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drawings/drawing7.xml" ContentType="application/vnd.openxmlformats-officedocument.drawingml.chartshapes+xml"/>
  <Override PartName="/ppt/charts/chart11.xml" ContentType="application/vnd.openxmlformats-officedocument.drawingml.chart+xml"/>
  <Override PartName="/ppt/drawings/drawing8.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rawings/drawing9.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drawings/drawing10.xml" ContentType="application/vnd.openxmlformats-officedocument.drawingml.chartshapes+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drawings/drawing11.xml" ContentType="application/vnd.openxmlformats-officedocument.drawingml.chartshapes+xml"/>
  <Override PartName="/ppt/charts/chart26.xml" ContentType="application/vnd.openxmlformats-officedocument.drawingml.chart+xml"/>
  <Override PartName="/ppt/drawings/drawing12.xml" ContentType="application/vnd.openxmlformats-officedocument.drawingml.chartshapes+xml"/>
  <Override PartName="/ppt/charts/chart27.xml" ContentType="application/vnd.openxmlformats-officedocument.drawingml.chart+xml"/>
  <Override PartName="/ppt/drawings/drawing13.xml" ContentType="application/vnd.openxmlformats-officedocument.drawingml.chartshapes+xml"/>
  <Override PartName="/ppt/charts/chart28.xml" ContentType="application/vnd.openxmlformats-officedocument.drawingml.chart+xml"/>
  <Override PartName="/ppt/drawings/drawing1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8"/>
  </p:notesMasterIdLst>
  <p:sldIdLst>
    <p:sldId id="345" r:id="rId2"/>
    <p:sldId id="353" r:id="rId3"/>
    <p:sldId id="352" r:id="rId4"/>
    <p:sldId id="356" r:id="rId5"/>
    <p:sldId id="357" r:id="rId6"/>
    <p:sldId id="358" r:id="rId7"/>
    <p:sldId id="386" r:id="rId8"/>
    <p:sldId id="383" r:id="rId9"/>
    <p:sldId id="332" r:id="rId10"/>
    <p:sldId id="361" r:id="rId11"/>
    <p:sldId id="363" r:id="rId12"/>
    <p:sldId id="261" r:id="rId13"/>
    <p:sldId id="262" r:id="rId14"/>
    <p:sldId id="378" r:id="rId15"/>
    <p:sldId id="259" r:id="rId16"/>
    <p:sldId id="379" r:id="rId17"/>
    <p:sldId id="265" r:id="rId18"/>
    <p:sldId id="266" r:id="rId19"/>
    <p:sldId id="267" r:id="rId20"/>
    <p:sldId id="268" r:id="rId21"/>
    <p:sldId id="269" r:id="rId22"/>
    <p:sldId id="270" r:id="rId23"/>
    <p:sldId id="271" r:id="rId24"/>
    <p:sldId id="272" r:id="rId25"/>
    <p:sldId id="335" r:id="rId26"/>
    <p:sldId id="273" r:id="rId27"/>
    <p:sldId id="274" r:id="rId28"/>
    <p:sldId id="336" r:id="rId29"/>
    <p:sldId id="328" r:id="rId30"/>
    <p:sldId id="366" r:id="rId31"/>
    <p:sldId id="276" r:id="rId32"/>
    <p:sldId id="278" r:id="rId33"/>
    <p:sldId id="279" r:id="rId34"/>
    <p:sldId id="280" r:id="rId35"/>
    <p:sldId id="365" r:id="rId36"/>
    <p:sldId id="282" r:id="rId37"/>
    <p:sldId id="281" r:id="rId38"/>
    <p:sldId id="283" r:id="rId39"/>
    <p:sldId id="284" r:id="rId40"/>
    <p:sldId id="285" r:id="rId41"/>
    <p:sldId id="286" r:id="rId42"/>
    <p:sldId id="287" r:id="rId43"/>
    <p:sldId id="325" r:id="rId44"/>
    <p:sldId id="288" r:id="rId45"/>
    <p:sldId id="289" r:id="rId46"/>
    <p:sldId id="290" r:id="rId47"/>
    <p:sldId id="291" r:id="rId48"/>
    <p:sldId id="313" r:id="rId49"/>
    <p:sldId id="367" r:id="rId50"/>
    <p:sldId id="314" r:id="rId51"/>
    <p:sldId id="315" r:id="rId52"/>
    <p:sldId id="316" r:id="rId53"/>
    <p:sldId id="317" r:id="rId54"/>
    <p:sldId id="368" r:id="rId55"/>
    <p:sldId id="369" r:id="rId56"/>
    <p:sldId id="319" r:id="rId57"/>
    <p:sldId id="370" r:id="rId58"/>
    <p:sldId id="371" r:id="rId59"/>
    <p:sldId id="322" r:id="rId60"/>
    <p:sldId id="323" r:id="rId61"/>
    <p:sldId id="324" r:id="rId62"/>
    <p:sldId id="329" r:id="rId63"/>
    <p:sldId id="292" r:id="rId64"/>
    <p:sldId id="294" r:id="rId65"/>
    <p:sldId id="295" r:id="rId66"/>
    <p:sldId id="372" r:id="rId67"/>
    <p:sldId id="374" r:id="rId68"/>
    <p:sldId id="375" r:id="rId69"/>
    <p:sldId id="376" r:id="rId70"/>
    <p:sldId id="377" r:id="rId71"/>
    <p:sldId id="326" r:id="rId72"/>
    <p:sldId id="301" r:id="rId73"/>
    <p:sldId id="300" r:id="rId74"/>
    <p:sldId id="303" r:id="rId75"/>
    <p:sldId id="304" r:id="rId76"/>
    <p:sldId id="311" r:id="rId77"/>
    <p:sldId id="305" r:id="rId78"/>
    <p:sldId id="312" r:id="rId79"/>
    <p:sldId id="354" r:id="rId80"/>
    <p:sldId id="302" r:id="rId81"/>
    <p:sldId id="355" r:id="rId82"/>
    <p:sldId id="306" r:id="rId83"/>
    <p:sldId id="307" r:id="rId84"/>
    <p:sldId id="337" r:id="rId85"/>
    <p:sldId id="309" r:id="rId86"/>
    <p:sldId id="385" r:id="rId8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00CC"/>
    <a:srgbClr val="003399"/>
    <a:srgbClr val="FF7C80"/>
    <a:srgbClr val="3ABD0B"/>
    <a:srgbClr val="000066"/>
    <a:srgbClr val="FF5050"/>
    <a:srgbClr val="FFCCCC"/>
    <a:srgbClr val="6699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p:scale>
          <a:sx n="66" d="100"/>
          <a:sy n="66" d="100"/>
        </p:scale>
        <p:origin x="-153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notesViewPr>
    <p:cSldViewPr showGuides="1">
      <p:cViewPr varScale="1">
        <p:scale>
          <a:sx n="48" d="100"/>
          <a:sy n="48" d="100"/>
        </p:scale>
        <p:origin x="-2988"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9678;&#22577;&#21578;&#26360;\&#22259;&#34920;\&#12467;&#12500;&#12540;&#22259;22&#39135;&#26009;&#33258;&#32102;&#29575;&#12398;&#25512;&#31227;%20(2).xls"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9678;&#22577;&#21578;&#26360;\&#22259;&#34920;\&#22259;23&#12288;&#21508;&#22269;&#12398;&#39135;&#26009;&#33258;&#32102;&#2957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12539;&#22577;&#21578;&#26360;\&#22259;&#34920;\&#12300;&#20581;&#24247;&#12301;\&#22269;&#27665;&#21307;&#30274;&#36027;_toukei.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12539;&#22577;&#21578;&#26360;\&#22259;&#34920;\&#12300;&#20581;&#24247;&#12301;\&#24179;&#25104;25&#24180;&#22269;&#27665;&#29983;&#27963;&#22522;&#30990;&#35519;&#26619;&#12398;&#27010;&#27841;&#12467;&#12500;&#12540;13.xls"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12539;&#22577;&#21578;&#26360;\&#22259;&#34920;\&#12300;&#12362;&#12356;&#12375;&#12373;&#12539;&#27005;&#12375;&#12415;&#12301;\&#39135;&#21697;&#12434;&#36984;&#25246;&#12377;&#12427;&#38555;&#12395;&#37325;&#35222;&#12377;&#12427;&#12371;&#1239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12539;&#22577;&#21578;&#26360;\&#22259;&#34920;\03.&#12300;&#12362;&#12356;&#12375;&#12373;&#12539;&#27005;&#12375;&#12415;&#12301;\&#39135;&#20107;&#12434;&#27005;&#12375;&#12356;&#12392;&#24863;&#12376;&#12427;&#12392;&#1236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6449;&#20117;&#12373;&#12435;\0902&#23478;&#26063;&#39006;&#22411;&#21029;&#19968;&#33324;&#19990;&#24111;&#25968;&#36039;&#26009;.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12539;&#22577;&#21578;&#26360;\&#22259;&#34920;\&#12300;&#39135;&#12395;&#38306;&#12377;&#12427;&#30693;&#35672;&#12539;&#12473;&#12461;&#12523;&#12301;\&#39135;&#12395;&#38306;&#12377;&#12427;&#30693;&#35672;&#12539;&#12473;&#12461;&#12523;.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12539;&#22577;&#21578;&#26360;\&#22259;&#34920;\&#12300;&#25945;&#32946;&#12539;&#20307;&#39443;&#12301;\&#39135;&#12434;&#12417;&#12368;&#12427;&#29366;&#27841;&#12398;&#22793;&#21270;_&#24179;&#25104;20&#24180;&#39135;&#32946;&#12395;&#38306;&#12377;&#12427;&#24847;&#35672;&#35519;&#26619;.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12539;&#22577;&#21578;&#26360;\&#22259;&#34920;\&#12300;&#25945;&#32946;&#12539;&#20307;&#39443;&#12301;\&#39135;&#12434;&#12417;&#12368;&#12427;&#29366;&#27841;&#12398;&#22793;&#21270;_&#24179;&#25104;20&#24180;&#39135;&#32946;&#12395;&#38306;&#12377;&#12427;&#24847;&#35672;&#35519;&#26619;.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Book2"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12539;&#22577;&#21578;&#26360;\&#22259;&#34920;\&#12300;&#39135;&#29289;&#12408;&#12398;&#12450;&#12463;&#12475;&#12473;&#12301;\&#12424;&#12367;&#21033;&#29992;&#12377;&#12427;&#39135;&#29289;&#12398;&#20837;&#25163;&#20808;.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Tsakkd0901\&#12473;&#12461;&#12515;&#12531;&#12487;&#12540;&#12479;\back%20up\&#9678;&#26628;&#39178;\;&#22269;&#27665;&#20581;&#24247;&#12539;&#26628;&#39178;&#35519;&#26619;\;H24\&#9675;%20H23%20&#27010;&#35201;&#30330;&#34920;\&#22259;&#34920;\H23&#27010;&#35201;&#65288;&#167;1-1&#65289;&#65306;&#29983;&#39854;&#39135;&#21697;&#12398;&#20837;&#25163;.xlsx"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12539;&#22577;&#21578;&#26360;\&#22259;&#34920;\&#12300;&#24773;&#22577;&#12408;&#12398;&#12450;&#12463;&#12475;&#12473;&#12301;\&#39135;&#12395;&#38306;&#12377;&#12427;&#24773;&#22577;&#12398;&#20837;&#25163;&#20808;.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www.mhlw.go.jp/wp/hakusyo/roudou/13/xls/2-1-01.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12539;&#22577;&#21578;&#26360;\&#22259;&#34920;\&#23478;&#35336;&#35519;&#26619;\&#23478;&#35336;&#35519;&#26619;&#12487;&#12540;&#12479;&#32080;&#21512;.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12539;&#22577;&#21578;&#26360;\&#22259;&#34920;\&#23478;&#35336;&#35519;&#26619;\&#12467;&#12500;&#12540;s03.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KTDYF\AppData\Local\Microsoft\Windows\Temporary%20Internet%20Files\Content.Outlook\FK1D22AJ\140918&#20462;&#27491;&#29256;_(P17)&#20027;&#12394;&#27515;&#22240;%20(4).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KTDYF\AppData\Local\Microsoft\Windows\Temporary%20Internet%20Files\Content.Outlook\FK1D22AJ\140918&#20462;&#27491;&#29256;_(P17)&#20027;&#12394;&#27515;&#22240;%20(4).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9678;&#22577;&#21578;&#26360;\&#22259;&#34920;\&#22269;&#35519;&#29305;&#21029;&#38598;&#35336;\&#65288;0919&#20462;&#27491;&#65289;S48_H24&#39640;&#40802;&#32773;&#12420;&#12379;20140918.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9678;&#22577;&#21578;&#26360;\&#22259;&#34920;\&#22259;21&#12288;PFC&#65288;&#22269;&#27665;&#20581;&#24247;&#12539;&#26628;&#39178;&#35519;&#26619;&#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14歳以下</c:v>
                </c:pt>
              </c:strCache>
            </c:strRef>
          </c:tx>
          <c:spPr>
            <a:solidFill>
              <a:schemeClr val="accent3">
                <a:lumMod val="60000"/>
                <a:lumOff val="40000"/>
              </a:schemeClr>
            </a:solidFill>
            <a:ln w="6350">
              <a:solidFill>
                <a:prstClr val="black"/>
              </a:solidFill>
            </a:ln>
          </c:spPr>
          <c:invertIfNegative val="0"/>
          <c:dPt>
            <c:idx val="13"/>
            <c:invertIfNegative val="0"/>
            <c:bubble3D val="0"/>
            <c:spPr>
              <a:solidFill>
                <a:srgbClr val="9BBB59">
                  <a:lumMod val="60000"/>
                  <a:lumOff val="40000"/>
                </a:srgbClr>
              </a:solidFill>
              <a:ln w="6350">
                <a:solidFill>
                  <a:prstClr val="black"/>
                </a:solidFill>
              </a:ln>
            </c:spPr>
          </c:dPt>
          <c:dPt>
            <c:idx val="14"/>
            <c:invertIfNegative val="0"/>
            <c:bubble3D val="0"/>
            <c:spPr>
              <a:solidFill>
                <a:srgbClr val="9BBB59">
                  <a:lumMod val="60000"/>
                  <a:lumOff val="40000"/>
                  <a:alpha val="40000"/>
                </a:srgbClr>
              </a:solidFill>
              <a:ln w="6350">
                <a:solidFill>
                  <a:prstClr val="black"/>
                </a:solidFill>
              </a:ln>
            </c:spPr>
          </c:dPt>
          <c:dPt>
            <c:idx val="15"/>
            <c:invertIfNegative val="0"/>
            <c:bubble3D val="0"/>
            <c:spPr>
              <a:solidFill>
                <a:srgbClr val="9BBB59">
                  <a:lumMod val="60000"/>
                  <a:lumOff val="40000"/>
                  <a:alpha val="40000"/>
                </a:srgbClr>
              </a:solidFill>
              <a:ln w="6350">
                <a:solidFill>
                  <a:prstClr val="black"/>
                </a:solidFill>
              </a:ln>
            </c:spPr>
          </c:dPt>
          <c:dPt>
            <c:idx val="16"/>
            <c:invertIfNegative val="0"/>
            <c:bubble3D val="0"/>
            <c:spPr>
              <a:solidFill>
                <a:srgbClr val="9BBB59">
                  <a:lumMod val="60000"/>
                  <a:lumOff val="40000"/>
                  <a:alpha val="40000"/>
                </a:srgbClr>
              </a:solidFill>
              <a:ln w="6350">
                <a:solidFill>
                  <a:prstClr val="black"/>
                </a:solidFill>
              </a:ln>
            </c:spPr>
          </c:dPt>
          <c:dPt>
            <c:idx val="17"/>
            <c:invertIfNegative val="0"/>
            <c:bubble3D val="0"/>
            <c:spPr>
              <a:solidFill>
                <a:srgbClr val="9BBB59">
                  <a:lumMod val="60000"/>
                  <a:lumOff val="40000"/>
                  <a:alpha val="40000"/>
                </a:srgbClr>
              </a:solidFill>
              <a:ln w="6350">
                <a:solidFill>
                  <a:prstClr val="black"/>
                </a:solidFill>
              </a:ln>
            </c:spPr>
          </c:dPt>
          <c:dPt>
            <c:idx val="18"/>
            <c:invertIfNegative val="0"/>
            <c:bubble3D val="0"/>
            <c:spPr>
              <a:solidFill>
                <a:srgbClr val="9BBB59">
                  <a:lumMod val="60000"/>
                  <a:lumOff val="40000"/>
                  <a:alpha val="40000"/>
                </a:srgbClr>
              </a:solidFill>
              <a:ln w="6350">
                <a:solidFill>
                  <a:prstClr val="black"/>
                </a:solidFill>
              </a:ln>
            </c:spPr>
          </c:dPt>
          <c:dPt>
            <c:idx val="19"/>
            <c:invertIfNegative val="0"/>
            <c:bubble3D val="0"/>
            <c:spPr>
              <a:solidFill>
                <a:srgbClr val="9BBB59">
                  <a:lumMod val="60000"/>
                  <a:lumOff val="40000"/>
                  <a:alpha val="40000"/>
                </a:srgbClr>
              </a:solidFill>
              <a:ln w="6350">
                <a:solidFill>
                  <a:prstClr val="black"/>
                </a:solidFill>
              </a:ln>
            </c:spPr>
          </c:dPt>
          <c:dPt>
            <c:idx val="20"/>
            <c:invertIfNegative val="0"/>
            <c:bubble3D val="0"/>
            <c:spPr>
              <a:solidFill>
                <a:srgbClr val="9BBB59">
                  <a:lumMod val="60000"/>
                  <a:lumOff val="40000"/>
                  <a:alpha val="40000"/>
                </a:srgbClr>
              </a:solidFill>
              <a:ln w="6350">
                <a:solidFill>
                  <a:prstClr val="black"/>
                </a:solidFill>
              </a:ln>
            </c:spPr>
          </c:dPt>
          <c:dPt>
            <c:idx val="21"/>
            <c:invertIfNegative val="0"/>
            <c:bubble3D val="0"/>
            <c:spPr>
              <a:solidFill>
                <a:srgbClr val="9BBB59">
                  <a:lumMod val="60000"/>
                  <a:lumOff val="40000"/>
                  <a:alpha val="40000"/>
                </a:srgbClr>
              </a:solidFill>
              <a:ln w="6350">
                <a:solidFill>
                  <a:prstClr val="black"/>
                </a:solidFill>
              </a:ln>
            </c:spPr>
          </c:dPt>
          <c:dPt>
            <c:idx val="22"/>
            <c:invertIfNegative val="0"/>
            <c:bubble3D val="0"/>
            <c:spPr>
              <a:solidFill>
                <a:srgbClr val="9BBB59">
                  <a:lumMod val="60000"/>
                  <a:lumOff val="40000"/>
                  <a:alpha val="40000"/>
                </a:srgbClr>
              </a:solidFill>
              <a:ln w="6350">
                <a:solidFill>
                  <a:prstClr val="black"/>
                </a:solidFill>
              </a:ln>
            </c:spPr>
          </c:dPt>
          <c:dPt>
            <c:idx val="23"/>
            <c:invertIfNegative val="0"/>
            <c:bubble3D val="0"/>
            <c:spPr>
              <a:solidFill>
                <a:schemeClr val="accent3">
                  <a:lumMod val="60000"/>
                  <a:lumOff val="40000"/>
                  <a:alpha val="40000"/>
                </a:schemeClr>
              </a:solidFill>
              <a:ln w="6350">
                <a:solidFill>
                  <a:prstClr val="black"/>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Sheet1!$B$2:$B$25</c:f>
              <c:numCache>
                <c:formatCode>#,##0_);[Red]\(#,##0\)</c:formatCode>
                <c:ptCount val="24"/>
                <c:pt idx="0">
                  <c:v>2942.8</c:v>
                </c:pt>
                <c:pt idx="1">
                  <c:v>2979.8</c:v>
                </c:pt>
                <c:pt idx="2">
                  <c:v>2806.7</c:v>
                </c:pt>
                <c:pt idx="3">
                  <c:v>2516.6</c:v>
                </c:pt>
                <c:pt idx="4">
                  <c:v>2482.3000000000002</c:v>
                </c:pt>
                <c:pt idx="5">
                  <c:v>2722.1</c:v>
                </c:pt>
                <c:pt idx="6">
                  <c:v>2750.7</c:v>
                </c:pt>
                <c:pt idx="7">
                  <c:v>2603.3000000000002</c:v>
                </c:pt>
                <c:pt idx="8">
                  <c:v>2248.6</c:v>
                </c:pt>
                <c:pt idx="9">
                  <c:v>2001.4</c:v>
                </c:pt>
                <c:pt idx="10">
                  <c:v>1847.2</c:v>
                </c:pt>
                <c:pt idx="11">
                  <c:v>1752.1</c:v>
                </c:pt>
                <c:pt idx="12">
                  <c:v>1693.1</c:v>
                </c:pt>
                <c:pt idx="13">
                  <c:v>1639</c:v>
                </c:pt>
                <c:pt idx="14">
                  <c:v>1582.7</c:v>
                </c:pt>
                <c:pt idx="15">
                  <c:v>1456.8</c:v>
                </c:pt>
                <c:pt idx="16">
                  <c:v>1324</c:v>
                </c:pt>
                <c:pt idx="17">
                  <c:v>1203.9000000000001</c:v>
                </c:pt>
                <c:pt idx="18">
                  <c:v>1128.7</c:v>
                </c:pt>
                <c:pt idx="19">
                  <c:v>1073.2</c:v>
                </c:pt>
                <c:pt idx="20">
                  <c:v>1011.6</c:v>
                </c:pt>
                <c:pt idx="21">
                  <c:v>938.7</c:v>
                </c:pt>
                <c:pt idx="22">
                  <c:v>861.4</c:v>
                </c:pt>
                <c:pt idx="23">
                  <c:v>791.2</c:v>
                </c:pt>
              </c:numCache>
            </c:numRef>
          </c:val>
        </c:ser>
        <c:ser>
          <c:idx val="1"/>
          <c:order val="1"/>
          <c:tx>
            <c:strRef>
              <c:f>Sheet1!$C$1</c:f>
              <c:strCache>
                <c:ptCount val="1"/>
                <c:pt idx="0">
                  <c:v>15～64歳</c:v>
                </c:pt>
              </c:strCache>
            </c:strRef>
          </c:tx>
          <c:spPr>
            <a:solidFill>
              <a:schemeClr val="tx2">
                <a:lumMod val="60000"/>
                <a:lumOff val="40000"/>
              </a:schemeClr>
            </a:solidFill>
            <a:ln w="6350">
              <a:solidFill>
                <a:schemeClr val="tx1"/>
              </a:solidFill>
            </a:ln>
          </c:spPr>
          <c:invertIfNegative val="0"/>
          <c:dPt>
            <c:idx val="13"/>
            <c:invertIfNegative val="0"/>
            <c:bubble3D val="0"/>
            <c:spPr>
              <a:solidFill>
                <a:srgbClr val="1F497D">
                  <a:lumMod val="60000"/>
                  <a:lumOff val="40000"/>
                </a:srgbClr>
              </a:solidFill>
              <a:ln w="6350">
                <a:solidFill>
                  <a:schemeClr val="tx1"/>
                </a:solidFill>
              </a:ln>
            </c:spPr>
          </c:dPt>
          <c:dPt>
            <c:idx val="14"/>
            <c:invertIfNegative val="0"/>
            <c:bubble3D val="0"/>
            <c:spPr>
              <a:solidFill>
                <a:srgbClr val="1F497D">
                  <a:lumMod val="60000"/>
                  <a:lumOff val="40000"/>
                  <a:alpha val="40000"/>
                </a:srgbClr>
              </a:solidFill>
              <a:ln w="6350">
                <a:solidFill>
                  <a:schemeClr val="tx1"/>
                </a:solidFill>
              </a:ln>
            </c:spPr>
          </c:dPt>
          <c:dPt>
            <c:idx val="15"/>
            <c:invertIfNegative val="0"/>
            <c:bubble3D val="0"/>
            <c:spPr>
              <a:solidFill>
                <a:srgbClr val="1F497D">
                  <a:lumMod val="60000"/>
                  <a:lumOff val="40000"/>
                  <a:alpha val="40000"/>
                </a:srgbClr>
              </a:solidFill>
              <a:ln w="6350">
                <a:solidFill>
                  <a:schemeClr val="tx1"/>
                </a:solidFill>
              </a:ln>
            </c:spPr>
          </c:dPt>
          <c:dPt>
            <c:idx val="16"/>
            <c:invertIfNegative val="0"/>
            <c:bubble3D val="0"/>
            <c:spPr>
              <a:solidFill>
                <a:srgbClr val="1F497D">
                  <a:lumMod val="60000"/>
                  <a:lumOff val="40000"/>
                  <a:alpha val="40000"/>
                </a:srgbClr>
              </a:solidFill>
              <a:ln w="6350">
                <a:solidFill>
                  <a:schemeClr val="tx1"/>
                </a:solidFill>
              </a:ln>
            </c:spPr>
          </c:dPt>
          <c:dPt>
            <c:idx val="17"/>
            <c:invertIfNegative val="0"/>
            <c:bubble3D val="0"/>
            <c:spPr>
              <a:solidFill>
                <a:srgbClr val="1F497D">
                  <a:lumMod val="60000"/>
                  <a:lumOff val="40000"/>
                  <a:alpha val="40000"/>
                </a:srgbClr>
              </a:solidFill>
              <a:ln w="6350">
                <a:solidFill>
                  <a:schemeClr val="tx1"/>
                </a:solidFill>
              </a:ln>
            </c:spPr>
          </c:dPt>
          <c:dPt>
            <c:idx val="18"/>
            <c:invertIfNegative val="0"/>
            <c:bubble3D val="0"/>
            <c:spPr>
              <a:solidFill>
                <a:srgbClr val="1F497D">
                  <a:lumMod val="60000"/>
                  <a:lumOff val="40000"/>
                  <a:alpha val="40000"/>
                </a:srgbClr>
              </a:solidFill>
              <a:ln w="6350">
                <a:solidFill>
                  <a:schemeClr val="tx1"/>
                </a:solidFill>
              </a:ln>
            </c:spPr>
          </c:dPt>
          <c:dPt>
            <c:idx val="19"/>
            <c:invertIfNegative val="0"/>
            <c:bubble3D val="0"/>
            <c:spPr>
              <a:solidFill>
                <a:srgbClr val="1F497D">
                  <a:lumMod val="60000"/>
                  <a:lumOff val="40000"/>
                  <a:alpha val="40000"/>
                </a:srgbClr>
              </a:solidFill>
              <a:ln w="6350">
                <a:solidFill>
                  <a:schemeClr val="tx1"/>
                </a:solidFill>
              </a:ln>
            </c:spPr>
          </c:dPt>
          <c:dPt>
            <c:idx val="20"/>
            <c:invertIfNegative val="0"/>
            <c:bubble3D val="0"/>
            <c:spPr>
              <a:solidFill>
                <a:srgbClr val="1F497D">
                  <a:lumMod val="60000"/>
                  <a:lumOff val="40000"/>
                  <a:alpha val="40000"/>
                </a:srgbClr>
              </a:solidFill>
              <a:ln w="6350">
                <a:solidFill>
                  <a:schemeClr val="tx1"/>
                </a:solidFill>
              </a:ln>
            </c:spPr>
          </c:dPt>
          <c:dPt>
            <c:idx val="21"/>
            <c:invertIfNegative val="0"/>
            <c:bubble3D val="0"/>
            <c:spPr>
              <a:solidFill>
                <a:srgbClr val="1F497D">
                  <a:lumMod val="60000"/>
                  <a:lumOff val="40000"/>
                  <a:alpha val="40000"/>
                </a:srgbClr>
              </a:solidFill>
              <a:ln w="6350">
                <a:solidFill>
                  <a:schemeClr val="tx1"/>
                </a:solidFill>
              </a:ln>
            </c:spPr>
          </c:dPt>
          <c:dPt>
            <c:idx val="22"/>
            <c:invertIfNegative val="0"/>
            <c:bubble3D val="0"/>
            <c:spPr>
              <a:solidFill>
                <a:srgbClr val="1F497D">
                  <a:lumMod val="60000"/>
                  <a:lumOff val="40000"/>
                  <a:alpha val="40000"/>
                </a:srgbClr>
              </a:solidFill>
              <a:ln w="6350">
                <a:solidFill>
                  <a:schemeClr val="tx1"/>
                </a:solidFill>
              </a:ln>
            </c:spPr>
          </c:dPt>
          <c:dPt>
            <c:idx val="23"/>
            <c:invertIfNegative val="0"/>
            <c:bubble3D val="0"/>
            <c:spPr>
              <a:solidFill>
                <a:schemeClr val="tx2">
                  <a:lumMod val="60000"/>
                  <a:lumOff val="40000"/>
                  <a:alpha val="40000"/>
                </a:schemeClr>
              </a:solidFill>
              <a:ln w="6350">
                <a:solidFill>
                  <a:schemeClr val="tx1"/>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Sheet1!$C$2:$C$25</c:f>
              <c:numCache>
                <c:formatCode>#,##0_);[Red]\(#,##0\)</c:formatCode>
                <c:ptCount val="24"/>
                <c:pt idx="0">
                  <c:v>4965.8</c:v>
                </c:pt>
                <c:pt idx="1">
                  <c:v>5472.9</c:v>
                </c:pt>
                <c:pt idx="2">
                  <c:v>6000.2</c:v>
                </c:pt>
                <c:pt idx="3">
                  <c:v>6692.8</c:v>
                </c:pt>
                <c:pt idx="4">
                  <c:v>7156.6</c:v>
                </c:pt>
                <c:pt idx="5">
                  <c:v>7580.7</c:v>
                </c:pt>
                <c:pt idx="6">
                  <c:v>7883.5</c:v>
                </c:pt>
                <c:pt idx="7">
                  <c:v>8250.6</c:v>
                </c:pt>
                <c:pt idx="8">
                  <c:v>8590.4</c:v>
                </c:pt>
                <c:pt idx="9">
                  <c:v>8716.5</c:v>
                </c:pt>
                <c:pt idx="10">
                  <c:v>8622</c:v>
                </c:pt>
                <c:pt idx="11">
                  <c:v>8409.2000000000007</c:v>
                </c:pt>
                <c:pt idx="12">
                  <c:v>8165.4</c:v>
                </c:pt>
                <c:pt idx="13">
                  <c:v>7901</c:v>
                </c:pt>
                <c:pt idx="14">
                  <c:v>7681.8</c:v>
                </c:pt>
                <c:pt idx="15">
                  <c:v>7340.8</c:v>
                </c:pt>
                <c:pt idx="16">
                  <c:v>7084.5</c:v>
                </c:pt>
                <c:pt idx="17">
                  <c:v>6773</c:v>
                </c:pt>
                <c:pt idx="18">
                  <c:v>6343</c:v>
                </c:pt>
                <c:pt idx="19">
                  <c:v>5786.6</c:v>
                </c:pt>
                <c:pt idx="20">
                  <c:v>5353.1</c:v>
                </c:pt>
                <c:pt idx="21">
                  <c:v>5001.3</c:v>
                </c:pt>
                <c:pt idx="22">
                  <c:v>4706.3</c:v>
                </c:pt>
                <c:pt idx="23">
                  <c:v>4418.3</c:v>
                </c:pt>
              </c:numCache>
            </c:numRef>
          </c:val>
        </c:ser>
        <c:ser>
          <c:idx val="2"/>
          <c:order val="2"/>
          <c:tx>
            <c:strRef>
              <c:f>Sheet1!$D$1</c:f>
              <c:strCache>
                <c:ptCount val="1"/>
                <c:pt idx="0">
                  <c:v>65歳以上</c:v>
                </c:pt>
              </c:strCache>
            </c:strRef>
          </c:tx>
          <c:spPr>
            <a:solidFill>
              <a:schemeClr val="accent6">
                <a:lumMod val="40000"/>
                <a:lumOff val="60000"/>
              </a:schemeClr>
            </a:solidFill>
            <a:ln w="6350">
              <a:solidFill>
                <a:prstClr val="black"/>
              </a:solidFill>
            </a:ln>
          </c:spPr>
          <c:invertIfNegative val="0"/>
          <c:dPt>
            <c:idx val="13"/>
            <c:invertIfNegative val="0"/>
            <c:bubble3D val="0"/>
          </c:dPt>
          <c:dPt>
            <c:idx val="14"/>
            <c:invertIfNegative val="0"/>
            <c:bubble3D val="0"/>
            <c:spPr>
              <a:solidFill>
                <a:srgbClr val="F79646">
                  <a:lumMod val="40000"/>
                  <a:lumOff val="60000"/>
                  <a:alpha val="40000"/>
                </a:srgbClr>
              </a:solidFill>
              <a:ln w="6350">
                <a:solidFill>
                  <a:prstClr val="black"/>
                </a:solidFill>
              </a:ln>
            </c:spPr>
          </c:dPt>
          <c:dPt>
            <c:idx val="15"/>
            <c:invertIfNegative val="0"/>
            <c:bubble3D val="0"/>
            <c:spPr>
              <a:solidFill>
                <a:srgbClr val="F79646">
                  <a:lumMod val="40000"/>
                  <a:lumOff val="60000"/>
                  <a:alpha val="40000"/>
                </a:srgbClr>
              </a:solidFill>
              <a:ln w="6350">
                <a:solidFill>
                  <a:prstClr val="black"/>
                </a:solidFill>
              </a:ln>
            </c:spPr>
          </c:dPt>
          <c:dPt>
            <c:idx val="16"/>
            <c:invertIfNegative val="0"/>
            <c:bubble3D val="0"/>
            <c:spPr>
              <a:solidFill>
                <a:srgbClr val="F79646">
                  <a:lumMod val="40000"/>
                  <a:lumOff val="60000"/>
                  <a:alpha val="40000"/>
                </a:srgbClr>
              </a:solidFill>
              <a:ln w="6350">
                <a:solidFill>
                  <a:prstClr val="black"/>
                </a:solidFill>
              </a:ln>
            </c:spPr>
          </c:dPt>
          <c:dPt>
            <c:idx val="17"/>
            <c:invertIfNegative val="0"/>
            <c:bubble3D val="0"/>
            <c:spPr>
              <a:solidFill>
                <a:srgbClr val="F79646">
                  <a:lumMod val="40000"/>
                  <a:lumOff val="60000"/>
                  <a:alpha val="40000"/>
                </a:srgbClr>
              </a:solidFill>
              <a:ln w="6350">
                <a:solidFill>
                  <a:prstClr val="black"/>
                </a:solidFill>
              </a:ln>
            </c:spPr>
          </c:dPt>
          <c:dPt>
            <c:idx val="18"/>
            <c:invertIfNegative val="0"/>
            <c:bubble3D val="0"/>
            <c:spPr>
              <a:solidFill>
                <a:srgbClr val="F79646">
                  <a:lumMod val="40000"/>
                  <a:lumOff val="60000"/>
                  <a:alpha val="40000"/>
                </a:srgbClr>
              </a:solidFill>
              <a:ln w="6350">
                <a:solidFill>
                  <a:prstClr val="black"/>
                </a:solidFill>
              </a:ln>
            </c:spPr>
          </c:dPt>
          <c:dPt>
            <c:idx val="19"/>
            <c:invertIfNegative val="0"/>
            <c:bubble3D val="0"/>
            <c:spPr>
              <a:solidFill>
                <a:srgbClr val="F79646">
                  <a:lumMod val="40000"/>
                  <a:lumOff val="60000"/>
                  <a:alpha val="40000"/>
                </a:srgbClr>
              </a:solidFill>
              <a:ln w="6350">
                <a:solidFill>
                  <a:prstClr val="black"/>
                </a:solidFill>
              </a:ln>
            </c:spPr>
          </c:dPt>
          <c:dPt>
            <c:idx val="20"/>
            <c:invertIfNegative val="0"/>
            <c:bubble3D val="0"/>
            <c:spPr>
              <a:solidFill>
                <a:srgbClr val="F79646">
                  <a:lumMod val="40000"/>
                  <a:lumOff val="60000"/>
                  <a:alpha val="40000"/>
                </a:srgbClr>
              </a:solidFill>
              <a:ln w="6350">
                <a:solidFill>
                  <a:prstClr val="black"/>
                </a:solidFill>
              </a:ln>
            </c:spPr>
          </c:dPt>
          <c:dPt>
            <c:idx val="21"/>
            <c:invertIfNegative val="0"/>
            <c:bubble3D val="0"/>
            <c:spPr>
              <a:solidFill>
                <a:srgbClr val="F79646">
                  <a:lumMod val="40000"/>
                  <a:lumOff val="60000"/>
                  <a:alpha val="40000"/>
                </a:srgbClr>
              </a:solidFill>
              <a:ln w="6350">
                <a:solidFill>
                  <a:prstClr val="black"/>
                </a:solidFill>
              </a:ln>
            </c:spPr>
          </c:dPt>
          <c:dPt>
            <c:idx val="22"/>
            <c:invertIfNegative val="0"/>
            <c:bubble3D val="0"/>
            <c:spPr>
              <a:solidFill>
                <a:srgbClr val="F79646">
                  <a:lumMod val="40000"/>
                  <a:lumOff val="60000"/>
                  <a:alpha val="40000"/>
                </a:srgbClr>
              </a:solidFill>
              <a:ln w="6350">
                <a:solidFill>
                  <a:prstClr val="black"/>
                </a:solidFill>
              </a:ln>
            </c:spPr>
          </c:dPt>
          <c:dPt>
            <c:idx val="23"/>
            <c:invertIfNegative val="0"/>
            <c:bubble3D val="0"/>
            <c:spPr>
              <a:solidFill>
                <a:schemeClr val="accent6">
                  <a:lumMod val="40000"/>
                  <a:lumOff val="60000"/>
                  <a:alpha val="40000"/>
                </a:schemeClr>
              </a:solidFill>
              <a:ln w="6350">
                <a:solidFill>
                  <a:prstClr val="black"/>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Sheet1!$D$2:$D$25</c:f>
              <c:numCache>
                <c:formatCode>#,##0_);[Red]\(#,##0\)</c:formatCode>
                <c:ptCount val="24"/>
                <c:pt idx="0">
                  <c:v>410.9</c:v>
                </c:pt>
                <c:pt idx="1">
                  <c:v>474.7</c:v>
                </c:pt>
                <c:pt idx="2">
                  <c:v>535</c:v>
                </c:pt>
                <c:pt idx="3">
                  <c:v>618.1</c:v>
                </c:pt>
                <c:pt idx="4">
                  <c:v>733.1</c:v>
                </c:pt>
                <c:pt idx="5">
                  <c:v>886.5</c:v>
                </c:pt>
                <c:pt idx="6">
                  <c:v>1064.7</c:v>
                </c:pt>
                <c:pt idx="7">
                  <c:v>1246.8</c:v>
                </c:pt>
                <c:pt idx="8">
                  <c:v>1489.5</c:v>
                </c:pt>
                <c:pt idx="9">
                  <c:v>1826.1</c:v>
                </c:pt>
                <c:pt idx="10">
                  <c:v>2200.5</c:v>
                </c:pt>
                <c:pt idx="11">
                  <c:v>2567.1999999999998</c:v>
                </c:pt>
                <c:pt idx="12">
                  <c:v>2947</c:v>
                </c:pt>
                <c:pt idx="13">
                  <c:v>3190</c:v>
                </c:pt>
                <c:pt idx="14">
                  <c:v>3395.2</c:v>
                </c:pt>
                <c:pt idx="15">
                  <c:v>3612.4</c:v>
                </c:pt>
                <c:pt idx="16">
                  <c:v>3657.3</c:v>
                </c:pt>
                <c:pt idx="17">
                  <c:v>3684.9</c:v>
                </c:pt>
                <c:pt idx="18">
                  <c:v>3740.7</c:v>
                </c:pt>
                <c:pt idx="19">
                  <c:v>3867.8</c:v>
                </c:pt>
                <c:pt idx="20">
                  <c:v>3856.4</c:v>
                </c:pt>
                <c:pt idx="21">
                  <c:v>3767.6</c:v>
                </c:pt>
                <c:pt idx="22">
                  <c:v>3625.7</c:v>
                </c:pt>
                <c:pt idx="23">
                  <c:v>3464.2</c:v>
                </c:pt>
              </c:numCache>
            </c:numRef>
          </c:val>
        </c:ser>
        <c:dLbls>
          <c:showLegendKey val="0"/>
          <c:showVal val="0"/>
          <c:showCatName val="0"/>
          <c:showSerName val="0"/>
          <c:showPercent val="0"/>
          <c:showBubbleSize val="0"/>
        </c:dLbls>
        <c:gapWidth val="120"/>
        <c:overlap val="100"/>
        <c:axId val="101271808"/>
        <c:axId val="101273600"/>
      </c:barChart>
      <c:lineChart>
        <c:grouping val="standard"/>
        <c:varyColors val="0"/>
        <c:ser>
          <c:idx val="3"/>
          <c:order val="3"/>
          <c:tx>
            <c:strRef>
              <c:f>Sheet1!$G$1</c:f>
              <c:strCache>
                <c:ptCount val="1"/>
                <c:pt idx="0">
                  <c:v>生産年齢人口割合</c:v>
                </c:pt>
              </c:strCache>
            </c:strRef>
          </c:tx>
          <c:spPr>
            <a:ln w="19050">
              <a:solidFill>
                <a:schemeClr val="accent4">
                  <a:lumMod val="50000"/>
                </a:schemeClr>
              </a:solidFill>
            </a:ln>
          </c:spPr>
          <c:marker>
            <c:symbol val="diamond"/>
            <c:size val="6"/>
            <c:spPr>
              <a:solidFill>
                <a:schemeClr val="accent4">
                  <a:lumMod val="50000"/>
                </a:schemeClr>
              </a:solidFill>
              <a:ln>
                <a:solidFill>
                  <a:srgbClr val="8064A2">
                    <a:lumMod val="50000"/>
                  </a:srgbClr>
                </a:solidFill>
              </a:ln>
            </c:spPr>
          </c:marker>
          <c:dPt>
            <c:idx val="13"/>
            <c:bubble3D val="0"/>
            <c:spPr>
              <a:ln w="19050">
                <a:solidFill>
                  <a:schemeClr val="accent4">
                    <a:lumMod val="50000"/>
                  </a:schemeClr>
                </a:solidFill>
                <a:prstDash val="sysDash"/>
              </a:ln>
            </c:spPr>
          </c:dPt>
          <c:dPt>
            <c:idx val="14"/>
            <c:bubble3D val="0"/>
            <c:spPr>
              <a:ln w="19050">
                <a:solidFill>
                  <a:schemeClr val="accent4">
                    <a:lumMod val="50000"/>
                  </a:schemeClr>
                </a:solidFill>
                <a:prstDash val="sysDash"/>
              </a:ln>
            </c:spPr>
          </c:dPt>
          <c:dPt>
            <c:idx val="15"/>
            <c:bubble3D val="0"/>
            <c:spPr>
              <a:ln w="19050">
                <a:solidFill>
                  <a:schemeClr val="accent4">
                    <a:lumMod val="50000"/>
                  </a:schemeClr>
                </a:solidFill>
                <a:prstDash val="sysDash"/>
              </a:ln>
            </c:spPr>
          </c:dPt>
          <c:dPt>
            <c:idx val="16"/>
            <c:bubble3D val="0"/>
            <c:spPr>
              <a:ln w="19050">
                <a:solidFill>
                  <a:schemeClr val="accent4">
                    <a:lumMod val="50000"/>
                  </a:schemeClr>
                </a:solidFill>
                <a:prstDash val="sysDash"/>
              </a:ln>
            </c:spPr>
          </c:dPt>
          <c:dPt>
            <c:idx val="17"/>
            <c:bubble3D val="0"/>
            <c:spPr>
              <a:ln w="19050">
                <a:solidFill>
                  <a:schemeClr val="accent4">
                    <a:lumMod val="50000"/>
                  </a:schemeClr>
                </a:solidFill>
                <a:prstDash val="sysDash"/>
              </a:ln>
            </c:spPr>
          </c:dPt>
          <c:dPt>
            <c:idx val="18"/>
            <c:bubble3D val="0"/>
            <c:spPr>
              <a:ln w="19050">
                <a:solidFill>
                  <a:schemeClr val="accent4">
                    <a:lumMod val="50000"/>
                  </a:schemeClr>
                </a:solidFill>
                <a:prstDash val="sysDash"/>
              </a:ln>
            </c:spPr>
          </c:dPt>
          <c:dPt>
            <c:idx val="19"/>
            <c:bubble3D val="0"/>
            <c:spPr>
              <a:ln w="19050">
                <a:solidFill>
                  <a:schemeClr val="accent4">
                    <a:lumMod val="50000"/>
                  </a:schemeClr>
                </a:solidFill>
                <a:prstDash val="sysDash"/>
              </a:ln>
            </c:spPr>
          </c:dPt>
          <c:dPt>
            <c:idx val="20"/>
            <c:bubble3D val="0"/>
            <c:spPr>
              <a:ln w="19050">
                <a:solidFill>
                  <a:schemeClr val="accent4">
                    <a:lumMod val="50000"/>
                  </a:schemeClr>
                </a:solidFill>
                <a:prstDash val="sysDash"/>
              </a:ln>
            </c:spPr>
          </c:dPt>
          <c:dPt>
            <c:idx val="21"/>
            <c:bubble3D val="0"/>
            <c:spPr>
              <a:ln w="19050">
                <a:solidFill>
                  <a:schemeClr val="accent4">
                    <a:lumMod val="50000"/>
                  </a:schemeClr>
                </a:solidFill>
                <a:prstDash val="sysDash"/>
              </a:ln>
            </c:spPr>
          </c:dPt>
          <c:dPt>
            <c:idx val="22"/>
            <c:bubble3D val="0"/>
            <c:spPr>
              <a:ln w="19050">
                <a:solidFill>
                  <a:schemeClr val="accent4">
                    <a:lumMod val="50000"/>
                  </a:schemeClr>
                </a:solidFill>
                <a:prstDash val="sysDash"/>
              </a:ln>
            </c:spPr>
          </c:dPt>
          <c:val>
            <c:numRef>
              <c:f>Sheet1!$G$2:$G$25</c:f>
              <c:numCache>
                <c:formatCode>0.0;_耀</c:formatCode>
                <c:ptCount val="24"/>
                <c:pt idx="0">
                  <c:v>59.7</c:v>
                </c:pt>
                <c:pt idx="1">
                  <c:v>61.3</c:v>
                </c:pt>
                <c:pt idx="2">
                  <c:v>64.2</c:v>
                </c:pt>
                <c:pt idx="3">
                  <c:v>68.099999999999994</c:v>
                </c:pt>
                <c:pt idx="4">
                  <c:v>69</c:v>
                </c:pt>
                <c:pt idx="5">
                  <c:v>67.7</c:v>
                </c:pt>
                <c:pt idx="6">
                  <c:v>67.400000000000006</c:v>
                </c:pt>
                <c:pt idx="7">
                  <c:v>68.2</c:v>
                </c:pt>
                <c:pt idx="8">
                  <c:v>69.7</c:v>
                </c:pt>
                <c:pt idx="9">
                  <c:v>69.5</c:v>
                </c:pt>
                <c:pt idx="10">
                  <c:v>68.099999999999994</c:v>
                </c:pt>
                <c:pt idx="11">
                  <c:v>66.099999999999994</c:v>
                </c:pt>
                <c:pt idx="12">
                  <c:v>63.8</c:v>
                </c:pt>
                <c:pt idx="13" formatCode="General">
                  <c:v>62.1</c:v>
                </c:pt>
                <c:pt idx="14" formatCode="General">
                  <c:v>60.7</c:v>
                </c:pt>
                <c:pt idx="15" formatCode="General">
                  <c:v>59.2</c:v>
                </c:pt>
                <c:pt idx="16" formatCode="General">
                  <c:v>58.7</c:v>
                </c:pt>
                <c:pt idx="17" formatCode="General">
                  <c:v>58.1</c:v>
                </c:pt>
                <c:pt idx="18" formatCode="General">
                  <c:v>56.6</c:v>
                </c:pt>
                <c:pt idx="19" formatCode="General">
                  <c:v>53.9</c:v>
                </c:pt>
                <c:pt idx="20" formatCode="General">
                  <c:v>52.4</c:v>
                </c:pt>
                <c:pt idx="21" formatCode="General">
                  <c:v>51.5</c:v>
                </c:pt>
                <c:pt idx="22" formatCode="General">
                  <c:v>51.2</c:v>
                </c:pt>
                <c:pt idx="23" formatCode="General">
                  <c:v>50.9</c:v>
                </c:pt>
              </c:numCache>
            </c:numRef>
          </c:val>
          <c:smooth val="0"/>
        </c:ser>
        <c:ser>
          <c:idx val="4"/>
          <c:order val="4"/>
          <c:tx>
            <c:strRef>
              <c:f>Sheet1!$H$1</c:f>
              <c:strCache>
                <c:ptCount val="1"/>
                <c:pt idx="0">
                  <c:v>高齢化率</c:v>
                </c:pt>
              </c:strCache>
            </c:strRef>
          </c:tx>
          <c:spPr>
            <a:ln w="19050">
              <a:solidFill>
                <a:schemeClr val="tx1"/>
              </a:solidFill>
            </a:ln>
          </c:spPr>
          <c:marker>
            <c:symbol val="square"/>
            <c:size val="6"/>
            <c:spPr>
              <a:solidFill>
                <a:schemeClr val="tx1"/>
              </a:solidFill>
              <a:ln>
                <a:solidFill>
                  <a:prstClr val="black"/>
                </a:solidFill>
              </a:ln>
            </c:spPr>
          </c:marker>
          <c:dPt>
            <c:idx val="13"/>
            <c:bubble3D val="0"/>
            <c:spPr>
              <a:ln w="19050">
                <a:solidFill>
                  <a:schemeClr val="tx1"/>
                </a:solidFill>
                <a:prstDash val="sysDash"/>
              </a:ln>
            </c:spPr>
          </c:dPt>
          <c:dPt>
            <c:idx val="14"/>
            <c:bubble3D val="0"/>
            <c:spPr>
              <a:ln w="19050">
                <a:solidFill>
                  <a:schemeClr val="tx1"/>
                </a:solidFill>
                <a:prstDash val="sysDash"/>
              </a:ln>
            </c:spPr>
          </c:dPt>
          <c:dPt>
            <c:idx val="15"/>
            <c:bubble3D val="0"/>
            <c:spPr>
              <a:ln w="19050">
                <a:solidFill>
                  <a:schemeClr val="tx1"/>
                </a:solidFill>
                <a:prstDash val="sysDash"/>
              </a:ln>
            </c:spPr>
          </c:dPt>
          <c:dPt>
            <c:idx val="16"/>
            <c:bubble3D val="0"/>
            <c:spPr>
              <a:ln w="19050">
                <a:solidFill>
                  <a:schemeClr val="tx1"/>
                </a:solidFill>
                <a:prstDash val="sysDash"/>
              </a:ln>
            </c:spPr>
          </c:dPt>
          <c:dPt>
            <c:idx val="17"/>
            <c:bubble3D val="0"/>
            <c:spPr>
              <a:ln w="19050">
                <a:solidFill>
                  <a:schemeClr val="tx1"/>
                </a:solidFill>
                <a:prstDash val="sysDash"/>
              </a:ln>
            </c:spPr>
          </c:dPt>
          <c:dPt>
            <c:idx val="18"/>
            <c:bubble3D val="0"/>
            <c:spPr>
              <a:ln w="19050">
                <a:solidFill>
                  <a:schemeClr val="tx1"/>
                </a:solidFill>
                <a:prstDash val="sysDash"/>
              </a:ln>
            </c:spPr>
          </c:dPt>
          <c:dPt>
            <c:idx val="19"/>
            <c:bubble3D val="0"/>
            <c:spPr>
              <a:ln w="19050">
                <a:solidFill>
                  <a:schemeClr val="tx1"/>
                </a:solidFill>
                <a:prstDash val="sysDash"/>
              </a:ln>
            </c:spPr>
          </c:dPt>
          <c:dPt>
            <c:idx val="20"/>
            <c:bubble3D val="0"/>
            <c:spPr>
              <a:ln w="19050">
                <a:solidFill>
                  <a:schemeClr val="tx1"/>
                </a:solidFill>
                <a:prstDash val="sysDash"/>
              </a:ln>
            </c:spPr>
          </c:dPt>
          <c:dPt>
            <c:idx val="21"/>
            <c:bubble3D val="0"/>
            <c:spPr>
              <a:ln w="19050">
                <a:solidFill>
                  <a:schemeClr val="tx1"/>
                </a:solidFill>
                <a:prstDash val="sysDash"/>
              </a:ln>
            </c:spPr>
          </c:dPt>
          <c:dPt>
            <c:idx val="22"/>
            <c:bubble3D val="0"/>
            <c:spPr>
              <a:ln w="19050">
                <a:solidFill>
                  <a:schemeClr val="tx1"/>
                </a:solidFill>
                <a:prstDash val="sysDash"/>
              </a:ln>
            </c:spPr>
          </c:dPt>
          <c:val>
            <c:numRef>
              <c:f>Sheet1!$H$2:$H$25</c:f>
              <c:numCache>
                <c:formatCode>General</c:formatCode>
                <c:ptCount val="24"/>
                <c:pt idx="0">
                  <c:v>4.9000000000000004</c:v>
                </c:pt>
                <c:pt idx="1">
                  <c:v>5.3</c:v>
                </c:pt>
                <c:pt idx="2">
                  <c:v>5.7</c:v>
                </c:pt>
                <c:pt idx="3">
                  <c:v>6.3</c:v>
                </c:pt>
                <c:pt idx="4">
                  <c:v>7.1</c:v>
                </c:pt>
                <c:pt idx="5">
                  <c:v>7.9</c:v>
                </c:pt>
                <c:pt idx="6">
                  <c:v>9.1</c:v>
                </c:pt>
                <c:pt idx="7">
                  <c:v>10.3</c:v>
                </c:pt>
                <c:pt idx="8">
                  <c:v>12.1</c:v>
                </c:pt>
                <c:pt idx="9">
                  <c:v>14.6</c:v>
                </c:pt>
                <c:pt idx="10">
                  <c:v>17.399999999999999</c:v>
                </c:pt>
                <c:pt idx="11">
                  <c:v>20.2</c:v>
                </c:pt>
                <c:pt idx="12">
                  <c:v>23</c:v>
                </c:pt>
                <c:pt idx="13">
                  <c:v>25.1</c:v>
                </c:pt>
                <c:pt idx="14">
                  <c:v>26.8</c:v>
                </c:pt>
                <c:pt idx="15">
                  <c:v>29.1</c:v>
                </c:pt>
                <c:pt idx="16">
                  <c:v>30.3</c:v>
                </c:pt>
                <c:pt idx="17">
                  <c:v>31.6</c:v>
                </c:pt>
                <c:pt idx="18">
                  <c:v>33.4</c:v>
                </c:pt>
                <c:pt idx="19">
                  <c:v>36.1</c:v>
                </c:pt>
                <c:pt idx="20">
                  <c:v>37.700000000000003</c:v>
                </c:pt>
                <c:pt idx="21">
                  <c:v>38.799999999999997</c:v>
                </c:pt>
                <c:pt idx="22">
                  <c:v>39.4</c:v>
                </c:pt>
                <c:pt idx="23">
                  <c:v>39.9</c:v>
                </c:pt>
              </c:numCache>
            </c:numRef>
          </c:val>
          <c:smooth val="0"/>
        </c:ser>
        <c:ser>
          <c:idx val="5"/>
          <c:order val="5"/>
          <c:tx>
            <c:strRef>
              <c:f>Sheet1!$I$1</c:f>
              <c:strCache>
                <c:ptCount val="1"/>
                <c:pt idx="0">
                  <c:v>合計特殊出生率</c:v>
                </c:pt>
              </c:strCache>
            </c:strRef>
          </c:tx>
          <c:spPr>
            <a:ln w="19050">
              <a:solidFill>
                <a:schemeClr val="accent6">
                  <a:lumMod val="50000"/>
                </a:schemeClr>
              </a:solidFill>
            </a:ln>
          </c:spPr>
          <c:marker>
            <c:symbol val="circle"/>
            <c:size val="6"/>
            <c:spPr>
              <a:solidFill>
                <a:schemeClr val="accent6">
                  <a:lumMod val="50000"/>
                </a:schemeClr>
              </a:solidFill>
              <a:ln>
                <a:solidFill>
                  <a:srgbClr val="F79646">
                    <a:lumMod val="50000"/>
                  </a:srgbClr>
                </a:solidFill>
              </a:ln>
            </c:spPr>
          </c:marker>
          <c:dPt>
            <c:idx val="13"/>
            <c:bubble3D val="0"/>
            <c:spPr>
              <a:ln w="19050">
                <a:solidFill>
                  <a:schemeClr val="accent6">
                    <a:lumMod val="50000"/>
                  </a:schemeClr>
                </a:solidFill>
                <a:prstDash val="sysDash"/>
              </a:ln>
            </c:spPr>
          </c:dPt>
          <c:dPt>
            <c:idx val="14"/>
            <c:bubble3D val="0"/>
            <c:spPr>
              <a:ln w="19050">
                <a:solidFill>
                  <a:schemeClr val="accent6">
                    <a:lumMod val="50000"/>
                  </a:schemeClr>
                </a:solidFill>
                <a:prstDash val="sysDash"/>
              </a:ln>
            </c:spPr>
          </c:dPt>
          <c:dPt>
            <c:idx val="15"/>
            <c:bubble3D val="0"/>
            <c:spPr>
              <a:ln w="19050">
                <a:solidFill>
                  <a:schemeClr val="accent6">
                    <a:lumMod val="50000"/>
                  </a:schemeClr>
                </a:solidFill>
                <a:prstDash val="sysDash"/>
              </a:ln>
            </c:spPr>
          </c:dPt>
          <c:dPt>
            <c:idx val="16"/>
            <c:bubble3D val="0"/>
            <c:spPr>
              <a:ln w="19050">
                <a:solidFill>
                  <a:schemeClr val="accent6">
                    <a:lumMod val="50000"/>
                  </a:schemeClr>
                </a:solidFill>
                <a:prstDash val="sysDash"/>
              </a:ln>
            </c:spPr>
          </c:dPt>
          <c:dPt>
            <c:idx val="17"/>
            <c:bubble3D val="0"/>
            <c:spPr>
              <a:ln w="19050">
                <a:solidFill>
                  <a:schemeClr val="accent6">
                    <a:lumMod val="50000"/>
                  </a:schemeClr>
                </a:solidFill>
                <a:prstDash val="sysDash"/>
              </a:ln>
            </c:spPr>
          </c:dPt>
          <c:dPt>
            <c:idx val="18"/>
            <c:bubble3D val="0"/>
            <c:spPr>
              <a:ln w="19050">
                <a:solidFill>
                  <a:schemeClr val="accent6">
                    <a:lumMod val="50000"/>
                  </a:schemeClr>
                </a:solidFill>
                <a:prstDash val="sysDash"/>
              </a:ln>
            </c:spPr>
          </c:dPt>
          <c:dPt>
            <c:idx val="19"/>
            <c:bubble3D val="0"/>
            <c:spPr>
              <a:ln w="19050">
                <a:solidFill>
                  <a:schemeClr val="accent6">
                    <a:lumMod val="50000"/>
                  </a:schemeClr>
                </a:solidFill>
                <a:prstDash val="sysDash"/>
              </a:ln>
            </c:spPr>
          </c:dPt>
          <c:dPt>
            <c:idx val="20"/>
            <c:bubble3D val="0"/>
            <c:spPr>
              <a:ln w="19050">
                <a:solidFill>
                  <a:schemeClr val="accent6">
                    <a:lumMod val="50000"/>
                  </a:schemeClr>
                </a:solidFill>
                <a:prstDash val="sysDash"/>
              </a:ln>
            </c:spPr>
          </c:dPt>
          <c:dPt>
            <c:idx val="21"/>
            <c:bubble3D val="0"/>
            <c:spPr>
              <a:ln w="19050">
                <a:solidFill>
                  <a:schemeClr val="accent6">
                    <a:lumMod val="50000"/>
                  </a:schemeClr>
                </a:solidFill>
                <a:prstDash val="sysDash"/>
              </a:ln>
            </c:spPr>
          </c:dPt>
          <c:dPt>
            <c:idx val="22"/>
            <c:bubble3D val="0"/>
            <c:spPr>
              <a:ln w="19050">
                <a:solidFill>
                  <a:schemeClr val="accent6">
                    <a:lumMod val="50000"/>
                  </a:schemeClr>
                </a:solidFill>
                <a:prstDash val="sysDash"/>
              </a:ln>
            </c:spPr>
          </c:dPt>
          <c:val>
            <c:numRef>
              <c:f>Sheet1!$J$2:$J$25</c:f>
              <c:numCache>
                <c:formatCode>General</c:formatCode>
                <c:ptCount val="24"/>
                <c:pt idx="0">
                  <c:v>36.5</c:v>
                </c:pt>
                <c:pt idx="1">
                  <c:v>23.700000000000003</c:v>
                </c:pt>
                <c:pt idx="2">
                  <c:v>20</c:v>
                </c:pt>
                <c:pt idx="3">
                  <c:v>21.400000000000002</c:v>
                </c:pt>
                <c:pt idx="4">
                  <c:v>21.299999999999997</c:v>
                </c:pt>
                <c:pt idx="5">
                  <c:v>19.099999999999998</c:v>
                </c:pt>
                <c:pt idx="6">
                  <c:v>17.5</c:v>
                </c:pt>
                <c:pt idx="7">
                  <c:v>17.600000000000001</c:v>
                </c:pt>
                <c:pt idx="8">
                  <c:v>15.4</c:v>
                </c:pt>
                <c:pt idx="9">
                  <c:v>14.2</c:v>
                </c:pt>
                <c:pt idx="10">
                  <c:v>13.600000000000001</c:v>
                </c:pt>
                <c:pt idx="11">
                  <c:v>12.6</c:v>
                </c:pt>
                <c:pt idx="12">
                  <c:v>13.872999999999999</c:v>
                </c:pt>
                <c:pt idx="13">
                  <c:v>14.299999999999999</c:v>
                </c:pt>
                <c:pt idx="14">
                  <c:v>13.797999999999998</c:v>
                </c:pt>
                <c:pt idx="15">
                  <c:v>13.396999999999998</c:v>
                </c:pt>
                <c:pt idx="16">
                  <c:v>13.302</c:v>
                </c:pt>
                <c:pt idx="17">
                  <c:v>13.372999999999999</c:v>
                </c:pt>
                <c:pt idx="18">
                  <c:v>13.418000000000001</c:v>
                </c:pt>
                <c:pt idx="19">
                  <c:v>13.456999999999999</c:v>
                </c:pt>
                <c:pt idx="20">
                  <c:v>13.491999999999999</c:v>
                </c:pt>
                <c:pt idx="21">
                  <c:v>13.509</c:v>
                </c:pt>
                <c:pt idx="22">
                  <c:v>13.507999999999999</c:v>
                </c:pt>
                <c:pt idx="23">
                  <c:v>13.507</c:v>
                </c:pt>
              </c:numCache>
            </c:numRef>
          </c:val>
          <c:smooth val="0"/>
        </c:ser>
        <c:dLbls>
          <c:showLegendKey val="0"/>
          <c:showVal val="0"/>
          <c:showCatName val="0"/>
          <c:showSerName val="0"/>
          <c:showPercent val="0"/>
          <c:showBubbleSize val="0"/>
        </c:dLbls>
        <c:marker val="1"/>
        <c:smooth val="0"/>
        <c:axId val="101276672"/>
        <c:axId val="101275136"/>
      </c:lineChart>
      <c:catAx>
        <c:axId val="101271808"/>
        <c:scaling>
          <c:orientation val="minMax"/>
        </c:scaling>
        <c:delete val="0"/>
        <c:axPos val="b"/>
        <c:numFmt formatCode="General" sourceLinked="1"/>
        <c:majorTickMark val="out"/>
        <c:minorTickMark val="none"/>
        <c:tickLblPos val="nextTo"/>
        <c:txPr>
          <a:bodyPr/>
          <a:lstStyle/>
          <a:p>
            <a:pPr>
              <a:defRPr sz="1200"/>
            </a:pPr>
            <a:endParaRPr lang="ja-JP"/>
          </a:p>
        </c:txPr>
        <c:crossAx val="101273600"/>
        <c:crosses val="autoZero"/>
        <c:auto val="1"/>
        <c:lblAlgn val="ctr"/>
        <c:lblOffset val="100"/>
        <c:tickLblSkip val="2"/>
        <c:noMultiLvlLbl val="0"/>
      </c:catAx>
      <c:valAx>
        <c:axId val="101273600"/>
        <c:scaling>
          <c:orientation val="minMax"/>
        </c:scaling>
        <c:delete val="0"/>
        <c:axPos val="l"/>
        <c:numFmt formatCode="#,##0_);[Red]\(#,##0\)" sourceLinked="1"/>
        <c:majorTickMark val="out"/>
        <c:minorTickMark val="none"/>
        <c:tickLblPos val="nextTo"/>
        <c:txPr>
          <a:bodyPr/>
          <a:lstStyle/>
          <a:p>
            <a:pPr>
              <a:defRPr sz="1200"/>
            </a:pPr>
            <a:endParaRPr lang="ja-JP"/>
          </a:p>
        </c:txPr>
        <c:crossAx val="101271808"/>
        <c:crosses val="autoZero"/>
        <c:crossBetween val="between"/>
      </c:valAx>
      <c:valAx>
        <c:axId val="101275136"/>
        <c:scaling>
          <c:orientation val="minMax"/>
        </c:scaling>
        <c:delete val="0"/>
        <c:axPos val="r"/>
        <c:numFmt formatCode="General" sourceLinked="0"/>
        <c:majorTickMark val="out"/>
        <c:minorTickMark val="none"/>
        <c:tickLblPos val="none"/>
        <c:txPr>
          <a:bodyPr/>
          <a:lstStyle/>
          <a:p>
            <a:pPr>
              <a:defRPr sz="1200">
                <a:solidFill>
                  <a:schemeClr val="tx1"/>
                </a:solidFill>
              </a:defRPr>
            </a:pPr>
            <a:endParaRPr lang="ja-JP"/>
          </a:p>
        </c:txPr>
        <c:crossAx val="101276672"/>
        <c:crosses val="max"/>
        <c:crossBetween val="between"/>
      </c:valAx>
      <c:catAx>
        <c:axId val="101276672"/>
        <c:scaling>
          <c:orientation val="minMax"/>
        </c:scaling>
        <c:delete val="1"/>
        <c:axPos val="b"/>
        <c:majorTickMark val="out"/>
        <c:minorTickMark val="none"/>
        <c:tickLblPos val="none"/>
        <c:crossAx val="101275136"/>
        <c:crosses val="autoZero"/>
        <c:auto val="1"/>
        <c:lblAlgn val="ctr"/>
        <c:lblOffset val="100"/>
        <c:noMultiLvlLbl val="0"/>
      </c:catAx>
      <c:spPr>
        <a:solidFill>
          <a:schemeClr val="bg1"/>
        </a:solidFill>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855601342326004E-2"/>
          <c:y val="8.5084610773191946E-2"/>
          <c:w val="0.88253379640064422"/>
          <c:h val="0.7740438788551417"/>
        </c:manualLayout>
      </c:layout>
      <c:lineChart>
        <c:grouping val="standard"/>
        <c:varyColors val="0"/>
        <c:ser>
          <c:idx val="0"/>
          <c:order val="0"/>
          <c:tx>
            <c:strRef>
              <c:f>'まとめ (昭和35年度～)'!$C$1</c:f>
              <c:strCache>
                <c:ptCount val="1"/>
                <c:pt idx="0">
                  <c:v>供給熱量ベース
総合食料自給率</c:v>
                </c:pt>
              </c:strCache>
            </c:strRef>
          </c:tx>
          <c:spPr>
            <a:ln w="25400">
              <a:solidFill>
                <a:srgbClr val="000080"/>
              </a:solidFill>
              <a:prstDash val="solid"/>
            </a:ln>
          </c:spPr>
          <c:marker>
            <c:symbol val="none"/>
          </c:marker>
          <c:cat>
            <c:numRef>
              <c:f>'まとめ (昭和35年度～)'!$A$2:$A$55</c:f>
              <c:numCache>
                <c:formatCode>General</c:formatCod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numCache>
            </c:numRef>
          </c:cat>
          <c:val>
            <c:numRef>
              <c:f>'まとめ (昭和35年度～)'!$C$2:$C$55</c:f>
              <c:numCache>
                <c:formatCode>General</c:formatCode>
                <c:ptCount val="54"/>
                <c:pt idx="0">
                  <c:v>79</c:v>
                </c:pt>
                <c:pt idx="1">
                  <c:v>78</c:v>
                </c:pt>
                <c:pt idx="2">
                  <c:v>76</c:v>
                </c:pt>
                <c:pt idx="3">
                  <c:v>72</c:v>
                </c:pt>
                <c:pt idx="4">
                  <c:v>72</c:v>
                </c:pt>
                <c:pt idx="5">
                  <c:v>73</c:v>
                </c:pt>
                <c:pt idx="6">
                  <c:v>68</c:v>
                </c:pt>
                <c:pt idx="7">
                  <c:v>66</c:v>
                </c:pt>
                <c:pt idx="8">
                  <c:v>65</c:v>
                </c:pt>
                <c:pt idx="9">
                  <c:v>62</c:v>
                </c:pt>
                <c:pt idx="10">
                  <c:v>60</c:v>
                </c:pt>
                <c:pt idx="11">
                  <c:v>58</c:v>
                </c:pt>
                <c:pt idx="12">
                  <c:v>57</c:v>
                </c:pt>
                <c:pt idx="13">
                  <c:v>55</c:v>
                </c:pt>
                <c:pt idx="14">
                  <c:v>55</c:v>
                </c:pt>
                <c:pt idx="15">
                  <c:v>54</c:v>
                </c:pt>
                <c:pt idx="16">
                  <c:v>53</c:v>
                </c:pt>
                <c:pt idx="17">
                  <c:v>53</c:v>
                </c:pt>
                <c:pt idx="18">
                  <c:v>54</c:v>
                </c:pt>
                <c:pt idx="19">
                  <c:v>54</c:v>
                </c:pt>
                <c:pt idx="20">
                  <c:v>53</c:v>
                </c:pt>
                <c:pt idx="21">
                  <c:v>52</c:v>
                </c:pt>
                <c:pt idx="22">
                  <c:v>53</c:v>
                </c:pt>
                <c:pt idx="23">
                  <c:v>52</c:v>
                </c:pt>
                <c:pt idx="24">
                  <c:v>53</c:v>
                </c:pt>
                <c:pt idx="25">
                  <c:v>53</c:v>
                </c:pt>
                <c:pt idx="26">
                  <c:v>51</c:v>
                </c:pt>
                <c:pt idx="27">
                  <c:v>50</c:v>
                </c:pt>
                <c:pt idx="28">
                  <c:v>50</c:v>
                </c:pt>
                <c:pt idx="29">
                  <c:v>49</c:v>
                </c:pt>
                <c:pt idx="30">
                  <c:v>48</c:v>
                </c:pt>
                <c:pt idx="31">
                  <c:v>46</c:v>
                </c:pt>
                <c:pt idx="32">
                  <c:v>46</c:v>
                </c:pt>
                <c:pt idx="33">
                  <c:v>37</c:v>
                </c:pt>
                <c:pt idx="34">
                  <c:v>46</c:v>
                </c:pt>
                <c:pt idx="35">
                  <c:v>43</c:v>
                </c:pt>
                <c:pt idx="36">
                  <c:v>42</c:v>
                </c:pt>
                <c:pt idx="37">
                  <c:v>41</c:v>
                </c:pt>
                <c:pt idx="38">
                  <c:v>40</c:v>
                </c:pt>
                <c:pt idx="39">
                  <c:v>40</c:v>
                </c:pt>
                <c:pt idx="40">
                  <c:v>40</c:v>
                </c:pt>
                <c:pt idx="41">
                  <c:v>40</c:v>
                </c:pt>
                <c:pt idx="42">
                  <c:v>40</c:v>
                </c:pt>
                <c:pt idx="43">
                  <c:v>40</c:v>
                </c:pt>
                <c:pt idx="44">
                  <c:v>40</c:v>
                </c:pt>
                <c:pt idx="45">
                  <c:v>40</c:v>
                </c:pt>
                <c:pt idx="46">
                  <c:v>39</c:v>
                </c:pt>
                <c:pt idx="47">
                  <c:v>40</c:v>
                </c:pt>
                <c:pt idx="48">
                  <c:v>41</c:v>
                </c:pt>
                <c:pt idx="49">
                  <c:v>40</c:v>
                </c:pt>
                <c:pt idx="50">
                  <c:v>39</c:v>
                </c:pt>
                <c:pt idx="51">
                  <c:v>39</c:v>
                </c:pt>
                <c:pt idx="52">
                  <c:v>39</c:v>
                </c:pt>
                <c:pt idx="53">
                  <c:v>39</c:v>
                </c:pt>
              </c:numCache>
            </c:numRef>
          </c:val>
          <c:smooth val="0"/>
        </c:ser>
        <c:ser>
          <c:idx val="1"/>
          <c:order val="1"/>
          <c:tx>
            <c:strRef>
              <c:f>'まとめ (昭和35年度～)'!$D$1</c:f>
              <c:strCache>
                <c:ptCount val="1"/>
                <c:pt idx="0">
                  <c:v>穀物自給率</c:v>
                </c:pt>
              </c:strCache>
            </c:strRef>
          </c:tx>
          <c:spPr>
            <a:ln w="25400">
              <a:solidFill>
                <a:srgbClr val="000000"/>
              </a:solidFill>
              <a:prstDash val="sysDash"/>
            </a:ln>
          </c:spPr>
          <c:marker>
            <c:symbol val="none"/>
          </c:marker>
          <c:cat>
            <c:numRef>
              <c:f>'まとめ (昭和35年度～)'!$A$2:$A$55</c:f>
              <c:numCache>
                <c:formatCode>General</c:formatCod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numCache>
            </c:numRef>
          </c:cat>
          <c:val>
            <c:numRef>
              <c:f>'まとめ (昭和35年度～)'!$D$2:$D$55</c:f>
              <c:numCache>
                <c:formatCode>General</c:formatCode>
                <c:ptCount val="54"/>
                <c:pt idx="0">
                  <c:v>82</c:v>
                </c:pt>
                <c:pt idx="1">
                  <c:v>75</c:v>
                </c:pt>
                <c:pt idx="2">
                  <c:v>73</c:v>
                </c:pt>
                <c:pt idx="3">
                  <c:v>63</c:v>
                </c:pt>
                <c:pt idx="4">
                  <c:v>63</c:v>
                </c:pt>
                <c:pt idx="5">
                  <c:v>62</c:v>
                </c:pt>
                <c:pt idx="6">
                  <c:v>58</c:v>
                </c:pt>
                <c:pt idx="7">
                  <c:v>56</c:v>
                </c:pt>
                <c:pt idx="8">
                  <c:v>54</c:v>
                </c:pt>
                <c:pt idx="9">
                  <c:v>49</c:v>
                </c:pt>
                <c:pt idx="10">
                  <c:v>46</c:v>
                </c:pt>
                <c:pt idx="11">
                  <c:v>46</c:v>
                </c:pt>
                <c:pt idx="12">
                  <c:v>42</c:v>
                </c:pt>
                <c:pt idx="13">
                  <c:v>40</c:v>
                </c:pt>
                <c:pt idx="14">
                  <c:v>40</c:v>
                </c:pt>
                <c:pt idx="15">
                  <c:v>40</c:v>
                </c:pt>
                <c:pt idx="16">
                  <c:v>37</c:v>
                </c:pt>
                <c:pt idx="17">
                  <c:v>35</c:v>
                </c:pt>
                <c:pt idx="18">
                  <c:v>34</c:v>
                </c:pt>
                <c:pt idx="19">
                  <c:v>33</c:v>
                </c:pt>
                <c:pt idx="20">
                  <c:v>33</c:v>
                </c:pt>
                <c:pt idx="21">
                  <c:v>33</c:v>
                </c:pt>
                <c:pt idx="22">
                  <c:v>33</c:v>
                </c:pt>
                <c:pt idx="23">
                  <c:v>32</c:v>
                </c:pt>
                <c:pt idx="24">
                  <c:v>31</c:v>
                </c:pt>
                <c:pt idx="25">
                  <c:v>31</c:v>
                </c:pt>
                <c:pt idx="26">
                  <c:v>31</c:v>
                </c:pt>
                <c:pt idx="27">
                  <c:v>30</c:v>
                </c:pt>
                <c:pt idx="28">
                  <c:v>30</c:v>
                </c:pt>
                <c:pt idx="29">
                  <c:v>30</c:v>
                </c:pt>
                <c:pt idx="30">
                  <c:v>30</c:v>
                </c:pt>
                <c:pt idx="31">
                  <c:v>29</c:v>
                </c:pt>
                <c:pt idx="32">
                  <c:v>29</c:v>
                </c:pt>
                <c:pt idx="33">
                  <c:v>22</c:v>
                </c:pt>
                <c:pt idx="34">
                  <c:v>33</c:v>
                </c:pt>
                <c:pt idx="35">
                  <c:v>30</c:v>
                </c:pt>
                <c:pt idx="36">
                  <c:v>29</c:v>
                </c:pt>
                <c:pt idx="37">
                  <c:v>28</c:v>
                </c:pt>
                <c:pt idx="38">
                  <c:v>27</c:v>
                </c:pt>
                <c:pt idx="39">
                  <c:v>27</c:v>
                </c:pt>
                <c:pt idx="40">
                  <c:v>28</c:v>
                </c:pt>
                <c:pt idx="41">
                  <c:v>28</c:v>
                </c:pt>
                <c:pt idx="42">
                  <c:v>28</c:v>
                </c:pt>
                <c:pt idx="43">
                  <c:v>27</c:v>
                </c:pt>
                <c:pt idx="44">
                  <c:v>28</c:v>
                </c:pt>
                <c:pt idx="45">
                  <c:v>28</c:v>
                </c:pt>
                <c:pt idx="46">
                  <c:v>27</c:v>
                </c:pt>
                <c:pt idx="47">
                  <c:v>28</c:v>
                </c:pt>
                <c:pt idx="48">
                  <c:v>28</c:v>
                </c:pt>
                <c:pt idx="49">
                  <c:v>26</c:v>
                </c:pt>
                <c:pt idx="50">
                  <c:v>27</c:v>
                </c:pt>
                <c:pt idx="51">
                  <c:v>28</c:v>
                </c:pt>
                <c:pt idx="52">
                  <c:v>27</c:v>
                </c:pt>
                <c:pt idx="53">
                  <c:v>28</c:v>
                </c:pt>
              </c:numCache>
            </c:numRef>
          </c:val>
          <c:smooth val="0"/>
        </c:ser>
        <c:ser>
          <c:idx val="3"/>
          <c:order val="2"/>
          <c:tx>
            <c:strRef>
              <c:f>'まとめ (昭和35年度～)'!$B$1</c:f>
              <c:strCache>
                <c:ptCount val="1"/>
                <c:pt idx="0">
                  <c:v>生産額ベース
総合食料自給率</c:v>
                </c:pt>
              </c:strCache>
            </c:strRef>
          </c:tx>
          <c:spPr>
            <a:ln w="12700">
              <a:solidFill>
                <a:srgbClr val="800000"/>
              </a:solidFill>
              <a:prstDash val="solid"/>
            </a:ln>
          </c:spPr>
          <c:marker>
            <c:symbol val="none"/>
          </c:marker>
          <c:cat>
            <c:numRef>
              <c:f>'まとめ (昭和35年度～)'!$A$2:$A$55</c:f>
              <c:numCache>
                <c:formatCode>General</c:formatCod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numCache>
            </c:numRef>
          </c:cat>
          <c:val>
            <c:numRef>
              <c:f>'まとめ (昭和35年度～)'!$B$2:$B$55</c:f>
              <c:numCache>
                <c:formatCode>General</c:formatCode>
                <c:ptCount val="54"/>
                <c:pt idx="0">
                  <c:v>93</c:v>
                </c:pt>
                <c:pt idx="1">
                  <c:v>90</c:v>
                </c:pt>
                <c:pt idx="2">
                  <c:v>89</c:v>
                </c:pt>
                <c:pt idx="3">
                  <c:v>86</c:v>
                </c:pt>
                <c:pt idx="4">
                  <c:v>86</c:v>
                </c:pt>
                <c:pt idx="5">
                  <c:v>86</c:v>
                </c:pt>
                <c:pt idx="6">
                  <c:v>86</c:v>
                </c:pt>
                <c:pt idx="7">
                  <c:v>91</c:v>
                </c:pt>
                <c:pt idx="8">
                  <c:v>91</c:v>
                </c:pt>
                <c:pt idx="9">
                  <c:v>89</c:v>
                </c:pt>
                <c:pt idx="10">
                  <c:v>85</c:v>
                </c:pt>
                <c:pt idx="11">
                  <c:v>80</c:v>
                </c:pt>
                <c:pt idx="12">
                  <c:v>83</c:v>
                </c:pt>
                <c:pt idx="13">
                  <c:v>81</c:v>
                </c:pt>
                <c:pt idx="14">
                  <c:v>78</c:v>
                </c:pt>
                <c:pt idx="15">
                  <c:v>83</c:v>
                </c:pt>
                <c:pt idx="16">
                  <c:v>80</c:v>
                </c:pt>
                <c:pt idx="17">
                  <c:v>85</c:v>
                </c:pt>
                <c:pt idx="18">
                  <c:v>85</c:v>
                </c:pt>
                <c:pt idx="19">
                  <c:v>81</c:v>
                </c:pt>
                <c:pt idx="20">
                  <c:v>77</c:v>
                </c:pt>
                <c:pt idx="21">
                  <c:v>78</c:v>
                </c:pt>
                <c:pt idx="22">
                  <c:v>78</c:v>
                </c:pt>
                <c:pt idx="23">
                  <c:v>79</c:v>
                </c:pt>
                <c:pt idx="24">
                  <c:v>81</c:v>
                </c:pt>
                <c:pt idx="25">
                  <c:v>82</c:v>
                </c:pt>
                <c:pt idx="26">
                  <c:v>83</c:v>
                </c:pt>
                <c:pt idx="27">
                  <c:v>81</c:v>
                </c:pt>
                <c:pt idx="28">
                  <c:v>77</c:v>
                </c:pt>
                <c:pt idx="29">
                  <c:v>77</c:v>
                </c:pt>
                <c:pt idx="30">
                  <c:v>75</c:v>
                </c:pt>
                <c:pt idx="31">
                  <c:v>74</c:v>
                </c:pt>
                <c:pt idx="32">
                  <c:v>76</c:v>
                </c:pt>
                <c:pt idx="33">
                  <c:v>72</c:v>
                </c:pt>
                <c:pt idx="34">
                  <c:v>78</c:v>
                </c:pt>
                <c:pt idx="35">
                  <c:v>74</c:v>
                </c:pt>
                <c:pt idx="36">
                  <c:v>71</c:v>
                </c:pt>
                <c:pt idx="37">
                  <c:v>71</c:v>
                </c:pt>
                <c:pt idx="38">
                  <c:v>70</c:v>
                </c:pt>
                <c:pt idx="39">
                  <c:v>72</c:v>
                </c:pt>
                <c:pt idx="40">
                  <c:v>71</c:v>
                </c:pt>
                <c:pt idx="41">
                  <c:v>70</c:v>
                </c:pt>
                <c:pt idx="42">
                  <c:v>69</c:v>
                </c:pt>
                <c:pt idx="43">
                  <c:v>70</c:v>
                </c:pt>
                <c:pt idx="44">
                  <c:v>69</c:v>
                </c:pt>
                <c:pt idx="45">
                  <c:v>69</c:v>
                </c:pt>
                <c:pt idx="46">
                  <c:v>68</c:v>
                </c:pt>
                <c:pt idx="47">
                  <c:v>66</c:v>
                </c:pt>
                <c:pt idx="48">
                  <c:v>65</c:v>
                </c:pt>
                <c:pt idx="49">
                  <c:v>70</c:v>
                </c:pt>
                <c:pt idx="50">
                  <c:v>69</c:v>
                </c:pt>
                <c:pt idx="51">
                  <c:v>67</c:v>
                </c:pt>
                <c:pt idx="52">
                  <c:v>67</c:v>
                </c:pt>
                <c:pt idx="53">
                  <c:v>65</c:v>
                </c:pt>
              </c:numCache>
            </c:numRef>
          </c:val>
          <c:smooth val="0"/>
        </c:ser>
        <c:ser>
          <c:idx val="2"/>
          <c:order val="3"/>
          <c:tx>
            <c:strRef>
              <c:f>'まとめ (昭和35年度～)'!$C$1</c:f>
              <c:strCache>
                <c:ptCount val="1"/>
                <c:pt idx="0">
                  <c:v>供給熱量ベース
総合食料自給率</c:v>
                </c:pt>
              </c:strCache>
            </c:strRef>
          </c:tx>
          <c:spPr>
            <a:ln w="25400">
              <a:solidFill>
                <a:srgbClr val="000080"/>
              </a:solidFill>
              <a:prstDash val="solid"/>
            </a:ln>
          </c:spPr>
          <c:marker>
            <c:symbol val="none"/>
          </c:marker>
          <c:dLbls>
            <c:dLbl>
              <c:idx val="53"/>
              <c:layout>
                <c:manualLayout>
                  <c:x val="-3.1315381646967157E-2"/>
                  <c:y val="-3.4024246815398965E-2"/>
                </c:manualLayout>
              </c:layout>
              <c:spPr/>
              <c:txPr>
                <a:bodyPr/>
                <a:lstStyle/>
                <a:p>
                  <a:pPr>
                    <a:defRPr sz="1200">
                      <a:solidFill>
                        <a:schemeClr val="tx2"/>
                      </a:solidFill>
                    </a:defRPr>
                  </a:pPr>
                  <a:endParaRPr lang="ja-JP"/>
                </a:p>
              </c:txPr>
              <c:dLblPos val="r"/>
              <c:showLegendKey val="0"/>
              <c:showVal val="1"/>
              <c:showCatName val="0"/>
              <c:showSerName val="0"/>
              <c:showPercent val="0"/>
              <c:showBubbleSize val="0"/>
            </c:dLbl>
            <c:showLegendKey val="0"/>
            <c:showVal val="0"/>
            <c:showCatName val="0"/>
            <c:showSerName val="0"/>
            <c:showPercent val="0"/>
            <c:showBubbleSize val="0"/>
          </c:dLbls>
          <c:cat>
            <c:numRef>
              <c:f>'まとめ (昭和35年度～)'!$A$2:$A$55</c:f>
              <c:numCache>
                <c:formatCode>General</c:formatCod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numCache>
            </c:numRef>
          </c:cat>
          <c:val>
            <c:numRef>
              <c:f>'まとめ (昭和35年度～)'!$C$2:$C$55</c:f>
              <c:numCache>
                <c:formatCode>General</c:formatCode>
                <c:ptCount val="54"/>
                <c:pt idx="0">
                  <c:v>79</c:v>
                </c:pt>
                <c:pt idx="1">
                  <c:v>78</c:v>
                </c:pt>
                <c:pt idx="2">
                  <c:v>76</c:v>
                </c:pt>
                <c:pt idx="3">
                  <c:v>72</c:v>
                </c:pt>
                <c:pt idx="4">
                  <c:v>72</c:v>
                </c:pt>
                <c:pt idx="5">
                  <c:v>73</c:v>
                </c:pt>
                <c:pt idx="6">
                  <c:v>68</c:v>
                </c:pt>
                <c:pt idx="7">
                  <c:v>66</c:v>
                </c:pt>
                <c:pt idx="8">
                  <c:v>65</c:v>
                </c:pt>
                <c:pt idx="9">
                  <c:v>62</c:v>
                </c:pt>
                <c:pt idx="10">
                  <c:v>60</c:v>
                </c:pt>
                <c:pt idx="11">
                  <c:v>58</c:v>
                </c:pt>
                <c:pt idx="12">
                  <c:v>57</c:v>
                </c:pt>
                <c:pt idx="13">
                  <c:v>55</c:v>
                </c:pt>
                <c:pt idx="14">
                  <c:v>55</c:v>
                </c:pt>
                <c:pt idx="15">
                  <c:v>54</c:v>
                </c:pt>
                <c:pt idx="16">
                  <c:v>53</c:v>
                </c:pt>
                <c:pt idx="17">
                  <c:v>53</c:v>
                </c:pt>
                <c:pt idx="18">
                  <c:v>54</c:v>
                </c:pt>
                <c:pt idx="19">
                  <c:v>54</c:v>
                </c:pt>
                <c:pt idx="20">
                  <c:v>53</c:v>
                </c:pt>
                <c:pt idx="21">
                  <c:v>52</c:v>
                </c:pt>
                <c:pt idx="22">
                  <c:v>53</c:v>
                </c:pt>
                <c:pt idx="23">
                  <c:v>52</c:v>
                </c:pt>
                <c:pt idx="24">
                  <c:v>53</c:v>
                </c:pt>
                <c:pt idx="25">
                  <c:v>53</c:v>
                </c:pt>
                <c:pt idx="26">
                  <c:v>51</c:v>
                </c:pt>
                <c:pt idx="27">
                  <c:v>50</c:v>
                </c:pt>
                <c:pt idx="28">
                  <c:v>50</c:v>
                </c:pt>
                <c:pt idx="29">
                  <c:v>49</c:v>
                </c:pt>
                <c:pt idx="30">
                  <c:v>48</c:v>
                </c:pt>
                <c:pt idx="31">
                  <c:v>46</c:v>
                </c:pt>
                <c:pt idx="32">
                  <c:v>46</c:v>
                </c:pt>
                <c:pt idx="33">
                  <c:v>37</c:v>
                </c:pt>
                <c:pt idx="34">
                  <c:v>46</c:v>
                </c:pt>
                <c:pt idx="35">
                  <c:v>43</c:v>
                </c:pt>
                <c:pt idx="36">
                  <c:v>42</c:v>
                </c:pt>
                <c:pt idx="37">
                  <c:v>41</c:v>
                </c:pt>
                <c:pt idx="38">
                  <c:v>40</c:v>
                </c:pt>
                <c:pt idx="39">
                  <c:v>40</c:v>
                </c:pt>
                <c:pt idx="40">
                  <c:v>40</c:v>
                </c:pt>
                <c:pt idx="41">
                  <c:v>40</c:v>
                </c:pt>
                <c:pt idx="42">
                  <c:v>40</c:v>
                </c:pt>
                <c:pt idx="43">
                  <c:v>40</c:v>
                </c:pt>
                <c:pt idx="44">
                  <c:v>40</c:v>
                </c:pt>
                <c:pt idx="45">
                  <c:v>40</c:v>
                </c:pt>
                <c:pt idx="46">
                  <c:v>39</c:v>
                </c:pt>
                <c:pt idx="47">
                  <c:v>40</c:v>
                </c:pt>
                <c:pt idx="48">
                  <c:v>41</c:v>
                </c:pt>
                <c:pt idx="49">
                  <c:v>40</c:v>
                </c:pt>
                <c:pt idx="50">
                  <c:v>39</c:v>
                </c:pt>
                <c:pt idx="51">
                  <c:v>39</c:v>
                </c:pt>
                <c:pt idx="52">
                  <c:v>39</c:v>
                </c:pt>
                <c:pt idx="53">
                  <c:v>39</c:v>
                </c:pt>
              </c:numCache>
            </c:numRef>
          </c:val>
          <c:smooth val="0"/>
        </c:ser>
        <c:ser>
          <c:idx val="4"/>
          <c:order val="4"/>
          <c:tx>
            <c:strRef>
              <c:f>'まとめ (昭和35年度～)'!$D$1</c:f>
              <c:strCache>
                <c:ptCount val="1"/>
                <c:pt idx="0">
                  <c:v>穀物自給率</c:v>
                </c:pt>
              </c:strCache>
            </c:strRef>
          </c:tx>
          <c:spPr>
            <a:ln w="25400">
              <a:solidFill>
                <a:srgbClr val="000000"/>
              </a:solidFill>
              <a:prstDash val="sysDash"/>
            </a:ln>
          </c:spPr>
          <c:marker>
            <c:symbol val="none"/>
          </c:marker>
          <c:dLbls>
            <c:dLbl>
              <c:idx val="53"/>
              <c:layout>
                <c:manualLayout>
                  <c:x val="-3.5229804352838047E-2"/>
                  <c:y val="-2.6463303078643637E-2"/>
                </c:manualLayout>
              </c:layout>
              <c:spPr/>
              <c:txPr>
                <a:bodyPr/>
                <a:lstStyle/>
                <a:p>
                  <a:pPr>
                    <a:defRPr sz="1200"/>
                  </a:pPr>
                  <a:endParaRPr lang="ja-JP"/>
                </a:p>
              </c:txPr>
              <c:dLblPos val="r"/>
              <c:showLegendKey val="0"/>
              <c:showVal val="1"/>
              <c:showCatName val="0"/>
              <c:showSerName val="0"/>
              <c:showPercent val="0"/>
              <c:showBubbleSize val="0"/>
            </c:dLbl>
            <c:showLegendKey val="0"/>
            <c:showVal val="0"/>
            <c:showCatName val="0"/>
            <c:showSerName val="0"/>
            <c:showPercent val="0"/>
            <c:showBubbleSize val="0"/>
          </c:dLbls>
          <c:cat>
            <c:numRef>
              <c:f>'まとめ (昭和35年度～)'!$A$2:$A$55</c:f>
              <c:numCache>
                <c:formatCode>General</c:formatCod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numCache>
            </c:numRef>
          </c:cat>
          <c:val>
            <c:numRef>
              <c:f>'まとめ (昭和35年度～)'!$D$2:$D$55</c:f>
              <c:numCache>
                <c:formatCode>General</c:formatCode>
                <c:ptCount val="54"/>
                <c:pt idx="0">
                  <c:v>82</c:v>
                </c:pt>
                <c:pt idx="1">
                  <c:v>75</c:v>
                </c:pt>
                <c:pt idx="2">
                  <c:v>73</c:v>
                </c:pt>
                <c:pt idx="3">
                  <c:v>63</c:v>
                </c:pt>
                <c:pt idx="4">
                  <c:v>63</c:v>
                </c:pt>
                <c:pt idx="5">
                  <c:v>62</c:v>
                </c:pt>
                <c:pt idx="6">
                  <c:v>58</c:v>
                </c:pt>
                <c:pt idx="7">
                  <c:v>56</c:v>
                </c:pt>
                <c:pt idx="8">
                  <c:v>54</c:v>
                </c:pt>
                <c:pt idx="9">
                  <c:v>49</c:v>
                </c:pt>
                <c:pt idx="10">
                  <c:v>46</c:v>
                </c:pt>
                <c:pt idx="11">
                  <c:v>46</c:v>
                </c:pt>
                <c:pt idx="12">
                  <c:v>42</c:v>
                </c:pt>
                <c:pt idx="13">
                  <c:v>40</c:v>
                </c:pt>
                <c:pt idx="14">
                  <c:v>40</c:v>
                </c:pt>
                <c:pt idx="15">
                  <c:v>40</c:v>
                </c:pt>
                <c:pt idx="16">
                  <c:v>37</c:v>
                </c:pt>
                <c:pt idx="17">
                  <c:v>35</c:v>
                </c:pt>
                <c:pt idx="18">
                  <c:v>34</c:v>
                </c:pt>
                <c:pt idx="19">
                  <c:v>33</c:v>
                </c:pt>
                <c:pt idx="20">
                  <c:v>33</c:v>
                </c:pt>
                <c:pt idx="21">
                  <c:v>33</c:v>
                </c:pt>
                <c:pt idx="22">
                  <c:v>33</c:v>
                </c:pt>
                <c:pt idx="23">
                  <c:v>32</c:v>
                </c:pt>
                <c:pt idx="24">
                  <c:v>31</c:v>
                </c:pt>
                <c:pt idx="25">
                  <c:v>31</c:v>
                </c:pt>
                <c:pt idx="26">
                  <c:v>31</c:v>
                </c:pt>
                <c:pt idx="27">
                  <c:v>30</c:v>
                </c:pt>
                <c:pt idx="28">
                  <c:v>30</c:v>
                </c:pt>
                <c:pt idx="29">
                  <c:v>30</c:v>
                </c:pt>
                <c:pt idx="30">
                  <c:v>30</c:v>
                </c:pt>
                <c:pt idx="31">
                  <c:v>29</c:v>
                </c:pt>
                <c:pt idx="32">
                  <c:v>29</c:v>
                </c:pt>
                <c:pt idx="33">
                  <c:v>22</c:v>
                </c:pt>
                <c:pt idx="34">
                  <c:v>33</c:v>
                </c:pt>
                <c:pt idx="35">
                  <c:v>30</c:v>
                </c:pt>
                <c:pt idx="36">
                  <c:v>29</c:v>
                </c:pt>
                <c:pt idx="37">
                  <c:v>28</c:v>
                </c:pt>
                <c:pt idx="38">
                  <c:v>27</c:v>
                </c:pt>
                <c:pt idx="39">
                  <c:v>27</c:v>
                </c:pt>
                <c:pt idx="40">
                  <c:v>28</c:v>
                </c:pt>
                <c:pt idx="41">
                  <c:v>28</c:v>
                </c:pt>
                <c:pt idx="42">
                  <c:v>28</c:v>
                </c:pt>
                <c:pt idx="43">
                  <c:v>27</c:v>
                </c:pt>
                <c:pt idx="44">
                  <c:v>28</c:v>
                </c:pt>
                <c:pt idx="45">
                  <c:v>28</c:v>
                </c:pt>
                <c:pt idx="46">
                  <c:v>27</c:v>
                </c:pt>
                <c:pt idx="47">
                  <c:v>28</c:v>
                </c:pt>
                <c:pt idx="48">
                  <c:v>28</c:v>
                </c:pt>
                <c:pt idx="49">
                  <c:v>26</c:v>
                </c:pt>
                <c:pt idx="50">
                  <c:v>27</c:v>
                </c:pt>
                <c:pt idx="51">
                  <c:v>28</c:v>
                </c:pt>
                <c:pt idx="52">
                  <c:v>27</c:v>
                </c:pt>
                <c:pt idx="53">
                  <c:v>28</c:v>
                </c:pt>
              </c:numCache>
            </c:numRef>
          </c:val>
          <c:smooth val="0"/>
        </c:ser>
        <c:ser>
          <c:idx val="5"/>
          <c:order val="5"/>
          <c:tx>
            <c:strRef>
              <c:f>'まとめ (昭和35年度～)'!$B$1</c:f>
              <c:strCache>
                <c:ptCount val="1"/>
                <c:pt idx="0">
                  <c:v>生産額ベース
総合食料自給率</c:v>
                </c:pt>
              </c:strCache>
            </c:strRef>
          </c:tx>
          <c:spPr>
            <a:ln w="12700">
              <a:solidFill>
                <a:srgbClr val="800000"/>
              </a:solidFill>
              <a:prstDash val="solid"/>
            </a:ln>
          </c:spPr>
          <c:marker>
            <c:symbol val="none"/>
          </c:marker>
          <c:dLbls>
            <c:dLbl>
              <c:idx val="53"/>
              <c:layout>
                <c:manualLayout>
                  <c:x val="-2.9358170294031708E-2"/>
                  <c:y val="-4.1585488227104554E-2"/>
                </c:manualLayout>
              </c:layout>
              <c:spPr/>
              <c:txPr>
                <a:bodyPr/>
                <a:lstStyle/>
                <a:p>
                  <a:pPr>
                    <a:defRPr sz="1200">
                      <a:solidFill>
                        <a:schemeClr val="accent6">
                          <a:lumMod val="50000"/>
                        </a:schemeClr>
                      </a:solidFill>
                    </a:defRPr>
                  </a:pPr>
                  <a:endParaRPr lang="ja-JP"/>
                </a:p>
              </c:txPr>
              <c:dLblPos val="r"/>
              <c:showLegendKey val="0"/>
              <c:showVal val="1"/>
              <c:showCatName val="0"/>
              <c:showSerName val="0"/>
              <c:showPercent val="0"/>
              <c:showBubbleSize val="0"/>
            </c:dLbl>
            <c:showLegendKey val="0"/>
            <c:showVal val="0"/>
            <c:showCatName val="0"/>
            <c:showSerName val="0"/>
            <c:showPercent val="0"/>
            <c:showBubbleSize val="0"/>
          </c:dLbls>
          <c:cat>
            <c:numRef>
              <c:f>'まとめ (昭和35年度～)'!$A$2:$A$55</c:f>
              <c:numCache>
                <c:formatCode>General</c:formatCod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numCache>
            </c:numRef>
          </c:cat>
          <c:val>
            <c:numRef>
              <c:f>'まとめ (昭和35年度～)'!$B$2:$B$55</c:f>
              <c:numCache>
                <c:formatCode>General</c:formatCode>
                <c:ptCount val="54"/>
                <c:pt idx="0">
                  <c:v>93</c:v>
                </c:pt>
                <c:pt idx="1">
                  <c:v>90</c:v>
                </c:pt>
                <c:pt idx="2">
                  <c:v>89</c:v>
                </c:pt>
                <c:pt idx="3">
                  <c:v>86</c:v>
                </c:pt>
                <c:pt idx="4">
                  <c:v>86</c:v>
                </c:pt>
                <c:pt idx="5">
                  <c:v>86</c:v>
                </c:pt>
                <c:pt idx="6">
                  <c:v>86</c:v>
                </c:pt>
                <c:pt idx="7">
                  <c:v>91</c:v>
                </c:pt>
                <c:pt idx="8">
                  <c:v>91</c:v>
                </c:pt>
                <c:pt idx="9">
                  <c:v>89</c:v>
                </c:pt>
                <c:pt idx="10">
                  <c:v>85</c:v>
                </c:pt>
                <c:pt idx="11">
                  <c:v>80</c:v>
                </c:pt>
                <c:pt idx="12">
                  <c:v>83</c:v>
                </c:pt>
                <c:pt idx="13">
                  <c:v>81</c:v>
                </c:pt>
                <c:pt idx="14">
                  <c:v>78</c:v>
                </c:pt>
                <c:pt idx="15">
                  <c:v>83</c:v>
                </c:pt>
                <c:pt idx="16">
                  <c:v>80</c:v>
                </c:pt>
                <c:pt idx="17">
                  <c:v>85</c:v>
                </c:pt>
                <c:pt idx="18">
                  <c:v>85</c:v>
                </c:pt>
                <c:pt idx="19">
                  <c:v>81</c:v>
                </c:pt>
                <c:pt idx="20">
                  <c:v>77</c:v>
                </c:pt>
                <c:pt idx="21">
                  <c:v>78</c:v>
                </c:pt>
                <c:pt idx="22">
                  <c:v>78</c:v>
                </c:pt>
                <c:pt idx="23">
                  <c:v>79</c:v>
                </c:pt>
                <c:pt idx="24">
                  <c:v>81</c:v>
                </c:pt>
                <c:pt idx="25">
                  <c:v>82</c:v>
                </c:pt>
                <c:pt idx="26">
                  <c:v>83</c:v>
                </c:pt>
                <c:pt idx="27">
                  <c:v>81</c:v>
                </c:pt>
                <c:pt idx="28">
                  <c:v>77</c:v>
                </c:pt>
                <c:pt idx="29">
                  <c:v>77</c:v>
                </c:pt>
                <c:pt idx="30">
                  <c:v>75</c:v>
                </c:pt>
                <c:pt idx="31">
                  <c:v>74</c:v>
                </c:pt>
                <c:pt idx="32">
                  <c:v>76</c:v>
                </c:pt>
                <c:pt idx="33">
                  <c:v>72</c:v>
                </c:pt>
                <c:pt idx="34">
                  <c:v>78</c:v>
                </c:pt>
                <c:pt idx="35">
                  <c:v>74</c:v>
                </c:pt>
                <c:pt idx="36">
                  <c:v>71</c:v>
                </c:pt>
                <c:pt idx="37">
                  <c:v>71</c:v>
                </c:pt>
                <c:pt idx="38">
                  <c:v>70</c:v>
                </c:pt>
                <c:pt idx="39">
                  <c:v>72</c:v>
                </c:pt>
                <c:pt idx="40">
                  <c:v>71</c:v>
                </c:pt>
                <c:pt idx="41">
                  <c:v>70</c:v>
                </c:pt>
                <c:pt idx="42">
                  <c:v>69</c:v>
                </c:pt>
                <c:pt idx="43">
                  <c:v>70</c:v>
                </c:pt>
                <c:pt idx="44">
                  <c:v>69</c:v>
                </c:pt>
                <c:pt idx="45">
                  <c:v>69</c:v>
                </c:pt>
                <c:pt idx="46">
                  <c:v>68</c:v>
                </c:pt>
                <c:pt idx="47">
                  <c:v>66</c:v>
                </c:pt>
                <c:pt idx="48">
                  <c:v>65</c:v>
                </c:pt>
                <c:pt idx="49">
                  <c:v>70</c:v>
                </c:pt>
                <c:pt idx="50">
                  <c:v>69</c:v>
                </c:pt>
                <c:pt idx="51">
                  <c:v>67</c:v>
                </c:pt>
                <c:pt idx="52">
                  <c:v>67</c:v>
                </c:pt>
                <c:pt idx="53">
                  <c:v>65</c:v>
                </c:pt>
              </c:numCache>
            </c:numRef>
          </c:val>
          <c:smooth val="0"/>
        </c:ser>
        <c:dLbls>
          <c:showLegendKey val="0"/>
          <c:showVal val="0"/>
          <c:showCatName val="0"/>
          <c:showSerName val="0"/>
          <c:showPercent val="0"/>
          <c:showBubbleSize val="0"/>
        </c:dLbls>
        <c:marker val="1"/>
        <c:smooth val="0"/>
        <c:axId val="96404608"/>
        <c:axId val="96406144"/>
      </c:lineChart>
      <c:catAx>
        <c:axId val="96404608"/>
        <c:scaling>
          <c:orientation val="minMax"/>
        </c:scaling>
        <c:delete val="0"/>
        <c:axPos val="b"/>
        <c:numFmt formatCode="General" sourceLinked="1"/>
        <c:majorTickMark val="in"/>
        <c:minorTickMark val="none"/>
        <c:tickLblPos val="nextTo"/>
        <c:spPr>
          <a:ln w="12700">
            <a:solidFill>
              <a:srgbClr val="000000"/>
            </a:solidFill>
            <a:prstDash val="solid"/>
          </a:ln>
        </c:spPr>
        <c:txPr>
          <a:bodyPr rot="0" vert="horz"/>
          <a:lstStyle/>
          <a:p>
            <a:pPr>
              <a:defRPr sz="1100" b="0" i="0" u="none" strike="noStrike" baseline="0">
                <a:solidFill>
                  <a:srgbClr val="000000"/>
                </a:solidFill>
                <a:latin typeface="ＭＳ Ｐゴシック"/>
                <a:ea typeface="ＭＳ Ｐゴシック"/>
                <a:cs typeface="ＭＳ Ｐゴシック"/>
              </a:defRPr>
            </a:pPr>
            <a:endParaRPr lang="ja-JP"/>
          </a:p>
        </c:txPr>
        <c:crossAx val="96406144"/>
        <c:crosses val="autoZero"/>
        <c:auto val="1"/>
        <c:lblAlgn val="ctr"/>
        <c:lblOffset val="100"/>
        <c:tickLblSkip val="5"/>
        <c:tickMarkSkip val="5"/>
        <c:noMultiLvlLbl val="0"/>
      </c:catAx>
      <c:valAx>
        <c:axId val="96406144"/>
        <c:scaling>
          <c:orientation val="minMax"/>
        </c:scaling>
        <c:delete val="0"/>
        <c:axPos val="l"/>
        <c:title>
          <c:tx>
            <c:rich>
              <a:bodyPr rot="0" vert="horz"/>
              <a:lstStyle/>
              <a:p>
                <a:pPr algn="ctr">
                  <a:defRPr sz="1100" b="0" i="0" u="none" strike="noStrike" baseline="0">
                    <a:solidFill>
                      <a:srgbClr val="000000"/>
                    </a:solidFill>
                    <a:latin typeface="ＭＳ Ｐゴシック"/>
                    <a:ea typeface="ＭＳ Ｐゴシック"/>
                    <a:cs typeface="ＭＳ Ｐゴシック"/>
                  </a:defRPr>
                </a:pPr>
                <a:r>
                  <a:rPr lang="ja-JP" altLang="en-US"/>
                  <a:t>（年度）</a:t>
                </a:r>
              </a:p>
            </c:rich>
          </c:tx>
          <c:layout>
            <c:manualLayout>
              <c:xMode val="edge"/>
              <c:yMode val="edge"/>
              <c:x val="0.85741297337208755"/>
              <c:y val="0.92891212028140469"/>
            </c:manualLayout>
          </c:layout>
          <c:overlay val="0"/>
          <c:spPr>
            <a:noFill/>
            <a:ln w="25400">
              <a:noFill/>
            </a:ln>
          </c:spPr>
        </c:title>
        <c:numFmt formatCode="General" sourceLinked="1"/>
        <c:majorTickMark val="in"/>
        <c:minorTickMark val="none"/>
        <c:tickLblPos val="nextTo"/>
        <c:spPr>
          <a:ln w="12700">
            <a:solidFill>
              <a:srgbClr val="000000"/>
            </a:solidFill>
            <a:prstDash val="solid"/>
          </a:ln>
        </c:spPr>
        <c:txPr>
          <a:bodyPr rot="0" vert="horz"/>
          <a:lstStyle/>
          <a:p>
            <a:pPr>
              <a:defRPr sz="1400" b="0" i="0" u="none" strike="noStrike" baseline="0">
                <a:solidFill>
                  <a:srgbClr val="000000"/>
                </a:solidFill>
                <a:latin typeface="ＭＳ Ｐゴシック"/>
                <a:ea typeface="ＭＳ Ｐゴシック"/>
                <a:cs typeface="ＭＳ Ｐゴシック"/>
              </a:defRPr>
            </a:pPr>
            <a:endParaRPr lang="ja-JP"/>
          </a:p>
        </c:txPr>
        <c:crossAx val="96404608"/>
        <c:crosses val="autoZero"/>
        <c:crossBetween val="between"/>
      </c:valAx>
      <c:spPr>
        <a:noFill/>
        <a:ln w="25400">
          <a:noFill/>
        </a:ln>
      </c:spPr>
    </c:plotArea>
    <c:plotVisOnly val="1"/>
    <c:dispBlanksAs val="gap"/>
    <c:showDLblsOverMax val="0"/>
  </c:chart>
  <c:spPr>
    <a:noFill/>
    <a:ln w="9525">
      <a:noFill/>
    </a:ln>
  </c:spPr>
  <c:txPr>
    <a:bodyPr/>
    <a:lstStyle/>
    <a:p>
      <a:pPr>
        <a:defRPr sz="187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35302219875576"/>
          <c:y val="6.3848192494740733E-2"/>
          <c:w val="0.86342519685039365"/>
          <c:h val="0.56520148806454684"/>
        </c:manualLayout>
      </c:layout>
      <c:barChart>
        <c:barDir val="col"/>
        <c:grouping val="clustered"/>
        <c:varyColors val="0"/>
        <c:ser>
          <c:idx val="0"/>
          <c:order val="0"/>
          <c:tx>
            <c:strRef>
              <c:f>Sheet1!$B$4</c:f>
              <c:strCache>
                <c:ptCount val="1"/>
                <c:pt idx="0">
                  <c:v>生産額ベース</c:v>
                </c:pt>
              </c:strCache>
            </c:strRef>
          </c:tx>
          <c:spPr>
            <a:solidFill>
              <a:srgbClr val="FF7C80"/>
            </a:solidFill>
          </c:spPr>
          <c:invertIfNegative val="0"/>
          <c:dLbls>
            <c:dLblPos val="outEnd"/>
            <c:showLegendKey val="0"/>
            <c:showVal val="1"/>
            <c:showCatName val="0"/>
            <c:showSerName val="0"/>
            <c:showPercent val="0"/>
            <c:showBubbleSize val="0"/>
            <c:showLeaderLines val="0"/>
          </c:dLbls>
          <c:cat>
            <c:strRef>
              <c:f>Sheet1!$C$3:$J$3</c:f>
              <c:strCache>
                <c:ptCount val="8"/>
                <c:pt idx="0">
                  <c:v>オースト
ラリア</c:v>
                </c:pt>
                <c:pt idx="1">
                  <c:v>カナダ</c:v>
                </c:pt>
                <c:pt idx="2">
                  <c:v>オランダ</c:v>
                </c:pt>
                <c:pt idx="3">
                  <c:v>アメリカ</c:v>
                </c:pt>
                <c:pt idx="4">
                  <c:v>フランス</c:v>
                </c:pt>
                <c:pt idx="5">
                  <c:v>ドイツ</c:v>
                </c:pt>
                <c:pt idx="6">
                  <c:v>日本</c:v>
                </c:pt>
                <c:pt idx="7">
                  <c:v>イギリス</c:v>
                </c:pt>
              </c:strCache>
            </c:strRef>
          </c:cat>
          <c:val>
            <c:numRef>
              <c:f>Sheet1!$C$4:$J$4</c:f>
              <c:numCache>
                <c:formatCode>General</c:formatCode>
                <c:ptCount val="8"/>
                <c:pt idx="0">
                  <c:v>128</c:v>
                </c:pt>
                <c:pt idx="1">
                  <c:v>121</c:v>
                </c:pt>
                <c:pt idx="2">
                  <c:v>117</c:v>
                </c:pt>
                <c:pt idx="3">
                  <c:v>92</c:v>
                </c:pt>
                <c:pt idx="4">
                  <c:v>83</c:v>
                </c:pt>
                <c:pt idx="5">
                  <c:v>70</c:v>
                </c:pt>
                <c:pt idx="6">
                  <c:v>65</c:v>
                </c:pt>
                <c:pt idx="7">
                  <c:v>58</c:v>
                </c:pt>
              </c:numCache>
            </c:numRef>
          </c:val>
        </c:ser>
        <c:ser>
          <c:idx val="1"/>
          <c:order val="1"/>
          <c:tx>
            <c:strRef>
              <c:f>Sheet1!$B$5</c:f>
              <c:strCache>
                <c:ptCount val="1"/>
                <c:pt idx="0">
                  <c:v>カロリーベース</c:v>
                </c:pt>
              </c:strCache>
            </c:strRef>
          </c:tx>
          <c:spPr>
            <a:solidFill>
              <a:srgbClr val="99FF66"/>
            </a:solidFill>
          </c:spPr>
          <c:invertIfNegative val="0"/>
          <c:dLbls>
            <c:dLblPos val="outEnd"/>
            <c:showLegendKey val="0"/>
            <c:showVal val="1"/>
            <c:showCatName val="0"/>
            <c:showSerName val="0"/>
            <c:showPercent val="0"/>
            <c:showBubbleSize val="0"/>
            <c:showLeaderLines val="0"/>
          </c:dLbls>
          <c:cat>
            <c:strRef>
              <c:f>Sheet1!$C$3:$J$3</c:f>
              <c:strCache>
                <c:ptCount val="8"/>
                <c:pt idx="0">
                  <c:v>オースト
ラリア</c:v>
                </c:pt>
                <c:pt idx="1">
                  <c:v>カナダ</c:v>
                </c:pt>
                <c:pt idx="2">
                  <c:v>オランダ</c:v>
                </c:pt>
                <c:pt idx="3">
                  <c:v>アメリカ</c:v>
                </c:pt>
                <c:pt idx="4">
                  <c:v>フランス</c:v>
                </c:pt>
                <c:pt idx="5">
                  <c:v>ドイツ</c:v>
                </c:pt>
                <c:pt idx="6">
                  <c:v>日本</c:v>
                </c:pt>
                <c:pt idx="7">
                  <c:v>イギリス</c:v>
                </c:pt>
              </c:strCache>
            </c:strRef>
          </c:cat>
          <c:val>
            <c:numRef>
              <c:f>Sheet1!$C$5:$J$5</c:f>
              <c:numCache>
                <c:formatCode>General</c:formatCode>
                <c:ptCount val="8"/>
                <c:pt idx="0">
                  <c:v>187</c:v>
                </c:pt>
                <c:pt idx="1">
                  <c:v>223</c:v>
                </c:pt>
                <c:pt idx="2">
                  <c:v>65</c:v>
                </c:pt>
                <c:pt idx="3">
                  <c:v>130</c:v>
                </c:pt>
                <c:pt idx="4">
                  <c:v>121</c:v>
                </c:pt>
                <c:pt idx="5">
                  <c:v>93</c:v>
                </c:pt>
                <c:pt idx="6">
                  <c:v>39</c:v>
                </c:pt>
                <c:pt idx="7">
                  <c:v>65</c:v>
                </c:pt>
              </c:numCache>
            </c:numRef>
          </c:val>
        </c:ser>
        <c:dLbls>
          <c:showLegendKey val="0"/>
          <c:showVal val="0"/>
          <c:showCatName val="0"/>
          <c:showSerName val="0"/>
          <c:showPercent val="0"/>
          <c:showBubbleSize val="0"/>
        </c:dLbls>
        <c:gapWidth val="50"/>
        <c:axId val="96470528"/>
        <c:axId val="96472064"/>
      </c:barChart>
      <c:catAx>
        <c:axId val="96470528"/>
        <c:scaling>
          <c:orientation val="minMax"/>
        </c:scaling>
        <c:delete val="0"/>
        <c:axPos val="b"/>
        <c:majorTickMark val="out"/>
        <c:minorTickMark val="none"/>
        <c:tickLblPos val="nextTo"/>
        <c:spPr>
          <a:ln>
            <a:solidFill>
              <a:schemeClr val="bg1">
                <a:lumMod val="50000"/>
              </a:schemeClr>
            </a:solidFill>
          </a:ln>
        </c:spPr>
        <c:txPr>
          <a:bodyPr/>
          <a:lstStyle/>
          <a:p>
            <a:pPr>
              <a:defRPr sz="900"/>
            </a:pPr>
            <a:endParaRPr lang="ja-JP"/>
          </a:p>
        </c:txPr>
        <c:crossAx val="96472064"/>
        <c:crosses val="autoZero"/>
        <c:auto val="1"/>
        <c:lblAlgn val="ctr"/>
        <c:lblOffset val="100"/>
        <c:noMultiLvlLbl val="0"/>
      </c:catAx>
      <c:valAx>
        <c:axId val="96472064"/>
        <c:scaling>
          <c:orientation val="minMax"/>
        </c:scaling>
        <c:delete val="0"/>
        <c:axPos val="l"/>
        <c:numFmt formatCode="General" sourceLinked="1"/>
        <c:majorTickMark val="out"/>
        <c:minorTickMark val="none"/>
        <c:tickLblPos val="nextTo"/>
        <c:spPr>
          <a:ln>
            <a:solidFill>
              <a:schemeClr val="bg1">
                <a:lumMod val="50000"/>
              </a:schemeClr>
            </a:solidFill>
          </a:ln>
        </c:spPr>
        <c:crossAx val="96470528"/>
        <c:crosses val="autoZero"/>
        <c:crossBetween val="between"/>
      </c:valAx>
      <c:spPr>
        <a:ln>
          <a:solidFill>
            <a:schemeClr val="bg1">
              <a:lumMod val="65000"/>
            </a:schemeClr>
          </a:solidFill>
        </a:ln>
      </c:spPr>
    </c:plotArea>
    <c:legend>
      <c:legendPos val="r"/>
      <c:layout>
        <c:manualLayout>
          <c:xMode val="edge"/>
          <c:yMode val="edge"/>
          <c:x val="0.65919641294838149"/>
          <c:y val="0.1147932487788095"/>
          <c:w val="0.28331714785651796"/>
          <c:h val="0.1415103776852118"/>
        </c:manualLayout>
      </c:layout>
      <c:overlay val="0"/>
      <c:spPr>
        <a:solidFill>
          <a:schemeClr val="bg1"/>
        </a:solidFill>
        <a:ln>
          <a:solidFill>
            <a:schemeClr val="bg1">
              <a:lumMod val="65000"/>
            </a:schemeClr>
          </a:solidFill>
        </a:ln>
      </c:spPr>
    </c:legend>
    <c:plotVisOnly val="1"/>
    <c:dispBlanksAs val="gap"/>
    <c:showDLblsOverMax val="0"/>
  </c:chart>
  <c:txPr>
    <a:bodyPr/>
    <a:lstStyle/>
    <a:p>
      <a:pPr>
        <a:defRPr sz="1200"/>
      </a:pPr>
      <a:endParaRPr lang="ja-JP"/>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16666666666666"/>
          <c:y val="5.1400554097404488E-2"/>
          <c:w val="0.79765208333333337"/>
          <c:h val="0.7769083333333332"/>
        </c:manualLayout>
      </c:layout>
      <c:barChart>
        <c:barDir val="col"/>
        <c:grouping val="clustered"/>
        <c:varyColors val="0"/>
        <c:ser>
          <c:idx val="0"/>
          <c:order val="0"/>
          <c:spPr>
            <a:solidFill>
              <a:schemeClr val="accent1">
                <a:lumMod val="75000"/>
              </a:schemeClr>
            </a:solidFill>
            <a:ln>
              <a:solidFill>
                <a:schemeClr val="tx1"/>
              </a:solidFill>
            </a:ln>
          </c:spPr>
          <c:invertIfNegative val="0"/>
          <c:dPt>
            <c:idx val="0"/>
            <c:invertIfNegative val="0"/>
            <c:bubble3D val="0"/>
            <c:spPr>
              <a:solidFill>
                <a:schemeClr val="tx2"/>
              </a:solidFill>
              <a:ln>
                <a:solidFill>
                  <a:schemeClr val="tx1"/>
                </a:solidFill>
              </a:ln>
            </c:spPr>
          </c:dPt>
          <c:dPt>
            <c:idx val="1"/>
            <c:invertIfNegative val="0"/>
            <c:bubble3D val="0"/>
            <c:spPr>
              <a:solidFill>
                <a:schemeClr val="accent2">
                  <a:lumMod val="60000"/>
                  <a:lumOff val="40000"/>
                </a:schemeClr>
              </a:solidFill>
              <a:ln>
                <a:solidFill>
                  <a:schemeClr val="tx1"/>
                </a:solidFill>
              </a:ln>
            </c:spPr>
          </c:dPt>
          <c:dPt>
            <c:idx val="3"/>
            <c:invertIfNegative val="0"/>
            <c:bubble3D val="0"/>
            <c:spPr>
              <a:solidFill>
                <a:schemeClr val="tx2"/>
              </a:solidFill>
              <a:ln>
                <a:solidFill>
                  <a:schemeClr val="tx1"/>
                </a:solidFill>
              </a:ln>
            </c:spPr>
          </c:dPt>
          <c:dPt>
            <c:idx val="4"/>
            <c:invertIfNegative val="0"/>
            <c:bubble3D val="0"/>
            <c:spPr>
              <a:solidFill>
                <a:schemeClr val="accent2">
                  <a:lumMod val="60000"/>
                  <a:lumOff val="40000"/>
                </a:schemeClr>
              </a:solidFill>
              <a:ln>
                <a:solidFill>
                  <a:schemeClr val="tx1"/>
                </a:solidFill>
              </a:ln>
            </c:spPr>
          </c:dPt>
          <c:dLbls>
            <c:txPr>
              <a:bodyPr/>
              <a:lstStyle/>
              <a:p>
                <a:pPr>
                  <a:defRPr sz="800"/>
                </a:pPr>
                <a:endParaRPr lang="ja-JP"/>
              </a:p>
            </c:txPr>
            <c:showLegendKey val="0"/>
            <c:showVal val="1"/>
            <c:showCatName val="0"/>
            <c:showSerName val="0"/>
            <c:showPercent val="0"/>
            <c:showBubbleSize val="0"/>
            <c:showLeaderLines val="0"/>
          </c:dLbls>
          <c:cat>
            <c:strRef>
              <c:f>Sheet1!$G$5:$G$9</c:f>
              <c:strCache>
                <c:ptCount val="5"/>
                <c:pt idx="0">
                  <c:v>やせ</c:v>
                </c:pt>
                <c:pt idx="1">
                  <c:v>肥満</c:v>
                </c:pt>
                <c:pt idx="3">
                  <c:v>やせ</c:v>
                </c:pt>
                <c:pt idx="4">
                  <c:v>肥満</c:v>
                </c:pt>
              </c:strCache>
            </c:strRef>
          </c:cat>
          <c:val>
            <c:numRef>
              <c:f>Sheet1!$I$5:$I$9</c:f>
              <c:numCache>
                <c:formatCode>General</c:formatCode>
                <c:ptCount val="5"/>
                <c:pt idx="0" formatCode="0.0_);[Red]\(0.0\)">
                  <c:v>6.2</c:v>
                </c:pt>
                <c:pt idx="1">
                  <c:v>22.3</c:v>
                </c:pt>
                <c:pt idx="3">
                  <c:v>8.4</c:v>
                </c:pt>
                <c:pt idx="4">
                  <c:v>21.7</c:v>
                </c:pt>
              </c:numCache>
            </c:numRef>
          </c:val>
        </c:ser>
        <c:dLbls>
          <c:showLegendKey val="0"/>
          <c:showVal val="0"/>
          <c:showCatName val="0"/>
          <c:showSerName val="0"/>
          <c:showPercent val="0"/>
          <c:showBubbleSize val="0"/>
        </c:dLbls>
        <c:gapWidth val="50"/>
        <c:axId val="96842496"/>
        <c:axId val="96844032"/>
      </c:barChart>
      <c:catAx>
        <c:axId val="96842496"/>
        <c:scaling>
          <c:orientation val="minMax"/>
        </c:scaling>
        <c:delete val="0"/>
        <c:axPos val="b"/>
        <c:majorTickMark val="out"/>
        <c:minorTickMark val="none"/>
        <c:tickLblPos val="nextTo"/>
        <c:txPr>
          <a:bodyPr/>
          <a:lstStyle/>
          <a:p>
            <a:pPr>
              <a:defRPr sz="700"/>
            </a:pPr>
            <a:endParaRPr lang="ja-JP"/>
          </a:p>
        </c:txPr>
        <c:crossAx val="96844032"/>
        <c:crosses val="autoZero"/>
        <c:auto val="1"/>
        <c:lblAlgn val="ctr"/>
        <c:lblOffset val="100"/>
        <c:noMultiLvlLbl val="0"/>
      </c:catAx>
      <c:valAx>
        <c:axId val="96844032"/>
        <c:scaling>
          <c:orientation val="minMax"/>
          <c:max val="50"/>
        </c:scaling>
        <c:delete val="0"/>
        <c:axPos val="l"/>
        <c:majorGridlines>
          <c:spPr>
            <a:ln>
              <a:noFill/>
            </a:ln>
          </c:spPr>
        </c:majorGridlines>
        <c:numFmt formatCode="#,##0_);[Red]\(#,##0\)" sourceLinked="0"/>
        <c:majorTickMark val="out"/>
        <c:minorTickMark val="none"/>
        <c:tickLblPos val="nextTo"/>
        <c:txPr>
          <a:bodyPr/>
          <a:lstStyle/>
          <a:p>
            <a:pPr>
              <a:defRPr sz="800"/>
            </a:pPr>
            <a:endParaRPr lang="ja-JP"/>
          </a:p>
        </c:txPr>
        <c:crossAx val="96842496"/>
        <c:crosses val="autoZero"/>
        <c:crossBetween val="between"/>
        <c:majorUnit val="10"/>
      </c:valAx>
      <c:spPr>
        <a:ln>
          <a:solidFill>
            <a:schemeClr val="bg1">
              <a:lumMod val="50000"/>
            </a:schemeClr>
          </a:solidFill>
        </a:ln>
      </c:spPr>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16666666666666"/>
          <c:y val="5.1400554097404488E-2"/>
          <c:w val="0.79879374999999997"/>
          <c:h val="0.7769083333333332"/>
        </c:manualLayout>
      </c:layout>
      <c:barChart>
        <c:barDir val="col"/>
        <c:grouping val="clustered"/>
        <c:varyColors val="0"/>
        <c:ser>
          <c:idx val="0"/>
          <c:order val="0"/>
          <c:spPr>
            <a:solidFill>
              <a:schemeClr val="accent1">
                <a:lumMod val="75000"/>
              </a:schemeClr>
            </a:solidFill>
            <a:ln>
              <a:solidFill>
                <a:schemeClr val="tx1"/>
              </a:solidFill>
            </a:ln>
          </c:spPr>
          <c:invertIfNegative val="0"/>
          <c:dPt>
            <c:idx val="0"/>
            <c:invertIfNegative val="0"/>
            <c:bubble3D val="0"/>
            <c:spPr>
              <a:solidFill>
                <a:schemeClr val="tx2"/>
              </a:solidFill>
              <a:ln>
                <a:solidFill>
                  <a:schemeClr val="tx1"/>
                </a:solidFill>
              </a:ln>
            </c:spPr>
          </c:dPt>
          <c:dPt>
            <c:idx val="1"/>
            <c:invertIfNegative val="0"/>
            <c:bubble3D val="0"/>
            <c:spPr>
              <a:solidFill>
                <a:schemeClr val="accent2">
                  <a:lumMod val="60000"/>
                  <a:lumOff val="40000"/>
                </a:schemeClr>
              </a:solidFill>
              <a:ln>
                <a:solidFill>
                  <a:schemeClr val="tx1"/>
                </a:solidFill>
              </a:ln>
            </c:spPr>
          </c:dPt>
          <c:dPt>
            <c:idx val="3"/>
            <c:invertIfNegative val="0"/>
            <c:bubble3D val="0"/>
            <c:spPr>
              <a:solidFill>
                <a:schemeClr val="tx2"/>
              </a:solidFill>
              <a:ln>
                <a:solidFill>
                  <a:schemeClr val="tx1"/>
                </a:solidFill>
              </a:ln>
            </c:spPr>
          </c:dPt>
          <c:dPt>
            <c:idx val="4"/>
            <c:invertIfNegative val="0"/>
            <c:bubble3D val="0"/>
            <c:spPr>
              <a:solidFill>
                <a:schemeClr val="accent2">
                  <a:lumMod val="60000"/>
                  <a:lumOff val="40000"/>
                </a:schemeClr>
              </a:solidFill>
              <a:ln>
                <a:solidFill>
                  <a:schemeClr val="tx1"/>
                </a:solidFill>
              </a:ln>
            </c:spPr>
          </c:dPt>
          <c:dLbls>
            <c:txPr>
              <a:bodyPr/>
              <a:lstStyle/>
              <a:p>
                <a:pPr>
                  <a:defRPr sz="800"/>
                </a:pPr>
                <a:endParaRPr lang="ja-JP"/>
              </a:p>
            </c:txPr>
            <c:showLegendKey val="0"/>
            <c:showVal val="1"/>
            <c:showCatName val="0"/>
            <c:showSerName val="0"/>
            <c:showPercent val="0"/>
            <c:showBubbleSize val="0"/>
            <c:showLeaderLines val="0"/>
          </c:dLbls>
          <c:cat>
            <c:strRef>
              <c:f>Sheet1!$G$5:$G$9</c:f>
              <c:strCache>
                <c:ptCount val="5"/>
                <c:pt idx="0">
                  <c:v>やせ</c:v>
                </c:pt>
                <c:pt idx="1">
                  <c:v>肥満</c:v>
                </c:pt>
                <c:pt idx="3">
                  <c:v>やせ</c:v>
                </c:pt>
                <c:pt idx="4">
                  <c:v>肥満</c:v>
                </c:pt>
              </c:strCache>
            </c:strRef>
          </c:cat>
          <c:val>
            <c:numRef>
              <c:f>Sheet1!$K$5:$K$9</c:f>
              <c:numCache>
                <c:formatCode>General</c:formatCode>
                <c:ptCount val="5"/>
                <c:pt idx="0">
                  <c:v>4.5999999999999996</c:v>
                </c:pt>
                <c:pt idx="1">
                  <c:v>30.4</c:v>
                </c:pt>
                <c:pt idx="3" formatCode="0.0">
                  <c:v>11</c:v>
                </c:pt>
                <c:pt idx="4">
                  <c:v>21.1</c:v>
                </c:pt>
              </c:numCache>
            </c:numRef>
          </c:val>
        </c:ser>
        <c:dLbls>
          <c:showLegendKey val="0"/>
          <c:showVal val="0"/>
          <c:showCatName val="0"/>
          <c:showSerName val="0"/>
          <c:showPercent val="0"/>
          <c:showBubbleSize val="0"/>
        </c:dLbls>
        <c:gapWidth val="50"/>
        <c:axId val="97127808"/>
        <c:axId val="97137792"/>
      </c:barChart>
      <c:catAx>
        <c:axId val="97127808"/>
        <c:scaling>
          <c:orientation val="minMax"/>
        </c:scaling>
        <c:delete val="0"/>
        <c:axPos val="b"/>
        <c:majorTickMark val="out"/>
        <c:minorTickMark val="none"/>
        <c:tickLblPos val="nextTo"/>
        <c:txPr>
          <a:bodyPr/>
          <a:lstStyle/>
          <a:p>
            <a:pPr>
              <a:defRPr sz="700"/>
            </a:pPr>
            <a:endParaRPr lang="ja-JP"/>
          </a:p>
        </c:txPr>
        <c:crossAx val="97137792"/>
        <c:crosses val="autoZero"/>
        <c:auto val="1"/>
        <c:lblAlgn val="ctr"/>
        <c:lblOffset val="100"/>
        <c:noMultiLvlLbl val="0"/>
      </c:catAx>
      <c:valAx>
        <c:axId val="97137792"/>
        <c:scaling>
          <c:orientation val="minMax"/>
          <c:max val="50"/>
        </c:scaling>
        <c:delete val="0"/>
        <c:axPos val="l"/>
        <c:majorGridlines>
          <c:spPr>
            <a:ln>
              <a:noFill/>
            </a:ln>
          </c:spPr>
        </c:majorGridlines>
        <c:numFmt formatCode="#,##0_);[Red]\(#,##0\)" sourceLinked="0"/>
        <c:majorTickMark val="out"/>
        <c:minorTickMark val="none"/>
        <c:tickLblPos val="nextTo"/>
        <c:txPr>
          <a:bodyPr/>
          <a:lstStyle/>
          <a:p>
            <a:pPr>
              <a:defRPr sz="800"/>
            </a:pPr>
            <a:endParaRPr lang="ja-JP"/>
          </a:p>
        </c:txPr>
        <c:crossAx val="97127808"/>
        <c:crosses val="autoZero"/>
        <c:crossBetween val="between"/>
        <c:majorUnit val="10"/>
      </c:valAx>
      <c:spPr>
        <a:ln>
          <a:solidFill>
            <a:schemeClr val="bg1">
              <a:lumMod val="50000"/>
            </a:schemeClr>
          </a:solidFill>
        </a:ln>
      </c:spPr>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30069444444445"/>
          <c:y val="4.4097222222222225E-2"/>
          <c:w val="0.80569930555555558"/>
          <c:h val="0.68179166666666668"/>
        </c:manualLayout>
      </c:layout>
      <c:barChart>
        <c:barDir val="col"/>
        <c:grouping val="clustered"/>
        <c:varyColors val="0"/>
        <c:ser>
          <c:idx val="0"/>
          <c:order val="0"/>
          <c:spPr>
            <a:pattFill prst="pct5">
              <a:fgClr>
                <a:schemeClr val="tx1"/>
              </a:fgClr>
              <a:bgClr>
                <a:schemeClr val="bg1"/>
              </a:bgClr>
            </a:pattFill>
          </c:spPr>
          <c:invertIfNegative val="0"/>
          <c:dPt>
            <c:idx val="0"/>
            <c:invertIfNegative val="0"/>
            <c:bubble3D val="0"/>
            <c:spPr>
              <a:solidFill>
                <a:schemeClr val="accent1">
                  <a:lumMod val="75000"/>
                </a:schemeClr>
              </a:solidFill>
              <a:ln>
                <a:solidFill>
                  <a:schemeClr val="tx1"/>
                </a:solidFill>
              </a:ln>
            </c:spPr>
          </c:dPt>
          <c:dPt>
            <c:idx val="1"/>
            <c:invertIfNegative val="0"/>
            <c:bubble3D val="0"/>
            <c:spPr>
              <a:pattFill prst="pct5">
                <a:fgClr>
                  <a:schemeClr val="tx1"/>
                </a:fgClr>
                <a:bgClr>
                  <a:schemeClr val="bg1"/>
                </a:bgClr>
              </a:pattFill>
              <a:ln>
                <a:solidFill>
                  <a:schemeClr val="tx1"/>
                </a:solidFill>
              </a:ln>
            </c:spPr>
          </c:dPt>
          <c:dPt>
            <c:idx val="2"/>
            <c:invertIfNegative val="0"/>
            <c:bubble3D val="0"/>
            <c:spPr>
              <a:pattFill prst="pct5">
                <a:fgClr>
                  <a:schemeClr val="tx1"/>
                </a:fgClr>
                <a:bgClr>
                  <a:schemeClr val="bg1"/>
                </a:bgClr>
              </a:pattFill>
              <a:ln>
                <a:solidFill>
                  <a:schemeClr val="tx1"/>
                </a:solidFill>
              </a:ln>
            </c:spPr>
          </c:dPt>
          <c:dPt>
            <c:idx val="3"/>
            <c:invertIfNegative val="0"/>
            <c:bubble3D val="0"/>
            <c:spPr>
              <a:pattFill prst="pct5">
                <a:fgClr>
                  <a:schemeClr val="tx1"/>
                </a:fgClr>
                <a:bgClr>
                  <a:schemeClr val="bg1"/>
                </a:bgClr>
              </a:pattFill>
              <a:ln>
                <a:solidFill>
                  <a:schemeClr val="tx1"/>
                </a:solidFill>
              </a:ln>
            </c:spPr>
          </c:dPt>
          <c:dPt>
            <c:idx val="4"/>
            <c:invertIfNegative val="0"/>
            <c:bubble3D val="0"/>
            <c:spPr>
              <a:pattFill prst="pct5">
                <a:fgClr>
                  <a:schemeClr val="tx1"/>
                </a:fgClr>
                <a:bgClr>
                  <a:schemeClr val="bg1"/>
                </a:bgClr>
              </a:pattFill>
              <a:ln>
                <a:solidFill>
                  <a:schemeClr val="tx1"/>
                </a:solidFill>
              </a:ln>
            </c:spPr>
          </c:dPt>
          <c:dPt>
            <c:idx val="5"/>
            <c:invertIfNegative val="0"/>
            <c:bubble3D val="0"/>
            <c:spPr>
              <a:pattFill prst="pct5">
                <a:fgClr>
                  <a:schemeClr val="tx1"/>
                </a:fgClr>
                <a:bgClr>
                  <a:schemeClr val="bg1"/>
                </a:bgClr>
              </a:pattFill>
              <a:ln>
                <a:solidFill>
                  <a:schemeClr val="tx1"/>
                </a:solidFill>
              </a:ln>
            </c:spPr>
          </c:dPt>
          <c:dLbls>
            <c:txPr>
              <a:bodyPr/>
              <a:lstStyle/>
              <a:p>
                <a:pPr>
                  <a:defRPr sz="900"/>
                </a:pPr>
                <a:endParaRPr lang="ja-JP"/>
              </a:p>
            </c:txPr>
            <c:showLegendKey val="0"/>
            <c:showVal val="1"/>
            <c:showCatName val="0"/>
            <c:showSerName val="0"/>
            <c:showPercent val="0"/>
            <c:showBubbleSize val="0"/>
            <c:showLeaderLines val="0"/>
          </c:dLbls>
          <c:cat>
            <c:strRef>
              <c:f>Sheet1!$A$5:$A$10</c:f>
              <c:strCache>
                <c:ptCount val="6"/>
                <c:pt idx="0">
                  <c:v>有症者</c:v>
                </c:pt>
                <c:pt idx="1">
                  <c:v>貧血</c:v>
                </c:pt>
                <c:pt idx="2">
                  <c:v>毛孔性角化症</c:v>
                </c:pt>
                <c:pt idx="3">
                  <c:v>口角炎</c:v>
                </c:pt>
                <c:pt idx="4">
                  <c:v>腱反射消失</c:v>
                </c:pt>
                <c:pt idx="5">
                  <c:v>浮腫</c:v>
                </c:pt>
              </c:strCache>
            </c:strRef>
          </c:cat>
          <c:val>
            <c:numRef>
              <c:f>Sheet1!$B$5:$B$10</c:f>
              <c:numCache>
                <c:formatCode>General</c:formatCode>
                <c:ptCount val="6"/>
                <c:pt idx="0">
                  <c:v>23.7</c:v>
                </c:pt>
                <c:pt idx="1">
                  <c:v>3.3</c:v>
                </c:pt>
                <c:pt idx="2">
                  <c:v>1.7</c:v>
                </c:pt>
                <c:pt idx="3">
                  <c:v>7.4</c:v>
                </c:pt>
                <c:pt idx="4" formatCode="0.0">
                  <c:v>8</c:v>
                </c:pt>
                <c:pt idx="5">
                  <c:v>1.2</c:v>
                </c:pt>
              </c:numCache>
            </c:numRef>
          </c:val>
        </c:ser>
        <c:dLbls>
          <c:showLegendKey val="0"/>
          <c:showVal val="0"/>
          <c:showCatName val="0"/>
          <c:showSerName val="0"/>
          <c:showPercent val="0"/>
          <c:showBubbleSize val="0"/>
        </c:dLbls>
        <c:gapWidth val="50"/>
        <c:axId val="97185152"/>
        <c:axId val="96998528"/>
      </c:barChart>
      <c:catAx>
        <c:axId val="97185152"/>
        <c:scaling>
          <c:orientation val="minMax"/>
        </c:scaling>
        <c:delete val="0"/>
        <c:axPos val="b"/>
        <c:majorTickMark val="out"/>
        <c:minorTickMark val="none"/>
        <c:tickLblPos val="nextTo"/>
        <c:txPr>
          <a:bodyPr/>
          <a:lstStyle/>
          <a:p>
            <a:pPr>
              <a:defRPr sz="600"/>
            </a:pPr>
            <a:endParaRPr lang="ja-JP"/>
          </a:p>
        </c:txPr>
        <c:crossAx val="96998528"/>
        <c:crosses val="autoZero"/>
        <c:auto val="1"/>
        <c:lblAlgn val="ctr"/>
        <c:lblOffset val="100"/>
        <c:noMultiLvlLbl val="0"/>
      </c:catAx>
      <c:valAx>
        <c:axId val="96998528"/>
        <c:scaling>
          <c:orientation val="minMax"/>
          <c:max val="50"/>
        </c:scaling>
        <c:delete val="0"/>
        <c:axPos val="l"/>
        <c:majorGridlines>
          <c:spPr>
            <a:ln>
              <a:noFill/>
            </a:ln>
          </c:spPr>
        </c:majorGridlines>
        <c:numFmt formatCode="General" sourceLinked="1"/>
        <c:majorTickMark val="out"/>
        <c:minorTickMark val="none"/>
        <c:tickLblPos val="nextTo"/>
        <c:txPr>
          <a:bodyPr/>
          <a:lstStyle/>
          <a:p>
            <a:pPr>
              <a:defRPr sz="800"/>
            </a:pPr>
            <a:endParaRPr lang="ja-JP"/>
          </a:p>
        </c:txPr>
        <c:crossAx val="97185152"/>
        <c:crosses val="autoZero"/>
        <c:crossBetween val="between"/>
        <c:majorUnit val="10"/>
      </c:valAx>
      <c:spPr>
        <a:ln>
          <a:solidFill>
            <a:schemeClr val="bg1">
              <a:lumMod val="50000"/>
            </a:schemeClr>
          </a:solidFill>
        </a:ln>
      </c:spPr>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20347222222222"/>
          <c:y val="5.1400554097404488E-2"/>
          <c:w val="0.81037777777777775"/>
          <c:h val="0.67570659722222226"/>
        </c:manualLayout>
      </c:layout>
      <c:barChart>
        <c:barDir val="col"/>
        <c:grouping val="clustered"/>
        <c:varyColors val="0"/>
        <c:ser>
          <c:idx val="0"/>
          <c:order val="0"/>
          <c:spPr>
            <a:solidFill>
              <a:schemeClr val="accent1"/>
            </a:solidFill>
            <a:ln>
              <a:solidFill>
                <a:schemeClr val="tx1"/>
              </a:solidFill>
            </a:ln>
          </c:spPr>
          <c:invertIfNegative val="0"/>
          <c:dPt>
            <c:idx val="0"/>
            <c:invertIfNegative val="0"/>
            <c:bubble3D val="0"/>
            <c:spPr>
              <a:solidFill>
                <a:schemeClr val="accent1">
                  <a:lumMod val="75000"/>
                </a:schemeClr>
              </a:solidFill>
              <a:ln>
                <a:solidFill>
                  <a:schemeClr val="tx1"/>
                </a:solidFill>
              </a:ln>
            </c:spPr>
          </c:dPt>
          <c:dPt>
            <c:idx val="1"/>
            <c:invertIfNegative val="0"/>
            <c:bubble3D val="0"/>
            <c:spPr>
              <a:pattFill prst="pct5">
                <a:fgClr>
                  <a:schemeClr val="tx1"/>
                </a:fgClr>
                <a:bgClr>
                  <a:schemeClr val="bg1"/>
                </a:bgClr>
              </a:pattFill>
              <a:ln>
                <a:solidFill>
                  <a:schemeClr val="tx1"/>
                </a:solidFill>
              </a:ln>
            </c:spPr>
          </c:dPt>
          <c:dPt>
            <c:idx val="2"/>
            <c:invertIfNegative val="0"/>
            <c:bubble3D val="0"/>
            <c:spPr>
              <a:pattFill prst="pct5">
                <a:fgClr>
                  <a:schemeClr val="tx1"/>
                </a:fgClr>
                <a:bgClr>
                  <a:schemeClr val="bg1"/>
                </a:bgClr>
              </a:pattFill>
              <a:ln>
                <a:solidFill>
                  <a:schemeClr val="tx1"/>
                </a:solidFill>
              </a:ln>
            </c:spPr>
          </c:dPt>
          <c:dPt>
            <c:idx val="3"/>
            <c:invertIfNegative val="0"/>
            <c:bubble3D val="0"/>
            <c:spPr>
              <a:pattFill prst="pct5">
                <a:fgClr>
                  <a:schemeClr val="tx1"/>
                </a:fgClr>
                <a:bgClr>
                  <a:schemeClr val="bg1"/>
                </a:bgClr>
              </a:pattFill>
              <a:ln>
                <a:solidFill>
                  <a:schemeClr val="tx1"/>
                </a:solidFill>
              </a:ln>
            </c:spPr>
          </c:dPt>
          <c:dPt>
            <c:idx val="4"/>
            <c:invertIfNegative val="0"/>
            <c:bubble3D val="0"/>
            <c:spPr>
              <a:pattFill prst="pct5">
                <a:fgClr>
                  <a:schemeClr val="tx1"/>
                </a:fgClr>
                <a:bgClr>
                  <a:schemeClr val="bg1"/>
                </a:bgClr>
              </a:pattFill>
              <a:ln>
                <a:solidFill>
                  <a:schemeClr val="tx1"/>
                </a:solidFill>
              </a:ln>
            </c:spPr>
          </c:dPt>
          <c:dPt>
            <c:idx val="5"/>
            <c:invertIfNegative val="0"/>
            <c:bubble3D val="0"/>
            <c:spPr>
              <a:pattFill prst="pct5">
                <a:fgClr>
                  <a:schemeClr val="tx1"/>
                </a:fgClr>
                <a:bgClr>
                  <a:schemeClr val="bg1"/>
                </a:bgClr>
              </a:pattFill>
              <a:ln>
                <a:solidFill>
                  <a:schemeClr val="tx1"/>
                </a:solidFill>
              </a:ln>
            </c:spPr>
          </c:dPt>
          <c:dLbls>
            <c:txPr>
              <a:bodyPr/>
              <a:lstStyle/>
              <a:p>
                <a:pPr>
                  <a:defRPr sz="900"/>
                </a:pPr>
                <a:endParaRPr lang="ja-JP"/>
              </a:p>
            </c:txPr>
            <c:showLegendKey val="0"/>
            <c:showVal val="1"/>
            <c:showCatName val="0"/>
            <c:showSerName val="0"/>
            <c:showPercent val="0"/>
            <c:showBubbleSize val="0"/>
            <c:showLeaderLines val="0"/>
          </c:dLbls>
          <c:cat>
            <c:strRef>
              <c:f>Sheet1!$A$5:$A$10</c:f>
              <c:strCache>
                <c:ptCount val="6"/>
                <c:pt idx="0">
                  <c:v>有症者</c:v>
                </c:pt>
                <c:pt idx="1">
                  <c:v>貧血</c:v>
                </c:pt>
                <c:pt idx="2">
                  <c:v>毛孔性角化症</c:v>
                </c:pt>
                <c:pt idx="3">
                  <c:v>口角炎</c:v>
                </c:pt>
                <c:pt idx="4">
                  <c:v>腱反射消失</c:v>
                </c:pt>
                <c:pt idx="5">
                  <c:v>浮腫</c:v>
                </c:pt>
              </c:strCache>
            </c:strRef>
          </c:cat>
          <c:val>
            <c:numRef>
              <c:f>Sheet1!$D$5:$D$10</c:f>
              <c:numCache>
                <c:formatCode>General</c:formatCode>
                <c:ptCount val="6"/>
                <c:pt idx="0">
                  <c:v>17.2</c:v>
                </c:pt>
                <c:pt idx="1">
                  <c:v>2.6</c:v>
                </c:pt>
                <c:pt idx="2">
                  <c:v>2.2000000000000002</c:v>
                </c:pt>
                <c:pt idx="3">
                  <c:v>1.9</c:v>
                </c:pt>
                <c:pt idx="4" formatCode="0.0">
                  <c:v>8</c:v>
                </c:pt>
                <c:pt idx="5">
                  <c:v>2.7</c:v>
                </c:pt>
              </c:numCache>
            </c:numRef>
          </c:val>
        </c:ser>
        <c:dLbls>
          <c:showLegendKey val="0"/>
          <c:showVal val="0"/>
          <c:showCatName val="0"/>
          <c:showSerName val="0"/>
          <c:showPercent val="0"/>
          <c:showBubbleSize val="0"/>
        </c:dLbls>
        <c:gapWidth val="50"/>
        <c:axId val="97017216"/>
        <c:axId val="97023104"/>
      </c:barChart>
      <c:catAx>
        <c:axId val="97017216"/>
        <c:scaling>
          <c:orientation val="minMax"/>
        </c:scaling>
        <c:delete val="0"/>
        <c:axPos val="b"/>
        <c:majorTickMark val="out"/>
        <c:minorTickMark val="none"/>
        <c:tickLblPos val="nextTo"/>
        <c:txPr>
          <a:bodyPr/>
          <a:lstStyle/>
          <a:p>
            <a:pPr>
              <a:defRPr sz="600"/>
            </a:pPr>
            <a:endParaRPr lang="ja-JP"/>
          </a:p>
        </c:txPr>
        <c:crossAx val="97023104"/>
        <c:crosses val="autoZero"/>
        <c:auto val="1"/>
        <c:lblAlgn val="ctr"/>
        <c:lblOffset val="100"/>
        <c:noMultiLvlLbl val="0"/>
      </c:catAx>
      <c:valAx>
        <c:axId val="97023104"/>
        <c:scaling>
          <c:orientation val="minMax"/>
          <c:max val="50"/>
        </c:scaling>
        <c:delete val="0"/>
        <c:axPos val="l"/>
        <c:majorGridlines>
          <c:spPr>
            <a:ln>
              <a:noFill/>
            </a:ln>
          </c:spPr>
        </c:majorGridlines>
        <c:numFmt formatCode="General" sourceLinked="1"/>
        <c:majorTickMark val="out"/>
        <c:minorTickMark val="none"/>
        <c:tickLblPos val="nextTo"/>
        <c:txPr>
          <a:bodyPr/>
          <a:lstStyle/>
          <a:p>
            <a:pPr>
              <a:defRPr sz="800"/>
            </a:pPr>
            <a:endParaRPr lang="ja-JP"/>
          </a:p>
        </c:txPr>
        <c:crossAx val="97017216"/>
        <c:crosses val="autoZero"/>
        <c:crossBetween val="between"/>
        <c:majorUnit val="10"/>
      </c:valAx>
      <c:spPr>
        <a:ln>
          <a:solidFill>
            <a:schemeClr val="bg1">
              <a:lumMod val="50000"/>
            </a:schemeClr>
          </a:solidFill>
        </a:ln>
      </c:spPr>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765811907708485E-2"/>
          <c:y val="0.12333027155524599"/>
          <c:w val="0.53180519427617068"/>
          <c:h val="0.61630375553673267"/>
        </c:manualLayout>
      </c:layout>
      <c:pieChart>
        <c:varyColors val="1"/>
        <c:ser>
          <c:idx val="0"/>
          <c:order val="0"/>
          <c:spPr>
            <a:ln w="3175">
              <a:solidFill>
                <a:schemeClr val="tx1"/>
              </a:solidFill>
            </a:ln>
          </c:spPr>
          <c:dPt>
            <c:idx val="0"/>
            <c:bubble3D val="0"/>
            <c:spPr>
              <a:solidFill>
                <a:srgbClr val="CC0000"/>
              </a:solidFill>
              <a:ln w="3175">
                <a:solidFill>
                  <a:schemeClr val="tx1"/>
                </a:solidFill>
              </a:ln>
            </c:spPr>
          </c:dPt>
          <c:dPt>
            <c:idx val="1"/>
            <c:bubble3D val="0"/>
            <c:spPr>
              <a:solidFill>
                <a:schemeClr val="accent2">
                  <a:lumMod val="40000"/>
                  <a:lumOff val="60000"/>
                </a:schemeClr>
              </a:solidFill>
              <a:ln w="3175">
                <a:solidFill>
                  <a:schemeClr val="tx1"/>
                </a:solidFill>
              </a:ln>
            </c:spPr>
          </c:dPt>
          <c:dPt>
            <c:idx val="2"/>
            <c:bubble3D val="0"/>
            <c:spPr>
              <a:solidFill>
                <a:srgbClr val="33CC33"/>
              </a:solidFill>
              <a:ln w="3175">
                <a:solidFill>
                  <a:schemeClr val="tx1"/>
                </a:solidFill>
              </a:ln>
            </c:spPr>
          </c:dPt>
          <c:dPt>
            <c:idx val="3"/>
            <c:bubble3D val="0"/>
            <c:spPr>
              <a:solidFill>
                <a:schemeClr val="accent3">
                  <a:lumMod val="60000"/>
                  <a:lumOff val="40000"/>
                </a:schemeClr>
              </a:solidFill>
              <a:ln w="3175">
                <a:solidFill>
                  <a:schemeClr val="tx1"/>
                </a:solidFill>
              </a:ln>
            </c:spPr>
          </c:dPt>
          <c:dPt>
            <c:idx val="4"/>
            <c:bubble3D val="0"/>
            <c:spPr>
              <a:solidFill>
                <a:schemeClr val="accent1">
                  <a:lumMod val="60000"/>
                  <a:lumOff val="40000"/>
                </a:schemeClr>
              </a:solidFill>
              <a:ln w="3175">
                <a:solidFill>
                  <a:schemeClr val="tx1"/>
                </a:solidFill>
              </a:ln>
            </c:spPr>
          </c:dPt>
          <c:dPt>
            <c:idx val="5"/>
            <c:bubble3D val="0"/>
            <c:spPr>
              <a:solidFill>
                <a:schemeClr val="bg1"/>
              </a:solidFill>
              <a:ln w="3175">
                <a:solidFill>
                  <a:schemeClr val="tx1"/>
                </a:solidFill>
              </a:ln>
            </c:spPr>
          </c:dPt>
          <c:dLbls>
            <c:dLbl>
              <c:idx val="2"/>
              <c:spPr>
                <a:noFill/>
              </c:spPr>
              <c:txPr>
                <a:bodyPr/>
                <a:lstStyle/>
                <a:p>
                  <a:pPr>
                    <a:defRPr/>
                  </a:pPr>
                  <a:endParaRPr lang="ja-JP"/>
                </a:p>
              </c:txPr>
              <c:showLegendKey val="0"/>
              <c:showVal val="1"/>
              <c:showCatName val="0"/>
              <c:showSerName val="0"/>
              <c:showPercent val="0"/>
              <c:showBubbleSize val="0"/>
            </c:dLbl>
            <c:showLegendKey val="0"/>
            <c:showVal val="1"/>
            <c:showCatName val="0"/>
            <c:showSerName val="0"/>
            <c:showPercent val="0"/>
            <c:showBubbleSize val="0"/>
            <c:showLeaderLines val="1"/>
          </c:dLbls>
          <c:cat>
            <c:strRef>
              <c:f>('第6表（総数） (加工)'!$G$12,'第6表（総数） (加工)'!$G$17,'第6表（総数） (加工)'!$G$20,'第6表（総数） (加工)'!$G$24,'第6表（総数） (加工)'!$H$29,'第6表（総数） (加工)'!$G$62)</c:f>
              <c:strCache>
                <c:ptCount val="6"/>
                <c:pt idx="0">
                  <c:v>悪性新生物</c:v>
                </c:pt>
                <c:pt idx="1">
                  <c:v>高血圧性疾患</c:v>
                </c:pt>
                <c:pt idx="2">
                  <c:v>脳血管疾患</c:v>
                </c:pt>
                <c:pt idx="3">
                  <c:v>糖尿病</c:v>
                </c:pt>
                <c:pt idx="4">
                  <c:v>虚血性心疾患</c:v>
                </c:pt>
                <c:pt idx="5">
                  <c:v>その他</c:v>
                </c:pt>
              </c:strCache>
            </c:strRef>
          </c:cat>
          <c:val>
            <c:numRef>
              <c:f>('第6表（総数） (加工)'!$K$12,'第6表（総数） (加工)'!$K$17,'第6表（総数） (加工)'!$K$20,'第6表（総数） (加工)'!$K$24,'第6表（総数） (加工)'!$K$29,'第6表（総数） (加工)'!$K$62)</c:f>
              <c:numCache>
                <c:formatCode>0.0_);[Red]\(0.0\)</c:formatCode>
                <c:ptCount val="6"/>
                <c:pt idx="0">
                  <c:v>11.444689334805073</c:v>
                </c:pt>
                <c:pt idx="1">
                  <c:v>6.8608451473956329</c:v>
                </c:pt>
                <c:pt idx="2">
                  <c:v>6.4337052231158918</c:v>
                </c:pt>
                <c:pt idx="3">
                  <c:v>4.3691955890971457</c:v>
                </c:pt>
                <c:pt idx="4">
                  <c:v>2.715646336771786</c:v>
                </c:pt>
                <c:pt idx="5">
                  <c:v>68.175918368814465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6640494863710478"/>
          <c:y val="0.12998055327996913"/>
          <c:w val="0.27757065713261231"/>
          <c:h val="0.62128749898552993"/>
        </c:manualLayout>
      </c:layout>
      <c:overlay val="0"/>
      <c:txPr>
        <a:bodyPr/>
        <a:lstStyle/>
        <a:p>
          <a:pPr rtl="0">
            <a:defRPr sz="16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9649830916757E-2"/>
          <c:y val="8.5204012226423986E-2"/>
          <c:w val="0.34810553424084828"/>
          <c:h val="0.60952720493379708"/>
        </c:manualLayout>
      </c:layout>
      <c:pieChart>
        <c:varyColors val="1"/>
        <c:ser>
          <c:idx val="0"/>
          <c:order val="0"/>
          <c:tx>
            <c:strRef>
              <c:f>'統計表　第１４表 (加工) (総数円グラフ)'!$B$36</c:f>
              <c:strCache>
                <c:ptCount val="1"/>
                <c:pt idx="0">
                  <c:v>総　数</c:v>
                </c:pt>
              </c:strCache>
            </c:strRef>
          </c:tx>
          <c:spPr>
            <a:ln>
              <a:solidFill>
                <a:schemeClr val="tx1">
                  <a:lumMod val="50000"/>
                  <a:lumOff val="50000"/>
                </a:schemeClr>
              </a:solidFill>
            </a:ln>
          </c:spP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spPr>
              <a:solidFill>
                <a:schemeClr val="accent4">
                  <a:lumMod val="20000"/>
                  <a:lumOff val="80000"/>
                </a:schemeClr>
              </a:solidFill>
              <a:ln>
                <a:solidFill>
                  <a:schemeClr val="tx1">
                    <a:lumMod val="50000"/>
                    <a:lumOff val="50000"/>
                  </a:schemeClr>
                </a:solidFill>
              </a:ln>
            </c:spPr>
          </c:dPt>
          <c:dLbls>
            <c:dLbl>
              <c:idx val="2"/>
              <c:layout>
                <c:manualLayout>
                  <c:x val="1.9842847769028872E-2"/>
                  <c:y val="-6.4898658501020704E-3"/>
                </c:manualLayout>
              </c:layout>
              <c:dLblPos val="bestFit"/>
              <c:showLegendKey val="0"/>
              <c:showVal val="1"/>
              <c:showCatName val="0"/>
              <c:showSerName val="0"/>
              <c:showPercent val="0"/>
              <c:showBubbleSize val="0"/>
            </c:dLbl>
            <c:dLbl>
              <c:idx val="3"/>
              <c:layout>
                <c:manualLayout>
                  <c:x val="4.4156496062992129E-2"/>
                  <c:y val="6.0618985126859141E-3"/>
                </c:manualLayout>
              </c:layout>
              <c:dLblPos val="bestFit"/>
              <c:showLegendKey val="0"/>
              <c:showVal val="1"/>
              <c:showCatName val="0"/>
              <c:showSerName val="0"/>
              <c:showPercent val="0"/>
              <c:showBubbleSize val="0"/>
            </c:dLbl>
            <c:dLbl>
              <c:idx val="4"/>
              <c:layout>
                <c:manualLayout>
                  <c:x val="1.4597878390201225E-2"/>
                  <c:y val="1.9328521434820646E-2"/>
                </c:manualLayout>
              </c:layout>
              <c:dLblPos val="bestFit"/>
              <c:showLegendKey val="0"/>
              <c:showVal val="1"/>
              <c:showCatName val="0"/>
              <c:showSerName val="0"/>
              <c:showPercent val="0"/>
              <c:showBubbleSize val="0"/>
            </c:dLbl>
            <c:dLbl>
              <c:idx val="9"/>
              <c:tx>
                <c:rich>
                  <a:bodyPr/>
                  <a:lstStyle/>
                  <a:p>
                    <a:r>
                      <a:rPr lang="en-US" altLang="en-US" smtClean="0"/>
                      <a:t>17.</a:t>
                    </a:r>
                    <a:r>
                      <a:rPr lang="en-US" altLang="ja-JP" smtClean="0"/>
                      <a:t>6</a:t>
                    </a:r>
                    <a:r>
                      <a:rPr lang="en-US" altLang="en-US" smtClean="0"/>
                      <a:t> </a:t>
                    </a:r>
                    <a:endParaRPr lang="en-US" altLang="en-US"/>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'統計表　第１４表 (加工) (総数円グラフ)'!$C$35:$L$35</c:f>
              <c:strCache>
                <c:ptCount val="10"/>
                <c:pt idx="0">
                  <c:v>脳血管疾患(脳卒中)</c:v>
                </c:pt>
                <c:pt idx="1">
                  <c:v>心疾患(心臓病)</c:v>
                </c:pt>
                <c:pt idx="2">
                  <c:v>糖尿病</c:v>
                </c:pt>
                <c:pt idx="3">
                  <c:v>呼吸器疾患</c:v>
                </c:pt>
                <c:pt idx="4">
                  <c:v>悪性新生物（がん）</c:v>
                </c:pt>
                <c:pt idx="5">
                  <c:v>認知症</c:v>
                </c:pt>
                <c:pt idx="6">
                  <c:v>高齢による衰弱</c:v>
                </c:pt>
                <c:pt idx="7">
                  <c:v>関節疾患</c:v>
                </c:pt>
                <c:pt idx="8">
                  <c:v>骨折・転倒</c:v>
                </c:pt>
                <c:pt idx="9">
                  <c:v>その他</c:v>
                </c:pt>
              </c:strCache>
            </c:strRef>
          </c:cat>
          <c:val>
            <c:numRef>
              <c:f>'統計表　第１４表 (加工) (総数円グラフ)'!$C$36:$L$36</c:f>
              <c:numCache>
                <c:formatCode>0.0_);[Red]\(0.0\)</c:formatCode>
                <c:ptCount val="10"/>
                <c:pt idx="0">
                  <c:v>18.5</c:v>
                </c:pt>
                <c:pt idx="1">
                  <c:v>4.5</c:v>
                </c:pt>
                <c:pt idx="2">
                  <c:v>2.8</c:v>
                </c:pt>
                <c:pt idx="3">
                  <c:v>2.4</c:v>
                </c:pt>
                <c:pt idx="4">
                  <c:v>2.2999999999999998</c:v>
                </c:pt>
                <c:pt idx="5">
                  <c:v>15.8</c:v>
                </c:pt>
                <c:pt idx="6">
                  <c:v>13.4</c:v>
                </c:pt>
                <c:pt idx="7">
                  <c:v>10.9</c:v>
                </c:pt>
                <c:pt idx="8">
                  <c:v>11.8</c:v>
                </c:pt>
                <c:pt idx="9">
                  <c:v>17.7</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51442646689614291"/>
          <c:y val="4.8030285298613057E-2"/>
          <c:w val="0.33351848983011662"/>
          <c:h val="0.74524165162620293"/>
        </c:manualLayout>
      </c:layout>
      <c:overlay val="0"/>
      <c:txPr>
        <a:bodyPr/>
        <a:lstStyle/>
        <a:p>
          <a:pPr>
            <a:defRPr sz="16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277391050756335"/>
          <c:y val="9.4112909996941801E-2"/>
          <c:w val="0.42255756690207541"/>
          <c:h val="0.80677077555833254"/>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Sheet1!$C$17:$C$30</c:f>
              <c:strCache>
                <c:ptCount val="14"/>
                <c:pt idx="0">
                  <c:v>特にない</c:v>
                </c:pt>
                <c:pt idx="1">
                  <c:v>見栄え</c:v>
                </c:pt>
                <c:pt idx="2">
                  <c:v>簡便性（手間がかからない）</c:v>
                </c:pt>
                <c:pt idx="3">
                  <c:v>量・大きさ</c:v>
                </c:pt>
                <c:pt idx="4">
                  <c:v>生産者・食品メーカー</c:v>
                </c:pt>
                <c:pt idx="5">
                  <c:v>栄養価</c:v>
                </c:pt>
                <c:pt idx="6">
                  <c:v>天然素材・自然素材</c:v>
                </c:pt>
                <c:pt idx="7">
                  <c:v>産地</c:v>
                </c:pt>
                <c:pt idx="8">
                  <c:v>好み</c:v>
                </c:pt>
                <c:pt idx="9">
                  <c:v>おいしさ</c:v>
                </c:pt>
                <c:pt idx="10">
                  <c:v>季節感・旬</c:v>
                </c:pt>
                <c:pt idx="11">
                  <c:v>安全性</c:v>
                </c:pt>
                <c:pt idx="12">
                  <c:v>価格</c:v>
                </c:pt>
                <c:pt idx="13">
                  <c:v>鮮度</c:v>
                </c:pt>
              </c:strCache>
            </c:strRef>
          </c:cat>
          <c:val>
            <c:numRef>
              <c:f>Sheet1!$D$17:$D$30</c:f>
              <c:numCache>
                <c:formatCode>0.0_);[Red]\(0.0\)</c:formatCode>
                <c:ptCount val="14"/>
                <c:pt idx="0">
                  <c:v>2.1</c:v>
                </c:pt>
                <c:pt idx="1">
                  <c:v>5.6</c:v>
                </c:pt>
                <c:pt idx="2">
                  <c:v>17.2</c:v>
                </c:pt>
                <c:pt idx="3">
                  <c:v>22.8</c:v>
                </c:pt>
                <c:pt idx="4">
                  <c:v>26.6</c:v>
                </c:pt>
                <c:pt idx="5">
                  <c:v>31.9</c:v>
                </c:pt>
                <c:pt idx="6">
                  <c:v>32.5</c:v>
                </c:pt>
                <c:pt idx="7">
                  <c:v>39.700000000000003</c:v>
                </c:pt>
                <c:pt idx="8">
                  <c:v>45.6</c:v>
                </c:pt>
                <c:pt idx="9">
                  <c:v>46</c:v>
                </c:pt>
                <c:pt idx="10">
                  <c:v>46.7</c:v>
                </c:pt>
                <c:pt idx="11">
                  <c:v>63.6</c:v>
                </c:pt>
                <c:pt idx="12">
                  <c:v>67.3</c:v>
                </c:pt>
                <c:pt idx="13">
                  <c:v>76.5</c:v>
                </c:pt>
              </c:numCache>
            </c:numRef>
          </c:val>
        </c:ser>
        <c:dLbls>
          <c:showLegendKey val="0"/>
          <c:showVal val="0"/>
          <c:showCatName val="0"/>
          <c:showSerName val="0"/>
          <c:showPercent val="0"/>
          <c:showBubbleSize val="0"/>
        </c:dLbls>
        <c:gapWidth val="50"/>
        <c:axId val="97510144"/>
        <c:axId val="97511680"/>
      </c:barChart>
      <c:catAx>
        <c:axId val="97510144"/>
        <c:scaling>
          <c:orientation val="minMax"/>
        </c:scaling>
        <c:delete val="0"/>
        <c:axPos val="l"/>
        <c:majorTickMark val="out"/>
        <c:minorTickMark val="none"/>
        <c:tickLblPos val="nextTo"/>
        <c:crossAx val="97511680"/>
        <c:crosses val="autoZero"/>
        <c:auto val="1"/>
        <c:lblAlgn val="ctr"/>
        <c:lblOffset val="100"/>
        <c:noMultiLvlLbl val="0"/>
      </c:catAx>
      <c:valAx>
        <c:axId val="97511680"/>
        <c:scaling>
          <c:orientation val="minMax"/>
          <c:max val="100"/>
          <c:min val="0"/>
        </c:scaling>
        <c:delete val="0"/>
        <c:axPos val="b"/>
        <c:numFmt formatCode="#,##0_);[Red]\(#,##0\)" sourceLinked="0"/>
        <c:majorTickMark val="out"/>
        <c:minorTickMark val="none"/>
        <c:tickLblPos val="nextTo"/>
        <c:crossAx val="97510144"/>
        <c:crosses val="autoZero"/>
        <c:crossBetween val="between"/>
        <c:majorUnit val="20"/>
      </c:valAx>
      <c:spPr>
        <a:ln>
          <a:solidFill>
            <a:schemeClr val="tx1">
              <a:lumMod val="50000"/>
              <a:lumOff val="50000"/>
            </a:schemeClr>
          </a:solidFill>
        </a:ln>
      </c:spPr>
    </c:plotArea>
    <c:plotVisOnly val="1"/>
    <c:dispBlanksAs val="gap"/>
    <c:showDLblsOverMax val="0"/>
  </c:chart>
  <c:txPr>
    <a:bodyPr/>
    <a:lstStyle/>
    <a:p>
      <a:pPr>
        <a:defRPr sz="1600"/>
      </a:pPr>
      <a:endParaRPr lang="ja-JP"/>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958921230974336"/>
          <c:y val="2.6216116069558457E-2"/>
          <c:w val="0.71064853390775506"/>
          <c:h val="0.91104639549753841"/>
        </c:manualLayout>
      </c:layout>
      <c:barChart>
        <c:barDir val="bar"/>
        <c:grouping val="clustered"/>
        <c:varyColors val="0"/>
        <c:ser>
          <c:idx val="0"/>
          <c:order val="0"/>
          <c:tx>
            <c:strRef>
              <c:f>Sheet1!$C$16</c:f>
              <c:strCache>
                <c:ptCount val="1"/>
                <c:pt idx="0">
                  <c:v>中学校</c:v>
                </c:pt>
              </c:strCache>
            </c:strRef>
          </c:tx>
          <c:spPr>
            <a:solidFill>
              <a:srgbClr val="FF6699"/>
            </a:solidFill>
          </c:spPr>
          <c:invertIfNegative val="0"/>
          <c:dLbls>
            <c:txPr>
              <a:bodyPr/>
              <a:lstStyle/>
              <a:p>
                <a:pPr>
                  <a:defRPr sz="1400"/>
                </a:pPr>
                <a:endParaRPr lang="ja-JP"/>
              </a:p>
            </c:txPr>
            <c:showLegendKey val="0"/>
            <c:showVal val="1"/>
            <c:showCatName val="0"/>
            <c:showSerName val="0"/>
            <c:showPercent val="0"/>
            <c:showBubbleSize val="0"/>
            <c:showLeaderLines val="0"/>
          </c:dLbls>
          <c:cat>
            <c:strRef>
              <c:f>Sheet1!$B$17:$B$24</c:f>
              <c:strCache>
                <c:ptCount val="8"/>
                <c:pt idx="0">
                  <c:v>その他</c:v>
                </c:pt>
                <c:pt idx="1">
                  <c:v>朝食のとき</c:v>
                </c:pt>
                <c:pt idx="2">
                  <c:v>一人で食べるとき</c:v>
                </c:pt>
                <c:pt idx="3">
                  <c:v>夕食のとき</c:v>
                </c:pt>
                <c:pt idx="4">
                  <c:v>自分が作ったり手伝ったり
したものを食べるとき</c:v>
                </c:pt>
                <c:pt idx="5">
                  <c:v>家族そろって食べるとき</c:v>
                </c:pt>
                <c:pt idx="6">
                  <c:v>学校給食のとき</c:v>
                </c:pt>
                <c:pt idx="7">
                  <c:v>外食するとき</c:v>
                </c:pt>
              </c:strCache>
            </c:strRef>
          </c:cat>
          <c:val>
            <c:numRef>
              <c:f>Sheet1!$C$17:$C$24</c:f>
              <c:numCache>
                <c:formatCode>0.0</c:formatCode>
                <c:ptCount val="8"/>
                <c:pt idx="0">
                  <c:v>6.1</c:v>
                </c:pt>
                <c:pt idx="1">
                  <c:v>4.4000000000000004</c:v>
                </c:pt>
                <c:pt idx="2">
                  <c:v>7.1</c:v>
                </c:pt>
                <c:pt idx="3">
                  <c:v>31.9</c:v>
                </c:pt>
                <c:pt idx="4">
                  <c:v>29.2</c:v>
                </c:pt>
                <c:pt idx="5">
                  <c:v>40.4</c:v>
                </c:pt>
                <c:pt idx="6">
                  <c:v>49</c:v>
                </c:pt>
                <c:pt idx="7">
                  <c:v>59.8</c:v>
                </c:pt>
              </c:numCache>
            </c:numRef>
          </c:val>
        </c:ser>
        <c:ser>
          <c:idx val="1"/>
          <c:order val="1"/>
          <c:tx>
            <c:strRef>
              <c:f>Sheet1!$D$16</c:f>
              <c:strCache>
                <c:ptCount val="1"/>
                <c:pt idx="0">
                  <c:v>小学校</c:v>
                </c:pt>
              </c:strCache>
            </c:strRef>
          </c:tx>
          <c:spPr>
            <a:solidFill>
              <a:schemeClr val="accent1"/>
            </a:solidFill>
          </c:spPr>
          <c:invertIfNegative val="0"/>
          <c:dLbls>
            <c:txPr>
              <a:bodyPr/>
              <a:lstStyle/>
              <a:p>
                <a:pPr>
                  <a:defRPr sz="1400"/>
                </a:pPr>
                <a:endParaRPr lang="ja-JP"/>
              </a:p>
            </c:txPr>
            <c:showLegendKey val="0"/>
            <c:showVal val="1"/>
            <c:showCatName val="0"/>
            <c:showSerName val="0"/>
            <c:showPercent val="0"/>
            <c:showBubbleSize val="0"/>
            <c:showLeaderLines val="0"/>
          </c:dLbls>
          <c:cat>
            <c:strRef>
              <c:f>Sheet1!$B$17:$B$24</c:f>
              <c:strCache>
                <c:ptCount val="8"/>
                <c:pt idx="0">
                  <c:v>その他</c:v>
                </c:pt>
                <c:pt idx="1">
                  <c:v>朝食のとき</c:v>
                </c:pt>
                <c:pt idx="2">
                  <c:v>一人で食べるとき</c:v>
                </c:pt>
                <c:pt idx="3">
                  <c:v>夕食のとき</c:v>
                </c:pt>
                <c:pt idx="4">
                  <c:v>自分が作ったり手伝ったり
したものを食べるとき</c:v>
                </c:pt>
                <c:pt idx="5">
                  <c:v>家族そろって食べるとき</c:v>
                </c:pt>
                <c:pt idx="6">
                  <c:v>学校給食のとき</c:v>
                </c:pt>
                <c:pt idx="7">
                  <c:v>外食するとき</c:v>
                </c:pt>
              </c:strCache>
            </c:strRef>
          </c:cat>
          <c:val>
            <c:numRef>
              <c:f>Sheet1!$D$17:$D$24</c:f>
              <c:numCache>
                <c:formatCode>0.0</c:formatCode>
                <c:ptCount val="8"/>
                <c:pt idx="0">
                  <c:v>2.7</c:v>
                </c:pt>
                <c:pt idx="1">
                  <c:v>5.7</c:v>
                </c:pt>
                <c:pt idx="2">
                  <c:v>3.7</c:v>
                </c:pt>
                <c:pt idx="3">
                  <c:v>26.3</c:v>
                </c:pt>
                <c:pt idx="4">
                  <c:v>39.700000000000003</c:v>
                </c:pt>
                <c:pt idx="5">
                  <c:v>57.2</c:v>
                </c:pt>
                <c:pt idx="6">
                  <c:v>53.5</c:v>
                </c:pt>
                <c:pt idx="7">
                  <c:v>61.2</c:v>
                </c:pt>
              </c:numCache>
            </c:numRef>
          </c:val>
        </c:ser>
        <c:dLbls>
          <c:showLegendKey val="0"/>
          <c:showVal val="0"/>
          <c:showCatName val="0"/>
          <c:showSerName val="0"/>
          <c:showPercent val="0"/>
          <c:showBubbleSize val="0"/>
        </c:dLbls>
        <c:gapWidth val="120"/>
        <c:axId val="97242112"/>
        <c:axId val="97252096"/>
      </c:barChart>
      <c:catAx>
        <c:axId val="97242112"/>
        <c:scaling>
          <c:orientation val="minMax"/>
        </c:scaling>
        <c:delete val="0"/>
        <c:axPos val="l"/>
        <c:majorTickMark val="out"/>
        <c:minorTickMark val="none"/>
        <c:tickLblPos val="nextTo"/>
        <c:crossAx val="97252096"/>
        <c:crosses val="autoZero"/>
        <c:auto val="1"/>
        <c:lblAlgn val="l"/>
        <c:lblOffset val="100"/>
        <c:noMultiLvlLbl val="0"/>
      </c:catAx>
      <c:valAx>
        <c:axId val="97252096"/>
        <c:scaling>
          <c:orientation val="minMax"/>
          <c:max val="100"/>
        </c:scaling>
        <c:delete val="0"/>
        <c:axPos val="b"/>
        <c:majorGridlines/>
        <c:numFmt formatCode="#,##0_);[Red]\(#,##0\)" sourceLinked="0"/>
        <c:majorTickMark val="out"/>
        <c:minorTickMark val="none"/>
        <c:tickLblPos val="nextTo"/>
        <c:txPr>
          <a:bodyPr/>
          <a:lstStyle/>
          <a:p>
            <a:pPr>
              <a:defRPr sz="1400"/>
            </a:pPr>
            <a:endParaRPr lang="ja-JP"/>
          </a:p>
        </c:txPr>
        <c:crossAx val="97242112"/>
        <c:crosses val="autoZero"/>
        <c:crossBetween val="between"/>
        <c:majorUnit val="25"/>
      </c:valAx>
    </c:plotArea>
    <c:legend>
      <c:legendPos val="r"/>
      <c:layout>
        <c:manualLayout>
          <c:xMode val="edge"/>
          <c:yMode val="edge"/>
          <c:x val="0.81390493648853846"/>
          <c:y val="6.5569146114075716E-2"/>
          <c:w val="0.13944682586708473"/>
          <c:h val="0.1244131501823138"/>
        </c:manualLayout>
      </c:layout>
      <c:overlay val="0"/>
      <c:txPr>
        <a:bodyPr/>
        <a:lstStyle/>
        <a:p>
          <a:pPr>
            <a:defRPr sz="14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'万単位変換（グラフ使用資料）'!$C$5</c:f>
              <c:strCache>
                <c:ptCount val="1"/>
                <c:pt idx="0">
                  <c:v>単独</c:v>
                </c:pt>
              </c:strCache>
            </c:strRef>
          </c:tx>
          <c:spPr>
            <a:solidFill>
              <a:schemeClr val="accent2">
                <a:lumMod val="60000"/>
                <a:lumOff val="40000"/>
              </a:schemeClr>
            </a:solidFill>
          </c:spPr>
          <c:invertIfNegative val="0"/>
          <c:cat>
            <c:numRef>
              <c:f>'万単位変換（グラフ使用資料）'!$B$6:$B$13</c:f>
              <c:numCache>
                <c:formatCode>General</c:formatCode>
                <c:ptCount val="8"/>
                <c:pt idx="0">
                  <c:v>1960</c:v>
                </c:pt>
                <c:pt idx="1">
                  <c:v>1970</c:v>
                </c:pt>
                <c:pt idx="2">
                  <c:v>1980</c:v>
                </c:pt>
                <c:pt idx="3">
                  <c:v>1990</c:v>
                </c:pt>
                <c:pt idx="4">
                  <c:v>2000</c:v>
                </c:pt>
                <c:pt idx="5">
                  <c:v>2010</c:v>
                </c:pt>
                <c:pt idx="6">
                  <c:v>2020</c:v>
                </c:pt>
                <c:pt idx="7">
                  <c:v>2030</c:v>
                </c:pt>
              </c:numCache>
            </c:numRef>
          </c:cat>
          <c:val>
            <c:numRef>
              <c:f>'万単位変換（グラフ使用資料）'!$C$6:$C$13</c:f>
              <c:numCache>
                <c:formatCode>#,##0_);[Red]\(#,##0\)</c:formatCode>
                <c:ptCount val="8"/>
                <c:pt idx="0">
                  <c:v>358</c:v>
                </c:pt>
                <c:pt idx="1">
                  <c:v>614</c:v>
                </c:pt>
                <c:pt idx="2">
                  <c:v>711</c:v>
                </c:pt>
                <c:pt idx="3">
                  <c:v>939</c:v>
                </c:pt>
                <c:pt idx="4">
                  <c:v>1291</c:v>
                </c:pt>
                <c:pt idx="5">
                  <c:v>1679</c:v>
                </c:pt>
                <c:pt idx="6">
                  <c:v>1827</c:v>
                </c:pt>
                <c:pt idx="7">
                  <c:v>1872</c:v>
                </c:pt>
              </c:numCache>
            </c:numRef>
          </c:val>
        </c:ser>
        <c:ser>
          <c:idx val="2"/>
          <c:order val="1"/>
          <c:tx>
            <c:strRef>
              <c:f>'万単位変換（グラフ使用資料）'!$D$5</c:f>
              <c:strCache>
                <c:ptCount val="1"/>
                <c:pt idx="0">
                  <c:v>夫婦のみ</c:v>
                </c:pt>
              </c:strCache>
            </c:strRef>
          </c:tx>
          <c:spPr>
            <a:solidFill>
              <a:srgbClr val="92D050"/>
            </a:solidFill>
          </c:spPr>
          <c:invertIfNegative val="0"/>
          <c:cat>
            <c:numRef>
              <c:f>'万単位変換（グラフ使用資料）'!$B$6:$B$13</c:f>
              <c:numCache>
                <c:formatCode>General</c:formatCode>
                <c:ptCount val="8"/>
                <c:pt idx="0">
                  <c:v>1960</c:v>
                </c:pt>
                <c:pt idx="1">
                  <c:v>1970</c:v>
                </c:pt>
                <c:pt idx="2">
                  <c:v>1980</c:v>
                </c:pt>
                <c:pt idx="3">
                  <c:v>1990</c:v>
                </c:pt>
                <c:pt idx="4">
                  <c:v>2000</c:v>
                </c:pt>
                <c:pt idx="5">
                  <c:v>2010</c:v>
                </c:pt>
                <c:pt idx="6">
                  <c:v>2020</c:v>
                </c:pt>
                <c:pt idx="7">
                  <c:v>2030</c:v>
                </c:pt>
              </c:numCache>
            </c:numRef>
          </c:cat>
          <c:val>
            <c:numRef>
              <c:f>'万単位変換（グラフ使用資料）'!$D$6:$D$13</c:f>
              <c:numCache>
                <c:formatCode>#,##0_);[Red]\(#,##0\)</c:formatCode>
                <c:ptCount val="8"/>
                <c:pt idx="0">
                  <c:v>163</c:v>
                </c:pt>
                <c:pt idx="1">
                  <c:v>297</c:v>
                </c:pt>
                <c:pt idx="2">
                  <c:v>446</c:v>
                </c:pt>
                <c:pt idx="3">
                  <c:v>629</c:v>
                </c:pt>
                <c:pt idx="4">
                  <c:v>884</c:v>
                </c:pt>
                <c:pt idx="5">
                  <c:v>1027</c:v>
                </c:pt>
                <c:pt idx="6">
                  <c:v>1104</c:v>
                </c:pt>
                <c:pt idx="7">
                  <c:v>1078</c:v>
                </c:pt>
              </c:numCache>
            </c:numRef>
          </c:val>
        </c:ser>
        <c:ser>
          <c:idx val="3"/>
          <c:order val="2"/>
          <c:tx>
            <c:strRef>
              <c:f>'万単位変換（グラフ使用資料）'!$E$5</c:f>
              <c:strCache>
                <c:ptCount val="1"/>
                <c:pt idx="0">
                  <c:v>夫婦と子</c:v>
                </c:pt>
              </c:strCache>
            </c:strRef>
          </c:tx>
          <c:spPr>
            <a:solidFill>
              <a:schemeClr val="accent4">
                <a:lumMod val="60000"/>
                <a:lumOff val="40000"/>
              </a:schemeClr>
            </a:solidFill>
          </c:spPr>
          <c:invertIfNegative val="0"/>
          <c:cat>
            <c:numRef>
              <c:f>'万単位変換（グラフ使用資料）'!$B$6:$B$13</c:f>
              <c:numCache>
                <c:formatCode>General</c:formatCode>
                <c:ptCount val="8"/>
                <c:pt idx="0">
                  <c:v>1960</c:v>
                </c:pt>
                <c:pt idx="1">
                  <c:v>1970</c:v>
                </c:pt>
                <c:pt idx="2">
                  <c:v>1980</c:v>
                </c:pt>
                <c:pt idx="3">
                  <c:v>1990</c:v>
                </c:pt>
                <c:pt idx="4">
                  <c:v>2000</c:v>
                </c:pt>
                <c:pt idx="5">
                  <c:v>2010</c:v>
                </c:pt>
                <c:pt idx="6">
                  <c:v>2020</c:v>
                </c:pt>
                <c:pt idx="7">
                  <c:v>2030</c:v>
                </c:pt>
              </c:numCache>
            </c:numRef>
          </c:cat>
          <c:val>
            <c:numRef>
              <c:f>'万単位変換（グラフ使用資料）'!$E$6:$E$13</c:f>
              <c:numCache>
                <c:formatCode>#,##0_);[Red]\(#,##0\)</c:formatCode>
                <c:ptCount val="8"/>
                <c:pt idx="0">
                  <c:v>849</c:v>
                </c:pt>
                <c:pt idx="1">
                  <c:v>1247</c:v>
                </c:pt>
                <c:pt idx="2">
                  <c:v>1508</c:v>
                </c:pt>
                <c:pt idx="3">
                  <c:v>1517</c:v>
                </c:pt>
                <c:pt idx="4">
                  <c:v>1492</c:v>
                </c:pt>
                <c:pt idx="5">
                  <c:v>1447</c:v>
                </c:pt>
                <c:pt idx="6">
                  <c:v>1381</c:v>
                </c:pt>
                <c:pt idx="7">
                  <c:v>1234</c:v>
                </c:pt>
              </c:numCache>
            </c:numRef>
          </c:val>
        </c:ser>
        <c:ser>
          <c:idx val="4"/>
          <c:order val="3"/>
          <c:tx>
            <c:strRef>
              <c:f>'万単位変換（グラフ使用資料）'!$F$5</c:f>
              <c:strCache>
                <c:ptCount val="1"/>
                <c:pt idx="0">
                  <c:v>ひとり親と子</c:v>
                </c:pt>
              </c:strCache>
            </c:strRef>
          </c:tx>
          <c:spPr>
            <a:solidFill>
              <a:schemeClr val="accent5">
                <a:lumMod val="60000"/>
                <a:lumOff val="40000"/>
              </a:schemeClr>
            </a:solidFill>
          </c:spPr>
          <c:invertIfNegative val="0"/>
          <c:cat>
            <c:numRef>
              <c:f>'万単位変換（グラフ使用資料）'!$B$6:$B$13</c:f>
              <c:numCache>
                <c:formatCode>General</c:formatCode>
                <c:ptCount val="8"/>
                <c:pt idx="0">
                  <c:v>1960</c:v>
                </c:pt>
                <c:pt idx="1">
                  <c:v>1970</c:v>
                </c:pt>
                <c:pt idx="2">
                  <c:v>1980</c:v>
                </c:pt>
                <c:pt idx="3">
                  <c:v>1990</c:v>
                </c:pt>
                <c:pt idx="4">
                  <c:v>2000</c:v>
                </c:pt>
                <c:pt idx="5">
                  <c:v>2010</c:v>
                </c:pt>
                <c:pt idx="6">
                  <c:v>2020</c:v>
                </c:pt>
                <c:pt idx="7">
                  <c:v>2030</c:v>
                </c:pt>
              </c:numCache>
            </c:numRef>
          </c:cat>
          <c:val>
            <c:numRef>
              <c:f>'万単位変換（グラフ使用資料）'!$F$6:$F$13</c:f>
              <c:numCache>
                <c:formatCode>#,##0_);[Red]\(#,##0\)</c:formatCode>
                <c:ptCount val="8"/>
                <c:pt idx="0">
                  <c:v>167</c:v>
                </c:pt>
                <c:pt idx="1">
                  <c:v>174</c:v>
                </c:pt>
                <c:pt idx="2">
                  <c:v>205</c:v>
                </c:pt>
                <c:pt idx="3">
                  <c:v>275</c:v>
                </c:pt>
                <c:pt idx="4">
                  <c:v>358</c:v>
                </c:pt>
                <c:pt idx="5">
                  <c:v>454</c:v>
                </c:pt>
                <c:pt idx="6">
                  <c:v>534</c:v>
                </c:pt>
                <c:pt idx="7">
                  <c:v>565</c:v>
                </c:pt>
              </c:numCache>
            </c:numRef>
          </c:val>
        </c:ser>
        <c:ser>
          <c:idx val="5"/>
          <c:order val="4"/>
          <c:tx>
            <c:strRef>
              <c:f>'万単位変換（グラフ使用資料）'!$G$5</c:f>
              <c:strCache>
                <c:ptCount val="1"/>
                <c:pt idx="0">
                  <c:v>その他</c:v>
                </c:pt>
              </c:strCache>
            </c:strRef>
          </c:tx>
          <c:spPr>
            <a:solidFill>
              <a:schemeClr val="bg1">
                <a:lumMod val="75000"/>
              </a:schemeClr>
            </a:solidFill>
            <a:ln>
              <a:solidFill>
                <a:schemeClr val="bg1">
                  <a:lumMod val="75000"/>
                </a:schemeClr>
              </a:solidFill>
            </a:ln>
          </c:spPr>
          <c:invertIfNegative val="0"/>
          <c:cat>
            <c:numRef>
              <c:f>'万単位変換（グラフ使用資料）'!$B$6:$B$13</c:f>
              <c:numCache>
                <c:formatCode>General</c:formatCode>
                <c:ptCount val="8"/>
                <c:pt idx="0">
                  <c:v>1960</c:v>
                </c:pt>
                <c:pt idx="1">
                  <c:v>1970</c:v>
                </c:pt>
                <c:pt idx="2">
                  <c:v>1980</c:v>
                </c:pt>
                <c:pt idx="3">
                  <c:v>1990</c:v>
                </c:pt>
                <c:pt idx="4">
                  <c:v>2000</c:v>
                </c:pt>
                <c:pt idx="5">
                  <c:v>2010</c:v>
                </c:pt>
                <c:pt idx="6">
                  <c:v>2020</c:v>
                </c:pt>
                <c:pt idx="7">
                  <c:v>2030</c:v>
                </c:pt>
              </c:numCache>
            </c:numRef>
          </c:cat>
          <c:val>
            <c:numRef>
              <c:f>'万単位変換（グラフ使用資料）'!$G$6:$G$13</c:f>
              <c:numCache>
                <c:formatCode>#,##0_);[Red]\(#,##0\)</c:formatCode>
                <c:ptCount val="8"/>
                <c:pt idx="0">
                  <c:v>686</c:v>
                </c:pt>
                <c:pt idx="1">
                  <c:v>697</c:v>
                </c:pt>
                <c:pt idx="2">
                  <c:v>712</c:v>
                </c:pt>
                <c:pt idx="3">
                  <c:v>706</c:v>
                </c:pt>
                <c:pt idx="4">
                  <c:v>654</c:v>
                </c:pt>
                <c:pt idx="5">
                  <c:v>578</c:v>
                </c:pt>
                <c:pt idx="6">
                  <c:v>459</c:v>
                </c:pt>
                <c:pt idx="7">
                  <c:v>374</c:v>
                </c:pt>
              </c:numCache>
            </c:numRef>
          </c:val>
        </c:ser>
        <c:dLbls>
          <c:showLegendKey val="0"/>
          <c:showVal val="0"/>
          <c:showCatName val="0"/>
          <c:showSerName val="0"/>
          <c:showPercent val="0"/>
          <c:showBubbleSize val="0"/>
        </c:dLbls>
        <c:gapWidth val="150"/>
        <c:overlap val="100"/>
        <c:axId val="91295104"/>
        <c:axId val="91309184"/>
      </c:barChart>
      <c:catAx>
        <c:axId val="91295104"/>
        <c:scaling>
          <c:orientation val="minMax"/>
        </c:scaling>
        <c:delete val="0"/>
        <c:axPos val="b"/>
        <c:numFmt formatCode="General" sourceLinked="1"/>
        <c:majorTickMark val="out"/>
        <c:minorTickMark val="none"/>
        <c:tickLblPos val="nextTo"/>
        <c:txPr>
          <a:bodyPr/>
          <a:lstStyle/>
          <a:p>
            <a:pPr>
              <a:defRPr sz="1800"/>
            </a:pPr>
            <a:endParaRPr lang="ja-JP"/>
          </a:p>
        </c:txPr>
        <c:crossAx val="91309184"/>
        <c:crosses val="autoZero"/>
        <c:auto val="1"/>
        <c:lblAlgn val="ctr"/>
        <c:lblOffset val="100"/>
        <c:noMultiLvlLbl val="0"/>
      </c:catAx>
      <c:valAx>
        <c:axId val="91309184"/>
        <c:scaling>
          <c:orientation val="minMax"/>
        </c:scaling>
        <c:delete val="0"/>
        <c:axPos val="l"/>
        <c:majorGridlines/>
        <c:numFmt formatCode="#,##0_);[Red]\(#,##0\)" sourceLinked="1"/>
        <c:majorTickMark val="out"/>
        <c:minorTickMark val="none"/>
        <c:tickLblPos val="nextTo"/>
        <c:txPr>
          <a:bodyPr/>
          <a:lstStyle/>
          <a:p>
            <a:pPr>
              <a:defRPr sz="1800"/>
            </a:pPr>
            <a:endParaRPr lang="ja-JP"/>
          </a:p>
        </c:txPr>
        <c:crossAx val="91295104"/>
        <c:crosses val="autoZero"/>
        <c:crossBetween val="between"/>
      </c:valAx>
      <c:spPr>
        <a:solidFill>
          <a:schemeClr val="bg1"/>
        </a:solidFill>
      </c:spPr>
    </c:plotArea>
    <c:legend>
      <c:legendPos val="r"/>
      <c:overlay val="0"/>
      <c:txPr>
        <a:bodyPr/>
        <a:lstStyle/>
        <a:p>
          <a:pPr>
            <a:defRPr sz="1400"/>
          </a:pPr>
          <a:endParaRPr lang="ja-JP"/>
        </a:p>
      </c:txPr>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288460752114766"/>
          <c:y val="9.3181708860097662E-2"/>
          <c:w val="0.55173841628218445"/>
          <c:h val="0.84028003471677593"/>
        </c:manualLayout>
      </c:layout>
      <c:barChart>
        <c:barDir val="bar"/>
        <c:grouping val="stacked"/>
        <c:varyColors val="0"/>
        <c:ser>
          <c:idx val="0"/>
          <c:order val="0"/>
          <c:tx>
            <c:strRef>
              <c:f>'○（平成25年12月）食品の選択や調理についての知識 (2)'!$C$3</c:f>
              <c:strCache>
                <c:ptCount val="1"/>
                <c:pt idx="0">
                  <c:v>十分にあると思う</c:v>
                </c:pt>
              </c:strCache>
            </c:strRef>
          </c:tx>
          <c:spPr>
            <a:solidFill>
              <a:srgbClr val="FF6699"/>
            </a:solidFill>
          </c:spPr>
          <c:invertIfNegative val="0"/>
          <c:dLbls>
            <c:showLegendKey val="0"/>
            <c:showVal val="1"/>
            <c:showCatName val="0"/>
            <c:showSerName val="0"/>
            <c:showPercent val="0"/>
            <c:showBubbleSize val="0"/>
            <c:showLeaderLines val="0"/>
          </c:dLbls>
          <c:cat>
            <c:strRef>
              <c:f>'○（平成25年12月）食品の選択や調理についての知識 (2)'!$A$16:$A$25</c:f>
              <c:strCache>
                <c:ptCount val="10"/>
                <c:pt idx="0">
                  <c:v>郷土料理や行事食</c:v>
                </c:pt>
                <c:pt idx="1">
                  <c:v>エネルギー（カロリー）などの
栄養表示の見方</c:v>
                </c:pt>
                <c:pt idx="2">
                  <c:v>健康に配慮した料理の作り方</c:v>
                </c:pt>
                <c:pt idx="3">
                  <c:v>なにをどれだけ食べたらよいか</c:v>
                </c:pt>
                <c:pt idx="4">
                  <c:v>食品の廃棄を減らす方法</c:v>
                </c:pt>
                <c:pt idx="5">
                  <c:v>地域の産物</c:v>
                </c:pt>
                <c:pt idx="6">
                  <c:v>旬の食材</c:v>
                </c:pt>
                <c:pt idx="7">
                  <c:v>食品の保存方法</c:v>
                </c:pt>
                <c:pt idx="8">
                  <c:v>食中毒の予防</c:v>
                </c:pt>
                <c:pt idx="9">
                  <c:v>賞味期限・消費期限の見方</c:v>
                </c:pt>
              </c:strCache>
            </c:strRef>
          </c:cat>
          <c:val>
            <c:numRef>
              <c:f>'○（平成25年12月）食品の選択や調理についての知識 (2)'!$C$16:$C$25</c:f>
              <c:numCache>
                <c:formatCode>0.0_);[Red]\(0.0\)</c:formatCode>
                <c:ptCount val="10"/>
                <c:pt idx="0">
                  <c:v>9.8000000000000007</c:v>
                </c:pt>
                <c:pt idx="1">
                  <c:v>16</c:v>
                </c:pt>
                <c:pt idx="2">
                  <c:v>13.5</c:v>
                </c:pt>
                <c:pt idx="3">
                  <c:v>12.1</c:v>
                </c:pt>
                <c:pt idx="4">
                  <c:v>16.8</c:v>
                </c:pt>
                <c:pt idx="5">
                  <c:v>14.9</c:v>
                </c:pt>
                <c:pt idx="6">
                  <c:v>25.1</c:v>
                </c:pt>
                <c:pt idx="7">
                  <c:v>27.8</c:v>
                </c:pt>
                <c:pt idx="8">
                  <c:v>31</c:v>
                </c:pt>
                <c:pt idx="9">
                  <c:v>51.9</c:v>
                </c:pt>
              </c:numCache>
            </c:numRef>
          </c:val>
        </c:ser>
        <c:ser>
          <c:idx val="1"/>
          <c:order val="1"/>
          <c:tx>
            <c:strRef>
              <c:f>'○（平成25年12月）食品の選択や調理についての知識 (2)'!$D$3</c:f>
              <c:strCache>
                <c:ptCount val="1"/>
                <c:pt idx="0">
                  <c:v>ある程度あると思う</c:v>
                </c:pt>
              </c:strCache>
            </c:strRef>
          </c:tx>
          <c:spPr>
            <a:solidFill>
              <a:srgbClr val="FFC000"/>
            </a:solidFill>
          </c:spPr>
          <c:invertIfNegative val="0"/>
          <c:dLbls>
            <c:showLegendKey val="0"/>
            <c:showVal val="1"/>
            <c:showCatName val="0"/>
            <c:showSerName val="0"/>
            <c:showPercent val="0"/>
            <c:showBubbleSize val="0"/>
            <c:showLeaderLines val="0"/>
          </c:dLbls>
          <c:cat>
            <c:strRef>
              <c:f>'○（平成25年12月）食品の選択や調理についての知識 (2)'!$A$16:$A$25</c:f>
              <c:strCache>
                <c:ptCount val="10"/>
                <c:pt idx="0">
                  <c:v>郷土料理や行事食</c:v>
                </c:pt>
                <c:pt idx="1">
                  <c:v>エネルギー（カロリー）などの
栄養表示の見方</c:v>
                </c:pt>
                <c:pt idx="2">
                  <c:v>健康に配慮した料理の作り方</c:v>
                </c:pt>
                <c:pt idx="3">
                  <c:v>なにをどれだけ食べたらよいか</c:v>
                </c:pt>
                <c:pt idx="4">
                  <c:v>食品の廃棄を減らす方法</c:v>
                </c:pt>
                <c:pt idx="5">
                  <c:v>地域の産物</c:v>
                </c:pt>
                <c:pt idx="6">
                  <c:v>旬の食材</c:v>
                </c:pt>
                <c:pt idx="7">
                  <c:v>食品の保存方法</c:v>
                </c:pt>
                <c:pt idx="8">
                  <c:v>食中毒の予防</c:v>
                </c:pt>
                <c:pt idx="9">
                  <c:v>賞味期限・消費期限の見方</c:v>
                </c:pt>
              </c:strCache>
            </c:strRef>
          </c:cat>
          <c:val>
            <c:numRef>
              <c:f>'○（平成25年12月）食品の選択や調理についての知識 (2)'!$D$16:$D$25</c:f>
              <c:numCache>
                <c:formatCode>0.0_);[Red]\(0.0\)</c:formatCode>
                <c:ptCount val="10"/>
                <c:pt idx="0">
                  <c:v>37.700000000000003</c:v>
                </c:pt>
                <c:pt idx="1">
                  <c:v>44.3</c:v>
                </c:pt>
                <c:pt idx="2">
                  <c:v>47.5</c:v>
                </c:pt>
                <c:pt idx="3">
                  <c:v>49.4</c:v>
                </c:pt>
                <c:pt idx="4">
                  <c:v>47.4</c:v>
                </c:pt>
                <c:pt idx="5">
                  <c:v>52.9</c:v>
                </c:pt>
                <c:pt idx="6">
                  <c:v>57.7</c:v>
                </c:pt>
                <c:pt idx="7">
                  <c:v>55.8</c:v>
                </c:pt>
                <c:pt idx="8">
                  <c:v>52.8</c:v>
                </c:pt>
                <c:pt idx="9">
                  <c:v>41.8</c:v>
                </c:pt>
              </c:numCache>
            </c:numRef>
          </c:val>
        </c:ser>
        <c:ser>
          <c:idx val="2"/>
          <c:order val="2"/>
          <c:tx>
            <c:strRef>
              <c:f>'○（平成25年12月）食品の選択や調理についての知識 (2)'!$E$3</c:f>
              <c:strCache>
                <c:ptCount val="1"/>
                <c:pt idx="0">
                  <c:v>あまりないと思う</c:v>
                </c:pt>
              </c:strCache>
            </c:strRef>
          </c:tx>
          <c:spPr>
            <a:solidFill>
              <a:schemeClr val="accent1"/>
            </a:solidFill>
          </c:spPr>
          <c:invertIfNegative val="0"/>
          <c:dLbls>
            <c:showLegendKey val="0"/>
            <c:showVal val="1"/>
            <c:showCatName val="0"/>
            <c:showSerName val="0"/>
            <c:showPercent val="0"/>
            <c:showBubbleSize val="0"/>
            <c:showLeaderLines val="0"/>
          </c:dLbls>
          <c:cat>
            <c:strRef>
              <c:f>'○（平成25年12月）食品の選択や調理についての知識 (2)'!$A$16:$A$25</c:f>
              <c:strCache>
                <c:ptCount val="10"/>
                <c:pt idx="0">
                  <c:v>郷土料理や行事食</c:v>
                </c:pt>
                <c:pt idx="1">
                  <c:v>エネルギー（カロリー）などの
栄養表示の見方</c:v>
                </c:pt>
                <c:pt idx="2">
                  <c:v>健康に配慮した料理の作り方</c:v>
                </c:pt>
                <c:pt idx="3">
                  <c:v>なにをどれだけ食べたらよいか</c:v>
                </c:pt>
                <c:pt idx="4">
                  <c:v>食品の廃棄を減らす方法</c:v>
                </c:pt>
                <c:pt idx="5">
                  <c:v>地域の産物</c:v>
                </c:pt>
                <c:pt idx="6">
                  <c:v>旬の食材</c:v>
                </c:pt>
                <c:pt idx="7">
                  <c:v>食品の保存方法</c:v>
                </c:pt>
                <c:pt idx="8">
                  <c:v>食中毒の予防</c:v>
                </c:pt>
                <c:pt idx="9">
                  <c:v>賞味期限・消費期限の見方</c:v>
                </c:pt>
              </c:strCache>
            </c:strRef>
          </c:cat>
          <c:val>
            <c:numRef>
              <c:f>'○（平成25年12月）食品の選択や調理についての知識 (2)'!$E$16:$E$25</c:f>
              <c:numCache>
                <c:formatCode>0.0_);[Red]\(0.0\)</c:formatCode>
                <c:ptCount val="10"/>
                <c:pt idx="0">
                  <c:v>43.1</c:v>
                </c:pt>
                <c:pt idx="1">
                  <c:v>33.1</c:v>
                </c:pt>
                <c:pt idx="2">
                  <c:v>31.2</c:v>
                </c:pt>
                <c:pt idx="3">
                  <c:v>34.6</c:v>
                </c:pt>
                <c:pt idx="4">
                  <c:v>31</c:v>
                </c:pt>
                <c:pt idx="5">
                  <c:v>29.4</c:v>
                </c:pt>
                <c:pt idx="6">
                  <c:v>15.8</c:v>
                </c:pt>
                <c:pt idx="7">
                  <c:v>14.3</c:v>
                </c:pt>
                <c:pt idx="8">
                  <c:v>14.9</c:v>
                </c:pt>
                <c:pt idx="9">
                  <c:v>5.4</c:v>
                </c:pt>
              </c:numCache>
            </c:numRef>
          </c:val>
        </c:ser>
        <c:ser>
          <c:idx val="3"/>
          <c:order val="3"/>
          <c:tx>
            <c:strRef>
              <c:f>'○（平成25年12月）食品の選択や調理についての知識 (2)'!$F$3</c:f>
              <c:strCache>
                <c:ptCount val="1"/>
                <c:pt idx="0">
                  <c:v>全くないと思う</c:v>
                </c:pt>
              </c:strCache>
            </c:strRef>
          </c:tx>
          <c:spPr>
            <a:solidFill>
              <a:srgbClr val="92D050"/>
            </a:solidFill>
          </c:spPr>
          <c:invertIfNegative val="0"/>
          <c:dLbls>
            <c:dLbl>
              <c:idx val="9"/>
              <c:layout>
                <c:manualLayout>
                  <c:x val="-1.29873300681715E-7"/>
                  <c:y val="-2.3996689590538377E-2"/>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'○（平成25年12月）食品の選択や調理についての知識 (2)'!$A$16:$A$25</c:f>
              <c:strCache>
                <c:ptCount val="10"/>
                <c:pt idx="0">
                  <c:v>郷土料理や行事食</c:v>
                </c:pt>
                <c:pt idx="1">
                  <c:v>エネルギー（カロリー）などの
栄養表示の見方</c:v>
                </c:pt>
                <c:pt idx="2">
                  <c:v>健康に配慮した料理の作り方</c:v>
                </c:pt>
                <c:pt idx="3">
                  <c:v>なにをどれだけ食べたらよいか</c:v>
                </c:pt>
                <c:pt idx="4">
                  <c:v>食品の廃棄を減らす方法</c:v>
                </c:pt>
                <c:pt idx="5">
                  <c:v>地域の産物</c:v>
                </c:pt>
                <c:pt idx="6">
                  <c:v>旬の食材</c:v>
                </c:pt>
                <c:pt idx="7">
                  <c:v>食品の保存方法</c:v>
                </c:pt>
                <c:pt idx="8">
                  <c:v>食中毒の予防</c:v>
                </c:pt>
                <c:pt idx="9">
                  <c:v>賞味期限・消費期限の見方</c:v>
                </c:pt>
              </c:strCache>
            </c:strRef>
          </c:cat>
          <c:val>
            <c:numRef>
              <c:f>'○（平成25年12月）食品の選択や調理についての知識 (2)'!$F$16:$F$25</c:f>
              <c:numCache>
                <c:formatCode>0.0_);[Red]\(0.0\)</c:formatCode>
                <c:ptCount val="10"/>
                <c:pt idx="0">
                  <c:v>9.1</c:v>
                </c:pt>
                <c:pt idx="1">
                  <c:v>6.3</c:v>
                </c:pt>
                <c:pt idx="2">
                  <c:v>7.7</c:v>
                </c:pt>
                <c:pt idx="3">
                  <c:v>3.8</c:v>
                </c:pt>
                <c:pt idx="4">
                  <c:v>4.5999999999999996</c:v>
                </c:pt>
                <c:pt idx="5">
                  <c:v>2.8</c:v>
                </c:pt>
                <c:pt idx="6">
                  <c:v>1.4</c:v>
                </c:pt>
                <c:pt idx="7">
                  <c:v>2</c:v>
                </c:pt>
                <c:pt idx="8">
                  <c:v>1.2</c:v>
                </c:pt>
                <c:pt idx="9">
                  <c:v>0.8</c:v>
                </c:pt>
              </c:numCache>
            </c:numRef>
          </c:val>
        </c:ser>
        <c:ser>
          <c:idx val="4"/>
          <c:order val="4"/>
          <c:tx>
            <c:strRef>
              <c:f>'○（平成25年12月）食品の選択や調理についての知識 (2)'!$G$3</c:f>
              <c:strCache>
                <c:ptCount val="1"/>
                <c:pt idx="0">
                  <c:v>無回答</c:v>
                </c:pt>
              </c:strCache>
            </c:strRef>
          </c:tx>
          <c:spPr>
            <a:solidFill>
              <a:schemeClr val="bg1">
                <a:lumMod val="75000"/>
              </a:schemeClr>
            </a:solidFill>
          </c:spPr>
          <c:invertIfNegative val="0"/>
          <c:dLbls>
            <c:dLblPos val="inBase"/>
            <c:showLegendKey val="0"/>
            <c:showVal val="1"/>
            <c:showCatName val="0"/>
            <c:showSerName val="0"/>
            <c:showPercent val="0"/>
            <c:showBubbleSize val="0"/>
            <c:showLeaderLines val="0"/>
          </c:dLbls>
          <c:cat>
            <c:strRef>
              <c:f>'○（平成25年12月）食品の選択や調理についての知識 (2)'!$A$16:$A$25</c:f>
              <c:strCache>
                <c:ptCount val="10"/>
                <c:pt idx="0">
                  <c:v>郷土料理や行事食</c:v>
                </c:pt>
                <c:pt idx="1">
                  <c:v>エネルギー（カロリー）などの
栄養表示の見方</c:v>
                </c:pt>
                <c:pt idx="2">
                  <c:v>健康に配慮した料理の作り方</c:v>
                </c:pt>
                <c:pt idx="3">
                  <c:v>なにをどれだけ食べたらよいか</c:v>
                </c:pt>
                <c:pt idx="4">
                  <c:v>食品の廃棄を減らす方法</c:v>
                </c:pt>
                <c:pt idx="5">
                  <c:v>地域の産物</c:v>
                </c:pt>
                <c:pt idx="6">
                  <c:v>旬の食材</c:v>
                </c:pt>
                <c:pt idx="7">
                  <c:v>食品の保存方法</c:v>
                </c:pt>
                <c:pt idx="8">
                  <c:v>食中毒の予防</c:v>
                </c:pt>
                <c:pt idx="9">
                  <c:v>賞味期限・消費期限の見方</c:v>
                </c:pt>
              </c:strCache>
            </c:strRef>
          </c:cat>
          <c:val>
            <c:numRef>
              <c:f>'○（平成25年12月）食品の選択や調理についての知識 (2)'!$G$16:$G$25</c:f>
              <c:numCache>
                <c:formatCode>0.0_);[Red]\(0.0\)</c:formatCode>
                <c:ptCount val="10"/>
                <c:pt idx="0">
                  <c:v>0.2</c:v>
                </c:pt>
                <c:pt idx="1">
                  <c:v>0.2</c:v>
                </c:pt>
                <c:pt idx="2">
                  <c:v>0.2</c:v>
                </c:pt>
                <c:pt idx="3">
                  <c:v>0.2</c:v>
                </c:pt>
                <c:pt idx="4">
                  <c:v>0.2</c:v>
                </c:pt>
                <c:pt idx="5">
                  <c:v>0.1</c:v>
                </c:pt>
                <c:pt idx="6">
                  <c:v>0.1</c:v>
                </c:pt>
                <c:pt idx="7">
                  <c:v>0.1</c:v>
                </c:pt>
                <c:pt idx="8">
                  <c:v>0.1</c:v>
                </c:pt>
                <c:pt idx="9">
                  <c:v>0.1</c:v>
                </c:pt>
              </c:numCache>
            </c:numRef>
          </c:val>
        </c:ser>
        <c:dLbls>
          <c:showLegendKey val="0"/>
          <c:showVal val="0"/>
          <c:showCatName val="0"/>
          <c:showSerName val="0"/>
          <c:showPercent val="0"/>
          <c:showBubbleSize val="0"/>
        </c:dLbls>
        <c:gapWidth val="70"/>
        <c:overlap val="100"/>
        <c:axId val="97405184"/>
        <c:axId val="97415168"/>
      </c:barChart>
      <c:catAx>
        <c:axId val="97405184"/>
        <c:scaling>
          <c:orientation val="minMax"/>
        </c:scaling>
        <c:delete val="0"/>
        <c:axPos val="l"/>
        <c:numFmt formatCode="General" sourceLinked="1"/>
        <c:majorTickMark val="out"/>
        <c:minorTickMark val="none"/>
        <c:tickLblPos val="nextTo"/>
        <c:txPr>
          <a:bodyPr/>
          <a:lstStyle/>
          <a:p>
            <a:pPr>
              <a:defRPr sz="1200"/>
            </a:pPr>
            <a:endParaRPr lang="ja-JP"/>
          </a:p>
        </c:txPr>
        <c:crossAx val="97415168"/>
        <c:crosses val="autoZero"/>
        <c:auto val="1"/>
        <c:lblAlgn val="ctr"/>
        <c:lblOffset val="100"/>
        <c:noMultiLvlLbl val="0"/>
      </c:catAx>
      <c:valAx>
        <c:axId val="97415168"/>
        <c:scaling>
          <c:orientation val="minMax"/>
          <c:max val="100"/>
        </c:scaling>
        <c:delete val="0"/>
        <c:axPos val="b"/>
        <c:majorGridlines/>
        <c:numFmt formatCode="#,##0_);[Red]\(#,##0\)" sourceLinked="0"/>
        <c:majorTickMark val="out"/>
        <c:minorTickMark val="none"/>
        <c:tickLblPos val="nextTo"/>
        <c:crossAx val="97405184"/>
        <c:crosses val="autoZero"/>
        <c:crossBetween val="between"/>
        <c:majorUnit val="20"/>
      </c:valAx>
    </c:plotArea>
    <c:legend>
      <c:legendPos val="t"/>
      <c:layout>
        <c:manualLayout>
          <c:xMode val="edge"/>
          <c:yMode val="edge"/>
          <c:x val="4.8299747472186447E-2"/>
          <c:y val="1.5936254980079681E-2"/>
          <c:w val="0.95170025252781354"/>
          <c:h val="4.802898641653857E-2"/>
        </c:manualLayout>
      </c:layout>
      <c:overlay val="0"/>
    </c:legend>
    <c:plotVisOnly val="1"/>
    <c:dispBlanksAs val="gap"/>
    <c:showDLblsOverMax val="0"/>
  </c:chart>
  <c:txPr>
    <a:bodyPr/>
    <a:lstStyle/>
    <a:p>
      <a:pPr>
        <a:defRPr sz="1100"/>
      </a:pPr>
      <a:endParaRPr lang="ja-JP"/>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FF9933"/>
            </a:solidFill>
          </c:spPr>
          <c:invertIfNegative val="0"/>
          <c:dLbls>
            <c:showLegendKey val="0"/>
            <c:showVal val="1"/>
            <c:showCatName val="0"/>
            <c:showSerName val="0"/>
            <c:showPercent val="0"/>
            <c:showBubbleSize val="0"/>
            <c:showLeaderLines val="0"/>
          </c:dLbls>
          <c:cat>
            <c:strRef>
              <c:f>Sheet1!$C$32:$C$46</c:f>
              <c:strCache>
                <c:ptCount val="15"/>
                <c:pt idx="0">
                  <c:v>変わらない・ない</c:v>
                </c:pt>
                <c:pt idx="1">
                  <c:v>食に関する情報</c:v>
                </c:pt>
                <c:pt idx="2">
                  <c:v>食品の購入（飲食）のしやすさ</c:v>
                </c:pt>
                <c:pt idx="3">
                  <c:v>食品の種類</c:v>
                </c:pt>
                <c:pt idx="4">
                  <c:v>食品の安全性への不安</c:v>
                </c:pt>
                <c:pt idx="5">
                  <c:v>安定的な食料供給への不安</c:v>
                </c:pt>
                <c:pt idx="6">
                  <c:v>おいしさや楽しさなど食を通じた精神的な豊かさ</c:v>
                </c:pt>
                <c:pt idx="7">
                  <c:v>食べ残しや食品の廃棄</c:v>
                </c:pt>
                <c:pt idx="8">
                  <c:v>栄養バランスのとれた食事</c:v>
                </c:pt>
                <c:pt idx="9">
                  <c:v>地場産物の購入</c:v>
                </c:pt>
                <c:pt idx="10">
                  <c:v>規則正しい食生活リズム</c:v>
                </c:pt>
                <c:pt idx="11">
                  <c:v>食事づくりに要する時間や労力</c:v>
                </c:pt>
                <c:pt idx="12">
                  <c:v>食事の正しいマナーや作法</c:v>
                </c:pt>
                <c:pt idx="13">
                  <c:v>地域性や季節感のある食事</c:v>
                </c:pt>
                <c:pt idx="14">
                  <c:v>食卓を囲む家族の団らん</c:v>
                </c:pt>
              </c:strCache>
            </c:strRef>
          </c:cat>
          <c:val>
            <c:numRef>
              <c:f>Sheet1!$D$32:$D$46</c:f>
              <c:numCache>
                <c:formatCode>General</c:formatCode>
                <c:ptCount val="15"/>
                <c:pt idx="0">
                  <c:v>7.5</c:v>
                </c:pt>
                <c:pt idx="1">
                  <c:v>55.4</c:v>
                </c:pt>
                <c:pt idx="2">
                  <c:v>55.8</c:v>
                </c:pt>
                <c:pt idx="3">
                  <c:v>2.7</c:v>
                </c:pt>
                <c:pt idx="4">
                  <c:v>66.400000000000006</c:v>
                </c:pt>
                <c:pt idx="5">
                  <c:v>31.7</c:v>
                </c:pt>
                <c:pt idx="6">
                  <c:v>32.700000000000003</c:v>
                </c:pt>
                <c:pt idx="7">
                  <c:v>39.799999999999997</c:v>
                </c:pt>
                <c:pt idx="8">
                  <c:v>30.9</c:v>
                </c:pt>
                <c:pt idx="9">
                  <c:v>25.2</c:v>
                </c:pt>
                <c:pt idx="10">
                  <c:v>22.3</c:v>
                </c:pt>
                <c:pt idx="11">
                  <c:v>12.8</c:v>
                </c:pt>
                <c:pt idx="12">
                  <c:v>12.2</c:v>
                </c:pt>
                <c:pt idx="13">
                  <c:v>19.7</c:v>
                </c:pt>
                <c:pt idx="14">
                  <c:v>11.3</c:v>
                </c:pt>
              </c:numCache>
            </c:numRef>
          </c:val>
        </c:ser>
        <c:dLbls>
          <c:showLegendKey val="0"/>
          <c:showVal val="0"/>
          <c:showCatName val="0"/>
          <c:showSerName val="0"/>
          <c:showPercent val="0"/>
          <c:showBubbleSize val="0"/>
        </c:dLbls>
        <c:gapWidth val="75"/>
        <c:axId val="91379584"/>
        <c:axId val="91381120"/>
      </c:barChart>
      <c:catAx>
        <c:axId val="91379584"/>
        <c:scaling>
          <c:orientation val="minMax"/>
        </c:scaling>
        <c:delete val="1"/>
        <c:axPos val="r"/>
        <c:majorTickMark val="out"/>
        <c:minorTickMark val="none"/>
        <c:tickLblPos val="nextTo"/>
        <c:crossAx val="91381120"/>
        <c:crosses val="autoZero"/>
        <c:auto val="1"/>
        <c:lblAlgn val="ctr"/>
        <c:lblOffset val="100"/>
        <c:noMultiLvlLbl val="0"/>
      </c:catAx>
      <c:valAx>
        <c:axId val="91381120"/>
        <c:scaling>
          <c:orientation val="maxMin"/>
          <c:max val="70"/>
          <c:min val="0"/>
        </c:scaling>
        <c:delete val="0"/>
        <c:axPos val="b"/>
        <c:numFmt formatCode="General" sourceLinked="1"/>
        <c:majorTickMark val="out"/>
        <c:minorTickMark val="none"/>
        <c:tickLblPos val="nextTo"/>
        <c:crossAx val="91379584"/>
        <c:crosses val="autoZero"/>
        <c:crossBetween val="between"/>
        <c:majorUnit val="10"/>
      </c:valAx>
      <c:spPr>
        <a:ln>
          <a:solidFill>
            <a:schemeClr val="tx1">
              <a:lumMod val="50000"/>
              <a:lumOff val="50000"/>
            </a:schemeClr>
          </a:solidFill>
        </a:ln>
      </c:spPr>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FFCC66"/>
            </a:solidFill>
          </c:spPr>
          <c:invertIfNegative val="0"/>
          <c:dLbls>
            <c:showLegendKey val="0"/>
            <c:showVal val="1"/>
            <c:showCatName val="0"/>
            <c:showSerName val="0"/>
            <c:showPercent val="0"/>
            <c:showBubbleSize val="0"/>
            <c:showLeaderLines val="0"/>
          </c:dLbls>
          <c:cat>
            <c:strRef>
              <c:f>Sheet1!$C$32:$C$46</c:f>
              <c:strCache>
                <c:ptCount val="15"/>
                <c:pt idx="0">
                  <c:v>変わらない・ない</c:v>
                </c:pt>
                <c:pt idx="1">
                  <c:v>食に関する情報</c:v>
                </c:pt>
                <c:pt idx="2">
                  <c:v>食品の購入（飲食）のしやすさ</c:v>
                </c:pt>
                <c:pt idx="3">
                  <c:v>食品の種類</c:v>
                </c:pt>
                <c:pt idx="4">
                  <c:v>食品の安全性への不安</c:v>
                </c:pt>
                <c:pt idx="5">
                  <c:v>安定的な食料供給への不安</c:v>
                </c:pt>
                <c:pt idx="6">
                  <c:v>おいしさや楽しさなど食を通じた精神的な豊かさ</c:v>
                </c:pt>
                <c:pt idx="7">
                  <c:v>食べ残しや食品の廃棄</c:v>
                </c:pt>
                <c:pt idx="8">
                  <c:v>栄養バランスのとれた食事</c:v>
                </c:pt>
                <c:pt idx="9">
                  <c:v>地場産物の購入</c:v>
                </c:pt>
                <c:pt idx="10">
                  <c:v>規則正しい食生活リズム</c:v>
                </c:pt>
                <c:pt idx="11">
                  <c:v>食事づくりに要する時間や労力</c:v>
                </c:pt>
                <c:pt idx="12">
                  <c:v>食事の正しいマナーや作法</c:v>
                </c:pt>
                <c:pt idx="13">
                  <c:v>地域性や季節感のある食事</c:v>
                </c:pt>
                <c:pt idx="14">
                  <c:v>食卓を囲む家族の団らん</c:v>
                </c:pt>
              </c:strCache>
            </c:strRef>
          </c:cat>
          <c:val>
            <c:numRef>
              <c:f>Sheet1!$E$32:$E$46</c:f>
              <c:numCache>
                <c:formatCode>General</c:formatCode>
                <c:ptCount val="15"/>
                <c:pt idx="0">
                  <c:v>19.899999999999999</c:v>
                </c:pt>
                <c:pt idx="1">
                  <c:v>1.7</c:v>
                </c:pt>
                <c:pt idx="2">
                  <c:v>2.5</c:v>
                </c:pt>
                <c:pt idx="3">
                  <c:v>5.7</c:v>
                </c:pt>
                <c:pt idx="4">
                  <c:v>5.8</c:v>
                </c:pt>
                <c:pt idx="5">
                  <c:v>9.5</c:v>
                </c:pt>
                <c:pt idx="6">
                  <c:v>10.199999999999999</c:v>
                </c:pt>
                <c:pt idx="7">
                  <c:v>13.1</c:v>
                </c:pt>
                <c:pt idx="8">
                  <c:v>15.3</c:v>
                </c:pt>
                <c:pt idx="9">
                  <c:v>17.7</c:v>
                </c:pt>
                <c:pt idx="10">
                  <c:v>23.6</c:v>
                </c:pt>
                <c:pt idx="11">
                  <c:v>28.2</c:v>
                </c:pt>
                <c:pt idx="12">
                  <c:v>30.8</c:v>
                </c:pt>
                <c:pt idx="13">
                  <c:v>32.700000000000003</c:v>
                </c:pt>
                <c:pt idx="14">
                  <c:v>47.2</c:v>
                </c:pt>
              </c:numCache>
            </c:numRef>
          </c:val>
        </c:ser>
        <c:dLbls>
          <c:showLegendKey val="0"/>
          <c:showVal val="0"/>
          <c:showCatName val="0"/>
          <c:showSerName val="0"/>
          <c:showPercent val="0"/>
          <c:showBubbleSize val="0"/>
        </c:dLbls>
        <c:gapWidth val="75"/>
        <c:axId val="91417600"/>
        <c:axId val="91423488"/>
      </c:barChart>
      <c:catAx>
        <c:axId val="91417600"/>
        <c:scaling>
          <c:orientation val="minMax"/>
        </c:scaling>
        <c:delete val="1"/>
        <c:axPos val="l"/>
        <c:majorTickMark val="out"/>
        <c:minorTickMark val="none"/>
        <c:tickLblPos val="nextTo"/>
        <c:crossAx val="91423488"/>
        <c:crosses val="autoZero"/>
        <c:auto val="1"/>
        <c:lblAlgn val="ctr"/>
        <c:lblOffset val="100"/>
        <c:noMultiLvlLbl val="0"/>
      </c:catAx>
      <c:valAx>
        <c:axId val="91423488"/>
        <c:scaling>
          <c:orientation val="minMax"/>
          <c:max val="70"/>
          <c:min val="0"/>
        </c:scaling>
        <c:delete val="0"/>
        <c:axPos val="b"/>
        <c:numFmt formatCode="General" sourceLinked="1"/>
        <c:majorTickMark val="out"/>
        <c:minorTickMark val="none"/>
        <c:tickLblPos val="nextTo"/>
        <c:crossAx val="91417600"/>
        <c:crosses val="autoZero"/>
        <c:crossBetween val="between"/>
        <c:majorUnit val="10"/>
      </c:valAx>
      <c:spPr>
        <a:ln>
          <a:solidFill>
            <a:schemeClr val="tx1">
              <a:lumMod val="50000"/>
              <a:lumOff val="50000"/>
            </a:schemeClr>
          </a:solidFill>
        </a:ln>
      </c:spPr>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776840629282232E-2"/>
          <c:y val="8.700873076870376E-2"/>
          <c:w val="0.69887097043429702"/>
          <c:h val="0.70744014957778656"/>
        </c:manualLayout>
      </c:layout>
      <c:barChart>
        <c:barDir val="bar"/>
        <c:grouping val="stacked"/>
        <c:varyColors val="0"/>
        <c:ser>
          <c:idx val="0"/>
          <c:order val="0"/>
          <c:tx>
            <c:strRef>
              <c:f>Sheet1!$D$8</c:f>
              <c:strCache>
                <c:ptCount val="1"/>
                <c:pt idx="0">
                  <c:v>毎日</c:v>
                </c:pt>
              </c:strCache>
            </c:strRef>
          </c:tx>
          <c:spPr>
            <a:solidFill>
              <a:srgbClr val="FF5050">
                <a:alpha val="98824"/>
              </a:srgbClr>
            </a:solidFill>
          </c:spPr>
          <c:invertIfNegative val="0"/>
          <c:dLbls>
            <c:showLegendKey val="0"/>
            <c:showVal val="1"/>
            <c:showCatName val="0"/>
            <c:showSerName val="0"/>
            <c:showPercent val="0"/>
            <c:showBubbleSize val="0"/>
            <c:showLeaderLines val="0"/>
          </c:dLbls>
          <c:cat>
            <c:strRef>
              <c:f>Sheet1!$B$9:$B$11</c:f>
              <c:strCache>
                <c:ptCount val="3"/>
                <c:pt idx="0">
                  <c:v>女性</c:v>
                </c:pt>
                <c:pt idx="1">
                  <c:v>男性</c:v>
                </c:pt>
                <c:pt idx="2">
                  <c:v>総数</c:v>
                </c:pt>
              </c:strCache>
            </c:strRef>
          </c:cat>
          <c:val>
            <c:numRef>
              <c:f>Sheet1!$D$9:$D$11</c:f>
              <c:numCache>
                <c:formatCode>0.0_);[Red]\(0.0\)</c:formatCode>
                <c:ptCount val="3"/>
                <c:pt idx="0">
                  <c:v>77.2</c:v>
                </c:pt>
                <c:pt idx="1">
                  <c:v>10.7</c:v>
                </c:pt>
                <c:pt idx="2">
                  <c:v>47.8</c:v>
                </c:pt>
              </c:numCache>
            </c:numRef>
          </c:val>
        </c:ser>
        <c:ser>
          <c:idx val="1"/>
          <c:order val="1"/>
          <c:tx>
            <c:strRef>
              <c:f>Sheet1!$E$8</c:f>
              <c:strCache>
                <c:ptCount val="1"/>
                <c:pt idx="0">
                  <c:v>週に５～６日</c:v>
                </c:pt>
              </c:strCache>
            </c:strRef>
          </c:tx>
          <c:spPr>
            <a:solidFill>
              <a:srgbClr val="FF9999"/>
            </a:solidFill>
          </c:spPr>
          <c:invertIfNegative val="0"/>
          <c:dLbls>
            <c:dLbl>
              <c:idx val="1"/>
              <c:layout>
                <c:manualLayout>
                  <c:x val="0"/>
                  <c:y val="8.117882671684501E-2"/>
                </c:manualLayout>
              </c:layout>
              <c:showLegendKey val="0"/>
              <c:showVal val="1"/>
              <c:showCatName val="0"/>
              <c:showSerName val="0"/>
              <c:showPercent val="0"/>
              <c:showBubbleSize val="0"/>
            </c:dLbl>
            <c:dLbl>
              <c:idx val="2"/>
              <c:layout>
                <c:manualLayout>
                  <c:x val="-2.7514625540028688E-3"/>
                  <c:y val="6.941164069911341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Sheet1!$B$9:$B$11</c:f>
              <c:strCache>
                <c:ptCount val="3"/>
                <c:pt idx="0">
                  <c:v>女性</c:v>
                </c:pt>
                <c:pt idx="1">
                  <c:v>男性</c:v>
                </c:pt>
                <c:pt idx="2">
                  <c:v>総数</c:v>
                </c:pt>
              </c:strCache>
            </c:strRef>
          </c:cat>
          <c:val>
            <c:numRef>
              <c:f>Sheet1!$E$9:$E$11</c:f>
              <c:numCache>
                <c:formatCode>0.0_);[Red]\(0.0\)</c:formatCode>
                <c:ptCount val="3"/>
                <c:pt idx="0">
                  <c:v>5.0999999999999996</c:v>
                </c:pt>
                <c:pt idx="1">
                  <c:v>2.4</c:v>
                </c:pt>
                <c:pt idx="2">
                  <c:v>3.9</c:v>
                </c:pt>
              </c:numCache>
            </c:numRef>
          </c:val>
        </c:ser>
        <c:ser>
          <c:idx val="2"/>
          <c:order val="2"/>
          <c:tx>
            <c:strRef>
              <c:f>Sheet1!$F$8</c:f>
              <c:strCache>
                <c:ptCount val="1"/>
                <c:pt idx="0">
                  <c:v>週に３～４日</c:v>
                </c:pt>
              </c:strCache>
            </c:strRef>
          </c:tx>
          <c:spPr>
            <a:solidFill>
              <a:srgbClr val="FFCC66"/>
            </a:solidFill>
          </c:spPr>
          <c:invertIfNegative val="0"/>
          <c:dLbls>
            <c:dLbl>
              <c:idx val="0"/>
              <c:layout>
                <c:manualLayout>
                  <c:x val="-5.5029251080057377E-3"/>
                  <c:y val="-8.098753479365847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Sheet1!$B$9:$B$11</c:f>
              <c:strCache>
                <c:ptCount val="3"/>
                <c:pt idx="0">
                  <c:v>女性</c:v>
                </c:pt>
                <c:pt idx="1">
                  <c:v>男性</c:v>
                </c:pt>
                <c:pt idx="2">
                  <c:v>総数</c:v>
                </c:pt>
              </c:strCache>
            </c:strRef>
          </c:cat>
          <c:val>
            <c:numRef>
              <c:f>Sheet1!$F$9:$F$11</c:f>
              <c:numCache>
                <c:formatCode>0.0_);[Red]\(0.0\)</c:formatCode>
                <c:ptCount val="3"/>
                <c:pt idx="0">
                  <c:v>4.4000000000000004</c:v>
                </c:pt>
                <c:pt idx="1">
                  <c:v>6.9</c:v>
                </c:pt>
                <c:pt idx="2">
                  <c:v>5.5</c:v>
                </c:pt>
              </c:numCache>
            </c:numRef>
          </c:val>
        </c:ser>
        <c:ser>
          <c:idx val="4"/>
          <c:order val="3"/>
          <c:tx>
            <c:strRef>
              <c:f>Sheet1!$G$8</c:f>
              <c:strCache>
                <c:ptCount val="1"/>
                <c:pt idx="0">
                  <c:v>週に１～２日</c:v>
                </c:pt>
              </c:strCache>
            </c:strRef>
          </c:tx>
          <c:spPr>
            <a:solidFill>
              <a:srgbClr val="99FF66"/>
            </a:solidFill>
          </c:spPr>
          <c:invertIfNegative val="0"/>
          <c:dLbls>
            <c:showLegendKey val="0"/>
            <c:showVal val="1"/>
            <c:showCatName val="0"/>
            <c:showSerName val="0"/>
            <c:showPercent val="0"/>
            <c:showBubbleSize val="0"/>
            <c:showLeaderLines val="0"/>
          </c:dLbls>
          <c:cat>
            <c:strRef>
              <c:f>Sheet1!$B$9:$B$11</c:f>
              <c:strCache>
                <c:ptCount val="3"/>
                <c:pt idx="0">
                  <c:v>女性</c:v>
                </c:pt>
                <c:pt idx="1">
                  <c:v>男性</c:v>
                </c:pt>
                <c:pt idx="2">
                  <c:v>総数</c:v>
                </c:pt>
              </c:strCache>
            </c:strRef>
          </c:cat>
          <c:val>
            <c:numRef>
              <c:f>Sheet1!$G$9:$G$11</c:f>
              <c:numCache>
                <c:formatCode>0.0_);[Red]\(0.0\)</c:formatCode>
                <c:ptCount val="3"/>
                <c:pt idx="0">
                  <c:v>5.2</c:v>
                </c:pt>
                <c:pt idx="1">
                  <c:v>13.9</c:v>
                </c:pt>
                <c:pt idx="2">
                  <c:v>9</c:v>
                </c:pt>
              </c:numCache>
            </c:numRef>
          </c:val>
        </c:ser>
        <c:ser>
          <c:idx val="5"/>
          <c:order val="4"/>
          <c:tx>
            <c:strRef>
              <c:f>Sheet1!$H$8</c:f>
              <c:strCache>
                <c:ptCount val="1"/>
                <c:pt idx="0">
                  <c:v>月に数日</c:v>
                </c:pt>
              </c:strCache>
            </c:strRef>
          </c:tx>
          <c:spPr>
            <a:solidFill>
              <a:schemeClr val="accent3"/>
            </a:solidFill>
          </c:spPr>
          <c:invertIfNegative val="0"/>
          <c:dLbls>
            <c:dLbl>
              <c:idx val="0"/>
              <c:layout>
                <c:manualLayout>
                  <c:x val="0"/>
                  <c:y val="-7.99608046753307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Sheet1!$B$9:$B$11</c:f>
              <c:strCache>
                <c:ptCount val="3"/>
                <c:pt idx="0">
                  <c:v>女性</c:v>
                </c:pt>
                <c:pt idx="1">
                  <c:v>男性</c:v>
                </c:pt>
                <c:pt idx="2">
                  <c:v>総数</c:v>
                </c:pt>
              </c:strCache>
            </c:strRef>
          </c:cat>
          <c:val>
            <c:numRef>
              <c:f>Sheet1!$H$9:$H$11</c:f>
              <c:numCache>
                <c:formatCode>0.0_);[Red]\(0.0\)</c:formatCode>
                <c:ptCount val="3"/>
                <c:pt idx="0">
                  <c:v>2.2999999999999998</c:v>
                </c:pt>
                <c:pt idx="1">
                  <c:v>12.2</c:v>
                </c:pt>
                <c:pt idx="2">
                  <c:v>6.7</c:v>
                </c:pt>
              </c:numCache>
            </c:numRef>
          </c:val>
        </c:ser>
        <c:ser>
          <c:idx val="6"/>
          <c:order val="5"/>
          <c:tx>
            <c:strRef>
              <c:f>Sheet1!$I$8</c:f>
              <c:strCache>
                <c:ptCount val="1"/>
                <c:pt idx="0">
                  <c:v>年に数日</c:v>
                </c:pt>
              </c:strCache>
            </c:strRef>
          </c:tx>
          <c:spPr>
            <a:solidFill>
              <a:schemeClr val="accent1">
                <a:lumMod val="60000"/>
                <a:lumOff val="40000"/>
              </a:schemeClr>
            </a:solidFill>
          </c:spPr>
          <c:invertIfNegative val="0"/>
          <c:dLbls>
            <c:dLbl>
              <c:idx val="0"/>
              <c:layout>
                <c:manualLayout>
                  <c:x val="5.5029251080057377E-3"/>
                  <c:y val="0.16151518818830934"/>
                </c:manualLayout>
              </c:layout>
              <c:showLegendKey val="0"/>
              <c:showVal val="1"/>
              <c:showCatName val="0"/>
              <c:showSerName val="0"/>
              <c:showPercent val="0"/>
              <c:showBubbleSize val="0"/>
            </c:dLbl>
            <c:dLbl>
              <c:idx val="2"/>
              <c:layout>
                <c:manualLayout>
                  <c:x val="5.5029251080057377E-3"/>
                  <c:y val="7.932758937041534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Sheet1!$B$9:$B$11</c:f>
              <c:strCache>
                <c:ptCount val="3"/>
                <c:pt idx="0">
                  <c:v>女性</c:v>
                </c:pt>
                <c:pt idx="1">
                  <c:v>男性</c:v>
                </c:pt>
                <c:pt idx="2">
                  <c:v>総数</c:v>
                </c:pt>
              </c:strCache>
            </c:strRef>
          </c:cat>
          <c:val>
            <c:numRef>
              <c:f>Sheet1!$I$9:$I$11</c:f>
              <c:numCache>
                <c:formatCode>0.0_);[Red]\(0.0\)</c:formatCode>
                <c:ptCount val="3"/>
                <c:pt idx="0">
                  <c:v>1</c:v>
                </c:pt>
                <c:pt idx="1">
                  <c:v>8.4</c:v>
                </c:pt>
                <c:pt idx="2">
                  <c:v>4.3</c:v>
                </c:pt>
              </c:numCache>
            </c:numRef>
          </c:val>
        </c:ser>
        <c:ser>
          <c:idx val="7"/>
          <c:order val="6"/>
          <c:tx>
            <c:strRef>
              <c:f>Sheet1!$J$8</c:f>
              <c:strCache>
                <c:ptCount val="1"/>
                <c:pt idx="0">
                  <c:v>ほとんどない</c:v>
                </c:pt>
              </c:strCache>
            </c:strRef>
          </c:tx>
          <c:spPr>
            <a:solidFill>
              <a:schemeClr val="accent1"/>
            </a:solidFill>
          </c:spPr>
          <c:invertIfNegative val="0"/>
          <c:dLbls>
            <c:dLbl>
              <c:idx val="0"/>
              <c:layout>
                <c:manualLayout>
                  <c:x val="0"/>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Sheet1!$B$9:$B$11</c:f>
              <c:strCache>
                <c:ptCount val="3"/>
                <c:pt idx="0">
                  <c:v>女性</c:v>
                </c:pt>
                <c:pt idx="1">
                  <c:v>男性</c:v>
                </c:pt>
                <c:pt idx="2">
                  <c:v>総数</c:v>
                </c:pt>
              </c:strCache>
            </c:strRef>
          </c:cat>
          <c:val>
            <c:numRef>
              <c:f>Sheet1!$J$9:$J$11</c:f>
              <c:numCache>
                <c:formatCode>0.0_);[Red]\(0.0\)</c:formatCode>
                <c:ptCount val="3"/>
                <c:pt idx="0">
                  <c:v>4.7</c:v>
                </c:pt>
                <c:pt idx="1">
                  <c:v>45.4</c:v>
                </c:pt>
                <c:pt idx="2">
                  <c:v>22.7</c:v>
                </c:pt>
              </c:numCache>
            </c:numRef>
          </c:val>
        </c:ser>
        <c:ser>
          <c:idx val="8"/>
          <c:order val="7"/>
          <c:tx>
            <c:strRef>
              <c:f>Sheet1!$K$8</c:f>
              <c:strCache>
                <c:ptCount val="1"/>
                <c:pt idx="0">
                  <c:v>無回答</c:v>
                </c:pt>
              </c:strCache>
            </c:strRef>
          </c:tx>
          <c:invertIfNegative val="0"/>
          <c:dLbls>
            <c:dLbl>
              <c:idx val="0"/>
              <c:layout>
                <c:manualLayout>
                  <c:x val="1.9418176161631742E-2"/>
                  <c:y val="5.9495692027811506E-2"/>
                </c:manualLayout>
              </c:layout>
              <c:showLegendKey val="0"/>
              <c:showVal val="1"/>
              <c:showCatName val="0"/>
              <c:showSerName val="0"/>
              <c:showPercent val="0"/>
              <c:showBubbleSize val="0"/>
            </c:dLbl>
            <c:dLbl>
              <c:idx val="1"/>
              <c:layout>
                <c:manualLayout>
                  <c:x val="1.9444444444444344E-2"/>
                  <c:y val="0"/>
                </c:manualLayout>
              </c:layout>
              <c:tx>
                <c:rich>
                  <a:bodyPr/>
                  <a:lstStyle/>
                  <a:p>
                    <a:r>
                      <a:rPr lang="ja-JP" altLang="en-US" dirty="0" smtClean="0"/>
                      <a:t>－</a:t>
                    </a:r>
                    <a:r>
                      <a:rPr lang="en-US" altLang="en-US" dirty="0" smtClean="0"/>
                      <a:t> </a:t>
                    </a:r>
                    <a:endParaRPr lang="en-US" altLang="en-US" dirty="0"/>
                  </a:p>
                </c:rich>
              </c:tx>
              <c:showLegendKey val="0"/>
              <c:showVal val="1"/>
              <c:showCatName val="0"/>
              <c:showSerName val="0"/>
              <c:showPercent val="0"/>
              <c:showBubbleSize val="0"/>
            </c:dLbl>
            <c:dLbl>
              <c:idx val="2"/>
              <c:layout>
                <c:manualLayout>
                  <c:x val="1.6666666666666666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Sheet1!$B$9:$B$11</c:f>
              <c:strCache>
                <c:ptCount val="3"/>
                <c:pt idx="0">
                  <c:v>女性</c:v>
                </c:pt>
                <c:pt idx="1">
                  <c:v>男性</c:v>
                </c:pt>
                <c:pt idx="2">
                  <c:v>総数</c:v>
                </c:pt>
              </c:strCache>
            </c:strRef>
          </c:cat>
          <c:val>
            <c:numRef>
              <c:f>Sheet1!$K$9:$K$11</c:f>
              <c:numCache>
                <c:formatCode>0.0_);[Red]\(0.0\)</c:formatCode>
                <c:ptCount val="3"/>
                <c:pt idx="0">
                  <c:v>0.1</c:v>
                </c:pt>
                <c:pt idx="1">
                  <c:v>0</c:v>
                </c:pt>
                <c:pt idx="2">
                  <c:v>0.1</c:v>
                </c:pt>
              </c:numCache>
            </c:numRef>
          </c:val>
        </c:ser>
        <c:dLbls>
          <c:showLegendKey val="0"/>
          <c:showVal val="0"/>
          <c:showCatName val="0"/>
          <c:showSerName val="0"/>
          <c:showPercent val="0"/>
          <c:showBubbleSize val="0"/>
        </c:dLbls>
        <c:gapWidth val="50"/>
        <c:overlap val="100"/>
        <c:axId val="91490944"/>
        <c:axId val="91505024"/>
      </c:barChart>
      <c:catAx>
        <c:axId val="91490944"/>
        <c:scaling>
          <c:orientation val="minMax"/>
        </c:scaling>
        <c:delete val="0"/>
        <c:axPos val="l"/>
        <c:majorTickMark val="out"/>
        <c:minorTickMark val="none"/>
        <c:tickLblPos val="nextTo"/>
        <c:crossAx val="91505024"/>
        <c:crosses val="autoZero"/>
        <c:auto val="1"/>
        <c:lblAlgn val="ctr"/>
        <c:lblOffset val="100"/>
        <c:noMultiLvlLbl val="0"/>
      </c:catAx>
      <c:valAx>
        <c:axId val="91505024"/>
        <c:scaling>
          <c:orientation val="minMax"/>
          <c:max val="100"/>
          <c:min val="0"/>
        </c:scaling>
        <c:delete val="0"/>
        <c:axPos val="b"/>
        <c:numFmt formatCode="#,##0_);[Red]\(#,##0\)" sourceLinked="0"/>
        <c:majorTickMark val="out"/>
        <c:minorTickMark val="none"/>
        <c:tickLblPos val="nextTo"/>
        <c:crossAx val="91490944"/>
        <c:crosses val="autoZero"/>
        <c:crossBetween val="between"/>
        <c:majorUnit val="20"/>
      </c:valAx>
      <c:spPr>
        <a:ln>
          <a:solidFill>
            <a:schemeClr val="bg1">
              <a:lumMod val="50000"/>
            </a:schemeClr>
          </a:solidFill>
        </a:ln>
      </c:spPr>
    </c:plotArea>
    <c:legend>
      <c:legendPos val="r"/>
      <c:layout>
        <c:manualLayout>
          <c:xMode val="edge"/>
          <c:yMode val="edge"/>
          <c:x val="0.78455686789151358"/>
          <c:y val="3.8818038060524716E-2"/>
          <c:w val="0.19877646544181976"/>
          <c:h val="0.93512259861236413"/>
        </c:manualLayout>
      </c:layout>
      <c:overlay val="0"/>
    </c:legend>
    <c:plotVisOnly val="1"/>
    <c:dispBlanksAs val="gap"/>
    <c:showDLblsOverMax val="0"/>
  </c:chart>
  <c:txPr>
    <a:bodyPr/>
    <a:lstStyle/>
    <a:p>
      <a:pPr>
        <a:defRPr sz="1050"/>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776840629282232E-2"/>
          <c:y val="8.7290568244728514E-2"/>
          <c:w val="0.69887097043429702"/>
          <c:h val="0.70649249376094259"/>
        </c:manualLayout>
      </c:layout>
      <c:barChart>
        <c:barDir val="bar"/>
        <c:grouping val="stacked"/>
        <c:varyColors val="0"/>
        <c:ser>
          <c:idx val="0"/>
          <c:order val="0"/>
          <c:tx>
            <c:strRef>
              <c:f>Sheet1!$D$8</c:f>
              <c:strCache>
                <c:ptCount val="1"/>
                <c:pt idx="0">
                  <c:v>毎日</c:v>
                </c:pt>
              </c:strCache>
            </c:strRef>
          </c:tx>
          <c:spPr>
            <a:solidFill>
              <a:srgbClr val="FF5050">
                <a:alpha val="98824"/>
              </a:srgbClr>
            </a:solidFill>
          </c:spPr>
          <c:invertIfNegative val="0"/>
          <c:dLbls>
            <c:showLegendKey val="0"/>
            <c:showVal val="1"/>
            <c:showCatName val="0"/>
            <c:showSerName val="0"/>
            <c:showPercent val="0"/>
            <c:showBubbleSize val="0"/>
            <c:showLeaderLines val="0"/>
          </c:dLbls>
          <c:cat>
            <c:strRef>
              <c:f>Sheet1!$B$31:$B$33</c:f>
              <c:strCache>
                <c:ptCount val="3"/>
                <c:pt idx="0">
                  <c:v>女性</c:v>
                </c:pt>
                <c:pt idx="1">
                  <c:v>男性</c:v>
                </c:pt>
                <c:pt idx="2">
                  <c:v>総数</c:v>
                </c:pt>
              </c:strCache>
            </c:strRef>
          </c:cat>
          <c:val>
            <c:numRef>
              <c:f>Sheet1!$D$31:$D$33</c:f>
              <c:numCache>
                <c:formatCode>0.0_);[Red]\(0.0\)</c:formatCode>
                <c:ptCount val="3"/>
                <c:pt idx="0">
                  <c:v>22.1</c:v>
                </c:pt>
                <c:pt idx="1">
                  <c:v>7.3</c:v>
                </c:pt>
                <c:pt idx="2">
                  <c:v>15.6</c:v>
                </c:pt>
              </c:numCache>
            </c:numRef>
          </c:val>
        </c:ser>
        <c:ser>
          <c:idx val="1"/>
          <c:order val="1"/>
          <c:tx>
            <c:strRef>
              <c:f>Sheet1!$E$8</c:f>
              <c:strCache>
                <c:ptCount val="1"/>
                <c:pt idx="0">
                  <c:v>週に５～６日</c:v>
                </c:pt>
              </c:strCache>
            </c:strRef>
          </c:tx>
          <c:spPr>
            <a:solidFill>
              <a:srgbClr val="FF9999"/>
            </a:solidFill>
          </c:spPr>
          <c:invertIfNegative val="0"/>
          <c:dLbls>
            <c:showLegendKey val="0"/>
            <c:showVal val="1"/>
            <c:showCatName val="0"/>
            <c:showSerName val="0"/>
            <c:showPercent val="0"/>
            <c:showBubbleSize val="0"/>
            <c:showLeaderLines val="0"/>
          </c:dLbls>
          <c:cat>
            <c:strRef>
              <c:f>Sheet1!$B$31:$B$33</c:f>
              <c:strCache>
                <c:ptCount val="3"/>
                <c:pt idx="0">
                  <c:v>女性</c:v>
                </c:pt>
                <c:pt idx="1">
                  <c:v>男性</c:v>
                </c:pt>
                <c:pt idx="2">
                  <c:v>総数</c:v>
                </c:pt>
              </c:strCache>
            </c:strRef>
          </c:cat>
          <c:val>
            <c:numRef>
              <c:f>Sheet1!$E$31:$E$33</c:f>
              <c:numCache>
                <c:formatCode>0.0_);[Red]\(0.0\)</c:formatCode>
                <c:ptCount val="3"/>
                <c:pt idx="0">
                  <c:v>7.2</c:v>
                </c:pt>
                <c:pt idx="1">
                  <c:v>5.9</c:v>
                </c:pt>
                <c:pt idx="2">
                  <c:v>6.6</c:v>
                </c:pt>
              </c:numCache>
            </c:numRef>
          </c:val>
        </c:ser>
        <c:ser>
          <c:idx val="2"/>
          <c:order val="2"/>
          <c:tx>
            <c:strRef>
              <c:f>Sheet1!$F$8</c:f>
              <c:strCache>
                <c:ptCount val="1"/>
                <c:pt idx="0">
                  <c:v>週に３～４日</c:v>
                </c:pt>
              </c:strCache>
            </c:strRef>
          </c:tx>
          <c:spPr>
            <a:solidFill>
              <a:srgbClr val="FFCC66"/>
            </a:solidFill>
          </c:spPr>
          <c:invertIfNegative val="0"/>
          <c:dLbls>
            <c:showLegendKey val="0"/>
            <c:showVal val="1"/>
            <c:showCatName val="0"/>
            <c:showSerName val="0"/>
            <c:showPercent val="0"/>
            <c:showBubbleSize val="0"/>
            <c:showLeaderLines val="0"/>
          </c:dLbls>
          <c:cat>
            <c:strRef>
              <c:f>Sheet1!$B$31:$B$33</c:f>
              <c:strCache>
                <c:ptCount val="3"/>
                <c:pt idx="0">
                  <c:v>女性</c:v>
                </c:pt>
                <c:pt idx="1">
                  <c:v>男性</c:v>
                </c:pt>
                <c:pt idx="2">
                  <c:v>総数</c:v>
                </c:pt>
              </c:strCache>
            </c:strRef>
          </c:cat>
          <c:val>
            <c:numRef>
              <c:f>Sheet1!$F$31:$F$33</c:f>
              <c:numCache>
                <c:formatCode>0.0_);[Red]\(0.0\)</c:formatCode>
                <c:ptCount val="3"/>
                <c:pt idx="0">
                  <c:v>19.600000000000001</c:v>
                </c:pt>
                <c:pt idx="1">
                  <c:v>12.1</c:v>
                </c:pt>
                <c:pt idx="2">
                  <c:v>16.3</c:v>
                </c:pt>
              </c:numCache>
            </c:numRef>
          </c:val>
        </c:ser>
        <c:ser>
          <c:idx val="4"/>
          <c:order val="3"/>
          <c:tx>
            <c:strRef>
              <c:f>Sheet1!$G$8</c:f>
              <c:strCache>
                <c:ptCount val="1"/>
                <c:pt idx="0">
                  <c:v>週に１～２日</c:v>
                </c:pt>
              </c:strCache>
            </c:strRef>
          </c:tx>
          <c:spPr>
            <a:solidFill>
              <a:srgbClr val="99FF66"/>
            </a:solidFill>
          </c:spPr>
          <c:invertIfNegative val="0"/>
          <c:dLbls>
            <c:showLegendKey val="0"/>
            <c:showVal val="1"/>
            <c:showCatName val="0"/>
            <c:showSerName val="0"/>
            <c:showPercent val="0"/>
            <c:showBubbleSize val="0"/>
            <c:showLeaderLines val="0"/>
          </c:dLbls>
          <c:cat>
            <c:strRef>
              <c:f>Sheet1!$B$31:$B$33</c:f>
              <c:strCache>
                <c:ptCount val="3"/>
                <c:pt idx="0">
                  <c:v>女性</c:v>
                </c:pt>
                <c:pt idx="1">
                  <c:v>男性</c:v>
                </c:pt>
                <c:pt idx="2">
                  <c:v>総数</c:v>
                </c:pt>
              </c:strCache>
            </c:strRef>
          </c:cat>
          <c:val>
            <c:numRef>
              <c:f>Sheet1!$G$31:$G$33</c:f>
              <c:numCache>
                <c:formatCode>0.0_);[Red]\(0.0\)</c:formatCode>
                <c:ptCount val="3"/>
                <c:pt idx="0">
                  <c:v>22</c:v>
                </c:pt>
                <c:pt idx="1">
                  <c:v>23.6</c:v>
                </c:pt>
                <c:pt idx="2">
                  <c:v>22.7</c:v>
                </c:pt>
              </c:numCache>
            </c:numRef>
          </c:val>
        </c:ser>
        <c:ser>
          <c:idx val="5"/>
          <c:order val="4"/>
          <c:tx>
            <c:strRef>
              <c:f>Sheet1!$H$8</c:f>
              <c:strCache>
                <c:ptCount val="1"/>
                <c:pt idx="0">
                  <c:v>月に数日</c:v>
                </c:pt>
              </c:strCache>
            </c:strRef>
          </c:tx>
          <c:spPr>
            <a:solidFill>
              <a:schemeClr val="accent3"/>
            </a:solidFill>
          </c:spPr>
          <c:invertIfNegative val="0"/>
          <c:dLbls>
            <c:showLegendKey val="0"/>
            <c:showVal val="1"/>
            <c:showCatName val="0"/>
            <c:showSerName val="0"/>
            <c:showPercent val="0"/>
            <c:showBubbleSize val="0"/>
            <c:showLeaderLines val="0"/>
          </c:dLbls>
          <c:cat>
            <c:strRef>
              <c:f>Sheet1!$B$31:$B$33</c:f>
              <c:strCache>
                <c:ptCount val="3"/>
                <c:pt idx="0">
                  <c:v>女性</c:v>
                </c:pt>
                <c:pt idx="1">
                  <c:v>男性</c:v>
                </c:pt>
                <c:pt idx="2">
                  <c:v>総数</c:v>
                </c:pt>
              </c:strCache>
            </c:strRef>
          </c:cat>
          <c:val>
            <c:numRef>
              <c:f>Sheet1!$H$31:$H$33</c:f>
              <c:numCache>
                <c:formatCode>0.0_);[Red]\(0.0\)</c:formatCode>
                <c:ptCount val="3"/>
                <c:pt idx="0">
                  <c:v>12.2</c:v>
                </c:pt>
                <c:pt idx="1">
                  <c:v>20.9</c:v>
                </c:pt>
                <c:pt idx="2">
                  <c:v>16.100000000000001</c:v>
                </c:pt>
              </c:numCache>
            </c:numRef>
          </c:val>
        </c:ser>
        <c:ser>
          <c:idx val="6"/>
          <c:order val="5"/>
          <c:tx>
            <c:strRef>
              <c:f>Sheet1!$I$8</c:f>
              <c:strCache>
                <c:ptCount val="1"/>
                <c:pt idx="0">
                  <c:v>年に数日</c:v>
                </c:pt>
              </c:strCache>
            </c:strRef>
          </c:tx>
          <c:spPr>
            <a:solidFill>
              <a:schemeClr val="accent1">
                <a:lumMod val="60000"/>
                <a:lumOff val="40000"/>
              </a:schemeClr>
            </a:solidFill>
          </c:spPr>
          <c:invertIfNegative val="0"/>
          <c:dLbls>
            <c:showLegendKey val="0"/>
            <c:showVal val="1"/>
            <c:showCatName val="0"/>
            <c:showSerName val="0"/>
            <c:showPercent val="0"/>
            <c:showBubbleSize val="0"/>
            <c:showLeaderLines val="0"/>
          </c:dLbls>
          <c:cat>
            <c:strRef>
              <c:f>Sheet1!$B$31:$B$33</c:f>
              <c:strCache>
                <c:ptCount val="3"/>
                <c:pt idx="0">
                  <c:v>女性</c:v>
                </c:pt>
                <c:pt idx="1">
                  <c:v>男性</c:v>
                </c:pt>
                <c:pt idx="2">
                  <c:v>総数</c:v>
                </c:pt>
              </c:strCache>
            </c:strRef>
          </c:cat>
          <c:val>
            <c:numRef>
              <c:f>Sheet1!$I$31:$I$33</c:f>
              <c:numCache>
                <c:formatCode>0.0_);[Red]\(0.0\)</c:formatCode>
                <c:ptCount val="3"/>
                <c:pt idx="0">
                  <c:v>2.5</c:v>
                </c:pt>
                <c:pt idx="1">
                  <c:v>6.8</c:v>
                </c:pt>
                <c:pt idx="2">
                  <c:v>4.4000000000000004</c:v>
                </c:pt>
              </c:numCache>
            </c:numRef>
          </c:val>
        </c:ser>
        <c:ser>
          <c:idx val="7"/>
          <c:order val="6"/>
          <c:tx>
            <c:strRef>
              <c:f>Sheet1!$J$8</c:f>
              <c:strCache>
                <c:ptCount val="1"/>
                <c:pt idx="0">
                  <c:v>ほとんどない</c:v>
                </c:pt>
              </c:strCache>
            </c:strRef>
          </c:tx>
          <c:spPr>
            <a:solidFill>
              <a:schemeClr val="accent1"/>
            </a:solidFill>
          </c:spPr>
          <c:invertIfNegative val="0"/>
          <c:dLbls>
            <c:showLegendKey val="0"/>
            <c:showVal val="1"/>
            <c:showCatName val="0"/>
            <c:showSerName val="0"/>
            <c:showPercent val="0"/>
            <c:showBubbleSize val="0"/>
            <c:showLeaderLines val="0"/>
          </c:dLbls>
          <c:cat>
            <c:strRef>
              <c:f>Sheet1!$B$31:$B$33</c:f>
              <c:strCache>
                <c:ptCount val="3"/>
                <c:pt idx="0">
                  <c:v>女性</c:v>
                </c:pt>
                <c:pt idx="1">
                  <c:v>男性</c:v>
                </c:pt>
                <c:pt idx="2">
                  <c:v>総数</c:v>
                </c:pt>
              </c:strCache>
            </c:strRef>
          </c:cat>
          <c:val>
            <c:numRef>
              <c:f>Sheet1!$J$31:$J$33</c:f>
              <c:numCache>
                <c:formatCode>0.0_);[Red]\(0.0\)</c:formatCode>
                <c:ptCount val="3"/>
                <c:pt idx="0">
                  <c:v>14.1</c:v>
                </c:pt>
                <c:pt idx="1">
                  <c:v>23.5</c:v>
                </c:pt>
                <c:pt idx="2">
                  <c:v>18.2</c:v>
                </c:pt>
              </c:numCache>
            </c:numRef>
          </c:val>
        </c:ser>
        <c:ser>
          <c:idx val="8"/>
          <c:order val="7"/>
          <c:tx>
            <c:strRef>
              <c:f>Sheet1!$K$8</c:f>
              <c:strCache>
                <c:ptCount val="1"/>
                <c:pt idx="0">
                  <c:v>無回答</c:v>
                </c:pt>
              </c:strCache>
            </c:strRef>
          </c:tx>
          <c:invertIfNegative val="0"/>
          <c:dLbls>
            <c:dLbl>
              <c:idx val="0"/>
              <c:layout>
                <c:manualLayout>
                  <c:x val="1.6666666666666767E-2"/>
                  <c:y val="0"/>
                </c:manualLayout>
              </c:layout>
              <c:showLegendKey val="0"/>
              <c:showVal val="1"/>
              <c:showCatName val="0"/>
              <c:showSerName val="0"/>
              <c:showPercent val="0"/>
              <c:showBubbleSize val="0"/>
            </c:dLbl>
            <c:dLbl>
              <c:idx val="2"/>
              <c:layout>
                <c:manualLayout>
                  <c:x val="1.6666666666666666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Sheet1!$B$31:$B$33</c:f>
              <c:strCache>
                <c:ptCount val="3"/>
                <c:pt idx="0">
                  <c:v>女性</c:v>
                </c:pt>
                <c:pt idx="1">
                  <c:v>男性</c:v>
                </c:pt>
                <c:pt idx="2">
                  <c:v>総数</c:v>
                </c:pt>
              </c:strCache>
            </c:strRef>
          </c:cat>
          <c:val>
            <c:numRef>
              <c:f>Sheet1!$K$31:$K$33</c:f>
              <c:numCache>
                <c:formatCode>0.0_);[Red]\(0.0\)</c:formatCode>
                <c:ptCount val="3"/>
                <c:pt idx="0">
                  <c:v>0.2</c:v>
                </c:pt>
                <c:pt idx="1">
                  <c:v>0</c:v>
                </c:pt>
                <c:pt idx="2">
                  <c:v>0.1</c:v>
                </c:pt>
              </c:numCache>
            </c:numRef>
          </c:val>
        </c:ser>
        <c:dLbls>
          <c:showLegendKey val="0"/>
          <c:showVal val="0"/>
          <c:showCatName val="0"/>
          <c:showSerName val="0"/>
          <c:showPercent val="0"/>
          <c:showBubbleSize val="0"/>
        </c:dLbls>
        <c:gapWidth val="50"/>
        <c:overlap val="100"/>
        <c:axId val="98063104"/>
        <c:axId val="98064640"/>
      </c:barChart>
      <c:catAx>
        <c:axId val="98063104"/>
        <c:scaling>
          <c:orientation val="minMax"/>
        </c:scaling>
        <c:delete val="0"/>
        <c:axPos val="l"/>
        <c:majorTickMark val="out"/>
        <c:minorTickMark val="none"/>
        <c:tickLblPos val="nextTo"/>
        <c:crossAx val="98064640"/>
        <c:crosses val="autoZero"/>
        <c:auto val="1"/>
        <c:lblAlgn val="ctr"/>
        <c:lblOffset val="100"/>
        <c:noMultiLvlLbl val="0"/>
      </c:catAx>
      <c:valAx>
        <c:axId val="98064640"/>
        <c:scaling>
          <c:orientation val="minMax"/>
          <c:max val="100"/>
          <c:min val="0"/>
        </c:scaling>
        <c:delete val="0"/>
        <c:axPos val="b"/>
        <c:numFmt formatCode="#,##0_);[Red]\(#,##0\)" sourceLinked="0"/>
        <c:majorTickMark val="out"/>
        <c:minorTickMark val="none"/>
        <c:tickLblPos val="nextTo"/>
        <c:crossAx val="98063104"/>
        <c:crosses val="autoZero"/>
        <c:crossBetween val="between"/>
        <c:majorUnit val="20"/>
      </c:valAx>
      <c:spPr>
        <a:ln>
          <a:solidFill>
            <a:schemeClr val="bg1">
              <a:lumMod val="50000"/>
            </a:schemeClr>
          </a:solidFill>
        </a:ln>
      </c:spPr>
    </c:plotArea>
    <c:legend>
      <c:legendPos val="r"/>
      <c:layout>
        <c:manualLayout>
          <c:xMode val="edge"/>
          <c:yMode val="edge"/>
          <c:x val="0.78455686789151358"/>
          <c:y val="3.8818038060524716E-2"/>
          <c:w val="0.19877646544181976"/>
          <c:h val="0.93512259861236413"/>
        </c:manualLayout>
      </c:layout>
      <c:overlay val="0"/>
    </c:legend>
    <c:plotVisOnly val="1"/>
    <c:dispBlanksAs val="gap"/>
    <c:showDLblsOverMax val="0"/>
  </c:chart>
  <c:txPr>
    <a:bodyPr/>
    <a:lstStyle/>
    <a:p>
      <a:pPr>
        <a:defRPr sz="1050"/>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776840629282232E-2"/>
          <c:y val="8.7008784959999003E-2"/>
          <c:w val="0.69887097043429702"/>
          <c:h val="0.70743996736392034"/>
        </c:manualLayout>
      </c:layout>
      <c:barChart>
        <c:barDir val="bar"/>
        <c:grouping val="stacked"/>
        <c:varyColors val="0"/>
        <c:ser>
          <c:idx val="0"/>
          <c:order val="0"/>
          <c:tx>
            <c:strRef>
              <c:f>Sheet1!$D$8</c:f>
              <c:strCache>
                <c:ptCount val="1"/>
                <c:pt idx="0">
                  <c:v>毎日</c:v>
                </c:pt>
              </c:strCache>
            </c:strRef>
          </c:tx>
          <c:spPr>
            <a:solidFill>
              <a:srgbClr val="FF5050">
                <a:alpha val="98824"/>
              </a:srgbClr>
            </a:solidFill>
          </c:spPr>
          <c:invertIfNegative val="0"/>
          <c:dLbls>
            <c:dLbl>
              <c:idx val="0"/>
              <c:layout>
                <c:manualLayout>
                  <c:x val="-1.6508775324017212E-2"/>
                  <c:y val="8.9243607721641235E-2"/>
                </c:manualLayout>
              </c:layout>
              <c:showLegendKey val="0"/>
              <c:showVal val="1"/>
              <c:showCatName val="0"/>
              <c:showSerName val="0"/>
              <c:showPercent val="0"/>
              <c:showBubbleSize val="0"/>
            </c:dLbl>
            <c:dLbl>
              <c:idx val="2"/>
              <c:layout>
                <c:manualLayout>
                  <c:x val="-5.5555555555555558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Sheet1!$B$53:$B$55</c:f>
              <c:strCache>
                <c:ptCount val="3"/>
                <c:pt idx="0">
                  <c:v>女性</c:v>
                </c:pt>
                <c:pt idx="1">
                  <c:v>男性</c:v>
                </c:pt>
                <c:pt idx="2">
                  <c:v>総数</c:v>
                </c:pt>
              </c:strCache>
            </c:strRef>
          </c:cat>
          <c:val>
            <c:numRef>
              <c:f>Sheet1!$D$53:$D$55</c:f>
              <c:numCache>
                <c:formatCode>0.0_);[Red]\(0.0\)</c:formatCode>
                <c:ptCount val="3"/>
                <c:pt idx="0">
                  <c:v>0.3</c:v>
                </c:pt>
                <c:pt idx="1">
                  <c:v>2.6</c:v>
                </c:pt>
                <c:pt idx="2">
                  <c:v>1.3</c:v>
                </c:pt>
              </c:numCache>
            </c:numRef>
          </c:val>
        </c:ser>
        <c:ser>
          <c:idx val="1"/>
          <c:order val="1"/>
          <c:tx>
            <c:strRef>
              <c:f>Sheet1!$E$8</c:f>
              <c:strCache>
                <c:ptCount val="1"/>
                <c:pt idx="0">
                  <c:v>週に５～６日</c:v>
                </c:pt>
              </c:strCache>
            </c:strRef>
          </c:tx>
          <c:spPr>
            <a:solidFill>
              <a:srgbClr val="FF9999"/>
            </a:solidFill>
          </c:spPr>
          <c:invertIfNegative val="0"/>
          <c:dLbls>
            <c:dLbl>
              <c:idx val="0"/>
              <c:layout>
                <c:manualLayout>
                  <c:x val="-2.7514625540028688E-3"/>
                  <c:y val="-2.6741850957709618E-2"/>
                </c:manualLayout>
              </c:layout>
              <c:showLegendKey val="0"/>
              <c:showVal val="1"/>
              <c:showCatName val="0"/>
              <c:showSerName val="0"/>
              <c:showPercent val="0"/>
              <c:showBubbleSize val="0"/>
            </c:dLbl>
            <c:dLbl>
              <c:idx val="1"/>
              <c:layout>
                <c:manualLayout>
                  <c:x val="0"/>
                  <c:y val="-7.9960867107445238E-2"/>
                </c:manualLayout>
              </c:layout>
              <c:showLegendKey val="0"/>
              <c:showVal val="1"/>
              <c:showCatName val="0"/>
              <c:showSerName val="0"/>
              <c:showPercent val="0"/>
              <c:showBubbleSize val="0"/>
            </c:dLbl>
            <c:dLbl>
              <c:idx val="2"/>
              <c:layout>
                <c:manualLayout>
                  <c:x val="0"/>
                  <c:y val="-9.615354585231940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Sheet1!$B$53:$B$55</c:f>
              <c:strCache>
                <c:ptCount val="3"/>
                <c:pt idx="0">
                  <c:v>女性</c:v>
                </c:pt>
                <c:pt idx="1">
                  <c:v>男性</c:v>
                </c:pt>
                <c:pt idx="2">
                  <c:v>総数</c:v>
                </c:pt>
              </c:strCache>
            </c:strRef>
          </c:cat>
          <c:val>
            <c:numRef>
              <c:f>Sheet1!$E$53:$E$55</c:f>
              <c:numCache>
                <c:formatCode>0.0_);[Red]\(0.0\)</c:formatCode>
                <c:ptCount val="3"/>
                <c:pt idx="0">
                  <c:v>0.4</c:v>
                </c:pt>
                <c:pt idx="1">
                  <c:v>3.8</c:v>
                </c:pt>
                <c:pt idx="2">
                  <c:v>1.9</c:v>
                </c:pt>
              </c:numCache>
            </c:numRef>
          </c:val>
        </c:ser>
        <c:ser>
          <c:idx val="2"/>
          <c:order val="2"/>
          <c:tx>
            <c:strRef>
              <c:f>Sheet1!$F$8</c:f>
              <c:strCache>
                <c:ptCount val="1"/>
                <c:pt idx="0">
                  <c:v>週に３～４日</c:v>
                </c:pt>
              </c:strCache>
            </c:strRef>
          </c:tx>
          <c:spPr>
            <a:solidFill>
              <a:srgbClr val="FFCC66"/>
            </a:solidFill>
          </c:spPr>
          <c:invertIfNegative val="0"/>
          <c:dLbls>
            <c:dLbl>
              <c:idx val="0"/>
              <c:layout>
                <c:manualLayout>
                  <c:x val="8.3333333333333454E-3"/>
                  <c:y val="-0.10042592056270146"/>
                </c:manualLayout>
              </c:layout>
              <c:showLegendKey val="0"/>
              <c:showVal val="1"/>
              <c:showCatName val="0"/>
              <c:showSerName val="0"/>
              <c:showPercent val="0"/>
              <c:showBubbleSize val="0"/>
            </c:dLbl>
            <c:dLbl>
              <c:idx val="2"/>
              <c:layout>
                <c:manualLayout>
                  <c:x val="5.5555555555555558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Sheet1!$B$53:$B$55</c:f>
              <c:strCache>
                <c:ptCount val="3"/>
                <c:pt idx="0">
                  <c:v>女性</c:v>
                </c:pt>
                <c:pt idx="1">
                  <c:v>男性</c:v>
                </c:pt>
                <c:pt idx="2">
                  <c:v>総数</c:v>
                </c:pt>
              </c:strCache>
            </c:strRef>
          </c:cat>
          <c:val>
            <c:numRef>
              <c:f>Sheet1!$F$53:$F$55</c:f>
              <c:numCache>
                <c:formatCode>0.0_);[Red]\(0.0\)</c:formatCode>
                <c:ptCount val="3"/>
                <c:pt idx="0">
                  <c:v>1.4</c:v>
                </c:pt>
                <c:pt idx="1">
                  <c:v>5</c:v>
                </c:pt>
                <c:pt idx="2">
                  <c:v>3</c:v>
                </c:pt>
              </c:numCache>
            </c:numRef>
          </c:val>
        </c:ser>
        <c:ser>
          <c:idx val="4"/>
          <c:order val="3"/>
          <c:tx>
            <c:strRef>
              <c:f>Sheet1!$G$8</c:f>
              <c:strCache>
                <c:ptCount val="1"/>
                <c:pt idx="0">
                  <c:v>週に１～２日</c:v>
                </c:pt>
              </c:strCache>
            </c:strRef>
          </c:tx>
          <c:spPr>
            <a:solidFill>
              <a:srgbClr val="99FF66"/>
            </a:solidFill>
          </c:spPr>
          <c:invertIfNegative val="0"/>
          <c:dLbls>
            <c:showLegendKey val="0"/>
            <c:showVal val="1"/>
            <c:showCatName val="0"/>
            <c:showSerName val="0"/>
            <c:showPercent val="0"/>
            <c:showBubbleSize val="0"/>
            <c:showLeaderLines val="0"/>
          </c:dLbls>
          <c:cat>
            <c:strRef>
              <c:f>Sheet1!$B$53:$B$55</c:f>
              <c:strCache>
                <c:ptCount val="3"/>
                <c:pt idx="0">
                  <c:v>女性</c:v>
                </c:pt>
                <c:pt idx="1">
                  <c:v>男性</c:v>
                </c:pt>
                <c:pt idx="2">
                  <c:v>総数</c:v>
                </c:pt>
              </c:strCache>
            </c:strRef>
          </c:cat>
          <c:val>
            <c:numRef>
              <c:f>Sheet1!$G$53:$G$55</c:f>
              <c:numCache>
                <c:formatCode>0.0_);[Red]\(0.0\)</c:formatCode>
                <c:ptCount val="3"/>
                <c:pt idx="0">
                  <c:v>16.3</c:v>
                </c:pt>
                <c:pt idx="1">
                  <c:v>19</c:v>
                </c:pt>
                <c:pt idx="2">
                  <c:v>17.5</c:v>
                </c:pt>
              </c:numCache>
            </c:numRef>
          </c:val>
        </c:ser>
        <c:ser>
          <c:idx val="5"/>
          <c:order val="4"/>
          <c:tx>
            <c:strRef>
              <c:f>Sheet1!$H$8</c:f>
              <c:strCache>
                <c:ptCount val="1"/>
                <c:pt idx="0">
                  <c:v>月に数日</c:v>
                </c:pt>
              </c:strCache>
            </c:strRef>
          </c:tx>
          <c:spPr>
            <a:solidFill>
              <a:schemeClr val="accent3"/>
            </a:solidFill>
          </c:spPr>
          <c:invertIfNegative val="0"/>
          <c:dLbls>
            <c:showLegendKey val="0"/>
            <c:showVal val="1"/>
            <c:showCatName val="0"/>
            <c:showSerName val="0"/>
            <c:showPercent val="0"/>
            <c:showBubbleSize val="0"/>
            <c:showLeaderLines val="0"/>
          </c:dLbls>
          <c:cat>
            <c:strRef>
              <c:f>Sheet1!$B$53:$B$55</c:f>
              <c:strCache>
                <c:ptCount val="3"/>
                <c:pt idx="0">
                  <c:v>女性</c:v>
                </c:pt>
                <c:pt idx="1">
                  <c:v>男性</c:v>
                </c:pt>
                <c:pt idx="2">
                  <c:v>総数</c:v>
                </c:pt>
              </c:strCache>
            </c:strRef>
          </c:cat>
          <c:val>
            <c:numRef>
              <c:f>Sheet1!$H$53:$H$55</c:f>
              <c:numCache>
                <c:formatCode>0.0_);[Red]\(0.0\)</c:formatCode>
                <c:ptCount val="3"/>
                <c:pt idx="0">
                  <c:v>44.1</c:v>
                </c:pt>
                <c:pt idx="1">
                  <c:v>36.6</c:v>
                </c:pt>
                <c:pt idx="2">
                  <c:v>40.799999999999997</c:v>
                </c:pt>
              </c:numCache>
            </c:numRef>
          </c:val>
        </c:ser>
        <c:ser>
          <c:idx val="6"/>
          <c:order val="5"/>
          <c:tx>
            <c:strRef>
              <c:f>Sheet1!$I$8</c:f>
              <c:strCache>
                <c:ptCount val="1"/>
                <c:pt idx="0">
                  <c:v>年に数日</c:v>
                </c:pt>
              </c:strCache>
            </c:strRef>
          </c:tx>
          <c:spPr>
            <a:solidFill>
              <a:schemeClr val="accent1">
                <a:lumMod val="60000"/>
                <a:lumOff val="40000"/>
              </a:schemeClr>
            </a:solidFill>
          </c:spPr>
          <c:invertIfNegative val="0"/>
          <c:dLbls>
            <c:showLegendKey val="0"/>
            <c:showVal val="1"/>
            <c:showCatName val="0"/>
            <c:showSerName val="0"/>
            <c:showPercent val="0"/>
            <c:showBubbleSize val="0"/>
            <c:showLeaderLines val="0"/>
          </c:dLbls>
          <c:cat>
            <c:strRef>
              <c:f>Sheet1!$B$53:$B$55</c:f>
              <c:strCache>
                <c:ptCount val="3"/>
                <c:pt idx="0">
                  <c:v>女性</c:v>
                </c:pt>
                <c:pt idx="1">
                  <c:v>男性</c:v>
                </c:pt>
                <c:pt idx="2">
                  <c:v>総数</c:v>
                </c:pt>
              </c:strCache>
            </c:strRef>
          </c:cat>
          <c:val>
            <c:numRef>
              <c:f>Sheet1!$I$53:$I$55</c:f>
              <c:numCache>
                <c:formatCode>0.0_);[Red]\(0.0\)</c:formatCode>
                <c:ptCount val="3"/>
                <c:pt idx="0">
                  <c:v>17</c:v>
                </c:pt>
                <c:pt idx="1">
                  <c:v>12.8</c:v>
                </c:pt>
                <c:pt idx="2">
                  <c:v>15.1</c:v>
                </c:pt>
              </c:numCache>
            </c:numRef>
          </c:val>
        </c:ser>
        <c:ser>
          <c:idx val="7"/>
          <c:order val="6"/>
          <c:tx>
            <c:strRef>
              <c:f>Sheet1!$J$8</c:f>
              <c:strCache>
                <c:ptCount val="1"/>
                <c:pt idx="0">
                  <c:v>ほとんどない</c:v>
                </c:pt>
              </c:strCache>
            </c:strRef>
          </c:tx>
          <c:spPr>
            <a:solidFill>
              <a:schemeClr val="accent1"/>
            </a:solidFill>
          </c:spPr>
          <c:invertIfNegative val="0"/>
          <c:dLbls>
            <c:showLegendKey val="0"/>
            <c:showVal val="1"/>
            <c:showCatName val="0"/>
            <c:showSerName val="0"/>
            <c:showPercent val="0"/>
            <c:showBubbleSize val="0"/>
            <c:showLeaderLines val="0"/>
          </c:dLbls>
          <c:cat>
            <c:strRef>
              <c:f>Sheet1!$B$53:$B$55</c:f>
              <c:strCache>
                <c:ptCount val="3"/>
                <c:pt idx="0">
                  <c:v>女性</c:v>
                </c:pt>
                <c:pt idx="1">
                  <c:v>男性</c:v>
                </c:pt>
                <c:pt idx="2">
                  <c:v>総数</c:v>
                </c:pt>
              </c:strCache>
            </c:strRef>
          </c:cat>
          <c:val>
            <c:numRef>
              <c:f>Sheet1!$J$53:$J$55</c:f>
              <c:numCache>
                <c:formatCode>0.0_);[Red]\(0.0\)</c:formatCode>
                <c:ptCount val="3"/>
                <c:pt idx="0">
                  <c:v>20.399999999999999</c:v>
                </c:pt>
                <c:pt idx="1">
                  <c:v>20.3</c:v>
                </c:pt>
                <c:pt idx="2">
                  <c:v>20.399999999999999</c:v>
                </c:pt>
              </c:numCache>
            </c:numRef>
          </c:val>
        </c:ser>
        <c:ser>
          <c:idx val="8"/>
          <c:order val="7"/>
          <c:tx>
            <c:strRef>
              <c:f>Sheet1!$K$8</c:f>
              <c:strCache>
                <c:ptCount val="1"/>
                <c:pt idx="0">
                  <c:v>無回答</c:v>
                </c:pt>
              </c:strCache>
            </c:strRef>
          </c:tx>
          <c:invertIfNegative val="0"/>
          <c:dLbls>
            <c:dLbl>
              <c:idx val="0"/>
              <c:layout>
                <c:manualLayout>
                  <c:x val="1.6666666666666666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Sheet1!$B$53:$B$55</c:f>
              <c:strCache>
                <c:ptCount val="3"/>
                <c:pt idx="0">
                  <c:v>女性</c:v>
                </c:pt>
                <c:pt idx="1">
                  <c:v>男性</c:v>
                </c:pt>
                <c:pt idx="2">
                  <c:v>総数</c:v>
                </c:pt>
              </c:strCache>
            </c:strRef>
          </c:cat>
          <c:val>
            <c:numRef>
              <c:f>Sheet1!$K$53:$K$55</c:f>
              <c:numCache>
                <c:formatCode>0.0_);[Red]\(0.0\)</c:formatCode>
                <c:ptCount val="3"/>
                <c:pt idx="0">
                  <c:v>0.1</c:v>
                </c:pt>
                <c:pt idx="1">
                  <c:v>0</c:v>
                </c:pt>
                <c:pt idx="2">
                  <c:v>0.1</c:v>
                </c:pt>
              </c:numCache>
            </c:numRef>
          </c:val>
        </c:ser>
        <c:dLbls>
          <c:showLegendKey val="0"/>
          <c:showVal val="0"/>
          <c:showCatName val="0"/>
          <c:showSerName val="0"/>
          <c:showPercent val="0"/>
          <c:showBubbleSize val="0"/>
        </c:dLbls>
        <c:gapWidth val="50"/>
        <c:overlap val="100"/>
        <c:axId val="97860224"/>
        <c:axId val="97878400"/>
      </c:barChart>
      <c:catAx>
        <c:axId val="97860224"/>
        <c:scaling>
          <c:orientation val="minMax"/>
        </c:scaling>
        <c:delete val="0"/>
        <c:axPos val="l"/>
        <c:majorTickMark val="out"/>
        <c:minorTickMark val="none"/>
        <c:tickLblPos val="nextTo"/>
        <c:crossAx val="97878400"/>
        <c:crosses val="autoZero"/>
        <c:auto val="1"/>
        <c:lblAlgn val="ctr"/>
        <c:lblOffset val="100"/>
        <c:noMultiLvlLbl val="0"/>
      </c:catAx>
      <c:valAx>
        <c:axId val="97878400"/>
        <c:scaling>
          <c:orientation val="minMax"/>
          <c:max val="100"/>
          <c:min val="0"/>
        </c:scaling>
        <c:delete val="0"/>
        <c:axPos val="b"/>
        <c:numFmt formatCode="#,##0_);[Red]\(#,##0\)" sourceLinked="0"/>
        <c:majorTickMark val="out"/>
        <c:minorTickMark val="none"/>
        <c:tickLblPos val="nextTo"/>
        <c:crossAx val="97860224"/>
        <c:crosses val="autoZero"/>
        <c:crossBetween val="between"/>
        <c:majorUnit val="20"/>
      </c:valAx>
      <c:spPr>
        <a:ln>
          <a:solidFill>
            <a:schemeClr val="bg1">
              <a:lumMod val="50000"/>
            </a:schemeClr>
          </a:solidFill>
        </a:ln>
      </c:spPr>
    </c:plotArea>
    <c:legend>
      <c:legendPos val="r"/>
      <c:layout>
        <c:manualLayout>
          <c:xMode val="edge"/>
          <c:yMode val="edge"/>
          <c:x val="0.78455686789151358"/>
          <c:y val="3.8818038060524716E-2"/>
          <c:w val="0.19877646544181976"/>
          <c:h val="0.93512259861236413"/>
        </c:manualLayout>
      </c:layout>
      <c:overlay val="0"/>
    </c:legend>
    <c:plotVisOnly val="1"/>
    <c:dispBlanksAs val="gap"/>
    <c:showDLblsOverMax val="0"/>
  </c:chart>
  <c:txPr>
    <a:bodyPr/>
    <a:lstStyle/>
    <a:p>
      <a:pPr>
        <a:defRPr sz="1050"/>
      </a:pPr>
      <a:endParaRPr lang="ja-JP"/>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15204563632796"/>
          <c:y val="7.1792065916375852E-2"/>
          <c:w val="0.53197531050510838"/>
          <c:h val="0.90104739943742407"/>
        </c:manualLayout>
      </c:layout>
      <c:barChart>
        <c:barDir val="bar"/>
        <c:grouping val="clustered"/>
        <c:varyColors val="0"/>
        <c:ser>
          <c:idx val="0"/>
          <c:order val="0"/>
          <c:tx>
            <c:strRef>
              <c:f>Sheet1!$I$13</c:f>
              <c:strCache>
                <c:ptCount val="1"/>
                <c:pt idx="0">
                  <c:v>総数（N=1,745人）</c:v>
                </c:pt>
              </c:strCache>
            </c:strRef>
          </c:tx>
          <c:invertIfNegative val="0"/>
          <c:dLbls>
            <c:dLblPos val="outEnd"/>
            <c:showLegendKey val="0"/>
            <c:showVal val="1"/>
            <c:showCatName val="0"/>
            <c:showSerName val="0"/>
            <c:showPercent val="0"/>
            <c:showBubbleSize val="0"/>
            <c:showLeaderLines val="0"/>
          </c:dLbls>
          <c:cat>
            <c:strRef>
              <c:f>Sheet1!$I$2:$I$11</c:f>
              <c:strCache>
                <c:ptCount val="10"/>
                <c:pt idx="0">
                  <c:v>スーパーマーケット・
食料品店</c:v>
                </c:pt>
                <c:pt idx="1">
                  <c:v>直売所・産直</c:v>
                </c:pt>
                <c:pt idx="2">
                  <c:v>飲食店</c:v>
                </c:pt>
                <c:pt idx="3">
                  <c:v>生協・宅配</c:v>
                </c:pt>
                <c:pt idx="4">
                  <c:v>コンビニエンスストア</c:v>
                </c:pt>
                <c:pt idx="5">
                  <c:v>自給</c:v>
                </c:pt>
                <c:pt idx="6">
                  <c:v>弁当・惣菜店</c:v>
                </c:pt>
                <c:pt idx="7">
                  <c:v>社員食堂</c:v>
                </c:pt>
                <c:pt idx="8">
                  <c:v>その他</c:v>
                </c:pt>
                <c:pt idx="9">
                  <c:v>特にない</c:v>
                </c:pt>
              </c:strCache>
            </c:strRef>
          </c:cat>
          <c:val>
            <c:numRef>
              <c:f>Sheet1!$J$2:$J$11</c:f>
              <c:numCache>
                <c:formatCode>General</c:formatCode>
                <c:ptCount val="10"/>
                <c:pt idx="0">
                  <c:v>91.8</c:v>
                </c:pt>
                <c:pt idx="1">
                  <c:v>28.1</c:v>
                </c:pt>
                <c:pt idx="2">
                  <c:v>25.5</c:v>
                </c:pt>
                <c:pt idx="3">
                  <c:v>22.1</c:v>
                </c:pt>
                <c:pt idx="4">
                  <c:v>19.100000000000001</c:v>
                </c:pt>
                <c:pt idx="5">
                  <c:v>17.5</c:v>
                </c:pt>
                <c:pt idx="6">
                  <c:v>13.2</c:v>
                </c:pt>
                <c:pt idx="7">
                  <c:v>5.2</c:v>
                </c:pt>
                <c:pt idx="8">
                  <c:v>1.3</c:v>
                </c:pt>
                <c:pt idx="9">
                  <c:v>1.4</c:v>
                </c:pt>
              </c:numCache>
            </c:numRef>
          </c:val>
        </c:ser>
        <c:dLbls>
          <c:showLegendKey val="0"/>
          <c:showVal val="0"/>
          <c:showCatName val="0"/>
          <c:showSerName val="0"/>
          <c:showPercent val="0"/>
          <c:showBubbleSize val="0"/>
        </c:dLbls>
        <c:gapWidth val="75"/>
        <c:axId val="97540736"/>
        <c:axId val="97558912"/>
      </c:barChart>
      <c:catAx>
        <c:axId val="97540736"/>
        <c:scaling>
          <c:orientation val="maxMin"/>
        </c:scaling>
        <c:delete val="0"/>
        <c:axPos val="l"/>
        <c:majorTickMark val="none"/>
        <c:minorTickMark val="none"/>
        <c:tickLblPos val="nextTo"/>
        <c:crossAx val="97558912"/>
        <c:crosses val="autoZero"/>
        <c:auto val="1"/>
        <c:lblAlgn val="ctr"/>
        <c:lblOffset val="100"/>
        <c:noMultiLvlLbl val="0"/>
      </c:catAx>
      <c:valAx>
        <c:axId val="97558912"/>
        <c:scaling>
          <c:orientation val="minMax"/>
          <c:max val="100"/>
          <c:min val="0"/>
        </c:scaling>
        <c:delete val="0"/>
        <c:axPos val="t"/>
        <c:numFmt formatCode="General" sourceLinked="1"/>
        <c:majorTickMark val="none"/>
        <c:minorTickMark val="none"/>
        <c:tickLblPos val="nextTo"/>
        <c:crossAx val="97540736"/>
        <c:crosses val="autoZero"/>
        <c:crossBetween val="between"/>
        <c:majorUnit val="10"/>
      </c:valAx>
    </c:plotArea>
    <c:plotVisOnly val="1"/>
    <c:dispBlanksAs val="gap"/>
    <c:showDLblsOverMax val="0"/>
  </c:chart>
  <c:txPr>
    <a:bodyPr/>
    <a:lstStyle/>
    <a:p>
      <a:pPr>
        <a:defRPr sz="1400" b="0"/>
      </a:pPr>
      <a:endParaRPr lang="ja-JP"/>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24231983992213"/>
          <c:y val="7.1517174024934571E-2"/>
          <c:w val="0.65313255792091474"/>
          <c:h val="0.84953527822049668"/>
        </c:manualLayout>
      </c:layout>
      <c:barChart>
        <c:barDir val="bar"/>
        <c:grouping val="clustered"/>
        <c:varyColors val="0"/>
        <c:ser>
          <c:idx val="0"/>
          <c:order val="0"/>
          <c:tx>
            <c:strRef>
              <c:f>'問３ 入手困難'!$B$2</c:f>
              <c:strCache>
                <c:ptCount val="1"/>
                <c:pt idx="0">
                  <c:v>総数
（4,342）</c:v>
                </c:pt>
              </c:strCache>
            </c:strRef>
          </c:tx>
          <c:spPr>
            <a:solidFill>
              <a:schemeClr val="tx1"/>
            </a:solidFill>
          </c:spPr>
          <c:invertIfNegative val="0"/>
          <c:dLbls>
            <c:txPr>
              <a:bodyPr/>
              <a:lstStyle/>
              <a:p>
                <a:pPr>
                  <a:defRPr sz="1100"/>
                </a:pPr>
                <a:endParaRPr lang="ja-JP"/>
              </a:p>
            </c:txPr>
            <c:showLegendKey val="0"/>
            <c:showVal val="1"/>
            <c:showCatName val="0"/>
            <c:showSerName val="0"/>
            <c:showPercent val="0"/>
            <c:showBubbleSize val="0"/>
            <c:showLeaderLines val="0"/>
          </c:dLbls>
          <c:cat>
            <c:strRef>
              <c:f>'問３ 入手困難'!$A$3:$A$9</c:f>
              <c:strCache>
                <c:ptCount val="7"/>
                <c:pt idx="0">
                  <c:v>価格が高い</c:v>
                </c:pt>
                <c:pt idx="1">
                  <c:v>生鮮食料品店への
アクセスが不便</c:v>
                </c:pt>
                <c:pt idx="2">
                  <c:v>①買い物をするお店
までの距離が遠い</c:v>
                </c:pt>
                <c:pt idx="3">
                  <c:v>②買い物に行くまで
の交通の便が悪い
（交通手段がない）</c:v>
                </c:pt>
                <c:pt idx="4">
                  <c:v>③買い物ができる
時間にお店が
開いていない</c:v>
                </c:pt>
                <c:pt idx="5">
                  <c:v>生鮮食品を買って
も調理できない</c:v>
                </c:pt>
                <c:pt idx="6">
                  <c:v>上記の理由で入手を
控えたり、入手が
できなかったことはない</c:v>
                </c:pt>
              </c:strCache>
            </c:strRef>
          </c:cat>
          <c:val>
            <c:numRef>
              <c:f>'問３ 入手困難'!$B$3:$B$9</c:f>
              <c:numCache>
                <c:formatCode>#,##0.0_);[Red]\(#,##0.0\)</c:formatCode>
                <c:ptCount val="7"/>
                <c:pt idx="0">
                  <c:v>30.446798710271729</c:v>
                </c:pt>
                <c:pt idx="1">
                  <c:v>10.4</c:v>
                </c:pt>
                <c:pt idx="2">
                  <c:v>6.6789497927222534</c:v>
                </c:pt>
                <c:pt idx="3">
                  <c:v>2.7406725011515451</c:v>
                </c:pt>
                <c:pt idx="4">
                  <c:v>3.1552280055274071</c:v>
                </c:pt>
                <c:pt idx="5">
                  <c:v>3.454629203132197</c:v>
                </c:pt>
                <c:pt idx="6">
                  <c:v>62.459695992630124</c:v>
                </c:pt>
              </c:numCache>
            </c:numRef>
          </c:val>
        </c:ser>
        <c:ser>
          <c:idx val="1"/>
          <c:order val="1"/>
          <c:tx>
            <c:strRef>
              <c:f>'問３ 入手困難'!$C$2</c:f>
              <c:strCache>
                <c:ptCount val="1"/>
                <c:pt idx="0">
                  <c:v>20-29歳
（203）</c:v>
                </c:pt>
              </c:strCache>
            </c:strRef>
          </c:tx>
          <c:spPr>
            <a:pattFill prst="pct5"/>
            <a:ln>
              <a:solidFill>
                <a:schemeClr val="tx1"/>
              </a:solidFill>
            </a:ln>
          </c:spPr>
          <c:invertIfNegative val="0"/>
          <c:dLbls>
            <c:txPr>
              <a:bodyPr/>
              <a:lstStyle/>
              <a:p>
                <a:pPr>
                  <a:defRPr sz="1100"/>
                </a:pPr>
                <a:endParaRPr lang="ja-JP"/>
              </a:p>
            </c:txPr>
            <c:showLegendKey val="0"/>
            <c:showVal val="1"/>
            <c:showCatName val="0"/>
            <c:showSerName val="0"/>
            <c:showPercent val="0"/>
            <c:showBubbleSize val="0"/>
            <c:showLeaderLines val="0"/>
          </c:dLbls>
          <c:cat>
            <c:strRef>
              <c:f>'問３ 入手困難'!$A$3:$A$9</c:f>
              <c:strCache>
                <c:ptCount val="7"/>
                <c:pt idx="0">
                  <c:v>価格が高い</c:v>
                </c:pt>
                <c:pt idx="1">
                  <c:v>生鮮食料品店への
アクセスが不便</c:v>
                </c:pt>
                <c:pt idx="2">
                  <c:v>①買い物をするお店
までの距離が遠い</c:v>
                </c:pt>
                <c:pt idx="3">
                  <c:v>②買い物に行くまで
の交通の便が悪い
（交通手段がない）</c:v>
                </c:pt>
                <c:pt idx="4">
                  <c:v>③買い物ができる
時間にお店が
開いていない</c:v>
                </c:pt>
                <c:pt idx="5">
                  <c:v>生鮮食品を買って
も調理できない</c:v>
                </c:pt>
                <c:pt idx="6">
                  <c:v>上記の理由で入手を
控えたり、入手が
できなかったことはない</c:v>
                </c:pt>
              </c:strCache>
            </c:strRef>
          </c:cat>
          <c:val>
            <c:numRef>
              <c:f>'問３ 入手困難'!$C$3:$C$9</c:f>
              <c:numCache>
                <c:formatCode>#,##0.0_);[Red]\(#,##0.0\)</c:formatCode>
                <c:ptCount val="7"/>
                <c:pt idx="0">
                  <c:v>42.857142857142328</c:v>
                </c:pt>
                <c:pt idx="1">
                  <c:v>20.7</c:v>
                </c:pt>
                <c:pt idx="2">
                  <c:v>9.8522167487685248</c:v>
                </c:pt>
                <c:pt idx="3">
                  <c:v>3.9408866995073888</c:v>
                </c:pt>
                <c:pt idx="4">
                  <c:v>11.330049261083754</c:v>
                </c:pt>
                <c:pt idx="5">
                  <c:v>9.8522167487685248</c:v>
                </c:pt>
                <c:pt idx="6">
                  <c:v>43.842364532019708</c:v>
                </c:pt>
              </c:numCache>
            </c:numRef>
          </c:val>
        </c:ser>
        <c:ser>
          <c:idx val="2"/>
          <c:order val="2"/>
          <c:tx>
            <c:strRef>
              <c:f>'問３ 入手困難'!$D$2</c:f>
              <c:strCache>
                <c:ptCount val="1"/>
                <c:pt idx="0">
                  <c:v>30-39歳
（581）</c:v>
                </c:pt>
              </c:strCache>
            </c:strRef>
          </c:tx>
          <c:spPr>
            <a:pattFill prst="ltUpDiag"/>
            <a:ln>
              <a:solidFill>
                <a:schemeClr val="tx1"/>
              </a:solidFill>
            </a:ln>
          </c:spPr>
          <c:invertIfNegative val="0"/>
          <c:dLbls>
            <c:dLbl>
              <c:idx val="0"/>
              <c:layout>
                <c:manualLayout>
                  <c:x val="6.4308681672026816E-3"/>
                  <c:y val="0"/>
                </c:manualLayout>
              </c:layout>
              <c:showLegendKey val="0"/>
              <c:showVal val="1"/>
              <c:showCatName val="0"/>
              <c:showSerName val="0"/>
              <c:showPercent val="0"/>
              <c:showBubbleSize val="0"/>
            </c:dLbl>
            <c:txPr>
              <a:bodyPr/>
              <a:lstStyle/>
              <a:p>
                <a:pPr>
                  <a:defRPr sz="1100"/>
                </a:pPr>
                <a:endParaRPr lang="ja-JP"/>
              </a:p>
            </c:txPr>
            <c:showLegendKey val="0"/>
            <c:showVal val="1"/>
            <c:showCatName val="0"/>
            <c:showSerName val="0"/>
            <c:showPercent val="0"/>
            <c:showBubbleSize val="0"/>
            <c:showLeaderLines val="0"/>
          </c:dLbls>
          <c:cat>
            <c:strRef>
              <c:f>'問３ 入手困難'!$A$3:$A$9</c:f>
              <c:strCache>
                <c:ptCount val="7"/>
                <c:pt idx="0">
                  <c:v>価格が高い</c:v>
                </c:pt>
                <c:pt idx="1">
                  <c:v>生鮮食料品店への
アクセスが不便</c:v>
                </c:pt>
                <c:pt idx="2">
                  <c:v>①買い物をするお店
までの距離が遠い</c:v>
                </c:pt>
                <c:pt idx="3">
                  <c:v>②買い物に行くまで
の交通の便が悪い
（交通手段がない）</c:v>
                </c:pt>
                <c:pt idx="4">
                  <c:v>③買い物ができる
時間にお店が
開いていない</c:v>
                </c:pt>
                <c:pt idx="5">
                  <c:v>生鮮食品を買って
も調理できない</c:v>
                </c:pt>
                <c:pt idx="6">
                  <c:v>上記の理由で入手を
控えたり、入手が
できなかったことはない</c:v>
                </c:pt>
              </c:strCache>
            </c:strRef>
          </c:cat>
          <c:val>
            <c:numRef>
              <c:f>'問３ 入手困難'!$D$3:$D$9</c:f>
              <c:numCache>
                <c:formatCode>#,##0.0_);[Red]\(#,##0.0\)</c:formatCode>
                <c:ptCount val="7"/>
                <c:pt idx="0">
                  <c:v>48.881239242685027</c:v>
                </c:pt>
                <c:pt idx="1">
                  <c:v>9</c:v>
                </c:pt>
                <c:pt idx="2">
                  <c:v>5.8519793459552485</c:v>
                </c:pt>
                <c:pt idx="3">
                  <c:v>2.0654044750430267</c:v>
                </c:pt>
                <c:pt idx="4">
                  <c:v>3.4423407917383817</c:v>
                </c:pt>
                <c:pt idx="5">
                  <c:v>3.6144578313253009</c:v>
                </c:pt>
                <c:pt idx="6">
                  <c:v>47.332185886402762</c:v>
                </c:pt>
              </c:numCache>
            </c:numRef>
          </c:val>
        </c:ser>
        <c:ser>
          <c:idx val="3"/>
          <c:order val="3"/>
          <c:tx>
            <c:strRef>
              <c:f>'問３ 入手困難'!$E$2</c:f>
              <c:strCache>
                <c:ptCount val="1"/>
                <c:pt idx="0">
                  <c:v>40-49歳
（683）</c:v>
                </c:pt>
              </c:strCache>
            </c:strRef>
          </c:tx>
          <c:spPr>
            <a:pattFill prst="pct70"/>
            <a:ln>
              <a:solidFill>
                <a:schemeClr val="tx1"/>
              </a:solidFill>
            </a:ln>
          </c:spPr>
          <c:invertIfNegative val="0"/>
          <c:dLbls>
            <c:dLbl>
              <c:idx val="0"/>
              <c:layout>
                <c:manualLayout>
                  <c:x val="1.2861736334405243E-2"/>
                  <c:y val="2.0997375328084593E-7"/>
                </c:manualLayout>
              </c:layout>
              <c:showLegendKey val="0"/>
              <c:showVal val="1"/>
              <c:showCatName val="0"/>
              <c:showSerName val="0"/>
              <c:showPercent val="0"/>
              <c:showBubbleSize val="0"/>
            </c:dLbl>
            <c:txPr>
              <a:bodyPr/>
              <a:lstStyle/>
              <a:p>
                <a:pPr>
                  <a:defRPr sz="1100"/>
                </a:pPr>
                <a:endParaRPr lang="ja-JP"/>
              </a:p>
            </c:txPr>
            <c:showLegendKey val="0"/>
            <c:showVal val="1"/>
            <c:showCatName val="0"/>
            <c:showSerName val="0"/>
            <c:showPercent val="0"/>
            <c:showBubbleSize val="0"/>
            <c:showLeaderLines val="0"/>
          </c:dLbls>
          <c:cat>
            <c:strRef>
              <c:f>'問３ 入手困難'!$A$3:$A$9</c:f>
              <c:strCache>
                <c:ptCount val="7"/>
                <c:pt idx="0">
                  <c:v>価格が高い</c:v>
                </c:pt>
                <c:pt idx="1">
                  <c:v>生鮮食料品店への
アクセスが不便</c:v>
                </c:pt>
                <c:pt idx="2">
                  <c:v>①買い物をするお店
までの距離が遠い</c:v>
                </c:pt>
                <c:pt idx="3">
                  <c:v>②買い物に行くまで
の交通の便が悪い
（交通手段がない）</c:v>
                </c:pt>
                <c:pt idx="4">
                  <c:v>③買い物ができる
時間にお店が
開いていない</c:v>
                </c:pt>
                <c:pt idx="5">
                  <c:v>生鮮食品を買って
も調理できない</c:v>
                </c:pt>
                <c:pt idx="6">
                  <c:v>上記の理由で入手を
控えたり、入手が
できなかったことはない</c:v>
                </c:pt>
              </c:strCache>
            </c:strRef>
          </c:cat>
          <c:val>
            <c:numRef>
              <c:f>'問３ 入手困難'!$E$3:$E$9</c:f>
              <c:numCache>
                <c:formatCode>#,##0.0_);[Red]\(#,##0.0\)</c:formatCode>
                <c:ptCount val="7"/>
                <c:pt idx="0">
                  <c:v>48.462664714494878</c:v>
                </c:pt>
                <c:pt idx="1">
                  <c:v>11</c:v>
                </c:pt>
                <c:pt idx="2">
                  <c:v>6.1493411420204982</c:v>
                </c:pt>
                <c:pt idx="3">
                  <c:v>1.3177159590043919</c:v>
                </c:pt>
                <c:pt idx="4">
                  <c:v>4.9780380673499272</c:v>
                </c:pt>
                <c:pt idx="5">
                  <c:v>4.0995607613469955</c:v>
                </c:pt>
                <c:pt idx="6">
                  <c:v>45.973645680819914</c:v>
                </c:pt>
              </c:numCache>
            </c:numRef>
          </c:val>
        </c:ser>
        <c:ser>
          <c:idx val="4"/>
          <c:order val="4"/>
          <c:tx>
            <c:strRef>
              <c:f>'問３ 入手困難'!$F$2</c:f>
              <c:strCache>
                <c:ptCount val="1"/>
                <c:pt idx="0">
                  <c:v>50-59歳
（737）</c:v>
                </c:pt>
              </c:strCache>
            </c:strRef>
          </c:tx>
          <c:spPr>
            <a:solidFill>
              <a:sysClr val="window" lastClr="FFFFFF"/>
            </a:solidFill>
            <a:ln>
              <a:solidFill>
                <a:schemeClr val="tx1"/>
              </a:solidFill>
            </a:ln>
          </c:spPr>
          <c:invertIfNegative val="0"/>
          <c:cat>
            <c:strRef>
              <c:f>'問３ 入手困難'!$A$3:$A$9</c:f>
              <c:strCache>
                <c:ptCount val="7"/>
                <c:pt idx="0">
                  <c:v>価格が高い</c:v>
                </c:pt>
                <c:pt idx="1">
                  <c:v>生鮮食料品店への
アクセスが不便</c:v>
                </c:pt>
                <c:pt idx="2">
                  <c:v>①買い物をするお店
までの距離が遠い</c:v>
                </c:pt>
                <c:pt idx="3">
                  <c:v>②買い物に行くまで
の交通の便が悪い
（交通手段がない）</c:v>
                </c:pt>
                <c:pt idx="4">
                  <c:v>③買い物ができる
時間にお店が
開いていない</c:v>
                </c:pt>
                <c:pt idx="5">
                  <c:v>生鮮食品を買って
も調理できない</c:v>
                </c:pt>
                <c:pt idx="6">
                  <c:v>上記の理由で入手を
控えたり、入手が
できなかったことはない</c:v>
                </c:pt>
              </c:strCache>
            </c:strRef>
          </c:cat>
          <c:val>
            <c:numRef>
              <c:f>'問３ 入手困難'!$F$3:$F$9</c:f>
              <c:numCache>
                <c:formatCode>#,##0.0_);[Red]\(#,##0.0\)</c:formatCode>
                <c:ptCount val="7"/>
                <c:pt idx="0">
                  <c:v>30.529172320217096</c:v>
                </c:pt>
                <c:pt idx="1">
                  <c:v>9.9</c:v>
                </c:pt>
                <c:pt idx="2">
                  <c:v>5.5630936227951153</c:v>
                </c:pt>
                <c:pt idx="3">
                  <c:v>2.306648575305255</c:v>
                </c:pt>
                <c:pt idx="4">
                  <c:v>3.9348710990501967</c:v>
                </c:pt>
                <c:pt idx="5">
                  <c:v>4.4776119402985071</c:v>
                </c:pt>
                <c:pt idx="6">
                  <c:v>63.500678426051557</c:v>
                </c:pt>
              </c:numCache>
            </c:numRef>
          </c:val>
        </c:ser>
        <c:ser>
          <c:idx val="5"/>
          <c:order val="5"/>
          <c:tx>
            <c:strRef>
              <c:f>'問３ 入手困難'!$G$2</c:f>
              <c:strCache>
                <c:ptCount val="1"/>
                <c:pt idx="0">
                  <c:v>60-69歳
（996）</c:v>
                </c:pt>
              </c:strCache>
            </c:strRef>
          </c:tx>
          <c:spPr>
            <a:pattFill prst="smGrid"/>
            <a:ln>
              <a:solidFill>
                <a:schemeClr val="tx1"/>
              </a:solidFill>
            </a:ln>
          </c:spPr>
          <c:invertIfNegative val="0"/>
          <c:cat>
            <c:strRef>
              <c:f>'問３ 入手困難'!$A$3:$A$9</c:f>
              <c:strCache>
                <c:ptCount val="7"/>
                <c:pt idx="0">
                  <c:v>価格が高い</c:v>
                </c:pt>
                <c:pt idx="1">
                  <c:v>生鮮食料品店への
アクセスが不便</c:v>
                </c:pt>
                <c:pt idx="2">
                  <c:v>①買い物をするお店
までの距離が遠い</c:v>
                </c:pt>
                <c:pt idx="3">
                  <c:v>②買い物に行くまで
の交通の便が悪い
（交通手段がない）</c:v>
                </c:pt>
                <c:pt idx="4">
                  <c:v>③買い物ができる
時間にお店が
開いていない</c:v>
                </c:pt>
                <c:pt idx="5">
                  <c:v>生鮮食品を買って
も調理できない</c:v>
                </c:pt>
                <c:pt idx="6">
                  <c:v>上記の理由で入手を
控えたり、入手が
できなかったことはない</c:v>
                </c:pt>
              </c:strCache>
            </c:strRef>
          </c:cat>
          <c:val>
            <c:numRef>
              <c:f>'問３ 入手困難'!$G$3:$G$9</c:f>
              <c:numCache>
                <c:formatCode>#,##0.0_);[Red]\(#,##0.0\)</c:formatCode>
                <c:ptCount val="7"/>
                <c:pt idx="0">
                  <c:v>23.594377510040161</c:v>
                </c:pt>
                <c:pt idx="1">
                  <c:v>6.5</c:v>
                </c:pt>
                <c:pt idx="2">
                  <c:v>4.1164658634538149</c:v>
                </c:pt>
                <c:pt idx="3">
                  <c:v>1.4056224899598304</c:v>
                </c:pt>
                <c:pt idx="4">
                  <c:v>1.907630522088354</c:v>
                </c:pt>
                <c:pt idx="5">
                  <c:v>1.907630522088354</c:v>
                </c:pt>
                <c:pt idx="6">
                  <c:v>71.485943775100395</c:v>
                </c:pt>
              </c:numCache>
            </c:numRef>
          </c:val>
        </c:ser>
        <c:ser>
          <c:idx val="6"/>
          <c:order val="6"/>
          <c:tx>
            <c:strRef>
              <c:f>'問３ 入手困難'!$H$2</c:f>
              <c:strCache>
                <c:ptCount val="1"/>
                <c:pt idx="0">
                  <c:v>70歳以上
（1,142）</c:v>
                </c:pt>
              </c:strCache>
            </c:strRef>
          </c:tx>
          <c:spPr>
            <a:pattFill prst="dashHorz"/>
            <a:ln>
              <a:solidFill>
                <a:schemeClr val="tx1"/>
              </a:solidFill>
            </a:ln>
          </c:spPr>
          <c:invertIfNegative val="0"/>
          <c:cat>
            <c:strRef>
              <c:f>'問３ 入手困難'!$A$3:$A$9</c:f>
              <c:strCache>
                <c:ptCount val="7"/>
                <c:pt idx="0">
                  <c:v>価格が高い</c:v>
                </c:pt>
                <c:pt idx="1">
                  <c:v>生鮮食料品店への
アクセスが不便</c:v>
                </c:pt>
                <c:pt idx="2">
                  <c:v>①買い物をするお店
までの距離が遠い</c:v>
                </c:pt>
                <c:pt idx="3">
                  <c:v>②買い物に行くまで
の交通の便が悪い
（交通手段がない）</c:v>
                </c:pt>
                <c:pt idx="4">
                  <c:v>③買い物ができる
時間にお店が
開いていない</c:v>
                </c:pt>
                <c:pt idx="5">
                  <c:v>生鮮食品を買って
も調理できない</c:v>
                </c:pt>
                <c:pt idx="6">
                  <c:v>上記の理由で入手を
控えたり、入手が
できなかったことはない</c:v>
                </c:pt>
              </c:strCache>
            </c:strRef>
          </c:cat>
          <c:val>
            <c:numRef>
              <c:f>'問３ 入手困難'!$H$3:$H$9</c:f>
              <c:numCache>
                <c:formatCode>#,##0.0_);[Red]\(#,##0.0\)</c:formatCode>
                <c:ptCount val="7"/>
                <c:pt idx="0">
                  <c:v>14.010507880910684</c:v>
                </c:pt>
                <c:pt idx="1">
                  <c:v>12.6</c:v>
                </c:pt>
                <c:pt idx="2">
                  <c:v>9.8073555166374788</c:v>
                </c:pt>
                <c:pt idx="3">
                  <c:v>5.166374781085814</c:v>
                </c:pt>
                <c:pt idx="4">
                  <c:v>1.0507880910683021</c:v>
                </c:pt>
                <c:pt idx="5">
                  <c:v>2.5394045534150607</c:v>
                </c:pt>
                <c:pt idx="6">
                  <c:v>74.78108581436075</c:v>
                </c:pt>
              </c:numCache>
            </c:numRef>
          </c:val>
        </c:ser>
        <c:dLbls>
          <c:showLegendKey val="0"/>
          <c:showVal val="1"/>
          <c:showCatName val="0"/>
          <c:showSerName val="0"/>
          <c:showPercent val="0"/>
          <c:showBubbleSize val="0"/>
        </c:dLbls>
        <c:gapWidth val="100"/>
        <c:axId val="97648000"/>
        <c:axId val="97657984"/>
      </c:barChart>
      <c:catAx>
        <c:axId val="97648000"/>
        <c:scaling>
          <c:orientation val="maxMin"/>
        </c:scaling>
        <c:delete val="0"/>
        <c:axPos val="l"/>
        <c:majorTickMark val="out"/>
        <c:minorTickMark val="none"/>
        <c:tickLblPos val="nextTo"/>
        <c:crossAx val="97657984"/>
        <c:crosses val="autoZero"/>
        <c:auto val="1"/>
        <c:lblAlgn val="ctr"/>
        <c:lblOffset val="100"/>
        <c:noMultiLvlLbl val="0"/>
      </c:catAx>
      <c:valAx>
        <c:axId val="97657984"/>
        <c:scaling>
          <c:orientation val="minMax"/>
          <c:max val="100"/>
        </c:scaling>
        <c:delete val="0"/>
        <c:axPos val="b"/>
        <c:majorGridlines/>
        <c:numFmt formatCode="#,##0_);\(#,##0\)" sourceLinked="0"/>
        <c:majorTickMark val="out"/>
        <c:minorTickMark val="none"/>
        <c:tickLblPos val="nextTo"/>
        <c:crossAx val="97648000"/>
        <c:crosses val="max"/>
        <c:crossBetween val="between"/>
        <c:majorUnit val="10"/>
      </c:valAx>
      <c:spPr>
        <a:ln>
          <a:solidFill>
            <a:schemeClr val="bg1">
              <a:lumMod val="50000"/>
            </a:schemeClr>
          </a:solidFill>
        </a:ln>
      </c:spPr>
    </c:plotArea>
    <c:legend>
      <c:legendPos val="r"/>
      <c:overlay val="0"/>
    </c:legend>
    <c:plotVisOnly val="1"/>
    <c:dispBlanksAs val="gap"/>
    <c:showDLblsOverMax val="0"/>
  </c:chart>
  <c:txPr>
    <a:bodyPr/>
    <a:lstStyle/>
    <a:p>
      <a:pPr>
        <a:defRPr sz="1200"/>
      </a:pPr>
      <a:endParaRPr lang="ja-JP"/>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1233635033289"/>
          <c:y val="0.11256235676671494"/>
          <c:w val="0.6441595160480631"/>
          <c:h val="0.86352149955885549"/>
        </c:manualLayout>
      </c:layout>
      <c:barChart>
        <c:barDir val="bar"/>
        <c:grouping val="clustered"/>
        <c:varyColors val="0"/>
        <c:ser>
          <c:idx val="0"/>
          <c:order val="0"/>
          <c:tx>
            <c:strRef>
              <c:f>Sheet1!$I$19</c:f>
              <c:strCache>
                <c:ptCount val="1"/>
                <c:pt idx="0">
                  <c:v>総数（N=1,745人)</c:v>
                </c:pt>
              </c:strCache>
            </c:strRef>
          </c:tx>
          <c:invertIfNegative val="0"/>
          <c:dLbls>
            <c:dLblPos val="outEnd"/>
            <c:showLegendKey val="0"/>
            <c:showVal val="1"/>
            <c:showCatName val="0"/>
            <c:showSerName val="0"/>
            <c:showPercent val="0"/>
            <c:showBubbleSize val="0"/>
            <c:showLeaderLines val="0"/>
          </c:dLbls>
          <c:cat>
            <c:strRef>
              <c:f>Sheet1!$I$3:$I$16</c:f>
              <c:strCache>
                <c:ptCount val="14"/>
                <c:pt idx="0">
                  <c:v>テレビ・ラジオ</c:v>
                </c:pt>
                <c:pt idx="1">
                  <c:v>新聞・雑誌・本</c:v>
                </c:pt>
                <c:pt idx="2">
                  <c:v>スーパーマーケット・
食料品店</c:v>
                </c:pt>
                <c:pt idx="3">
                  <c:v>友人・知人</c:v>
                </c:pt>
                <c:pt idx="4">
                  <c:v>家族</c:v>
                </c:pt>
                <c:pt idx="5">
                  <c:v>インターネット</c:v>
                </c:pt>
                <c:pt idx="6">
                  <c:v>職場</c:v>
                </c:pt>
                <c:pt idx="7">
                  <c:v>医療機関、保健所・保健センター</c:v>
                </c:pt>
                <c:pt idx="8">
                  <c:v>生産地</c:v>
                </c:pt>
                <c:pt idx="9">
                  <c:v>食品や外食のメニュー等での表示</c:v>
                </c:pt>
                <c:pt idx="10">
                  <c:v>学校（子どもが通う学校も含む）</c:v>
                </c:pt>
                <c:pt idx="11">
                  <c:v>その他</c:v>
                </c:pt>
                <c:pt idx="12">
                  <c:v>特にない</c:v>
                </c:pt>
                <c:pt idx="13">
                  <c:v>わからない</c:v>
                </c:pt>
              </c:strCache>
            </c:strRef>
          </c:cat>
          <c:val>
            <c:numRef>
              <c:f>Sheet1!$J$3:$J$16</c:f>
              <c:numCache>
                <c:formatCode>0.0_);[Red]\(0.0\)</c:formatCode>
                <c:ptCount val="14"/>
                <c:pt idx="0">
                  <c:v>75.900000000000006</c:v>
                </c:pt>
                <c:pt idx="1">
                  <c:v>62.8</c:v>
                </c:pt>
                <c:pt idx="2">
                  <c:v>32.4</c:v>
                </c:pt>
                <c:pt idx="3">
                  <c:v>29.1</c:v>
                </c:pt>
                <c:pt idx="4">
                  <c:v>27</c:v>
                </c:pt>
                <c:pt idx="5">
                  <c:v>16.5</c:v>
                </c:pt>
                <c:pt idx="6">
                  <c:v>15.4</c:v>
                </c:pt>
                <c:pt idx="7">
                  <c:v>9.3000000000000007</c:v>
                </c:pt>
                <c:pt idx="8">
                  <c:v>8</c:v>
                </c:pt>
                <c:pt idx="9">
                  <c:v>7.6</c:v>
                </c:pt>
                <c:pt idx="10">
                  <c:v>5.3</c:v>
                </c:pt>
                <c:pt idx="11">
                  <c:v>1.3</c:v>
                </c:pt>
                <c:pt idx="12">
                  <c:v>3.7</c:v>
                </c:pt>
                <c:pt idx="13">
                  <c:v>0.2</c:v>
                </c:pt>
              </c:numCache>
            </c:numRef>
          </c:val>
        </c:ser>
        <c:dLbls>
          <c:showLegendKey val="0"/>
          <c:showVal val="0"/>
          <c:showCatName val="0"/>
          <c:showSerName val="0"/>
          <c:showPercent val="0"/>
          <c:showBubbleSize val="0"/>
        </c:dLbls>
        <c:gapWidth val="100"/>
        <c:axId val="98999680"/>
        <c:axId val="99026048"/>
      </c:barChart>
      <c:catAx>
        <c:axId val="98999680"/>
        <c:scaling>
          <c:orientation val="maxMin"/>
        </c:scaling>
        <c:delete val="0"/>
        <c:axPos val="l"/>
        <c:majorTickMark val="none"/>
        <c:minorTickMark val="none"/>
        <c:tickLblPos val="nextTo"/>
        <c:crossAx val="99026048"/>
        <c:crosses val="autoZero"/>
        <c:auto val="1"/>
        <c:lblAlgn val="ctr"/>
        <c:lblOffset val="100"/>
        <c:noMultiLvlLbl val="0"/>
      </c:catAx>
      <c:valAx>
        <c:axId val="99026048"/>
        <c:scaling>
          <c:orientation val="minMax"/>
          <c:max val="80"/>
          <c:min val="0"/>
        </c:scaling>
        <c:delete val="0"/>
        <c:axPos val="t"/>
        <c:numFmt formatCode="General" sourceLinked="0"/>
        <c:majorTickMark val="none"/>
        <c:minorTickMark val="none"/>
        <c:tickLblPos val="nextTo"/>
        <c:crossAx val="98999680"/>
        <c:crosses val="autoZero"/>
        <c:crossBetween val="between"/>
        <c:majorUnit val="10"/>
      </c:valAx>
    </c:plotArea>
    <c:plotVisOnly val="1"/>
    <c:dispBlanksAs val="gap"/>
    <c:showDLblsOverMax val="0"/>
  </c:chart>
  <c:txPr>
    <a:bodyPr/>
    <a:lstStyle/>
    <a:p>
      <a:pPr>
        <a:defRPr sz="1400" b="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008092738407701E-2"/>
          <c:y val="7.9835388660519202E-2"/>
          <c:w val="0.8579674103237096"/>
          <c:h val="0.77918789642862929"/>
        </c:manualLayout>
      </c:layout>
      <c:lineChart>
        <c:grouping val="standard"/>
        <c:varyColors val="0"/>
        <c:ser>
          <c:idx val="1"/>
          <c:order val="0"/>
          <c:tx>
            <c:strRef>
              <c:f>Sheet1!$B$4:$B$5</c:f>
              <c:strCache>
                <c:ptCount val="1"/>
                <c:pt idx="0">
                  <c:v>実質国内総生産 1990基準・68SNA</c:v>
                </c:pt>
              </c:strCache>
            </c:strRef>
          </c:tx>
          <c:spPr>
            <a:ln w="19050" cmpd="dbl">
              <a:prstDash val="sysDash"/>
            </a:ln>
          </c:spPr>
          <c:marker>
            <c:symbol val="none"/>
          </c:marker>
          <c:cat>
            <c:strRef>
              <c:f>Sheet1!$A$6:$A$64</c:f>
              <c:strCache>
                <c:ptCount val="59"/>
                <c:pt idx="0">
                  <c:v>1955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pt idx="16">
                  <c:v>71</c:v>
                </c:pt>
                <c:pt idx="17">
                  <c:v>72</c:v>
                </c:pt>
                <c:pt idx="18">
                  <c:v>73</c:v>
                </c:pt>
                <c:pt idx="19">
                  <c:v>74</c:v>
                </c:pt>
                <c:pt idx="20">
                  <c:v>75</c:v>
                </c:pt>
                <c:pt idx="21">
                  <c:v>76</c:v>
                </c:pt>
                <c:pt idx="22">
                  <c:v>77</c:v>
                </c:pt>
                <c:pt idx="23">
                  <c:v>78</c:v>
                </c:pt>
                <c:pt idx="24">
                  <c:v>79</c:v>
                </c:pt>
                <c:pt idx="25">
                  <c:v>80</c:v>
                </c:pt>
                <c:pt idx="26">
                  <c:v>81</c:v>
                </c:pt>
                <c:pt idx="27">
                  <c:v>82</c:v>
                </c:pt>
                <c:pt idx="28">
                  <c:v>83</c:v>
                </c:pt>
                <c:pt idx="29">
                  <c:v>84</c:v>
                </c:pt>
                <c:pt idx="30">
                  <c:v>85</c:v>
                </c:pt>
                <c:pt idx="31">
                  <c:v>86</c:v>
                </c:pt>
                <c:pt idx="32">
                  <c:v>87</c:v>
                </c:pt>
                <c:pt idx="33">
                  <c:v>88</c:v>
                </c:pt>
                <c:pt idx="34">
                  <c:v>89</c:v>
                </c:pt>
                <c:pt idx="35">
                  <c:v>90</c:v>
                </c:pt>
                <c:pt idx="36">
                  <c:v>91</c:v>
                </c:pt>
                <c:pt idx="37">
                  <c:v>92</c:v>
                </c:pt>
                <c:pt idx="38">
                  <c:v>93</c:v>
                </c:pt>
                <c:pt idx="39">
                  <c:v>94</c:v>
                </c:pt>
                <c:pt idx="40">
                  <c:v>95</c:v>
                </c:pt>
                <c:pt idx="41">
                  <c:v>96</c:v>
                </c:pt>
                <c:pt idx="42">
                  <c:v>97</c:v>
                </c:pt>
                <c:pt idx="43">
                  <c:v>98</c:v>
                </c:pt>
                <c:pt idx="44">
                  <c:v>99</c:v>
                </c:pt>
                <c:pt idx="45">
                  <c:v>2000</c:v>
                </c:pt>
                <c:pt idx="46">
                  <c:v>01</c:v>
                </c:pt>
                <c:pt idx="47">
                  <c:v>02</c:v>
                </c:pt>
                <c:pt idx="48">
                  <c:v>03</c:v>
                </c:pt>
                <c:pt idx="49">
                  <c:v>04</c:v>
                </c:pt>
                <c:pt idx="50">
                  <c:v>05</c:v>
                </c:pt>
                <c:pt idx="51">
                  <c:v>06</c:v>
                </c:pt>
                <c:pt idx="52">
                  <c:v>07</c:v>
                </c:pt>
                <c:pt idx="53">
                  <c:v>08</c:v>
                </c:pt>
                <c:pt idx="54">
                  <c:v>09</c:v>
                </c:pt>
                <c:pt idx="55">
                  <c:v>10</c:v>
                </c:pt>
                <c:pt idx="56">
                  <c:v>11</c:v>
                </c:pt>
                <c:pt idx="57">
                  <c:v>12</c:v>
                </c:pt>
                <c:pt idx="58">
                  <c:v>13</c:v>
                </c:pt>
              </c:strCache>
            </c:strRef>
          </c:cat>
          <c:val>
            <c:numRef>
              <c:f>Sheet1!$B$6:$B$64</c:f>
              <c:numCache>
                <c:formatCode>#,##0.0</c:formatCode>
                <c:ptCount val="59"/>
                <c:pt idx="0">
                  <c:v>47.1</c:v>
                </c:pt>
                <c:pt idx="1">
                  <c:v>50.6</c:v>
                </c:pt>
                <c:pt idx="2">
                  <c:v>54.6</c:v>
                </c:pt>
                <c:pt idx="3">
                  <c:v>57.9</c:v>
                </c:pt>
                <c:pt idx="4">
                  <c:v>63.4</c:v>
                </c:pt>
                <c:pt idx="5">
                  <c:v>71.7</c:v>
                </c:pt>
                <c:pt idx="6">
                  <c:v>80.2</c:v>
                </c:pt>
                <c:pt idx="7">
                  <c:v>87.1</c:v>
                </c:pt>
                <c:pt idx="8">
                  <c:v>94.7</c:v>
                </c:pt>
                <c:pt idx="9">
                  <c:v>105.3</c:v>
                </c:pt>
                <c:pt idx="10">
                  <c:v>111.3</c:v>
                </c:pt>
                <c:pt idx="11">
                  <c:v>122.7</c:v>
                </c:pt>
                <c:pt idx="12">
                  <c:v>136.30000000000001</c:v>
                </c:pt>
                <c:pt idx="13">
                  <c:v>152.5</c:v>
                </c:pt>
                <c:pt idx="14">
                  <c:v>170.8</c:v>
                </c:pt>
                <c:pt idx="15">
                  <c:v>188.3</c:v>
                </c:pt>
                <c:pt idx="16">
                  <c:v>196.6</c:v>
                </c:pt>
                <c:pt idx="17">
                  <c:v>213.1</c:v>
                </c:pt>
                <c:pt idx="18">
                  <c:v>230.2</c:v>
                </c:pt>
                <c:pt idx="19">
                  <c:v>227.4</c:v>
                </c:pt>
                <c:pt idx="20">
                  <c:v>234.5</c:v>
                </c:pt>
                <c:pt idx="21">
                  <c:v>243.8</c:v>
                </c:pt>
                <c:pt idx="22">
                  <c:v>254.5</c:v>
                </c:pt>
                <c:pt idx="23">
                  <c:v>267.89999999999998</c:v>
                </c:pt>
                <c:pt idx="24">
                  <c:v>282.60000000000002</c:v>
                </c:pt>
                <c:pt idx="25">
                  <c:v>290.60000000000002</c:v>
                </c:pt>
                <c:pt idx="26">
                  <c:v>299.8</c:v>
                </c:pt>
                <c:pt idx="27">
                  <c:v>308.89999999999998</c:v>
                </c:pt>
                <c:pt idx="28">
                  <c:v>316.10000000000002</c:v>
                </c:pt>
                <c:pt idx="29">
                  <c:v>328.5</c:v>
                </c:pt>
                <c:pt idx="30">
                  <c:v>343</c:v>
                </c:pt>
                <c:pt idx="31">
                  <c:v>352.9</c:v>
                </c:pt>
                <c:pt idx="32">
                  <c:v>367.6</c:v>
                </c:pt>
                <c:pt idx="33">
                  <c:v>390.3</c:v>
                </c:pt>
                <c:pt idx="34">
                  <c:v>409.2</c:v>
                </c:pt>
                <c:pt idx="35">
                  <c:v>430</c:v>
                </c:pt>
                <c:pt idx="36">
                  <c:v>446.3</c:v>
                </c:pt>
                <c:pt idx="37">
                  <c:v>450.9</c:v>
                </c:pt>
                <c:pt idx="38">
                  <c:v>452.3</c:v>
                </c:pt>
                <c:pt idx="39">
                  <c:v>455.2</c:v>
                </c:pt>
                <c:pt idx="40">
                  <c:v>461.9</c:v>
                </c:pt>
                <c:pt idx="41">
                  <c:v>485.2</c:v>
                </c:pt>
                <c:pt idx="42">
                  <c:v>493</c:v>
                </c:pt>
                <c:pt idx="43">
                  <c:v>480.6</c:v>
                </c:pt>
              </c:numCache>
            </c:numRef>
          </c:val>
          <c:smooth val="0"/>
        </c:ser>
        <c:ser>
          <c:idx val="2"/>
          <c:order val="1"/>
          <c:tx>
            <c:strRef>
              <c:f>Sheet1!$C$4:$C$5</c:f>
              <c:strCache>
                <c:ptCount val="1"/>
                <c:pt idx="0">
                  <c:v>実質国内総生産 連鎖方式、2000年基準93SNA</c:v>
                </c:pt>
              </c:strCache>
            </c:strRef>
          </c:tx>
          <c:spPr>
            <a:ln w="22225" cmpd="dbl">
              <a:prstDash val="lgDash"/>
            </a:ln>
          </c:spPr>
          <c:marker>
            <c:symbol val="none"/>
          </c:marker>
          <c:cat>
            <c:strRef>
              <c:f>Sheet1!$A$6:$A$64</c:f>
              <c:strCache>
                <c:ptCount val="59"/>
                <c:pt idx="0">
                  <c:v>1955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pt idx="16">
                  <c:v>71</c:v>
                </c:pt>
                <c:pt idx="17">
                  <c:v>72</c:v>
                </c:pt>
                <c:pt idx="18">
                  <c:v>73</c:v>
                </c:pt>
                <c:pt idx="19">
                  <c:v>74</c:v>
                </c:pt>
                <c:pt idx="20">
                  <c:v>75</c:v>
                </c:pt>
                <c:pt idx="21">
                  <c:v>76</c:v>
                </c:pt>
                <c:pt idx="22">
                  <c:v>77</c:v>
                </c:pt>
                <c:pt idx="23">
                  <c:v>78</c:v>
                </c:pt>
                <c:pt idx="24">
                  <c:v>79</c:v>
                </c:pt>
                <c:pt idx="25">
                  <c:v>80</c:v>
                </c:pt>
                <c:pt idx="26">
                  <c:v>81</c:v>
                </c:pt>
                <c:pt idx="27">
                  <c:v>82</c:v>
                </c:pt>
                <c:pt idx="28">
                  <c:v>83</c:v>
                </c:pt>
                <c:pt idx="29">
                  <c:v>84</c:v>
                </c:pt>
                <c:pt idx="30">
                  <c:v>85</c:v>
                </c:pt>
                <c:pt idx="31">
                  <c:v>86</c:v>
                </c:pt>
                <c:pt idx="32">
                  <c:v>87</c:v>
                </c:pt>
                <c:pt idx="33">
                  <c:v>88</c:v>
                </c:pt>
                <c:pt idx="34">
                  <c:v>89</c:v>
                </c:pt>
                <c:pt idx="35">
                  <c:v>90</c:v>
                </c:pt>
                <c:pt idx="36">
                  <c:v>91</c:v>
                </c:pt>
                <c:pt idx="37">
                  <c:v>92</c:v>
                </c:pt>
                <c:pt idx="38">
                  <c:v>93</c:v>
                </c:pt>
                <c:pt idx="39">
                  <c:v>94</c:v>
                </c:pt>
                <c:pt idx="40">
                  <c:v>95</c:v>
                </c:pt>
                <c:pt idx="41">
                  <c:v>96</c:v>
                </c:pt>
                <c:pt idx="42">
                  <c:v>97</c:v>
                </c:pt>
                <c:pt idx="43">
                  <c:v>98</c:v>
                </c:pt>
                <c:pt idx="44">
                  <c:v>99</c:v>
                </c:pt>
                <c:pt idx="45">
                  <c:v>2000</c:v>
                </c:pt>
                <c:pt idx="46">
                  <c:v>01</c:v>
                </c:pt>
                <c:pt idx="47">
                  <c:v>02</c:v>
                </c:pt>
                <c:pt idx="48">
                  <c:v>03</c:v>
                </c:pt>
                <c:pt idx="49">
                  <c:v>04</c:v>
                </c:pt>
                <c:pt idx="50">
                  <c:v>05</c:v>
                </c:pt>
                <c:pt idx="51">
                  <c:v>06</c:v>
                </c:pt>
                <c:pt idx="52">
                  <c:v>07</c:v>
                </c:pt>
                <c:pt idx="53">
                  <c:v>08</c:v>
                </c:pt>
                <c:pt idx="54">
                  <c:v>09</c:v>
                </c:pt>
                <c:pt idx="55">
                  <c:v>10</c:v>
                </c:pt>
                <c:pt idx="56">
                  <c:v>11</c:v>
                </c:pt>
                <c:pt idx="57">
                  <c:v>12</c:v>
                </c:pt>
                <c:pt idx="58">
                  <c:v>13</c:v>
                </c:pt>
              </c:strCache>
            </c:strRef>
          </c:cat>
          <c:val>
            <c:numRef>
              <c:f>Sheet1!$C$6:$C$64</c:f>
              <c:numCache>
                <c:formatCode>General</c:formatCode>
                <c:ptCount val="59"/>
                <c:pt idx="25" formatCode="#,##0.0">
                  <c:v>284.39999999999998</c:v>
                </c:pt>
                <c:pt idx="26" formatCode="#,##0.0">
                  <c:v>296.3</c:v>
                </c:pt>
                <c:pt idx="27" formatCode="#,##0.0">
                  <c:v>306.3</c:v>
                </c:pt>
                <c:pt idx="28" formatCode="#,##0.0">
                  <c:v>315.60000000000002</c:v>
                </c:pt>
                <c:pt idx="29" formatCode="#,##0.0">
                  <c:v>329.7</c:v>
                </c:pt>
                <c:pt idx="30" formatCode="#,##0.0">
                  <c:v>350.6</c:v>
                </c:pt>
                <c:pt idx="31" formatCode="#,##0.0">
                  <c:v>360.5</c:v>
                </c:pt>
                <c:pt idx="32" formatCode="#,##0.0">
                  <c:v>375.3</c:v>
                </c:pt>
                <c:pt idx="33" formatCode="#,##0.0">
                  <c:v>402.2</c:v>
                </c:pt>
                <c:pt idx="34" formatCode="#,##0.0">
                  <c:v>423.8</c:v>
                </c:pt>
                <c:pt idx="35" formatCode="#,##0.0">
                  <c:v>447.4</c:v>
                </c:pt>
                <c:pt idx="36" formatCode="#,##0.0">
                  <c:v>462.2</c:v>
                </c:pt>
                <c:pt idx="37" formatCode="#,##0.0">
                  <c:v>466</c:v>
                </c:pt>
                <c:pt idx="38" formatCode="#,##0.0">
                  <c:v>466.8</c:v>
                </c:pt>
                <c:pt idx="39" formatCode="#,##0.0">
                  <c:v>470.9</c:v>
                </c:pt>
                <c:pt idx="40" formatCode="#,##0.0">
                  <c:v>479.7</c:v>
                </c:pt>
                <c:pt idx="41" formatCode="#,##0.0">
                  <c:v>492.4</c:v>
                </c:pt>
                <c:pt idx="42" formatCode="#,##0.0">
                  <c:v>500.1</c:v>
                </c:pt>
                <c:pt idx="43" formatCode="#,##0.0">
                  <c:v>489.8</c:v>
                </c:pt>
                <c:pt idx="44" formatCode="#,##0.0">
                  <c:v>489.1</c:v>
                </c:pt>
                <c:pt idx="45" formatCode="#,##0.0">
                  <c:v>503.1</c:v>
                </c:pt>
                <c:pt idx="46" formatCode="#,##0.0">
                  <c:v>504</c:v>
                </c:pt>
                <c:pt idx="47" formatCode="#,##0.0">
                  <c:v>505.4</c:v>
                </c:pt>
                <c:pt idx="48" formatCode="#,##0.0">
                  <c:v>512.5</c:v>
                </c:pt>
                <c:pt idx="49" formatCode="#,##0.0">
                  <c:v>526.6</c:v>
                </c:pt>
                <c:pt idx="50" formatCode="#,##0.0">
                  <c:v>536.79999999999995</c:v>
                </c:pt>
                <c:pt idx="51" formatCode="#,##0.0">
                  <c:v>547.70000000000005</c:v>
                </c:pt>
                <c:pt idx="52" formatCode="#,##0.0">
                  <c:v>560.70000000000005</c:v>
                </c:pt>
                <c:pt idx="53" formatCode="#,##0.0">
                  <c:v>554.1</c:v>
                </c:pt>
                <c:pt idx="54" formatCode="#,##0.0">
                  <c:v>519.29999999999995</c:v>
                </c:pt>
              </c:numCache>
            </c:numRef>
          </c:val>
          <c:smooth val="0"/>
        </c:ser>
        <c:ser>
          <c:idx val="3"/>
          <c:order val="2"/>
          <c:tx>
            <c:strRef>
              <c:f>Sheet1!$D$4:$D$5</c:f>
              <c:strCache>
                <c:ptCount val="1"/>
                <c:pt idx="0">
                  <c:v>実質国内総生産 連鎖方式、2005年基準93SNA</c:v>
                </c:pt>
              </c:strCache>
            </c:strRef>
          </c:tx>
          <c:spPr>
            <a:ln w="22225" cmpd="dbl"/>
          </c:spPr>
          <c:marker>
            <c:symbol val="none"/>
          </c:marker>
          <c:cat>
            <c:strRef>
              <c:f>Sheet1!$A$6:$A$64</c:f>
              <c:strCache>
                <c:ptCount val="59"/>
                <c:pt idx="0">
                  <c:v>1955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pt idx="16">
                  <c:v>71</c:v>
                </c:pt>
                <c:pt idx="17">
                  <c:v>72</c:v>
                </c:pt>
                <c:pt idx="18">
                  <c:v>73</c:v>
                </c:pt>
                <c:pt idx="19">
                  <c:v>74</c:v>
                </c:pt>
                <c:pt idx="20">
                  <c:v>75</c:v>
                </c:pt>
                <c:pt idx="21">
                  <c:v>76</c:v>
                </c:pt>
                <c:pt idx="22">
                  <c:v>77</c:v>
                </c:pt>
                <c:pt idx="23">
                  <c:v>78</c:v>
                </c:pt>
                <c:pt idx="24">
                  <c:v>79</c:v>
                </c:pt>
                <c:pt idx="25">
                  <c:v>80</c:v>
                </c:pt>
                <c:pt idx="26">
                  <c:v>81</c:v>
                </c:pt>
                <c:pt idx="27">
                  <c:v>82</c:v>
                </c:pt>
                <c:pt idx="28">
                  <c:v>83</c:v>
                </c:pt>
                <c:pt idx="29">
                  <c:v>84</c:v>
                </c:pt>
                <c:pt idx="30">
                  <c:v>85</c:v>
                </c:pt>
                <c:pt idx="31">
                  <c:v>86</c:v>
                </c:pt>
                <c:pt idx="32">
                  <c:v>87</c:v>
                </c:pt>
                <c:pt idx="33">
                  <c:v>88</c:v>
                </c:pt>
                <c:pt idx="34">
                  <c:v>89</c:v>
                </c:pt>
                <c:pt idx="35">
                  <c:v>90</c:v>
                </c:pt>
                <c:pt idx="36">
                  <c:v>91</c:v>
                </c:pt>
                <c:pt idx="37">
                  <c:v>92</c:v>
                </c:pt>
                <c:pt idx="38">
                  <c:v>93</c:v>
                </c:pt>
                <c:pt idx="39">
                  <c:v>94</c:v>
                </c:pt>
                <c:pt idx="40">
                  <c:v>95</c:v>
                </c:pt>
                <c:pt idx="41">
                  <c:v>96</c:v>
                </c:pt>
                <c:pt idx="42">
                  <c:v>97</c:v>
                </c:pt>
                <c:pt idx="43">
                  <c:v>98</c:v>
                </c:pt>
                <c:pt idx="44">
                  <c:v>99</c:v>
                </c:pt>
                <c:pt idx="45">
                  <c:v>2000</c:v>
                </c:pt>
                <c:pt idx="46">
                  <c:v>01</c:v>
                </c:pt>
                <c:pt idx="47">
                  <c:v>02</c:v>
                </c:pt>
                <c:pt idx="48">
                  <c:v>03</c:v>
                </c:pt>
                <c:pt idx="49">
                  <c:v>04</c:v>
                </c:pt>
                <c:pt idx="50">
                  <c:v>05</c:v>
                </c:pt>
                <c:pt idx="51">
                  <c:v>06</c:v>
                </c:pt>
                <c:pt idx="52">
                  <c:v>07</c:v>
                </c:pt>
                <c:pt idx="53">
                  <c:v>08</c:v>
                </c:pt>
                <c:pt idx="54">
                  <c:v>09</c:v>
                </c:pt>
                <c:pt idx="55">
                  <c:v>10</c:v>
                </c:pt>
                <c:pt idx="56">
                  <c:v>11</c:v>
                </c:pt>
                <c:pt idx="57">
                  <c:v>12</c:v>
                </c:pt>
                <c:pt idx="58">
                  <c:v>13</c:v>
                </c:pt>
              </c:strCache>
            </c:strRef>
          </c:cat>
          <c:val>
            <c:numRef>
              <c:f>Sheet1!$D$6:$D$64</c:f>
              <c:numCache>
                <c:formatCode>General</c:formatCode>
                <c:ptCount val="59"/>
                <c:pt idx="39" formatCode="#,##0.0">
                  <c:v>446.8</c:v>
                </c:pt>
                <c:pt idx="40" formatCode="#,##0.0">
                  <c:v>455.5</c:v>
                </c:pt>
                <c:pt idx="41" formatCode="#,##0.0">
                  <c:v>467.3</c:v>
                </c:pt>
                <c:pt idx="42" formatCode="#,##0.0">
                  <c:v>474.8</c:v>
                </c:pt>
                <c:pt idx="43" formatCode="#,##0.0">
                  <c:v>465.3</c:v>
                </c:pt>
                <c:pt idx="44" formatCode="#,##0.0">
                  <c:v>464.4</c:v>
                </c:pt>
                <c:pt idx="45" formatCode="#,##0.0">
                  <c:v>474.8</c:v>
                </c:pt>
                <c:pt idx="46" formatCode="#,##0.0">
                  <c:v>476.5</c:v>
                </c:pt>
                <c:pt idx="47" formatCode="#,##0.0">
                  <c:v>477.9</c:v>
                </c:pt>
                <c:pt idx="48" formatCode="#,##0.0">
                  <c:v>486</c:v>
                </c:pt>
                <c:pt idx="49" formatCode="#,##0.0">
                  <c:v>497.4</c:v>
                </c:pt>
                <c:pt idx="50" formatCode="#,##0.0">
                  <c:v>503.9</c:v>
                </c:pt>
                <c:pt idx="51" formatCode="#,##0.0">
                  <c:v>512.5</c:v>
                </c:pt>
                <c:pt idx="52" formatCode="#,##0.0">
                  <c:v>523.70000000000005</c:v>
                </c:pt>
                <c:pt idx="53" formatCode="#,##0.0">
                  <c:v>518.20000000000005</c:v>
                </c:pt>
                <c:pt idx="54" formatCode="#,##0.0">
                  <c:v>489.6</c:v>
                </c:pt>
                <c:pt idx="55" formatCode="#,##0.0">
                  <c:v>512.4</c:v>
                </c:pt>
                <c:pt idx="56" formatCode="#,##0.0">
                  <c:v>510</c:v>
                </c:pt>
                <c:pt idx="57" formatCode="#,##0.0">
                  <c:v>517.5</c:v>
                </c:pt>
                <c:pt idx="58" formatCode="#,##0.0">
                  <c:v>525.4</c:v>
                </c:pt>
              </c:numCache>
            </c:numRef>
          </c:val>
          <c:smooth val="0"/>
        </c:ser>
        <c:dLbls>
          <c:showLegendKey val="0"/>
          <c:showVal val="0"/>
          <c:showCatName val="0"/>
          <c:showSerName val="0"/>
          <c:showPercent val="0"/>
          <c:showBubbleSize val="0"/>
        </c:dLbls>
        <c:marker val="1"/>
        <c:smooth val="0"/>
        <c:axId val="79820672"/>
        <c:axId val="79822208"/>
      </c:lineChart>
      <c:lineChart>
        <c:grouping val="standard"/>
        <c:varyColors val="0"/>
        <c:ser>
          <c:idx val="4"/>
          <c:order val="3"/>
          <c:tx>
            <c:strRef>
              <c:f>Sheet1!$E$4:$E$5</c:f>
              <c:strCache>
                <c:ptCount val="1"/>
                <c:pt idx="0">
                  <c:v>実質国内総生産 就業者数</c:v>
                </c:pt>
              </c:strCache>
            </c:strRef>
          </c:tx>
          <c:spPr>
            <a:ln w="19050">
              <a:solidFill>
                <a:schemeClr val="tx1"/>
              </a:solidFill>
            </a:ln>
          </c:spPr>
          <c:marker>
            <c:symbol val="none"/>
          </c:marker>
          <c:cat>
            <c:strRef>
              <c:f>Sheet1!$A$6:$A$64</c:f>
              <c:strCache>
                <c:ptCount val="59"/>
                <c:pt idx="0">
                  <c:v>1955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pt idx="16">
                  <c:v>71</c:v>
                </c:pt>
                <c:pt idx="17">
                  <c:v>72</c:v>
                </c:pt>
                <c:pt idx="18">
                  <c:v>73</c:v>
                </c:pt>
                <c:pt idx="19">
                  <c:v>74</c:v>
                </c:pt>
                <c:pt idx="20">
                  <c:v>75</c:v>
                </c:pt>
                <c:pt idx="21">
                  <c:v>76</c:v>
                </c:pt>
                <c:pt idx="22">
                  <c:v>77</c:v>
                </c:pt>
                <c:pt idx="23">
                  <c:v>78</c:v>
                </c:pt>
                <c:pt idx="24">
                  <c:v>79</c:v>
                </c:pt>
                <c:pt idx="25">
                  <c:v>80</c:v>
                </c:pt>
                <c:pt idx="26">
                  <c:v>81</c:v>
                </c:pt>
                <c:pt idx="27">
                  <c:v>82</c:v>
                </c:pt>
                <c:pt idx="28">
                  <c:v>83</c:v>
                </c:pt>
                <c:pt idx="29">
                  <c:v>84</c:v>
                </c:pt>
                <c:pt idx="30">
                  <c:v>85</c:v>
                </c:pt>
                <c:pt idx="31">
                  <c:v>86</c:v>
                </c:pt>
                <c:pt idx="32">
                  <c:v>87</c:v>
                </c:pt>
                <c:pt idx="33">
                  <c:v>88</c:v>
                </c:pt>
                <c:pt idx="34">
                  <c:v>89</c:v>
                </c:pt>
                <c:pt idx="35">
                  <c:v>90</c:v>
                </c:pt>
                <c:pt idx="36">
                  <c:v>91</c:v>
                </c:pt>
                <c:pt idx="37">
                  <c:v>92</c:v>
                </c:pt>
                <c:pt idx="38">
                  <c:v>93</c:v>
                </c:pt>
                <c:pt idx="39">
                  <c:v>94</c:v>
                </c:pt>
                <c:pt idx="40">
                  <c:v>95</c:v>
                </c:pt>
                <c:pt idx="41">
                  <c:v>96</c:v>
                </c:pt>
                <c:pt idx="42">
                  <c:v>97</c:v>
                </c:pt>
                <c:pt idx="43">
                  <c:v>98</c:v>
                </c:pt>
                <c:pt idx="44">
                  <c:v>99</c:v>
                </c:pt>
                <c:pt idx="45">
                  <c:v>2000</c:v>
                </c:pt>
                <c:pt idx="46">
                  <c:v>01</c:v>
                </c:pt>
                <c:pt idx="47">
                  <c:v>02</c:v>
                </c:pt>
                <c:pt idx="48">
                  <c:v>03</c:v>
                </c:pt>
                <c:pt idx="49">
                  <c:v>04</c:v>
                </c:pt>
                <c:pt idx="50">
                  <c:v>05</c:v>
                </c:pt>
                <c:pt idx="51">
                  <c:v>06</c:v>
                </c:pt>
                <c:pt idx="52">
                  <c:v>07</c:v>
                </c:pt>
                <c:pt idx="53">
                  <c:v>08</c:v>
                </c:pt>
                <c:pt idx="54">
                  <c:v>09</c:v>
                </c:pt>
                <c:pt idx="55">
                  <c:v>10</c:v>
                </c:pt>
                <c:pt idx="56">
                  <c:v>11</c:v>
                </c:pt>
                <c:pt idx="57">
                  <c:v>12</c:v>
                </c:pt>
                <c:pt idx="58">
                  <c:v>13</c:v>
                </c:pt>
              </c:strCache>
            </c:strRef>
          </c:cat>
          <c:val>
            <c:numRef>
              <c:f>Sheet1!$E$6:$E$64</c:f>
              <c:numCache>
                <c:formatCode>#,##0</c:formatCode>
                <c:ptCount val="59"/>
                <c:pt idx="0">
                  <c:v>4090</c:v>
                </c:pt>
                <c:pt idx="1">
                  <c:v>4171</c:v>
                </c:pt>
                <c:pt idx="2">
                  <c:v>4281</c:v>
                </c:pt>
                <c:pt idx="3">
                  <c:v>4298</c:v>
                </c:pt>
                <c:pt idx="4">
                  <c:v>4335</c:v>
                </c:pt>
                <c:pt idx="5">
                  <c:v>4436</c:v>
                </c:pt>
                <c:pt idx="6">
                  <c:v>4498</c:v>
                </c:pt>
                <c:pt idx="7">
                  <c:v>4556</c:v>
                </c:pt>
                <c:pt idx="8">
                  <c:v>4595</c:v>
                </c:pt>
                <c:pt idx="9">
                  <c:v>4655</c:v>
                </c:pt>
                <c:pt idx="10">
                  <c:v>4730</c:v>
                </c:pt>
                <c:pt idx="11">
                  <c:v>4827</c:v>
                </c:pt>
                <c:pt idx="12">
                  <c:v>4920</c:v>
                </c:pt>
                <c:pt idx="13">
                  <c:v>5002</c:v>
                </c:pt>
                <c:pt idx="14">
                  <c:v>5040</c:v>
                </c:pt>
                <c:pt idx="15">
                  <c:v>5094</c:v>
                </c:pt>
                <c:pt idx="16">
                  <c:v>5121</c:v>
                </c:pt>
                <c:pt idx="17">
                  <c:v>5126</c:v>
                </c:pt>
                <c:pt idx="18">
                  <c:v>5259</c:v>
                </c:pt>
                <c:pt idx="19">
                  <c:v>5237</c:v>
                </c:pt>
                <c:pt idx="20">
                  <c:v>5223</c:v>
                </c:pt>
                <c:pt idx="21">
                  <c:v>5271</c:v>
                </c:pt>
                <c:pt idx="22">
                  <c:v>5342</c:v>
                </c:pt>
                <c:pt idx="23">
                  <c:v>5408</c:v>
                </c:pt>
                <c:pt idx="24">
                  <c:v>5479</c:v>
                </c:pt>
                <c:pt idx="25">
                  <c:v>5536</c:v>
                </c:pt>
                <c:pt idx="26">
                  <c:v>5581</c:v>
                </c:pt>
                <c:pt idx="27">
                  <c:v>5638</c:v>
                </c:pt>
                <c:pt idx="28">
                  <c:v>5733</c:v>
                </c:pt>
                <c:pt idx="29">
                  <c:v>5766</c:v>
                </c:pt>
                <c:pt idx="30">
                  <c:v>5807</c:v>
                </c:pt>
                <c:pt idx="31">
                  <c:v>5853</c:v>
                </c:pt>
                <c:pt idx="32">
                  <c:v>5911</c:v>
                </c:pt>
                <c:pt idx="33">
                  <c:v>6011</c:v>
                </c:pt>
                <c:pt idx="34">
                  <c:v>6128</c:v>
                </c:pt>
                <c:pt idx="35">
                  <c:v>6249</c:v>
                </c:pt>
                <c:pt idx="36">
                  <c:v>6369</c:v>
                </c:pt>
                <c:pt idx="37">
                  <c:v>6436</c:v>
                </c:pt>
                <c:pt idx="38">
                  <c:v>6450</c:v>
                </c:pt>
                <c:pt idx="39">
                  <c:v>6453</c:v>
                </c:pt>
                <c:pt idx="40">
                  <c:v>6457</c:v>
                </c:pt>
                <c:pt idx="41">
                  <c:v>6486</c:v>
                </c:pt>
                <c:pt idx="42">
                  <c:v>6557</c:v>
                </c:pt>
                <c:pt idx="43">
                  <c:v>6514</c:v>
                </c:pt>
                <c:pt idx="44">
                  <c:v>6462</c:v>
                </c:pt>
                <c:pt idx="45">
                  <c:v>6446</c:v>
                </c:pt>
                <c:pt idx="46">
                  <c:v>6412</c:v>
                </c:pt>
                <c:pt idx="47">
                  <c:v>6330</c:v>
                </c:pt>
                <c:pt idx="48">
                  <c:v>6316</c:v>
                </c:pt>
                <c:pt idx="49">
                  <c:v>6329</c:v>
                </c:pt>
                <c:pt idx="50">
                  <c:v>6356</c:v>
                </c:pt>
                <c:pt idx="51">
                  <c:v>6389</c:v>
                </c:pt>
                <c:pt idx="52">
                  <c:v>6427</c:v>
                </c:pt>
                <c:pt idx="53">
                  <c:v>6409</c:v>
                </c:pt>
                <c:pt idx="54">
                  <c:v>6314</c:v>
                </c:pt>
                <c:pt idx="55">
                  <c:v>6298</c:v>
                </c:pt>
                <c:pt idx="56">
                  <c:v>6289</c:v>
                </c:pt>
                <c:pt idx="57">
                  <c:v>6270</c:v>
                </c:pt>
                <c:pt idx="58">
                  <c:v>6311</c:v>
                </c:pt>
              </c:numCache>
            </c:numRef>
          </c:val>
          <c:smooth val="0"/>
        </c:ser>
        <c:ser>
          <c:idx val="5"/>
          <c:order val="4"/>
          <c:tx>
            <c:strRef>
              <c:f>Sheet1!$F$4:$F$5</c:f>
              <c:strCache>
                <c:ptCount val="1"/>
                <c:pt idx="0">
                  <c:v>実質国内総生産 雇用者数</c:v>
                </c:pt>
              </c:strCache>
            </c:strRef>
          </c:tx>
          <c:spPr>
            <a:ln w="22225">
              <a:prstDash val="lgDash"/>
            </a:ln>
          </c:spPr>
          <c:marker>
            <c:symbol val="none"/>
          </c:marker>
          <c:cat>
            <c:strRef>
              <c:f>Sheet1!$A$6:$A$64</c:f>
              <c:strCache>
                <c:ptCount val="59"/>
                <c:pt idx="0">
                  <c:v>1955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pt idx="16">
                  <c:v>71</c:v>
                </c:pt>
                <c:pt idx="17">
                  <c:v>72</c:v>
                </c:pt>
                <c:pt idx="18">
                  <c:v>73</c:v>
                </c:pt>
                <c:pt idx="19">
                  <c:v>74</c:v>
                </c:pt>
                <c:pt idx="20">
                  <c:v>75</c:v>
                </c:pt>
                <c:pt idx="21">
                  <c:v>76</c:v>
                </c:pt>
                <c:pt idx="22">
                  <c:v>77</c:v>
                </c:pt>
                <c:pt idx="23">
                  <c:v>78</c:v>
                </c:pt>
                <c:pt idx="24">
                  <c:v>79</c:v>
                </c:pt>
                <c:pt idx="25">
                  <c:v>80</c:v>
                </c:pt>
                <c:pt idx="26">
                  <c:v>81</c:v>
                </c:pt>
                <c:pt idx="27">
                  <c:v>82</c:v>
                </c:pt>
                <c:pt idx="28">
                  <c:v>83</c:v>
                </c:pt>
                <c:pt idx="29">
                  <c:v>84</c:v>
                </c:pt>
                <c:pt idx="30">
                  <c:v>85</c:v>
                </c:pt>
                <c:pt idx="31">
                  <c:v>86</c:v>
                </c:pt>
                <c:pt idx="32">
                  <c:v>87</c:v>
                </c:pt>
                <c:pt idx="33">
                  <c:v>88</c:v>
                </c:pt>
                <c:pt idx="34">
                  <c:v>89</c:v>
                </c:pt>
                <c:pt idx="35">
                  <c:v>90</c:v>
                </c:pt>
                <c:pt idx="36">
                  <c:v>91</c:v>
                </c:pt>
                <c:pt idx="37">
                  <c:v>92</c:v>
                </c:pt>
                <c:pt idx="38">
                  <c:v>93</c:v>
                </c:pt>
                <c:pt idx="39">
                  <c:v>94</c:v>
                </c:pt>
                <c:pt idx="40">
                  <c:v>95</c:v>
                </c:pt>
                <c:pt idx="41">
                  <c:v>96</c:v>
                </c:pt>
                <c:pt idx="42">
                  <c:v>97</c:v>
                </c:pt>
                <c:pt idx="43">
                  <c:v>98</c:v>
                </c:pt>
                <c:pt idx="44">
                  <c:v>99</c:v>
                </c:pt>
                <c:pt idx="45">
                  <c:v>2000</c:v>
                </c:pt>
                <c:pt idx="46">
                  <c:v>01</c:v>
                </c:pt>
                <c:pt idx="47">
                  <c:v>02</c:v>
                </c:pt>
                <c:pt idx="48">
                  <c:v>03</c:v>
                </c:pt>
                <c:pt idx="49">
                  <c:v>04</c:v>
                </c:pt>
                <c:pt idx="50">
                  <c:v>05</c:v>
                </c:pt>
                <c:pt idx="51">
                  <c:v>06</c:v>
                </c:pt>
                <c:pt idx="52">
                  <c:v>07</c:v>
                </c:pt>
                <c:pt idx="53">
                  <c:v>08</c:v>
                </c:pt>
                <c:pt idx="54">
                  <c:v>09</c:v>
                </c:pt>
                <c:pt idx="55">
                  <c:v>10</c:v>
                </c:pt>
                <c:pt idx="56">
                  <c:v>11</c:v>
                </c:pt>
                <c:pt idx="57">
                  <c:v>12</c:v>
                </c:pt>
                <c:pt idx="58">
                  <c:v>13</c:v>
                </c:pt>
              </c:strCache>
            </c:strRef>
          </c:cat>
          <c:val>
            <c:numRef>
              <c:f>Sheet1!$F$6:$F$64</c:f>
              <c:numCache>
                <c:formatCode>#,##0</c:formatCode>
                <c:ptCount val="59"/>
                <c:pt idx="0">
                  <c:v>1778</c:v>
                </c:pt>
                <c:pt idx="1">
                  <c:v>1913</c:v>
                </c:pt>
                <c:pt idx="2">
                  <c:v>2053</c:v>
                </c:pt>
                <c:pt idx="3">
                  <c:v>2139</c:v>
                </c:pt>
                <c:pt idx="4">
                  <c:v>2250</c:v>
                </c:pt>
                <c:pt idx="5">
                  <c:v>2370</c:v>
                </c:pt>
                <c:pt idx="6">
                  <c:v>2478</c:v>
                </c:pt>
                <c:pt idx="7">
                  <c:v>2593</c:v>
                </c:pt>
                <c:pt idx="8">
                  <c:v>2672</c:v>
                </c:pt>
                <c:pt idx="9">
                  <c:v>2763</c:v>
                </c:pt>
                <c:pt idx="10">
                  <c:v>2876</c:v>
                </c:pt>
                <c:pt idx="11">
                  <c:v>2994</c:v>
                </c:pt>
                <c:pt idx="12">
                  <c:v>3071</c:v>
                </c:pt>
                <c:pt idx="13">
                  <c:v>3148</c:v>
                </c:pt>
                <c:pt idx="14">
                  <c:v>3199</c:v>
                </c:pt>
                <c:pt idx="15">
                  <c:v>3306</c:v>
                </c:pt>
                <c:pt idx="16">
                  <c:v>3412</c:v>
                </c:pt>
                <c:pt idx="17">
                  <c:v>3465</c:v>
                </c:pt>
                <c:pt idx="18">
                  <c:v>3615</c:v>
                </c:pt>
                <c:pt idx="19">
                  <c:v>3637</c:v>
                </c:pt>
                <c:pt idx="20">
                  <c:v>3646</c:v>
                </c:pt>
                <c:pt idx="21">
                  <c:v>3712</c:v>
                </c:pt>
                <c:pt idx="22">
                  <c:v>3769</c:v>
                </c:pt>
                <c:pt idx="23">
                  <c:v>3799</c:v>
                </c:pt>
                <c:pt idx="24">
                  <c:v>3876</c:v>
                </c:pt>
                <c:pt idx="25">
                  <c:v>3971</c:v>
                </c:pt>
                <c:pt idx="26">
                  <c:v>4037</c:v>
                </c:pt>
                <c:pt idx="27">
                  <c:v>4098</c:v>
                </c:pt>
                <c:pt idx="28">
                  <c:v>4208</c:v>
                </c:pt>
                <c:pt idx="29">
                  <c:v>4265</c:v>
                </c:pt>
                <c:pt idx="30">
                  <c:v>4313</c:v>
                </c:pt>
                <c:pt idx="31">
                  <c:v>4379</c:v>
                </c:pt>
                <c:pt idx="32">
                  <c:v>4428</c:v>
                </c:pt>
                <c:pt idx="33">
                  <c:v>4538</c:v>
                </c:pt>
                <c:pt idx="34">
                  <c:v>4679</c:v>
                </c:pt>
                <c:pt idx="35">
                  <c:v>4835</c:v>
                </c:pt>
                <c:pt idx="36">
                  <c:v>5002</c:v>
                </c:pt>
                <c:pt idx="37">
                  <c:v>5119</c:v>
                </c:pt>
                <c:pt idx="38">
                  <c:v>5202</c:v>
                </c:pt>
                <c:pt idx="39">
                  <c:v>5236</c:v>
                </c:pt>
                <c:pt idx="40">
                  <c:v>5263</c:v>
                </c:pt>
                <c:pt idx="41">
                  <c:v>5322</c:v>
                </c:pt>
                <c:pt idx="42">
                  <c:v>5391</c:v>
                </c:pt>
                <c:pt idx="43">
                  <c:v>5368</c:v>
                </c:pt>
                <c:pt idx="44">
                  <c:v>5331</c:v>
                </c:pt>
                <c:pt idx="45">
                  <c:v>5356</c:v>
                </c:pt>
                <c:pt idx="46">
                  <c:v>5369</c:v>
                </c:pt>
                <c:pt idx="47">
                  <c:v>5331</c:v>
                </c:pt>
                <c:pt idx="48">
                  <c:v>5335</c:v>
                </c:pt>
                <c:pt idx="49">
                  <c:v>5355</c:v>
                </c:pt>
                <c:pt idx="50">
                  <c:v>5393</c:v>
                </c:pt>
                <c:pt idx="51">
                  <c:v>5478</c:v>
                </c:pt>
                <c:pt idx="52">
                  <c:v>5537</c:v>
                </c:pt>
                <c:pt idx="53">
                  <c:v>5546</c:v>
                </c:pt>
                <c:pt idx="54">
                  <c:v>5489</c:v>
                </c:pt>
                <c:pt idx="55">
                  <c:v>5500</c:v>
                </c:pt>
                <c:pt idx="56">
                  <c:v>5508</c:v>
                </c:pt>
                <c:pt idx="57">
                  <c:v>5504</c:v>
                </c:pt>
                <c:pt idx="58">
                  <c:v>5553</c:v>
                </c:pt>
              </c:numCache>
            </c:numRef>
          </c:val>
          <c:smooth val="0"/>
        </c:ser>
        <c:ser>
          <c:idx val="6"/>
          <c:order val="5"/>
          <c:tx>
            <c:strRef>
              <c:f>Sheet1!$G$4:$G$5</c:f>
              <c:strCache>
                <c:ptCount val="1"/>
                <c:pt idx="0">
                  <c:v>実質国内総生産 自営業主</c:v>
                </c:pt>
              </c:strCache>
            </c:strRef>
          </c:tx>
          <c:spPr>
            <a:ln w="22225">
              <a:prstDash val="dashDot"/>
            </a:ln>
          </c:spPr>
          <c:marker>
            <c:symbol val="none"/>
          </c:marker>
          <c:cat>
            <c:strRef>
              <c:f>Sheet1!$A$6:$A$64</c:f>
              <c:strCache>
                <c:ptCount val="59"/>
                <c:pt idx="0">
                  <c:v>1955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pt idx="16">
                  <c:v>71</c:v>
                </c:pt>
                <c:pt idx="17">
                  <c:v>72</c:v>
                </c:pt>
                <c:pt idx="18">
                  <c:v>73</c:v>
                </c:pt>
                <c:pt idx="19">
                  <c:v>74</c:v>
                </c:pt>
                <c:pt idx="20">
                  <c:v>75</c:v>
                </c:pt>
                <c:pt idx="21">
                  <c:v>76</c:v>
                </c:pt>
                <c:pt idx="22">
                  <c:v>77</c:v>
                </c:pt>
                <c:pt idx="23">
                  <c:v>78</c:v>
                </c:pt>
                <c:pt idx="24">
                  <c:v>79</c:v>
                </c:pt>
                <c:pt idx="25">
                  <c:v>80</c:v>
                </c:pt>
                <c:pt idx="26">
                  <c:v>81</c:v>
                </c:pt>
                <c:pt idx="27">
                  <c:v>82</c:v>
                </c:pt>
                <c:pt idx="28">
                  <c:v>83</c:v>
                </c:pt>
                <c:pt idx="29">
                  <c:v>84</c:v>
                </c:pt>
                <c:pt idx="30">
                  <c:v>85</c:v>
                </c:pt>
                <c:pt idx="31">
                  <c:v>86</c:v>
                </c:pt>
                <c:pt idx="32">
                  <c:v>87</c:v>
                </c:pt>
                <c:pt idx="33">
                  <c:v>88</c:v>
                </c:pt>
                <c:pt idx="34">
                  <c:v>89</c:v>
                </c:pt>
                <c:pt idx="35">
                  <c:v>90</c:v>
                </c:pt>
                <c:pt idx="36">
                  <c:v>91</c:v>
                </c:pt>
                <c:pt idx="37">
                  <c:v>92</c:v>
                </c:pt>
                <c:pt idx="38">
                  <c:v>93</c:v>
                </c:pt>
                <c:pt idx="39">
                  <c:v>94</c:v>
                </c:pt>
                <c:pt idx="40">
                  <c:v>95</c:v>
                </c:pt>
                <c:pt idx="41">
                  <c:v>96</c:v>
                </c:pt>
                <c:pt idx="42">
                  <c:v>97</c:v>
                </c:pt>
                <c:pt idx="43">
                  <c:v>98</c:v>
                </c:pt>
                <c:pt idx="44">
                  <c:v>99</c:v>
                </c:pt>
                <c:pt idx="45">
                  <c:v>2000</c:v>
                </c:pt>
                <c:pt idx="46">
                  <c:v>01</c:v>
                </c:pt>
                <c:pt idx="47">
                  <c:v>02</c:v>
                </c:pt>
                <c:pt idx="48">
                  <c:v>03</c:v>
                </c:pt>
                <c:pt idx="49">
                  <c:v>04</c:v>
                </c:pt>
                <c:pt idx="50">
                  <c:v>05</c:v>
                </c:pt>
                <c:pt idx="51">
                  <c:v>06</c:v>
                </c:pt>
                <c:pt idx="52">
                  <c:v>07</c:v>
                </c:pt>
                <c:pt idx="53">
                  <c:v>08</c:v>
                </c:pt>
                <c:pt idx="54">
                  <c:v>09</c:v>
                </c:pt>
                <c:pt idx="55">
                  <c:v>10</c:v>
                </c:pt>
                <c:pt idx="56">
                  <c:v>11</c:v>
                </c:pt>
                <c:pt idx="57">
                  <c:v>12</c:v>
                </c:pt>
                <c:pt idx="58">
                  <c:v>13</c:v>
                </c:pt>
              </c:strCache>
            </c:strRef>
          </c:cat>
          <c:val>
            <c:numRef>
              <c:f>Sheet1!$G$6:$G$64</c:f>
              <c:numCache>
                <c:formatCode>#,##0</c:formatCode>
                <c:ptCount val="59"/>
                <c:pt idx="0">
                  <c:v>1028</c:v>
                </c:pt>
                <c:pt idx="1">
                  <c:v>1032</c:v>
                </c:pt>
                <c:pt idx="2">
                  <c:v>1038</c:v>
                </c:pt>
                <c:pt idx="3">
                  <c:v>1010</c:v>
                </c:pt>
                <c:pt idx="4">
                  <c:v>996</c:v>
                </c:pt>
                <c:pt idx="5">
                  <c:v>1006</c:v>
                </c:pt>
                <c:pt idx="6">
                  <c:v>985</c:v>
                </c:pt>
                <c:pt idx="7">
                  <c:v>956</c:v>
                </c:pt>
                <c:pt idx="8">
                  <c:v>953</c:v>
                </c:pt>
                <c:pt idx="9">
                  <c:v>945</c:v>
                </c:pt>
                <c:pt idx="10">
                  <c:v>939</c:v>
                </c:pt>
                <c:pt idx="11">
                  <c:v>942</c:v>
                </c:pt>
                <c:pt idx="12">
                  <c:v>968</c:v>
                </c:pt>
                <c:pt idx="13">
                  <c:v>984</c:v>
                </c:pt>
                <c:pt idx="14">
                  <c:v>993</c:v>
                </c:pt>
                <c:pt idx="15">
                  <c:v>977</c:v>
                </c:pt>
                <c:pt idx="16">
                  <c:v>957</c:v>
                </c:pt>
                <c:pt idx="17">
                  <c:v>949</c:v>
                </c:pt>
                <c:pt idx="18">
                  <c:v>970</c:v>
                </c:pt>
                <c:pt idx="19">
                  <c:v>958</c:v>
                </c:pt>
                <c:pt idx="20">
                  <c:v>939</c:v>
                </c:pt>
                <c:pt idx="21">
                  <c:v>934</c:v>
                </c:pt>
                <c:pt idx="22">
                  <c:v>942</c:v>
                </c:pt>
                <c:pt idx="23">
                  <c:v>964</c:v>
                </c:pt>
                <c:pt idx="24">
                  <c:v>967</c:v>
                </c:pt>
                <c:pt idx="25">
                  <c:v>951</c:v>
                </c:pt>
                <c:pt idx="26">
                  <c:v>943</c:v>
                </c:pt>
                <c:pt idx="27">
                  <c:v>943</c:v>
                </c:pt>
                <c:pt idx="28">
                  <c:v>938</c:v>
                </c:pt>
                <c:pt idx="29">
                  <c:v>919</c:v>
                </c:pt>
                <c:pt idx="30">
                  <c:v>916</c:v>
                </c:pt>
                <c:pt idx="31" formatCode="General">
                  <c:v>912</c:v>
                </c:pt>
                <c:pt idx="32" formatCode="General">
                  <c:v>915</c:v>
                </c:pt>
                <c:pt idx="33" formatCode="General">
                  <c:v>910</c:v>
                </c:pt>
                <c:pt idx="34" formatCode="General">
                  <c:v>896</c:v>
                </c:pt>
                <c:pt idx="35" formatCode="General">
                  <c:v>878</c:v>
                </c:pt>
                <c:pt idx="36" formatCode="General">
                  <c:v>859</c:v>
                </c:pt>
                <c:pt idx="37" formatCode="General">
                  <c:v>843</c:v>
                </c:pt>
                <c:pt idx="38" formatCode="General">
                  <c:v>814</c:v>
                </c:pt>
                <c:pt idx="39" formatCode="General">
                  <c:v>796</c:v>
                </c:pt>
                <c:pt idx="40" formatCode="General">
                  <c:v>784</c:v>
                </c:pt>
                <c:pt idx="41" formatCode="General">
                  <c:v>765</c:v>
                </c:pt>
                <c:pt idx="42" formatCode="General">
                  <c:v>772</c:v>
                </c:pt>
                <c:pt idx="43" formatCode="General">
                  <c:v>761</c:v>
                </c:pt>
                <c:pt idx="44" formatCode="General">
                  <c:v>754</c:v>
                </c:pt>
                <c:pt idx="45" formatCode="General">
                  <c:v>731</c:v>
                </c:pt>
                <c:pt idx="46" formatCode="General">
                  <c:v>693</c:v>
                </c:pt>
                <c:pt idx="47" formatCode="General">
                  <c:v>670</c:v>
                </c:pt>
                <c:pt idx="48" formatCode="General">
                  <c:v>660</c:v>
                </c:pt>
                <c:pt idx="49" formatCode="General">
                  <c:v>656</c:v>
                </c:pt>
                <c:pt idx="50" formatCode="General">
                  <c:v>650</c:v>
                </c:pt>
                <c:pt idx="51" formatCode="General">
                  <c:v>633</c:v>
                </c:pt>
                <c:pt idx="52" formatCode="General">
                  <c:v>624</c:v>
                </c:pt>
                <c:pt idx="53" formatCode="General">
                  <c:v>609</c:v>
                </c:pt>
                <c:pt idx="54" formatCode="General">
                  <c:v>597</c:v>
                </c:pt>
                <c:pt idx="55" formatCode="General">
                  <c:v>582</c:v>
                </c:pt>
                <c:pt idx="56" formatCode="General">
                  <c:v>568</c:v>
                </c:pt>
                <c:pt idx="57" formatCode="General">
                  <c:v>559</c:v>
                </c:pt>
                <c:pt idx="58" formatCode="General">
                  <c:v>554</c:v>
                </c:pt>
              </c:numCache>
            </c:numRef>
          </c:val>
          <c:smooth val="0"/>
        </c:ser>
        <c:ser>
          <c:idx val="7"/>
          <c:order val="6"/>
          <c:tx>
            <c:strRef>
              <c:f>Sheet1!$H$4:$H$5</c:f>
              <c:strCache>
                <c:ptCount val="1"/>
                <c:pt idx="0">
                  <c:v>実質国内総生産 家族従業者</c:v>
                </c:pt>
              </c:strCache>
            </c:strRef>
          </c:tx>
          <c:spPr>
            <a:ln w="22225">
              <a:prstDash val="lgDashDotDot"/>
            </a:ln>
          </c:spPr>
          <c:marker>
            <c:symbol val="none"/>
          </c:marker>
          <c:cat>
            <c:strRef>
              <c:f>Sheet1!$A$6:$A$64</c:f>
              <c:strCache>
                <c:ptCount val="59"/>
                <c:pt idx="0">
                  <c:v>1955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pt idx="16">
                  <c:v>71</c:v>
                </c:pt>
                <c:pt idx="17">
                  <c:v>72</c:v>
                </c:pt>
                <c:pt idx="18">
                  <c:v>73</c:v>
                </c:pt>
                <c:pt idx="19">
                  <c:v>74</c:v>
                </c:pt>
                <c:pt idx="20">
                  <c:v>75</c:v>
                </c:pt>
                <c:pt idx="21">
                  <c:v>76</c:v>
                </c:pt>
                <c:pt idx="22">
                  <c:v>77</c:v>
                </c:pt>
                <c:pt idx="23">
                  <c:v>78</c:v>
                </c:pt>
                <c:pt idx="24">
                  <c:v>79</c:v>
                </c:pt>
                <c:pt idx="25">
                  <c:v>80</c:v>
                </c:pt>
                <c:pt idx="26">
                  <c:v>81</c:v>
                </c:pt>
                <c:pt idx="27">
                  <c:v>82</c:v>
                </c:pt>
                <c:pt idx="28">
                  <c:v>83</c:v>
                </c:pt>
                <c:pt idx="29">
                  <c:v>84</c:v>
                </c:pt>
                <c:pt idx="30">
                  <c:v>85</c:v>
                </c:pt>
                <c:pt idx="31">
                  <c:v>86</c:v>
                </c:pt>
                <c:pt idx="32">
                  <c:v>87</c:v>
                </c:pt>
                <c:pt idx="33">
                  <c:v>88</c:v>
                </c:pt>
                <c:pt idx="34">
                  <c:v>89</c:v>
                </c:pt>
                <c:pt idx="35">
                  <c:v>90</c:v>
                </c:pt>
                <c:pt idx="36">
                  <c:v>91</c:v>
                </c:pt>
                <c:pt idx="37">
                  <c:v>92</c:v>
                </c:pt>
                <c:pt idx="38">
                  <c:v>93</c:v>
                </c:pt>
                <c:pt idx="39">
                  <c:v>94</c:v>
                </c:pt>
                <c:pt idx="40">
                  <c:v>95</c:v>
                </c:pt>
                <c:pt idx="41">
                  <c:v>96</c:v>
                </c:pt>
                <c:pt idx="42">
                  <c:v>97</c:v>
                </c:pt>
                <c:pt idx="43">
                  <c:v>98</c:v>
                </c:pt>
                <c:pt idx="44">
                  <c:v>99</c:v>
                </c:pt>
                <c:pt idx="45">
                  <c:v>2000</c:v>
                </c:pt>
                <c:pt idx="46">
                  <c:v>01</c:v>
                </c:pt>
                <c:pt idx="47">
                  <c:v>02</c:v>
                </c:pt>
                <c:pt idx="48">
                  <c:v>03</c:v>
                </c:pt>
                <c:pt idx="49">
                  <c:v>04</c:v>
                </c:pt>
                <c:pt idx="50">
                  <c:v>05</c:v>
                </c:pt>
                <c:pt idx="51">
                  <c:v>06</c:v>
                </c:pt>
                <c:pt idx="52">
                  <c:v>07</c:v>
                </c:pt>
                <c:pt idx="53">
                  <c:v>08</c:v>
                </c:pt>
                <c:pt idx="54">
                  <c:v>09</c:v>
                </c:pt>
                <c:pt idx="55">
                  <c:v>10</c:v>
                </c:pt>
                <c:pt idx="56">
                  <c:v>11</c:v>
                </c:pt>
                <c:pt idx="57">
                  <c:v>12</c:v>
                </c:pt>
                <c:pt idx="58">
                  <c:v>13</c:v>
                </c:pt>
              </c:strCache>
            </c:strRef>
          </c:cat>
          <c:val>
            <c:numRef>
              <c:f>Sheet1!$H$6:$H$64</c:f>
              <c:numCache>
                <c:formatCode>#,##0</c:formatCode>
                <c:ptCount val="59"/>
                <c:pt idx="0">
                  <c:v>1284</c:v>
                </c:pt>
                <c:pt idx="1">
                  <c:v>1226</c:v>
                </c:pt>
                <c:pt idx="2">
                  <c:v>1190</c:v>
                </c:pt>
                <c:pt idx="3">
                  <c:v>1149</c:v>
                </c:pt>
                <c:pt idx="4">
                  <c:v>1089</c:v>
                </c:pt>
                <c:pt idx="5">
                  <c:v>1061</c:v>
                </c:pt>
                <c:pt idx="6">
                  <c:v>1034</c:v>
                </c:pt>
                <c:pt idx="7">
                  <c:v>1008</c:v>
                </c:pt>
                <c:pt idx="8">
                  <c:v>970</c:v>
                </c:pt>
                <c:pt idx="9">
                  <c:v>946</c:v>
                </c:pt>
                <c:pt idx="10">
                  <c:v>915</c:v>
                </c:pt>
                <c:pt idx="11">
                  <c:v>889</c:v>
                </c:pt>
                <c:pt idx="12">
                  <c:v>880</c:v>
                </c:pt>
                <c:pt idx="13">
                  <c:v>866</c:v>
                </c:pt>
                <c:pt idx="14">
                  <c:v>844</c:v>
                </c:pt>
                <c:pt idx="15">
                  <c:v>805</c:v>
                </c:pt>
                <c:pt idx="16">
                  <c:v>747</c:v>
                </c:pt>
                <c:pt idx="17">
                  <c:v>707</c:v>
                </c:pt>
                <c:pt idx="18">
                  <c:v>665</c:v>
                </c:pt>
                <c:pt idx="19">
                  <c:v>633</c:v>
                </c:pt>
                <c:pt idx="20">
                  <c:v>628</c:v>
                </c:pt>
                <c:pt idx="21">
                  <c:v>617</c:v>
                </c:pt>
                <c:pt idx="22">
                  <c:v>621</c:v>
                </c:pt>
                <c:pt idx="23">
                  <c:v>636</c:v>
                </c:pt>
                <c:pt idx="24">
                  <c:v>627</c:v>
                </c:pt>
                <c:pt idx="25">
                  <c:v>603</c:v>
                </c:pt>
                <c:pt idx="26">
                  <c:v>592</c:v>
                </c:pt>
                <c:pt idx="27">
                  <c:v>587</c:v>
                </c:pt>
                <c:pt idx="28">
                  <c:v>574</c:v>
                </c:pt>
                <c:pt idx="29" formatCode="General">
                  <c:v>565</c:v>
                </c:pt>
                <c:pt idx="30" formatCode="General">
                  <c:v>559</c:v>
                </c:pt>
                <c:pt idx="31" formatCode="General">
                  <c:v>546</c:v>
                </c:pt>
                <c:pt idx="32" formatCode="General">
                  <c:v>549</c:v>
                </c:pt>
                <c:pt idx="33" formatCode="General">
                  <c:v>543</c:v>
                </c:pt>
                <c:pt idx="34" formatCode="General">
                  <c:v>531</c:v>
                </c:pt>
                <c:pt idx="35" formatCode="General">
                  <c:v>517</c:v>
                </c:pt>
                <c:pt idx="36" formatCode="General">
                  <c:v>489</c:v>
                </c:pt>
                <c:pt idx="37" formatCode="General">
                  <c:v>456</c:v>
                </c:pt>
                <c:pt idx="38" formatCode="General">
                  <c:v>418</c:v>
                </c:pt>
                <c:pt idx="39" formatCode="General">
                  <c:v>407</c:v>
                </c:pt>
                <c:pt idx="40" formatCode="General">
                  <c:v>397</c:v>
                </c:pt>
                <c:pt idx="41" formatCode="General">
                  <c:v>382</c:v>
                </c:pt>
                <c:pt idx="42" formatCode="General">
                  <c:v>376</c:v>
                </c:pt>
                <c:pt idx="43" formatCode="General">
                  <c:v>367</c:v>
                </c:pt>
                <c:pt idx="44" formatCode="General">
                  <c:v>356</c:v>
                </c:pt>
                <c:pt idx="45" formatCode="General">
                  <c:v>340</c:v>
                </c:pt>
                <c:pt idx="46" formatCode="General">
                  <c:v>325</c:v>
                </c:pt>
                <c:pt idx="47" formatCode="General">
                  <c:v>305</c:v>
                </c:pt>
                <c:pt idx="48" formatCode="General">
                  <c:v>296</c:v>
                </c:pt>
                <c:pt idx="49" formatCode="General">
                  <c:v>290</c:v>
                </c:pt>
                <c:pt idx="50" formatCode="General">
                  <c:v>282</c:v>
                </c:pt>
                <c:pt idx="51" formatCode="General">
                  <c:v>248</c:v>
                </c:pt>
                <c:pt idx="52" formatCode="General">
                  <c:v>237</c:v>
                </c:pt>
                <c:pt idx="53" formatCode="General">
                  <c:v>224</c:v>
                </c:pt>
                <c:pt idx="54" formatCode="General">
                  <c:v>203</c:v>
                </c:pt>
                <c:pt idx="55" formatCode="General">
                  <c:v>190</c:v>
                </c:pt>
                <c:pt idx="56" formatCode="General">
                  <c:v>188</c:v>
                </c:pt>
                <c:pt idx="57" formatCode="General">
                  <c:v>180</c:v>
                </c:pt>
                <c:pt idx="58" formatCode="General">
                  <c:v>174</c:v>
                </c:pt>
              </c:numCache>
            </c:numRef>
          </c:val>
          <c:smooth val="0"/>
        </c:ser>
        <c:dLbls>
          <c:showLegendKey val="0"/>
          <c:showVal val="0"/>
          <c:showCatName val="0"/>
          <c:showSerName val="0"/>
          <c:showPercent val="0"/>
          <c:showBubbleSize val="0"/>
        </c:dLbls>
        <c:marker val="1"/>
        <c:smooth val="0"/>
        <c:axId val="79833728"/>
        <c:axId val="79832192"/>
      </c:lineChart>
      <c:catAx>
        <c:axId val="79820672"/>
        <c:scaling>
          <c:orientation val="minMax"/>
        </c:scaling>
        <c:delete val="0"/>
        <c:axPos val="b"/>
        <c:majorTickMark val="out"/>
        <c:minorTickMark val="none"/>
        <c:tickLblPos val="nextTo"/>
        <c:txPr>
          <a:bodyPr/>
          <a:lstStyle/>
          <a:p>
            <a:pPr>
              <a:defRPr sz="1400"/>
            </a:pPr>
            <a:endParaRPr lang="ja-JP"/>
          </a:p>
        </c:txPr>
        <c:crossAx val="79822208"/>
        <c:crosses val="autoZero"/>
        <c:auto val="1"/>
        <c:lblAlgn val="ctr"/>
        <c:lblOffset val="100"/>
        <c:tickLblSkip val="5"/>
        <c:noMultiLvlLbl val="0"/>
      </c:catAx>
      <c:valAx>
        <c:axId val="79822208"/>
        <c:scaling>
          <c:orientation val="minMax"/>
        </c:scaling>
        <c:delete val="0"/>
        <c:axPos val="l"/>
        <c:majorGridlines>
          <c:spPr>
            <a:ln>
              <a:noFill/>
            </a:ln>
          </c:spPr>
        </c:majorGridlines>
        <c:numFmt formatCode="#,##0_);[Red]\(#,##0\)" sourceLinked="0"/>
        <c:majorTickMark val="in"/>
        <c:minorTickMark val="none"/>
        <c:tickLblPos val="nextTo"/>
        <c:txPr>
          <a:bodyPr/>
          <a:lstStyle/>
          <a:p>
            <a:pPr>
              <a:defRPr sz="1400"/>
            </a:pPr>
            <a:endParaRPr lang="ja-JP"/>
          </a:p>
        </c:txPr>
        <c:crossAx val="79820672"/>
        <c:crosses val="autoZero"/>
        <c:crossBetween val="between"/>
      </c:valAx>
      <c:valAx>
        <c:axId val="79832192"/>
        <c:scaling>
          <c:orientation val="minMax"/>
        </c:scaling>
        <c:delete val="0"/>
        <c:axPos val="r"/>
        <c:numFmt formatCode="#,##0" sourceLinked="1"/>
        <c:majorTickMark val="in"/>
        <c:minorTickMark val="none"/>
        <c:tickLblPos val="nextTo"/>
        <c:txPr>
          <a:bodyPr/>
          <a:lstStyle/>
          <a:p>
            <a:pPr>
              <a:defRPr sz="1400"/>
            </a:pPr>
            <a:endParaRPr lang="ja-JP"/>
          </a:p>
        </c:txPr>
        <c:crossAx val="79833728"/>
        <c:crosses val="max"/>
        <c:crossBetween val="between"/>
      </c:valAx>
      <c:catAx>
        <c:axId val="79833728"/>
        <c:scaling>
          <c:orientation val="minMax"/>
        </c:scaling>
        <c:delete val="1"/>
        <c:axPos val="b"/>
        <c:majorTickMark val="out"/>
        <c:minorTickMark val="none"/>
        <c:tickLblPos val="nextTo"/>
        <c:crossAx val="79832192"/>
        <c:crosses val="autoZero"/>
        <c:auto val="1"/>
        <c:lblAlgn val="ctr"/>
        <c:lblOffset val="100"/>
        <c:noMultiLvlLbl val="0"/>
      </c:catAx>
      <c:spPr>
        <a:solidFill>
          <a:schemeClr val="bg1"/>
        </a:solidFill>
        <a:ln>
          <a:solidFill>
            <a:schemeClr val="lt1">
              <a:shade val="50000"/>
            </a:schemeClr>
          </a:solidFill>
        </a:ln>
      </c:spPr>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06873531823383"/>
          <c:y val="7.3389607335087384E-2"/>
          <c:w val="0.752021170110592"/>
          <c:h val="0.83946662273992345"/>
        </c:manualLayout>
      </c:layout>
      <c:lineChart>
        <c:grouping val="standard"/>
        <c:varyColors val="0"/>
        <c:ser>
          <c:idx val="0"/>
          <c:order val="0"/>
          <c:tx>
            <c:strRef>
              <c:f>データ結合!$G$88</c:f>
              <c:strCache>
                <c:ptCount val="1"/>
                <c:pt idx="0">
                  <c:v>消費支出(左軸）</c:v>
                </c:pt>
              </c:strCache>
            </c:strRef>
          </c:tx>
          <c:spPr>
            <a:ln w="25400"/>
          </c:spPr>
          <c:marker>
            <c:symbol val="none"/>
          </c:marker>
          <c:cat>
            <c:numRef>
              <c:f>データ結合!$B$39:$B$87</c:f>
              <c:numCache>
                <c:formatCode>General</c:formatCode>
                <c:ptCount val="49"/>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numCache>
            </c:numRef>
          </c:cat>
          <c:val>
            <c:numRef>
              <c:f>データ結合!$G$39:$G$87</c:f>
              <c:numCache>
                <c:formatCode>#,##0_ </c:formatCode>
                <c:ptCount val="49"/>
                <c:pt idx="0">
                  <c:v>48396</c:v>
                </c:pt>
                <c:pt idx="1">
                  <c:v>52516</c:v>
                </c:pt>
                <c:pt idx="2">
                  <c:v>57071</c:v>
                </c:pt>
                <c:pt idx="3">
                  <c:v>63607</c:v>
                </c:pt>
                <c:pt idx="4">
                  <c:v>70386</c:v>
                </c:pt>
                <c:pt idx="5">
                  <c:v>79531</c:v>
                </c:pt>
                <c:pt idx="6">
                  <c:v>87475</c:v>
                </c:pt>
                <c:pt idx="7">
                  <c:v>96026</c:v>
                </c:pt>
                <c:pt idx="8">
                  <c:v>112116</c:v>
                </c:pt>
                <c:pt idx="9">
                  <c:v>136024</c:v>
                </c:pt>
                <c:pt idx="10">
                  <c:v>157982</c:v>
                </c:pt>
                <c:pt idx="11">
                  <c:v>174790</c:v>
                </c:pt>
                <c:pt idx="12">
                  <c:v>190497</c:v>
                </c:pt>
                <c:pt idx="13">
                  <c:v>201715</c:v>
                </c:pt>
                <c:pt idx="14">
                  <c:v>214697</c:v>
                </c:pt>
                <c:pt idx="15">
                  <c:v>230568</c:v>
                </c:pt>
                <c:pt idx="16">
                  <c:v>240014</c:v>
                </c:pt>
                <c:pt idx="17">
                  <c:v>253169</c:v>
                </c:pt>
                <c:pt idx="18">
                  <c:v>259521</c:v>
                </c:pt>
                <c:pt idx="19">
                  <c:v>266319</c:v>
                </c:pt>
                <c:pt idx="20">
                  <c:v>273114</c:v>
                </c:pt>
                <c:pt idx="21">
                  <c:v>276374</c:v>
                </c:pt>
                <c:pt idx="22">
                  <c:v>280944</c:v>
                </c:pt>
                <c:pt idx="23">
                  <c:v>291122</c:v>
                </c:pt>
                <c:pt idx="24">
                  <c:v>299350</c:v>
                </c:pt>
                <c:pt idx="25">
                  <c:v>311174</c:v>
                </c:pt>
                <c:pt idx="26">
                  <c:v>327113</c:v>
                </c:pt>
                <c:pt idx="27">
                  <c:v>333661</c:v>
                </c:pt>
                <c:pt idx="28">
                  <c:v>335246</c:v>
                </c:pt>
                <c:pt idx="29">
                  <c:v>333840</c:v>
                </c:pt>
                <c:pt idx="30">
                  <c:v>329062</c:v>
                </c:pt>
                <c:pt idx="31">
                  <c:v>328849</c:v>
                </c:pt>
                <c:pt idx="32">
                  <c:v>333313</c:v>
                </c:pt>
                <c:pt idx="33">
                  <c:v>328186</c:v>
                </c:pt>
                <c:pt idx="34">
                  <c:v>323008</c:v>
                </c:pt>
                <c:pt idx="35">
                  <c:v>317133</c:v>
                </c:pt>
                <c:pt idx="36">
                  <c:v>308692</c:v>
                </c:pt>
                <c:pt idx="37">
                  <c:v>306129</c:v>
                </c:pt>
                <c:pt idx="38">
                  <c:v>302623</c:v>
                </c:pt>
                <c:pt idx="39">
                  <c:v>304203</c:v>
                </c:pt>
                <c:pt idx="40">
                  <c:v>300903</c:v>
                </c:pt>
                <c:pt idx="41">
                  <c:v>295332</c:v>
                </c:pt>
                <c:pt idx="42">
                  <c:v>297139</c:v>
                </c:pt>
                <c:pt idx="43">
                  <c:v>297102</c:v>
                </c:pt>
                <c:pt idx="44">
                  <c:v>292078</c:v>
                </c:pt>
                <c:pt idx="45">
                  <c:v>290788</c:v>
                </c:pt>
                <c:pt idx="46">
                  <c:v>282876</c:v>
                </c:pt>
                <c:pt idx="47">
                  <c:v>286408</c:v>
                </c:pt>
                <c:pt idx="48">
                  <c:v>290800</c:v>
                </c:pt>
              </c:numCache>
            </c:numRef>
          </c:val>
          <c:smooth val="0"/>
        </c:ser>
        <c:ser>
          <c:idx val="1"/>
          <c:order val="1"/>
          <c:tx>
            <c:strRef>
              <c:f>データ結合!$H$88</c:f>
              <c:strCache>
                <c:ptCount val="1"/>
                <c:pt idx="0">
                  <c:v>食料費（左軸）</c:v>
                </c:pt>
              </c:strCache>
            </c:strRef>
          </c:tx>
          <c:spPr>
            <a:ln w="25400">
              <a:solidFill>
                <a:schemeClr val="accent3"/>
              </a:solidFill>
            </a:ln>
          </c:spPr>
          <c:marker>
            <c:symbol val="none"/>
          </c:marker>
          <c:cat>
            <c:numRef>
              <c:f>データ結合!$B$39:$B$87</c:f>
              <c:numCache>
                <c:formatCode>General</c:formatCode>
                <c:ptCount val="49"/>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numCache>
            </c:numRef>
          </c:cat>
          <c:val>
            <c:numRef>
              <c:f>データ結合!$H$39:$H$87</c:f>
              <c:numCache>
                <c:formatCode>#,##0_ </c:formatCode>
                <c:ptCount val="49"/>
                <c:pt idx="0">
                  <c:v>18454</c:v>
                </c:pt>
                <c:pt idx="1">
                  <c:v>19593</c:v>
                </c:pt>
                <c:pt idx="2">
                  <c:v>21004</c:v>
                </c:pt>
                <c:pt idx="3">
                  <c:v>22585</c:v>
                </c:pt>
                <c:pt idx="4">
                  <c:v>24345</c:v>
                </c:pt>
                <c:pt idx="5">
                  <c:v>27092</c:v>
                </c:pt>
                <c:pt idx="6">
                  <c:v>29162</c:v>
                </c:pt>
                <c:pt idx="7">
                  <c:v>31357</c:v>
                </c:pt>
                <c:pt idx="8">
                  <c:v>35789</c:v>
                </c:pt>
                <c:pt idx="9">
                  <c:v>44350</c:v>
                </c:pt>
                <c:pt idx="10">
                  <c:v>50479</c:v>
                </c:pt>
                <c:pt idx="11">
                  <c:v>55308</c:v>
                </c:pt>
                <c:pt idx="12">
                  <c:v>58660</c:v>
                </c:pt>
                <c:pt idx="13">
                  <c:v>60896</c:v>
                </c:pt>
                <c:pt idx="14">
                  <c:v>62769</c:v>
                </c:pt>
                <c:pt idx="15">
                  <c:v>66923</c:v>
                </c:pt>
                <c:pt idx="16">
                  <c:v>69183</c:v>
                </c:pt>
                <c:pt idx="17">
                  <c:v>71342</c:v>
                </c:pt>
                <c:pt idx="18">
                  <c:v>72173</c:v>
                </c:pt>
                <c:pt idx="19">
                  <c:v>72962</c:v>
                </c:pt>
                <c:pt idx="20">
                  <c:v>73735</c:v>
                </c:pt>
                <c:pt idx="21">
                  <c:v>73995</c:v>
                </c:pt>
                <c:pt idx="22">
                  <c:v>73226</c:v>
                </c:pt>
                <c:pt idx="23">
                  <c:v>74173</c:v>
                </c:pt>
                <c:pt idx="24">
                  <c:v>75849</c:v>
                </c:pt>
                <c:pt idx="25">
                  <c:v>78956</c:v>
                </c:pt>
                <c:pt idx="26">
                  <c:v>82130</c:v>
                </c:pt>
                <c:pt idx="27">
                  <c:v>82381</c:v>
                </c:pt>
                <c:pt idx="28">
                  <c:v>81562</c:v>
                </c:pt>
                <c:pt idx="29">
                  <c:v>80552</c:v>
                </c:pt>
                <c:pt idx="30">
                  <c:v>77886</c:v>
                </c:pt>
                <c:pt idx="31">
                  <c:v>77042</c:v>
                </c:pt>
                <c:pt idx="32">
                  <c:v>78306</c:v>
                </c:pt>
                <c:pt idx="33">
                  <c:v>78156</c:v>
                </c:pt>
                <c:pt idx="34">
                  <c:v>76590</c:v>
                </c:pt>
                <c:pt idx="35">
                  <c:v>73844</c:v>
                </c:pt>
                <c:pt idx="36">
                  <c:v>71534</c:v>
                </c:pt>
                <c:pt idx="37">
                  <c:v>71286</c:v>
                </c:pt>
                <c:pt idx="38">
                  <c:v>70260</c:v>
                </c:pt>
                <c:pt idx="39">
                  <c:v>70116</c:v>
                </c:pt>
                <c:pt idx="40">
                  <c:v>68910</c:v>
                </c:pt>
                <c:pt idx="41">
                  <c:v>68178</c:v>
                </c:pt>
                <c:pt idx="42">
                  <c:v>68522</c:v>
                </c:pt>
                <c:pt idx="43">
                  <c:v>69145</c:v>
                </c:pt>
                <c:pt idx="44">
                  <c:v>68533</c:v>
                </c:pt>
                <c:pt idx="45">
                  <c:v>67717</c:v>
                </c:pt>
                <c:pt idx="46">
                  <c:v>66968</c:v>
                </c:pt>
                <c:pt idx="47">
                  <c:v>67483</c:v>
                </c:pt>
                <c:pt idx="48">
                  <c:v>68734</c:v>
                </c:pt>
              </c:numCache>
            </c:numRef>
          </c:val>
          <c:smooth val="0"/>
        </c:ser>
        <c:dLbls>
          <c:showLegendKey val="0"/>
          <c:showVal val="0"/>
          <c:showCatName val="0"/>
          <c:showSerName val="0"/>
          <c:showPercent val="0"/>
          <c:showBubbleSize val="0"/>
        </c:dLbls>
        <c:marker val="1"/>
        <c:smooth val="0"/>
        <c:axId val="91207552"/>
        <c:axId val="91209088"/>
      </c:lineChart>
      <c:lineChart>
        <c:grouping val="standard"/>
        <c:varyColors val="0"/>
        <c:ser>
          <c:idx val="2"/>
          <c:order val="2"/>
          <c:tx>
            <c:strRef>
              <c:f>データ結合!$I$88</c:f>
              <c:strCache>
                <c:ptCount val="1"/>
                <c:pt idx="0">
                  <c:v>エンゲル係数（右軸）</c:v>
                </c:pt>
              </c:strCache>
            </c:strRef>
          </c:tx>
          <c:spPr>
            <a:ln w="38100">
              <a:solidFill>
                <a:schemeClr val="accent6"/>
              </a:solidFill>
            </a:ln>
          </c:spPr>
          <c:marker>
            <c:symbol val="none"/>
          </c:marker>
          <c:cat>
            <c:numRef>
              <c:f>データ結合!$B$39:$B$87</c:f>
              <c:numCache>
                <c:formatCode>General</c:formatCode>
                <c:ptCount val="49"/>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numCache>
            </c:numRef>
          </c:cat>
          <c:val>
            <c:numRef>
              <c:f>データ結合!$I$39:$I$87</c:f>
              <c:numCache>
                <c:formatCode>0.0_);[Red]\(0.0\)</c:formatCode>
                <c:ptCount val="49"/>
                <c:pt idx="0">
                  <c:v>38.131250516571619</c:v>
                </c:pt>
                <c:pt idx="1">
                  <c:v>37.308629750933051</c:v>
                </c:pt>
                <c:pt idx="2">
                  <c:v>36.803280124756881</c:v>
                </c:pt>
                <c:pt idx="3">
                  <c:v>35.507098275347055</c:v>
                </c:pt>
                <c:pt idx="4">
                  <c:v>34.587844173557244</c:v>
                </c:pt>
                <c:pt idx="5">
                  <c:v>34.064704329129519</c:v>
                </c:pt>
                <c:pt idx="6">
                  <c:v>33.337525007144897</c:v>
                </c:pt>
                <c:pt idx="7">
                  <c:v>32.654697686043363</c:v>
                </c:pt>
                <c:pt idx="8">
                  <c:v>31.921402832780331</c:v>
                </c:pt>
                <c:pt idx="9">
                  <c:v>32.604540375227906</c:v>
                </c:pt>
                <c:pt idx="10">
                  <c:v>31.952374321125195</c:v>
                </c:pt>
                <c:pt idx="11">
                  <c:v>31.642542479546886</c:v>
                </c:pt>
                <c:pt idx="12">
                  <c:v>30.793135849908399</c:v>
                </c:pt>
                <c:pt idx="13">
                  <c:v>30.189128225466622</c:v>
                </c:pt>
                <c:pt idx="14">
                  <c:v>29.236086205210132</c:v>
                </c:pt>
                <c:pt idx="15">
                  <c:v>29.025276707956003</c:v>
                </c:pt>
                <c:pt idx="16">
                  <c:v>28.824568566833602</c:v>
                </c:pt>
                <c:pt idx="17">
                  <c:v>28.179595448099885</c:v>
                </c:pt>
                <c:pt idx="18">
                  <c:v>27.810080879774663</c:v>
                </c:pt>
                <c:pt idx="19">
                  <c:v>27.396468145344492</c:v>
                </c:pt>
                <c:pt idx="20">
                  <c:v>26.99788366762597</c:v>
                </c:pt>
                <c:pt idx="21">
                  <c:v>26.773502572600894</c:v>
                </c:pt>
                <c:pt idx="22">
                  <c:v>26.064269035822086</c:v>
                </c:pt>
                <c:pt idx="23">
                  <c:v>25.478321803230259</c:v>
                </c:pt>
                <c:pt idx="24">
                  <c:v>25.337898780691496</c:v>
                </c:pt>
                <c:pt idx="25">
                  <c:v>25.373585196706667</c:v>
                </c:pt>
                <c:pt idx="26">
                  <c:v>25.107531648084912</c:v>
                </c:pt>
                <c:pt idx="27">
                  <c:v>24.690029700804107</c:v>
                </c:pt>
                <c:pt idx="28">
                  <c:v>24.329000196870357</c:v>
                </c:pt>
                <c:pt idx="29">
                  <c:v>24.128924035466092</c:v>
                </c:pt>
                <c:pt idx="30">
                  <c:v>23.669095793497881</c:v>
                </c:pt>
                <c:pt idx="31">
                  <c:v>23.427773841489561</c:v>
                </c:pt>
                <c:pt idx="32">
                  <c:v>23.493233087218321</c:v>
                </c:pt>
                <c:pt idx="33">
                  <c:v>23.814544191403655</c:v>
                </c:pt>
                <c:pt idx="34">
                  <c:v>23.711487021993264</c:v>
                </c:pt>
                <c:pt idx="35">
                  <c:v>23.284867863010156</c:v>
                </c:pt>
                <c:pt idx="36">
                  <c:v>23.173260078006557</c:v>
                </c:pt>
                <c:pt idx="37">
                  <c:v>23.286261674000176</c:v>
                </c:pt>
                <c:pt idx="38">
                  <c:v>23.217005977734672</c:v>
                </c:pt>
                <c:pt idx="39">
                  <c:v>23.049082356189782</c:v>
                </c:pt>
                <c:pt idx="40">
                  <c:v>22.901067785964248</c:v>
                </c:pt>
                <c:pt idx="41">
                  <c:v>23.085205802283532</c:v>
                </c:pt>
                <c:pt idx="42">
                  <c:v>23.060587805707094</c:v>
                </c:pt>
                <c:pt idx="43">
                  <c:v>23.273151981474378</c:v>
                </c:pt>
                <c:pt idx="44">
                  <c:v>23.463937715267839</c:v>
                </c:pt>
                <c:pt idx="45">
                  <c:v>23.28741213530132</c:v>
                </c:pt>
                <c:pt idx="46">
                  <c:v>23.673977290402863</c:v>
                </c:pt>
                <c:pt idx="47">
                  <c:v>23.561841847993072</c:v>
                </c:pt>
                <c:pt idx="48">
                  <c:v>23.63617606602476</c:v>
                </c:pt>
              </c:numCache>
            </c:numRef>
          </c:val>
          <c:smooth val="0"/>
        </c:ser>
        <c:dLbls>
          <c:showLegendKey val="0"/>
          <c:showVal val="0"/>
          <c:showCatName val="0"/>
          <c:showSerName val="0"/>
          <c:showPercent val="0"/>
          <c:showBubbleSize val="0"/>
        </c:dLbls>
        <c:marker val="1"/>
        <c:smooth val="0"/>
        <c:axId val="91216512"/>
        <c:axId val="91214976"/>
      </c:lineChart>
      <c:catAx>
        <c:axId val="91207552"/>
        <c:scaling>
          <c:orientation val="minMax"/>
        </c:scaling>
        <c:delete val="0"/>
        <c:axPos val="b"/>
        <c:numFmt formatCode="General" sourceLinked="1"/>
        <c:majorTickMark val="out"/>
        <c:minorTickMark val="none"/>
        <c:tickLblPos val="nextTo"/>
        <c:crossAx val="91209088"/>
        <c:crosses val="autoZero"/>
        <c:auto val="1"/>
        <c:lblAlgn val="ctr"/>
        <c:lblOffset val="100"/>
        <c:tickLblSkip val="5"/>
        <c:noMultiLvlLbl val="0"/>
      </c:catAx>
      <c:valAx>
        <c:axId val="91209088"/>
        <c:scaling>
          <c:orientation val="minMax"/>
          <c:max val="500000"/>
          <c:min val="0"/>
        </c:scaling>
        <c:delete val="0"/>
        <c:axPos val="l"/>
        <c:numFmt formatCode="#,##0_);[Red]\(#,##0\)" sourceLinked="0"/>
        <c:majorTickMark val="out"/>
        <c:minorTickMark val="none"/>
        <c:tickLblPos val="nextTo"/>
        <c:crossAx val="91207552"/>
        <c:crosses val="autoZero"/>
        <c:crossBetween val="between"/>
        <c:majorUnit val="100000"/>
      </c:valAx>
      <c:valAx>
        <c:axId val="91214976"/>
        <c:scaling>
          <c:orientation val="minMax"/>
          <c:max val="50"/>
          <c:min val="0"/>
        </c:scaling>
        <c:delete val="0"/>
        <c:axPos val="r"/>
        <c:numFmt formatCode="#,##0_);[Red]\(#,##0\)" sourceLinked="0"/>
        <c:majorTickMark val="out"/>
        <c:minorTickMark val="none"/>
        <c:tickLblPos val="nextTo"/>
        <c:crossAx val="91216512"/>
        <c:crosses val="max"/>
        <c:crossBetween val="between"/>
        <c:majorUnit val="10"/>
      </c:valAx>
      <c:catAx>
        <c:axId val="91216512"/>
        <c:scaling>
          <c:orientation val="minMax"/>
        </c:scaling>
        <c:delete val="1"/>
        <c:axPos val="b"/>
        <c:numFmt formatCode="General" sourceLinked="1"/>
        <c:majorTickMark val="out"/>
        <c:minorTickMark val="none"/>
        <c:tickLblPos val="nextTo"/>
        <c:crossAx val="91214976"/>
        <c:crosses val="autoZero"/>
        <c:auto val="1"/>
        <c:lblAlgn val="ctr"/>
        <c:lblOffset val="100"/>
        <c:noMultiLvlLbl val="0"/>
      </c:catAx>
      <c:spPr>
        <a:solidFill>
          <a:schemeClr val="bg1"/>
        </a:solidFill>
        <a:ln>
          <a:solidFill>
            <a:schemeClr val="bg1">
              <a:lumMod val="50000"/>
            </a:schemeClr>
          </a:solidFill>
        </a:ln>
      </c:spPr>
    </c:plotArea>
    <c:legend>
      <c:legendPos val="r"/>
      <c:layout>
        <c:manualLayout>
          <c:xMode val="edge"/>
          <c:yMode val="edge"/>
          <c:x val="0.47405742892302871"/>
          <c:y val="9.1881059726050096E-2"/>
          <c:w val="0.4107879940581764"/>
          <c:h val="0.1547570195279121"/>
        </c:manualLayout>
      </c:layout>
      <c:overlay val="0"/>
      <c:spPr>
        <a:solidFill>
          <a:schemeClr val="bg1"/>
        </a:solidFill>
        <a:ln w="3175">
          <a:solidFill>
            <a:schemeClr val="tx1"/>
          </a:solidFill>
        </a:ln>
      </c:spPr>
      <c:txPr>
        <a:bodyPr/>
        <a:lstStyle/>
        <a:p>
          <a:pPr>
            <a:defRPr>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txPr>
    <a:bodyPr/>
    <a:lstStyle/>
    <a:p>
      <a:pPr>
        <a:defRPr sz="1100"/>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2355641603308"/>
          <c:y val="9.3470179546059781E-2"/>
          <c:w val="0.79398812551902886"/>
          <c:h val="0.68902315353014321"/>
        </c:manualLayout>
      </c:layout>
      <c:barChart>
        <c:barDir val="col"/>
        <c:grouping val="clustered"/>
        <c:varyColors val="0"/>
        <c:ser>
          <c:idx val="0"/>
          <c:order val="0"/>
          <c:tx>
            <c:strRef>
              <c:f>'総 (加工)'!$G$23</c:f>
              <c:strCache>
                <c:ptCount val="1"/>
                <c:pt idx="0">
                  <c:v>消費支出（左軸）</c:v>
                </c:pt>
              </c:strCache>
            </c:strRef>
          </c:tx>
          <c:invertIfNegative val="0"/>
          <c:cat>
            <c:strRef>
              <c:f>'総 (加工)'!$R$8:$V$8</c:f>
              <c:strCache>
                <c:ptCount val="5"/>
                <c:pt idx="0">
                  <c:v>Ⅰ
(～251万円)</c:v>
                </c:pt>
                <c:pt idx="1">
                  <c:v>Ⅱ
(251～367万円)</c:v>
                </c:pt>
                <c:pt idx="2">
                  <c:v>Ⅲ
(367～505万円)</c:v>
                </c:pt>
                <c:pt idx="3">
                  <c:v>Ⅳ
(505～735万円)</c:v>
                </c:pt>
                <c:pt idx="4">
                  <c:v>Ⅴ
(735～万円)</c:v>
                </c:pt>
              </c:strCache>
            </c:strRef>
          </c:cat>
          <c:val>
            <c:numRef>
              <c:f>'総 (加工)'!$R$23:$V$23</c:f>
              <c:numCache>
                <c:formatCode>###,###,##0;"-"##,###,##0</c:formatCode>
                <c:ptCount val="5"/>
                <c:pt idx="0">
                  <c:v>137405</c:v>
                </c:pt>
                <c:pt idx="1">
                  <c:v>202421</c:v>
                </c:pt>
                <c:pt idx="2">
                  <c:v>243780</c:v>
                </c:pt>
                <c:pt idx="3">
                  <c:v>281396</c:v>
                </c:pt>
                <c:pt idx="4">
                  <c:v>392877</c:v>
                </c:pt>
              </c:numCache>
            </c:numRef>
          </c:val>
        </c:ser>
        <c:ser>
          <c:idx val="1"/>
          <c:order val="1"/>
          <c:tx>
            <c:strRef>
              <c:f>'総 (加工)'!$G$24</c:f>
              <c:strCache>
                <c:ptCount val="1"/>
                <c:pt idx="0">
                  <c:v>食料費（左軸）</c:v>
                </c:pt>
              </c:strCache>
            </c:strRef>
          </c:tx>
          <c:spPr>
            <a:solidFill>
              <a:schemeClr val="accent3"/>
            </a:solidFill>
          </c:spPr>
          <c:invertIfNegative val="0"/>
          <c:cat>
            <c:strRef>
              <c:f>'総 (加工)'!$R$8:$V$8</c:f>
              <c:strCache>
                <c:ptCount val="5"/>
                <c:pt idx="0">
                  <c:v>Ⅰ
(～251万円)</c:v>
                </c:pt>
                <c:pt idx="1">
                  <c:v>Ⅱ
(251～367万円)</c:v>
                </c:pt>
                <c:pt idx="2">
                  <c:v>Ⅲ
(367～505万円)</c:v>
                </c:pt>
                <c:pt idx="3">
                  <c:v>Ⅳ
(505～735万円)</c:v>
                </c:pt>
                <c:pt idx="4">
                  <c:v>Ⅴ
(735～万円)</c:v>
                </c:pt>
              </c:strCache>
            </c:strRef>
          </c:cat>
          <c:val>
            <c:numRef>
              <c:f>'総 (加工)'!$R$24:$V$24</c:f>
              <c:numCache>
                <c:formatCode>###,###,##0;"-"##,###,##0</c:formatCode>
                <c:ptCount val="5"/>
                <c:pt idx="0">
                  <c:v>34886</c:v>
                </c:pt>
                <c:pt idx="1">
                  <c:v>52073</c:v>
                </c:pt>
                <c:pt idx="2">
                  <c:v>59737</c:v>
                </c:pt>
                <c:pt idx="3">
                  <c:v>67005</c:v>
                </c:pt>
                <c:pt idx="4">
                  <c:v>83175</c:v>
                </c:pt>
              </c:numCache>
            </c:numRef>
          </c:val>
        </c:ser>
        <c:dLbls>
          <c:showLegendKey val="0"/>
          <c:showVal val="0"/>
          <c:showCatName val="0"/>
          <c:showSerName val="0"/>
          <c:showPercent val="0"/>
          <c:showBubbleSize val="0"/>
        </c:dLbls>
        <c:gapWidth val="150"/>
        <c:axId val="91260416"/>
        <c:axId val="91262336"/>
      </c:barChart>
      <c:lineChart>
        <c:grouping val="standard"/>
        <c:varyColors val="0"/>
        <c:ser>
          <c:idx val="2"/>
          <c:order val="2"/>
          <c:tx>
            <c:strRef>
              <c:f>'総 (加工)'!$G$25</c:f>
              <c:strCache>
                <c:ptCount val="1"/>
                <c:pt idx="0">
                  <c:v>エンゲル係数（右軸）</c:v>
                </c:pt>
              </c:strCache>
            </c:strRef>
          </c:tx>
          <c:spPr>
            <a:ln w="38100">
              <a:solidFill>
                <a:schemeClr val="accent6"/>
              </a:solidFill>
            </a:ln>
          </c:spPr>
          <c:marker>
            <c:symbol val="diamond"/>
            <c:size val="7"/>
            <c:spPr>
              <a:solidFill>
                <a:schemeClr val="accent6"/>
              </a:solidFill>
              <a:ln>
                <a:solidFill>
                  <a:schemeClr val="accent6"/>
                </a:solidFill>
              </a:ln>
            </c:spPr>
          </c:marker>
          <c:val>
            <c:numRef>
              <c:f>'総 (加工)'!$R$25:$V$25</c:f>
              <c:numCache>
                <c:formatCode>0.0_);[Red]\(0.0\)</c:formatCode>
                <c:ptCount val="5"/>
                <c:pt idx="0">
                  <c:v>25.389177977511736</c:v>
                </c:pt>
                <c:pt idx="1">
                  <c:v>25.725097692433096</c:v>
                </c:pt>
                <c:pt idx="2">
                  <c:v>24.504471244564773</c:v>
                </c:pt>
                <c:pt idx="3">
                  <c:v>23.811639113562382</c:v>
                </c:pt>
                <c:pt idx="4">
                  <c:v>21.170748096732563</c:v>
                </c:pt>
              </c:numCache>
            </c:numRef>
          </c:val>
          <c:smooth val="0"/>
        </c:ser>
        <c:dLbls>
          <c:showLegendKey val="0"/>
          <c:showVal val="0"/>
          <c:showCatName val="0"/>
          <c:showSerName val="0"/>
          <c:showPercent val="0"/>
          <c:showBubbleSize val="0"/>
        </c:dLbls>
        <c:marker val="1"/>
        <c:smooth val="0"/>
        <c:axId val="91269760"/>
        <c:axId val="91268224"/>
      </c:lineChart>
      <c:catAx>
        <c:axId val="91260416"/>
        <c:scaling>
          <c:orientation val="minMax"/>
        </c:scaling>
        <c:delete val="1"/>
        <c:axPos val="b"/>
        <c:numFmt formatCode="General" sourceLinked="1"/>
        <c:majorTickMark val="out"/>
        <c:minorTickMark val="none"/>
        <c:tickLblPos val="nextTo"/>
        <c:crossAx val="91262336"/>
        <c:crosses val="autoZero"/>
        <c:auto val="1"/>
        <c:lblAlgn val="ctr"/>
        <c:lblOffset val="100"/>
        <c:noMultiLvlLbl val="0"/>
      </c:catAx>
      <c:valAx>
        <c:axId val="91262336"/>
        <c:scaling>
          <c:orientation val="minMax"/>
          <c:max val="500000"/>
          <c:min val="0"/>
        </c:scaling>
        <c:delete val="0"/>
        <c:axPos val="l"/>
        <c:numFmt formatCode="###,###,##0;&quot;-&quot;##,###,##0" sourceLinked="1"/>
        <c:majorTickMark val="out"/>
        <c:minorTickMark val="none"/>
        <c:tickLblPos val="nextTo"/>
        <c:crossAx val="91260416"/>
        <c:crosses val="autoZero"/>
        <c:crossBetween val="between"/>
        <c:majorUnit val="100000"/>
      </c:valAx>
      <c:valAx>
        <c:axId val="91268224"/>
        <c:scaling>
          <c:orientation val="minMax"/>
          <c:max val="40"/>
          <c:min val="0"/>
        </c:scaling>
        <c:delete val="0"/>
        <c:axPos val="r"/>
        <c:numFmt formatCode="#,##0_);[Red]\(#,##0\)" sourceLinked="0"/>
        <c:majorTickMark val="out"/>
        <c:minorTickMark val="none"/>
        <c:tickLblPos val="nextTo"/>
        <c:crossAx val="91269760"/>
        <c:crosses val="max"/>
        <c:crossBetween val="between"/>
        <c:majorUnit val="10"/>
      </c:valAx>
      <c:catAx>
        <c:axId val="91269760"/>
        <c:scaling>
          <c:orientation val="minMax"/>
        </c:scaling>
        <c:delete val="1"/>
        <c:axPos val="b"/>
        <c:majorTickMark val="out"/>
        <c:minorTickMark val="none"/>
        <c:tickLblPos val="nextTo"/>
        <c:crossAx val="91268224"/>
        <c:crosses val="autoZero"/>
        <c:auto val="1"/>
        <c:lblAlgn val="ctr"/>
        <c:lblOffset val="100"/>
        <c:noMultiLvlLbl val="0"/>
      </c:catAx>
      <c:spPr>
        <a:solidFill>
          <a:schemeClr val="bg1"/>
        </a:solidFill>
        <a:ln>
          <a:solidFill>
            <a:schemeClr val="bg1">
              <a:lumMod val="50000"/>
            </a:schemeClr>
          </a:solidFill>
        </a:ln>
      </c:spPr>
    </c:plotArea>
    <c:legend>
      <c:legendPos val="r"/>
      <c:layout>
        <c:manualLayout>
          <c:xMode val="edge"/>
          <c:yMode val="edge"/>
          <c:x val="0.18268817289229158"/>
          <c:y val="0.11427086773247344"/>
          <c:w val="0.38039103664465668"/>
          <c:h val="0.12694108277161562"/>
        </c:manualLayout>
      </c:layout>
      <c:overlay val="0"/>
      <c:spPr>
        <a:ln>
          <a:solidFill>
            <a:schemeClr val="bg1">
              <a:lumMod val="50000"/>
            </a:schemeClr>
          </a:solidFill>
        </a:ln>
      </c:spPr>
      <c:txPr>
        <a:bodyPr/>
        <a:lstStyle/>
        <a:p>
          <a:pPr>
            <a:defRPr>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txPr>
    <a:bodyPr/>
    <a:lstStyle/>
    <a:p>
      <a:pPr>
        <a:defRPr sz="1100"/>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70330476318598"/>
          <c:y val="0.13640883344197224"/>
          <c:w val="0.75350830475397179"/>
          <c:h val="0.72235053291678875"/>
        </c:manualLayout>
      </c:layout>
      <c:lineChart>
        <c:grouping val="standard"/>
        <c:varyColors val="0"/>
        <c:ser>
          <c:idx val="0"/>
          <c:order val="0"/>
          <c:tx>
            <c:strRef>
              <c:f>'[140918修正版_(P17)主な死因 (4).xlsx]データ(年齢調整死亡率）'!$C$2</c:f>
              <c:strCache>
                <c:ptCount val="1"/>
                <c:pt idx="0">
                  <c:v>がん 男  Cancers M.</c:v>
                </c:pt>
              </c:strCache>
            </c:strRef>
          </c:tx>
          <c:spPr>
            <a:ln w="19050">
              <a:solidFill>
                <a:srgbClr val="FF0000"/>
              </a:solidFill>
              <a:prstDash val="solid"/>
            </a:ln>
          </c:spPr>
          <c:marker>
            <c:symbol val="none"/>
          </c:marker>
          <c:dLbls>
            <c:dLbl>
              <c:idx val="64"/>
              <c:layout>
                <c:manualLayout>
                  <c:x val="-9.9260786475141825E-3"/>
                  <c:y val="0"/>
                </c:manualLayout>
              </c:layout>
              <c:tx>
                <c:rich>
                  <a:bodyPr/>
                  <a:lstStyle/>
                  <a:p>
                    <a:r>
                      <a:rPr lang="en-US" altLang="en-US">
                        <a:solidFill>
                          <a:srgbClr val="FF0000"/>
                        </a:solidFill>
                      </a:rPr>
                      <a:t>175.7</a:t>
                    </a:r>
                  </a:p>
                </c:rich>
              </c:tx>
              <c:showLegendKey val="0"/>
              <c:showVal val="1"/>
              <c:showCatName val="0"/>
              <c:showSerName val="0"/>
              <c:showPercent val="0"/>
              <c:showBubbleSize val="0"/>
            </c:dLbl>
            <c:showLegendKey val="0"/>
            <c:showVal val="0"/>
            <c:showCatName val="0"/>
            <c:showSerName val="0"/>
            <c:showPercent val="0"/>
            <c:showBubbleSize val="0"/>
          </c:dLbls>
          <c:cat>
            <c:strRef>
              <c:f>'[140918修正版_(P17)主な死因 (4).xlsx]データ(年齢調整死亡率）'!$B$3:$B$68</c:f>
              <c:strCache>
                <c:ptCount val="66"/>
                <c:pt idx="0">
                  <c:v>　22 1947</c:v>
                </c:pt>
                <c:pt idx="1">
                  <c:v> </c:v>
                </c:pt>
                <c:pt idx="2">
                  <c:v> </c:v>
                </c:pt>
                <c:pt idx="3">
                  <c:v>･</c:v>
                </c:pt>
                <c:pt idx="8">
                  <c:v>30
'55</c:v>
                </c:pt>
                <c:pt idx="13">
                  <c:v>･</c:v>
                </c:pt>
                <c:pt idx="18">
                  <c:v>40
'65</c:v>
                </c:pt>
                <c:pt idx="23">
                  <c:v>･</c:v>
                </c:pt>
                <c:pt idx="28">
                  <c:v>50
'75</c:v>
                </c:pt>
                <c:pt idx="33">
                  <c:v>･</c:v>
                </c:pt>
                <c:pt idx="38">
                  <c:v>60
'85</c:v>
                </c:pt>
                <c:pt idx="43">
                  <c:v>･</c:v>
                </c:pt>
                <c:pt idx="48">
                  <c:v>　7
 '95</c:v>
                </c:pt>
                <c:pt idx="53">
                  <c:v>･</c:v>
                </c:pt>
                <c:pt idx="55">
                  <c:v> </c:v>
                </c:pt>
                <c:pt idx="58">
                  <c:v>17
 2005</c:v>
                </c:pt>
                <c:pt idx="65">
                  <c:v>24
 '12</c:v>
                </c:pt>
              </c:strCache>
            </c:strRef>
          </c:cat>
          <c:val>
            <c:numRef>
              <c:f>'[140918修正版_(P17)主な死因 (4).xlsx]データ(年齢調整死亡率）'!$C$3:$C$68</c:f>
              <c:numCache>
                <c:formatCode>#,##0.0</c:formatCode>
                <c:ptCount val="66"/>
                <c:pt idx="0">
                  <c:v>127.4</c:v>
                </c:pt>
                <c:pt idx="1">
                  <c:v>131.6</c:v>
                </c:pt>
                <c:pt idx="2">
                  <c:v>140.19999999999999</c:v>
                </c:pt>
                <c:pt idx="3">
                  <c:v>148.19999999999999</c:v>
                </c:pt>
                <c:pt idx="4">
                  <c:v>150.6</c:v>
                </c:pt>
                <c:pt idx="5">
                  <c:v>155.9</c:v>
                </c:pt>
                <c:pt idx="6">
                  <c:v>160.19999999999999</c:v>
                </c:pt>
                <c:pt idx="7">
                  <c:v>165.9</c:v>
                </c:pt>
                <c:pt idx="8">
                  <c:v>167.9</c:v>
                </c:pt>
                <c:pt idx="9">
                  <c:v>174.7</c:v>
                </c:pt>
                <c:pt idx="10">
                  <c:v>175.7</c:v>
                </c:pt>
                <c:pt idx="11">
                  <c:v>182.7</c:v>
                </c:pt>
                <c:pt idx="12">
                  <c:v>186</c:v>
                </c:pt>
                <c:pt idx="13">
                  <c:v>188.2</c:v>
                </c:pt>
                <c:pt idx="14">
                  <c:v>188.8</c:v>
                </c:pt>
                <c:pt idx="15">
                  <c:v>188.4</c:v>
                </c:pt>
                <c:pt idx="16">
                  <c:v>192.6</c:v>
                </c:pt>
                <c:pt idx="17">
                  <c:v>195.9</c:v>
                </c:pt>
                <c:pt idx="18">
                  <c:v>195.6</c:v>
                </c:pt>
                <c:pt idx="19">
                  <c:v>197.2</c:v>
                </c:pt>
                <c:pt idx="20">
                  <c:v>197.9</c:v>
                </c:pt>
                <c:pt idx="21">
                  <c:v>200</c:v>
                </c:pt>
                <c:pt idx="22">
                  <c:v>202.1</c:v>
                </c:pt>
                <c:pt idx="23">
                  <c:v>199.2</c:v>
                </c:pt>
                <c:pt idx="24">
                  <c:v>198.2</c:v>
                </c:pt>
                <c:pt idx="25">
                  <c:v>202.3</c:v>
                </c:pt>
                <c:pt idx="26">
                  <c:v>201.9</c:v>
                </c:pt>
                <c:pt idx="27">
                  <c:v>202.8</c:v>
                </c:pt>
                <c:pt idx="28">
                  <c:v>198.9</c:v>
                </c:pt>
                <c:pt idx="29">
                  <c:v>202</c:v>
                </c:pt>
                <c:pt idx="30">
                  <c:v>203.4</c:v>
                </c:pt>
                <c:pt idx="31">
                  <c:v>203.8</c:v>
                </c:pt>
                <c:pt idx="32">
                  <c:v>208.6</c:v>
                </c:pt>
                <c:pt idx="33">
                  <c:v>210.9</c:v>
                </c:pt>
                <c:pt idx="34">
                  <c:v>211.6</c:v>
                </c:pt>
                <c:pt idx="35">
                  <c:v>210.7</c:v>
                </c:pt>
                <c:pt idx="36">
                  <c:v>213.3</c:v>
                </c:pt>
                <c:pt idx="37">
                  <c:v>215</c:v>
                </c:pt>
                <c:pt idx="38">
                  <c:v>214.8</c:v>
                </c:pt>
                <c:pt idx="39">
                  <c:v>213.8</c:v>
                </c:pt>
                <c:pt idx="40">
                  <c:v>216.9</c:v>
                </c:pt>
                <c:pt idx="41">
                  <c:v>215.5</c:v>
                </c:pt>
                <c:pt idx="42">
                  <c:v>217.8</c:v>
                </c:pt>
                <c:pt idx="43">
                  <c:v>215.6</c:v>
                </c:pt>
                <c:pt idx="44">
                  <c:v>215.6</c:v>
                </c:pt>
                <c:pt idx="45">
                  <c:v>216.8</c:v>
                </c:pt>
                <c:pt idx="46">
                  <c:v>214.1</c:v>
                </c:pt>
                <c:pt idx="47">
                  <c:v>214.7</c:v>
                </c:pt>
                <c:pt idx="48" formatCode="General">
                  <c:v>226.1</c:v>
                </c:pt>
                <c:pt idx="49" formatCode="General">
                  <c:v>225.7</c:v>
                </c:pt>
                <c:pt idx="50" formatCode="General">
                  <c:v>221.3</c:v>
                </c:pt>
                <c:pt idx="51" formatCode="0.0">
                  <c:v>221</c:v>
                </c:pt>
                <c:pt idx="52">
                  <c:v>219</c:v>
                </c:pt>
                <c:pt idx="53">
                  <c:v>214</c:v>
                </c:pt>
                <c:pt idx="54">
                  <c:v>209.4</c:v>
                </c:pt>
                <c:pt idx="55">
                  <c:v>205.1</c:v>
                </c:pt>
                <c:pt idx="56">
                  <c:v>201.7</c:v>
                </c:pt>
                <c:pt idx="57">
                  <c:v>202</c:v>
                </c:pt>
                <c:pt idx="58">
                  <c:v>197.7</c:v>
                </c:pt>
                <c:pt idx="59">
                  <c:v>193.6</c:v>
                </c:pt>
                <c:pt idx="60">
                  <c:v>191.5</c:v>
                </c:pt>
                <c:pt idx="61">
                  <c:v>188.9</c:v>
                </c:pt>
                <c:pt idx="62">
                  <c:v>183.3</c:v>
                </c:pt>
                <c:pt idx="63" formatCode="General">
                  <c:v>182.4</c:v>
                </c:pt>
                <c:pt idx="64" formatCode="General">
                  <c:v>179.4</c:v>
                </c:pt>
                <c:pt idx="65" formatCode="General">
                  <c:v>175.7</c:v>
                </c:pt>
              </c:numCache>
            </c:numRef>
          </c:val>
          <c:smooth val="0"/>
        </c:ser>
        <c:ser>
          <c:idx val="1"/>
          <c:order val="1"/>
          <c:tx>
            <c:strRef>
              <c:f>'[140918修正版_(P17)主な死因 (4).xlsx]データ(年齢調整死亡率）'!$D$2</c:f>
              <c:strCache>
                <c:ptCount val="1"/>
                <c:pt idx="0">
                  <c:v>がん 女  Cancers F.</c:v>
                </c:pt>
              </c:strCache>
            </c:strRef>
          </c:tx>
          <c:spPr>
            <a:ln w="19050">
              <a:solidFill>
                <a:srgbClr val="FF0000"/>
              </a:solidFill>
              <a:prstDash val="sysDot"/>
            </a:ln>
          </c:spPr>
          <c:marker>
            <c:symbol val="none"/>
          </c:marker>
          <c:dLbls>
            <c:dLbl>
              <c:idx val="63"/>
              <c:layout>
                <c:manualLayout>
                  <c:x val="9.9009900990099011E-3"/>
                  <c:y val="-2.6037091189337568E-2"/>
                </c:manualLayout>
              </c:layout>
              <c:tx>
                <c:rich>
                  <a:bodyPr/>
                  <a:lstStyle/>
                  <a:p>
                    <a:r>
                      <a:rPr lang="en-US" altLang="en-US">
                        <a:solidFill>
                          <a:srgbClr val="FF0000"/>
                        </a:solidFill>
                      </a:rPr>
                      <a:t>90.3</a:t>
                    </a:r>
                  </a:p>
                </c:rich>
              </c:tx>
              <c:showLegendKey val="0"/>
              <c:showVal val="1"/>
              <c:showCatName val="0"/>
              <c:showSerName val="0"/>
              <c:showPercent val="0"/>
              <c:showBubbleSize val="0"/>
            </c:dLbl>
            <c:showLegendKey val="0"/>
            <c:showVal val="0"/>
            <c:showCatName val="0"/>
            <c:showSerName val="0"/>
            <c:showPercent val="0"/>
            <c:showBubbleSize val="0"/>
          </c:dLbls>
          <c:cat>
            <c:strRef>
              <c:f>'[140918修正版_(P17)主な死因 (4).xlsx]データ(年齢調整死亡率）'!$B$3:$B$68</c:f>
              <c:strCache>
                <c:ptCount val="66"/>
                <c:pt idx="0">
                  <c:v>　22 1947</c:v>
                </c:pt>
                <c:pt idx="1">
                  <c:v> </c:v>
                </c:pt>
                <c:pt idx="2">
                  <c:v> </c:v>
                </c:pt>
                <c:pt idx="3">
                  <c:v>･</c:v>
                </c:pt>
                <c:pt idx="8">
                  <c:v>30
'55</c:v>
                </c:pt>
                <c:pt idx="13">
                  <c:v>･</c:v>
                </c:pt>
                <c:pt idx="18">
                  <c:v>40
'65</c:v>
                </c:pt>
                <c:pt idx="23">
                  <c:v>･</c:v>
                </c:pt>
                <c:pt idx="28">
                  <c:v>50
'75</c:v>
                </c:pt>
                <c:pt idx="33">
                  <c:v>･</c:v>
                </c:pt>
                <c:pt idx="38">
                  <c:v>60
'85</c:v>
                </c:pt>
                <c:pt idx="43">
                  <c:v>･</c:v>
                </c:pt>
                <c:pt idx="48">
                  <c:v>　7
 '95</c:v>
                </c:pt>
                <c:pt idx="53">
                  <c:v>･</c:v>
                </c:pt>
                <c:pt idx="55">
                  <c:v> </c:v>
                </c:pt>
                <c:pt idx="58">
                  <c:v>17
 2005</c:v>
                </c:pt>
                <c:pt idx="65">
                  <c:v>24
 '12</c:v>
                </c:pt>
              </c:strCache>
            </c:strRef>
          </c:cat>
          <c:val>
            <c:numRef>
              <c:f>'[140918修正版_(P17)主な死因 (4).xlsx]データ(年齢調整死亡率）'!$D$3:$D$68</c:f>
              <c:numCache>
                <c:formatCode>#,##0.0</c:formatCode>
                <c:ptCount val="66"/>
                <c:pt idx="0">
                  <c:v>110.3</c:v>
                </c:pt>
                <c:pt idx="1">
                  <c:v>114.1</c:v>
                </c:pt>
                <c:pt idx="2">
                  <c:v>115.7</c:v>
                </c:pt>
                <c:pt idx="3">
                  <c:v>121.4</c:v>
                </c:pt>
                <c:pt idx="4">
                  <c:v>122.5</c:v>
                </c:pt>
                <c:pt idx="5">
                  <c:v>124</c:v>
                </c:pt>
                <c:pt idx="6">
                  <c:v>122.8</c:v>
                </c:pt>
                <c:pt idx="7">
                  <c:v>124.9</c:v>
                </c:pt>
                <c:pt idx="8">
                  <c:v>125.4</c:v>
                </c:pt>
                <c:pt idx="9">
                  <c:v>128.5</c:v>
                </c:pt>
                <c:pt idx="10">
                  <c:v>126</c:v>
                </c:pt>
                <c:pt idx="11">
                  <c:v>130.69999999999999</c:v>
                </c:pt>
                <c:pt idx="12">
                  <c:v>132.30000000000001</c:v>
                </c:pt>
                <c:pt idx="13">
                  <c:v>132</c:v>
                </c:pt>
                <c:pt idx="14">
                  <c:v>132.30000000000001</c:v>
                </c:pt>
                <c:pt idx="15">
                  <c:v>130.6</c:v>
                </c:pt>
                <c:pt idx="16">
                  <c:v>131.19999999999999</c:v>
                </c:pt>
                <c:pt idx="17">
                  <c:v>130</c:v>
                </c:pt>
                <c:pt idx="18">
                  <c:v>130.30000000000001</c:v>
                </c:pt>
                <c:pt idx="19">
                  <c:v>130.5</c:v>
                </c:pt>
                <c:pt idx="20">
                  <c:v>130.80000000000001</c:v>
                </c:pt>
                <c:pt idx="21">
                  <c:v>129.69999999999999</c:v>
                </c:pt>
                <c:pt idx="22">
                  <c:v>129.1</c:v>
                </c:pt>
                <c:pt idx="23">
                  <c:v>126.9</c:v>
                </c:pt>
                <c:pt idx="24">
                  <c:v>126.5</c:v>
                </c:pt>
                <c:pt idx="25">
                  <c:v>126.4</c:v>
                </c:pt>
                <c:pt idx="26">
                  <c:v>125.2</c:v>
                </c:pt>
                <c:pt idx="27">
                  <c:v>123.4</c:v>
                </c:pt>
                <c:pt idx="28">
                  <c:v>121.1</c:v>
                </c:pt>
                <c:pt idx="29">
                  <c:v>120.6</c:v>
                </c:pt>
                <c:pt idx="30">
                  <c:v>120</c:v>
                </c:pt>
                <c:pt idx="31">
                  <c:v>120</c:v>
                </c:pt>
                <c:pt idx="32">
                  <c:v>119.6</c:v>
                </c:pt>
                <c:pt idx="33">
                  <c:v>118.8</c:v>
                </c:pt>
                <c:pt idx="34">
                  <c:v>117.8</c:v>
                </c:pt>
                <c:pt idx="35">
                  <c:v>115.7</c:v>
                </c:pt>
                <c:pt idx="36">
                  <c:v>114.8</c:v>
                </c:pt>
                <c:pt idx="37">
                  <c:v>114.6</c:v>
                </c:pt>
                <c:pt idx="38">
                  <c:v>113.1</c:v>
                </c:pt>
                <c:pt idx="39">
                  <c:v>110.9</c:v>
                </c:pt>
                <c:pt idx="40">
                  <c:v>110.1</c:v>
                </c:pt>
                <c:pt idx="41">
                  <c:v>110.5</c:v>
                </c:pt>
                <c:pt idx="42">
                  <c:v>109.4</c:v>
                </c:pt>
                <c:pt idx="43">
                  <c:v>107.7</c:v>
                </c:pt>
                <c:pt idx="44">
                  <c:v>107.1</c:v>
                </c:pt>
                <c:pt idx="45">
                  <c:v>107</c:v>
                </c:pt>
                <c:pt idx="46">
                  <c:v>105</c:v>
                </c:pt>
                <c:pt idx="47">
                  <c:v>105.1</c:v>
                </c:pt>
                <c:pt idx="48" formatCode="General">
                  <c:v>108.3</c:v>
                </c:pt>
                <c:pt idx="49" formatCode="General">
                  <c:v>107.7</c:v>
                </c:pt>
                <c:pt idx="50" formatCode="General">
                  <c:v>106.4</c:v>
                </c:pt>
                <c:pt idx="51" formatCode="General">
                  <c:v>105.9</c:v>
                </c:pt>
                <c:pt idx="52" formatCode="General">
                  <c:v>105.2</c:v>
                </c:pt>
                <c:pt idx="53" formatCode="General">
                  <c:v>103.5</c:v>
                </c:pt>
                <c:pt idx="54" formatCode="General">
                  <c:v>102.5</c:v>
                </c:pt>
                <c:pt idx="55" formatCode="General">
                  <c:v>99.7</c:v>
                </c:pt>
                <c:pt idx="56" formatCode="General">
                  <c:v>98.1</c:v>
                </c:pt>
                <c:pt idx="57" formatCode="General">
                  <c:v>99.2</c:v>
                </c:pt>
                <c:pt idx="58" formatCode="General">
                  <c:v>97.3</c:v>
                </c:pt>
                <c:pt idx="59" formatCode="General">
                  <c:v>95.8</c:v>
                </c:pt>
                <c:pt idx="60" formatCode="General">
                  <c:v>94.5</c:v>
                </c:pt>
                <c:pt idx="61" formatCode="General">
                  <c:v>94.2</c:v>
                </c:pt>
                <c:pt idx="62" formatCode="General">
                  <c:v>92.2</c:v>
                </c:pt>
                <c:pt idx="63" formatCode="General">
                  <c:v>92.2</c:v>
                </c:pt>
                <c:pt idx="64" formatCode="General">
                  <c:v>91.8</c:v>
                </c:pt>
                <c:pt idx="65" formatCode="General">
                  <c:v>90.3</c:v>
                </c:pt>
              </c:numCache>
            </c:numRef>
          </c:val>
          <c:smooth val="0"/>
        </c:ser>
        <c:ser>
          <c:idx val="2"/>
          <c:order val="2"/>
          <c:tx>
            <c:strRef>
              <c:f>'[140918修正版_(P17)主な死因 (4).xlsx]データ(年齢調整死亡率）'!$E$2</c:f>
              <c:strCache>
                <c:ptCount val="1"/>
                <c:pt idx="0">
                  <c:v>心臓病 男  Heart dis. M.</c:v>
                </c:pt>
              </c:strCache>
            </c:strRef>
          </c:tx>
          <c:spPr>
            <a:ln w="19050">
              <a:solidFill>
                <a:srgbClr val="00B050"/>
              </a:solidFill>
              <a:prstDash val="solid"/>
            </a:ln>
          </c:spPr>
          <c:marker>
            <c:symbol val="none"/>
          </c:marker>
          <c:dLbls>
            <c:dLbl>
              <c:idx val="64"/>
              <c:layout>
                <c:manualLayout>
                  <c:x val="-2.5986850653569295E-7"/>
                  <c:y val="-1.3018205489501463E-2"/>
                </c:manualLayout>
              </c:layout>
              <c:tx>
                <c:rich>
                  <a:bodyPr/>
                  <a:lstStyle/>
                  <a:p>
                    <a:r>
                      <a:rPr lang="en-US" altLang="en-US">
                        <a:solidFill>
                          <a:srgbClr val="00B050"/>
                        </a:solidFill>
                      </a:rPr>
                      <a:t>72.4</a:t>
                    </a:r>
                  </a:p>
                </c:rich>
              </c:tx>
              <c:showLegendKey val="0"/>
              <c:showVal val="1"/>
              <c:showCatName val="0"/>
              <c:showSerName val="0"/>
              <c:showPercent val="0"/>
              <c:showBubbleSize val="0"/>
            </c:dLbl>
            <c:showLegendKey val="0"/>
            <c:showVal val="0"/>
            <c:showCatName val="0"/>
            <c:showSerName val="0"/>
            <c:showPercent val="0"/>
            <c:showBubbleSize val="0"/>
          </c:dLbls>
          <c:cat>
            <c:strRef>
              <c:f>'[140918修正版_(P17)主な死因 (4).xlsx]データ(年齢調整死亡率）'!$B$3:$B$68</c:f>
              <c:strCache>
                <c:ptCount val="66"/>
                <c:pt idx="0">
                  <c:v>　22 1947</c:v>
                </c:pt>
                <c:pt idx="1">
                  <c:v> </c:v>
                </c:pt>
                <c:pt idx="2">
                  <c:v> </c:v>
                </c:pt>
                <c:pt idx="3">
                  <c:v>･</c:v>
                </c:pt>
                <c:pt idx="8">
                  <c:v>30
'55</c:v>
                </c:pt>
                <c:pt idx="13">
                  <c:v>･</c:v>
                </c:pt>
                <c:pt idx="18">
                  <c:v>40
'65</c:v>
                </c:pt>
                <c:pt idx="23">
                  <c:v>･</c:v>
                </c:pt>
                <c:pt idx="28">
                  <c:v>50
'75</c:v>
                </c:pt>
                <c:pt idx="33">
                  <c:v>･</c:v>
                </c:pt>
                <c:pt idx="38">
                  <c:v>60
'85</c:v>
                </c:pt>
                <c:pt idx="43">
                  <c:v>･</c:v>
                </c:pt>
                <c:pt idx="48">
                  <c:v>　7
 '95</c:v>
                </c:pt>
                <c:pt idx="53">
                  <c:v>･</c:v>
                </c:pt>
                <c:pt idx="55">
                  <c:v> </c:v>
                </c:pt>
                <c:pt idx="58">
                  <c:v>17
 2005</c:v>
                </c:pt>
                <c:pt idx="65">
                  <c:v>24
 '12</c:v>
                </c:pt>
              </c:strCache>
            </c:strRef>
          </c:cat>
          <c:val>
            <c:numRef>
              <c:f>'[140918修正版_(P17)主な死因 (4).xlsx]データ(年齢調整死亡率）'!$E$3:$E$68</c:f>
              <c:numCache>
                <c:formatCode>#,##0.0</c:formatCode>
                <c:ptCount val="66"/>
                <c:pt idx="0">
                  <c:v>113.3</c:v>
                </c:pt>
                <c:pt idx="1">
                  <c:v>111.6</c:v>
                </c:pt>
                <c:pt idx="2">
                  <c:v>119.9</c:v>
                </c:pt>
                <c:pt idx="3">
                  <c:v>126.2</c:v>
                </c:pt>
                <c:pt idx="4">
                  <c:v>122.7</c:v>
                </c:pt>
                <c:pt idx="5">
                  <c:v>120.9</c:v>
                </c:pt>
                <c:pt idx="6">
                  <c:v>133.6</c:v>
                </c:pt>
                <c:pt idx="7">
                  <c:v>123.2</c:v>
                </c:pt>
                <c:pt idx="8">
                  <c:v>125.4</c:v>
                </c:pt>
                <c:pt idx="9">
                  <c:v>136.4</c:v>
                </c:pt>
                <c:pt idx="10">
                  <c:v>155.5</c:v>
                </c:pt>
                <c:pt idx="11">
                  <c:v>136.69999999999999</c:v>
                </c:pt>
                <c:pt idx="12">
                  <c:v>142.6</c:v>
                </c:pt>
                <c:pt idx="13">
                  <c:v>153.30000000000001</c:v>
                </c:pt>
                <c:pt idx="14">
                  <c:v>149.6</c:v>
                </c:pt>
                <c:pt idx="15">
                  <c:v>160.69999999999999</c:v>
                </c:pt>
                <c:pt idx="16">
                  <c:v>145</c:v>
                </c:pt>
                <c:pt idx="17">
                  <c:v>142.9</c:v>
                </c:pt>
                <c:pt idx="18">
                  <c:v>156</c:v>
                </c:pt>
                <c:pt idx="19">
                  <c:v>142.30000000000001</c:v>
                </c:pt>
                <c:pt idx="20">
                  <c:v>148</c:v>
                </c:pt>
                <c:pt idx="21">
                  <c:v>155.6</c:v>
                </c:pt>
                <c:pt idx="22">
                  <c:v>156.4</c:v>
                </c:pt>
                <c:pt idx="23">
                  <c:v>161.69999999999999</c:v>
                </c:pt>
                <c:pt idx="24">
                  <c:v>149.9</c:v>
                </c:pt>
                <c:pt idx="25">
                  <c:v>146.6</c:v>
                </c:pt>
                <c:pt idx="26">
                  <c:v>154.6</c:v>
                </c:pt>
                <c:pt idx="27">
                  <c:v>154.5</c:v>
                </c:pt>
                <c:pt idx="28">
                  <c:v>150</c:v>
                </c:pt>
                <c:pt idx="29">
                  <c:v>152</c:v>
                </c:pt>
                <c:pt idx="30">
                  <c:v>147.1</c:v>
                </c:pt>
                <c:pt idx="31">
                  <c:v>146</c:v>
                </c:pt>
                <c:pt idx="32">
                  <c:v>147.19999999999999</c:v>
                </c:pt>
                <c:pt idx="33">
                  <c:v>158</c:v>
                </c:pt>
                <c:pt idx="34">
                  <c:v>153.1</c:v>
                </c:pt>
                <c:pt idx="35">
                  <c:v>147.5</c:v>
                </c:pt>
                <c:pt idx="36">
                  <c:v>148.5</c:v>
                </c:pt>
                <c:pt idx="37">
                  <c:v>148.30000000000001</c:v>
                </c:pt>
                <c:pt idx="38">
                  <c:v>146.9</c:v>
                </c:pt>
                <c:pt idx="39">
                  <c:v>142.4</c:v>
                </c:pt>
                <c:pt idx="40">
                  <c:v>137.30000000000001</c:v>
                </c:pt>
                <c:pt idx="41">
                  <c:v>143.80000000000001</c:v>
                </c:pt>
                <c:pt idx="42">
                  <c:v>137.6</c:v>
                </c:pt>
                <c:pt idx="43">
                  <c:v>139.1</c:v>
                </c:pt>
                <c:pt idx="44">
                  <c:v>137.6</c:v>
                </c:pt>
                <c:pt idx="45">
                  <c:v>137.1</c:v>
                </c:pt>
                <c:pt idx="46">
                  <c:v>135.4</c:v>
                </c:pt>
                <c:pt idx="47">
                  <c:v>116.7</c:v>
                </c:pt>
                <c:pt idx="48" formatCode="General">
                  <c:v>99.7</c:v>
                </c:pt>
                <c:pt idx="49" formatCode="General">
                  <c:v>95.1</c:v>
                </c:pt>
                <c:pt idx="50" formatCode="General">
                  <c:v>92.8</c:v>
                </c:pt>
                <c:pt idx="51" formatCode="General">
                  <c:v>91.4</c:v>
                </c:pt>
                <c:pt idx="52" formatCode="General">
                  <c:v>92.2</c:v>
                </c:pt>
                <c:pt idx="53" formatCode="General">
                  <c:v>85.8</c:v>
                </c:pt>
                <c:pt idx="54" formatCode="General">
                  <c:v>83.6</c:v>
                </c:pt>
                <c:pt idx="55" formatCode="General">
                  <c:v>83.2</c:v>
                </c:pt>
                <c:pt idx="56" formatCode="General">
                  <c:v>83.7</c:v>
                </c:pt>
                <c:pt idx="57" formatCode="General">
                  <c:v>80.599999999999994</c:v>
                </c:pt>
                <c:pt idx="58" formatCode="General">
                  <c:v>83.7</c:v>
                </c:pt>
                <c:pt idx="59" formatCode="General">
                  <c:v>79.7</c:v>
                </c:pt>
                <c:pt idx="60">
                  <c:v>77</c:v>
                </c:pt>
                <c:pt idx="61">
                  <c:v>77.099999999999994</c:v>
                </c:pt>
                <c:pt idx="62">
                  <c:v>74.2</c:v>
                </c:pt>
                <c:pt idx="63" formatCode="General">
                  <c:v>74.2</c:v>
                </c:pt>
                <c:pt idx="64" formatCode="General">
                  <c:v>73.900000000000006</c:v>
                </c:pt>
                <c:pt idx="65" formatCode="General">
                  <c:v>72.400000000000006</c:v>
                </c:pt>
              </c:numCache>
            </c:numRef>
          </c:val>
          <c:smooth val="0"/>
        </c:ser>
        <c:ser>
          <c:idx val="3"/>
          <c:order val="3"/>
          <c:tx>
            <c:strRef>
              <c:f>'[140918修正版_(P17)主な死因 (4).xlsx]データ(年齢調整死亡率）'!$F$2</c:f>
              <c:strCache>
                <c:ptCount val="1"/>
                <c:pt idx="0">
                  <c:v>心臓病 女  Heart dis. F.</c:v>
                </c:pt>
              </c:strCache>
            </c:strRef>
          </c:tx>
          <c:spPr>
            <a:ln w="19050">
              <a:solidFill>
                <a:srgbClr val="00B050"/>
              </a:solidFill>
              <a:prstDash val="sysDot"/>
            </a:ln>
          </c:spPr>
          <c:marker>
            <c:symbol val="none"/>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dLbl>
              <c:idx val="28"/>
              <c:delete val="1"/>
            </c:dLbl>
            <c:dLbl>
              <c:idx val="29"/>
              <c:delete val="1"/>
            </c:dLbl>
            <c:dLbl>
              <c:idx val="30"/>
              <c:delete val="1"/>
            </c:dLbl>
            <c:dLbl>
              <c:idx val="31"/>
              <c:delete val="1"/>
            </c:dLbl>
            <c:dLbl>
              <c:idx val="32"/>
              <c:delete val="1"/>
            </c:dLbl>
            <c:dLbl>
              <c:idx val="33"/>
              <c:delete val="1"/>
            </c:dLbl>
            <c:dLbl>
              <c:idx val="34"/>
              <c:delete val="1"/>
            </c:dLbl>
            <c:dLbl>
              <c:idx val="35"/>
              <c:delete val="1"/>
            </c:dLbl>
            <c:dLbl>
              <c:idx val="36"/>
              <c:delete val="1"/>
            </c:dLbl>
            <c:dLbl>
              <c:idx val="37"/>
              <c:delete val="1"/>
            </c:dLbl>
            <c:dLbl>
              <c:idx val="38"/>
              <c:delete val="1"/>
            </c:dLbl>
            <c:dLbl>
              <c:idx val="39"/>
              <c:delete val="1"/>
            </c:dLbl>
            <c:dLbl>
              <c:idx val="40"/>
              <c:delete val="1"/>
            </c:dLbl>
            <c:dLbl>
              <c:idx val="41"/>
              <c:delete val="1"/>
            </c:dLbl>
            <c:dLbl>
              <c:idx val="42"/>
              <c:delete val="1"/>
            </c:dLbl>
            <c:dLbl>
              <c:idx val="43"/>
              <c:delete val="1"/>
            </c:dLbl>
            <c:dLbl>
              <c:idx val="44"/>
              <c:delete val="1"/>
            </c:dLbl>
            <c:dLbl>
              <c:idx val="45"/>
              <c:delete val="1"/>
            </c:dLbl>
            <c:dLbl>
              <c:idx val="46"/>
              <c:delete val="1"/>
            </c:dLbl>
            <c:dLbl>
              <c:idx val="47"/>
              <c:delete val="1"/>
            </c:dLbl>
            <c:dLbl>
              <c:idx val="48"/>
              <c:delete val="1"/>
            </c:dLbl>
            <c:dLbl>
              <c:idx val="49"/>
              <c:delete val="1"/>
            </c:dLbl>
            <c:dLbl>
              <c:idx val="50"/>
              <c:delete val="1"/>
            </c:dLbl>
            <c:dLbl>
              <c:idx val="51"/>
              <c:delete val="1"/>
            </c:dLbl>
            <c:dLbl>
              <c:idx val="52"/>
              <c:delete val="1"/>
            </c:dLbl>
            <c:dLbl>
              <c:idx val="53"/>
              <c:delete val="1"/>
            </c:dLbl>
            <c:dLbl>
              <c:idx val="54"/>
              <c:delete val="1"/>
            </c:dLbl>
            <c:dLbl>
              <c:idx val="55"/>
              <c:delete val="1"/>
            </c:dLbl>
            <c:dLbl>
              <c:idx val="56"/>
              <c:delete val="1"/>
            </c:dLbl>
            <c:dLbl>
              <c:idx val="57"/>
              <c:delete val="1"/>
            </c:dLbl>
            <c:dLbl>
              <c:idx val="58"/>
              <c:delete val="1"/>
            </c:dLbl>
            <c:dLbl>
              <c:idx val="59"/>
              <c:delete val="1"/>
            </c:dLbl>
            <c:dLbl>
              <c:idx val="60"/>
              <c:delete val="1"/>
            </c:dLbl>
            <c:dLbl>
              <c:idx val="61"/>
              <c:delete val="1"/>
            </c:dLbl>
            <c:dLbl>
              <c:idx val="62"/>
              <c:delete val="1"/>
            </c:dLbl>
            <c:dLbl>
              <c:idx val="63"/>
              <c:delete val="1"/>
            </c:dLbl>
            <c:dLbl>
              <c:idx val="64"/>
              <c:layout>
                <c:manualLayout>
                  <c:x val="-2.5986850653569295E-7"/>
                  <c:y val="8.6587374547957719E-3"/>
                </c:manualLayout>
              </c:layout>
              <c:tx>
                <c:rich>
                  <a:bodyPr/>
                  <a:lstStyle/>
                  <a:p>
                    <a:r>
                      <a:rPr lang="en-US" altLang="en-US">
                        <a:solidFill>
                          <a:srgbClr val="00B050"/>
                        </a:solidFill>
                      </a:rPr>
                      <a:t>38.7</a:t>
                    </a:r>
                  </a:p>
                </c:rich>
              </c:tx>
              <c:showLegendKey val="0"/>
              <c:showVal val="1"/>
              <c:showCatName val="0"/>
              <c:showSerName val="0"/>
              <c:showPercent val="0"/>
              <c:showBubbleSize val="0"/>
            </c:dLbl>
            <c:dLbl>
              <c:idx val="65"/>
              <c:delete val="1"/>
            </c:dLbl>
            <c:showLegendKey val="0"/>
            <c:showVal val="1"/>
            <c:showCatName val="0"/>
            <c:showSerName val="0"/>
            <c:showPercent val="0"/>
            <c:showBubbleSize val="0"/>
            <c:showLeaderLines val="0"/>
          </c:dLbls>
          <c:cat>
            <c:strRef>
              <c:f>'[140918修正版_(P17)主な死因 (4).xlsx]データ(年齢調整死亡率）'!$B$3:$B$68</c:f>
              <c:strCache>
                <c:ptCount val="66"/>
                <c:pt idx="0">
                  <c:v>　22 1947</c:v>
                </c:pt>
                <c:pt idx="1">
                  <c:v> </c:v>
                </c:pt>
                <c:pt idx="2">
                  <c:v> </c:v>
                </c:pt>
                <c:pt idx="3">
                  <c:v>･</c:v>
                </c:pt>
                <c:pt idx="8">
                  <c:v>30
'55</c:v>
                </c:pt>
                <c:pt idx="13">
                  <c:v>･</c:v>
                </c:pt>
                <c:pt idx="18">
                  <c:v>40
'65</c:v>
                </c:pt>
                <c:pt idx="23">
                  <c:v>･</c:v>
                </c:pt>
                <c:pt idx="28">
                  <c:v>50
'75</c:v>
                </c:pt>
                <c:pt idx="33">
                  <c:v>･</c:v>
                </c:pt>
                <c:pt idx="38">
                  <c:v>60
'85</c:v>
                </c:pt>
                <c:pt idx="43">
                  <c:v>･</c:v>
                </c:pt>
                <c:pt idx="48">
                  <c:v>　7
 '95</c:v>
                </c:pt>
                <c:pt idx="53">
                  <c:v>･</c:v>
                </c:pt>
                <c:pt idx="55">
                  <c:v> </c:v>
                </c:pt>
                <c:pt idx="58">
                  <c:v>17
 2005</c:v>
                </c:pt>
                <c:pt idx="65">
                  <c:v>24
 '12</c:v>
                </c:pt>
              </c:strCache>
            </c:strRef>
          </c:cat>
          <c:val>
            <c:numRef>
              <c:f>'[140918修正版_(P17)主な死因 (4).xlsx]データ(年齢調整死亡率）'!$F$3:$F$68</c:f>
              <c:numCache>
                <c:formatCode>#,##0.0</c:formatCode>
                <c:ptCount val="66"/>
                <c:pt idx="0">
                  <c:v>97.8</c:v>
                </c:pt>
                <c:pt idx="1">
                  <c:v>97.4</c:v>
                </c:pt>
                <c:pt idx="2">
                  <c:v>104.1</c:v>
                </c:pt>
                <c:pt idx="3">
                  <c:v>105.4</c:v>
                </c:pt>
                <c:pt idx="4">
                  <c:v>104.9</c:v>
                </c:pt>
                <c:pt idx="5">
                  <c:v>100.2</c:v>
                </c:pt>
                <c:pt idx="6">
                  <c:v>104.3</c:v>
                </c:pt>
                <c:pt idx="7">
                  <c:v>94.9</c:v>
                </c:pt>
                <c:pt idx="8">
                  <c:v>96.8</c:v>
                </c:pt>
                <c:pt idx="9">
                  <c:v>104.3</c:v>
                </c:pt>
                <c:pt idx="10">
                  <c:v>113.1</c:v>
                </c:pt>
                <c:pt idx="11">
                  <c:v>100.5</c:v>
                </c:pt>
                <c:pt idx="12">
                  <c:v>103.6</c:v>
                </c:pt>
                <c:pt idx="13">
                  <c:v>111.9</c:v>
                </c:pt>
                <c:pt idx="14">
                  <c:v>109</c:v>
                </c:pt>
                <c:pt idx="15">
                  <c:v>112.4</c:v>
                </c:pt>
                <c:pt idx="16">
                  <c:v>104</c:v>
                </c:pt>
                <c:pt idx="17">
                  <c:v>101.9</c:v>
                </c:pt>
                <c:pt idx="18">
                  <c:v>111.1</c:v>
                </c:pt>
                <c:pt idx="19">
                  <c:v>101.8</c:v>
                </c:pt>
                <c:pt idx="20">
                  <c:v>104.6</c:v>
                </c:pt>
                <c:pt idx="21">
                  <c:v>109</c:v>
                </c:pt>
                <c:pt idx="22">
                  <c:v>108.4</c:v>
                </c:pt>
                <c:pt idx="23">
                  <c:v>114.5</c:v>
                </c:pt>
                <c:pt idx="24">
                  <c:v>104.33</c:v>
                </c:pt>
                <c:pt idx="25">
                  <c:v>102.8</c:v>
                </c:pt>
                <c:pt idx="26">
                  <c:v>108.4</c:v>
                </c:pt>
                <c:pt idx="27">
                  <c:v>110.9</c:v>
                </c:pt>
                <c:pt idx="28">
                  <c:v>106.3</c:v>
                </c:pt>
                <c:pt idx="29">
                  <c:v>106.9</c:v>
                </c:pt>
                <c:pt idx="30">
                  <c:v>101.2</c:v>
                </c:pt>
                <c:pt idx="31">
                  <c:v>100</c:v>
                </c:pt>
                <c:pt idx="32">
                  <c:v>98.5</c:v>
                </c:pt>
                <c:pt idx="33">
                  <c:v>103.9</c:v>
                </c:pt>
                <c:pt idx="34">
                  <c:v>103.3</c:v>
                </c:pt>
                <c:pt idx="35">
                  <c:v>97.5</c:v>
                </c:pt>
                <c:pt idx="36">
                  <c:v>98.1</c:v>
                </c:pt>
                <c:pt idx="37">
                  <c:v>96.2</c:v>
                </c:pt>
                <c:pt idx="38">
                  <c:v>94.6</c:v>
                </c:pt>
                <c:pt idx="39">
                  <c:v>91.6</c:v>
                </c:pt>
                <c:pt idx="40">
                  <c:v>87.6</c:v>
                </c:pt>
                <c:pt idx="41">
                  <c:v>92.4</c:v>
                </c:pt>
                <c:pt idx="42">
                  <c:v>87.7</c:v>
                </c:pt>
                <c:pt idx="43">
                  <c:v>88.5</c:v>
                </c:pt>
                <c:pt idx="44">
                  <c:v>86</c:v>
                </c:pt>
                <c:pt idx="45">
                  <c:v>85.5</c:v>
                </c:pt>
                <c:pt idx="46">
                  <c:v>84.2</c:v>
                </c:pt>
                <c:pt idx="47">
                  <c:v>70.7</c:v>
                </c:pt>
                <c:pt idx="48" formatCode="General">
                  <c:v>58.4</c:v>
                </c:pt>
                <c:pt idx="49" formatCode="General">
                  <c:v>55.2</c:v>
                </c:pt>
                <c:pt idx="50" formatCode="General">
                  <c:v>53.1</c:v>
                </c:pt>
                <c:pt idx="51" formatCode="General">
                  <c:v>51.7</c:v>
                </c:pt>
                <c:pt idx="52">
                  <c:v>53</c:v>
                </c:pt>
                <c:pt idx="53">
                  <c:v>48.5</c:v>
                </c:pt>
                <c:pt idx="54">
                  <c:v>46.9</c:v>
                </c:pt>
                <c:pt idx="55">
                  <c:v>45.9</c:v>
                </c:pt>
                <c:pt idx="56">
                  <c:v>45.8</c:v>
                </c:pt>
                <c:pt idx="57">
                  <c:v>44.2</c:v>
                </c:pt>
                <c:pt idx="58">
                  <c:v>45.3</c:v>
                </c:pt>
                <c:pt idx="59">
                  <c:v>43.6</c:v>
                </c:pt>
                <c:pt idx="60">
                  <c:v>42.3</c:v>
                </c:pt>
                <c:pt idx="61">
                  <c:v>41.7</c:v>
                </c:pt>
                <c:pt idx="62">
                  <c:v>39.6</c:v>
                </c:pt>
                <c:pt idx="63" formatCode="General">
                  <c:v>39.700000000000003</c:v>
                </c:pt>
                <c:pt idx="64" formatCode="General">
                  <c:v>39.5</c:v>
                </c:pt>
                <c:pt idx="65" formatCode="General">
                  <c:v>38.700000000000003</c:v>
                </c:pt>
              </c:numCache>
            </c:numRef>
          </c:val>
          <c:smooth val="0"/>
        </c:ser>
        <c:ser>
          <c:idx val="4"/>
          <c:order val="4"/>
          <c:tx>
            <c:strRef>
              <c:f>'[140918修正版_(P17)主な死因 (4).xlsx]データ(年齢調整死亡率）'!$G$2</c:f>
              <c:strCache>
                <c:ptCount val="1"/>
                <c:pt idx="0">
                  <c:v>脳卒中 男  C.V.D. M.</c:v>
                </c:pt>
              </c:strCache>
            </c:strRef>
          </c:tx>
          <c:spPr>
            <a:ln w="19050">
              <a:solidFill>
                <a:srgbClr val="7030A0"/>
              </a:solidFill>
              <a:prstDash val="solid"/>
            </a:ln>
          </c:spPr>
          <c:marker>
            <c:symbol val="none"/>
          </c:marker>
          <c:dLbls>
            <c:dLbl>
              <c:idx val="64"/>
              <c:layout>
                <c:manualLayout>
                  <c:x val="-2.5986850653569295E-7"/>
                  <c:y val="-2.6036410979002927E-2"/>
                </c:manualLayout>
              </c:layout>
              <c:tx>
                <c:rich>
                  <a:bodyPr/>
                  <a:lstStyle/>
                  <a:p>
                    <a:r>
                      <a:rPr lang="en-US" altLang="en-US">
                        <a:solidFill>
                          <a:srgbClr val="7030A0"/>
                        </a:solidFill>
                      </a:rPr>
                      <a:t>44.8</a:t>
                    </a:r>
                  </a:p>
                </c:rich>
              </c:tx>
              <c:showLegendKey val="0"/>
              <c:showVal val="1"/>
              <c:showCatName val="0"/>
              <c:showSerName val="0"/>
              <c:showPercent val="0"/>
              <c:showBubbleSize val="0"/>
            </c:dLbl>
            <c:showLegendKey val="0"/>
            <c:showVal val="0"/>
            <c:showCatName val="0"/>
            <c:showSerName val="0"/>
            <c:showPercent val="0"/>
            <c:showBubbleSize val="0"/>
          </c:dLbls>
          <c:cat>
            <c:strRef>
              <c:f>'[140918修正版_(P17)主な死因 (4).xlsx]データ(年齢調整死亡率）'!$B$3:$B$68</c:f>
              <c:strCache>
                <c:ptCount val="66"/>
                <c:pt idx="0">
                  <c:v>　22 1947</c:v>
                </c:pt>
                <c:pt idx="1">
                  <c:v> </c:v>
                </c:pt>
                <c:pt idx="2">
                  <c:v> </c:v>
                </c:pt>
                <c:pt idx="3">
                  <c:v>･</c:v>
                </c:pt>
                <c:pt idx="8">
                  <c:v>30
'55</c:v>
                </c:pt>
                <c:pt idx="13">
                  <c:v>･</c:v>
                </c:pt>
                <c:pt idx="18">
                  <c:v>40
'65</c:v>
                </c:pt>
                <c:pt idx="23">
                  <c:v>･</c:v>
                </c:pt>
                <c:pt idx="28">
                  <c:v>50
'75</c:v>
                </c:pt>
                <c:pt idx="33">
                  <c:v>･</c:v>
                </c:pt>
                <c:pt idx="38">
                  <c:v>60
'85</c:v>
                </c:pt>
                <c:pt idx="43">
                  <c:v>･</c:v>
                </c:pt>
                <c:pt idx="48">
                  <c:v>　7
 '95</c:v>
                </c:pt>
                <c:pt idx="53">
                  <c:v>･</c:v>
                </c:pt>
                <c:pt idx="55">
                  <c:v> </c:v>
                </c:pt>
                <c:pt idx="58">
                  <c:v>17
 2005</c:v>
                </c:pt>
                <c:pt idx="65">
                  <c:v>24
 '12</c:v>
                </c:pt>
              </c:strCache>
            </c:strRef>
          </c:cat>
          <c:val>
            <c:numRef>
              <c:f>'[140918修正版_(P17)主な死因 (4).xlsx]データ(年齢調整死亡率）'!$G$3:$G$68</c:f>
              <c:numCache>
                <c:formatCode>#,##0.0</c:formatCode>
                <c:ptCount val="66"/>
                <c:pt idx="0">
                  <c:v>318.7</c:v>
                </c:pt>
                <c:pt idx="1">
                  <c:v>278</c:v>
                </c:pt>
                <c:pt idx="2">
                  <c:v>285.8</c:v>
                </c:pt>
                <c:pt idx="3">
                  <c:v>297.89999999999998</c:v>
                </c:pt>
                <c:pt idx="4">
                  <c:v>285.3</c:v>
                </c:pt>
                <c:pt idx="5">
                  <c:v>288.8</c:v>
                </c:pt>
                <c:pt idx="6">
                  <c:v>299.7</c:v>
                </c:pt>
                <c:pt idx="7">
                  <c:v>295.2</c:v>
                </c:pt>
                <c:pt idx="8">
                  <c:v>302.10000000000002</c:v>
                </c:pt>
                <c:pt idx="9">
                  <c:v>326.7</c:v>
                </c:pt>
                <c:pt idx="10">
                  <c:v>334.1</c:v>
                </c:pt>
                <c:pt idx="11">
                  <c:v>321.60000000000002</c:v>
                </c:pt>
                <c:pt idx="12">
                  <c:v>330.2</c:v>
                </c:pt>
                <c:pt idx="13">
                  <c:v>341.1</c:v>
                </c:pt>
                <c:pt idx="14">
                  <c:v>349</c:v>
                </c:pt>
                <c:pt idx="15">
                  <c:v>355</c:v>
                </c:pt>
                <c:pt idx="16">
                  <c:v>356.1</c:v>
                </c:pt>
                <c:pt idx="17">
                  <c:v>353.6</c:v>
                </c:pt>
                <c:pt idx="18">
                  <c:v>361</c:v>
                </c:pt>
                <c:pt idx="19">
                  <c:v>349.1</c:v>
                </c:pt>
                <c:pt idx="20">
                  <c:v>342.1</c:v>
                </c:pt>
                <c:pt idx="21">
                  <c:v>340.6</c:v>
                </c:pt>
                <c:pt idx="22">
                  <c:v>338.7</c:v>
                </c:pt>
                <c:pt idx="23">
                  <c:v>333.8</c:v>
                </c:pt>
                <c:pt idx="24">
                  <c:v>314.5</c:v>
                </c:pt>
                <c:pt idx="25">
                  <c:v>304.7</c:v>
                </c:pt>
                <c:pt idx="26">
                  <c:v>297.7</c:v>
                </c:pt>
                <c:pt idx="27">
                  <c:v>283.89999999999998</c:v>
                </c:pt>
                <c:pt idx="28">
                  <c:v>265</c:v>
                </c:pt>
                <c:pt idx="29">
                  <c:v>254.4</c:v>
                </c:pt>
                <c:pt idx="30">
                  <c:v>237.9</c:v>
                </c:pt>
                <c:pt idx="31">
                  <c:v>226.1</c:v>
                </c:pt>
                <c:pt idx="32">
                  <c:v>204.3</c:v>
                </c:pt>
                <c:pt idx="33">
                  <c:v>202</c:v>
                </c:pt>
                <c:pt idx="34">
                  <c:v>187.7</c:v>
                </c:pt>
                <c:pt idx="35">
                  <c:v>168.1</c:v>
                </c:pt>
                <c:pt idx="36">
                  <c:v>158.6</c:v>
                </c:pt>
                <c:pt idx="37">
                  <c:v>146.1</c:v>
                </c:pt>
                <c:pt idx="38">
                  <c:v>134</c:v>
                </c:pt>
                <c:pt idx="39">
                  <c:v>122.4</c:v>
                </c:pt>
                <c:pt idx="40">
                  <c:v>111.6</c:v>
                </c:pt>
                <c:pt idx="41">
                  <c:v>111.4</c:v>
                </c:pt>
                <c:pt idx="42">
                  <c:v>100.5</c:v>
                </c:pt>
                <c:pt idx="43">
                  <c:v>97.9</c:v>
                </c:pt>
                <c:pt idx="44">
                  <c:v>91.5</c:v>
                </c:pt>
                <c:pt idx="45">
                  <c:v>87.7</c:v>
                </c:pt>
                <c:pt idx="46">
                  <c:v>84.6</c:v>
                </c:pt>
                <c:pt idx="47">
                  <c:v>82</c:v>
                </c:pt>
                <c:pt idx="48" formatCode="General">
                  <c:v>99.3</c:v>
                </c:pt>
                <c:pt idx="49" formatCode="General">
                  <c:v>91.3</c:v>
                </c:pt>
                <c:pt idx="50" formatCode="General">
                  <c:v>87.1</c:v>
                </c:pt>
                <c:pt idx="51" formatCode="General">
                  <c:v>83.7</c:v>
                </c:pt>
                <c:pt idx="52" formatCode="General">
                  <c:v>82.2</c:v>
                </c:pt>
                <c:pt idx="53" formatCode="General">
                  <c:v>74.2</c:v>
                </c:pt>
                <c:pt idx="54" formatCode="General">
                  <c:v>71.400000000000006</c:v>
                </c:pt>
                <c:pt idx="55" formatCode="General">
                  <c:v>67.7</c:v>
                </c:pt>
                <c:pt idx="56" formatCode="General">
                  <c:v>66.5</c:v>
                </c:pt>
                <c:pt idx="57" formatCode="General">
                  <c:v>62.5</c:v>
                </c:pt>
                <c:pt idx="58" formatCode="General">
                  <c:v>61.9</c:v>
                </c:pt>
                <c:pt idx="59" formatCode="General">
                  <c:v>57.8</c:v>
                </c:pt>
                <c:pt idx="60" formatCode="General">
                  <c:v>55.4</c:v>
                </c:pt>
                <c:pt idx="61" formatCode="General">
                  <c:v>53.6</c:v>
                </c:pt>
                <c:pt idx="62" formatCode="General">
                  <c:v>50.4</c:v>
                </c:pt>
                <c:pt idx="63" formatCode="General">
                  <c:v>49.5</c:v>
                </c:pt>
                <c:pt idx="64" formatCode="General">
                  <c:v>47.3</c:v>
                </c:pt>
                <c:pt idx="65" formatCode="General">
                  <c:v>44.8</c:v>
                </c:pt>
              </c:numCache>
            </c:numRef>
          </c:val>
          <c:smooth val="0"/>
        </c:ser>
        <c:ser>
          <c:idx val="5"/>
          <c:order val="5"/>
          <c:tx>
            <c:strRef>
              <c:f>'[140918修正版_(P17)主な死因 (4).xlsx]データ(年齢調整死亡率）'!$H$2</c:f>
              <c:strCache>
                <c:ptCount val="1"/>
                <c:pt idx="0">
                  <c:v>脳卒中 女  C.V.D. F.</c:v>
                </c:pt>
              </c:strCache>
            </c:strRef>
          </c:tx>
          <c:spPr>
            <a:ln w="19050">
              <a:solidFill>
                <a:srgbClr val="7030A0"/>
              </a:solidFill>
              <a:prstDash val="sysDot"/>
            </a:ln>
          </c:spPr>
          <c:marker>
            <c:symbol val="none"/>
          </c:marker>
          <c:dLbls>
            <c:dLbl>
              <c:idx val="63"/>
              <c:layout>
                <c:manualLayout>
                  <c:x val="9.9009900990099011E-3"/>
                  <c:y val="1.2998139284629593E-2"/>
                </c:manualLayout>
              </c:layout>
              <c:tx>
                <c:rich>
                  <a:bodyPr/>
                  <a:lstStyle/>
                  <a:p>
                    <a:r>
                      <a:rPr lang="en-US" altLang="en-US">
                        <a:solidFill>
                          <a:srgbClr val="7030A0"/>
                        </a:solidFill>
                      </a:rPr>
                      <a:t>24.6</a:t>
                    </a:r>
                  </a:p>
                </c:rich>
              </c:tx>
              <c:showLegendKey val="0"/>
              <c:showVal val="1"/>
              <c:showCatName val="0"/>
              <c:showSerName val="0"/>
              <c:showPercent val="0"/>
              <c:showBubbleSize val="0"/>
            </c:dLbl>
            <c:showLegendKey val="0"/>
            <c:showVal val="0"/>
            <c:showCatName val="0"/>
            <c:showSerName val="0"/>
            <c:showPercent val="0"/>
            <c:showBubbleSize val="0"/>
          </c:dLbls>
          <c:cat>
            <c:strRef>
              <c:f>'[140918修正版_(P17)主な死因 (4).xlsx]データ(年齢調整死亡率）'!$B$3:$B$68</c:f>
              <c:strCache>
                <c:ptCount val="66"/>
                <c:pt idx="0">
                  <c:v>　22 1947</c:v>
                </c:pt>
                <c:pt idx="1">
                  <c:v> </c:v>
                </c:pt>
                <c:pt idx="2">
                  <c:v> </c:v>
                </c:pt>
                <c:pt idx="3">
                  <c:v>･</c:v>
                </c:pt>
                <c:pt idx="8">
                  <c:v>30
'55</c:v>
                </c:pt>
                <c:pt idx="13">
                  <c:v>･</c:v>
                </c:pt>
                <c:pt idx="18">
                  <c:v>40
'65</c:v>
                </c:pt>
                <c:pt idx="23">
                  <c:v>･</c:v>
                </c:pt>
                <c:pt idx="28">
                  <c:v>50
'75</c:v>
                </c:pt>
                <c:pt idx="33">
                  <c:v>･</c:v>
                </c:pt>
                <c:pt idx="38">
                  <c:v>60
'85</c:v>
                </c:pt>
                <c:pt idx="43">
                  <c:v>･</c:v>
                </c:pt>
                <c:pt idx="48">
                  <c:v>　7
 '95</c:v>
                </c:pt>
                <c:pt idx="53">
                  <c:v>･</c:v>
                </c:pt>
                <c:pt idx="55">
                  <c:v> </c:v>
                </c:pt>
                <c:pt idx="58">
                  <c:v>17
 2005</c:v>
                </c:pt>
                <c:pt idx="65">
                  <c:v>24
 '12</c:v>
                </c:pt>
              </c:strCache>
            </c:strRef>
          </c:cat>
          <c:val>
            <c:numRef>
              <c:f>'[140918修正版_(P17)主な死因 (4).xlsx]データ(年齢調整死亡率）'!$H$3:$H$68</c:f>
              <c:numCache>
                <c:formatCode>#,##0.0</c:formatCode>
                <c:ptCount val="66"/>
                <c:pt idx="0">
                  <c:v>235.3</c:v>
                </c:pt>
                <c:pt idx="1">
                  <c:v>221.7</c:v>
                </c:pt>
                <c:pt idx="2">
                  <c:v>232.3</c:v>
                </c:pt>
                <c:pt idx="3">
                  <c:v>236.3</c:v>
                </c:pt>
                <c:pt idx="4">
                  <c:v>229.4</c:v>
                </c:pt>
                <c:pt idx="5">
                  <c:v>230</c:v>
                </c:pt>
                <c:pt idx="6">
                  <c:v>233.8</c:v>
                </c:pt>
                <c:pt idx="7">
                  <c:v>223.5</c:v>
                </c:pt>
                <c:pt idx="8">
                  <c:v>224.8</c:v>
                </c:pt>
                <c:pt idx="9">
                  <c:v>241.1</c:v>
                </c:pt>
                <c:pt idx="10">
                  <c:v>239</c:v>
                </c:pt>
                <c:pt idx="11">
                  <c:v>232</c:v>
                </c:pt>
                <c:pt idx="12">
                  <c:v>235.6</c:v>
                </c:pt>
                <c:pt idx="13">
                  <c:v>242.7</c:v>
                </c:pt>
                <c:pt idx="14">
                  <c:v>242.2</c:v>
                </c:pt>
                <c:pt idx="15">
                  <c:v>244.1</c:v>
                </c:pt>
                <c:pt idx="16">
                  <c:v>244.4</c:v>
                </c:pt>
                <c:pt idx="17">
                  <c:v>241.4</c:v>
                </c:pt>
                <c:pt idx="18">
                  <c:v>243.8</c:v>
                </c:pt>
                <c:pt idx="19">
                  <c:v>237.7</c:v>
                </c:pt>
                <c:pt idx="20">
                  <c:v>232.1</c:v>
                </c:pt>
                <c:pt idx="21">
                  <c:v>227.5</c:v>
                </c:pt>
                <c:pt idx="22">
                  <c:v>223.3</c:v>
                </c:pt>
                <c:pt idx="23">
                  <c:v>222.6</c:v>
                </c:pt>
                <c:pt idx="24">
                  <c:v>209.1</c:v>
                </c:pt>
                <c:pt idx="25">
                  <c:v>203.9</c:v>
                </c:pt>
                <c:pt idx="26">
                  <c:v>202.4</c:v>
                </c:pt>
                <c:pt idx="27">
                  <c:v>194.9</c:v>
                </c:pt>
                <c:pt idx="28">
                  <c:v>183</c:v>
                </c:pt>
                <c:pt idx="29">
                  <c:v>176.8</c:v>
                </c:pt>
                <c:pt idx="30">
                  <c:v>166.2</c:v>
                </c:pt>
                <c:pt idx="31">
                  <c:v>156.80000000000001</c:v>
                </c:pt>
                <c:pt idx="32">
                  <c:v>143.9</c:v>
                </c:pt>
                <c:pt idx="33">
                  <c:v>140.9</c:v>
                </c:pt>
                <c:pt idx="34">
                  <c:v>131.80000000000001</c:v>
                </c:pt>
                <c:pt idx="35">
                  <c:v>118.2</c:v>
                </c:pt>
                <c:pt idx="36">
                  <c:v>112.4</c:v>
                </c:pt>
                <c:pt idx="37">
                  <c:v>103.9</c:v>
                </c:pt>
                <c:pt idx="38">
                  <c:v>95.3</c:v>
                </c:pt>
                <c:pt idx="39">
                  <c:v>88</c:v>
                </c:pt>
                <c:pt idx="40">
                  <c:v>80.099999999999994</c:v>
                </c:pt>
                <c:pt idx="41">
                  <c:v>79.5</c:v>
                </c:pt>
                <c:pt idx="42">
                  <c:v>71.2</c:v>
                </c:pt>
                <c:pt idx="43">
                  <c:v>68.599999999999994</c:v>
                </c:pt>
                <c:pt idx="44">
                  <c:v>64</c:v>
                </c:pt>
                <c:pt idx="45">
                  <c:v>60.9</c:v>
                </c:pt>
                <c:pt idx="46">
                  <c:v>59.1</c:v>
                </c:pt>
                <c:pt idx="47">
                  <c:v>57.1</c:v>
                </c:pt>
                <c:pt idx="48" formatCode="0.0">
                  <c:v>64</c:v>
                </c:pt>
                <c:pt idx="49" formatCode="General">
                  <c:v>58.5</c:v>
                </c:pt>
                <c:pt idx="50" formatCode="General">
                  <c:v>54.8</c:v>
                </c:pt>
                <c:pt idx="51" formatCode="General">
                  <c:v>51.9</c:v>
                </c:pt>
                <c:pt idx="52" formatCode="General">
                  <c:v>49.9</c:v>
                </c:pt>
                <c:pt idx="53" formatCode="General">
                  <c:v>45.7</c:v>
                </c:pt>
                <c:pt idx="54" formatCode="General">
                  <c:v>42.8</c:v>
                </c:pt>
                <c:pt idx="55" formatCode="General">
                  <c:v>40.6</c:v>
                </c:pt>
                <c:pt idx="56" formatCode="General">
                  <c:v>39.200000000000003</c:v>
                </c:pt>
                <c:pt idx="57">
                  <c:v>37</c:v>
                </c:pt>
                <c:pt idx="58">
                  <c:v>36.1</c:v>
                </c:pt>
                <c:pt idx="59" formatCode="General">
                  <c:v>33.4</c:v>
                </c:pt>
                <c:pt idx="60" formatCode="General">
                  <c:v>31.6</c:v>
                </c:pt>
                <c:pt idx="61" formatCode="General">
                  <c:v>30.3</c:v>
                </c:pt>
                <c:pt idx="62" formatCode="General">
                  <c:v>28.1</c:v>
                </c:pt>
                <c:pt idx="63" formatCode="General">
                  <c:v>26.9</c:v>
                </c:pt>
                <c:pt idx="64" formatCode="General">
                  <c:v>26.3</c:v>
                </c:pt>
                <c:pt idx="65" formatCode="General">
                  <c:v>24.6</c:v>
                </c:pt>
              </c:numCache>
            </c:numRef>
          </c:val>
          <c:smooth val="0"/>
        </c:ser>
        <c:ser>
          <c:idx val="6"/>
          <c:order val="6"/>
          <c:tx>
            <c:strRef>
              <c:f>'[140918修正版_(P17)主な死因 (4).xlsx]データ(年齢調整死亡率）'!$I$2</c:f>
              <c:strCache>
                <c:ptCount val="1"/>
                <c:pt idx="0">
                  <c:v>肺炎 男  Pneumonia M.</c:v>
                </c:pt>
              </c:strCache>
            </c:strRef>
          </c:tx>
          <c:spPr>
            <a:ln w="19050">
              <a:solidFill>
                <a:srgbClr val="FF3399"/>
              </a:solidFill>
            </a:ln>
          </c:spPr>
          <c:marker>
            <c:symbol val="none"/>
          </c:marker>
          <c:dLbls>
            <c:dLbl>
              <c:idx val="64"/>
              <c:layout>
                <c:manualLayout>
                  <c:x val="-2.5986850653569295E-7"/>
                  <c:y val="-4.3594680347056915E-3"/>
                </c:manualLayout>
              </c:layout>
              <c:tx>
                <c:rich>
                  <a:bodyPr/>
                  <a:lstStyle/>
                  <a:p>
                    <a:r>
                      <a:rPr lang="en-US" altLang="en-US">
                        <a:solidFill>
                          <a:srgbClr val="FF3399"/>
                        </a:solidFill>
                      </a:rPr>
                      <a:t>43.7</a:t>
                    </a:r>
                  </a:p>
                </c:rich>
              </c:tx>
              <c:showLegendKey val="0"/>
              <c:showVal val="1"/>
              <c:showCatName val="0"/>
              <c:showSerName val="0"/>
              <c:showPercent val="0"/>
              <c:showBubbleSize val="0"/>
            </c:dLbl>
            <c:showLegendKey val="0"/>
            <c:showVal val="0"/>
            <c:showCatName val="0"/>
            <c:showSerName val="0"/>
            <c:showPercent val="0"/>
            <c:showBubbleSize val="0"/>
          </c:dLbls>
          <c:val>
            <c:numRef>
              <c:f>'[140918修正版_(P17)主な死因 (4).xlsx]データ(年齢調整死亡率）'!$I$3:$I$68</c:f>
              <c:numCache>
                <c:formatCode>General</c:formatCode>
                <c:ptCount val="66"/>
                <c:pt idx="3" formatCode="#,##0.0">
                  <c:v>73.7</c:v>
                </c:pt>
                <c:pt idx="8" formatCode="#,##0.0">
                  <c:v>54.2</c:v>
                </c:pt>
                <c:pt idx="13" formatCode="#,##0.0">
                  <c:v>68.3</c:v>
                </c:pt>
                <c:pt idx="18" formatCode="#,##0.0">
                  <c:v>57</c:v>
                </c:pt>
                <c:pt idx="22" formatCode="#,##0.0">
                  <c:v>46.4</c:v>
                </c:pt>
                <c:pt idx="23" formatCode="#,##0.0">
                  <c:v>50.5</c:v>
                </c:pt>
                <c:pt idx="24" formatCode="#,##0.0">
                  <c:v>41.1</c:v>
                </c:pt>
                <c:pt idx="25" formatCode="#,##0.0">
                  <c:v>40.6</c:v>
                </c:pt>
                <c:pt idx="26" formatCode="#,##0.0">
                  <c:v>45.3</c:v>
                </c:pt>
                <c:pt idx="27" formatCode="#,##0.0">
                  <c:v>47.9</c:v>
                </c:pt>
                <c:pt idx="28" formatCode="#,##0.0">
                  <c:v>49.3</c:v>
                </c:pt>
                <c:pt idx="29" formatCode="#,##0.0">
                  <c:v>48.4</c:v>
                </c:pt>
                <c:pt idx="30" formatCode="#,##0.0">
                  <c:v>41.2</c:v>
                </c:pt>
                <c:pt idx="31" formatCode="#,##0.0">
                  <c:v>43.3</c:v>
                </c:pt>
                <c:pt idx="32" formatCode="#,##0.0">
                  <c:v>40.799999999999997</c:v>
                </c:pt>
                <c:pt idx="33" formatCode="#,##0.0">
                  <c:v>48.5</c:v>
                </c:pt>
                <c:pt idx="34" formatCode="#,##0.0">
                  <c:v>47.5</c:v>
                </c:pt>
                <c:pt idx="35" formatCode="#,##0.0">
                  <c:v>48.1</c:v>
                </c:pt>
                <c:pt idx="36" formatCode="#,##0.0">
                  <c:v>52.8</c:v>
                </c:pt>
                <c:pt idx="37" formatCode="#,##0.0">
                  <c:v>49.7</c:v>
                </c:pt>
                <c:pt idx="38" formatCode="#,##0.0">
                  <c:v>54.4</c:v>
                </c:pt>
                <c:pt idx="39" formatCode="#,##0.0">
                  <c:v>55</c:v>
                </c:pt>
                <c:pt idx="40" formatCode="#,##0.0">
                  <c:v>54.8</c:v>
                </c:pt>
                <c:pt idx="41" formatCode="#,##0.0">
                  <c:v>61.2</c:v>
                </c:pt>
                <c:pt idx="42" formatCode="#,##0.0">
                  <c:v>60.7</c:v>
                </c:pt>
                <c:pt idx="43" formatCode="#,##0.0">
                  <c:v>67.099999999999994</c:v>
                </c:pt>
                <c:pt idx="44" formatCode="#,##0.0">
                  <c:v>66.8</c:v>
                </c:pt>
                <c:pt idx="45" formatCode="#,##0.0">
                  <c:v>68.2</c:v>
                </c:pt>
                <c:pt idx="46" formatCode="#,##0.0">
                  <c:v>71</c:v>
                </c:pt>
                <c:pt idx="47" formatCode="#,##0.0">
                  <c:v>69.900000000000006</c:v>
                </c:pt>
                <c:pt idx="48" formatCode="#,##0.0">
                  <c:v>60.6</c:v>
                </c:pt>
                <c:pt idx="49" formatCode="#,##0.0">
                  <c:v>52.6</c:v>
                </c:pt>
                <c:pt idx="50" formatCode="#,##0.0">
                  <c:v>55.4</c:v>
                </c:pt>
                <c:pt idx="51" formatCode="#,##0.0">
                  <c:v>53.6</c:v>
                </c:pt>
                <c:pt idx="52" formatCode="#,##0.0">
                  <c:v>60.4</c:v>
                </c:pt>
                <c:pt idx="53" formatCode="#,##0.0">
                  <c:v>53.1</c:v>
                </c:pt>
                <c:pt idx="54" formatCode="#,##0.0">
                  <c:v>49.6</c:v>
                </c:pt>
                <c:pt idx="55" formatCode="#,##0.0">
                  <c:v>48.7</c:v>
                </c:pt>
                <c:pt idx="56" formatCode="#,##0.0">
                  <c:v>50.2</c:v>
                </c:pt>
                <c:pt idx="57" formatCode="#,##0.0">
                  <c:v>48.8</c:v>
                </c:pt>
                <c:pt idx="58" formatCode="#,##0.0">
                  <c:v>51.8</c:v>
                </c:pt>
                <c:pt idx="59" formatCode="#,##0.0">
                  <c:v>48.8</c:v>
                </c:pt>
                <c:pt idx="60" formatCode="#,##0.0">
                  <c:v>48.2</c:v>
                </c:pt>
                <c:pt idx="61" formatCode="#,##0.0">
                  <c:v>48.2</c:v>
                </c:pt>
                <c:pt idx="62" formatCode="#,##0.0">
                  <c:v>44.8</c:v>
                </c:pt>
                <c:pt idx="63" formatCode="#,##0.0">
                  <c:v>46</c:v>
                </c:pt>
                <c:pt idx="64" formatCode="#,##0.0">
                  <c:v>46.1</c:v>
                </c:pt>
                <c:pt idx="65" formatCode="#,##0.0">
                  <c:v>43.7</c:v>
                </c:pt>
              </c:numCache>
            </c:numRef>
          </c:val>
          <c:smooth val="0"/>
        </c:ser>
        <c:ser>
          <c:idx val="7"/>
          <c:order val="7"/>
          <c:tx>
            <c:strRef>
              <c:f>'[140918修正版_(P17)主な死因 (4).xlsx]データ(年齢調整死亡率）'!$J$2</c:f>
              <c:strCache>
                <c:ptCount val="1"/>
                <c:pt idx="0">
                  <c:v>肺炎 女  Pneumonia F.</c:v>
                </c:pt>
              </c:strCache>
            </c:strRef>
          </c:tx>
          <c:spPr>
            <a:ln w="19050">
              <a:solidFill>
                <a:srgbClr val="FF3399"/>
              </a:solidFill>
              <a:prstDash val="sysDot"/>
            </a:ln>
          </c:spPr>
          <c:marker>
            <c:symbol val="none"/>
          </c:marker>
          <c:dLbls>
            <c:dLbl>
              <c:idx val="64"/>
              <c:layout>
                <c:manualLayout>
                  <c:x val="-2.5986850653569295E-7"/>
                  <c:y val="2.6036410979002927E-2"/>
                </c:manualLayout>
              </c:layout>
              <c:tx>
                <c:rich>
                  <a:bodyPr/>
                  <a:lstStyle/>
                  <a:p>
                    <a:r>
                      <a:rPr lang="en-US" altLang="en-US">
                        <a:solidFill>
                          <a:srgbClr val="FF3399"/>
                        </a:solidFill>
                      </a:rPr>
                      <a:t>18.1</a:t>
                    </a:r>
                  </a:p>
                </c:rich>
              </c:tx>
              <c:showLegendKey val="0"/>
              <c:showVal val="1"/>
              <c:showCatName val="0"/>
              <c:showSerName val="0"/>
              <c:showPercent val="0"/>
              <c:showBubbleSize val="0"/>
            </c:dLbl>
            <c:showLegendKey val="0"/>
            <c:showVal val="0"/>
            <c:showCatName val="0"/>
            <c:showSerName val="0"/>
            <c:showPercent val="0"/>
            <c:showBubbleSize val="0"/>
          </c:dLbls>
          <c:val>
            <c:numRef>
              <c:f>'[140918修正版_(P17)主な死因 (4).xlsx]データ(年齢調整死亡率）'!$J$3:$J$68</c:f>
              <c:numCache>
                <c:formatCode>General</c:formatCode>
                <c:ptCount val="66"/>
                <c:pt idx="3" formatCode="#,##0.0">
                  <c:v>56</c:v>
                </c:pt>
                <c:pt idx="8" formatCode="#,##0.0">
                  <c:v>39.5</c:v>
                </c:pt>
                <c:pt idx="13" formatCode="#,##0.0">
                  <c:v>45.7</c:v>
                </c:pt>
                <c:pt idx="18" formatCode="#,##0.0">
                  <c:v>36.299999999999997</c:v>
                </c:pt>
                <c:pt idx="22" formatCode="#,##0.0">
                  <c:v>29.8</c:v>
                </c:pt>
                <c:pt idx="23" formatCode="#,##0.0">
                  <c:v>32.200000000000003</c:v>
                </c:pt>
                <c:pt idx="24" formatCode="#,##0.0">
                  <c:v>25.8</c:v>
                </c:pt>
                <c:pt idx="25" formatCode="#,##0.0">
                  <c:v>25.4</c:v>
                </c:pt>
                <c:pt idx="26" formatCode="#,##0.0">
                  <c:v>29</c:v>
                </c:pt>
                <c:pt idx="27" formatCode="#,##0.0">
                  <c:v>29.1</c:v>
                </c:pt>
                <c:pt idx="28" formatCode="#,##0.0">
                  <c:v>30</c:v>
                </c:pt>
                <c:pt idx="29" formatCode="#,##0.0">
                  <c:v>28.4</c:v>
                </c:pt>
                <c:pt idx="30" formatCode="#,##0.0">
                  <c:v>24.1</c:v>
                </c:pt>
                <c:pt idx="31" formatCode="#,##0.0">
                  <c:v>24.1</c:v>
                </c:pt>
                <c:pt idx="32" formatCode="#,##0.0">
                  <c:v>22.1</c:v>
                </c:pt>
                <c:pt idx="33" formatCode="#,##0.0">
                  <c:v>25.2</c:v>
                </c:pt>
                <c:pt idx="34" formatCode="#,##0.0">
                  <c:v>24.6</c:v>
                </c:pt>
                <c:pt idx="35" formatCode="#,##0.0">
                  <c:v>24.3</c:v>
                </c:pt>
                <c:pt idx="36" formatCode="#,##0.0">
                  <c:v>26.2</c:v>
                </c:pt>
                <c:pt idx="37" formatCode="#,##0.0">
                  <c:v>23.7</c:v>
                </c:pt>
                <c:pt idx="38" formatCode="#,##0.0">
                  <c:v>26.2</c:v>
                </c:pt>
                <c:pt idx="39" formatCode="#,##0.0">
                  <c:v>26.1</c:v>
                </c:pt>
                <c:pt idx="40" formatCode="#,##0.0">
                  <c:v>25.1</c:v>
                </c:pt>
                <c:pt idx="41" formatCode="#,##0.0">
                  <c:v>27.7</c:v>
                </c:pt>
                <c:pt idx="42" formatCode="#,##0.0">
                  <c:v>27.3</c:v>
                </c:pt>
                <c:pt idx="43" formatCode="#,##0.0">
                  <c:v>30.1</c:v>
                </c:pt>
                <c:pt idx="44" formatCode="#,##0.0">
                  <c:v>29.3</c:v>
                </c:pt>
                <c:pt idx="45" formatCode="#,##0.0">
                  <c:v>29.2</c:v>
                </c:pt>
                <c:pt idx="46" formatCode="#,##0.0">
                  <c:v>30.8</c:v>
                </c:pt>
                <c:pt idx="47" formatCode="#,##0.0">
                  <c:v>29.7</c:v>
                </c:pt>
                <c:pt idx="48" formatCode="#,##0.0">
                  <c:v>28.5</c:v>
                </c:pt>
                <c:pt idx="49" formatCode="#,##0.0">
                  <c:v>23.5</c:v>
                </c:pt>
                <c:pt idx="50" formatCode="#,##0.0">
                  <c:v>24.9</c:v>
                </c:pt>
                <c:pt idx="51" formatCode="#,##0.0">
                  <c:v>23.9</c:v>
                </c:pt>
                <c:pt idx="52" formatCode="#,##0.0">
                  <c:v>27</c:v>
                </c:pt>
                <c:pt idx="53" formatCode="#,##0.0">
                  <c:v>23.3</c:v>
                </c:pt>
                <c:pt idx="54" formatCode="#,##0.0">
                  <c:v>21.4</c:v>
                </c:pt>
                <c:pt idx="55" formatCode="#,##0.0">
                  <c:v>20.7</c:v>
                </c:pt>
                <c:pt idx="56" formatCode="#,##0.0">
                  <c:v>21.6</c:v>
                </c:pt>
                <c:pt idx="57" formatCode="#,##0.0">
                  <c:v>20.399999999999999</c:v>
                </c:pt>
                <c:pt idx="58" formatCode="#,##0.0">
                  <c:v>21.6</c:v>
                </c:pt>
                <c:pt idx="59" formatCode="#,##0.0">
                  <c:v>20.9</c:v>
                </c:pt>
                <c:pt idx="60" formatCode="#,##0.0">
                  <c:v>20.2</c:v>
                </c:pt>
                <c:pt idx="61" formatCode="#,##0.0">
                  <c:v>20.3</c:v>
                </c:pt>
                <c:pt idx="62" formatCode="#,##0.0">
                  <c:v>18.600000000000001</c:v>
                </c:pt>
                <c:pt idx="63" formatCode="#,##0.0">
                  <c:v>18.899999999999999</c:v>
                </c:pt>
                <c:pt idx="64" formatCode="#,##0.0">
                  <c:v>19.2</c:v>
                </c:pt>
                <c:pt idx="65" formatCode="#,##0.0">
                  <c:v>18.100000000000001</c:v>
                </c:pt>
              </c:numCache>
            </c:numRef>
          </c:val>
          <c:smooth val="0"/>
        </c:ser>
        <c:dLbls>
          <c:showLegendKey val="0"/>
          <c:showVal val="0"/>
          <c:showCatName val="0"/>
          <c:showSerName val="0"/>
          <c:showPercent val="0"/>
          <c:showBubbleSize val="0"/>
        </c:dLbls>
        <c:marker val="1"/>
        <c:smooth val="0"/>
        <c:axId val="95813632"/>
        <c:axId val="95815168"/>
      </c:lineChart>
      <c:catAx>
        <c:axId val="9581363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00"/>
            </a:pPr>
            <a:endParaRPr lang="ja-JP"/>
          </a:p>
        </c:txPr>
        <c:crossAx val="95815168"/>
        <c:crosses val="autoZero"/>
        <c:auto val="0"/>
        <c:lblAlgn val="ctr"/>
        <c:lblOffset val="100"/>
        <c:tickLblSkip val="1"/>
        <c:tickMarkSkip val="1"/>
        <c:noMultiLvlLbl val="0"/>
      </c:catAx>
      <c:valAx>
        <c:axId val="95815168"/>
        <c:scaling>
          <c:orientation val="minMax"/>
        </c:scaling>
        <c:delete val="0"/>
        <c:axPos val="l"/>
        <c:numFmt formatCode="General" sourceLinked="0"/>
        <c:majorTickMark val="out"/>
        <c:minorTickMark val="none"/>
        <c:tickLblPos val="nextTo"/>
        <c:spPr>
          <a:ln w="3175">
            <a:solidFill>
              <a:srgbClr val="000000"/>
            </a:solidFill>
            <a:prstDash val="solid"/>
          </a:ln>
        </c:spPr>
        <c:txPr>
          <a:bodyPr rot="0" vert="horz"/>
          <a:lstStyle/>
          <a:p>
            <a:pPr>
              <a:defRPr/>
            </a:pPr>
            <a:endParaRPr lang="ja-JP"/>
          </a:p>
        </c:txPr>
        <c:crossAx val="95813632"/>
        <c:crosses val="autoZero"/>
        <c:crossBetween val="between"/>
        <c:minorUnit val="50"/>
      </c:valAx>
      <c:spPr>
        <a:solidFill>
          <a:sysClr val="window" lastClr="FFFFFF"/>
        </a:solidFill>
        <a:ln w="25400">
          <a:noFill/>
        </a:ln>
      </c:spPr>
    </c:plotArea>
    <c:legend>
      <c:legendPos val="r"/>
      <c:layout>
        <c:manualLayout>
          <c:xMode val="edge"/>
          <c:yMode val="edge"/>
          <c:x val="0.49143102898601471"/>
          <c:y val="0.13708604480985129"/>
          <c:w val="0.44939840520712582"/>
          <c:h val="0.29158555383660523"/>
        </c:manualLayout>
      </c:layout>
      <c:overlay val="1"/>
    </c:legend>
    <c:plotVisOnly val="0"/>
    <c:dispBlanksAs val="span"/>
    <c:showDLblsOverMax val="0"/>
  </c:chart>
  <c:spPr>
    <a:no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42768096880257"/>
          <c:y val="0.10071106800273275"/>
          <c:w val="0.61851037416915833"/>
          <c:h val="0.77777638292221052"/>
        </c:manualLayout>
      </c:layout>
      <c:lineChart>
        <c:grouping val="standard"/>
        <c:varyColors val="0"/>
        <c:ser>
          <c:idx val="1"/>
          <c:order val="0"/>
          <c:tx>
            <c:strRef>
              <c:f>'[140918修正版_(P17)主な死因 (4).xlsx]データ（死亡率）'!$C$3:$C$4</c:f>
              <c:strCache>
                <c:ptCount val="1"/>
                <c:pt idx="0">
                  <c:v>肝疾患</c:v>
                </c:pt>
              </c:strCache>
            </c:strRef>
          </c:tx>
          <c:spPr>
            <a:ln w="19050" cmpd="sng">
              <a:solidFill>
                <a:srgbClr val="003300"/>
              </a:solidFill>
              <a:prstDash val="solid"/>
            </a:ln>
          </c:spPr>
          <c:marker>
            <c:symbol val="none"/>
          </c:marker>
          <c:cat>
            <c:strRef>
              <c:f>'[140918修正版_(P17)主な死因 (4).xlsx]データ（死亡率）'!$B$5:$B$70</c:f>
              <c:strCache>
                <c:ptCount val="66"/>
                <c:pt idx="0">
                  <c:v>　22 1947</c:v>
                </c:pt>
                <c:pt idx="1">
                  <c:v> </c:v>
                </c:pt>
                <c:pt idx="2">
                  <c:v> </c:v>
                </c:pt>
                <c:pt idx="3">
                  <c:v>･</c:v>
                </c:pt>
                <c:pt idx="8">
                  <c:v>30   '55</c:v>
                </c:pt>
                <c:pt idx="13">
                  <c:v>･</c:v>
                </c:pt>
                <c:pt idx="18">
                  <c:v>40   '65</c:v>
                </c:pt>
                <c:pt idx="23">
                  <c:v>･</c:v>
                </c:pt>
                <c:pt idx="28">
                  <c:v>50   '75</c:v>
                </c:pt>
                <c:pt idx="33">
                  <c:v>･</c:v>
                </c:pt>
                <c:pt idx="38">
                  <c:v>60    '85</c:v>
                </c:pt>
                <c:pt idx="43">
                  <c:v>･</c:v>
                </c:pt>
                <c:pt idx="48">
                  <c:v> 7     '95</c:v>
                </c:pt>
                <c:pt idx="53">
                  <c:v>･</c:v>
                </c:pt>
                <c:pt idx="55">
                  <c:v> </c:v>
                </c:pt>
                <c:pt idx="58">
                  <c:v>17    2005</c:v>
                </c:pt>
                <c:pt idx="65">
                  <c:v>24     '12</c:v>
                </c:pt>
              </c:strCache>
            </c:strRef>
          </c:cat>
          <c:val>
            <c:numRef>
              <c:f>'[140918修正版_(P17)主な死因 (4).xlsx]データ（死亡率）'!$C$5:$C$70</c:f>
              <c:numCache>
                <c:formatCode>0.0_ </c:formatCode>
                <c:ptCount val="66"/>
                <c:pt idx="0">
                  <c:v>11.2</c:v>
                </c:pt>
                <c:pt idx="1">
                  <c:v>11.3</c:v>
                </c:pt>
                <c:pt idx="2">
                  <c:v>11.7</c:v>
                </c:pt>
                <c:pt idx="3">
                  <c:v>10.4</c:v>
                </c:pt>
                <c:pt idx="4">
                  <c:v>10.6</c:v>
                </c:pt>
                <c:pt idx="5">
                  <c:v>11.7</c:v>
                </c:pt>
                <c:pt idx="6">
                  <c:v>12.6</c:v>
                </c:pt>
                <c:pt idx="7">
                  <c:v>13.2</c:v>
                </c:pt>
                <c:pt idx="8">
                  <c:v>13.2</c:v>
                </c:pt>
                <c:pt idx="9">
                  <c:v>14</c:v>
                </c:pt>
                <c:pt idx="10">
                  <c:v>13.9</c:v>
                </c:pt>
                <c:pt idx="11">
                  <c:v>13.5</c:v>
                </c:pt>
                <c:pt idx="12">
                  <c:v>13.8</c:v>
                </c:pt>
                <c:pt idx="13">
                  <c:v>14.3</c:v>
                </c:pt>
                <c:pt idx="14">
                  <c:v>14.5</c:v>
                </c:pt>
                <c:pt idx="15">
                  <c:v>14.2</c:v>
                </c:pt>
                <c:pt idx="16">
                  <c:v>14.5</c:v>
                </c:pt>
                <c:pt idx="17">
                  <c:v>14.3</c:v>
                </c:pt>
                <c:pt idx="18">
                  <c:v>13.9</c:v>
                </c:pt>
                <c:pt idx="19">
                  <c:v>14</c:v>
                </c:pt>
                <c:pt idx="20">
                  <c:v>14.4</c:v>
                </c:pt>
                <c:pt idx="21">
                  <c:v>15.3</c:v>
                </c:pt>
                <c:pt idx="22">
                  <c:v>16</c:v>
                </c:pt>
                <c:pt idx="23">
                  <c:v>16.600000000000001</c:v>
                </c:pt>
                <c:pt idx="24">
                  <c:v>16.100000000000001</c:v>
                </c:pt>
                <c:pt idx="25">
                  <c:v>16</c:v>
                </c:pt>
                <c:pt idx="26">
                  <c:v>16.3</c:v>
                </c:pt>
                <c:pt idx="27">
                  <c:v>16.5</c:v>
                </c:pt>
                <c:pt idx="28">
                  <c:v>16.3</c:v>
                </c:pt>
                <c:pt idx="29">
                  <c:v>16.3</c:v>
                </c:pt>
                <c:pt idx="30">
                  <c:v>16</c:v>
                </c:pt>
                <c:pt idx="31">
                  <c:v>16.399999999999999</c:v>
                </c:pt>
                <c:pt idx="32">
                  <c:v>16.2</c:v>
                </c:pt>
                <c:pt idx="33">
                  <c:v>16.3</c:v>
                </c:pt>
                <c:pt idx="34">
                  <c:v>16.3</c:v>
                </c:pt>
                <c:pt idx="35">
                  <c:v>16.100000000000001</c:v>
                </c:pt>
                <c:pt idx="36">
                  <c:v>16.3</c:v>
                </c:pt>
                <c:pt idx="37">
                  <c:v>16.3</c:v>
                </c:pt>
                <c:pt idx="38">
                  <c:v>16.5</c:v>
                </c:pt>
                <c:pt idx="39">
                  <c:v>16.100000000000001</c:v>
                </c:pt>
                <c:pt idx="40">
                  <c:v>15.9</c:v>
                </c:pt>
                <c:pt idx="41">
                  <c:v>16.2</c:v>
                </c:pt>
                <c:pt idx="42">
                  <c:v>16.100000000000001</c:v>
                </c:pt>
                <c:pt idx="43">
                  <c:v>16.100000000000001</c:v>
                </c:pt>
                <c:pt idx="44">
                  <c:v>16.100000000000001</c:v>
                </c:pt>
                <c:pt idx="45">
                  <c:v>16.3</c:v>
                </c:pt>
                <c:pt idx="46">
                  <c:v>16.100000000000001</c:v>
                </c:pt>
                <c:pt idx="47">
                  <c:v>15.6</c:v>
                </c:pt>
                <c:pt idx="48">
                  <c:v>13.7</c:v>
                </c:pt>
                <c:pt idx="49">
                  <c:v>13.2</c:v>
                </c:pt>
                <c:pt idx="50">
                  <c:v>13.3</c:v>
                </c:pt>
                <c:pt idx="51">
                  <c:v>12.9</c:v>
                </c:pt>
                <c:pt idx="52">
                  <c:v>13.2</c:v>
                </c:pt>
                <c:pt idx="53">
                  <c:v>12.8</c:v>
                </c:pt>
                <c:pt idx="54">
                  <c:v>12.6</c:v>
                </c:pt>
                <c:pt idx="55">
                  <c:v>12.3</c:v>
                </c:pt>
                <c:pt idx="56">
                  <c:v>12.5</c:v>
                </c:pt>
                <c:pt idx="57">
                  <c:v>12.6</c:v>
                </c:pt>
                <c:pt idx="58">
                  <c:v>13</c:v>
                </c:pt>
                <c:pt idx="59">
                  <c:v>12.9</c:v>
                </c:pt>
                <c:pt idx="60">
                  <c:v>12.8</c:v>
                </c:pt>
                <c:pt idx="61">
                  <c:v>12.9</c:v>
                </c:pt>
                <c:pt idx="62">
                  <c:v>12.7</c:v>
                </c:pt>
                <c:pt idx="63">
                  <c:v>12.8</c:v>
                </c:pt>
                <c:pt idx="64">
                  <c:v>13</c:v>
                </c:pt>
                <c:pt idx="65">
                  <c:v>12.7</c:v>
                </c:pt>
              </c:numCache>
            </c:numRef>
          </c:val>
          <c:smooth val="0"/>
        </c:ser>
        <c:ser>
          <c:idx val="2"/>
          <c:order val="1"/>
          <c:tx>
            <c:strRef>
              <c:f>'[140918修正版_(P17)主な死因 (4).xlsx]データ（死亡率）'!$D$3:$D$4</c:f>
              <c:strCache>
                <c:ptCount val="1"/>
                <c:pt idx="0">
                  <c:v>結核</c:v>
                </c:pt>
              </c:strCache>
            </c:strRef>
          </c:tx>
          <c:spPr>
            <a:ln w="19050">
              <a:solidFill>
                <a:srgbClr val="FFC000"/>
              </a:solidFill>
              <a:prstDash val="solid"/>
            </a:ln>
          </c:spPr>
          <c:marker>
            <c:symbol val="none"/>
          </c:marker>
          <c:cat>
            <c:strRef>
              <c:f>'[140918修正版_(P17)主な死因 (4).xlsx]データ（死亡率）'!$B$5:$B$70</c:f>
              <c:strCache>
                <c:ptCount val="66"/>
                <c:pt idx="0">
                  <c:v>　22 1947</c:v>
                </c:pt>
                <c:pt idx="1">
                  <c:v> </c:v>
                </c:pt>
                <c:pt idx="2">
                  <c:v> </c:v>
                </c:pt>
                <c:pt idx="3">
                  <c:v>･</c:v>
                </c:pt>
                <c:pt idx="8">
                  <c:v>30   '55</c:v>
                </c:pt>
                <c:pt idx="13">
                  <c:v>･</c:v>
                </c:pt>
                <c:pt idx="18">
                  <c:v>40   '65</c:v>
                </c:pt>
                <c:pt idx="23">
                  <c:v>･</c:v>
                </c:pt>
                <c:pt idx="28">
                  <c:v>50   '75</c:v>
                </c:pt>
                <c:pt idx="33">
                  <c:v>･</c:v>
                </c:pt>
                <c:pt idx="38">
                  <c:v>60    '85</c:v>
                </c:pt>
                <c:pt idx="43">
                  <c:v>･</c:v>
                </c:pt>
                <c:pt idx="48">
                  <c:v> 7     '95</c:v>
                </c:pt>
                <c:pt idx="53">
                  <c:v>･</c:v>
                </c:pt>
                <c:pt idx="55">
                  <c:v> </c:v>
                </c:pt>
                <c:pt idx="58">
                  <c:v>17    2005</c:v>
                </c:pt>
                <c:pt idx="65">
                  <c:v>24     '12</c:v>
                </c:pt>
              </c:strCache>
            </c:strRef>
          </c:cat>
          <c:val>
            <c:numRef>
              <c:f>'[140918修正版_(P17)主な死因 (4).xlsx]データ（死亡率）'!$D$5:$D$70</c:f>
              <c:numCache>
                <c:formatCode>0.0_ </c:formatCode>
                <c:ptCount val="66"/>
                <c:pt idx="0">
                  <c:v>187.2</c:v>
                </c:pt>
                <c:pt idx="1">
                  <c:v>179.9</c:v>
                </c:pt>
                <c:pt idx="2">
                  <c:v>168.9</c:v>
                </c:pt>
                <c:pt idx="3">
                  <c:v>146.4</c:v>
                </c:pt>
                <c:pt idx="4">
                  <c:v>110.3</c:v>
                </c:pt>
                <c:pt idx="5">
                  <c:v>82.2</c:v>
                </c:pt>
                <c:pt idx="6">
                  <c:v>66.5</c:v>
                </c:pt>
                <c:pt idx="7">
                  <c:v>62.4</c:v>
                </c:pt>
                <c:pt idx="8">
                  <c:v>52.3</c:v>
                </c:pt>
                <c:pt idx="9">
                  <c:v>48.6</c:v>
                </c:pt>
                <c:pt idx="10">
                  <c:v>46.9</c:v>
                </c:pt>
                <c:pt idx="11">
                  <c:v>39.4</c:v>
                </c:pt>
                <c:pt idx="12">
                  <c:v>35.5</c:v>
                </c:pt>
                <c:pt idx="13">
                  <c:v>34.200000000000003</c:v>
                </c:pt>
                <c:pt idx="14">
                  <c:v>29.6</c:v>
                </c:pt>
                <c:pt idx="15">
                  <c:v>29.3</c:v>
                </c:pt>
                <c:pt idx="16">
                  <c:v>24.2</c:v>
                </c:pt>
                <c:pt idx="17">
                  <c:v>23.6</c:v>
                </c:pt>
                <c:pt idx="18">
                  <c:v>22.8</c:v>
                </c:pt>
                <c:pt idx="19">
                  <c:v>20.3</c:v>
                </c:pt>
                <c:pt idx="20">
                  <c:v>17.8</c:v>
                </c:pt>
                <c:pt idx="21">
                  <c:v>16.8</c:v>
                </c:pt>
                <c:pt idx="22">
                  <c:v>16.100000000000001</c:v>
                </c:pt>
                <c:pt idx="23">
                  <c:v>15.4</c:v>
                </c:pt>
                <c:pt idx="24">
                  <c:v>13</c:v>
                </c:pt>
                <c:pt idx="25">
                  <c:v>11.9</c:v>
                </c:pt>
                <c:pt idx="26">
                  <c:v>11.1</c:v>
                </c:pt>
                <c:pt idx="27">
                  <c:v>10.4</c:v>
                </c:pt>
                <c:pt idx="28">
                  <c:v>9.5</c:v>
                </c:pt>
                <c:pt idx="29">
                  <c:v>8.5</c:v>
                </c:pt>
                <c:pt idx="30">
                  <c:v>7.8</c:v>
                </c:pt>
                <c:pt idx="31">
                  <c:v>7.2</c:v>
                </c:pt>
                <c:pt idx="32">
                  <c:v>5.8</c:v>
                </c:pt>
                <c:pt idx="33">
                  <c:v>5.5</c:v>
                </c:pt>
                <c:pt idx="34">
                  <c:v>4.9000000000000004</c:v>
                </c:pt>
                <c:pt idx="35">
                  <c:v>4.5</c:v>
                </c:pt>
                <c:pt idx="36">
                  <c:v>4.5</c:v>
                </c:pt>
                <c:pt idx="37">
                  <c:v>4.0999999999999996</c:v>
                </c:pt>
                <c:pt idx="38">
                  <c:v>3.9</c:v>
                </c:pt>
                <c:pt idx="39">
                  <c:v>3.4</c:v>
                </c:pt>
                <c:pt idx="40">
                  <c:v>3.3</c:v>
                </c:pt>
                <c:pt idx="41">
                  <c:v>3.2</c:v>
                </c:pt>
                <c:pt idx="42">
                  <c:v>2.9</c:v>
                </c:pt>
                <c:pt idx="43">
                  <c:v>3</c:v>
                </c:pt>
                <c:pt idx="44">
                  <c:v>2.7</c:v>
                </c:pt>
                <c:pt idx="45">
                  <c:v>2.7</c:v>
                </c:pt>
                <c:pt idx="46">
                  <c:v>2.6</c:v>
                </c:pt>
                <c:pt idx="47">
                  <c:v>2.5</c:v>
                </c:pt>
                <c:pt idx="48">
                  <c:v>2.6</c:v>
                </c:pt>
                <c:pt idx="49">
                  <c:v>2.2999999999999998</c:v>
                </c:pt>
                <c:pt idx="50">
                  <c:v>2.2000000000000002</c:v>
                </c:pt>
                <c:pt idx="51">
                  <c:v>2.2000000000000002</c:v>
                </c:pt>
                <c:pt idx="52">
                  <c:v>2.2999999999999998</c:v>
                </c:pt>
                <c:pt idx="53">
                  <c:v>2.1</c:v>
                </c:pt>
                <c:pt idx="54">
                  <c:v>2</c:v>
                </c:pt>
                <c:pt idx="55">
                  <c:v>1.8</c:v>
                </c:pt>
                <c:pt idx="56">
                  <c:v>1.9</c:v>
                </c:pt>
                <c:pt idx="57">
                  <c:v>1.8</c:v>
                </c:pt>
                <c:pt idx="58">
                  <c:v>1.8</c:v>
                </c:pt>
                <c:pt idx="59">
                  <c:v>1.8</c:v>
                </c:pt>
                <c:pt idx="60">
                  <c:v>1.7</c:v>
                </c:pt>
                <c:pt idx="61">
                  <c:v>1.8</c:v>
                </c:pt>
                <c:pt idx="62">
                  <c:v>1.7</c:v>
                </c:pt>
                <c:pt idx="63">
                  <c:v>1.7</c:v>
                </c:pt>
                <c:pt idx="64">
                  <c:v>1.7</c:v>
                </c:pt>
                <c:pt idx="65">
                  <c:v>1.7</c:v>
                </c:pt>
              </c:numCache>
            </c:numRef>
          </c:val>
          <c:smooth val="0"/>
        </c:ser>
        <c:ser>
          <c:idx val="3"/>
          <c:order val="2"/>
          <c:tx>
            <c:strRef>
              <c:f>'[140918修正版_(P17)主な死因 (4).xlsx]データ（死亡率）'!$E$3:$E$4</c:f>
              <c:strCache>
                <c:ptCount val="1"/>
                <c:pt idx="0">
                  <c:v>がん</c:v>
                </c:pt>
              </c:strCache>
            </c:strRef>
          </c:tx>
          <c:spPr>
            <a:ln w="19050">
              <a:solidFill>
                <a:srgbClr val="FF0000"/>
              </a:solidFill>
              <a:prstDash val="solid"/>
            </a:ln>
          </c:spPr>
          <c:marker>
            <c:symbol val="none"/>
          </c:marker>
          <c:cat>
            <c:strRef>
              <c:f>'[140918修正版_(P17)主な死因 (4).xlsx]データ（死亡率）'!$B$5:$B$70</c:f>
              <c:strCache>
                <c:ptCount val="66"/>
                <c:pt idx="0">
                  <c:v>　22 1947</c:v>
                </c:pt>
                <c:pt idx="1">
                  <c:v> </c:v>
                </c:pt>
                <c:pt idx="2">
                  <c:v> </c:v>
                </c:pt>
                <c:pt idx="3">
                  <c:v>･</c:v>
                </c:pt>
                <c:pt idx="8">
                  <c:v>30   '55</c:v>
                </c:pt>
                <c:pt idx="13">
                  <c:v>･</c:v>
                </c:pt>
                <c:pt idx="18">
                  <c:v>40   '65</c:v>
                </c:pt>
                <c:pt idx="23">
                  <c:v>･</c:v>
                </c:pt>
                <c:pt idx="28">
                  <c:v>50   '75</c:v>
                </c:pt>
                <c:pt idx="33">
                  <c:v>･</c:v>
                </c:pt>
                <c:pt idx="38">
                  <c:v>60    '85</c:v>
                </c:pt>
                <c:pt idx="43">
                  <c:v>･</c:v>
                </c:pt>
                <c:pt idx="48">
                  <c:v> 7     '95</c:v>
                </c:pt>
                <c:pt idx="53">
                  <c:v>･</c:v>
                </c:pt>
                <c:pt idx="55">
                  <c:v> </c:v>
                </c:pt>
                <c:pt idx="58">
                  <c:v>17    2005</c:v>
                </c:pt>
                <c:pt idx="65">
                  <c:v>24     '12</c:v>
                </c:pt>
              </c:strCache>
            </c:strRef>
          </c:cat>
          <c:val>
            <c:numRef>
              <c:f>'[140918修正版_(P17)主な死因 (4).xlsx]データ（死亡率）'!$E$5:$E$70</c:f>
              <c:numCache>
                <c:formatCode>0.0_ </c:formatCode>
                <c:ptCount val="66"/>
                <c:pt idx="0">
                  <c:v>69</c:v>
                </c:pt>
                <c:pt idx="1">
                  <c:v>70.8</c:v>
                </c:pt>
                <c:pt idx="2">
                  <c:v>73.2</c:v>
                </c:pt>
                <c:pt idx="3">
                  <c:v>77.400000000000006</c:v>
                </c:pt>
                <c:pt idx="4">
                  <c:v>78.5</c:v>
                </c:pt>
                <c:pt idx="5">
                  <c:v>80.900000000000006</c:v>
                </c:pt>
                <c:pt idx="6">
                  <c:v>82.2</c:v>
                </c:pt>
                <c:pt idx="7">
                  <c:v>85.3</c:v>
                </c:pt>
                <c:pt idx="8">
                  <c:v>87.1</c:v>
                </c:pt>
                <c:pt idx="9">
                  <c:v>90.7</c:v>
                </c:pt>
                <c:pt idx="10">
                  <c:v>91.3</c:v>
                </c:pt>
                <c:pt idx="11">
                  <c:v>95.5</c:v>
                </c:pt>
                <c:pt idx="12">
                  <c:v>98.2</c:v>
                </c:pt>
                <c:pt idx="13">
                  <c:v>100.4</c:v>
                </c:pt>
                <c:pt idx="14">
                  <c:v>102.3</c:v>
                </c:pt>
                <c:pt idx="15">
                  <c:v>103.2</c:v>
                </c:pt>
                <c:pt idx="16">
                  <c:v>105.5</c:v>
                </c:pt>
                <c:pt idx="17">
                  <c:v>107.3</c:v>
                </c:pt>
                <c:pt idx="18">
                  <c:v>108.4</c:v>
                </c:pt>
                <c:pt idx="19">
                  <c:v>110.9</c:v>
                </c:pt>
                <c:pt idx="20">
                  <c:v>113</c:v>
                </c:pt>
                <c:pt idx="21">
                  <c:v>114.6</c:v>
                </c:pt>
                <c:pt idx="22">
                  <c:v>116.2</c:v>
                </c:pt>
                <c:pt idx="23">
                  <c:v>116.3</c:v>
                </c:pt>
                <c:pt idx="24">
                  <c:v>117.7</c:v>
                </c:pt>
                <c:pt idx="25">
                  <c:v>120.4</c:v>
                </c:pt>
                <c:pt idx="26">
                  <c:v>121.2</c:v>
                </c:pt>
                <c:pt idx="27">
                  <c:v>122.2</c:v>
                </c:pt>
                <c:pt idx="28">
                  <c:v>122.6</c:v>
                </c:pt>
                <c:pt idx="29">
                  <c:v>125.3</c:v>
                </c:pt>
                <c:pt idx="30">
                  <c:v>128.4</c:v>
                </c:pt>
                <c:pt idx="31">
                  <c:v>131.30000000000001</c:v>
                </c:pt>
                <c:pt idx="32">
                  <c:v>135.69999999999999</c:v>
                </c:pt>
                <c:pt idx="33">
                  <c:v>139.1</c:v>
                </c:pt>
                <c:pt idx="34">
                  <c:v>142</c:v>
                </c:pt>
                <c:pt idx="35">
                  <c:v>144.19999999999999</c:v>
                </c:pt>
                <c:pt idx="36">
                  <c:v>148.30000000000001</c:v>
                </c:pt>
                <c:pt idx="37">
                  <c:v>152.5</c:v>
                </c:pt>
                <c:pt idx="38">
                  <c:v>156.1</c:v>
                </c:pt>
                <c:pt idx="39">
                  <c:v>158.5</c:v>
                </c:pt>
                <c:pt idx="40">
                  <c:v>164.2</c:v>
                </c:pt>
                <c:pt idx="41">
                  <c:v>168.4</c:v>
                </c:pt>
                <c:pt idx="42">
                  <c:v>173.6</c:v>
                </c:pt>
                <c:pt idx="43">
                  <c:v>177.2</c:v>
                </c:pt>
                <c:pt idx="44">
                  <c:v>181.7</c:v>
                </c:pt>
                <c:pt idx="45">
                  <c:v>187.8</c:v>
                </c:pt>
                <c:pt idx="46">
                  <c:v>190.4</c:v>
                </c:pt>
                <c:pt idx="47">
                  <c:v>196.4</c:v>
                </c:pt>
                <c:pt idx="48">
                  <c:v>211.6</c:v>
                </c:pt>
                <c:pt idx="49">
                  <c:v>217.5</c:v>
                </c:pt>
                <c:pt idx="50">
                  <c:v>220.4</c:v>
                </c:pt>
                <c:pt idx="51">
                  <c:v>226.7</c:v>
                </c:pt>
                <c:pt idx="52">
                  <c:v>231.6</c:v>
                </c:pt>
                <c:pt idx="53">
                  <c:v>235.2</c:v>
                </c:pt>
                <c:pt idx="54">
                  <c:v>238.8</c:v>
                </c:pt>
                <c:pt idx="55">
                  <c:v>241.7</c:v>
                </c:pt>
                <c:pt idx="56">
                  <c:v>245.4</c:v>
                </c:pt>
                <c:pt idx="57">
                  <c:v>253.9</c:v>
                </c:pt>
                <c:pt idx="58">
                  <c:v>258.3</c:v>
                </c:pt>
                <c:pt idx="59">
                  <c:v>261</c:v>
                </c:pt>
                <c:pt idx="60">
                  <c:v>266.89999999999998</c:v>
                </c:pt>
                <c:pt idx="61">
                  <c:v>272.3</c:v>
                </c:pt>
                <c:pt idx="62">
                  <c:v>273.5</c:v>
                </c:pt>
                <c:pt idx="63">
                  <c:v>279.7</c:v>
                </c:pt>
                <c:pt idx="64">
                  <c:v>283.2</c:v>
                </c:pt>
                <c:pt idx="65">
                  <c:v>286.60000000000002</c:v>
                </c:pt>
              </c:numCache>
            </c:numRef>
          </c:val>
          <c:smooth val="0"/>
        </c:ser>
        <c:ser>
          <c:idx val="4"/>
          <c:order val="3"/>
          <c:tx>
            <c:strRef>
              <c:f>'[140918修正版_(P17)主な死因 (4).xlsx]データ（死亡率）'!$F$3:$F$4</c:f>
              <c:strCache>
                <c:ptCount val="1"/>
                <c:pt idx="0">
                  <c:v>心臓病</c:v>
                </c:pt>
              </c:strCache>
            </c:strRef>
          </c:tx>
          <c:spPr>
            <a:ln w="19050">
              <a:solidFill>
                <a:srgbClr val="00B050"/>
              </a:solidFill>
              <a:prstDash val="solid"/>
            </a:ln>
          </c:spPr>
          <c:marker>
            <c:symbol val="none"/>
          </c:marker>
          <c:cat>
            <c:strRef>
              <c:f>'[140918修正版_(P17)主な死因 (4).xlsx]データ（死亡率）'!$B$5:$B$70</c:f>
              <c:strCache>
                <c:ptCount val="66"/>
                <c:pt idx="0">
                  <c:v>　22 1947</c:v>
                </c:pt>
                <c:pt idx="1">
                  <c:v> </c:v>
                </c:pt>
                <c:pt idx="2">
                  <c:v> </c:v>
                </c:pt>
                <c:pt idx="3">
                  <c:v>･</c:v>
                </c:pt>
                <c:pt idx="8">
                  <c:v>30   '55</c:v>
                </c:pt>
                <c:pt idx="13">
                  <c:v>･</c:v>
                </c:pt>
                <c:pt idx="18">
                  <c:v>40   '65</c:v>
                </c:pt>
                <c:pt idx="23">
                  <c:v>･</c:v>
                </c:pt>
                <c:pt idx="28">
                  <c:v>50   '75</c:v>
                </c:pt>
                <c:pt idx="33">
                  <c:v>･</c:v>
                </c:pt>
                <c:pt idx="38">
                  <c:v>60    '85</c:v>
                </c:pt>
                <c:pt idx="43">
                  <c:v>･</c:v>
                </c:pt>
                <c:pt idx="48">
                  <c:v> 7     '95</c:v>
                </c:pt>
                <c:pt idx="53">
                  <c:v>･</c:v>
                </c:pt>
                <c:pt idx="55">
                  <c:v> </c:v>
                </c:pt>
                <c:pt idx="58">
                  <c:v>17    2005</c:v>
                </c:pt>
                <c:pt idx="65">
                  <c:v>24     '12</c:v>
                </c:pt>
              </c:strCache>
            </c:strRef>
          </c:cat>
          <c:val>
            <c:numRef>
              <c:f>'[140918修正版_(P17)主な死因 (4).xlsx]データ（死亡率）'!$F$5:$F$70</c:f>
              <c:numCache>
                <c:formatCode>0.0_ </c:formatCode>
                <c:ptCount val="66"/>
                <c:pt idx="0">
                  <c:v>62.2</c:v>
                </c:pt>
                <c:pt idx="1">
                  <c:v>61.3</c:v>
                </c:pt>
                <c:pt idx="2">
                  <c:v>64.5</c:v>
                </c:pt>
                <c:pt idx="3">
                  <c:v>64.2</c:v>
                </c:pt>
                <c:pt idx="4">
                  <c:v>63.6</c:v>
                </c:pt>
                <c:pt idx="5">
                  <c:v>61.3</c:v>
                </c:pt>
                <c:pt idx="6">
                  <c:v>64.900000000000006</c:v>
                </c:pt>
                <c:pt idx="7">
                  <c:v>60.2</c:v>
                </c:pt>
                <c:pt idx="8">
                  <c:v>60.9</c:v>
                </c:pt>
                <c:pt idx="9">
                  <c:v>66</c:v>
                </c:pt>
                <c:pt idx="10">
                  <c:v>73.099999999999994</c:v>
                </c:pt>
                <c:pt idx="11">
                  <c:v>64.8</c:v>
                </c:pt>
                <c:pt idx="12">
                  <c:v>67.7</c:v>
                </c:pt>
                <c:pt idx="13">
                  <c:v>73.2</c:v>
                </c:pt>
                <c:pt idx="14">
                  <c:v>72.099999999999994</c:v>
                </c:pt>
                <c:pt idx="15">
                  <c:v>76.2</c:v>
                </c:pt>
                <c:pt idx="16">
                  <c:v>70.400000000000006</c:v>
                </c:pt>
                <c:pt idx="17">
                  <c:v>70.3</c:v>
                </c:pt>
                <c:pt idx="18">
                  <c:v>77</c:v>
                </c:pt>
                <c:pt idx="19">
                  <c:v>71.900000000000006</c:v>
                </c:pt>
                <c:pt idx="20">
                  <c:v>75.7</c:v>
                </c:pt>
                <c:pt idx="21">
                  <c:v>80.2</c:v>
                </c:pt>
                <c:pt idx="22">
                  <c:v>81.7</c:v>
                </c:pt>
                <c:pt idx="23">
                  <c:v>86.7</c:v>
                </c:pt>
                <c:pt idx="24">
                  <c:v>82</c:v>
                </c:pt>
                <c:pt idx="25">
                  <c:v>81.2</c:v>
                </c:pt>
                <c:pt idx="26">
                  <c:v>87.3</c:v>
                </c:pt>
                <c:pt idx="27">
                  <c:v>89.8</c:v>
                </c:pt>
                <c:pt idx="28">
                  <c:v>89.2</c:v>
                </c:pt>
                <c:pt idx="29">
                  <c:v>92.2</c:v>
                </c:pt>
                <c:pt idx="30">
                  <c:v>91.2</c:v>
                </c:pt>
                <c:pt idx="31">
                  <c:v>93.3</c:v>
                </c:pt>
                <c:pt idx="32">
                  <c:v>96.9</c:v>
                </c:pt>
                <c:pt idx="33">
                  <c:v>106.2</c:v>
                </c:pt>
                <c:pt idx="34">
                  <c:v>107.5</c:v>
                </c:pt>
                <c:pt idx="35">
                  <c:v>106.7</c:v>
                </c:pt>
                <c:pt idx="36">
                  <c:v>111.3</c:v>
                </c:pt>
                <c:pt idx="37">
                  <c:v>113.9</c:v>
                </c:pt>
                <c:pt idx="38">
                  <c:v>117.3</c:v>
                </c:pt>
                <c:pt idx="39">
                  <c:v>117.9</c:v>
                </c:pt>
                <c:pt idx="40">
                  <c:v>118.4</c:v>
                </c:pt>
                <c:pt idx="41">
                  <c:v>129.4</c:v>
                </c:pt>
                <c:pt idx="42">
                  <c:v>128.1</c:v>
                </c:pt>
                <c:pt idx="43">
                  <c:v>134.80000000000001</c:v>
                </c:pt>
                <c:pt idx="44">
                  <c:v>137.19999999999999</c:v>
                </c:pt>
                <c:pt idx="45">
                  <c:v>142.19999999999999</c:v>
                </c:pt>
                <c:pt idx="46">
                  <c:v>145.6</c:v>
                </c:pt>
                <c:pt idx="47">
                  <c:v>128.6</c:v>
                </c:pt>
                <c:pt idx="48">
                  <c:v>112</c:v>
                </c:pt>
                <c:pt idx="49">
                  <c:v>110.8</c:v>
                </c:pt>
                <c:pt idx="50">
                  <c:v>112.2</c:v>
                </c:pt>
                <c:pt idx="51">
                  <c:v>114.3</c:v>
                </c:pt>
                <c:pt idx="52">
                  <c:v>120.4</c:v>
                </c:pt>
                <c:pt idx="53">
                  <c:v>116.8</c:v>
                </c:pt>
                <c:pt idx="54">
                  <c:v>117.8</c:v>
                </c:pt>
                <c:pt idx="55">
                  <c:v>121</c:v>
                </c:pt>
                <c:pt idx="56">
                  <c:v>126.5</c:v>
                </c:pt>
                <c:pt idx="57">
                  <c:v>126.5</c:v>
                </c:pt>
                <c:pt idx="58">
                  <c:v>137.19999999999999</c:v>
                </c:pt>
                <c:pt idx="59">
                  <c:v>137.19999999999999</c:v>
                </c:pt>
                <c:pt idx="60">
                  <c:v>139.19999999999999</c:v>
                </c:pt>
                <c:pt idx="61">
                  <c:v>144.4</c:v>
                </c:pt>
                <c:pt idx="62">
                  <c:v>143.69999999999999</c:v>
                </c:pt>
                <c:pt idx="63">
                  <c:v>149.80000000000001</c:v>
                </c:pt>
                <c:pt idx="64">
                  <c:v>154.5</c:v>
                </c:pt>
                <c:pt idx="65">
                  <c:v>157.9</c:v>
                </c:pt>
              </c:numCache>
            </c:numRef>
          </c:val>
          <c:smooth val="0"/>
        </c:ser>
        <c:ser>
          <c:idx val="5"/>
          <c:order val="4"/>
          <c:tx>
            <c:strRef>
              <c:f>'[140918修正版_(P17)主な死因 (4).xlsx]データ（死亡率）'!$G$3:$G$4</c:f>
              <c:strCache>
                <c:ptCount val="1"/>
                <c:pt idx="0">
                  <c:v>脳卒中</c:v>
                </c:pt>
              </c:strCache>
            </c:strRef>
          </c:tx>
          <c:spPr>
            <a:ln w="19050">
              <a:solidFill>
                <a:srgbClr val="7030A0"/>
              </a:solidFill>
              <a:prstDash val="solid"/>
            </a:ln>
          </c:spPr>
          <c:marker>
            <c:symbol val="none"/>
          </c:marker>
          <c:cat>
            <c:strRef>
              <c:f>'[140918修正版_(P17)主な死因 (4).xlsx]データ（死亡率）'!$B$5:$B$70</c:f>
              <c:strCache>
                <c:ptCount val="66"/>
                <c:pt idx="0">
                  <c:v>　22 1947</c:v>
                </c:pt>
                <c:pt idx="1">
                  <c:v> </c:v>
                </c:pt>
                <c:pt idx="2">
                  <c:v> </c:v>
                </c:pt>
                <c:pt idx="3">
                  <c:v>･</c:v>
                </c:pt>
                <c:pt idx="8">
                  <c:v>30   '55</c:v>
                </c:pt>
                <c:pt idx="13">
                  <c:v>･</c:v>
                </c:pt>
                <c:pt idx="18">
                  <c:v>40   '65</c:v>
                </c:pt>
                <c:pt idx="23">
                  <c:v>･</c:v>
                </c:pt>
                <c:pt idx="28">
                  <c:v>50   '75</c:v>
                </c:pt>
                <c:pt idx="33">
                  <c:v>･</c:v>
                </c:pt>
                <c:pt idx="38">
                  <c:v>60    '85</c:v>
                </c:pt>
                <c:pt idx="43">
                  <c:v>･</c:v>
                </c:pt>
                <c:pt idx="48">
                  <c:v> 7     '95</c:v>
                </c:pt>
                <c:pt idx="53">
                  <c:v>･</c:v>
                </c:pt>
                <c:pt idx="55">
                  <c:v> </c:v>
                </c:pt>
                <c:pt idx="58">
                  <c:v>17    2005</c:v>
                </c:pt>
                <c:pt idx="65">
                  <c:v>24     '12</c:v>
                </c:pt>
              </c:strCache>
            </c:strRef>
          </c:cat>
          <c:val>
            <c:numRef>
              <c:f>'[140918修正版_(P17)主な死因 (4).xlsx]データ（死亡率）'!$G$5:$G$70</c:f>
              <c:numCache>
                <c:formatCode>0.0_ </c:formatCode>
                <c:ptCount val="66"/>
                <c:pt idx="0">
                  <c:v>129.4</c:v>
                </c:pt>
                <c:pt idx="1">
                  <c:v>117.9</c:v>
                </c:pt>
                <c:pt idx="2">
                  <c:v>122.6</c:v>
                </c:pt>
                <c:pt idx="3">
                  <c:v>127.1</c:v>
                </c:pt>
                <c:pt idx="4">
                  <c:v>125.2</c:v>
                </c:pt>
                <c:pt idx="5">
                  <c:v>128.5</c:v>
                </c:pt>
                <c:pt idx="6">
                  <c:v>133.69999999999999</c:v>
                </c:pt>
                <c:pt idx="7">
                  <c:v>132.4</c:v>
                </c:pt>
                <c:pt idx="8">
                  <c:v>136.1</c:v>
                </c:pt>
                <c:pt idx="9">
                  <c:v>148.4</c:v>
                </c:pt>
                <c:pt idx="10">
                  <c:v>151.69999999999999</c:v>
                </c:pt>
                <c:pt idx="11">
                  <c:v>148.6</c:v>
                </c:pt>
                <c:pt idx="12">
                  <c:v>153.69999999999999</c:v>
                </c:pt>
                <c:pt idx="13">
                  <c:v>160.69999999999999</c:v>
                </c:pt>
                <c:pt idx="14">
                  <c:v>165.4</c:v>
                </c:pt>
                <c:pt idx="15">
                  <c:v>169.4</c:v>
                </c:pt>
                <c:pt idx="16">
                  <c:v>171.4</c:v>
                </c:pt>
                <c:pt idx="17">
                  <c:v>171.7</c:v>
                </c:pt>
                <c:pt idx="18">
                  <c:v>175.8</c:v>
                </c:pt>
                <c:pt idx="19">
                  <c:v>173.8</c:v>
                </c:pt>
                <c:pt idx="20">
                  <c:v>173.1</c:v>
                </c:pt>
                <c:pt idx="21">
                  <c:v>173.5</c:v>
                </c:pt>
                <c:pt idx="22">
                  <c:v>174.4</c:v>
                </c:pt>
                <c:pt idx="23">
                  <c:v>175.8</c:v>
                </c:pt>
                <c:pt idx="24">
                  <c:v>169.6</c:v>
                </c:pt>
                <c:pt idx="25">
                  <c:v>166.7</c:v>
                </c:pt>
                <c:pt idx="26">
                  <c:v>166.9</c:v>
                </c:pt>
                <c:pt idx="27">
                  <c:v>163</c:v>
                </c:pt>
                <c:pt idx="28">
                  <c:v>156.69999999999999</c:v>
                </c:pt>
                <c:pt idx="29">
                  <c:v>154.5</c:v>
                </c:pt>
                <c:pt idx="30">
                  <c:v>149.80000000000001</c:v>
                </c:pt>
                <c:pt idx="31">
                  <c:v>146.19999999999999</c:v>
                </c:pt>
                <c:pt idx="32">
                  <c:v>137.69999999999999</c:v>
                </c:pt>
                <c:pt idx="33">
                  <c:v>139.5</c:v>
                </c:pt>
                <c:pt idx="34">
                  <c:v>134.30000000000001</c:v>
                </c:pt>
                <c:pt idx="35">
                  <c:v>125</c:v>
                </c:pt>
                <c:pt idx="36">
                  <c:v>122.8</c:v>
                </c:pt>
                <c:pt idx="37">
                  <c:v>117.2</c:v>
                </c:pt>
                <c:pt idx="38">
                  <c:v>112.2</c:v>
                </c:pt>
                <c:pt idx="39">
                  <c:v>106.9</c:v>
                </c:pt>
                <c:pt idx="40">
                  <c:v>101.7</c:v>
                </c:pt>
                <c:pt idx="41">
                  <c:v>105.5</c:v>
                </c:pt>
                <c:pt idx="42">
                  <c:v>98.5</c:v>
                </c:pt>
                <c:pt idx="43">
                  <c:v>99.4</c:v>
                </c:pt>
                <c:pt idx="44">
                  <c:v>96.2</c:v>
                </c:pt>
                <c:pt idx="45">
                  <c:v>95.6</c:v>
                </c:pt>
                <c:pt idx="46">
                  <c:v>96</c:v>
                </c:pt>
                <c:pt idx="47">
                  <c:v>96.9</c:v>
                </c:pt>
                <c:pt idx="48">
                  <c:v>117.9</c:v>
                </c:pt>
                <c:pt idx="49">
                  <c:v>112.6</c:v>
                </c:pt>
                <c:pt idx="50">
                  <c:v>111</c:v>
                </c:pt>
                <c:pt idx="51">
                  <c:v>110</c:v>
                </c:pt>
                <c:pt idx="52">
                  <c:v>110.8</c:v>
                </c:pt>
                <c:pt idx="53">
                  <c:v>105.5</c:v>
                </c:pt>
                <c:pt idx="54">
                  <c:v>104.7</c:v>
                </c:pt>
                <c:pt idx="55">
                  <c:v>103.4</c:v>
                </c:pt>
                <c:pt idx="56">
                  <c:v>104.7</c:v>
                </c:pt>
                <c:pt idx="57">
                  <c:v>102.3</c:v>
                </c:pt>
                <c:pt idx="58">
                  <c:v>105.3</c:v>
                </c:pt>
                <c:pt idx="59">
                  <c:v>101.7</c:v>
                </c:pt>
                <c:pt idx="60">
                  <c:v>100.8</c:v>
                </c:pt>
                <c:pt idx="61">
                  <c:v>100.9</c:v>
                </c:pt>
                <c:pt idx="62">
                  <c:v>97.2</c:v>
                </c:pt>
                <c:pt idx="63">
                  <c:v>97.7</c:v>
                </c:pt>
                <c:pt idx="64">
                  <c:v>98.2</c:v>
                </c:pt>
                <c:pt idx="65">
                  <c:v>96.5</c:v>
                </c:pt>
              </c:numCache>
            </c:numRef>
          </c:val>
          <c:smooth val="0"/>
        </c:ser>
        <c:ser>
          <c:idx val="6"/>
          <c:order val="5"/>
          <c:tx>
            <c:strRef>
              <c:f>'[140918修正版_(P17)主な死因 (4).xlsx]データ（死亡率）'!$H$3:$H$4</c:f>
              <c:strCache>
                <c:ptCount val="1"/>
                <c:pt idx="0">
                  <c:v>肺炎</c:v>
                </c:pt>
              </c:strCache>
            </c:strRef>
          </c:tx>
          <c:spPr>
            <a:ln w="19050">
              <a:solidFill>
                <a:schemeClr val="accent3">
                  <a:lumMod val="50000"/>
                </a:schemeClr>
              </a:solidFill>
              <a:prstDash val="solid"/>
            </a:ln>
          </c:spPr>
          <c:marker>
            <c:symbol val="none"/>
          </c:marker>
          <c:cat>
            <c:strRef>
              <c:f>'[140918修正版_(P17)主な死因 (4).xlsx]データ（死亡率）'!$B$5:$B$70</c:f>
              <c:strCache>
                <c:ptCount val="66"/>
                <c:pt idx="0">
                  <c:v>　22 1947</c:v>
                </c:pt>
                <c:pt idx="1">
                  <c:v> </c:v>
                </c:pt>
                <c:pt idx="2">
                  <c:v> </c:v>
                </c:pt>
                <c:pt idx="3">
                  <c:v>･</c:v>
                </c:pt>
                <c:pt idx="8">
                  <c:v>30   '55</c:v>
                </c:pt>
                <c:pt idx="13">
                  <c:v>･</c:v>
                </c:pt>
                <c:pt idx="18">
                  <c:v>40   '65</c:v>
                </c:pt>
                <c:pt idx="23">
                  <c:v>･</c:v>
                </c:pt>
                <c:pt idx="28">
                  <c:v>50   '75</c:v>
                </c:pt>
                <c:pt idx="33">
                  <c:v>･</c:v>
                </c:pt>
                <c:pt idx="38">
                  <c:v>60    '85</c:v>
                </c:pt>
                <c:pt idx="43">
                  <c:v>･</c:v>
                </c:pt>
                <c:pt idx="48">
                  <c:v> 7     '95</c:v>
                </c:pt>
                <c:pt idx="53">
                  <c:v>･</c:v>
                </c:pt>
                <c:pt idx="55">
                  <c:v> </c:v>
                </c:pt>
                <c:pt idx="58">
                  <c:v>17    2005</c:v>
                </c:pt>
                <c:pt idx="65">
                  <c:v>24     '12</c:v>
                </c:pt>
              </c:strCache>
            </c:strRef>
          </c:cat>
          <c:val>
            <c:numRef>
              <c:f>'[140918修正版_(P17)主な死因 (4).xlsx]データ（死亡率）'!$H$5:$H$70</c:f>
              <c:numCache>
                <c:formatCode>0.0_ </c:formatCode>
                <c:ptCount val="66"/>
                <c:pt idx="0">
                  <c:v>130.1</c:v>
                </c:pt>
                <c:pt idx="1">
                  <c:v>66.2</c:v>
                </c:pt>
                <c:pt idx="2">
                  <c:v>68.7</c:v>
                </c:pt>
                <c:pt idx="3">
                  <c:v>65.099999999999994</c:v>
                </c:pt>
                <c:pt idx="4">
                  <c:v>59.8</c:v>
                </c:pt>
                <c:pt idx="5">
                  <c:v>49.9</c:v>
                </c:pt>
                <c:pt idx="6">
                  <c:v>53.7</c:v>
                </c:pt>
                <c:pt idx="7">
                  <c:v>42.7</c:v>
                </c:pt>
                <c:pt idx="8">
                  <c:v>38.4</c:v>
                </c:pt>
                <c:pt idx="9">
                  <c:v>38.6</c:v>
                </c:pt>
                <c:pt idx="10">
                  <c:v>48</c:v>
                </c:pt>
                <c:pt idx="11">
                  <c:v>38.299999999999997</c:v>
                </c:pt>
                <c:pt idx="12">
                  <c:v>36.799999999999997</c:v>
                </c:pt>
                <c:pt idx="13">
                  <c:v>40.200000000000003</c:v>
                </c:pt>
                <c:pt idx="14">
                  <c:v>33.799999999999997</c:v>
                </c:pt>
                <c:pt idx="15">
                  <c:v>36.6</c:v>
                </c:pt>
                <c:pt idx="16">
                  <c:v>27.2</c:v>
                </c:pt>
                <c:pt idx="17">
                  <c:v>26.3</c:v>
                </c:pt>
                <c:pt idx="18">
                  <c:v>30.4</c:v>
                </c:pt>
                <c:pt idx="19">
                  <c:v>22.9</c:v>
                </c:pt>
                <c:pt idx="20">
                  <c:v>23.5</c:v>
                </c:pt>
                <c:pt idx="21">
                  <c:v>25</c:v>
                </c:pt>
                <c:pt idx="22">
                  <c:v>24.9</c:v>
                </c:pt>
                <c:pt idx="23">
                  <c:v>27.1</c:v>
                </c:pt>
                <c:pt idx="24">
                  <c:v>22.1</c:v>
                </c:pt>
                <c:pt idx="25">
                  <c:v>21.9</c:v>
                </c:pt>
                <c:pt idx="26">
                  <c:v>25</c:v>
                </c:pt>
                <c:pt idx="27">
                  <c:v>26.1</c:v>
                </c:pt>
                <c:pt idx="28">
                  <c:v>27.4</c:v>
                </c:pt>
                <c:pt idx="29">
                  <c:v>26.6</c:v>
                </c:pt>
                <c:pt idx="30">
                  <c:v>23.3</c:v>
                </c:pt>
                <c:pt idx="31">
                  <c:v>24.7</c:v>
                </c:pt>
                <c:pt idx="32">
                  <c:v>23.7</c:v>
                </c:pt>
                <c:pt idx="33">
                  <c:v>28.4</c:v>
                </c:pt>
                <c:pt idx="34">
                  <c:v>28.7</c:v>
                </c:pt>
                <c:pt idx="35">
                  <c:v>29.9</c:v>
                </c:pt>
                <c:pt idx="36">
                  <c:v>33.9</c:v>
                </c:pt>
                <c:pt idx="37">
                  <c:v>32.5</c:v>
                </c:pt>
                <c:pt idx="38">
                  <c:v>37.5</c:v>
                </c:pt>
                <c:pt idx="39">
                  <c:v>39.1</c:v>
                </c:pt>
                <c:pt idx="40">
                  <c:v>40.299999999999997</c:v>
                </c:pt>
                <c:pt idx="41">
                  <c:v>46.8</c:v>
                </c:pt>
                <c:pt idx="42">
                  <c:v>48.1</c:v>
                </c:pt>
                <c:pt idx="43">
                  <c:v>55.6</c:v>
                </c:pt>
                <c:pt idx="44">
                  <c:v>56.9</c:v>
                </c:pt>
                <c:pt idx="45">
                  <c:v>60.2</c:v>
                </c:pt>
                <c:pt idx="46">
                  <c:v>65.5</c:v>
                </c:pt>
                <c:pt idx="47">
                  <c:v>67.2</c:v>
                </c:pt>
                <c:pt idx="48">
                  <c:v>64.099999999999994</c:v>
                </c:pt>
                <c:pt idx="49">
                  <c:v>56.9</c:v>
                </c:pt>
                <c:pt idx="50">
                  <c:v>63.1</c:v>
                </c:pt>
                <c:pt idx="51">
                  <c:v>63.8</c:v>
                </c:pt>
                <c:pt idx="52">
                  <c:v>74.900000000000006</c:v>
                </c:pt>
                <c:pt idx="53">
                  <c:v>69.2</c:v>
                </c:pt>
                <c:pt idx="54">
                  <c:v>67.8</c:v>
                </c:pt>
                <c:pt idx="55">
                  <c:v>69.400000000000006</c:v>
                </c:pt>
                <c:pt idx="56">
                  <c:v>75.3</c:v>
                </c:pt>
                <c:pt idx="57">
                  <c:v>75.7</c:v>
                </c:pt>
                <c:pt idx="58">
                  <c:v>85</c:v>
                </c:pt>
                <c:pt idx="59">
                  <c:v>85</c:v>
                </c:pt>
                <c:pt idx="60">
                  <c:v>87.4</c:v>
                </c:pt>
                <c:pt idx="61">
                  <c:v>91.6</c:v>
                </c:pt>
                <c:pt idx="62">
                  <c:v>89</c:v>
                </c:pt>
                <c:pt idx="63">
                  <c:v>94.1</c:v>
                </c:pt>
                <c:pt idx="64">
                  <c:v>98.9</c:v>
                </c:pt>
                <c:pt idx="65">
                  <c:v>98.4</c:v>
                </c:pt>
              </c:numCache>
            </c:numRef>
          </c:val>
          <c:smooth val="0"/>
        </c:ser>
        <c:ser>
          <c:idx val="7"/>
          <c:order val="6"/>
          <c:tx>
            <c:strRef>
              <c:f>'[140918修正版_(P17)主な死因 (4).xlsx]データ（死亡率）'!$I$3:$I$4</c:f>
              <c:strCache>
                <c:ptCount val="1"/>
                <c:pt idx="0">
                  <c:v>不慮事故</c:v>
                </c:pt>
              </c:strCache>
            </c:strRef>
          </c:tx>
          <c:spPr>
            <a:ln w="19050">
              <a:solidFill>
                <a:srgbClr val="0070C0"/>
              </a:solidFill>
              <a:prstDash val="solid"/>
            </a:ln>
          </c:spPr>
          <c:marker>
            <c:symbol val="none"/>
          </c:marker>
          <c:cat>
            <c:strRef>
              <c:f>'[140918修正版_(P17)主な死因 (4).xlsx]データ（死亡率）'!$B$5:$B$70</c:f>
              <c:strCache>
                <c:ptCount val="66"/>
                <c:pt idx="0">
                  <c:v>　22 1947</c:v>
                </c:pt>
                <c:pt idx="1">
                  <c:v> </c:v>
                </c:pt>
                <c:pt idx="2">
                  <c:v> </c:v>
                </c:pt>
                <c:pt idx="3">
                  <c:v>･</c:v>
                </c:pt>
                <c:pt idx="8">
                  <c:v>30   '55</c:v>
                </c:pt>
                <c:pt idx="13">
                  <c:v>･</c:v>
                </c:pt>
                <c:pt idx="18">
                  <c:v>40   '65</c:v>
                </c:pt>
                <c:pt idx="23">
                  <c:v>･</c:v>
                </c:pt>
                <c:pt idx="28">
                  <c:v>50   '75</c:v>
                </c:pt>
                <c:pt idx="33">
                  <c:v>･</c:v>
                </c:pt>
                <c:pt idx="38">
                  <c:v>60    '85</c:v>
                </c:pt>
                <c:pt idx="43">
                  <c:v>･</c:v>
                </c:pt>
                <c:pt idx="48">
                  <c:v> 7     '95</c:v>
                </c:pt>
                <c:pt idx="53">
                  <c:v>･</c:v>
                </c:pt>
                <c:pt idx="55">
                  <c:v> </c:v>
                </c:pt>
                <c:pt idx="58">
                  <c:v>17    2005</c:v>
                </c:pt>
                <c:pt idx="65">
                  <c:v>24     '12</c:v>
                </c:pt>
              </c:strCache>
            </c:strRef>
          </c:cat>
          <c:val>
            <c:numRef>
              <c:f>'[140918修正版_(P17)主な死因 (4).xlsx]データ（死亡率）'!$I$5:$I$70</c:f>
              <c:numCache>
                <c:formatCode>0.0_ </c:formatCode>
                <c:ptCount val="66"/>
                <c:pt idx="0">
                  <c:v>49.3</c:v>
                </c:pt>
                <c:pt idx="1">
                  <c:v>48.7</c:v>
                </c:pt>
                <c:pt idx="2">
                  <c:v>41.9</c:v>
                </c:pt>
                <c:pt idx="3">
                  <c:v>39.5</c:v>
                </c:pt>
                <c:pt idx="4">
                  <c:v>37.799999999999997</c:v>
                </c:pt>
                <c:pt idx="5">
                  <c:v>36.4</c:v>
                </c:pt>
                <c:pt idx="6">
                  <c:v>39.299999999999997</c:v>
                </c:pt>
                <c:pt idx="7">
                  <c:v>39.4</c:v>
                </c:pt>
                <c:pt idx="8">
                  <c:v>37.299999999999997</c:v>
                </c:pt>
                <c:pt idx="9">
                  <c:v>36.799999999999997</c:v>
                </c:pt>
                <c:pt idx="10">
                  <c:v>37.9</c:v>
                </c:pt>
                <c:pt idx="11">
                  <c:v>38.9</c:v>
                </c:pt>
                <c:pt idx="12">
                  <c:v>44.8</c:v>
                </c:pt>
                <c:pt idx="13">
                  <c:v>41.7</c:v>
                </c:pt>
                <c:pt idx="14">
                  <c:v>44.1</c:v>
                </c:pt>
                <c:pt idx="15">
                  <c:v>40.299999999999997</c:v>
                </c:pt>
                <c:pt idx="16">
                  <c:v>41.3</c:v>
                </c:pt>
                <c:pt idx="17">
                  <c:v>41.6</c:v>
                </c:pt>
                <c:pt idx="18">
                  <c:v>40.9</c:v>
                </c:pt>
                <c:pt idx="19">
                  <c:v>43</c:v>
                </c:pt>
                <c:pt idx="20">
                  <c:v>41.9</c:v>
                </c:pt>
                <c:pt idx="21">
                  <c:v>40.200000000000003</c:v>
                </c:pt>
                <c:pt idx="22">
                  <c:v>42.2</c:v>
                </c:pt>
                <c:pt idx="23">
                  <c:v>42.5</c:v>
                </c:pt>
                <c:pt idx="24">
                  <c:v>40.700000000000003</c:v>
                </c:pt>
                <c:pt idx="25">
                  <c:v>40.1</c:v>
                </c:pt>
                <c:pt idx="26">
                  <c:v>37.200000000000003</c:v>
                </c:pt>
                <c:pt idx="27">
                  <c:v>33</c:v>
                </c:pt>
                <c:pt idx="28">
                  <c:v>30.3</c:v>
                </c:pt>
                <c:pt idx="29">
                  <c:v>28</c:v>
                </c:pt>
                <c:pt idx="30">
                  <c:v>26.7</c:v>
                </c:pt>
                <c:pt idx="31">
                  <c:v>26.2</c:v>
                </c:pt>
                <c:pt idx="32">
                  <c:v>25.3</c:v>
                </c:pt>
                <c:pt idx="33">
                  <c:v>25.1</c:v>
                </c:pt>
                <c:pt idx="34">
                  <c:v>24.8</c:v>
                </c:pt>
                <c:pt idx="35">
                  <c:v>24.7</c:v>
                </c:pt>
                <c:pt idx="36">
                  <c:v>25</c:v>
                </c:pt>
                <c:pt idx="37">
                  <c:v>24.6</c:v>
                </c:pt>
                <c:pt idx="38">
                  <c:v>24.6</c:v>
                </c:pt>
                <c:pt idx="39">
                  <c:v>23.7</c:v>
                </c:pt>
                <c:pt idx="40">
                  <c:v>23.2</c:v>
                </c:pt>
                <c:pt idx="41">
                  <c:v>24.8</c:v>
                </c:pt>
                <c:pt idx="42">
                  <c:v>25.4</c:v>
                </c:pt>
                <c:pt idx="43">
                  <c:v>26.2</c:v>
                </c:pt>
                <c:pt idx="44">
                  <c:v>26.9</c:v>
                </c:pt>
                <c:pt idx="45">
                  <c:v>28.1</c:v>
                </c:pt>
                <c:pt idx="46">
                  <c:v>28</c:v>
                </c:pt>
                <c:pt idx="47">
                  <c:v>29.1</c:v>
                </c:pt>
                <c:pt idx="48">
                  <c:v>36.5</c:v>
                </c:pt>
                <c:pt idx="49">
                  <c:v>31.4</c:v>
                </c:pt>
                <c:pt idx="50">
                  <c:v>31.1</c:v>
                </c:pt>
                <c:pt idx="51">
                  <c:v>31.1</c:v>
                </c:pt>
                <c:pt idx="52">
                  <c:v>32</c:v>
                </c:pt>
                <c:pt idx="53">
                  <c:v>31.4</c:v>
                </c:pt>
                <c:pt idx="54">
                  <c:v>31.4</c:v>
                </c:pt>
                <c:pt idx="55">
                  <c:v>30.7</c:v>
                </c:pt>
                <c:pt idx="56">
                  <c:v>30.7</c:v>
                </c:pt>
                <c:pt idx="57">
                  <c:v>30.3</c:v>
                </c:pt>
                <c:pt idx="58">
                  <c:v>31.6</c:v>
                </c:pt>
                <c:pt idx="59">
                  <c:v>30.3</c:v>
                </c:pt>
                <c:pt idx="60">
                  <c:v>30.1</c:v>
                </c:pt>
                <c:pt idx="61">
                  <c:v>30.3</c:v>
                </c:pt>
                <c:pt idx="62">
                  <c:v>30</c:v>
                </c:pt>
                <c:pt idx="63">
                  <c:v>32.200000000000003</c:v>
                </c:pt>
                <c:pt idx="64">
                  <c:v>47.1</c:v>
                </c:pt>
                <c:pt idx="65">
                  <c:v>32.6</c:v>
                </c:pt>
              </c:numCache>
            </c:numRef>
          </c:val>
          <c:smooth val="0"/>
        </c:ser>
        <c:ser>
          <c:idx val="8"/>
          <c:order val="7"/>
          <c:tx>
            <c:strRef>
              <c:f>'[140918修正版_(P17)主な死因 (4).xlsx]データ（死亡率）'!$J$3:$J$4</c:f>
              <c:strCache>
                <c:ptCount val="1"/>
                <c:pt idx="0">
                  <c:v>自殺</c:v>
                </c:pt>
              </c:strCache>
            </c:strRef>
          </c:tx>
          <c:spPr>
            <a:ln w="19050" cmpd="sng">
              <a:solidFill>
                <a:srgbClr val="FF3399"/>
              </a:solidFill>
              <a:prstDash val="solid"/>
            </a:ln>
          </c:spPr>
          <c:marker>
            <c:symbol val="none"/>
          </c:marker>
          <c:cat>
            <c:strRef>
              <c:f>'[140918修正版_(P17)主な死因 (4).xlsx]データ（死亡率）'!$B$5:$B$70</c:f>
              <c:strCache>
                <c:ptCount val="66"/>
                <c:pt idx="0">
                  <c:v>　22 1947</c:v>
                </c:pt>
                <c:pt idx="1">
                  <c:v> </c:v>
                </c:pt>
                <c:pt idx="2">
                  <c:v> </c:v>
                </c:pt>
                <c:pt idx="3">
                  <c:v>･</c:v>
                </c:pt>
                <c:pt idx="8">
                  <c:v>30   '55</c:v>
                </c:pt>
                <c:pt idx="13">
                  <c:v>･</c:v>
                </c:pt>
                <c:pt idx="18">
                  <c:v>40   '65</c:v>
                </c:pt>
                <c:pt idx="23">
                  <c:v>･</c:v>
                </c:pt>
                <c:pt idx="28">
                  <c:v>50   '75</c:v>
                </c:pt>
                <c:pt idx="33">
                  <c:v>･</c:v>
                </c:pt>
                <c:pt idx="38">
                  <c:v>60    '85</c:v>
                </c:pt>
                <c:pt idx="43">
                  <c:v>･</c:v>
                </c:pt>
                <c:pt idx="48">
                  <c:v> 7     '95</c:v>
                </c:pt>
                <c:pt idx="53">
                  <c:v>･</c:v>
                </c:pt>
                <c:pt idx="55">
                  <c:v> </c:v>
                </c:pt>
                <c:pt idx="58">
                  <c:v>17    2005</c:v>
                </c:pt>
                <c:pt idx="65">
                  <c:v>24     '12</c:v>
                </c:pt>
              </c:strCache>
            </c:strRef>
          </c:cat>
          <c:val>
            <c:numRef>
              <c:f>'[140918修正版_(P17)主な死因 (4).xlsx]データ（死亡率）'!$J$5:$J$70</c:f>
              <c:numCache>
                <c:formatCode>0.0_ </c:formatCode>
                <c:ptCount val="66"/>
                <c:pt idx="0">
                  <c:v>15.7</c:v>
                </c:pt>
                <c:pt idx="1">
                  <c:v>15.9</c:v>
                </c:pt>
                <c:pt idx="2">
                  <c:v>17.399999999999999</c:v>
                </c:pt>
                <c:pt idx="3">
                  <c:v>19.600000000000001</c:v>
                </c:pt>
                <c:pt idx="4">
                  <c:v>18.2</c:v>
                </c:pt>
                <c:pt idx="5">
                  <c:v>18.399999999999999</c:v>
                </c:pt>
                <c:pt idx="6">
                  <c:v>20.399999999999999</c:v>
                </c:pt>
                <c:pt idx="7">
                  <c:v>23.4</c:v>
                </c:pt>
                <c:pt idx="8">
                  <c:v>25.2</c:v>
                </c:pt>
                <c:pt idx="9">
                  <c:v>24.5</c:v>
                </c:pt>
                <c:pt idx="10">
                  <c:v>24.3</c:v>
                </c:pt>
                <c:pt idx="11">
                  <c:v>25.7</c:v>
                </c:pt>
                <c:pt idx="12">
                  <c:v>22.7</c:v>
                </c:pt>
                <c:pt idx="13">
                  <c:v>21.6</c:v>
                </c:pt>
                <c:pt idx="14">
                  <c:v>19.600000000000001</c:v>
                </c:pt>
                <c:pt idx="15">
                  <c:v>17.600000000000001</c:v>
                </c:pt>
                <c:pt idx="16">
                  <c:v>16.100000000000001</c:v>
                </c:pt>
                <c:pt idx="17">
                  <c:v>15.1</c:v>
                </c:pt>
                <c:pt idx="18">
                  <c:v>14.7</c:v>
                </c:pt>
                <c:pt idx="19">
                  <c:v>15.2</c:v>
                </c:pt>
                <c:pt idx="20">
                  <c:v>14.2</c:v>
                </c:pt>
                <c:pt idx="21">
                  <c:v>14.5</c:v>
                </c:pt>
                <c:pt idx="22">
                  <c:v>14.5</c:v>
                </c:pt>
                <c:pt idx="23">
                  <c:v>15.3</c:v>
                </c:pt>
                <c:pt idx="24">
                  <c:v>15.6</c:v>
                </c:pt>
                <c:pt idx="25">
                  <c:v>17</c:v>
                </c:pt>
                <c:pt idx="26">
                  <c:v>17.399999999999999</c:v>
                </c:pt>
                <c:pt idx="27">
                  <c:v>17.5</c:v>
                </c:pt>
                <c:pt idx="28">
                  <c:v>18</c:v>
                </c:pt>
                <c:pt idx="29">
                  <c:v>17.600000000000001</c:v>
                </c:pt>
                <c:pt idx="30">
                  <c:v>17.899999999999999</c:v>
                </c:pt>
                <c:pt idx="31">
                  <c:v>17.600000000000001</c:v>
                </c:pt>
                <c:pt idx="32">
                  <c:v>18</c:v>
                </c:pt>
                <c:pt idx="33">
                  <c:v>17.7</c:v>
                </c:pt>
                <c:pt idx="34">
                  <c:v>17.100000000000001</c:v>
                </c:pt>
                <c:pt idx="35">
                  <c:v>17.5</c:v>
                </c:pt>
                <c:pt idx="36">
                  <c:v>21</c:v>
                </c:pt>
                <c:pt idx="37">
                  <c:v>20.399999999999999</c:v>
                </c:pt>
                <c:pt idx="38">
                  <c:v>19.399999999999999</c:v>
                </c:pt>
                <c:pt idx="39">
                  <c:v>21.2</c:v>
                </c:pt>
                <c:pt idx="40">
                  <c:v>19.600000000000001</c:v>
                </c:pt>
                <c:pt idx="41">
                  <c:v>18.7</c:v>
                </c:pt>
                <c:pt idx="42">
                  <c:v>17.3</c:v>
                </c:pt>
                <c:pt idx="43">
                  <c:v>16.399999999999999</c:v>
                </c:pt>
                <c:pt idx="44">
                  <c:v>16.100000000000001</c:v>
                </c:pt>
                <c:pt idx="45">
                  <c:v>16.899999999999999</c:v>
                </c:pt>
                <c:pt idx="46">
                  <c:v>16.600000000000001</c:v>
                </c:pt>
                <c:pt idx="47">
                  <c:v>16.899999999999999</c:v>
                </c:pt>
                <c:pt idx="48">
                  <c:v>17.2</c:v>
                </c:pt>
                <c:pt idx="49">
                  <c:v>17.8</c:v>
                </c:pt>
                <c:pt idx="50">
                  <c:v>18.8</c:v>
                </c:pt>
                <c:pt idx="51">
                  <c:v>25.4</c:v>
                </c:pt>
                <c:pt idx="52">
                  <c:v>25</c:v>
                </c:pt>
                <c:pt idx="53">
                  <c:v>24.1</c:v>
                </c:pt>
                <c:pt idx="54">
                  <c:v>23.3</c:v>
                </c:pt>
                <c:pt idx="55">
                  <c:v>23.8</c:v>
                </c:pt>
                <c:pt idx="56">
                  <c:v>25.5</c:v>
                </c:pt>
                <c:pt idx="57">
                  <c:v>24</c:v>
                </c:pt>
                <c:pt idx="58">
                  <c:v>24.2</c:v>
                </c:pt>
                <c:pt idx="59">
                  <c:v>23.7</c:v>
                </c:pt>
                <c:pt idx="60">
                  <c:v>24.4</c:v>
                </c:pt>
                <c:pt idx="61">
                  <c:v>24</c:v>
                </c:pt>
                <c:pt idx="62">
                  <c:v>24.4</c:v>
                </c:pt>
                <c:pt idx="63">
                  <c:v>23.4</c:v>
                </c:pt>
                <c:pt idx="64">
                  <c:v>22.9</c:v>
                </c:pt>
                <c:pt idx="65">
                  <c:v>21</c:v>
                </c:pt>
              </c:numCache>
            </c:numRef>
          </c:val>
          <c:smooth val="0"/>
        </c:ser>
        <c:ser>
          <c:idx val="0"/>
          <c:order val="8"/>
          <c:tx>
            <c:strRef>
              <c:f>'[140918修正版_(P17)主な死因 (4).xlsx]データ（死亡率）'!$K$3:$K$4</c:f>
              <c:strCache>
                <c:ptCount val="1"/>
                <c:pt idx="0">
                  <c:v>老衰</c:v>
                </c:pt>
              </c:strCache>
            </c:strRef>
          </c:tx>
          <c:spPr>
            <a:ln w="19050">
              <a:solidFill>
                <a:schemeClr val="accent6">
                  <a:lumMod val="75000"/>
                </a:schemeClr>
              </a:solidFill>
            </a:ln>
          </c:spPr>
          <c:marker>
            <c:symbol val="none"/>
          </c:marker>
          <c:cat>
            <c:strRef>
              <c:f>'[140918修正版_(P17)主な死因 (4).xlsx]データ（死亡率）'!$B$5:$B$70</c:f>
              <c:strCache>
                <c:ptCount val="66"/>
                <c:pt idx="0">
                  <c:v>　22 1947</c:v>
                </c:pt>
                <c:pt idx="1">
                  <c:v> </c:v>
                </c:pt>
                <c:pt idx="2">
                  <c:v> </c:v>
                </c:pt>
                <c:pt idx="3">
                  <c:v>･</c:v>
                </c:pt>
                <c:pt idx="8">
                  <c:v>30   '55</c:v>
                </c:pt>
                <c:pt idx="13">
                  <c:v>･</c:v>
                </c:pt>
                <c:pt idx="18">
                  <c:v>40   '65</c:v>
                </c:pt>
                <c:pt idx="23">
                  <c:v>･</c:v>
                </c:pt>
                <c:pt idx="28">
                  <c:v>50   '75</c:v>
                </c:pt>
                <c:pt idx="33">
                  <c:v>･</c:v>
                </c:pt>
                <c:pt idx="38">
                  <c:v>60    '85</c:v>
                </c:pt>
                <c:pt idx="43">
                  <c:v>･</c:v>
                </c:pt>
                <c:pt idx="48">
                  <c:v> 7     '95</c:v>
                </c:pt>
                <c:pt idx="53">
                  <c:v>･</c:v>
                </c:pt>
                <c:pt idx="55">
                  <c:v> </c:v>
                </c:pt>
                <c:pt idx="58">
                  <c:v>17    2005</c:v>
                </c:pt>
                <c:pt idx="65">
                  <c:v>24     '12</c:v>
                </c:pt>
              </c:strCache>
            </c:strRef>
          </c:cat>
          <c:val>
            <c:numRef>
              <c:f>'[140918修正版_(P17)主な死因 (4).xlsx]データ（死亡率）'!$K$5:$K$70</c:f>
              <c:numCache>
                <c:formatCode>#,##0.0;[Red]\-#,##0.0</c:formatCode>
                <c:ptCount val="66"/>
                <c:pt idx="0">
                  <c:v>100.3</c:v>
                </c:pt>
                <c:pt idx="1">
                  <c:v>79.5</c:v>
                </c:pt>
                <c:pt idx="2">
                  <c:v>80.2</c:v>
                </c:pt>
                <c:pt idx="3">
                  <c:v>70.2</c:v>
                </c:pt>
                <c:pt idx="4">
                  <c:v>70.7</c:v>
                </c:pt>
                <c:pt idx="5">
                  <c:v>69.3</c:v>
                </c:pt>
                <c:pt idx="6">
                  <c:v>77.599999999999994</c:v>
                </c:pt>
                <c:pt idx="7">
                  <c:v>69.5</c:v>
                </c:pt>
                <c:pt idx="8">
                  <c:v>67.099999999999994</c:v>
                </c:pt>
                <c:pt idx="9">
                  <c:v>75.8</c:v>
                </c:pt>
                <c:pt idx="10">
                  <c:v>80.5</c:v>
                </c:pt>
                <c:pt idx="11">
                  <c:v>55.5</c:v>
                </c:pt>
                <c:pt idx="12">
                  <c:v>56.7</c:v>
                </c:pt>
                <c:pt idx="13">
                  <c:v>58</c:v>
                </c:pt>
                <c:pt idx="14">
                  <c:v>58.2</c:v>
                </c:pt>
                <c:pt idx="15">
                  <c:v>57.5</c:v>
                </c:pt>
                <c:pt idx="16">
                  <c:v>50.4</c:v>
                </c:pt>
                <c:pt idx="17">
                  <c:v>48.4</c:v>
                </c:pt>
                <c:pt idx="18">
                  <c:v>50</c:v>
                </c:pt>
                <c:pt idx="19">
                  <c:v>44.6</c:v>
                </c:pt>
                <c:pt idx="20">
                  <c:v>43.3</c:v>
                </c:pt>
                <c:pt idx="21">
                  <c:v>39.4</c:v>
                </c:pt>
                <c:pt idx="22">
                  <c:v>37.1</c:v>
                </c:pt>
                <c:pt idx="23">
                  <c:v>38.1</c:v>
                </c:pt>
                <c:pt idx="24">
                  <c:v>34</c:v>
                </c:pt>
                <c:pt idx="25">
                  <c:v>30.8</c:v>
                </c:pt>
                <c:pt idx="26">
                  <c:v>30.9</c:v>
                </c:pt>
                <c:pt idx="27">
                  <c:v>29.7</c:v>
                </c:pt>
                <c:pt idx="28">
                  <c:v>26.9</c:v>
                </c:pt>
                <c:pt idx="29">
                  <c:v>26.4</c:v>
                </c:pt>
                <c:pt idx="30">
                  <c:v>25</c:v>
                </c:pt>
                <c:pt idx="31">
                  <c:v>24.4</c:v>
                </c:pt>
                <c:pt idx="32">
                  <c:v>25.5</c:v>
                </c:pt>
                <c:pt idx="33">
                  <c:v>27.6</c:v>
                </c:pt>
                <c:pt idx="34">
                  <c:v>25.5</c:v>
                </c:pt>
                <c:pt idx="35">
                  <c:v>23.3</c:v>
                </c:pt>
                <c:pt idx="36">
                  <c:v>24.7</c:v>
                </c:pt>
                <c:pt idx="37">
                  <c:v>24.1</c:v>
                </c:pt>
                <c:pt idx="38">
                  <c:v>23.1</c:v>
                </c:pt>
                <c:pt idx="39">
                  <c:v>22.2</c:v>
                </c:pt>
                <c:pt idx="40">
                  <c:v>20.8</c:v>
                </c:pt>
                <c:pt idx="41">
                  <c:v>21.6</c:v>
                </c:pt>
                <c:pt idx="42">
                  <c:v>19.399999999999999</c:v>
                </c:pt>
                <c:pt idx="43">
                  <c:v>19.7</c:v>
                </c:pt>
                <c:pt idx="44">
                  <c:v>18.8</c:v>
                </c:pt>
                <c:pt idx="45">
                  <c:v>18.899999999999999</c:v>
                </c:pt>
                <c:pt idx="46">
                  <c:v>18.7</c:v>
                </c:pt>
                <c:pt idx="47">
                  <c:v>18.899999999999999</c:v>
                </c:pt>
                <c:pt idx="48">
                  <c:v>17.3</c:v>
                </c:pt>
                <c:pt idx="49">
                  <c:v>16.7</c:v>
                </c:pt>
                <c:pt idx="50">
                  <c:v>17.2</c:v>
                </c:pt>
                <c:pt idx="51">
                  <c:v>17.100000000000001</c:v>
                </c:pt>
                <c:pt idx="52">
                  <c:v>18.2</c:v>
                </c:pt>
                <c:pt idx="53">
                  <c:v>16.899999999999999</c:v>
                </c:pt>
                <c:pt idx="54">
                  <c:v>17.600000000000001</c:v>
                </c:pt>
                <c:pt idx="55">
                  <c:v>18</c:v>
                </c:pt>
                <c:pt idx="56">
                  <c:v>18.600000000000001</c:v>
                </c:pt>
                <c:pt idx="57">
                  <c:v>19.100000000000001</c:v>
                </c:pt>
                <c:pt idx="58">
                  <c:v>20.9</c:v>
                </c:pt>
                <c:pt idx="59">
                  <c:v>22</c:v>
                </c:pt>
                <c:pt idx="60">
                  <c:v>24.4</c:v>
                </c:pt>
                <c:pt idx="61">
                  <c:v>28.6</c:v>
                </c:pt>
                <c:pt idx="62">
                  <c:v>30.7</c:v>
                </c:pt>
                <c:pt idx="63">
                  <c:v>35.9</c:v>
                </c:pt>
                <c:pt idx="64">
                  <c:v>41.4</c:v>
                </c:pt>
                <c:pt idx="65">
                  <c:v>48.2</c:v>
                </c:pt>
              </c:numCache>
            </c:numRef>
          </c:val>
          <c:smooth val="0"/>
        </c:ser>
        <c:dLbls>
          <c:showLegendKey val="0"/>
          <c:showVal val="0"/>
          <c:showCatName val="0"/>
          <c:showSerName val="0"/>
          <c:showPercent val="0"/>
          <c:showBubbleSize val="0"/>
        </c:dLbls>
        <c:marker val="1"/>
        <c:smooth val="0"/>
        <c:axId val="95914624"/>
        <c:axId val="95928704"/>
      </c:lineChart>
      <c:catAx>
        <c:axId val="9591462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ＭＳ Ｐゴシック"/>
                <a:ea typeface="ＭＳ Ｐゴシック"/>
                <a:cs typeface="ＭＳ Ｐゴシック"/>
              </a:defRPr>
            </a:pPr>
            <a:endParaRPr lang="ja-JP"/>
          </a:p>
        </c:txPr>
        <c:crossAx val="95928704"/>
        <c:crossesAt val="0"/>
        <c:auto val="0"/>
        <c:lblAlgn val="ctr"/>
        <c:lblOffset val="100"/>
        <c:tickLblSkip val="1"/>
        <c:tickMarkSkip val="1"/>
        <c:noMultiLvlLbl val="0"/>
      </c:catAx>
      <c:valAx>
        <c:axId val="95928704"/>
        <c:scaling>
          <c:orientation val="minMax"/>
          <c:max val="300"/>
          <c:min val="0"/>
        </c:scaling>
        <c:delete val="0"/>
        <c:axPos val="l"/>
        <c:numFmt formatCode="General"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ＭＳ Ｐゴシック"/>
                <a:ea typeface="ＭＳ Ｐゴシック"/>
                <a:cs typeface="ＭＳ Ｐゴシック"/>
              </a:defRPr>
            </a:pPr>
            <a:endParaRPr lang="ja-JP"/>
          </a:p>
        </c:txPr>
        <c:crossAx val="95914624"/>
        <c:crosses val="autoZero"/>
        <c:crossBetween val="between"/>
      </c:valAx>
      <c:spPr>
        <a:solidFill>
          <a:sysClr val="window" lastClr="FFFFFF"/>
        </a:solidFill>
        <a:ln w="25400">
          <a:noFill/>
        </a:ln>
      </c:spPr>
    </c:plotArea>
    <c:plotVisOnly val="1"/>
    <c:dispBlanksAs val="gap"/>
    <c:showDLblsOverMax val="0"/>
  </c:chart>
  <c:spPr>
    <a:noFill/>
    <a:ln w="9525">
      <a:noFill/>
    </a:ln>
  </c:spPr>
  <c:txPr>
    <a:bodyPr/>
    <a:lstStyle/>
    <a:p>
      <a:pPr>
        <a:defRPr sz="14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06174249305754E-2"/>
          <c:y val="0.10695451370605626"/>
          <c:w val="0.86816369636436597"/>
          <c:h val="0.6617979909974423"/>
        </c:manualLayout>
      </c:layout>
      <c:lineChart>
        <c:grouping val="standard"/>
        <c:varyColors val="0"/>
        <c:ser>
          <c:idx val="1"/>
          <c:order val="1"/>
          <c:tx>
            <c:v>男性</c:v>
          </c:tx>
          <c:spPr>
            <a:ln>
              <a:solidFill>
                <a:schemeClr val="accent1"/>
              </a:solidFill>
            </a:ln>
          </c:spPr>
          <c:marker>
            <c:symbol val="none"/>
          </c:marker>
          <c:dLbls>
            <c:dLbl>
              <c:idx val="0"/>
              <c:layout>
                <c:manualLayout>
                  <c:x val="-3.0547068203036785E-2"/>
                  <c:y val="-6.9387734288322248E-2"/>
                </c:manualLayout>
              </c:layout>
              <c:showLegendKey val="0"/>
              <c:showVal val="1"/>
              <c:showCatName val="0"/>
              <c:showSerName val="0"/>
              <c:showPercent val="0"/>
              <c:showBubbleSize val="0"/>
            </c:dLbl>
            <c:dLbl>
              <c:idx val="37"/>
              <c:layout>
                <c:manualLayout>
                  <c:x val="-2.5847519248723444E-2"/>
                  <c:y val="3.7006791620438531E-2"/>
                </c:manualLayout>
              </c:layout>
              <c:showLegendKey val="0"/>
              <c:showVal val="1"/>
              <c:showCatName val="0"/>
              <c:showSerName val="0"/>
              <c:showPercent val="0"/>
              <c:showBubbleSize val="0"/>
            </c:dLbl>
            <c:txPr>
              <a:bodyPr/>
              <a:lstStyle/>
              <a:p>
                <a:pPr>
                  <a:defRPr sz="1400">
                    <a:solidFill>
                      <a:schemeClr val="accent1"/>
                    </a:solidFill>
                  </a:defRPr>
                </a:pPr>
                <a:endParaRPr lang="ja-JP"/>
              </a:p>
            </c:txPr>
            <c:showLegendKey val="0"/>
            <c:showVal val="0"/>
            <c:showCatName val="0"/>
            <c:showSerName val="0"/>
            <c:showPercent val="0"/>
            <c:showBubbleSize val="0"/>
          </c:dLbls>
          <c:cat>
            <c:numRef>
              <c:f>BMI20未満高齢者割合粗集計!$B$8:$B$45</c:f>
              <c:numCache>
                <c:formatCode>General</c:formatCode>
                <c:ptCount val="38"/>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numCache>
            </c:numRef>
          </c:cat>
          <c:val>
            <c:numRef>
              <c:f>BMI20未満高齢者割合粗集計!$D$48:$D$85</c:f>
              <c:numCache>
                <c:formatCode>0.0_);[Red]\(0.0\)</c:formatCode>
                <c:ptCount val="38"/>
                <c:pt idx="0">
                  <c:v>33</c:v>
                </c:pt>
                <c:pt idx="1">
                  <c:v>36.1</c:v>
                </c:pt>
                <c:pt idx="2">
                  <c:v>32.4</c:v>
                </c:pt>
                <c:pt idx="3">
                  <c:v>32.200000000000003</c:v>
                </c:pt>
                <c:pt idx="4">
                  <c:v>30.2</c:v>
                </c:pt>
                <c:pt idx="5">
                  <c:v>33.6</c:v>
                </c:pt>
                <c:pt idx="6">
                  <c:v>29.3</c:v>
                </c:pt>
                <c:pt idx="7">
                  <c:v>26.6</c:v>
                </c:pt>
                <c:pt idx="8">
                  <c:v>24.5</c:v>
                </c:pt>
                <c:pt idx="9">
                  <c:v>30.4</c:v>
                </c:pt>
                <c:pt idx="10">
                  <c:v>30.3</c:v>
                </c:pt>
                <c:pt idx="11">
                  <c:v>28.7</c:v>
                </c:pt>
                <c:pt idx="12">
                  <c:v>27.4</c:v>
                </c:pt>
                <c:pt idx="13">
                  <c:v>25.6</c:v>
                </c:pt>
                <c:pt idx="14">
                  <c:v>24.2</c:v>
                </c:pt>
                <c:pt idx="15">
                  <c:v>25.6</c:v>
                </c:pt>
                <c:pt idx="16">
                  <c:v>23.8</c:v>
                </c:pt>
                <c:pt idx="17">
                  <c:v>23.1</c:v>
                </c:pt>
                <c:pt idx="18">
                  <c:v>21.8</c:v>
                </c:pt>
                <c:pt idx="19">
                  <c:v>24.4</c:v>
                </c:pt>
                <c:pt idx="20">
                  <c:v>22.7</c:v>
                </c:pt>
                <c:pt idx="21">
                  <c:v>20.3</c:v>
                </c:pt>
                <c:pt idx="22">
                  <c:v>21.6</c:v>
                </c:pt>
                <c:pt idx="23">
                  <c:v>18.2</c:v>
                </c:pt>
                <c:pt idx="24">
                  <c:v>16.399999999999999</c:v>
                </c:pt>
                <c:pt idx="25">
                  <c:v>18.5</c:v>
                </c:pt>
                <c:pt idx="26">
                  <c:v>17.5</c:v>
                </c:pt>
                <c:pt idx="27">
                  <c:v>16.5</c:v>
                </c:pt>
                <c:pt idx="28">
                  <c:v>18</c:v>
                </c:pt>
                <c:pt idx="29">
                  <c:v>15</c:v>
                </c:pt>
                <c:pt idx="30">
                  <c:v>12.3</c:v>
                </c:pt>
                <c:pt idx="31">
                  <c:v>13.6</c:v>
                </c:pt>
                <c:pt idx="32">
                  <c:v>11.9</c:v>
                </c:pt>
                <c:pt idx="33">
                  <c:v>13.3</c:v>
                </c:pt>
                <c:pt idx="34">
                  <c:v>11.6</c:v>
                </c:pt>
                <c:pt idx="35">
                  <c:v>15.6</c:v>
                </c:pt>
                <c:pt idx="36">
                  <c:v>13</c:v>
                </c:pt>
                <c:pt idx="37">
                  <c:v>11.9</c:v>
                </c:pt>
              </c:numCache>
            </c:numRef>
          </c:val>
          <c:smooth val="0"/>
        </c:ser>
        <c:ser>
          <c:idx val="2"/>
          <c:order val="2"/>
          <c:tx>
            <c:v>女性</c:v>
          </c:tx>
          <c:spPr>
            <a:ln>
              <a:solidFill>
                <a:schemeClr val="accent2"/>
              </a:solidFill>
            </a:ln>
          </c:spPr>
          <c:marker>
            <c:symbol val="none"/>
          </c:marker>
          <c:dLbls>
            <c:dLbl>
              <c:idx val="0"/>
              <c:layout>
                <c:manualLayout>
                  <c:x val="-3.0547068203036785E-2"/>
                  <c:y val="3.7006791620438573E-2"/>
                </c:manualLayout>
              </c:layout>
              <c:showLegendKey val="0"/>
              <c:showVal val="1"/>
              <c:showCatName val="0"/>
              <c:showSerName val="0"/>
              <c:showPercent val="0"/>
              <c:showBubbleSize val="0"/>
            </c:dLbl>
            <c:dLbl>
              <c:idx val="37"/>
              <c:layout>
                <c:manualLayout>
                  <c:x val="-3.2896842680193474E-2"/>
                  <c:y val="-5.0884338478102982E-2"/>
                </c:manualLayout>
              </c:layout>
              <c:showLegendKey val="0"/>
              <c:showVal val="1"/>
              <c:showCatName val="0"/>
              <c:showSerName val="0"/>
              <c:showPercent val="0"/>
              <c:showBubbleSize val="0"/>
            </c:dLbl>
            <c:txPr>
              <a:bodyPr/>
              <a:lstStyle/>
              <a:p>
                <a:pPr>
                  <a:defRPr sz="1400">
                    <a:solidFill>
                      <a:schemeClr val="accent2"/>
                    </a:solidFill>
                  </a:defRPr>
                </a:pPr>
                <a:endParaRPr lang="ja-JP"/>
              </a:p>
            </c:txPr>
            <c:showLegendKey val="0"/>
            <c:showVal val="0"/>
            <c:showCatName val="0"/>
            <c:showSerName val="0"/>
            <c:showPercent val="0"/>
            <c:showBubbleSize val="0"/>
          </c:dLbls>
          <c:cat>
            <c:numRef>
              <c:f>BMI20未満高齢者割合粗集計!$B$8:$B$45</c:f>
              <c:numCache>
                <c:formatCode>General</c:formatCode>
                <c:ptCount val="38"/>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numCache>
            </c:numRef>
          </c:cat>
          <c:val>
            <c:numRef>
              <c:f>BMI20未満高齢者割合粗集計!$D$87:$D$124</c:f>
              <c:numCache>
                <c:formatCode>0.0_);[Red]\(0.0\)</c:formatCode>
                <c:ptCount val="38"/>
                <c:pt idx="0">
                  <c:v>27.4</c:v>
                </c:pt>
                <c:pt idx="1">
                  <c:v>28.1</c:v>
                </c:pt>
                <c:pt idx="2">
                  <c:v>25.3</c:v>
                </c:pt>
                <c:pt idx="3">
                  <c:v>24.2</c:v>
                </c:pt>
                <c:pt idx="4">
                  <c:v>24.5</c:v>
                </c:pt>
                <c:pt idx="5">
                  <c:v>23.2</c:v>
                </c:pt>
                <c:pt idx="6">
                  <c:v>22.7</c:v>
                </c:pt>
                <c:pt idx="7">
                  <c:v>22.7</c:v>
                </c:pt>
                <c:pt idx="8">
                  <c:v>23.3</c:v>
                </c:pt>
                <c:pt idx="9">
                  <c:v>23.2</c:v>
                </c:pt>
                <c:pt idx="10">
                  <c:v>23.9</c:v>
                </c:pt>
                <c:pt idx="11">
                  <c:v>23.4</c:v>
                </c:pt>
                <c:pt idx="12">
                  <c:v>21.8</c:v>
                </c:pt>
                <c:pt idx="13">
                  <c:v>22.5</c:v>
                </c:pt>
                <c:pt idx="14">
                  <c:v>20</c:v>
                </c:pt>
                <c:pt idx="15">
                  <c:v>22.1</c:v>
                </c:pt>
                <c:pt idx="16">
                  <c:v>19.600000000000001</c:v>
                </c:pt>
                <c:pt idx="17">
                  <c:v>20.6</c:v>
                </c:pt>
                <c:pt idx="18">
                  <c:v>18.2</c:v>
                </c:pt>
                <c:pt idx="19">
                  <c:v>20.8</c:v>
                </c:pt>
                <c:pt idx="20">
                  <c:v>19.2</c:v>
                </c:pt>
                <c:pt idx="21">
                  <c:v>20.2</c:v>
                </c:pt>
                <c:pt idx="22">
                  <c:v>17.899999999999999</c:v>
                </c:pt>
                <c:pt idx="23">
                  <c:v>18.2</c:v>
                </c:pt>
                <c:pt idx="24">
                  <c:v>18.8</c:v>
                </c:pt>
                <c:pt idx="25">
                  <c:v>18.899999999999999</c:v>
                </c:pt>
                <c:pt idx="26">
                  <c:v>18.100000000000001</c:v>
                </c:pt>
                <c:pt idx="27">
                  <c:v>17.399999999999999</c:v>
                </c:pt>
                <c:pt idx="28">
                  <c:v>16.8</c:v>
                </c:pt>
                <c:pt idx="29">
                  <c:v>20.3</c:v>
                </c:pt>
                <c:pt idx="30">
                  <c:v>19.100000000000001</c:v>
                </c:pt>
                <c:pt idx="31">
                  <c:v>16.8</c:v>
                </c:pt>
                <c:pt idx="32">
                  <c:v>19.399999999999999</c:v>
                </c:pt>
                <c:pt idx="33">
                  <c:v>19.100000000000001</c:v>
                </c:pt>
                <c:pt idx="34">
                  <c:v>21.2</c:v>
                </c:pt>
                <c:pt idx="35">
                  <c:v>18.8</c:v>
                </c:pt>
                <c:pt idx="36">
                  <c:v>21.5</c:v>
                </c:pt>
                <c:pt idx="37">
                  <c:v>19.600000000000001</c:v>
                </c:pt>
              </c:numCache>
            </c:numRef>
          </c:val>
          <c:smooth val="0"/>
        </c:ser>
        <c:ser>
          <c:idx val="0"/>
          <c:order val="0"/>
          <c:tx>
            <c:v>総数</c:v>
          </c:tx>
          <c:spPr>
            <a:ln w="22225">
              <a:solidFill>
                <a:schemeClr val="accent3">
                  <a:lumMod val="75000"/>
                </a:schemeClr>
              </a:solidFill>
            </a:ln>
          </c:spPr>
          <c:marker>
            <c:symbol val="none"/>
          </c:marker>
          <c:dLbls>
            <c:dLbl>
              <c:idx val="0"/>
              <c:layout>
                <c:manualLayout>
                  <c:x val="-3.3892198362497364E-2"/>
                  <c:y val="-3.9639154642494727E-2"/>
                </c:manualLayout>
              </c:layout>
              <c:dLblPos val="r"/>
              <c:showLegendKey val="0"/>
              <c:showVal val="1"/>
              <c:showCatName val="0"/>
              <c:showSerName val="0"/>
              <c:showPercent val="0"/>
              <c:showBubbleSize val="0"/>
            </c:dLbl>
            <c:dLbl>
              <c:idx val="37"/>
              <c:layout>
                <c:manualLayout>
                  <c:x val="-2.4465962869122743E-2"/>
                  <c:y val="-3.5012941449864901E-2"/>
                </c:manualLayout>
              </c:layout>
              <c:dLblPos val="r"/>
              <c:showLegendKey val="0"/>
              <c:showVal val="1"/>
              <c:showCatName val="0"/>
              <c:showSerName val="0"/>
              <c:showPercent val="0"/>
              <c:showBubbleSize val="0"/>
            </c:dLbl>
            <c:txPr>
              <a:bodyPr/>
              <a:lstStyle/>
              <a:p>
                <a:pPr>
                  <a:defRPr sz="1400">
                    <a:solidFill>
                      <a:schemeClr val="accent3"/>
                    </a:solidFill>
                  </a:defRPr>
                </a:pPr>
                <a:endParaRPr lang="ja-JP"/>
              </a:p>
            </c:txPr>
            <c:dLblPos val="t"/>
            <c:showLegendKey val="0"/>
            <c:showVal val="0"/>
            <c:showCatName val="0"/>
            <c:showSerName val="0"/>
            <c:showPercent val="0"/>
            <c:showBubbleSize val="0"/>
          </c:dLbls>
          <c:cat>
            <c:numRef>
              <c:f>BMI20未満高齢者割合粗集計!$B$8:$B$45</c:f>
              <c:numCache>
                <c:formatCode>General</c:formatCode>
                <c:ptCount val="38"/>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numCache>
            </c:numRef>
          </c:cat>
          <c:val>
            <c:numRef>
              <c:f>BMI20未満高齢者割合粗集計!$D$8:$D$45</c:f>
              <c:numCache>
                <c:formatCode>0.0_);[Red]\(0.0\)</c:formatCode>
                <c:ptCount val="38"/>
                <c:pt idx="0">
                  <c:v>29.7</c:v>
                </c:pt>
                <c:pt idx="1">
                  <c:v>31.5</c:v>
                </c:pt>
                <c:pt idx="2">
                  <c:v>28.3</c:v>
                </c:pt>
                <c:pt idx="3">
                  <c:v>27.7</c:v>
                </c:pt>
                <c:pt idx="4">
                  <c:v>26.9</c:v>
                </c:pt>
                <c:pt idx="5">
                  <c:v>27.8</c:v>
                </c:pt>
                <c:pt idx="6">
                  <c:v>25.4</c:v>
                </c:pt>
                <c:pt idx="7">
                  <c:v>24.4</c:v>
                </c:pt>
                <c:pt idx="8">
                  <c:v>23.8</c:v>
                </c:pt>
                <c:pt idx="9">
                  <c:v>26.3</c:v>
                </c:pt>
                <c:pt idx="10">
                  <c:v>26.5</c:v>
                </c:pt>
                <c:pt idx="11">
                  <c:v>25.7</c:v>
                </c:pt>
                <c:pt idx="12">
                  <c:v>24</c:v>
                </c:pt>
                <c:pt idx="13">
                  <c:v>23.8</c:v>
                </c:pt>
                <c:pt idx="14">
                  <c:v>21.8</c:v>
                </c:pt>
                <c:pt idx="15">
                  <c:v>23.6</c:v>
                </c:pt>
                <c:pt idx="16">
                  <c:v>21.3</c:v>
                </c:pt>
                <c:pt idx="17">
                  <c:v>21.7</c:v>
                </c:pt>
                <c:pt idx="18">
                  <c:v>19.7</c:v>
                </c:pt>
                <c:pt idx="19">
                  <c:v>22.3</c:v>
                </c:pt>
                <c:pt idx="20">
                  <c:v>20.7</c:v>
                </c:pt>
                <c:pt idx="21">
                  <c:v>20.2</c:v>
                </c:pt>
                <c:pt idx="22">
                  <c:v>19.399999999999999</c:v>
                </c:pt>
                <c:pt idx="23">
                  <c:v>18.2</c:v>
                </c:pt>
                <c:pt idx="24">
                  <c:v>17.8</c:v>
                </c:pt>
                <c:pt idx="25">
                  <c:v>18.7</c:v>
                </c:pt>
                <c:pt idx="26">
                  <c:v>17.8</c:v>
                </c:pt>
                <c:pt idx="27">
                  <c:v>17</c:v>
                </c:pt>
                <c:pt idx="28">
                  <c:v>17.3</c:v>
                </c:pt>
                <c:pt idx="29">
                  <c:v>18</c:v>
                </c:pt>
                <c:pt idx="30">
                  <c:v>16.2</c:v>
                </c:pt>
                <c:pt idx="31">
                  <c:v>15.4</c:v>
                </c:pt>
                <c:pt idx="32">
                  <c:v>16</c:v>
                </c:pt>
                <c:pt idx="33">
                  <c:v>16.5</c:v>
                </c:pt>
                <c:pt idx="34">
                  <c:v>17.100000000000001</c:v>
                </c:pt>
                <c:pt idx="35">
                  <c:v>17.399999999999999</c:v>
                </c:pt>
                <c:pt idx="36">
                  <c:v>17.7</c:v>
                </c:pt>
                <c:pt idx="37">
                  <c:v>16.2</c:v>
                </c:pt>
              </c:numCache>
            </c:numRef>
          </c:val>
          <c:smooth val="0"/>
        </c:ser>
        <c:dLbls>
          <c:showLegendKey val="0"/>
          <c:showVal val="0"/>
          <c:showCatName val="0"/>
          <c:showSerName val="0"/>
          <c:showPercent val="0"/>
          <c:showBubbleSize val="0"/>
        </c:dLbls>
        <c:marker val="1"/>
        <c:smooth val="0"/>
        <c:axId val="96035584"/>
        <c:axId val="96037120"/>
      </c:lineChart>
      <c:catAx>
        <c:axId val="96035584"/>
        <c:scaling>
          <c:orientation val="minMax"/>
        </c:scaling>
        <c:delete val="0"/>
        <c:axPos val="b"/>
        <c:numFmt formatCode="General" sourceLinked="1"/>
        <c:majorTickMark val="out"/>
        <c:minorTickMark val="none"/>
        <c:tickLblPos val="nextTo"/>
        <c:crossAx val="96037120"/>
        <c:crosses val="autoZero"/>
        <c:auto val="1"/>
        <c:lblAlgn val="ctr"/>
        <c:lblOffset val="100"/>
        <c:tickLblSkip val="5"/>
        <c:noMultiLvlLbl val="0"/>
      </c:catAx>
      <c:valAx>
        <c:axId val="96037120"/>
        <c:scaling>
          <c:orientation val="minMax"/>
          <c:max val="40"/>
          <c:min val="0"/>
        </c:scaling>
        <c:delete val="0"/>
        <c:axPos val="l"/>
        <c:majorGridlines>
          <c:spPr>
            <a:ln>
              <a:solidFill>
                <a:schemeClr val="bg1">
                  <a:lumMod val="65000"/>
                </a:schemeClr>
              </a:solidFill>
            </a:ln>
          </c:spPr>
        </c:majorGridlines>
        <c:numFmt formatCode="#,##0_);[Red]\(#,##0\)" sourceLinked="0"/>
        <c:majorTickMark val="out"/>
        <c:minorTickMark val="none"/>
        <c:tickLblPos val="nextTo"/>
        <c:crossAx val="96035584"/>
        <c:crosses val="autoZero"/>
        <c:crossBetween val="between"/>
        <c:majorUnit val="10"/>
      </c:valAx>
      <c:spPr>
        <a:ln>
          <a:solidFill>
            <a:schemeClr val="bg1">
              <a:lumMod val="50000"/>
            </a:schemeClr>
          </a:solidFill>
        </a:ln>
      </c:spPr>
    </c:plotArea>
    <c:legend>
      <c:legendPos val="r"/>
      <c:layout>
        <c:manualLayout>
          <c:xMode val="edge"/>
          <c:yMode val="edge"/>
          <c:x val="0.77279081450699505"/>
          <c:y val="0.14697435117117288"/>
          <c:w val="0.16635920563064197"/>
          <c:h val="0.18998888106944617"/>
        </c:manualLayout>
      </c:layout>
      <c:overlay val="1"/>
      <c:spPr>
        <a:solidFill>
          <a:schemeClr val="bg1"/>
        </a:solidFill>
        <a:ln>
          <a:solidFill>
            <a:schemeClr val="tx1">
              <a:lumMod val="50000"/>
              <a:lumOff val="50000"/>
            </a:schemeClr>
          </a:solidFill>
        </a:ln>
      </c:spPr>
      <c:txPr>
        <a:bodyPr/>
        <a:lstStyle/>
        <a:p>
          <a:pPr>
            <a:defRPr sz="16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39729516221462E-2"/>
          <c:y val="8.7900421533019441E-2"/>
          <c:w val="0.62357408864667996"/>
          <c:h val="0.82419892250310811"/>
        </c:manualLayout>
      </c:layout>
      <c:barChart>
        <c:barDir val="bar"/>
        <c:grouping val="percentStacked"/>
        <c:varyColors val="0"/>
        <c:ser>
          <c:idx val="0"/>
          <c:order val="0"/>
          <c:tx>
            <c:strRef>
              <c:f>Sheet2!$C$1</c:f>
              <c:strCache>
                <c:ptCount val="1"/>
                <c:pt idx="0">
                  <c:v>たんぱく質</c:v>
                </c:pt>
              </c:strCache>
            </c:strRef>
          </c:tx>
          <c:invertIfNegative val="0"/>
          <c:dLbls>
            <c:showLegendKey val="0"/>
            <c:showVal val="1"/>
            <c:showCatName val="0"/>
            <c:showSerName val="0"/>
            <c:showPercent val="0"/>
            <c:showBubbleSize val="0"/>
            <c:showLeaderLines val="0"/>
          </c:dLbls>
          <c:cat>
            <c:numRef>
              <c:f>Sheet2!$A$2:$A$15</c:f>
              <c:numCache>
                <c:formatCode>General</c:formatCode>
                <c:ptCount val="14"/>
                <c:pt idx="0">
                  <c:v>2012</c:v>
                </c:pt>
                <c:pt idx="1">
                  <c:v>2010</c:v>
                </c:pt>
                <c:pt idx="2">
                  <c:v>2005</c:v>
                </c:pt>
                <c:pt idx="3">
                  <c:v>2000</c:v>
                </c:pt>
                <c:pt idx="4">
                  <c:v>1995</c:v>
                </c:pt>
                <c:pt idx="5">
                  <c:v>1990</c:v>
                </c:pt>
                <c:pt idx="6">
                  <c:v>1985</c:v>
                </c:pt>
                <c:pt idx="7">
                  <c:v>1980</c:v>
                </c:pt>
                <c:pt idx="8">
                  <c:v>1975</c:v>
                </c:pt>
                <c:pt idx="9">
                  <c:v>1970</c:v>
                </c:pt>
                <c:pt idx="10">
                  <c:v>1965</c:v>
                </c:pt>
                <c:pt idx="11">
                  <c:v>1960</c:v>
                </c:pt>
                <c:pt idx="12">
                  <c:v>1955</c:v>
                </c:pt>
                <c:pt idx="13">
                  <c:v>1950</c:v>
                </c:pt>
              </c:numCache>
            </c:numRef>
          </c:cat>
          <c:val>
            <c:numRef>
              <c:f>Sheet2!$C$2:$C$15</c:f>
              <c:numCache>
                <c:formatCode>0.0</c:formatCode>
                <c:ptCount val="14"/>
                <c:pt idx="0">
                  <c:v>14.514407684098185</c:v>
                </c:pt>
                <c:pt idx="1">
                  <c:v>14.559221200649</c:v>
                </c:pt>
                <c:pt idx="2">
                  <c:v>14.936974789915967</c:v>
                </c:pt>
                <c:pt idx="3">
                  <c:v>15.95482546201232</c:v>
                </c:pt>
                <c:pt idx="4">
                  <c:v>15.964740450538686</c:v>
                </c:pt>
                <c:pt idx="5">
                  <c:v>15.538005923000989</c:v>
                </c:pt>
                <c:pt idx="6">
                  <c:v>15.134099616858238</c:v>
                </c:pt>
                <c:pt idx="7">
                  <c:v>14.856064181217556</c:v>
                </c:pt>
                <c:pt idx="8">
                  <c:v>14.555256064690028</c:v>
                </c:pt>
                <c:pt idx="9">
                  <c:v>14.045248868778279</c:v>
                </c:pt>
                <c:pt idx="10">
                  <c:v>13.05860805860806</c:v>
                </c:pt>
                <c:pt idx="11">
                  <c:v>13.301526717557252</c:v>
                </c:pt>
                <c:pt idx="12">
                  <c:v>13.250950570342207</c:v>
                </c:pt>
                <c:pt idx="13">
                  <c:v>12.964728312678741</c:v>
                </c:pt>
              </c:numCache>
            </c:numRef>
          </c:val>
        </c:ser>
        <c:ser>
          <c:idx val="1"/>
          <c:order val="1"/>
          <c:tx>
            <c:strRef>
              <c:f>Sheet2!$D$1</c:f>
              <c:strCache>
                <c:ptCount val="1"/>
                <c:pt idx="0">
                  <c:v>脂質</c:v>
                </c:pt>
              </c:strCache>
            </c:strRef>
          </c:tx>
          <c:invertIfNegative val="0"/>
          <c:dLbls>
            <c:showLegendKey val="0"/>
            <c:showVal val="1"/>
            <c:showCatName val="0"/>
            <c:showSerName val="0"/>
            <c:showPercent val="0"/>
            <c:showBubbleSize val="0"/>
            <c:showLeaderLines val="0"/>
          </c:dLbls>
          <c:cat>
            <c:numRef>
              <c:f>Sheet2!$A$2:$A$15</c:f>
              <c:numCache>
                <c:formatCode>General</c:formatCode>
                <c:ptCount val="14"/>
                <c:pt idx="0">
                  <c:v>2012</c:v>
                </c:pt>
                <c:pt idx="1">
                  <c:v>2010</c:v>
                </c:pt>
                <c:pt idx="2">
                  <c:v>2005</c:v>
                </c:pt>
                <c:pt idx="3">
                  <c:v>2000</c:v>
                </c:pt>
                <c:pt idx="4">
                  <c:v>1995</c:v>
                </c:pt>
                <c:pt idx="5">
                  <c:v>1990</c:v>
                </c:pt>
                <c:pt idx="6">
                  <c:v>1985</c:v>
                </c:pt>
                <c:pt idx="7">
                  <c:v>1980</c:v>
                </c:pt>
                <c:pt idx="8">
                  <c:v>1975</c:v>
                </c:pt>
                <c:pt idx="9">
                  <c:v>1970</c:v>
                </c:pt>
                <c:pt idx="10">
                  <c:v>1965</c:v>
                </c:pt>
                <c:pt idx="11">
                  <c:v>1960</c:v>
                </c:pt>
                <c:pt idx="12">
                  <c:v>1955</c:v>
                </c:pt>
                <c:pt idx="13">
                  <c:v>1950</c:v>
                </c:pt>
              </c:numCache>
            </c:numRef>
          </c:cat>
          <c:val>
            <c:numRef>
              <c:f>Sheet2!$D$2:$D$15</c:f>
              <c:numCache>
                <c:formatCode>0.0</c:formatCode>
                <c:ptCount val="14"/>
                <c:pt idx="0">
                  <c:v>26.414087513340451</c:v>
                </c:pt>
                <c:pt idx="1">
                  <c:v>26.138453217955654</c:v>
                </c:pt>
                <c:pt idx="2">
                  <c:v>25.477941176470587</c:v>
                </c:pt>
                <c:pt idx="3">
                  <c:v>26.519507186858316</c:v>
                </c:pt>
                <c:pt idx="4">
                  <c:v>26.400587659157686</c:v>
                </c:pt>
                <c:pt idx="5">
                  <c:v>25.276406712734449</c:v>
                </c:pt>
                <c:pt idx="6">
                  <c:v>24.525862068965516</c:v>
                </c:pt>
                <c:pt idx="7">
                  <c:v>23.614912694667296</c:v>
                </c:pt>
                <c:pt idx="8">
                  <c:v>22.318059299191376</c:v>
                </c:pt>
                <c:pt idx="9">
                  <c:v>18.936651583710407</c:v>
                </c:pt>
                <c:pt idx="10">
                  <c:v>14.835164835164836</c:v>
                </c:pt>
                <c:pt idx="11">
                  <c:v>10.605916030534351</c:v>
                </c:pt>
                <c:pt idx="12">
                  <c:v>8.6834600760456286</c:v>
                </c:pt>
                <c:pt idx="13">
                  <c:v>7.7216396568160146</c:v>
                </c:pt>
              </c:numCache>
            </c:numRef>
          </c:val>
        </c:ser>
        <c:ser>
          <c:idx val="2"/>
          <c:order val="2"/>
          <c:tx>
            <c:strRef>
              <c:f>Sheet2!$E$1</c:f>
              <c:strCache>
                <c:ptCount val="1"/>
                <c:pt idx="0">
                  <c:v>炭水化物</c:v>
                </c:pt>
              </c:strCache>
            </c:strRef>
          </c:tx>
          <c:invertIfNegative val="0"/>
          <c:dLbls>
            <c:showLegendKey val="0"/>
            <c:showVal val="1"/>
            <c:showCatName val="0"/>
            <c:showSerName val="0"/>
            <c:showPercent val="0"/>
            <c:showBubbleSize val="0"/>
            <c:showLeaderLines val="0"/>
          </c:dLbls>
          <c:cat>
            <c:numRef>
              <c:f>Sheet2!$A$2:$A$15</c:f>
              <c:numCache>
                <c:formatCode>General</c:formatCode>
                <c:ptCount val="14"/>
                <c:pt idx="0">
                  <c:v>2012</c:v>
                </c:pt>
                <c:pt idx="1">
                  <c:v>2010</c:v>
                </c:pt>
                <c:pt idx="2">
                  <c:v>2005</c:v>
                </c:pt>
                <c:pt idx="3">
                  <c:v>2000</c:v>
                </c:pt>
                <c:pt idx="4">
                  <c:v>1995</c:v>
                </c:pt>
                <c:pt idx="5">
                  <c:v>1990</c:v>
                </c:pt>
                <c:pt idx="6">
                  <c:v>1985</c:v>
                </c:pt>
                <c:pt idx="7">
                  <c:v>1980</c:v>
                </c:pt>
                <c:pt idx="8">
                  <c:v>1975</c:v>
                </c:pt>
                <c:pt idx="9">
                  <c:v>1970</c:v>
                </c:pt>
                <c:pt idx="10">
                  <c:v>1965</c:v>
                </c:pt>
                <c:pt idx="11">
                  <c:v>1960</c:v>
                </c:pt>
                <c:pt idx="12">
                  <c:v>1955</c:v>
                </c:pt>
                <c:pt idx="13">
                  <c:v>1950</c:v>
                </c:pt>
              </c:numCache>
            </c:numRef>
          </c:cat>
          <c:val>
            <c:numRef>
              <c:f>Sheet2!$E$2:$E$15</c:f>
              <c:numCache>
                <c:formatCode>0.0</c:formatCode>
                <c:ptCount val="14"/>
                <c:pt idx="0">
                  <c:v>59.071504802561364</c:v>
                </c:pt>
                <c:pt idx="1">
                  <c:v>59.302325581395344</c:v>
                </c:pt>
                <c:pt idx="2">
                  <c:v>59.585084033613455</c:v>
                </c:pt>
                <c:pt idx="3">
                  <c:v>57.525667351129357</c:v>
                </c:pt>
                <c:pt idx="4">
                  <c:v>57.634671890303636</c:v>
                </c:pt>
                <c:pt idx="5">
                  <c:v>59.185587364264556</c:v>
                </c:pt>
                <c:pt idx="6">
                  <c:v>60.34003831417624</c:v>
                </c:pt>
                <c:pt idx="7">
                  <c:v>61.529023124115149</c:v>
                </c:pt>
                <c:pt idx="8">
                  <c:v>63.126684636118597</c:v>
                </c:pt>
                <c:pt idx="9">
                  <c:v>67.018099547511312</c:v>
                </c:pt>
                <c:pt idx="10">
                  <c:v>72.106227106227109</c:v>
                </c:pt>
                <c:pt idx="11">
                  <c:v>76.092557251908403</c:v>
                </c:pt>
                <c:pt idx="12">
                  <c:v>78.065589353612154</c:v>
                </c:pt>
                <c:pt idx="13">
                  <c:v>79.313632030505246</c:v>
                </c:pt>
              </c:numCache>
            </c:numRef>
          </c:val>
        </c:ser>
        <c:dLbls>
          <c:showLegendKey val="0"/>
          <c:showVal val="0"/>
          <c:showCatName val="0"/>
          <c:showSerName val="0"/>
          <c:showPercent val="0"/>
          <c:showBubbleSize val="0"/>
        </c:dLbls>
        <c:gapWidth val="50"/>
        <c:overlap val="100"/>
        <c:axId val="96619136"/>
        <c:axId val="96641408"/>
      </c:barChart>
      <c:barChart>
        <c:barDir val="bar"/>
        <c:grouping val="percentStacked"/>
        <c:varyColors val="0"/>
        <c:ser>
          <c:idx val="3"/>
          <c:order val="3"/>
          <c:tx>
            <c:strRef>
              <c:f>Sheet2!$F$1</c:f>
              <c:strCache>
                <c:ptCount val="1"/>
              </c:strCache>
            </c:strRef>
          </c:tx>
          <c:spPr>
            <a:noFill/>
            <a:ln>
              <a:noFill/>
            </a:ln>
          </c:spPr>
          <c:invertIfNegative val="0"/>
          <c:dLbls>
            <c:dLbl>
              <c:idx val="0"/>
              <c:layout>
                <c:manualLayout>
                  <c:x val="0.41394968914331176"/>
                  <c:y val="0"/>
                </c:manualLayout>
              </c:layout>
              <c:dLblPos val="ctr"/>
              <c:showLegendKey val="0"/>
              <c:showVal val="1"/>
              <c:showCatName val="0"/>
              <c:showSerName val="0"/>
              <c:showPercent val="0"/>
              <c:showBubbleSize val="0"/>
            </c:dLbl>
            <c:dLbl>
              <c:idx val="1"/>
              <c:layout>
                <c:manualLayout>
                  <c:x val="0.41394968914331176"/>
                  <c:y val="0"/>
                </c:manualLayout>
              </c:layout>
              <c:dLblPos val="ctr"/>
              <c:showLegendKey val="0"/>
              <c:showVal val="1"/>
              <c:showCatName val="0"/>
              <c:showSerName val="0"/>
              <c:showPercent val="0"/>
              <c:showBubbleSize val="0"/>
            </c:dLbl>
            <c:dLbl>
              <c:idx val="2"/>
              <c:layout>
                <c:manualLayout>
                  <c:x val="0.41394968914331176"/>
                  <c:y val="0"/>
                </c:manualLayout>
              </c:layout>
              <c:dLblPos val="ctr"/>
              <c:showLegendKey val="0"/>
              <c:showVal val="1"/>
              <c:showCatName val="0"/>
              <c:showSerName val="0"/>
              <c:showPercent val="0"/>
              <c:showBubbleSize val="0"/>
            </c:dLbl>
            <c:dLbl>
              <c:idx val="3"/>
              <c:layout>
                <c:manualLayout>
                  <c:x val="0.41394968914331176"/>
                  <c:y val="0"/>
                </c:manualLayout>
              </c:layout>
              <c:dLblPos val="ctr"/>
              <c:showLegendKey val="0"/>
              <c:showVal val="1"/>
              <c:showCatName val="0"/>
              <c:showSerName val="0"/>
              <c:showPercent val="0"/>
              <c:showBubbleSize val="0"/>
            </c:dLbl>
            <c:dLbl>
              <c:idx val="4"/>
              <c:layout>
                <c:manualLayout>
                  <c:x val="0.41394968914331176"/>
                  <c:y val="0"/>
                </c:manualLayout>
              </c:layout>
              <c:dLblPos val="ctr"/>
              <c:showLegendKey val="0"/>
              <c:showVal val="1"/>
              <c:showCatName val="0"/>
              <c:showSerName val="0"/>
              <c:showPercent val="0"/>
              <c:showBubbleSize val="0"/>
            </c:dLbl>
            <c:dLbl>
              <c:idx val="5"/>
              <c:layout>
                <c:manualLayout>
                  <c:x val="0.41394968914331176"/>
                  <c:y val="6.4326742272101015E-17"/>
                </c:manualLayout>
              </c:layout>
              <c:dLblPos val="ctr"/>
              <c:showLegendKey val="0"/>
              <c:showVal val="1"/>
              <c:showCatName val="0"/>
              <c:showSerName val="0"/>
              <c:showPercent val="0"/>
              <c:showBubbleSize val="0"/>
            </c:dLbl>
            <c:dLbl>
              <c:idx val="6"/>
              <c:layout>
                <c:manualLayout>
                  <c:x val="0.41394968914331176"/>
                  <c:y val="0"/>
                </c:manualLayout>
              </c:layout>
              <c:dLblPos val="ctr"/>
              <c:showLegendKey val="0"/>
              <c:showVal val="1"/>
              <c:showCatName val="0"/>
              <c:showSerName val="0"/>
              <c:showPercent val="0"/>
              <c:showBubbleSize val="0"/>
            </c:dLbl>
            <c:dLbl>
              <c:idx val="7"/>
              <c:layout>
                <c:manualLayout>
                  <c:x val="0.41394968914331176"/>
                  <c:y val="0"/>
                </c:manualLayout>
              </c:layout>
              <c:dLblPos val="ctr"/>
              <c:showLegendKey val="0"/>
              <c:showVal val="1"/>
              <c:showCatName val="0"/>
              <c:showSerName val="0"/>
              <c:showPercent val="0"/>
              <c:showBubbleSize val="0"/>
            </c:dLbl>
            <c:dLbl>
              <c:idx val="8"/>
              <c:layout>
                <c:manualLayout>
                  <c:x val="0.41474538120029064"/>
                  <c:y val="0"/>
                </c:manualLayout>
              </c:layout>
              <c:dLblPos val="ctr"/>
              <c:showLegendKey val="0"/>
              <c:showVal val="1"/>
              <c:showCatName val="0"/>
              <c:showSerName val="0"/>
              <c:showPercent val="0"/>
              <c:showBubbleSize val="0"/>
            </c:dLbl>
            <c:dLbl>
              <c:idx val="9"/>
              <c:layout>
                <c:manualLayout>
                  <c:x val="0.41474538120029064"/>
                  <c:y val="0"/>
                </c:manualLayout>
              </c:layout>
              <c:dLblPos val="ctr"/>
              <c:showLegendKey val="0"/>
              <c:showVal val="1"/>
              <c:showCatName val="0"/>
              <c:showSerName val="0"/>
              <c:showPercent val="0"/>
              <c:showBubbleSize val="0"/>
            </c:dLbl>
            <c:dLbl>
              <c:idx val="10"/>
              <c:layout>
                <c:manualLayout>
                  <c:x val="0.41474538120029064"/>
                  <c:y val="0"/>
                </c:manualLayout>
              </c:layout>
              <c:dLblPos val="ctr"/>
              <c:showLegendKey val="0"/>
              <c:showVal val="1"/>
              <c:showCatName val="0"/>
              <c:showSerName val="0"/>
              <c:showPercent val="0"/>
              <c:showBubbleSize val="0"/>
            </c:dLbl>
            <c:dLbl>
              <c:idx val="11"/>
              <c:layout>
                <c:manualLayout>
                  <c:x val="0.41474538120029064"/>
                  <c:y val="0"/>
                </c:manualLayout>
              </c:layout>
              <c:dLblPos val="ctr"/>
              <c:showLegendKey val="0"/>
              <c:showVal val="1"/>
              <c:showCatName val="0"/>
              <c:showSerName val="0"/>
              <c:showPercent val="0"/>
              <c:showBubbleSize val="0"/>
            </c:dLbl>
            <c:dLbl>
              <c:idx val="12"/>
              <c:layout>
                <c:manualLayout>
                  <c:x val="0.41474538120029064"/>
                  <c:y val="0"/>
                </c:manualLayout>
              </c:layout>
              <c:dLblPos val="ctr"/>
              <c:showLegendKey val="0"/>
              <c:showVal val="1"/>
              <c:showCatName val="0"/>
              <c:showSerName val="0"/>
              <c:showPercent val="0"/>
              <c:showBubbleSize val="0"/>
            </c:dLbl>
            <c:dLbl>
              <c:idx val="13"/>
              <c:layout>
                <c:manualLayout>
                  <c:x val="0.41636286978852888"/>
                  <c:y val="-1.3984071047381362E-17"/>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numRef>
              <c:f>Sheet2!$A$2:$A$15</c:f>
              <c:numCache>
                <c:formatCode>General</c:formatCode>
                <c:ptCount val="14"/>
                <c:pt idx="0">
                  <c:v>2012</c:v>
                </c:pt>
                <c:pt idx="1">
                  <c:v>2010</c:v>
                </c:pt>
                <c:pt idx="2">
                  <c:v>2005</c:v>
                </c:pt>
                <c:pt idx="3">
                  <c:v>2000</c:v>
                </c:pt>
                <c:pt idx="4">
                  <c:v>1995</c:v>
                </c:pt>
                <c:pt idx="5">
                  <c:v>1990</c:v>
                </c:pt>
                <c:pt idx="6">
                  <c:v>1985</c:v>
                </c:pt>
                <c:pt idx="7">
                  <c:v>1980</c:v>
                </c:pt>
                <c:pt idx="8">
                  <c:v>1975</c:v>
                </c:pt>
                <c:pt idx="9">
                  <c:v>1970</c:v>
                </c:pt>
                <c:pt idx="10">
                  <c:v>1965</c:v>
                </c:pt>
                <c:pt idx="11">
                  <c:v>1960</c:v>
                </c:pt>
                <c:pt idx="12">
                  <c:v>1955</c:v>
                </c:pt>
                <c:pt idx="13">
                  <c:v>1950</c:v>
                </c:pt>
              </c:numCache>
            </c:numRef>
          </c:cat>
          <c:val>
            <c:numRef>
              <c:f>Sheet2!$F$2:$F$15</c:f>
              <c:numCache>
                <c:formatCode>#,##0_);[Red]\(#,##0\)</c:formatCode>
                <c:ptCount val="14"/>
                <c:pt idx="0">
                  <c:v>1874</c:v>
                </c:pt>
                <c:pt idx="1">
                  <c:v>1849</c:v>
                </c:pt>
                <c:pt idx="2">
                  <c:v>1904</c:v>
                </c:pt>
                <c:pt idx="3">
                  <c:v>1948</c:v>
                </c:pt>
                <c:pt idx="4">
                  <c:v>2042</c:v>
                </c:pt>
                <c:pt idx="5">
                  <c:v>2026</c:v>
                </c:pt>
                <c:pt idx="6">
                  <c:v>2088</c:v>
                </c:pt>
                <c:pt idx="7">
                  <c:v>2119</c:v>
                </c:pt>
                <c:pt idx="8">
                  <c:v>2226</c:v>
                </c:pt>
                <c:pt idx="9">
                  <c:v>2210</c:v>
                </c:pt>
                <c:pt idx="10">
                  <c:v>2184</c:v>
                </c:pt>
                <c:pt idx="11">
                  <c:v>2096</c:v>
                </c:pt>
                <c:pt idx="12">
                  <c:v>2104</c:v>
                </c:pt>
                <c:pt idx="13">
                  <c:v>2098</c:v>
                </c:pt>
              </c:numCache>
            </c:numRef>
          </c:val>
        </c:ser>
        <c:dLbls>
          <c:showLegendKey val="0"/>
          <c:showVal val="0"/>
          <c:showCatName val="0"/>
          <c:showSerName val="0"/>
          <c:showPercent val="0"/>
          <c:showBubbleSize val="0"/>
        </c:dLbls>
        <c:gapWidth val="150"/>
        <c:overlap val="100"/>
        <c:axId val="96644480"/>
        <c:axId val="96642944"/>
      </c:barChart>
      <c:catAx>
        <c:axId val="96619136"/>
        <c:scaling>
          <c:orientation val="minMax"/>
        </c:scaling>
        <c:delete val="0"/>
        <c:axPos val="l"/>
        <c:numFmt formatCode="General" sourceLinked="1"/>
        <c:majorTickMark val="out"/>
        <c:minorTickMark val="none"/>
        <c:tickLblPos val="nextTo"/>
        <c:crossAx val="96641408"/>
        <c:crosses val="autoZero"/>
        <c:auto val="1"/>
        <c:lblAlgn val="ctr"/>
        <c:lblOffset val="100"/>
        <c:noMultiLvlLbl val="0"/>
      </c:catAx>
      <c:valAx>
        <c:axId val="96641408"/>
        <c:scaling>
          <c:orientation val="minMax"/>
        </c:scaling>
        <c:delete val="0"/>
        <c:axPos val="b"/>
        <c:majorGridlines/>
        <c:numFmt formatCode="0%" sourceLinked="1"/>
        <c:majorTickMark val="out"/>
        <c:minorTickMark val="none"/>
        <c:tickLblPos val="nextTo"/>
        <c:crossAx val="96619136"/>
        <c:crosses val="autoZero"/>
        <c:crossBetween val="between"/>
      </c:valAx>
      <c:valAx>
        <c:axId val="96642944"/>
        <c:scaling>
          <c:orientation val="minMax"/>
        </c:scaling>
        <c:delete val="0"/>
        <c:axPos val="t"/>
        <c:numFmt formatCode="0%" sourceLinked="1"/>
        <c:majorTickMark val="out"/>
        <c:minorTickMark val="none"/>
        <c:tickLblPos val="nextTo"/>
        <c:crossAx val="96644480"/>
        <c:crosses val="max"/>
        <c:crossBetween val="between"/>
      </c:valAx>
      <c:catAx>
        <c:axId val="96644480"/>
        <c:scaling>
          <c:orientation val="minMax"/>
        </c:scaling>
        <c:delete val="1"/>
        <c:axPos val="l"/>
        <c:numFmt formatCode="General" sourceLinked="1"/>
        <c:majorTickMark val="out"/>
        <c:minorTickMark val="none"/>
        <c:tickLblPos val="nextTo"/>
        <c:crossAx val="96642944"/>
        <c:crosses val="autoZero"/>
        <c:auto val="1"/>
        <c:lblAlgn val="ctr"/>
        <c:lblOffset val="100"/>
        <c:noMultiLvlLbl val="0"/>
      </c:catAx>
      <c:spPr>
        <a:solidFill>
          <a:sysClr val="window" lastClr="FFFFFF"/>
        </a:solidFill>
      </c:spPr>
    </c:plotArea>
    <c:plotVisOnly val="1"/>
    <c:dispBlanksAs val="gap"/>
    <c:showDLblsOverMax val="0"/>
  </c:chart>
  <c:txPr>
    <a:bodyPr/>
    <a:lstStyle/>
    <a:p>
      <a:pPr>
        <a:defRPr sz="1400"/>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0.92548</cdr:x>
      <cdr:y>0.01282</cdr:y>
    </cdr:from>
    <cdr:to>
      <cdr:x>0.99805</cdr:x>
      <cdr:y>0.09746</cdr:y>
    </cdr:to>
    <cdr:sp macro="" textlink="">
      <cdr:nvSpPr>
        <cdr:cNvPr id="2" name="テキスト ボックス 2"/>
        <cdr:cNvSpPr txBox="1"/>
      </cdr:nvSpPr>
      <cdr:spPr>
        <a:xfrm xmlns:a="http://schemas.openxmlformats.org/drawingml/2006/main">
          <a:off x="8462581" y="72008"/>
          <a:ext cx="663580" cy="47539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100" dirty="0"/>
            <a:t>（万人）</a:t>
          </a:r>
        </a:p>
      </cdr:txBody>
    </cdr:sp>
  </cdr:relSizeAnchor>
  <cdr:relSizeAnchor xmlns:cdr="http://schemas.openxmlformats.org/drawingml/2006/chartDrawing">
    <cdr:from>
      <cdr:x>0.01101</cdr:x>
      <cdr:y>0.01282</cdr:y>
    </cdr:from>
    <cdr:to>
      <cdr:x>0.14642</cdr:x>
      <cdr:y>0.09746</cdr:y>
    </cdr:to>
    <cdr:sp macro="" textlink="">
      <cdr:nvSpPr>
        <cdr:cNvPr id="3" name="テキスト ボックス 2"/>
        <cdr:cNvSpPr txBox="1"/>
      </cdr:nvSpPr>
      <cdr:spPr>
        <a:xfrm xmlns:a="http://schemas.openxmlformats.org/drawingml/2006/main">
          <a:off x="100709" y="72008"/>
          <a:ext cx="1238189" cy="47539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100" dirty="0" smtClean="0"/>
            <a:t>（</a:t>
          </a:r>
          <a:r>
            <a:rPr kumimoji="1" lang="ja-JP" altLang="en-US" dirty="0"/>
            <a:t>兆円</a:t>
          </a:r>
          <a:r>
            <a:rPr kumimoji="1" lang="ja-JP" altLang="en-US" sz="1100" dirty="0" smtClean="0"/>
            <a:t>）</a:t>
          </a:r>
          <a:endParaRPr kumimoji="1" lang="ja-JP" altLang="en-US" sz="1100" dirty="0"/>
        </a:p>
      </cdr:txBody>
    </cdr:sp>
  </cdr:relSizeAnchor>
  <cdr:relSizeAnchor xmlns:cdr="http://schemas.openxmlformats.org/drawingml/2006/chartDrawing">
    <cdr:from>
      <cdr:x>0.36221</cdr:x>
      <cdr:y>0.09398</cdr:y>
    </cdr:from>
    <cdr:to>
      <cdr:x>0.68509</cdr:x>
      <cdr:y>0.14104</cdr:y>
    </cdr:to>
    <cdr:sp macro="" textlink="">
      <cdr:nvSpPr>
        <cdr:cNvPr id="4" name="テキスト ボックス 5"/>
        <cdr:cNvSpPr txBox="1"/>
      </cdr:nvSpPr>
      <cdr:spPr>
        <a:xfrm xmlns:a="http://schemas.openxmlformats.org/drawingml/2006/main">
          <a:off x="3312048" y="461569"/>
          <a:ext cx="2952415" cy="2311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400" dirty="0" smtClean="0"/>
            <a:t>実質ＧＤＰ（２０００年基準、左</a:t>
          </a:r>
          <a:r>
            <a:rPr kumimoji="1" lang="ja-JP" altLang="en-US" sz="1400" dirty="0" smtClean="0"/>
            <a:t>目盛）</a:t>
          </a:r>
          <a:endParaRPr kumimoji="1" lang="ja-JP" altLang="en-US" sz="1400" dirty="0"/>
        </a:p>
      </cdr:txBody>
    </cdr:sp>
  </cdr:relSizeAnchor>
  <cdr:relSizeAnchor xmlns:cdr="http://schemas.openxmlformats.org/drawingml/2006/chartDrawing">
    <cdr:from>
      <cdr:x>0.2518</cdr:x>
      <cdr:y>0.33189</cdr:y>
    </cdr:from>
    <cdr:to>
      <cdr:x>0.4408</cdr:x>
      <cdr:y>0.37895</cdr:y>
    </cdr:to>
    <cdr:sp macro="" textlink="">
      <cdr:nvSpPr>
        <cdr:cNvPr id="5" name="テキスト ボックス 5"/>
        <cdr:cNvSpPr txBox="1"/>
      </cdr:nvSpPr>
      <cdr:spPr>
        <a:xfrm xmlns:a="http://schemas.openxmlformats.org/drawingml/2006/main">
          <a:off x="2302470" y="1725634"/>
          <a:ext cx="1728216" cy="2446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400" dirty="0"/>
            <a:t>雇用者数</a:t>
          </a:r>
          <a:r>
            <a:rPr kumimoji="1" lang="ja-JP" altLang="en-US" sz="1400" dirty="0" smtClean="0"/>
            <a:t>（右目盛）</a:t>
          </a:r>
          <a:endParaRPr kumimoji="1" lang="ja-JP" altLang="en-US" sz="1400" dirty="0"/>
        </a:p>
      </cdr:txBody>
    </cdr:sp>
  </cdr:relSizeAnchor>
  <cdr:relSizeAnchor xmlns:cdr="http://schemas.openxmlformats.org/drawingml/2006/chartDrawing">
    <cdr:from>
      <cdr:x>0.626</cdr:x>
      <cdr:y>0.37684</cdr:y>
    </cdr:from>
    <cdr:to>
      <cdr:x>0.95275</cdr:x>
      <cdr:y>0.4239</cdr:y>
    </cdr:to>
    <cdr:sp macro="" textlink="">
      <cdr:nvSpPr>
        <cdr:cNvPr id="6" name="テキスト ボックス 5"/>
        <cdr:cNvSpPr txBox="1"/>
      </cdr:nvSpPr>
      <cdr:spPr>
        <a:xfrm xmlns:a="http://schemas.openxmlformats.org/drawingml/2006/main">
          <a:off x="5724144" y="1850794"/>
          <a:ext cx="2987802" cy="2311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400" dirty="0" smtClean="0"/>
            <a:t>実質ＧＤＰ（２００５年基準、左</a:t>
          </a:r>
          <a:r>
            <a:rPr kumimoji="1" lang="ja-JP" altLang="en-US" sz="1400" dirty="0" smtClean="0"/>
            <a:t>目盛）</a:t>
          </a:r>
          <a:endParaRPr kumimoji="1" lang="ja-JP" altLang="en-US" sz="1400" dirty="0"/>
        </a:p>
      </cdr:txBody>
    </cdr:sp>
  </cdr:relSizeAnchor>
  <cdr:relSizeAnchor xmlns:cdr="http://schemas.openxmlformats.org/drawingml/2006/chartDrawing">
    <cdr:from>
      <cdr:x>0.12942</cdr:x>
      <cdr:y>0.80674</cdr:y>
    </cdr:from>
    <cdr:to>
      <cdr:x>0.35871</cdr:x>
      <cdr:y>0.8538</cdr:y>
    </cdr:to>
    <cdr:sp macro="" textlink="">
      <cdr:nvSpPr>
        <cdr:cNvPr id="7" name="テキスト ボックス 5"/>
        <cdr:cNvSpPr txBox="1"/>
      </cdr:nvSpPr>
      <cdr:spPr>
        <a:xfrm xmlns:a="http://schemas.openxmlformats.org/drawingml/2006/main">
          <a:off x="1183416" y="4124506"/>
          <a:ext cx="2096628" cy="2405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400" dirty="0" smtClean="0"/>
            <a:t>家族従事者</a:t>
          </a:r>
          <a:r>
            <a:rPr kumimoji="1" lang="ja-JP" altLang="en-US" sz="1400" dirty="0" smtClean="0"/>
            <a:t>（右目盛）</a:t>
          </a:r>
          <a:endParaRPr kumimoji="1" lang="ja-JP" altLang="en-US" sz="1400" dirty="0"/>
        </a:p>
      </cdr:txBody>
    </cdr:sp>
  </cdr:relSizeAnchor>
  <cdr:relSizeAnchor xmlns:cdr="http://schemas.openxmlformats.org/drawingml/2006/chartDrawing">
    <cdr:from>
      <cdr:x>0.27163</cdr:x>
      <cdr:y>0.79275</cdr:y>
    </cdr:from>
    <cdr:to>
      <cdr:x>0.33463</cdr:x>
      <cdr:y>0.81477</cdr:y>
    </cdr:to>
    <cdr:cxnSp macro="">
      <cdr:nvCxnSpPr>
        <cdr:cNvPr id="8" name="直線矢印コネクタ 7"/>
        <cdr:cNvCxnSpPr/>
      </cdr:nvCxnSpPr>
      <cdr:spPr>
        <a:xfrm xmlns:a="http://schemas.openxmlformats.org/drawingml/2006/main" flipV="1">
          <a:off x="2483764" y="5184576"/>
          <a:ext cx="576072" cy="144010"/>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0.7212</cdr:x>
      <cdr:y>0.71568</cdr:y>
    </cdr:from>
    <cdr:to>
      <cdr:x>0.78762</cdr:x>
      <cdr:y>0.76906</cdr:y>
    </cdr:to>
    <cdr:cxnSp macro="">
      <cdr:nvCxnSpPr>
        <cdr:cNvPr id="11" name="直線矢印コネクタ 10"/>
        <cdr:cNvCxnSpPr/>
      </cdr:nvCxnSpPr>
      <cdr:spPr>
        <a:xfrm xmlns:a="http://schemas.openxmlformats.org/drawingml/2006/main" flipH="1">
          <a:off x="6594684" y="4680520"/>
          <a:ext cx="607344" cy="349102"/>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0.39136</cdr:x>
      <cdr:y>0.54012</cdr:y>
    </cdr:from>
    <cdr:to>
      <cdr:x>0.45089</cdr:x>
      <cdr:y>0.6092</cdr:y>
    </cdr:to>
    <cdr:cxnSp macro="">
      <cdr:nvCxnSpPr>
        <cdr:cNvPr id="14" name="直線矢印コネクタ 13"/>
        <cdr:cNvCxnSpPr/>
      </cdr:nvCxnSpPr>
      <cdr:spPr>
        <a:xfrm xmlns:a="http://schemas.openxmlformats.org/drawingml/2006/main" flipH="1" flipV="1">
          <a:off x="3578628" y="2808312"/>
          <a:ext cx="544342" cy="359174"/>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0.75488</cdr:x>
      <cdr:y>0.24223</cdr:y>
    </cdr:from>
    <cdr:to>
      <cdr:x>0.77562</cdr:x>
      <cdr:y>0.37436</cdr:y>
    </cdr:to>
    <cdr:cxnSp macro="">
      <cdr:nvCxnSpPr>
        <cdr:cNvPr id="16" name="直線矢印コネクタ 15"/>
        <cdr:cNvCxnSpPr/>
      </cdr:nvCxnSpPr>
      <cdr:spPr>
        <a:xfrm xmlns:a="http://schemas.openxmlformats.org/drawingml/2006/main" flipH="1" flipV="1">
          <a:off x="6902599" y="1584176"/>
          <a:ext cx="189681" cy="864096"/>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0.52365</cdr:x>
      <cdr:y>0.14104</cdr:y>
    </cdr:from>
    <cdr:to>
      <cdr:x>0.65273</cdr:x>
      <cdr:y>0.23234</cdr:y>
    </cdr:to>
    <cdr:cxnSp macro="">
      <cdr:nvCxnSpPr>
        <cdr:cNvPr id="18" name="直線矢印コネクタ 17"/>
        <cdr:cNvCxnSpPr>
          <a:stCxn xmlns:a="http://schemas.openxmlformats.org/drawingml/2006/main" id="4" idx="2"/>
        </cdr:cNvCxnSpPr>
      </cdr:nvCxnSpPr>
      <cdr:spPr>
        <a:xfrm xmlns:a="http://schemas.openxmlformats.org/drawingml/2006/main">
          <a:off x="4788256" y="692697"/>
          <a:ext cx="1180307" cy="448405"/>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0.88587</cdr:x>
      <cdr:y>0.8824</cdr:y>
    </cdr:from>
    <cdr:to>
      <cdr:x>0.95922</cdr:x>
      <cdr:y>0.92946</cdr:y>
    </cdr:to>
    <cdr:sp macro="" textlink="">
      <cdr:nvSpPr>
        <cdr:cNvPr id="13" name="テキスト ボックス 5"/>
        <cdr:cNvSpPr txBox="1"/>
      </cdr:nvSpPr>
      <cdr:spPr>
        <a:xfrm xmlns:a="http://schemas.openxmlformats.org/drawingml/2006/main">
          <a:off x="8100392" y="5770828"/>
          <a:ext cx="67075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smtClean="0"/>
            <a:t>（年）</a:t>
          </a:r>
          <a:endParaRPr kumimoji="1" lang="en-US" altLang="ja-JP" sz="1400" dirty="0" smtClean="0"/>
        </a:p>
      </cdr:txBody>
    </cdr:sp>
  </cdr:relSizeAnchor>
</c:userShapes>
</file>

<file path=ppt/drawings/drawing10.xml><?xml version="1.0" encoding="utf-8"?>
<c:userShapes xmlns:c="http://schemas.openxmlformats.org/drawingml/2006/chart">
  <cdr:relSizeAnchor xmlns:cdr="http://schemas.openxmlformats.org/drawingml/2006/chartDrawing">
    <cdr:from>
      <cdr:x>0.92134</cdr:x>
      <cdr:y>0.3614</cdr:y>
    </cdr:from>
    <cdr:to>
      <cdr:x>0.98072</cdr:x>
      <cdr:y>0.41243</cdr:y>
    </cdr:to>
    <cdr:sp macro="" textlink="">
      <cdr:nvSpPr>
        <cdr:cNvPr id="2" name="テキスト ボックス 1"/>
        <cdr:cNvSpPr txBox="1"/>
      </cdr:nvSpPr>
      <cdr:spPr>
        <a:xfrm xmlns:a="http://schemas.openxmlformats.org/drawingml/2006/main">
          <a:off x="7094153" y="1721397"/>
          <a:ext cx="457200" cy="2430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000"/>
            <a:t>0.1</a:t>
          </a:r>
          <a:endParaRPr lang="ja-JP" altLang="en-US" sz="1000"/>
        </a:p>
      </cdr:txBody>
    </cdr:sp>
  </cdr:relSizeAnchor>
</c:userShapes>
</file>

<file path=ppt/drawings/drawing11.xml><?xml version="1.0" encoding="utf-8"?>
<c:userShapes xmlns:c="http://schemas.openxmlformats.org/drawingml/2006/chart">
  <cdr:relSizeAnchor xmlns:cdr="http://schemas.openxmlformats.org/drawingml/2006/chartDrawing">
    <cdr:from>
      <cdr:x>0.76053</cdr:x>
      <cdr:y>0.37955</cdr:y>
    </cdr:from>
    <cdr:to>
      <cdr:x>0.82555</cdr:x>
      <cdr:y>0.55978</cdr:y>
    </cdr:to>
    <cdr:sp macro="" textlink="">
      <cdr:nvSpPr>
        <cdr:cNvPr id="2" name="テキスト ボックス 9"/>
        <cdr:cNvSpPr txBox="1"/>
      </cdr:nvSpPr>
      <cdr:spPr>
        <a:xfrm xmlns:a="http://schemas.openxmlformats.org/drawingml/2006/main">
          <a:off x="5011703" y="609399"/>
          <a:ext cx="428464" cy="28937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900" dirty="0" smtClean="0"/>
            <a:t>－</a:t>
          </a:r>
          <a:endParaRPr kumimoji="1" lang="ja-JP" altLang="en-US" sz="900" dirty="0"/>
        </a:p>
      </cdr:txBody>
    </cdr:sp>
  </cdr:relSizeAnchor>
  <cdr:relSizeAnchor xmlns:cdr="http://schemas.openxmlformats.org/drawingml/2006/chartDrawing">
    <cdr:from>
      <cdr:x>0.76098</cdr:x>
      <cdr:y>0.12968</cdr:y>
    </cdr:from>
    <cdr:to>
      <cdr:x>0.83225</cdr:x>
      <cdr:y>0.30991</cdr:y>
    </cdr:to>
    <cdr:sp macro="" textlink="">
      <cdr:nvSpPr>
        <cdr:cNvPr id="3" name="テキスト ボックス 9"/>
        <cdr:cNvSpPr txBox="1"/>
      </cdr:nvSpPr>
      <cdr:spPr>
        <a:xfrm xmlns:a="http://schemas.openxmlformats.org/drawingml/2006/main">
          <a:off x="5014681" y="208214"/>
          <a:ext cx="469650" cy="28937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en-US" altLang="ja-JP" sz="900" dirty="0" smtClean="0"/>
            <a:t>0.1</a:t>
          </a:r>
          <a:endParaRPr kumimoji="1" lang="ja-JP" altLang="en-US" sz="900" dirty="0"/>
        </a:p>
      </cdr:txBody>
    </cdr:sp>
  </cdr:relSizeAnchor>
</c:userShapes>
</file>

<file path=ppt/drawings/drawing12.xml><?xml version="1.0" encoding="utf-8"?>
<c:userShapes xmlns:c="http://schemas.openxmlformats.org/drawingml/2006/chart">
  <cdr:relSizeAnchor xmlns:cdr="http://schemas.openxmlformats.org/drawingml/2006/chartDrawing">
    <cdr:from>
      <cdr:x>0.90881</cdr:x>
      <cdr:y>0</cdr:y>
    </cdr:from>
    <cdr:to>
      <cdr:x>0.99322</cdr:x>
      <cdr:y>0.05054</cdr:y>
    </cdr:to>
    <cdr:sp macro="" textlink="">
      <cdr:nvSpPr>
        <cdr:cNvPr id="2" name="テキスト ボックス 1"/>
        <cdr:cNvSpPr txBox="1"/>
      </cdr:nvSpPr>
      <cdr:spPr>
        <a:xfrm xmlns:a="http://schemas.openxmlformats.org/drawingml/2006/main">
          <a:off x="7003672" y="-1340767"/>
          <a:ext cx="650498" cy="2641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050" dirty="0"/>
            <a:t>(%)</a:t>
          </a:r>
          <a:endParaRPr lang="ja-JP" altLang="en-US" sz="1050" dirty="0"/>
        </a:p>
      </cdr:txBody>
    </cdr:sp>
  </cdr:relSizeAnchor>
  <cdr:relSizeAnchor xmlns:cdr="http://schemas.openxmlformats.org/drawingml/2006/chartDrawing">
    <cdr:from>
      <cdr:x>0.64493</cdr:x>
      <cdr:y>0.89546</cdr:y>
    </cdr:from>
    <cdr:to>
      <cdr:x>0.93903</cdr:x>
      <cdr:y>0.94869</cdr:y>
    </cdr:to>
    <cdr:sp macro="" textlink="">
      <cdr:nvSpPr>
        <cdr:cNvPr id="3" name="テキスト ボックス 1"/>
        <cdr:cNvSpPr txBox="1"/>
      </cdr:nvSpPr>
      <cdr:spPr>
        <a:xfrm xmlns:a="http://schemas.openxmlformats.org/drawingml/2006/main">
          <a:off x="4970101" y="4680521"/>
          <a:ext cx="2266459" cy="2782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t>（複数</a:t>
          </a:r>
          <a:r>
            <a:rPr lang="ja-JP" altLang="en-US" sz="1400" dirty="0" smtClean="0"/>
            <a:t>回答、</a:t>
          </a:r>
          <a:r>
            <a:rPr lang="en-US" altLang="ja-JP" sz="1400" dirty="0" smtClean="0"/>
            <a:t>n=1,745</a:t>
          </a:r>
          <a:r>
            <a:rPr lang="ja-JP" altLang="en-US" sz="1400" dirty="0" smtClean="0"/>
            <a:t>）</a:t>
          </a:r>
          <a:endParaRPr lang="ja-JP" altLang="en-US"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0.8578</cdr:x>
      <cdr:y>0.93506</cdr:y>
    </cdr:from>
    <cdr:to>
      <cdr:x>0.9751</cdr:x>
      <cdr:y>0.98064</cdr:y>
    </cdr:to>
    <cdr:sp macro="" textlink="">
      <cdr:nvSpPr>
        <cdr:cNvPr id="2" name="テキスト ボックス 1"/>
        <cdr:cNvSpPr txBox="1"/>
      </cdr:nvSpPr>
      <cdr:spPr>
        <a:xfrm xmlns:a="http://schemas.openxmlformats.org/drawingml/2006/main">
          <a:off x="7443137" y="5184576"/>
          <a:ext cx="1017803" cy="2527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ja-JP" altLang="en-US" sz="1000" dirty="0"/>
            <a:t>（</a:t>
          </a:r>
          <a:r>
            <a:rPr lang="en-US" altLang="ja-JP" sz="1000" dirty="0"/>
            <a:t>%</a:t>
          </a:r>
          <a:r>
            <a:rPr lang="ja-JP" altLang="en-US" sz="1000" dirty="0"/>
            <a:t>）</a:t>
          </a:r>
        </a:p>
      </cdr:txBody>
    </cdr:sp>
  </cdr:relSizeAnchor>
  <cdr:relSizeAnchor xmlns:cdr="http://schemas.openxmlformats.org/drawingml/2006/chartDrawing">
    <cdr:from>
      <cdr:x>0.36929</cdr:x>
      <cdr:y>0.44156</cdr:y>
    </cdr:from>
    <cdr:to>
      <cdr:x>0.84232</cdr:x>
      <cdr:y>0.72727</cdr:y>
    </cdr:to>
    <cdr:sp macro="" textlink="">
      <cdr:nvSpPr>
        <cdr:cNvPr id="12" name="テキスト ボックス 3"/>
        <cdr:cNvSpPr txBox="1"/>
      </cdr:nvSpPr>
      <cdr:spPr>
        <a:xfrm xmlns:a="http://schemas.openxmlformats.org/drawingml/2006/main">
          <a:off x="3204356" y="2448272"/>
          <a:ext cx="4104456" cy="1584176"/>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kumimoji="1" lang="en-US" altLang="ja-JP" sz="1400" dirty="0"/>
            <a:t>『</a:t>
          </a:r>
          <a:r>
            <a:rPr kumimoji="1" lang="ja-JP" altLang="en-US" sz="1400" dirty="0"/>
            <a:t>生鮮食料品店へのアクセス</a:t>
          </a:r>
          <a:r>
            <a:rPr kumimoji="1" lang="ja-JP" altLang="en-US" sz="1400" dirty="0" smtClean="0"/>
            <a:t>が不便</a:t>
          </a:r>
          <a:r>
            <a:rPr kumimoji="1" lang="en-US" altLang="ja-JP" sz="1400" dirty="0" smtClean="0">
              <a:solidFill>
                <a:sysClr val="windowText" lastClr="000000"/>
              </a:solidFill>
              <a:latin typeface="Calibri"/>
              <a:ea typeface="ＭＳ Ｐゴシック"/>
            </a:rPr>
            <a:t>』</a:t>
          </a:r>
          <a:r>
            <a:rPr kumimoji="1" lang="ja-JP" altLang="en-US" sz="1400" dirty="0"/>
            <a:t>の割合は、</a:t>
          </a:r>
          <a:endParaRPr kumimoji="1" lang="en-US" altLang="ja-JP" sz="1400" dirty="0"/>
        </a:p>
        <a:p xmlns:a="http://schemas.openxmlformats.org/drawingml/2006/main">
          <a:r>
            <a:rPr kumimoji="1" lang="ja-JP" altLang="en-US" sz="1400" dirty="0"/>
            <a:t>「①買い物をするお店までの距離が遠い」</a:t>
          </a:r>
          <a:r>
            <a:rPr kumimoji="1" lang="ja-JP" altLang="en-US" sz="1400" dirty="0" smtClean="0"/>
            <a:t>、</a:t>
          </a:r>
          <a:endParaRPr kumimoji="1" lang="en-US" altLang="ja-JP" sz="1400" dirty="0" smtClean="0"/>
        </a:p>
        <a:p xmlns:a="http://schemas.openxmlformats.org/drawingml/2006/main">
          <a:r>
            <a:rPr kumimoji="1" lang="ja-JP" altLang="en-US" sz="1400" dirty="0" smtClean="0"/>
            <a:t>「</a:t>
          </a:r>
          <a:r>
            <a:rPr kumimoji="1" lang="ja-JP" altLang="en-US" sz="1400" dirty="0"/>
            <a:t>②買い物に行くまでの交通の便が悪い」</a:t>
          </a:r>
          <a:r>
            <a:rPr kumimoji="1" lang="ja-JP" altLang="en-US" sz="1400" dirty="0" smtClean="0"/>
            <a:t>、</a:t>
          </a:r>
          <a:endParaRPr kumimoji="1" lang="en-US" altLang="ja-JP" sz="1400" dirty="0" smtClean="0"/>
        </a:p>
        <a:p xmlns:a="http://schemas.openxmlformats.org/drawingml/2006/main">
          <a:r>
            <a:rPr kumimoji="1" lang="ja-JP" altLang="en-US" sz="1400" dirty="0" smtClean="0"/>
            <a:t>「</a:t>
          </a:r>
          <a:r>
            <a:rPr kumimoji="1" lang="ja-JP" altLang="en-US" sz="1400" dirty="0"/>
            <a:t>③買い物ができる時間にお店が開いていない</a:t>
          </a:r>
          <a:r>
            <a:rPr kumimoji="1" lang="ja-JP" altLang="en-US" sz="1400" dirty="0" smtClean="0"/>
            <a:t>」</a:t>
          </a:r>
          <a:endParaRPr kumimoji="1" lang="en-US" altLang="ja-JP" sz="1400" dirty="0" smtClean="0"/>
        </a:p>
        <a:p xmlns:a="http://schemas.openxmlformats.org/drawingml/2006/main">
          <a:r>
            <a:rPr kumimoji="1" lang="ja-JP" altLang="en-US" sz="1400" dirty="0" smtClean="0"/>
            <a:t>と</a:t>
          </a:r>
          <a:r>
            <a:rPr kumimoji="1" lang="ja-JP" altLang="en-US" sz="1400" dirty="0"/>
            <a:t>いう選択肢のうち、１つ以上に回答した者から算出</a:t>
          </a:r>
        </a:p>
      </cdr:txBody>
    </cdr:sp>
  </cdr:relSizeAnchor>
  <cdr:relSizeAnchor xmlns:cdr="http://schemas.openxmlformats.org/drawingml/2006/chartDrawing">
    <cdr:from>
      <cdr:x>0</cdr:x>
      <cdr:y>0.32468</cdr:y>
    </cdr:from>
    <cdr:to>
      <cdr:x>0.32967</cdr:x>
      <cdr:y>0.67699</cdr:y>
    </cdr:to>
    <cdr:sp macro="" textlink="">
      <cdr:nvSpPr>
        <cdr:cNvPr id="9" name="大かっこ 8"/>
        <cdr:cNvSpPr/>
      </cdr:nvSpPr>
      <cdr:spPr>
        <a:xfrm xmlns:a="http://schemas.openxmlformats.org/drawingml/2006/main">
          <a:off x="-36003" y="1800200"/>
          <a:ext cx="2160239" cy="1953433"/>
        </a:xfrm>
        <a:prstGeom xmlns:a="http://schemas.openxmlformats.org/drawingml/2006/main" prst="bracketPair">
          <a:avLst>
            <a:gd name="adj" fmla="val 6476"/>
          </a:avLst>
        </a:prstGeom>
        <a:ln xmlns:a="http://schemas.openxmlformats.org/drawingml/2006/main" w="1905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14.xml><?xml version="1.0" encoding="utf-8"?>
<c:userShapes xmlns:c="http://schemas.openxmlformats.org/drawingml/2006/chart">
  <cdr:relSizeAnchor xmlns:cdr="http://schemas.openxmlformats.org/drawingml/2006/chartDrawing">
    <cdr:from>
      <cdr:x>0.90468</cdr:x>
      <cdr:y>0.03306</cdr:y>
    </cdr:from>
    <cdr:to>
      <cdr:x>1</cdr:x>
      <cdr:y>0.08687</cdr:y>
    </cdr:to>
    <cdr:sp macro="" textlink="">
      <cdr:nvSpPr>
        <cdr:cNvPr id="2" name="テキスト ボックス 1"/>
        <cdr:cNvSpPr txBox="1"/>
      </cdr:nvSpPr>
      <cdr:spPr>
        <a:xfrm xmlns:a="http://schemas.openxmlformats.org/drawingml/2006/main">
          <a:off x="5437001" y="144016"/>
          <a:ext cx="572852" cy="234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altLang="ja-JP" sz="1050" dirty="0"/>
            <a:t>(%)</a:t>
          </a:r>
          <a:endParaRPr lang="ja-JP" altLang="en-US" sz="1050" dirty="0"/>
        </a:p>
      </cdr:txBody>
    </cdr:sp>
  </cdr:relSizeAnchor>
  <cdr:relSizeAnchor xmlns:cdr="http://schemas.openxmlformats.org/drawingml/2006/chartDrawing">
    <cdr:from>
      <cdr:x>0.72442</cdr:x>
      <cdr:y>0</cdr:y>
    </cdr:from>
    <cdr:to>
      <cdr:x>0.99221</cdr:x>
      <cdr:y>0.04879</cdr:y>
    </cdr:to>
    <cdr:sp macro="" textlink="">
      <cdr:nvSpPr>
        <cdr:cNvPr id="4" name="テキスト ボックス 3"/>
        <cdr:cNvSpPr txBox="1"/>
      </cdr:nvSpPr>
      <cdr:spPr>
        <a:xfrm xmlns:a="http://schemas.openxmlformats.org/drawingml/2006/main">
          <a:off x="4353658" y="0"/>
          <a:ext cx="1609378" cy="212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a:t>（複数</a:t>
          </a:r>
          <a:r>
            <a:rPr lang="ja-JP" altLang="en-US" sz="1100" dirty="0" smtClean="0"/>
            <a:t>回答、</a:t>
          </a:r>
          <a:r>
            <a:rPr lang="en-US" altLang="ja-JP" sz="1100" dirty="0" smtClean="0"/>
            <a:t>n</a:t>
          </a:r>
          <a:r>
            <a:rPr lang="ja-JP" altLang="en-US" sz="1100" dirty="0" smtClean="0"/>
            <a:t>＝</a:t>
          </a:r>
          <a:r>
            <a:rPr lang="en-US" altLang="ja-JP" sz="1100" dirty="0" smtClean="0"/>
            <a:t>1,745</a:t>
          </a:r>
          <a:r>
            <a:rPr lang="ja-JP" altLang="en-US" sz="1100" dirty="0" smtClean="0"/>
            <a:t>）</a:t>
          </a:r>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0.00487</cdr:y>
    </cdr:from>
    <cdr:to>
      <cdr:x>0.15951</cdr:x>
      <cdr:y>0.06448</cdr:y>
    </cdr:to>
    <cdr:sp macro="" textlink="">
      <cdr:nvSpPr>
        <cdr:cNvPr id="2" name="テキスト ボックス 1"/>
        <cdr:cNvSpPr txBox="1"/>
      </cdr:nvSpPr>
      <cdr:spPr>
        <a:xfrm xmlns:a="http://schemas.openxmlformats.org/drawingml/2006/main">
          <a:off x="0" y="18168"/>
          <a:ext cx="708486" cy="2221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（円</a:t>
          </a:r>
          <a:r>
            <a:rPr lang="en-US" altLang="ja-JP" sz="1200" dirty="0"/>
            <a:t>/</a:t>
          </a:r>
          <a:r>
            <a:rPr lang="ja-JP" altLang="en-US" sz="1200" dirty="0"/>
            <a:t>月）</a:t>
          </a:r>
        </a:p>
      </cdr:txBody>
    </cdr:sp>
  </cdr:relSizeAnchor>
  <cdr:relSizeAnchor xmlns:cdr="http://schemas.openxmlformats.org/drawingml/2006/chartDrawing">
    <cdr:from>
      <cdr:x>0.88652</cdr:x>
      <cdr:y>0</cdr:y>
    </cdr:from>
    <cdr:to>
      <cdr:x>0.99809</cdr:x>
      <cdr:y>0.05901</cdr:y>
    </cdr:to>
    <cdr:sp macro="" textlink="">
      <cdr:nvSpPr>
        <cdr:cNvPr id="3" name="テキスト ボックス 2"/>
        <cdr:cNvSpPr txBox="1"/>
      </cdr:nvSpPr>
      <cdr:spPr>
        <a:xfrm xmlns:a="http://schemas.openxmlformats.org/drawingml/2006/main">
          <a:off x="3937686" y="0"/>
          <a:ext cx="495564" cy="2199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0.02266</cdr:y>
    </cdr:from>
    <cdr:to>
      <cdr:x>0.16896</cdr:x>
      <cdr:y>0.08692</cdr:y>
    </cdr:to>
    <cdr:sp macro="" textlink="">
      <cdr:nvSpPr>
        <cdr:cNvPr id="2" name="テキスト ボックス 1"/>
        <cdr:cNvSpPr txBox="1"/>
      </cdr:nvSpPr>
      <cdr:spPr>
        <a:xfrm xmlns:a="http://schemas.openxmlformats.org/drawingml/2006/main">
          <a:off x="-4586064" y="116632"/>
          <a:ext cx="770124" cy="330800"/>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200" dirty="0" smtClean="0"/>
            <a:t>（円</a:t>
          </a:r>
          <a:r>
            <a:rPr lang="en-US" altLang="ja-JP" sz="1200" dirty="0" smtClean="0"/>
            <a:t>/</a:t>
          </a:r>
          <a:r>
            <a:rPr lang="ja-JP" altLang="en-US" sz="1200" dirty="0" smtClean="0"/>
            <a:t>月）</a:t>
          </a:r>
          <a:endParaRPr lang="en-US" altLang="ja-JP" sz="1200" dirty="0" smtClean="0"/>
        </a:p>
      </cdr:txBody>
    </cdr:sp>
  </cdr:relSizeAnchor>
  <cdr:relSizeAnchor xmlns:cdr="http://schemas.openxmlformats.org/drawingml/2006/chartDrawing">
    <cdr:from>
      <cdr:x>0.89286</cdr:x>
      <cdr:y>0.02266</cdr:y>
    </cdr:from>
    <cdr:to>
      <cdr:x>1</cdr:x>
      <cdr:y>0.0863</cdr:y>
    </cdr:to>
    <cdr:sp macro="" textlink="">
      <cdr:nvSpPr>
        <cdr:cNvPr id="3" name="テキスト ボックス 2"/>
        <cdr:cNvSpPr txBox="1"/>
      </cdr:nvSpPr>
      <cdr:spPr>
        <a:xfrm xmlns:a="http://schemas.openxmlformats.org/drawingml/2006/main">
          <a:off x="4069586" y="116632"/>
          <a:ext cx="488350" cy="327612"/>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200" dirty="0" smtClean="0"/>
            <a:t>（％）</a:t>
          </a:r>
          <a:endParaRPr lang="en-US" altLang="ja-JP" sz="1200" dirty="0" smtClean="0"/>
        </a:p>
      </cdr:txBody>
    </cdr:sp>
  </cdr:relSizeAnchor>
  <cdr:relSizeAnchor xmlns:cdr="http://schemas.openxmlformats.org/drawingml/2006/chartDrawing">
    <cdr:from>
      <cdr:x>0.15212</cdr:x>
      <cdr:y>0.79249</cdr:y>
    </cdr:from>
    <cdr:to>
      <cdr:x>0.28333</cdr:x>
      <cdr:y>0.89693</cdr:y>
    </cdr:to>
    <cdr:sp macro="" textlink="">
      <cdr:nvSpPr>
        <cdr:cNvPr id="4" name="テキスト ボックス 1"/>
        <cdr:cNvSpPr txBox="1"/>
      </cdr:nvSpPr>
      <cdr:spPr>
        <a:xfrm xmlns:a="http://schemas.openxmlformats.org/drawingml/2006/main">
          <a:off x="693353" y="3524417"/>
          <a:ext cx="598047" cy="464484"/>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200" dirty="0" smtClean="0"/>
            <a:t>～</a:t>
          </a:r>
          <a:r>
            <a:rPr lang="en-US" altLang="ja-JP" sz="1200" dirty="0" smtClean="0"/>
            <a:t>251</a:t>
          </a:r>
          <a:r>
            <a:rPr lang="ja-JP" altLang="en-US" sz="1200" dirty="0" smtClean="0"/>
            <a:t>万円</a:t>
          </a:r>
          <a:endParaRPr lang="en-US" altLang="ja-JP" sz="1200" dirty="0" smtClean="0"/>
        </a:p>
      </cdr:txBody>
    </cdr:sp>
  </cdr:relSizeAnchor>
  <cdr:relSizeAnchor xmlns:cdr="http://schemas.openxmlformats.org/drawingml/2006/chartDrawing">
    <cdr:from>
      <cdr:x>0.29167</cdr:x>
      <cdr:y>0.79249</cdr:y>
    </cdr:from>
    <cdr:to>
      <cdr:x>0.45</cdr:x>
      <cdr:y>0.89693</cdr:y>
    </cdr:to>
    <cdr:sp macro="" textlink="">
      <cdr:nvSpPr>
        <cdr:cNvPr id="5" name="テキスト ボックス 1"/>
        <cdr:cNvSpPr txBox="1"/>
      </cdr:nvSpPr>
      <cdr:spPr>
        <a:xfrm xmlns:a="http://schemas.openxmlformats.org/drawingml/2006/main">
          <a:off x="1329413" y="3524417"/>
          <a:ext cx="721658" cy="464484"/>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200" dirty="0" smtClean="0"/>
            <a:t>251</a:t>
          </a:r>
          <a:r>
            <a:rPr lang="ja-JP" altLang="en-US" sz="1200" dirty="0" smtClean="0"/>
            <a:t>～</a:t>
          </a:r>
          <a:r>
            <a:rPr lang="en-US" altLang="ja-JP" sz="1200" dirty="0" smtClean="0"/>
            <a:t>367</a:t>
          </a:r>
          <a:r>
            <a:rPr lang="ja-JP" altLang="en-US" sz="1200" dirty="0" smtClean="0"/>
            <a:t>万円</a:t>
          </a:r>
          <a:endParaRPr lang="en-US" altLang="ja-JP" sz="1200" dirty="0" smtClean="0"/>
        </a:p>
      </cdr:txBody>
    </cdr:sp>
  </cdr:relSizeAnchor>
  <cdr:relSizeAnchor xmlns:cdr="http://schemas.openxmlformats.org/drawingml/2006/chartDrawing">
    <cdr:from>
      <cdr:x>0.45</cdr:x>
      <cdr:y>0.79249</cdr:y>
    </cdr:from>
    <cdr:to>
      <cdr:x>0.60833</cdr:x>
      <cdr:y>0.89693</cdr:y>
    </cdr:to>
    <cdr:sp macro="" textlink="">
      <cdr:nvSpPr>
        <cdr:cNvPr id="6" name="テキスト ボックス 1"/>
        <cdr:cNvSpPr txBox="1"/>
      </cdr:nvSpPr>
      <cdr:spPr>
        <a:xfrm xmlns:a="http://schemas.openxmlformats.org/drawingml/2006/main">
          <a:off x="2051071" y="3524417"/>
          <a:ext cx="721658" cy="464484"/>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200" dirty="0" smtClean="0"/>
            <a:t>367</a:t>
          </a:r>
          <a:r>
            <a:rPr lang="ja-JP" altLang="en-US" sz="1200" dirty="0" smtClean="0"/>
            <a:t>～</a:t>
          </a:r>
          <a:r>
            <a:rPr lang="en-US" altLang="ja-JP" sz="1200" dirty="0"/>
            <a:t>505</a:t>
          </a:r>
          <a:r>
            <a:rPr lang="ja-JP" altLang="en-US" sz="1200" dirty="0" smtClean="0"/>
            <a:t>万円</a:t>
          </a:r>
          <a:endParaRPr lang="en-US" altLang="ja-JP" sz="1200" dirty="0" smtClean="0"/>
        </a:p>
      </cdr:txBody>
    </cdr:sp>
  </cdr:relSizeAnchor>
  <cdr:relSizeAnchor xmlns:cdr="http://schemas.openxmlformats.org/drawingml/2006/chartDrawing">
    <cdr:from>
      <cdr:x>0.6125</cdr:x>
      <cdr:y>0.79249</cdr:y>
    </cdr:from>
    <cdr:to>
      <cdr:x>0.77083</cdr:x>
      <cdr:y>0.89693</cdr:y>
    </cdr:to>
    <cdr:sp macro="" textlink="">
      <cdr:nvSpPr>
        <cdr:cNvPr id="7" name="テキスト ボックス 1"/>
        <cdr:cNvSpPr txBox="1"/>
      </cdr:nvSpPr>
      <cdr:spPr>
        <a:xfrm xmlns:a="http://schemas.openxmlformats.org/drawingml/2006/main">
          <a:off x="2791736" y="3524417"/>
          <a:ext cx="721658" cy="464484"/>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200" dirty="0"/>
            <a:t>505</a:t>
          </a:r>
          <a:r>
            <a:rPr lang="ja-JP" altLang="en-US" sz="1200" dirty="0" smtClean="0"/>
            <a:t>～</a:t>
          </a:r>
          <a:r>
            <a:rPr lang="en-US" altLang="ja-JP" sz="1200" dirty="0"/>
            <a:t>735</a:t>
          </a:r>
          <a:r>
            <a:rPr lang="ja-JP" altLang="en-US" sz="1200" dirty="0" smtClean="0"/>
            <a:t>万円</a:t>
          </a:r>
          <a:endParaRPr lang="en-US" altLang="ja-JP" sz="1200" dirty="0" smtClean="0"/>
        </a:p>
      </cdr:txBody>
    </cdr:sp>
  </cdr:relSizeAnchor>
  <cdr:relSizeAnchor xmlns:cdr="http://schemas.openxmlformats.org/drawingml/2006/chartDrawing">
    <cdr:from>
      <cdr:x>0.7875</cdr:x>
      <cdr:y>0.79249</cdr:y>
    </cdr:from>
    <cdr:to>
      <cdr:x>0.94583</cdr:x>
      <cdr:y>0.89693</cdr:y>
    </cdr:to>
    <cdr:sp macro="" textlink="">
      <cdr:nvSpPr>
        <cdr:cNvPr id="8" name="テキスト ボックス 1"/>
        <cdr:cNvSpPr txBox="1"/>
      </cdr:nvSpPr>
      <cdr:spPr>
        <a:xfrm xmlns:a="http://schemas.openxmlformats.org/drawingml/2006/main">
          <a:off x="3589375" y="3524417"/>
          <a:ext cx="721658" cy="464484"/>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200" dirty="0" smtClean="0"/>
            <a:t>735</a:t>
          </a:r>
          <a:r>
            <a:rPr lang="ja-JP" altLang="en-US" sz="1200" dirty="0"/>
            <a:t>万円</a:t>
          </a:r>
          <a:r>
            <a:rPr lang="ja-JP" altLang="en-US" sz="1200" dirty="0" smtClean="0"/>
            <a:t>～</a:t>
          </a:r>
          <a:endParaRPr lang="en-US" altLang="ja-JP" sz="1200" dirty="0" smtClean="0"/>
        </a:p>
      </cdr:txBody>
    </cdr:sp>
  </cdr:relSizeAnchor>
  <cdr:relSizeAnchor xmlns:cdr="http://schemas.openxmlformats.org/drawingml/2006/chartDrawing">
    <cdr:from>
      <cdr:x>0.41527</cdr:x>
      <cdr:y>0.89693</cdr:y>
    </cdr:from>
    <cdr:to>
      <cdr:x>0.62125</cdr:x>
      <cdr:y>0.95697</cdr:y>
    </cdr:to>
    <cdr:sp macro="" textlink="">
      <cdr:nvSpPr>
        <cdr:cNvPr id="9" name="テキスト ボックス 1"/>
        <cdr:cNvSpPr txBox="1"/>
      </cdr:nvSpPr>
      <cdr:spPr>
        <a:xfrm xmlns:a="http://schemas.openxmlformats.org/drawingml/2006/main">
          <a:off x="1892778" y="3988901"/>
          <a:ext cx="938843" cy="267014"/>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sz="1200" dirty="0"/>
            <a:t>年間収入</a:t>
          </a:r>
          <a:endParaRPr lang="en-US" altLang="ja-JP" sz="1200" dirty="0" smtClean="0"/>
        </a:p>
      </cdr:txBody>
    </cdr:sp>
  </cdr:relSizeAnchor>
</c:userShapes>
</file>

<file path=ppt/drawings/drawing4.xml><?xml version="1.0" encoding="utf-8"?>
<c:userShapes xmlns:c="http://schemas.openxmlformats.org/drawingml/2006/chart">
  <cdr:relSizeAnchor xmlns:cdr="http://schemas.openxmlformats.org/drawingml/2006/chartDrawing">
    <cdr:from>
      <cdr:x>0.0314</cdr:x>
      <cdr:y>0.03866</cdr:y>
    </cdr:from>
    <cdr:to>
      <cdr:x>0.08933</cdr:x>
      <cdr:y>0.99299</cdr:y>
    </cdr:to>
    <cdr:sp macro="" textlink="">
      <cdr:nvSpPr>
        <cdr:cNvPr id="28676" name="テキスト 4"/>
        <cdr:cNvSpPr txBox="1">
          <a:spLocks xmlns:a="http://schemas.openxmlformats.org/drawingml/2006/main" noChangeArrowheads="1"/>
        </cdr:cNvSpPr>
      </cdr:nvSpPr>
      <cdr:spPr bwMode="auto">
        <a:xfrm xmlns:a="http://schemas.openxmlformats.org/drawingml/2006/main">
          <a:off x="120332" y="113758"/>
          <a:ext cx="222016" cy="2808150"/>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vert="vert270" wrap="square" lIns="27432" tIns="18288" rIns="0" bIns="18288" anchor="t" upright="1"/>
        <a:lstStyle xmlns:a="http://schemas.openxmlformats.org/drawingml/2006/main"/>
        <a:p xmlns:a="http://schemas.openxmlformats.org/drawingml/2006/main">
          <a:pPr algn="ctr" rtl="0">
            <a:defRPr sz="1000"/>
          </a:pPr>
          <a:r>
            <a:rPr lang="en-US" altLang="ja-JP" sz="1100" b="0" i="0" strike="noStrike" dirty="0">
              <a:solidFill>
                <a:srgbClr val="000000"/>
              </a:solidFill>
              <a:latin typeface="ＭＳ Ｐゴシック"/>
              <a:ea typeface="ＭＳ Ｐゴシック"/>
            </a:rPr>
            <a:t>Age-adjusted death rate (per 100,000 population)</a:t>
          </a:r>
        </a:p>
      </cdr:txBody>
    </cdr:sp>
  </cdr:relSizeAnchor>
  <cdr:relSizeAnchor xmlns:cdr="http://schemas.openxmlformats.org/drawingml/2006/chartDrawing">
    <cdr:from>
      <cdr:x>0.1107</cdr:x>
      <cdr:y>0.89477</cdr:y>
    </cdr:from>
    <cdr:to>
      <cdr:x>0.15549</cdr:x>
      <cdr:y>0.91536</cdr:y>
    </cdr:to>
    <cdr:sp macro="" textlink="">
      <cdr:nvSpPr>
        <cdr:cNvPr id="28683" name="テキスト 24"/>
        <cdr:cNvSpPr txBox="1">
          <a:spLocks xmlns:a="http://schemas.openxmlformats.org/drawingml/2006/main" noChangeArrowheads="1"/>
        </cdr:cNvSpPr>
      </cdr:nvSpPr>
      <cdr:spPr bwMode="auto">
        <a:xfrm xmlns:a="http://schemas.openxmlformats.org/drawingml/2006/main">
          <a:off x="565960" y="2375469"/>
          <a:ext cx="152771" cy="85575"/>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18288" tIns="18288" rIns="18288" bIns="18288" anchor="ctr" upright="1"/>
        <a:lstStyle xmlns:a="http://schemas.openxmlformats.org/drawingml/2006/main"/>
        <a:p xmlns:a="http://schemas.openxmlformats.org/drawingml/2006/main">
          <a:pPr algn="ctr" rtl="0">
            <a:defRPr sz="1000"/>
          </a:pPr>
          <a:endParaRPr lang="ja-JP" altLang="en-US" sz="600" b="0" i="0" strike="noStrike">
            <a:solidFill>
              <a:srgbClr val="000000"/>
            </a:solidFill>
            <a:latin typeface="ｺﾞｼｯｸ"/>
          </a:endParaRPr>
        </a:p>
        <a:p xmlns:a="http://schemas.openxmlformats.org/drawingml/2006/main">
          <a:pPr algn="ctr" rtl="0">
            <a:defRPr sz="1000"/>
          </a:pPr>
          <a:endParaRPr lang="ja-JP" altLang="en-US" sz="600" b="0" i="0" strike="noStrike">
            <a:solidFill>
              <a:srgbClr val="000000"/>
            </a:solidFill>
            <a:latin typeface="ｺﾞｼｯｸ"/>
          </a:endParaRPr>
        </a:p>
      </cdr:txBody>
    </cdr:sp>
  </cdr:relSizeAnchor>
  <cdr:relSizeAnchor xmlns:cdr="http://schemas.openxmlformats.org/drawingml/2006/chartDrawing">
    <cdr:from>
      <cdr:x>0.22391</cdr:x>
      <cdr:y>0.89477</cdr:y>
    </cdr:from>
    <cdr:to>
      <cdr:x>0.28672</cdr:x>
      <cdr:y>0.91873</cdr:y>
    </cdr:to>
    <cdr:sp macro="" textlink="">
      <cdr:nvSpPr>
        <cdr:cNvPr id="28684" name="テキスト 34"/>
        <cdr:cNvSpPr txBox="1">
          <a:spLocks xmlns:a="http://schemas.openxmlformats.org/drawingml/2006/main" noChangeArrowheads="1"/>
        </cdr:cNvSpPr>
      </cdr:nvSpPr>
      <cdr:spPr bwMode="auto">
        <a:xfrm xmlns:a="http://schemas.openxmlformats.org/drawingml/2006/main">
          <a:off x="947000" y="2375469"/>
          <a:ext cx="209617" cy="104670"/>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0.13812</cdr:x>
      <cdr:y>0.93749</cdr:y>
    </cdr:from>
    <cdr:to>
      <cdr:x>0.24354</cdr:x>
      <cdr:y>0.98787</cdr:y>
    </cdr:to>
    <cdr:sp macro="" textlink="">
      <cdr:nvSpPr>
        <cdr:cNvPr id="28685" name="テキスト 36"/>
        <cdr:cNvSpPr txBox="1">
          <a:spLocks xmlns:a="http://schemas.openxmlformats.org/drawingml/2006/main" noChangeArrowheads="1"/>
        </cdr:cNvSpPr>
      </cdr:nvSpPr>
      <cdr:spPr bwMode="auto">
        <a:xfrm xmlns:a="http://schemas.openxmlformats.org/drawingml/2006/main">
          <a:off x="531516" y="2756485"/>
          <a:ext cx="405667" cy="148131"/>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18288" tIns="18288" rIns="0" bIns="0" anchor="t" upright="1"/>
        <a:lstStyle xmlns:a="http://schemas.openxmlformats.org/drawingml/2006/main"/>
        <a:p xmlns:a="http://schemas.openxmlformats.org/drawingml/2006/main">
          <a:pPr algn="l" rtl="0">
            <a:defRPr sz="1000"/>
          </a:pPr>
          <a:r>
            <a:rPr lang="ja-JP" altLang="en-US" sz="600" b="0" i="0" strike="noStrike">
              <a:solidFill>
                <a:srgbClr val="000000"/>
              </a:solidFill>
              <a:latin typeface="ＭＳ ゴシック"/>
              <a:ea typeface="ＭＳ ゴシック"/>
            </a:rPr>
            <a:t>･･年</a:t>
          </a:r>
        </a:p>
      </cdr:txBody>
    </cdr:sp>
  </cdr:relSizeAnchor>
  <cdr:relSizeAnchor xmlns:cdr="http://schemas.openxmlformats.org/drawingml/2006/chartDrawing">
    <cdr:from>
      <cdr:x>0.34247</cdr:x>
      <cdr:y>0.89477</cdr:y>
    </cdr:from>
    <cdr:to>
      <cdr:x>0.40507</cdr:x>
      <cdr:y>0.92142</cdr:y>
    </cdr:to>
    <cdr:sp macro="" textlink="">
      <cdr:nvSpPr>
        <cdr:cNvPr id="28689" name="Text Box 1041"/>
        <cdr:cNvSpPr txBox="1">
          <a:spLocks xmlns:a="http://schemas.openxmlformats.org/drawingml/2006/main" noChangeArrowheads="1"/>
        </cdr:cNvSpPr>
      </cdr:nvSpPr>
      <cdr:spPr bwMode="auto">
        <a:xfrm xmlns:a="http://schemas.openxmlformats.org/drawingml/2006/main">
          <a:off x="1343140" y="2375469"/>
          <a:ext cx="209617" cy="1237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18288" rIns="0" bIns="0" anchor="t" upright="1"/>
        <a:lstStyle xmlns:a="http://schemas.openxmlformats.org/drawingml/2006/main"/>
        <a:p xmlns:a="http://schemas.openxmlformats.org/drawingml/2006/main">
          <a:pPr algn="l" rtl="0">
            <a:defRPr sz="1000"/>
          </a:pPr>
          <a:r>
            <a:rPr lang="ja-JP" altLang="en-US" sz="425" b="0" i="0" strike="noStrike">
              <a:solidFill>
                <a:srgbClr val="000000"/>
              </a:solidFill>
              <a:latin typeface="ＭＳ Ｐゴシック"/>
              <a:ea typeface="ＭＳ Ｐゴシック"/>
            </a:rPr>
            <a:t>　</a:t>
          </a:r>
        </a:p>
      </cdr:txBody>
    </cdr:sp>
  </cdr:relSizeAnchor>
  <cdr:relSizeAnchor xmlns:cdr="http://schemas.openxmlformats.org/drawingml/2006/chartDrawing">
    <cdr:from>
      <cdr:x>0.09294</cdr:x>
      <cdr:y>0.87177</cdr:y>
    </cdr:from>
    <cdr:to>
      <cdr:x>0.21321</cdr:x>
      <cdr:y>0.91362</cdr:y>
    </cdr:to>
    <cdr:sp macro="" textlink="">
      <cdr:nvSpPr>
        <cdr:cNvPr id="28691" name="Text Box 1043"/>
        <cdr:cNvSpPr txBox="1">
          <a:spLocks xmlns:a="http://schemas.openxmlformats.org/drawingml/2006/main" noChangeArrowheads="1"/>
        </cdr:cNvSpPr>
      </cdr:nvSpPr>
      <cdr:spPr bwMode="auto">
        <a:xfrm xmlns:a="http://schemas.openxmlformats.org/drawingml/2006/main">
          <a:off x="358412" y="2562218"/>
          <a:ext cx="463807" cy="1230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18288" rIns="0" bIns="0" anchor="t" upright="1"/>
        <a:lstStyle xmlns:a="http://schemas.openxmlformats.org/drawingml/2006/main"/>
        <a:p xmlns:a="http://schemas.openxmlformats.org/drawingml/2006/main">
          <a:pPr algn="l" rtl="0">
            <a:defRPr sz="1000"/>
          </a:pPr>
          <a:r>
            <a:rPr lang="ja-JP" altLang="en-US" sz="575" b="0" i="0" strike="noStrike">
              <a:solidFill>
                <a:srgbClr val="000000"/>
              </a:solidFill>
              <a:latin typeface="ＭＳ Ｐゴシック"/>
              <a:ea typeface="ＭＳ Ｐゴシック"/>
            </a:rPr>
            <a:t>昭和</a:t>
          </a:r>
        </a:p>
      </cdr:txBody>
    </cdr:sp>
  </cdr:relSizeAnchor>
  <cdr:relSizeAnchor xmlns:cdr="http://schemas.openxmlformats.org/drawingml/2006/chartDrawing">
    <cdr:from>
      <cdr:x>0.66323</cdr:x>
      <cdr:y>0.86508</cdr:y>
    </cdr:from>
    <cdr:to>
      <cdr:x>0.74844</cdr:x>
      <cdr:y>0.90306</cdr:y>
    </cdr:to>
    <cdr:sp macro="" textlink="">
      <cdr:nvSpPr>
        <cdr:cNvPr id="28692" name="Text Box 1044"/>
        <cdr:cNvSpPr txBox="1">
          <a:spLocks xmlns:a="http://schemas.openxmlformats.org/drawingml/2006/main" noChangeArrowheads="1"/>
        </cdr:cNvSpPr>
      </cdr:nvSpPr>
      <cdr:spPr bwMode="auto">
        <a:xfrm xmlns:a="http://schemas.openxmlformats.org/drawingml/2006/main">
          <a:off x="2552184" y="2543559"/>
          <a:ext cx="327896" cy="11167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18288" rIns="0" bIns="0" anchor="t" upright="1"/>
        <a:lstStyle xmlns:a="http://schemas.openxmlformats.org/drawingml/2006/main"/>
        <a:p xmlns:a="http://schemas.openxmlformats.org/drawingml/2006/main">
          <a:pPr algn="l" rtl="0">
            <a:defRPr sz="1000"/>
          </a:pPr>
          <a:r>
            <a:rPr lang="ja-JP" altLang="en-US" sz="575" b="0" i="0" strike="noStrike">
              <a:solidFill>
                <a:srgbClr val="000000"/>
              </a:solidFill>
              <a:latin typeface="ＭＳ Ｐゴシック"/>
              <a:ea typeface="ＭＳ Ｐゴシック"/>
            </a:rPr>
            <a:t>平成</a:t>
          </a:r>
        </a:p>
      </cdr:txBody>
    </cdr:sp>
  </cdr:relSizeAnchor>
  <cdr:relSizeAnchor xmlns:cdr="http://schemas.openxmlformats.org/drawingml/2006/chartDrawing">
    <cdr:from>
      <cdr:x>1.54882E-7</cdr:x>
      <cdr:y>0.28044</cdr:y>
    </cdr:from>
    <cdr:to>
      <cdr:x>0.03158</cdr:x>
      <cdr:y>0.74243</cdr:y>
    </cdr:to>
    <cdr:sp macro="" textlink="">
      <cdr:nvSpPr>
        <cdr:cNvPr id="16" name="テキスト 32"/>
        <cdr:cNvSpPr txBox="1">
          <a:spLocks xmlns:a="http://schemas.openxmlformats.org/drawingml/2006/main" noChangeArrowheads="1"/>
        </cdr:cNvSpPr>
      </cdr:nvSpPr>
      <cdr:spPr bwMode="auto">
        <a:xfrm xmlns:a="http://schemas.openxmlformats.org/drawingml/2006/main">
          <a:off x="1" y="1373184"/>
          <a:ext cx="203925" cy="22621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18288" tIns="0" rIns="18288" bIns="0" anchor="ctr"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050" b="0" i="0" strike="noStrike" dirty="0">
              <a:solidFill>
                <a:srgbClr val="000000"/>
              </a:solidFill>
              <a:latin typeface="ＭＳ Ｐゴシック"/>
              <a:ea typeface="ＭＳ Ｐゴシック"/>
            </a:rPr>
            <a:t>年齢調整死亡率人口</a:t>
          </a:r>
          <a:r>
            <a:rPr lang="en-US" altLang="ja-JP" sz="1050" b="0" i="0" strike="noStrike" dirty="0">
              <a:solidFill>
                <a:srgbClr val="000000"/>
              </a:solidFill>
              <a:latin typeface="ＭＳ Ｐゴシック"/>
              <a:ea typeface="ＭＳ Ｐゴシック"/>
            </a:rPr>
            <a:t>10</a:t>
          </a:r>
          <a:r>
            <a:rPr lang="ja-JP" altLang="en-US" sz="1050" b="0" i="0" strike="noStrike" dirty="0">
              <a:solidFill>
                <a:srgbClr val="000000"/>
              </a:solidFill>
              <a:latin typeface="ＭＳ Ｐゴシック"/>
              <a:ea typeface="ＭＳ Ｐゴシック"/>
            </a:rPr>
            <a:t>　万対 </a:t>
          </a:r>
        </a:p>
      </cdr:txBody>
    </cdr:sp>
  </cdr:relSizeAnchor>
</c:userShapes>
</file>

<file path=ppt/drawings/drawing5.xml><?xml version="1.0" encoding="utf-8"?>
<c:userShapes xmlns:c="http://schemas.openxmlformats.org/drawingml/2006/chart">
  <cdr:relSizeAnchor xmlns:cdr="http://schemas.openxmlformats.org/drawingml/2006/chartDrawing">
    <cdr:from>
      <cdr:x>0.77247</cdr:x>
      <cdr:y>0.11717</cdr:y>
    </cdr:from>
    <cdr:to>
      <cdr:x>1</cdr:x>
      <cdr:y>0.18433</cdr:y>
    </cdr:to>
    <cdr:sp macro="" textlink="">
      <cdr:nvSpPr>
        <cdr:cNvPr id="23553" name="テキスト 1"/>
        <cdr:cNvSpPr txBox="1">
          <a:spLocks xmlns:a="http://schemas.openxmlformats.org/drawingml/2006/main" noChangeArrowheads="1"/>
        </cdr:cNvSpPr>
      </cdr:nvSpPr>
      <cdr:spPr bwMode="auto">
        <a:xfrm xmlns:a="http://schemas.openxmlformats.org/drawingml/2006/main">
          <a:off x="3597876" y="542329"/>
          <a:ext cx="1059750" cy="310854"/>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18288" rIns="0" bIns="0" anchor="t" upright="1">
          <a:spAutoFit/>
        </a:bodyPr>
        <a:lstStyle xmlns:a="http://schemas.openxmlformats.org/drawingml/2006/main"/>
        <a:p xmlns:a="http://schemas.openxmlformats.org/drawingml/2006/main">
          <a:pPr algn="l" rtl="0">
            <a:defRPr sz="1000"/>
          </a:pPr>
          <a:r>
            <a:rPr lang="en-US" altLang="ja-JP" sz="900" b="1" i="0" strike="noStrike" dirty="0">
              <a:solidFill>
                <a:srgbClr val="FF0000"/>
              </a:solidFill>
              <a:latin typeface="ＭＳ Ｐゴシック"/>
              <a:ea typeface="ＭＳ Ｐゴシック"/>
            </a:rPr>
            <a:t>286.6 </a:t>
          </a:r>
          <a:r>
            <a:rPr lang="ja-JP" altLang="en-US" sz="900" b="1" i="0" strike="noStrike" dirty="0">
              <a:solidFill>
                <a:srgbClr val="FF0000"/>
              </a:solidFill>
              <a:latin typeface="ＭＳ Ｐゴシック"/>
              <a:ea typeface="ＭＳ Ｐゴシック"/>
            </a:rPr>
            <a:t>がん</a:t>
          </a:r>
          <a:r>
            <a:rPr lang="ja-JP" altLang="ja-JP" sz="1000" b="0" i="0" dirty="0">
              <a:effectLst/>
              <a:latin typeface="+mn-lt"/>
              <a:ea typeface="+mn-ea"/>
              <a:cs typeface="+mn-cs"/>
            </a:rPr>
            <a:t>  </a:t>
          </a:r>
          <a:endParaRPr lang="en-US" altLang="ja-JP" sz="1000" b="0" i="0" dirty="0" smtClean="0">
            <a:effectLst/>
            <a:latin typeface="+mn-lt"/>
            <a:ea typeface="+mn-ea"/>
            <a:cs typeface="+mn-cs"/>
          </a:endParaRPr>
        </a:p>
        <a:p xmlns:a="http://schemas.openxmlformats.org/drawingml/2006/main">
          <a:pPr algn="l" rtl="0">
            <a:defRPr sz="1000"/>
          </a:pPr>
          <a:r>
            <a:rPr lang="en-US" altLang="ja-JP" sz="900" b="1" i="0" strike="noStrike" dirty="0" smtClean="0">
              <a:solidFill>
                <a:srgbClr val="FF0000"/>
              </a:solidFill>
              <a:latin typeface="ＭＳ Ｐゴシック"/>
              <a:ea typeface="ＭＳ Ｐゴシック"/>
            </a:rPr>
            <a:t>Cancers</a:t>
          </a:r>
          <a:endParaRPr lang="en-US" altLang="ja-JP" sz="900" b="1" i="0" strike="noStrike" dirty="0">
            <a:solidFill>
              <a:srgbClr val="FF0000"/>
            </a:solidFill>
            <a:latin typeface="ＭＳ Ｐゴシック"/>
            <a:ea typeface="ＭＳ Ｐゴシック"/>
          </a:endParaRPr>
        </a:p>
      </cdr:txBody>
    </cdr:sp>
  </cdr:relSizeAnchor>
  <cdr:relSizeAnchor xmlns:cdr="http://schemas.openxmlformats.org/drawingml/2006/chartDrawing">
    <cdr:from>
      <cdr:x>0.77389</cdr:x>
      <cdr:y>0.59857</cdr:y>
    </cdr:from>
    <cdr:to>
      <cdr:x>1</cdr:x>
      <cdr:y>0.74072</cdr:y>
    </cdr:to>
    <cdr:sp macro="" textlink="">
      <cdr:nvSpPr>
        <cdr:cNvPr id="23554" name="テキスト 2"/>
        <cdr:cNvSpPr txBox="1">
          <a:spLocks xmlns:a="http://schemas.openxmlformats.org/drawingml/2006/main" noChangeArrowheads="1"/>
        </cdr:cNvSpPr>
      </cdr:nvSpPr>
      <cdr:spPr bwMode="auto">
        <a:xfrm xmlns:a="http://schemas.openxmlformats.org/drawingml/2006/main">
          <a:off x="3604490" y="2770514"/>
          <a:ext cx="1053136" cy="657944"/>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18288" rIns="0" bIns="0" anchor="t" upright="1">
          <a:noAutofit/>
        </a:bodyPr>
        <a:lstStyle xmlns:a="http://schemas.openxmlformats.org/drawingml/2006/main"/>
        <a:p xmlns:a="http://schemas.openxmlformats.org/drawingml/2006/main">
          <a:pPr algn="l" rtl="0">
            <a:defRPr sz="1000"/>
          </a:pPr>
          <a:r>
            <a:rPr lang="en-US" altLang="ja-JP" sz="900" b="0" i="0" strike="noStrike" dirty="0">
              <a:solidFill>
                <a:srgbClr val="7030A0"/>
              </a:solidFill>
              <a:latin typeface="ＭＳ Ｐゴシック"/>
              <a:ea typeface="ＭＳ Ｐゴシック"/>
            </a:rPr>
            <a:t>96.5 </a:t>
          </a:r>
          <a:r>
            <a:rPr lang="ja-JP" altLang="en-US" sz="900" b="0" i="0" strike="noStrike" dirty="0">
              <a:solidFill>
                <a:srgbClr val="7030A0"/>
              </a:solidFill>
              <a:latin typeface="ＭＳ Ｐゴシック"/>
              <a:ea typeface="ＭＳ Ｐゴシック"/>
            </a:rPr>
            <a:t>脳卒中</a:t>
          </a:r>
        </a:p>
        <a:p xmlns:a="http://schemas.openxmlformats.org/drawingml/2006/main">
          <a:pPr algn="l" rtl="0">
            <a:defRPr sz="1000"/>
          </a:pPr>
          <a:r>
            <a:rPr lang="en-US" altLang="ja-JP" sz="800" b="0" i="0" strike="noStrike" dirty="0" smtClean="0">
              <a:solidFill>
                <a:srgbClr val="7030A0"/>
              </a:solidFill>
              <a:latin typeface="ＭＳ Ｐゴシック"/>
              <a:ea typeface="ＭＳ Ｐゴシック"/>
            </a:rPr>
            <a:t>Cerebrovascular</a:t>
          </a:r>
          <a:r>
            <a:rPr lang="en-US" altLang="ja-JP" sz="800" b="0" i="0" strike="noStrike" baseline="0" dirty="0" smtClean="0">
              <a:solidFill>
                <a:srgbClr val="7030A0"/>
              </a:solidFill>
              <a:latin typeface="ＭＳ Ｐゴシック"/>
              <a:ea typeface="ＭＳ Ｐゴシック"/>
            </a:rPr>
            <a:t> </a:t>
          </a:r>
          <a:r>
            <a:rPr lang="en-US" altLang="ja-JP" sz="800" b="0" i="0" strike="noStrike" dirty="0">
              <a:solidFill>
                <a:srgbClr val="7030A0"/>
              </a:solidFill>
              <a:latin typeface="ＭＳ Ｐゴシック"/>
              <a:ea typeface="ＭＳ Ｐゴシック"/>
            </a:rPr>
            <a:t>diseases</a:t>
          </a:r>
        </a:p>
      </cdr:txBody>
    </cdr:sp>
  </cdr:relSizeAnchor>
  <cdr:relSizeAnchor xmlns:cdr="http://schemas.openxmlformats.org/drawingml/2006/chartDrawing">
    <cdr:from>
      <cdr:x>0.76582</cdr:x>
      <cdr:y>0.41188</cdr:y>
    </cdr:from>
    <cdr:to>
      <cdr:x>1</cdr:x>
      <cdr:y>0.47904</cdr:y>
    </cdr:to>
    <cdr:sp macro="" textlink="">
      <cdr:nvSpPr>
        <cdr:cNvPr id="23555" name="テキスト 3"/>
        <cdr:cNvSpPr txBox="1">
          <a:spLocks xmlns:a="http://schemas.openxmlformats.org/drawingml/2006/main" noChangeArrowheads="1"/>
        </cdr:cNvSpPr>
      </cdr:nvSpPr>
      <cdr:spPr bwMode="auto">
        <a:xfrm xmlns:a="http://schemas.openxmlformats.org/drawingml/2006/main">
          <a:off x="3566903" y="1906417"/>
          <a:ext cx="1090723" cy="310854"/>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18288" rIns="0" bIns="0" anchor="t" upright="1">
          <a:spAutoFit/>
        </a:bodyPr>
        <a:lstStyle xmlns:a="http://schemas.openxmlformats.org/drawingml/2006/main"/>
        <a:p xmlns:a="http://schemas.openxmlformats.org/drawingml/2006/main">
          <a:pPr algn="l" rtl="0">
            <a:defRPr sz="1000"/>
          </a:pPr>
          <a:r>
            <a:rPr lang="en-US" altLang="ja-JP" sz="900" b="1" i="0" strike="noStrike" dirty="0">
              <a:solidFill>
                <a:srgbClr val="00B050"/>
              </a:solidFill>
              <a:latin typeface="ＭＳ Ｐゴシック"/>
              <a:ea typeface="ＭＳ Ｐゴシック"/>
            </a:rPr>
            <a:t>157.9 </a:t>
          </a:r>
          <a:r>
            <a:rPr lang="ja-JP" altLang="en-US" sz="900" b="1" i="0" strike="noStrike" dirty="0">
              <a:solidFill>
                <a:srgbClr val="00B050"/>
              </a:solidFill>
              <a:latin typeface="ＭＳ Ｐゴシック"/>
              <a:ea typeface="ＭＳ Ｐゴシック"/>
            </a:rPr>
            <a:t>心臓病</a:t>
          </a:r>
          <a:r>
            <a:rPr lang="ja-JP" altLang="ja-JP" sz="1000" b="0" i="0" dirty="0">
              <a:effectLst/>
              <a:latin typeface="+mn-lt"/>
              <a:ea typeface="+mn-ea"/>
              <a:cs typeface="+mn-cs"/>
            </a:rPr>
            <a:t> </a:t>
          </a:r>
          <a:endParaRPr lang="en-US" altLang="ja-JP" sz="1000" b="0" i="0" dirty="0" smtClean="0">
            <a:effectLst/>
            <a:latin typeface="+mn-lt"/>
            <a:ea typeface="+mn-ea"/>
            <a:cs typeface="+mn-cs"/>
          </a:endParaRPr>
        </a:p>
        <a:p xmlns:a="http://schemas.openxmlformats.org/drawingml/2006/main">
          <a:pPr algn="l" rtl="0">
            <a:defRPr sz="1000"/>
          </a:pPr>
          <a:r>
            <a:rPr lang="en-US" altLang="ja-JP" sz="900" b="1" i="0" strike="noStrike" dirty="0" smtClean="0">
              <a:solidFill>
                <a:srgbClr val="00B050"/>
              </a:solidFill>
              <a:latin typeface="ＭＳ Ｐゴシック"/>
              <a:ea typeface="ＭＳ Ｐゴシック"/>
            </a:rPr>
            <a:t>Heart </a:t>
          </a:r>
          <a:r>
            <a:rPr lang="en-US" altLang="ja-JP" sz="900" b="1" i="0" strike="noStrike" dirty="0">
              <a:solidFill>
                <a:srgbClr val="00B050"/>
              </a:solidFill>
              <a:latin typeface="ＭＳ Ｐゴシック"/>
              <a:ea typeface="ＭＳ Ｐゴシック"/>
            </a:rPr>
            <a:t>diseases</a:t>
          </a:r>
        </a:p>
      </cdr:txBody>
    </cdr:sp>
  </cdr:relSizeAnchor>
  <cdr:relSizeAnchor xmlns:cdr="http://schemas.openxmlformats.org/drawingml/2006/chartDrawing">
    <cdr:from>
      <cdr:x>0.02302</cdr:x>
      <cdr:y>0.08357</cdr:y>
    </cdr:from>
    <cdr:to>
      <cdr:x>0.06504</cdr:x>
      <cdr:y>0.91372</cdr:y>
    </cdr:to>
    <cdr:sp macro="" textlink="">
      <cdr:nvSpPr>
        <cdr:cNvPr id="23556" name="テキスト 4"/>
        <cdr:cNvSpPr txBox="1">
          <a:spLocks xmlns:a="http://schemas.openxmlformats.org/drawingml/2006/main" noChangeArrowheads="1"/>
        </cdr:cNvSpPr>
      </cdr:nvSpPr>
      <cdr:spPr bwMode="auto">
        <a:xfrm xmlns:a="http://schemas.openxmlformats.org/drawingml/2006/main">
          <a:off x="159942" y="386062"/>
          <a:ext cx="291988" cy="3834982"/>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vert="vert270" wrap="square" lIns="27432" tIns="18288" rIns="0" bIns="18288" anchor="t" upright="1"/>
        <a:lstStyle xmlns:a="http://schemas.openxmlformats.org/drawingml/2006/main"/>
        <a:p xmlns:a="http://schemas.openxmlformats.org/drawingml/2006/main">
          <a:pPr algn="ctr" rtl="0">
            <a:defRPr sz="1000"/>
          </a:pPr>
          <a:r>
            <a:rPr lang="en-US" altLang="ja-JP" sz="1100" b="0" i="0" strike="noStrike" dirty="0">
              <a:solidFill>
                <a:srgbClr val="000000"/>
              </a:solidFill>
              <a:latin typeface="ＭＳ Ｐゴシック"/>
              <a:ea typeface="ＭＳ Ｐゴシック"/>
            </a:rPr>
            <a:t>Death rate (per 100,000 population)</a:t>
          </a:r>
        </a:p>
      </cdr:txBody>
    </cdr:sp>
  </cdr:relSizeAnchor>
  <cdr:relSizeAnchor xmlns:cdr="http://schemas.openxmlformats.org/drawingml/2006/chartDrawing">
    <cdr:from>
      <cdr:x>0.77044</cdr:x>
      <cdr:y>0.53634</cdr:y>
    </cdr:from>
    <cdr:to>
      <cdr:x>0.9774</cdr:x>
      <cdr:y>0.6035</cdr:y>
    </cdr:to>
    <cdr:sp macro="" textlink="">
      <cdr:nvSpPr>
        <cdr:cNvPr id="23557" name="テキスト 8"/>
        <cdr:cNvSpPr txBox="1">
          <a:spLocks xmlns:a="http://schemas.openxmlformats.org/drawingml/2006/main" noChangeArrowheads="1"/>
        </cdr:cNvSpPr>
      </cdr:nvSpPr>
      <cdr:spPr bwMode="auto">
        <a:xfrm xmlns:a="http://schemas.openxmlformats.org/drawingml/2006/main">
          <a:off x="3588421" y="2482481"/>
          <a:ext cx="963943" cy="310854"/>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18288" rIns="0" bIns="0" anchor="t" upright="1">
          <a:spAutoFit/>
        </a:bodyPr>
        <a:lstStyle xmlns:a="http://schemas.openxmlformats.org/drawingml/2006/main"/>
        <a:p xmlns:a="http://schemas.openxmlformats.org/drawingml/2006/main">
          <a:pPr algn="l" rtl="0">
            <a:defRPr sz="1000"/>
          </a:pPr>
          <a:r>
            <a:rPr lang="en-US" altLang="ja-JP" sz="900" b="1" i="0" strike="noStrike" dirty="0">
              <a:solidFill>
                <a:schemeClr val="accent3">
                  <a:lumMod val="50000"/>
                </a:schemeClr>
              </a:solidFill>
              <a:latin typeface="ＭＳ Ｐゴシック"/>
              <a:ea typeface="ＭＳ Ｐゴシック"/>
            </a:rPr>
            <a:t>98.4 </a:t>
          </a:r>
          <a:r>
            <a:rPr lang="ja-JP" altLang="en-US" sz="900" b="1" i="0" strike="noStrike" dirty="0" smtClean="0">
              <a:solidFill>
                <a:schemeClr val="accent3">
                  <a:lumMod val="50000"/>
                </a:schemeClr>
              </a:solidFill>
              <a:latin typeface="ＭＳ Ｐゴシック"/>
              <a:ea typeface="ＭＳ Ｐゴシック"/>
            </a:rPr>
            <a:t>肺炎</a:t>
          </a:r>
          <a:endParaRPr lang="en-US" altLang="ja-JP" sz="900" b="1" i="0" strike="noStrike" dirty="0" smtClean="0">
            <a:solidFill>
              <a:schemeClr val="accent3">
                <a:lumMod val="50000"/>
              </a:schemeClr>
            </a:solidFill>
            <a:latin typeface="ＭＳ Ｐゴシック"/>
            <a:ea typeface="ＭＳ Ｐゴシック"/>
          </a:endParaRPr>
        </a:p>
        <a:p xmlns:a="http://schemas.openxmlformats.org/drawingml/2006/main">
          <a:pPr algn="l" rtl="0">
            <a:defRPr sz="1000"/>
          </a:pPr>
          <a:r>
            <a:rPr lang="ja-JP" altLang="ja-JP" sz="1000" b="0" i="0" dirty="0" smtClean="0">
              <a:effectLst/>
              <a:latin typeface="+mn-lt"/>
              <a:ea typeface="+mn-ea"/>
              <a:cs typeface="+mn-cs"/>
            </a:rPr>
            <a:t> </a:t>
          </a:r>
          <a:r>
            <a:rPr lang="en-US" altLang="ja-JP" sz="900" b="1" i="0" strike="noStrike" dirty="0">
              <a:solidFill>
                <a:schemeClr val="accent3">
                  <a:lumMod val="50000"/>
                </a:schemeClr>
              </a:solidFill>
              <a:latin typeface="ＭＳ Ｐゴシック"/>
              <a:ea typeface="ＭＳ Ｐゴシック"/>
            </a:rPr>
            <a:t>Pneumonia</a:t>
          </a:r>
        </a:p>
      </cdr:txBody>
    </cdr:sp>
  </cdr:relSizeAnchor>
  <cdr:relSizeAnchor xmlns:cdr="http://schemas.openxmlformats.org/drawingml/2006/chartDrawing">
    <cdr:from>
      <cdr:x>0.77028</cdr:x>
      <cdr:y>0.74533</cdr:y>
    </cdr:from>
    <cdr:to>
      <cdr:x>1</cdr:x>
      <cdr:y>0.80916</cdr:y>
    </cdr:to>
    <cdr:sp macro="" textlink="">
      <cdr:nvSpPr>
        <cdr:cNvPr id="23558" name="テキスト 9"/>
        <cdr:cNvSpPr txBox="1">
          <a:spLocks xmlns:a="http://schemas.openxmlformats.org/drawingml/2006/main" noChangeArrowheads="1"/>
        </cdr:cNvSpPr>
      </cdr:nvSpPr>
      <cdr:spPr bwMode="auto">
        <a:xfrm xmlns:a="http://schemas.openxmlformats.org/drawingml/2006/main">
          <a:off x="3587676" y="3449789"/>
          <a:ext cx="1069950" cy="295466"/>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18288" rIns="0" bIns="0" anchor="t" upright="1">
          <a:spAutoFit/>
        </a:bodyPr>
        <a:lstStyle xmlns:a="http://schemas.openxmlformats.org/drawingml/2006/main"/>
        <a:p xmlns:a="http://schemas.openxmlformats.org/drawingml/2006/main">
          <a:pPr algn="l" rtl="0">
            <a:defRPr sz="1000"/>
          </a:pPr>
          <a:r>
            <a:rPr lang="en-US" altLang="ja-JP" sz="900" b="0" i="0" strike="noStrike" dirty="0">
              <a:solidFill>
                <a:srgbClr val="0070C0"/>
              </a:solidFill>
              <a:latin typeface="ＭＳ Ｐゴシック"/>
              <a:ea typeface="ＭＳ Ｐゴシック"/>
            </a:rPr>
            <a:t>32.6 </a:t>
          </a:r>
          <a:r>
            <a:rPr lang="ja-JP" altLang="en-US" sz="900" b="0" i="0" strike="noStrike" dirty="0">
              <a:solidFill>
                <a:srgbClr val="0070C0"/>
              </a:solidFill>
              <a:latin typeface="ＭＳ Ｐゴシック"/>
              <a:ea typeface="ＭＳ Ｐゴシック"/>
            </a:rPr>
            <a:t>不慮の事故 </a:t>
          </a:r>
          <a:endParaRPr lang="en-US" altLang="ja-JP" sz="900" b="0" i="0" strike="noStrike" dirty="0" smtClean="0">
            <a:solidFill>
              <a:srgbClr val="0070C0"/>
            </a:solidFill>
            <a:latin typeface="ＭＳ Ｐゴシック"/>
            <a:ea typeface="ＭＳ Ｐゴシック"/>
          </a:endParaRPr>
        </a:p>
        <a:p xmlns:a="http://schemas.openxmlformats.org/drawingml/2006/main">
          <a:pPr algn="l" rtl="0">
            <a:defRPr sz="1000"/>
          </a:pPr>
          <a:r>
            <a:rPr lang="en-US" altLang="ja-JP" sz="900" b="0" i="0" strike="noStrike" dirty="0" smtClean="0">
              <a:solidFill>
                <a:srgbClr val="0070C0"/>
              </a:solidFill>
              <a:latin typeface="ＭＳ Ｐゴシック"/>
              <a:ea typeface="ＭＳ Ｐゴシック"/>
            </a:rPr>
            <a:t>Accidents</a:t>
          </a:r>
          <a:endParaRPr lang="en-US" altLang="ja-JP" sz="900" b="0" i="0" strike="noStrike" dirty="0">
            <a:solidFill>
              <a:srgbClr val="0070C0"/>
            </a:solidFill>
            <a:latin typeface="ＭＳ Ｐゴシック"/>
            <a:ea typeface="ＭＳ Ｐゴシック"/>
          </a:endParaRPr>
        </a:p>
      </cdr:txBody>
    </cdr:sp>
  </cdr:relSizeAnchor>
  <cdr:relSizeAnchor xmlns:cdr="http://schemas.openxmlformats.org/drawingml/2006/chartDrawing">
    <cdr:from>
      <cdr:x>0.77143</cdr:x>
      <cdr:y>0.81495</cdr:y>
    </cdr:from>
    <cdr:to>
      <cdr:x>1</cdr:x>
      <cdr:y>0.86181</cdr:y>
    </cdr:to>
    <cdr:sp macro="" textlink="">
      <cdr:nvSpPr>
        <cdr:cNvPr id="23559" name="テキスト 10"/>
        <cdr:cNvSpPr txBox="1">
          <a:spLocks xmlns:a="http://schemas.openxmlformats.org/drawingml/2006/main" noChangeArrowheads="1"/>
        </cdr:cNvSpPr>
      </cdr:nvSpPr>
      <cdr:spPr bwMode="auto">
        <a:xfrm xmlns:a="http://schemas.openxmlformats.org/drawingml/2006/main">
          <a:off x="3593032" y="3772055"/>
          <a:ext cx="1064594" cy="216894"/>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18288" rIns="0" bIns="0" anchor="t" upright="1">
          <a:noAutofit/>
        </a:bodyPr>
        <a:lstStyle xmlns:a="http://schemas.openxmlformats.org/drawingml/2006/main"/>
        <a:p xmlns:a="http://schemas.openxmlformats.org/drawingml/2006/main">
          <a:pPr algn="l" rtl="0">
            <a:defRPr sz="1000"/>
          </a:pPr>
          <a:r>
            <a:rPr lang="en-US" altLang="ja-JP" sz="900" b="0" i="0" strike="noStrike" dirty="0">
              <a:solidFill>
                <a:srgbClr val="FF3399"/>
              </a:solidFill>
              <a:latin typeface="ＭＳ Ｐゴシック"/>
              <a:ea typeface="ＭＳ Ｐゴシック"/>
            </a:rPr>
            <a:t>21.0 </a:t>
          </a:r>
          <a:r>
            <a:rPr lang="ja-JP" altLang="en-US" sz="900" b="0" i="0" strike="noStrike" dirty="0">
              <a:solidFill>
                <a:srgbClr val="FF3399"/>
              </a:solidFill>
              <a:latin typeface="ＭＳ Ｐゴシック"/>
              <a:ea typeface="ＭＳ Ｐゴシック"/>
            </a:rPr>
            <a:t>自殺 </a:t>
          </a:r>
          <a:r>
            <a:rPr lang="en-US" altLang="ja-JP" sz="900" b="0" i="0" strike="noStrike" dirty="0">
              <a:solidFill>
                <a:srgbClr val="FF3399"/>
              </a:solidFill>
              <a:latin typeface="ＭＳ Ｐゴシック"/>
              <a:ea typeface="ＭＳ Ｐゴシック"/>
            </a:rPr>
            <a:t>Suicide</a:t>
          </a:r>
        </a:p>
        <a:p xmlns:a="http://schemas.openxmlformats.org/drawingml/2006/main">
          <a:pPr algn="l" rtl="0">
            <a:defRPr sz="1000"/>
          </a:pPr>
          <a:endParaRPr lang="en-US" altLang="ja-JP" sz="900" b="0" i="0" strike="noStrike" dirty="0">
            <a:solidFill>
              <a:srgbClr val="FF3399"/>
            </a:solidFill>
            <a:latin typeface="ＭＳ Ｐゴシック"/>
            <a:ea typeface="ＭＳ Ｐゴシック"/>
          </a:endParaRPr>
        </a:p>
      </cdr:txBody>
    </cdr:sp>
  </cdr:relSizeAnchor>
  <cdr:relSizeAnchor xmlns:cdr="http://schemas.openxmlformats.org/drawingml/2006/chartDrawing">
    <cdr:from>
      <cdr:x>0.77036</cdr:x>
      <cdr:y>0.85025</cdr:y>
    </cdr:from>
    <cdr:to>
      <cdr:x>1</cdr:x>
      <cdr:y>0.9318</cdr:y>
    </cdr:to>
    <cdr:sp macro="" textlink="">
      <cdr:nvSpPr>
        <cdr:cNvPr id="23560" name="テキスト 11"/>
        <cdr:cNvSpPr txBox="1">
          <a:spLocks xmlns:a="http://schemas.openxmlformats.org/drawingml/2006/main" noChangeArrowheads="1"/>
        </cdr:cNvSpPr>
      </cdr:nvSpPr>
      <cdr:spPr bwMode="auto">
        <a:xfrm xmlns:a="http://schemas.openxmlformats.org/drawingml/2006/main">
          <a:off x="3588049" y="3935443"/>
          <a:ext cx="1069577" cy="377453"/>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18288" rIns="0" bIns="0" anchor="t" upright="1">
          <a:noAutofit/>
        </a:bodyPr>
        <a:lstStyle xmlns:a="http://schemas.openxmlformats.org/drawingml/2006/main"/>
        <a:p xmlns:a="http://schemas.openxmlformats.org/drawingml/2006/main">
          <a:pPr algn="l" rtl="0">
            <a:defRPr sz="1000"/>
          </a:pPr>
          <a:r>
            <a:rPr lang="en-US" altLang="ja-JP" sz="900" b="0" i="0" strike="noStrike" dirty="0">
              <a:solidFill>
                <a:srgbClr val="003300"/>
              </a:solidFill>
              <a:latin typeface="ＭＳ Ｐゴシック"/>
              <a:ea typeface="ＭＳ Ｐゴシック"/>
            </a:rPr>
            <a:t>12.7 </a:t>
          </a:r>
          <a:r>
            <a:rPr lang="ja-JP" altLang="en-US" sz="900" b="0" i="0" strike="noStrike" dirty="0">
              <a:solidFill>
                <a:srgbClr val="003300"/>
              </a:solidFill>
              <a:latin typeface="ＭＳ Ｐゴシック"/>
              <a:ea typeface="ＭＳ Ｐゴシック"/>
            </a:rPr>
            <a:t>肝疾患 </a:t>
          </a:r>
          <a:endParaRPr lang="en-US" altLang="ja-JP" sz="900" b="0" i="0" strike="noStrike" dirty="0" smtClean="0">
            <a:solidFill>
              <a:srgbClr val="003300"/>
            </a:solidFill>
            <a:latin typeface="ＭＳ Ｐゴシック"/>
            <a:ea typeface="ＭＳ Ｐゴシック"/>
          </a:endParaRPr>
        </a:p>
        <a:p xmlns:a="http://schemas.openxmlformats.org/drawingml/2006/main">
          <a:pPr algn="l" rtl="0">
            <a:defRPr sz="1000"/>
          </a:pPr>
          <a:r>
            <a:rPr lang="en-US" altLang="ja-JP" sz="800" b="0" i="0" strike="noStrike" dirty="0" smtClean="0">
              <a:solidFill>
                <a:srgbClr val="003300"/>
              </a:solidFill>
              <a:latin typeface="ＭＳ Ｐゴシック"/>
              <a:ea typeface="ＭＳ Ｐゴシック"/>
            </a:rPr>
            <a:t>Diseases </a:t>
          </a:r>
          <a:r>
            <a:rPr lang="en-US" altLang="ja-JP" sz="800" b="0" i="0" strike="noStrike" dirty="0">
              <a:solidFill>
                <a:srgbClr val="003300"/>
              </a:solidFill>
              <a:latin typeface="ＭＳ Ｐゴシック"/>
              <a:ea typeface="ＭＳ Ｐゴシック"/>
            </a:rPr>
            <a:t>of liver</a:t>
          </a:r>
        </a:p>
      </cdr:txBody>
    </cdr:sp>
  </cdr:relSizeAnchor>
  <cdr:relSizeAnchor xmlns:cdr="http://schemas.openxmlformats.org/drawingml/2006/chartDrawing">
    <cdr:from>
      <cdr:x>0.77943</cdr:x>
      <cdr:y>0.90389</cdr:y>
    </cdr:from>
    <cdr:to>
      <cdr:x>0.96882</cdr:x>
      <cdr:y>0.96772</cdr:y>
    </cdr:to>
    <cdr:sp macro="" textlink="">
      <cdr:nvSpPr>
        <cdr:cNvPr id="23561" name="テキスト 12"/>
        <cdr:cNvSpPr txBox="1">
          <a:spLocks xmlns:a="http://schemas.openxmlformats.org/drawingml/2006/main" noChangeArrowheads="1"/>
        </cdr:cNvSpPr>
      </cdr:nvSpPr>
      <cdr:spPr bwMode="auto">
        <a:xfrm xmlns:a="http://schemas.openxmlformats.org/drawingml/2006/main">
          <a:off x="3630293" y="4183711"/>
          <a:ext cx="882108" cy="295466"/>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18288" rIns="0" bIns="0" anchor="t" upright="1">
          <a:spAutoFit/>
        </a:bodyPr>
        <a:lstStyle xmlns:a="http://schemas.openxmlformats.org/drawingml/2006/main"/>
        <a:p xmlns:a="http://schemas.openxmlformats.org/drawingml/2006/main">
          <a:pPr algn="l" rtl="0">
            <a:defRPr sz="1000"/>
          </a:pPr>
          <a:r>
            <a:rPr lang="en-US" altLang="ja-JP" sz="900" b="0" i="0" strike="noStrike" dirty="0">
              <a:solidFill>
                <a:srgbClr val="FFC000"/>
              </a:solidFill>
              <a:latin typeface="ＭＳ Ｐゴシック"/>
              <a:ea typeface="ＭＳ Ｐゴシック"/>
            </a:rPr>
            <a:t>1.7 </a:t>
          </a:r>
          <a:r>
            <a:rPr lang="ja-JP" altLang="en-US" sz="900" b="0" i="0" strike="noStrike" dirty="0" smtClean="0">
              <a:solidFill>
                <a:srgbClr val="FFC000"/>
              </a:solidFill>
              <a:latin typeface="ＭＳ Ｐゴシック"/>
              <a:ea typeface="ＭＳ Ｐゴシック"/>
            </a:rPr>
            <a:t>結核</a:t>
          </a:r>
          <a:endParaRPr lang="en-US" altLang="ja-JP" sz="900" b="0" i="0" strike="noStrike" dirty="0" smtClean="0">
            <a:solidFill>
              <a:srgbClr val="FFC000"/>
            </a:solidFill>
            <a:latin typeface="ＭＳ Ｐゴシック"/>
            <a:ea typeface="ＭＳ Ｐゴシック"/>
          </a:endParaRPr>
        </a:p>
        <a:p xmlns:a="http://schemas.openxmlformats.org/drawingml/2006/main">
          <a:pPr algn="l" rtl="0">
            <a:defRPr sz="1000"/>
          </a:pPr>
          <a:r>
            <a:rPr lang="ja-JP" altLang="en-US" sz="900" b="0" i="0" strike="noStrike" dirty="0" smtClean="0">
              <a:solidFill>
                <a:srgbClr val="FFC000"/>
              </a:solidFill>
              <a:latin typeface="ＭＳ Ｐゴシック"/>
              <a:ea typeface="ＭＳ Ｐゴシック"/>
            </a:rPr>
            <a:t> </a:t>
          </a:r>
          <a:r>
            <a:rPr lang="en-US" altLang="ja-JP" sz="900" b="0" i="0" strike="noStrike" dirty="0">
              <a:solidFill>
                <a:srgbClr val="FFC000"/>
              </a:solidFill>
              <a:latin typeface="ＭＳ Ｐゴシック"/>
              <a:ea typeface="ＭＳ Ｐゴシック"/>
            </a:rPr>
            <a:t>Tuberculosis</a:t>
          </a:r>
        </a:p>
      </cdr:txBody>
    </cdr:sp>
  </cdr:relSizeAnchor>
  <cdr:relSizeAnchor xmlns:cdr="http://schemas.openxmlformats.org/drawingml/2006/chartDrawing">
    <cdr:from>
      <cdr:x>0.17135</cdr:x>
      <cdr:y>0.96686</cdr:y>
    </cdr:from>
    <cdr:to>
      <cdr:x>0.20858</cdr:x>
      <cdr:y>0.98476</cdr:y>
    </cdr:to>
    <cdr:sp macro="" textlink="">
      <cdr:nvSpPr>
        <cdr:cNvPr id="23563" name="テキスト 14"/>
        <cdr:cNvSpPr txBox="1">
          <a:spLocks xmlns:a="http://schemas.openxmlformats.org/drawingml/2006/main" noChangeArrowheads="1"/>
        </cdr:cNvSpPr>
      </cdr:nvSpPr>
      <cdr:spPr bwMode="auto">
        <a:xfrm xmlns:a="http://schemas.openxmlformats.org/drawingml/2006/main">
          <a:off x="1434402" y="4243524"/>
          <a:ext cx="238315" cy="199492"/>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0.11584</cdr:x>
      <cdr:y>0.95551</cdr:y>
    </cdr:from>
    <cdr:to>
      <cdr:x>0.19251</cdr:x>
      <cdr:y>0.98476</cdr:y>
    </cdr:to>
    <cdr:sp macro="" textlink="">
      <cdr:nvSpPr>
        <cdr:cNvPr id="23569" name="Text Box 17"/>
        <cdr:cNvSpPr txBox="1">
          <a:spLocks xmlns:a="http://schemas.openxmlformats.org/drawingml/2006/main" noChangeArrowheads="1"/>
        </cdr:cNvSpPr>
      </cdr:nvSpPr>
      <cdr:spPr bwMode="auto">
        <a:xfrm xmlns:a="http://schemas.openxmlformats.org/drawingml/2006/main">
          <a:off x="539552" y="4422627"/>
          <a:ext cx="357100" cy="135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800" b="0" i="0" strike="noStrike" dirty="0">
              <a:solidFill>
                <a:srgbClr val="000000"/>
              </a:solidFill>
              <a:latin typeface="ＭＳ Ｐゴシック"/>
              <a:ea typeface="ＭＳ Ｐゴシック"/>
            </a:rPr>
            <a:t>・・年</a:t>
          </a:r>
        </a:p>
      </cdr:txBody>
    </cdr:sp>
  </cdr:relSizeAnchor>
  <cdr:relSizeAnchor xmlns:cdr="http://schemas.openxmlformats.org/drawingml/2006/chartDrawing">
    <cdr:from>
      <cdr:x>0.54237</cdr:x>
      <cdr:y>0.89101</cdr:y>
    </cdr:from>
    <cdr:to>
      <cdr:x>0.61624</cdr:x>
      <cdr:y>0.92676</cdr:y>
    </cdr:to>
    <cdr:sp macro="" textlink="">
      <cdr:nvSpPr>
        <cdr:cNvPr id="23572" name="Text Box 20"/>
        <cdr:cNvSpPr txBox="1">
          <a:spLocks xmlns:a="http://schemas.openxmlformats.org/drawingml/2006/main" noChangeArrowheads="1"/>
        </cdr:cNvSpPr>
      </cdr:nvSpPr>
      <cdr:spPr bwMode="auto">
        <a:xfrm xmlns:a="http://schemas.openxmlformats.org/drawingml/2006/main">
          <a:off x="3757105" y="4035257"/>
          <a:ext cx="511743" cy="1619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800" b="0" i="0" strike="noStrike">
              <a:solidFill>
                <a:srgbClr val="000000"/>
              </a:solidFill>
              <a:latin typeface="明朝"/>
            </a:rPr>
            <a:t>平成</a:t>
          </a:r>
        </a:p>
      </cdr:txBody>
    </cdr:sp>
  </cdr:relSizeAnchor>
  <cdr:relSizeAnchor xmlns:cdr="http://schemas.openxmlformats.org/drawingml/2006/chartDrawing">
    <cdr:from>
      <cdr:x>0.06352</cdr:x>
      <cdr:y>0.89349</cdr:y>
    </cdr:from>
    <cdr:to>
      <cdr:x>0.1126</cdr:x>
      <cdr:y>0.92606</cdr:y>
    </cdr:to>
    <cdr:sp macro="" textlink="">
      <cdr:nvSpPr>
        <cdr:cNvPr id="23573" name="Text Box 21"/>
        <cdr:cNvSpPr txBox="1">
          <a:spLocks xmlns:a="http://schemas.openxmlformats.org/drawingml/2006/main" noChangeArrowheads="1"/>
        </cdr:cNvSpPr>
      </cdr:nvSpPr>
      <cdr:spPr bwMode="auto">
        <a:xfrm xmlns:a="http://schemas.openxmlformats.org/drawingml/2006/main">
          <a:off x="442297" y="4187553"/>
          <a:ext cx="341759" cy="1526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800" b="0" i="0" strike="noStrike">
              <a:solidFill>
                <a:srgbClr val="000000"/>
              </a:solidFill>
              <a:latin typeface="明朝"/>
            </a:rPr>
            <a:t>昭和</a:t>
          </a:r>
        </a:p>
      </cdr:txBody>
    </cdr:sp>
  </cdr:relSizeAnchor>
  <cdr:relSizeAnchor xmlns:cdr="http://schemas.openxmlformats.org/drawingml/2006/chartDrawing">
    <cdr:from>
      <cdr:x>0</cdr:x>
      <cdr:y>0.26949</cdr:y>
    </cdr:from>
    <cdr:to>
      <cdr:x>0.02978</cdr:x>
      <cdr:y>0.71023</cdr:y>
    </cdr:to>
    <cdr:sp macro="" textlink="">
      <cdr:nvSpPr>
        <cdr:cNvPr id="17" name="テキスト 32"/>
        <cdr:cNvSpPr txBox="1">
          <a:spLocks xmlns:a="http://schemas.openxmlformats.org/drawingml/2006/main" noChangeArrowheads="1"/>
        </cdr:cNvSpPr>
      </cdr:nvSpPr>
      <cdr:spPr bwMode="auto">
        <a:xfrm xmlns:a="http://schemas.openxmlformats.org/drawingml/2006/main">
          <a:off x="0" y="1223596"/>
          <a:ext cx="207722" cy="20011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18288" tIns="0" rIns="18288" bIns="0" anchor="ctr"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200" b="0" i="0" strike="noStrike" dirty="0">
              <a:solidFill>
                <a:srgbClr val="000000"/>
              </a:solidFill>
              <a:latin typeface="ＭＳ Ｐゴシック"/>
              <a:ea typeface="ＭＳ Ｐゴシック"/>
            </a:rPr>
            <a:t>死亡率人口</a:t>
          </a:r>
          <a:r>
            <a:rPr lang="en-US" altLang="ja-JP" sz="1200" b="0" i="0" strike="noStrike" dirty="0">
              <a:solidFill>
                <a:srgbClr val="000000"/>
              </a:solidFill>
              <a:latin typeface="ＭＳ Ｐゴシック"/>
              <a:ea typeface="ＭＳ Ｐゴシック"/>
            </a:rPr>
            <a:t>10</a:t>
          </a:r>
          <a:r>
            <a:rPr lang="ja-JP" altLang="en-US" sz="1200" b="0" i="0" strike="noStrike" dirty="0">
              <a:solidFill>
                <a:srgbClr val="000000"/>
              </a:solidFill>
              <a:latin typeface="ＭＳ Ｐゴシック"/>
              <a:ea typeface="ＭＳ Ｐゴシック"/>
            </a:rPr>
            <a:t>　万対 </a:t>
          </a:r>
        </a:p>
      </cdr:txBody>
    </cdr:sp>
  </cdr:relSizeAnchor>
  <cdr:relSizeAnchor xmlns:cdr="http://schemas.openxmlformats.org/drawingml/2006/chartDrawing">
    <cdr:from>
      <cdr:x>0.77219</cdr:x>
      <cdr:y>0.67422</cdr:y>
    </cdr:from>
    <cdr:to>
      <cdr:x>0.94211</cdr:x>
      <cdr:y>0.77229</cdr:y>
    </cdr:to>
    <cdr:sp macro="" textlink="">
      <cdr:nvSpPr>
        <cdr:cNvPr id="18" name="テキスト 9"/>
        <cdr:cNvSpPr txBox="1">
          <a:spLocks xmlns:a="http://schemas.openxmlformats.org/drawingml/2006/main" noChangeArrowheads="1"/>
        </cdr:cNvSpPr>
      </cdr:nvSpPr>
      <cdr:spPr bwMode="auto">
        <a:xfrm xmlns:a="http://schemas.openxmlformats.org/drawingml/2006/main">
          <a:off x="3596572" y="3120680"/>
          <a:ext cx="791424" cy="453928"/>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wrap="square" lIns="27432" tIns="18288"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altLang="ja-JP" sz="900" b="0" i="0" strike="noStrike" dirty="0">
              <a:solidFill>
                <a:schemeClr val="accent6">
                  <a:lumMod val="75000"/>
                </a:schemeClr>
              </a:solidFill>
              <a:latin typeface="ＭＳ Ｐゴシック"/>
              <a:ea typeface="ＭＳ Ｐゴシック"/>
            </a:rPr>
            <a:t>48.2 </a:t>
          </a:r>
          <a:r>
            <a:rPr lang="ja-JP" altLang="en-US" sz="900" b="0" i="0" strike="noStrike" dirty="0">
              <a:solidFill>
                <a:schemeClr val="accent6">
                  <a:lumMod val="75000"/>
                </a:schemeClr>
              </a:solidFill>
              <a:latin typeface="ＭＳ Ｐゴシック"/>
              <a:ea typeface="ＭＳ Ｐゴシック"/>
            </a:rPr>
            <a:t>老衰 </a:t>
          </a:r>
          <a:endParaRPr lang="en-US" altLang="ja-JP" sz="900" b="0" i="0" strike="noStrike" dirty="0" smtClean="0">
            <a:solidFill>
              <a:schemeClr val="accent6">
                <a:lumMod val="75000"/>
              </a:schemeClr>
            </a:solidFill>
            <a:latin typeface="ＭＳ Ｐゴシック"/>
            <a:ea typeface="ＭＳ Ｐゴシック"/>
          </a:endParaRPr>
        </a:p>
        <a:p xmlns:a="http://schemas.openxmlformats.org/drawingml/2006/main">
          <a:pPr algn="l" rtl="0">
            <a:defRPr sz="1000"/>
          </a:pPr>
          <a:r>
            <a:rPr lang="en-US" altLang="ja-JP" sz="900" b="0" i="0" strike="noStrike" dirty="0" smtClean="0">
              <a:solidFill>
                <a:schemeClr val="accent6">
                  <a:lumMod val="75000"/>
                </a:schemeClr>
              </a:solidFill>
              <a:latin typeface="ＭＳ Ｐゴシック"/>
              <a:ea typeface="ＭＳ Ｐゴシック"/>
            </a:rPr>
            <a:t>Senility</a:t>
          </a:r>
          <a:endParaRPr lang="en-US" altLang="ja-JP" sz="900" b="0" i="0" strike="noStrike" dirty="0">
            <a:solidFill>
              <a:schemeClr val="accent6">
                <a:lumMod val="75000"/>
              </a:schemeClr>
            </a:solidFill>
            <a:latin typeface="ＭＳ Ｐゴシック"/>
            <a:ea typeface="ＭＳ Ｐゴシック"/>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0.04133</cdr:x>
      <cdr:y>0.84307</cdr:y>
    </cdr:from>
    <cdr:to>
      <cdr:x>0.16596</cdr:x>
      <cdr:y>0.90405</cdr:y>
    </cdr:to>
    <cdr:sp macro="" textlink="">
      <cdr:nvSpPr>
        <cdr:cNvPr id="2" name="テキスト ボックス 4"/>
        <cdr:cNvSpPr txBox="1"/>
      </cdr:nvSpPr>
      <cdr:spPr>
        <a:xfrm xmlns:a="http://schemas.openxmlformats.org/drawingml/2006/main">
          <a:off x="360040" y="4255183"/>
          <a:ext cx="1085554"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1400"/>
            <a:t>（昭和</a:t>
          </a:r>
          <a:r>
            <a:rPr kumimoji="1" lang="en-US" altLang="ja-JP" sz="1400"/>
            <a:t>50</a:t>
          </a:r>
          <a:r>
            <a:rPr kumimoji="1" lang="ja-JP" altLang="en-US" sz="1400"/>
            <a:t>年）</a:t>
          </a:r>
        </a:p>
      </cdr:txBody>
    </cdr:sp>
  </cdr:relSizeAnchor>
  <cdr:relSizeAnchor xmlns:cdr="http://schemas.openxmlformats.org/drawingml/2006/chartDrawing">
    <cdr:from>
      <cdr:x>0.38853</cdr:x>
      <cdr:y>0.84307</cdr:y>
    </cdr:from>
    <cdr:to>
      <cdr:x>0.50635</cdr:x>
      <cdr:y>0.90405</cdr:y>
    </cdr:to>
    <cdr:sp macro="" textlink="">
      <cdr:nvSpPr>
        <cdr:cNvPr id="3" name="テキスト ボックス 4"/>
        <cdr:cNvSpPr txBox="1"/>
      </cdr:nvSpPr>
      <cdr:spPr>
        <a:xfrm xmlns:a="http://schemas.openxmlformats.org/drawingml/2006/main">
          <a:off x="3384376" y="4255183"/>
          <a:ext cx="1026243"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1400" dirty="0"/>
            <a:t>（平成２年）</a:t>
          </a:r>
        </a:p>
      </cdr:txBody>
    </cdr:sp>
  </cdr:relSizeAnchor>
  <cdr:relSizeAnchor xmlns:cdr="http://schemas.openxmlformats.org/drawingml/2006/chartDrawing">
    <cdr:from>
      <cdr:x>0.01653</cdr:x>
      <cdr:y>0.01559</cdr:y>
    </cdr:from>
    <cdr:to>
      <cdr:x>0.10267</cdr:x>
      <cdr:y>0.07657</cdr:y>
    </cdr:to>
    <cdr:sp macro="" textlink="">
      <cdr:nvSpPr>
        <cdr:cNvPr id="4" name="テキスト ボックス 3"/>
        <cdr:cNvSpPr txBox="1"/>
      </cdr:nvSpPr>
      <cdr:spPr>
        <a:xfrm xmlns:a="http://schemas.openxmlformats.org/drawingml/2006/main">
          <a:off x="144016" y="78696"/>
          <a:ext cx="750305"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1400" dirty="0"/>
            <a:t>（％）</a:t>
          </a:r>
        </a:p>
      </cdr:txBody>
    </cdr:sp>
  </cdr:relSizeAnchor>
</c:userShapes>
</file>

<file path=ppt/drawings/drawing7.xml><?xml version="1.0" encoding="utf-8"?>
<c:userShapes xmlns:c="http://schemas.openxmlformats.org/drawingml/2006/chart">
  <cdr:relSizeAnchor xmlns:cdr="http://schemas.openxmlformats.org/drawingml/2006/chartDrawing">
    <cdr:from>
      <cdr:x>0.38888</cdr:x>
      <cdr:y>0.09426</cdr:y>
    </cdr:from>
    <cdr:to>
      <cdr:x>0.71466</cdr:x>
      <cdr:y>0.23073</cdr:y>
    </cdr:to>
    <cdr:sp macro="" textlink="">
      <cdr:nvSpPr>
        <cdr:cNvPr id="332801" name="Text Box 7"/>
        <cdr:cNvSpPr txBox="1">
          <a:spLocks xmlns:a="http://schemas.openxmlformats.org/drawingml/2006/main" noChangeArrowheads="1"/>
        </cdr:cNvSpPr>
      </cdr:nvSpPr>
      <cdr:spPr bwMode="auto">
        <a:xfrm xmlns:a="http://schemas.openxmlformats.org/drawingml/2006/main">
          <a:off x="1766483" y="391859"/>
          <a:ext cx="1479862" cy="5673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lnSpc>
              <a:spcPts val="1700"/>
            </a:lnSpc>
            <a:defRPr sz="1000"/>
          </a:pPr>
          <a:r>
            <a:rPr lang="ja-JP" altLang="en-US" sz="1400" b="1" i="0" u="none" strike="noStrike" baseline="0" dirty="0">
              <a:solidFill>
                <a:srgbClr val="993300"/>
              </a:solidFill>
              <a:latin typeface="ＭＳ Ｐゴシック"/>
              <a:ea typeface="ＭＳ Ｐゴシック"/>
            </a:rPr>
            <a:t>食料自給率</a:t>
          </a:r>
        </a:p>
        <a:p xmlns:a="http://schemas.openxmlformats.org/drawingml/2006/main">
          <a:pPr algn="l" rtl="0">
            <a:lnSpc>
              <a:spcPts val="1700"/>
            </a:lnSpc>
            <a:defRPr sz="1000"/>
          </a:pPr>
          <a:r>
            <a:rPr lang="ja-JP" altLang="en-US" sz="1400" b="1" i="0" u="none" strike="noStrike" baseline="0" dirty="0">
              <a:solidFill>
                <a:srgbClr val="993300"/>
              </a:solidFill>
              <a:latin typeface="ＭＳ Ｐゴシック"/>
              <a:ea typeface="ＭＳ Ｐゴシック"/>
            </a:rPr>
            <a:t>（生産額ベース）</a:t>
          </a:r>
        </a:p>
      </cdr:txBody>
    </cdr:sp>
  </cdr:relSizeAnchor>
  <cdr:relSizeAnchor xmlns:cdr="http://schemas.openxmlformats.org/drawingml/2006/chartDrawing">
    <cdr:from>
      <cdr:x>0.36511</cdr:x>
      <cdr:y>0.31895</cdr:y>
    </cdr:from>
    <cdr:to>
      <cdr:x>0.69967</cdr:x>
      <cdr:y>0.46589</cdr:y>
    </cdr:to>
    <cdr:sp macro="" textlink="">
      <cdr:nvSpPr>
        <cdr:cNvPr id="332803" name="Text Box 11"/>
        <cdr:cNvSpPr txBox="1">
          <a:spLocks xmlns:a="http://schemas.openxmlformats.org/drawingml/2006/main" noChangeArrowheads="1"/>
        </cdr:cNvSpPr>
      </cdr:nvSpPr>
      <cdr:spPr bwMode="auto">
        <a:xfrm xmlns:a="http://schemas.openxmlformats.org/drawingml/2006/main">
          <a:off x="1658507" y="1325942"/>
          <a:ext cx="1519717" cy="6108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lnSpc>
              <a:spcPts val="1700"/>
            </a:lnSpc>
            <a:defRPr sz="1000"/>
          </a:pPr>
          <a:r>
            <a:rPr lang="ja-JP" altLang="en-US" sz="1400" b="1" i="0" u="none" strike="noStrike" baseline="0" dirty="0">
              <a:solidFill>
                <a:srgbClr val="000080"/>
              </a:solidFill>
              <a:latin typeface="ＭＳ Ｐゴシック"/>
              <a:ea typeface="ＭＳ Ｐゴシック"/>
            </a:rPr>
            <a:t>食料自給率</a:t>
          </a:r>
        </a:p>
        <a:p xmlns:a="http://schemas.openxmlformats.org/drawingml/2006/main">
          <a:pPr algn="l" rtl="0">
            <a:lnSpc>
              <a:spcPts val="1600"/>
            </a:lnSpc>
            <a:defRPr sz="1000"/>
          </a:pPr>
          <a:r>
            <a:rPr lang="ja-JP" altLang="en-US" sz="1400" b="1" i="0" u="none" strike="noStrike" baseline="0" dirty="0">
              <a:solidFill>
                <a:srgbClr val="000080"/>
              </a:solidFill>
              <a:latin typeface="ＭＳ Ｐゴシック"/>
              <a:ea typeface="ＭＳ Ｐゴシック"/>
            </a:rPr>
            <a:t>（カロリーベース）</a:t>
          </a:r>
        </a:p>
      </cdr:txBody>
    </cdr:sp>
  </cdr:relSizeAnchor>
  <cdr:relSizeAnchor xmlns:cdr="http://schemas.openxmlformats.org/drawingml/2006/chartDrawing">
    <cdr:from>
      <cdr:x>0.3314</cdr:x>
      <cdr:y>0.62574</cdr:y>
    </cdr:from>
    <cdr:to>
      <cdr:x>0.57174</cdr:x>
      <cdr:y>0.813</cdr:y>
    </cdr:to>
    <cdr:sp macro="" textlink="">
      <cdr:nvSpPr>
        <cdr:cNvPr id="332804" name="Text Box 13"/>
        <cdr:cNvSpPr txBox="1">
          <a:spLocks xmlns:a="http://schemas.openxmlformats.org/drawingml/2006/main" noChangeArrowheads="1"/>
        </cdr:cNvSpPr>
      </cdr:nvSpPr>
      <cdr:spPr bwMode="auto">
        <a:xfrm xmlns:a="http://schemas.openxmlformats.org/drawingml/2006/main">
          <a:off x="1505381" y="2601333"/>
          <a:ext cx="1091730" cy="7784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lnSpc>
              <a:spcPts val="1700"/>
            </a:lnSpc>
            <a:defRPr sz="1000"/>
          </a:pPr>
          <a:r>
            <a:rPr lang="ja-JP" altLang="en-US" sz="1400" b="1" i="0" u="none" strike="noStrike" baseline="0">
              <a:solidFill>
                <a:srgbClr val="000000"/>
              </a:solidFill>
              <a:latin typeface="ＭＳ Ｐゴシック"/>
              <a:ea typeface="ＭＳ Ｐゴシック"/>
            </a:rPr>
            <a:t>穀物自給率</a:t>
          </a:r>
        </a:p>
      </cdr:txBody>
    </cdr:sp>
  </cdr:relSizeAnchor>
  <cdr:relSizeAnchor xmlns:cdr="http://schemas.openxmlformats.org/drawingml/2006/chartDrawing">
    <cdr:from>
      <cdr:x>0</cdr:x>
      <cdr:y>0</cdr:y>
    </cdr:from>
    <cdr:to>
      <cdr:x>0.07942</cdr:x>
      <cdr:y>0.10563</cdr:y>
    </cdr:to>
    <cdr:sp macro="" textlink="">
      <cdr:nvSpPr>
        <cdr:cNvPr id="332818" name="テキスト ボックス 332817"/>
        <cdr:cNvSpPr txBox="1"/>
      </cdr:nvSpPr>
      <cdr:spPr>
        <a:xfrm xmlns:a="http://schemas.openxmlformats.org/drawingml/2006/main">
          <a:off x="0" y="0"/>
          <a:ext cx="512989" cy="3673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100"/>
            <a:t>（％）</a:t>
          </a:r>
        </a:p>
      </cdr:txBody>
    </cdr:sp>
  </cdr:relSizeAnchor>
</c:userShapes>
</file>

<file path=ppt/drawings/drawing8.xml><?xml version="1.0" encoding="utf-8"?>
<c:userShapes xmlns:c="http://schemas.openxmlformats.org/drawingml/2006/chart">
  <cdr:relSizeAnchor xmlns:cdr="http://schemas.openxmlformats.org/drawingml/2006/chartDrawing">
    <cdr:from>
      <cdr:x>0.03674</cdr:x>
      <cdr:y>0.0081</cdr:y>
    </cdr:from>
    <cdr:to>
      <cdr:x>0.1575</cdr:x>
      <cdr:y>0.09312</cdr:y>
    </cdr:to>
    <cdr:sp macro="" textlink="">
      <cdr:nvSpPr>
        <cdr:cNvPr id="2" name="テキスト ボックス 1"/>
        <cdr:cNvSpPr txBox="1"/>
      </cdr:nvSpPr>
      <cdr:spPr>
        <a:xfrm xmlns:a="http://schemas.openxmlformats.org/drawingml/2006/main">
          <a:off x="167975" y="36162"/>
          <a:ext cx="552105" cy="3795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900"/>
            <a:t>（％）</a:t>
          </a:r>
        </a:p>
      </cdr:txBody>
    </cdr:sp>
  </cdr:relSizeAnchor>
  <cdr:relSizeAnchor xmlns:cdr="http://schemas.openxmlformats.org/drawingml/2006/chartDrawing">
    <cdr:from>
      <cdr:x>0</cdr:x>
      <cdr:y>0.73678</cdr:y>
    </cdr:from>
    <cdr:to>
      <cdr:x>0.97649</cdr:x>
      <cdr:y>0.96945</cdr:y>
    </cdr:to>
    <cdr:sp macro="" textlink="">
      <cdr:nvSpPr>
        <cdr:cNvPr id="5" name="テキスト ボックス 2"/>
        <cdr:cNvSpPr txBox="1"/>
      </cdr:nvSpPr>
      <cdr:spPr>
        <a:xfrm xmlns:a="http://schemas.openxmlformats.org/drawingml/2006/main">
          <a:off x="0" y="3800978"/>
          <a:ext cx="4464512" cy="120032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1200" dirty="0"/>
            <a:t>資料：農林水産省「食料需給表」、</a:t>
          </a:r>
          <a:r>
            <a:rPr kumimoji="1" lang="en-US" altLang="ja-JP" sz="1200" dirty="0" err="1"/>
            <a:t>FAO"Food</a:t>
          </a:r>
          <a:r>
            <a:rPr kumimoji="1" lang="en-US" altLang="ja-JP" sz="1200" dirty="0"/>
            <a:t> Balance Sheets"</a:t>
          </a:r>
          <a:r>
            <a:rPr kumimoji="1" lang="ja-JP" altLang="en-US" sz="1200" dirty="0"/>
            <a:t>等</a:t>
          </a:r>
          <a:r>
            <a:rPr kumimoji="1" lang="ja-JP" altLang="en-US" sz="1200" dirty="0" smtClean="0"/>
            <a:t>を</a:t>
          </a:r>
          <a:endParaRPr kumimoji="1" lang="en-US" altLang="ja-JP" sz="1200" dirty="0" smtClean="0"/>
        </a:p>
        <a:p xmlns:a="http://schemas.openxmlformats.org/drawingml/2006/main">
          <a:r>
            <a:rPr kumimoji="1" lang="ja-JP" altLang="en-US" sz="1200" dirty="0"/>
            <a:t>　</a:t>
          </a:r>
          <a:r>
            <a:rPr kumimoji="1" lang="ja-JP" altLang="en-US" sz="1200" dirty="0" smtClean="0"/>
            <a:t>　　　基</a:t>
          </a:r>
          <a:r>
            <a:rPr kumimoji="1" lang="ja-JP" altLang="en-US" sz="1200" dirty="0"/>
            <a:t>に農林水産省で試算。</a:t>
          </a:r>
          <a:endParaRPr kumimoji="1" lang="en-US" altLang="ja-JP" sz="1200" dirty="0"/>
        </a:p>
        <a:p xmlns:a="http://schemas.openxmlformats.org/drawingml/2006/main">
          <a:r>
            <a:rPr kumimoji="1" lang="ja-JP" altLang="en-US" sz="1200" dirty="0"/>
            <a:t>注：１　数値は</a:t>
          </a:r>
          <a:r>
            <a:rPr kumimoji="1" lang="en-US" altLang="ja-JP" sz="1200" dirty="0"/>
            <a:t>2009</a:t>
          </a:r>
          <a:r>
            <a:rPr kumimoji="1" lang="ja-JP" altLang="en-US" sz="1200" dirty="0"/>
            <a:t>年（平成</a:t>
          </a:r>
          <a:r>
            <a:rPr kumimoji="1" lang="en-US" altLang="ja-JP" sz="1200" dirty="0"/>
            <a:t>21</a:t>
          </a:r>
          <a:r>
            <a:rPr kumimoji="1" lang="ja-JP" altLang="en-US" sz="1200" dirty="0"/>
            <a:t>年）であるが、日本は平成</a:t>
          </a:r>
          <a:r>
            <a:rPr kumimoji="1" lang="en-US" altLang="ja-JP" sz="1200" dirty="0"/>
            <a:t>25</a:t>
          </a:r>
          <a:r>
            <a:rPr kumimoji="1" lang="ja-JP" altLang="en-US" sz="1200" dirty="0"/>
            <a:t>年度。</a:t>
          </a:r>
        </a:p>
        <a:p xmlns:a="http://schemas.openxmlformats.org/drawingml/2006/main">
          <a:r>
            <a:rPr kumimoji="1" lang="ja-JP" altLang="en-US" sz="1200" dirty="0"/>
            <a:t> 　　２　各品目の国産単価及び輸入単価については、</a:t>
          </a:r>
          <a:r>
            <a:rPr kumimoji="1" lang="en-US" altLang="ja-JP" sz="1200" dirty="0"/>
            <a:t>FAO</a:t>
          </a:r>
          <a:r>
            <a:rPr kumimoji="1" lang="ja-JP" altLang="en-US" sz="1200" dirty="0"/>
            <a:t>（</a:t>
          </a:r>
          <a:r>
            <a:rPr kumimoji="1" lang="ja-JP" altLang="en-US" sz="1200" dirty="0" smtClean="0"/>
            <a:t>国際連</a:t>
          </a:r>
          <a:endParaRPr kumimoji="1" lang="en-US" altLang="ja-JP" sz="1200" dirty="0" smtClean="0"/>
        </a:p>
        <a:p xmlns:a="http://schemas.openxmlformats.org/drawingml/2006/main">
          <a:r>
            <a:rPr kumimoji="1" lang="ja-JP" altLang="en-US" sz="1200" dirty="0"/>
            <a:t>　</a:t>
          </a:r>
          <a:r>
            <a:rPr kumimoji="1" lang="ja-JP" altLang="en-US" sz="1200" dirty="0" smtClean="0"/>
            <a:t>　　　合</a:t>
          </a:r>
          <a:r>
            <a:rPr kumimoji="1" lang="ja-JP" altLang="en-US" sz="1200" dirty="0"/>
            <a:t>食糧農業機関）</a:t>
          </a:r>
          <a:r>
            <a:rPr kumimoji="1" lang="ja-JP" altLang="en-US" sz="1200" dirty="0" smtClean="0"/>
            <a:t>の</a:t>
          </a:r>
          <a:r>
            <a:rPr kumimoji="1" lang="en-US" altLang="ja-JP" sz="1200" dirty="0" smtClean="0"/>
            <a:t>Price </a:t>
          </a:r>
          <a:r>
            <a:rPr kumimoji="1" lang="en-US" altLang="ja-JP" sz="1200" dirty="0"/>
            <a:t>STAT</a:t>
          </a:r>
          <a:r>
            <a:rPr kumimoji="1" lang="ja-JP" altLang="en-US" sz="1200" dirty="0"/>
            <a:t>及び</a:t>
          </a:r>
          <a:r>
            <a:rPr kumimoji="1" lang="en-US" altLang="ja-JP" sz="1200" dirty="0"/>
            <a:t>Trade STAT</a:t>
          </a:r>
          <a:r>
            <a:rPr kumimoji="1" lang="ja-JP" altLang="en-US" sz="1200" dirty="0"/>
            <a:t>等より算出。</a:t>
          </a:r>
        </a:p>
        <a:p xmlns:a="http://schemas.openxmlformats.org/drawingml/2006/main">
          <a:r>
            <a:rPr kumimoji="1" lang="ja-JP" altLang="en-US" sz="1200" dirty="0"/>
            <a:t>　　３　畜産物及び加工品については、輸入飼料・輸入原料を考慮。</a:t>
          </a:r>
        </a:p>
      </cdr:txBody>
    </cdr:sp>
  </cdr:relSizeAnchor>
</c:userShapes>
</file>

<file path=ppt/drawings/drawing9.xml><?xml version="1.0" encoding="utf-8"?>
<c:userShapes xmlns:c="http://schemas.openxmlformats.org/drawingml/2006/chart">
  <cdr:relSizeAnchor xmlns:cdr="http://schemas.openxmlformats.org/drawingml/2006/chartDrawing">
    <cdr:from>
      <cdr:x>0.66072</cdr:x>
      <cdr:y>0.02912</cdr:y>
    </cdr:from>
    <cdr:to>
      <cdr:x>0.88679</cdr:x>
      <cdr:y>0.12111</cdr:y>
    </cdr:to>
    <cdr:sp macro="" textlink="">
      <cdr:nvSpPr>
        <cdr:cNvPr id="2" name="テキスト ボックス 1"/>
        <cdr:cNvSpPr txBox="1"/>
      </cdr:nvSpPr>
      <cdr:spPr>
        <a:xfrm xmlns:a="http://schemas.openxmlformats.org/drawingml/2006/main">
          <a:off x="4828712" y="95026"/>
          <a:ext cx="1652188" cy="3001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400" dirty="0" smtClean="0"/>
            <a:t>（複数回答、</a:t>
          </a:r>
          <a:r>
            <a:rPr lang="en-US" altLang="ja-JP" sz="1400" dirty="0" smtClean="0"/>
            <a:t>n=1,867</a:t>
          </a:r>
          <a:r>
            <a:rPr lang="ja-JP" altLang="en-US" sz="1400" dirty="0" smtClean="0"/>
            <a:t>）</a:t>
          </a:r>
          <a:endParaRPr lang="ja-JP" altLang="en-US" sz="1400" dirty="0"/>
        </a:p>
      </cdr:txBody>
    </cdr:sp>
  </cdr:relSizeAnchor>
  <cdr:relSizeAnchor xmlns:cdr="http://schemas.openxmlformats.org/drawingml/2006/chartDrawing">
    <cdr:from>
      <cdr:x>0.85814</cdr:x>
      <cdr:y>0.91523</cdr:y>
    </cdr:from>
    <cdr:to>
      <cdr:x>0.96045</cdr:x>
      <cdr:y>1</cdr:y>
    </cdr:to>
    <cdr:sp macro="" textlink="">
      <cdr:nvSpPr>
        <cdr:cNvPr id="3" name="テキスト ボックス 2"/>
        <cdr:cNvSpPr txBox="1"/>
      </cdr:nvSpPr>
      <cdr:spPr>
        <a:xfrm xmlns:a="http://schemas.openxmlformats.org/drawingml/2006/main">
          <a:off x="4355976" y="4140460"/>
          <a:ext cx="519322" cy="3835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400" dirty="0"/>
            <a:t>（</a:t>
          </a:r>
          <a:r>
            <a:rPr lang="en-US" altLang="ja-JP" sz="1400" dirty="0"/>
            <a:t>%</a:t>
          </a:r>
          <a:r>
            <a:rPr lang="ja-JP" altLang="en-US" sz="14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9882946F-3126-4469-B7B0-D7BCD970C8C9}" type="datetimeFigureOut">
              <a:rPr kumimoji="1" lang="ja-JP" altLang="en-US" smtClean="0"/>
              <a:t>2014/12/2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1DDAD9F7-8667-4DD8-AFFD-A0B2BDB43BCB}" type="slidenum">
              <a:rPr kumimoji="1" lang="ja-JP" altLang="en-US" smtClean="0"/>
              <a:t>‹#›</a:t>
            </a:fld>
            <a:endParaRPr kumimoji="1" lang="ja-JP" altLang="en-US"/>
          </a:p>
        </p:txBody>
      </p:sp>
    </p:spTree>
    <p:extLst>
      <p:ext uri="{BB962C8B-B14F-4D97-AF65-F5344CB8AC3E}">
        <p14:creationId xmlns:p14="http://schemas.microsoft.com/office/powerpoint/2010/main" val="2669465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DAD9F7-8667-4DD8-AFFD-A0B2BDB43BCB}" type="slidenum">
              <a:rPr kumimoji="1" lang="ja-JP" altLang="en-US" smtClean="0"/>
              <a:t>15</a:t>
            </a:fld>
            <a:endParaRPr kumimoji="1" lang="ja-JP" altLang="en-US"/>
          </a:p>
        </p:txBody>
      </p:sp>
    </p:spTree>
    <p:extLst>
      <p:ext uri="{BB962C8B-B14F-4D97-AF65-F5344CB8AC3E}">
        <p14:creationId xmlns:p14="http://schemas.microsoft.com/office/powerpoint/2010/main" val="54820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DAD9F7-8667-4DD8-AFFD-A0B2BDB43BCB}" type="slidenum">
              <a:rPr kumimoji="1" lang="ja-JP" altLang="en-US" smtClean="0"/>
              <a:t>16</a:t>
            </a:fld>
            <a:endParaRPr kumimoji="1" lang="ja-JP" altLang="en-US"/>
          </a:p>
        </p:txBody>
      </p:sp>
    </p:spTree>
    <p:extLst>
      <p:ext uri="{BB962C8B-B14F-4D97-AF65-F5344CB8AC3E}">
        <p14:creationId xmlns:p14="http://schemas.microsoft.com/office/powerpoint/2010/main" val="548208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DAD9F7-8667-4DD8-AFFD-A0B2BDB43BCB}" type="slidenum">
              <a:rPr kumimoji="1" lang="ja-JP" altLang="en-US" smtClean="0"/>
              <a:t>17</a:t>
            </a:fld>
            <a:endParaRPr kumimoji="1" lang="ja-JP" altLang="en-US"/>
          </a:p>
        </p:txBody>
      </p:sp>
    </p:spTree>
    <p:extLst>
      <p:ext uri="{BB962C8B-B14F-4D97-AF65-F5344CB8AC3E}">
        <p14:creationId xmlns:p14="http://schemas.microsoft.com/office/powerpoint/2010/main" val="241783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D64E8E4-366C-4236-BD0C-67C5840B3064}" type="datetime1">
              <a:rPr kumimoji="1" lang="ja-JP" altLang="en-US" smtClean="0"/>
              <a:t>2014/12/2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F041DD4-4025-436D-8E90-E7513DFA9EE6}" type="datetime1">
              <a:rPr kumimoji="1" lang="ja-JP" altLang="en-US" smtClean="0"/>
              <a:t>2014/12/2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44E858F-53AC-491A-B549-B9925322916E}" type="datetime1">
              <a:rPr kumimoji="1" lang="ja-JP" altLang="en-US" smtClean="0"/>
              <a:t>2014/12/2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E8AB143-12CA-425F-A3D0-E670782637CD}" type="datetime1">
              <a:rPr kumimoji="1" lang="ja-JP" altLang="en-US" smtClean="0"/>
              <a:t>2014/12/2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3E8EA98-0B31-4C70-AACF-0D230A3DC1FD}" type="datetime1">
              <a:rPr kumimoji="1" lang="ja-JP" altLang="en-US" smtClean="0"/>
              <a:t>2014/12/2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BB688D3-6DAB-4E70-B289-3907BBA73C84}" type="datetime1">
              <a:rPr kumimoji="1" lang="ja-JP" altLang="en-US" smtClean="0"/>
              <a:t>2014/12/2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848B999-6DA6-43ED-9135-D05B8BDA32E6}" type="datetime1">
              <a:rPr kumimoji="1" lang="ja-JP" altLang="en-US" smtClean="0"/>
              <a:t>2014/12/2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B951AB4-634C-4999-BEFE-DF7DEB66BC68}" type="datetime1">
              <a:rPr kumimoji="1" lang="ja-JP" altLang="en-US" smtClean="0"/>
              <a:t>2014/12/2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B8753E6-011B-4AFB-A5CD-FEEB8D211F2D}" type="datetime1">
              <a:rPr kumimoji="1" lang="ja-JP" altLang="en-US" smtClean="0"/>
              <a:t>2014/12/2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970517B-3AE2-4161-9BF1-30D70D3D8C26}" type="datetime1">
              <a:rPr kumimoji="1" lang="ja-JP" altLang="en-US" smtClean="0"/>
              <a:t>2014/12/2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3CD0994-BBCC-45A2-A963-E241FB68A3A1}" type="datetime1">
              <a:rPr kumimoji="1" lang="ja-JP" altLang="en-US" smtClean="0"/>
              <a:t>2014/12/2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6EF6D-EA12-4A62-846F-77EC615AA6C2}" type="datetime1">
              <a:rPr kumimoji="1" lang="ja-JP" altLang="en-US" smtClean="0"/>
              <a:t>2014/12/2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20272" y="65202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xml"/><Relationship Id="rId5" Type="http://schemas.openxmlformats.org/officeDocument/2006/relationships/chart" Target="../charts/chart15.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emf"/></Relationships>
</file>

<file path=ppt/slides/_rels/slide4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xml"/><Relationship Id="rId4" Type="http://schemas.openxmlformats.org/officeDocument/2006/relationships/chart" Target="../charts/chart25.xml"/></Relationships>
</file>

<file path=ppt/slides/_rels/slide4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006975"/>
            <a:ext cx="9144000" cy="121411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chemeClr val="tx1"/>
                </a:solidFill>
                <a:latin typeface="ＭＳ ゴシック" panose="020B0609070205080204" pitchFamily="49" charset="-128"/>
                <a:ea typeface="ＭＳ ゴシック" panose="020B0609070205080204" pitchFamily="49" charset="-128"/>
              </a:rPr>
              <a:t>日本人の長寿を支える「健康な食事」のあり方に関する検討会</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dirty="0" smtClean="0">
                <a:solidFill>
                  <a:schemeClr val="tx1"/>
                </a:solidFill>
                <a:latin typeface="ＭＳ ゴシック" panose="020B0609070205080204" pitchFamily="49" charset="-128"/>
                <a:ea typeface="ＭＳ ゴシック" panose="020B0609070205080204" pitchFamily="49" charset="-128"/>
              </a:rPr>
              <a:t>普及啓発用スライド</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dirty="0" smtClean="0">
                <a:solidFill>
                  <a:schemeClr val="tx1"/>
                </a:solidFill>
                <a:latin typeface="ＭＳ ゴシック" panose="020B0609070205080204" pitchFamily="49" charset="-128"/>
                <a:ea typeface="ＭＳ ゴシック" panose="020B0609070205080204" pitchFamily="49" charset="-128"/>
              </a:rPr>
              <a:t>～詳細版～</a:t>
            </a:r>
            <a:endParaRPr lang="en-US" altLang="ja-JP" sz="2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2853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03120" y="1270206"/>
            <a:ext cx="3657599" cy="525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756112" y="1270206"/>
            <a:ext cx="3657599" cy="525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5496" y="44624"/>
            <a:ext cx="9070976" cy="79208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14" name="図 13"/>
          <p:cNvPicPr/>
          <p:nvPr/>
        </p:nvPicPr>
        <p:blipFill>
          <a:blip r:embed="rId2" cstate="print"/>
          <a:stretch>
            <a:fillRect/>
          </a:stretch>
        </p:blipFill>
        <p:spPr>
          <a:xfrm>
            <a:off x="503120" y="1668614"/>
            <a:ext cx="3657599" cy="4526633"/>
          </a:xfrm>
          <a:prstGeom prst="rect">
            <a:avLst/>
          </a:prstGeom>
        </p:spPr>
      </p:pic>
      <p:sp>
        <p:nvSpPr>
          <p:cNvPr id="15" name="テキスト ボックス 23"/>
          <p:cNvSpPr txBox="1">
            <a:spLocks/>
          </p:cNvSpPr>
          <p:nvPr/>
        </p:nvSpPr>
        <p:spPr>
          <a:xfrm>
            <a:off x="755576" y="6302077"/>
            <a:ext cx="3815408" cy="2952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200" kern="100" dirty="0">
                <a:effectLst/>
                <a:ea typeface="ＭＳ ゴシック"/>
                <a:cs typeface="Times New Roman"/>
              </a:rPr>
              <a:t>出典：厚生</a:t>
            </a:r>
            <a:r>
              <a:rPr lang="ja-JP" sz="1200" kern="100" dirty="0" smtClean="0">
                <a:effectLst/>
                <a:ea typeface="ＭＳ ゴシック"/>
                <a:cs typeface="Times New Roman"/>
              </a:rPr>
              <a:t>労働省「</a:t>
            </a:r>
            <a:r>
              <a:rPr lang="ja-JP" sz="1200" kern="100" dirty="0">
                <a:effectLst/>
                <a:ea typeface="ＭＳ ゴシック"/>
                <a:cs typeface="Times New Roman"/>
              </a:rPr>
              <a:t>平成</a:t>
            </a:r>
            <a:r>
              <a:rPr lang="en-US" sz="1200" kern="100" dirty="0">
                <a:effectLst/>
                <a:ea typeface="ＭＳ ゴシック"/>
                <a:cs typeface="Times New Roman"/>
              </a:rPr>
              <a:t>25</a:t>
            </a:r>
            <a:r>
              <a:rPr lang="ja-JP" sz="1200" kern="100" dirty="0">
                <a:effectLst/>
                <a:ea typeface="ＭＳ ゴシック"/>
                <a:cs typeface="Times New Roman"/>
              </a:rPr>
              <a:t>年簡易生命表の概況」</a:t>
            </a:r>
            <a:endParaRPr lang="ja-JP" sz="1600" kern="100" dirty="0">
              <a:effectLst/>
              <a:ea typeface="ＭＳ 明朝"/>
              <a:cs typeface="Times New Roman"/>
            </a:endParaRPr>
          </a:p>
        </p:txBody>
      </p:sp>
      <p:pic>
        <p:nvPicPr>
          <p:cNvPr id="16" name="図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600" y="1412776"/>
            <a:ext cx="3553151" cy="4729876"/>
          </a:xfrm>
          <a:prstGeom prst="rect">
            <a:avLst/>
          </a:prstGeom>
          <a:noFill/>
          <a:ln>
            <a:noFill/>
          </a:ln>
        </p:spPr>
      </p:pic>
      <p:sp>
        <p:nvSpPr>
          <p:cNvPr id="17" name="テキスト ボックス 22"/>
          <p:cNvSpPr txBox="1">
            <a:spLocks/>
          </p:cNvSpPr>
          <p:nvPr/>
        </p:nvSpPr>
        <p:spPr>
          <a:xfrm>
            <a:off x="4860032" y="6110626"/>
            <a:ext cx="3516719" cy="74737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200" kern="100" dirty="0">
                <a:effectLst/>
                <a:ea typeface="ＭＳ ゴシック"/>
                <a:cs typeface="Times New Roman"/>
              </a:rPr>
              <a:t>出典：国立社会保障・人口問題研究所「日本の将来推計人口（平成</a:t>
            </a:r>
            <a:r>
              <a:rPr lang="en-US" sz="1200" kern="100" dirty="0">
                <a:effectLst/>
                <a:ea typeface="ＭＳ ゴシック"/>
                <a:cs typeface="Times New Roman"/>
              </a:rPr>
              <a:t>24</a:t>
            </a:r>
            <a:r>
              <a:rPr lang="ja-JP" sz="1200" kern="100" dirty="0">
                <a:effectLst/>
                <a:ea typeface="ＭＳ ゴシック"/>
                <a:cs typeface="Times New Roman"/>
              </a:rPr>
              <a:t>年１月推計）」の死亡中位仮定による推計結果</a:t>
            </a:r>
            <a:endParaRPr lang="ja-JP" sz="1600" kern="100" dirty="0">
              <a:effectLst/>
              <a:ea typeface="ＭＳ 明朝"/>
              <a:cs typeface="Times New Roman"/>
            </a:endParaRPr>
          </a:p>
        </p:txBody>
      </p:sp>
      <p:sp>
        <p:nvSpPr>
          <p:cNvPr id="19" name="角丸四角形 18"/>
          <p:cNvSpPr/>
          <p:nvPr/>
        </p:nvSpPr>
        <p:spPr>
          <a:xfrm>
            <a:off x="144016" y="44624"/>
            <a:ext cx="8999984" cy="792088"/>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日本</a:t>
            </a:r>
            <a:r>
              <a:rPr lang="ja-JP" altLang="en-US" dirty="0">
                <a:latin typeface="ＭＳ ゴシック" panose="020B0609070205080204" pitchFamily="49" charset="-128"/>
                <a:ea typeface="ＭＳ ゴシック" panose="020B0609070205080204" pitchFamily="49" charset="-128"/>
              </a:rPr>
              <a:t>は世界でも有数の長寿</a:t>
            </a:r>
            <a:r>
              <a:rPr lang="ja-JP" altLang="en-US" dirty="0" smtClean="0">
                <a:latin typeface="ＭＳ ゴシック" panose="020B0609070205080204" pitchFamily="49" charset="-128"/>
                <a:ea typeface="ＭＳ ゴシック" panose="020B0609070205080204" pitchFamily="49" charset="-128"/>
              </a:rPr>
              <a:t>国。</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今後</a:t>
            </a:r>
            <a:r>
              <a:rPr lang="ja-JP" altLang="en-US" dirty="0">
                <a:latin typeface="ＭＳ ゴシック" panose="020B0609070205080204" pitchFamily="49" charset="-128"/>
                <a:ea typeface="ＭＳ ゴシック" panose="020B0609070205080204" pitchFamily="49" charset="-128"/>
              </a:rPr>
              <a:t>さらに平均寿命は伸長し</a:t>
            </a:r>
            <a:r>
              <a:rPr lang="ja-JP" altLang="en-US" dirty="0" smtClean="0">
                <a:latin typeface="ＭＳ ゴシック" panose="020B0609070205080204" pitchFamily="49" charset="-128"/>
                <a:ea typeface="ＭＳ ゴシック" panose="020B0609070205080204" pitchFamily="49" charset="-128"/>
              </a:rPr>
              <a:t>、人生</a:t>
            </a:r>
            <a:r>
              <a:rPr lang="en-US" altLang="ja-JP" dirty="0" smtClean="0">
                <a:latin typeface="ＭＳ ゴシック" panose="020B0609070205080204" pitchFamily="49" charset="-128"/>
                <a:ea typeface="ＭＳ ゴシック" panose="020B0609070205080204" pitchFamily="49" charset="-128"/>
              </a:rPr>
              <a:t>90</a:t>
            </a:r>
            <a:r>
              <a:rPr lang="ja-JP" altLang="en-US" dirty="0" smtClean="0">
                <a:latin typeface="ＭＳ ゴシック" panose="020B0609070205080204" pitchFamily="49" charset="-128"/>
                <a:ea typeface="ＭＳ ゴシック" panose="020B0609070205080204" pitchFamily="49" charset="-128"/>
              </a:rPr>
              <a:t>年の時代に。</a:t>
            </a:r>
            <a:endParaRPr lang="ja-JP" altLang="en-US" dirty="0">
              <a:latin typeface="ＭＳ ゴシック" panose="020B0609070205080204" pitchFamily="49" charset="-128"/>
              <a:ea typeface="ＭＳ ゴシック" panose="020B0609070205080204" pitchFamily="49" charset="-128"/>
            </a:endParaRPr>
          </a:p>
        </p:txBody>
      </p:sp>
      <p:sp>
        <p:nvSpPr>
          <p:cNvPr id="13" name="正方形/長方形 12"/>
          <p:cNvSpPr/>
          <p:nvPr/>
        </p:nvSpPr>
        <p:spPr>
          <a:xfrm>
            <a:off x="467544" y="1268760"/>
            <a:ext cx="3923818" cy="338554"/>
          </a:xfrm>
          <a:prstGeom prst="rect">
            <a:avLst/>
          </a:prstGeom>
        </p:spPr>
        <p:txBody>
          <a:bodyPr wrap="square">
            <a:spAutoFit/>
          </a:bodyPr>
          <a:lstStyle/>
          <a:p>
            <a:pPr algn="ctr"/>
            <a:r>
              <a:rPr lang="ja-JP" altLang="ja-JP" sz="1600" b="1" dirty="0" smtClean="0"/>
              <a:t>主</a:t>
            </a:r>
            <a:r>
              <a:rPr lang="ja-JP" altLang="ja-JP" sz="1600" b="1" dirty="0"/>
              <a:t>な国の平均寿命の推移</a:t>
            </a:r>
            <a:endParaRPr lang="ja-JP" altLang="en-US" sz="1600" b="1" dirty="0"/>
          </a:p>
        </p:txBody>
      </p:sp>
      <p:sp>
        <p:nvSpPr>
          <p:cNvPr id="18" name="正方形/長方形 17"/>
          <p:cNvSpPr/>
          <p:nvPr/>
        </p:nvSpPr>
        <p:spPr>
          <a:xfrm>
            <a:off x="5076056" y="1268760"/>
            <a:ext cx="3168352" cy="338554"/>
          </a:xfrm>
          <a:prstGeom prst="rect">
            <a:avLst/>
          </a:prstGeom>
        </p:spPr>
        <p:txBody>
          <a:bodyPr wrap="square">
            <a:spAutoFit/>
          </a:bodyPr>
          <a:lstStyle/>
          <a:p>
            <a:pPr algn="ctr"/>
            <a:r>
              <a:rPr lang="ja-JP" altLang="ja-JP" sz="1600" b="1" dirty="0" smtClean="0"/>
              <a:t>平均寿命の将来推計</a:t>
            </a:r>
            <a:endParaRPr lang="ja-JP" altLang="en-US" sz="1600" b="1"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Tree>
    <p:extLst>
      <p:ext uri="{BB962C8B-B14F-4D97-AF65-F5344CB8AC3E}">
        <p14:creationId xmlns:p14="http://schemas.microsoft.com/office/powerpoint/2010/main" val="1888259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35496" y="44624"/>
            <a:ext cx="9070976" cy="64807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2" name="グループ化 1"/>
          <p:cNvGrpSpPr/>
          <p:nvPr/>
        </p:nvGrpSpPr>
        <p:grpSpPr>
          <a:xfrm>
            <a:off x="0" y="1261301"/>
            <a:ext cx="9144000" cy="5624083"/>
            <a:chOff x="0" y="44624"/>
            <a:chExt cx="9903443" cy="6091184"/>
          </a:xfrm>
        </p:grpSpPr>
        <p:sp>
          <p:nvSpPr>
            <p:cNvPr id="3" name="AutoShape 4"/>
            <p:cNvSpPr>
              <a:spLocks noChangeArrowheads="1"/>
            </p:cNvSpPr>
            <p:nvPr/>
          </p:nvSpPr>
          <p:spPr bwMode="auto">
            <a:xfrm>
              <a:off x="5674519" y="171785"/>
              <a:ext cx="1582738"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algn="ctr"/>
              <a:r>
                <a:rPr lang="ja-JP" altLang="en-US" sz="900" dirty="0" smtClean="0"/>
                <a:t>平成</a:t>
              </a:r>
              <a:r>
                <a:rPr lang="en-US" altLang="ja-JP" sz="900" dirty="0" smtClean="0"/>
                <a:t>24</a:t>
              </a:r>
              <a:r>
                <a:rPr lang="ja-JP" altLang="en-US" sz="900" dirty="0" smtClean="0"/>
                <a:t>年</a:t>
              </a:r>
              <a:r>
                <a:rPr lang="ja-JP" altLang="en-US" sz="900" dirty="0"/>
                <a:t>推計値</a:t>
              </a:r>
            </a:p>
            <a:p>
              <a:pPr algn="ctr"/>
              <a:r>
                <a:rPr lang="ja-JP" altLang="en-US" sz="900" dirty="0"/>
                <a:t>（日本の</a:t>
              </a:r>
              <a:r>
                <a:rPr lang="ja-JP" altLang="en-US" sz="900" dirty="0" smtClean="0"/>
                <a:t>将来推計人口）</a:t>
              </a:r>
              <a:endParaRPr lang="ja-JP" altLang="en-US" sz="900" dirty="0"/>
            </a:p>
          </p:txBody>
        </p:sp>
        <p:sp>
          <p:nvSpPr>
            <p:cNvPr id="5" name="AutoShape 5"/>
            <p:cNvSpPr>
              <a:spLocks noChangeArrowheads="1"/>
            </p:cNvSpPr>
            <p:nvPr/>
          </p:nvSpPr>
          <p:spPr bwMode="auto">
            <a:xfrm flipH="1">
              <a:off x="3659040" y="171785"/>
              <a:ext cx="1582738"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algn="ctr"/>
              <a:r>
                <a:rPr lang="ja-JP" altLang="en-US" sz="900" dirty="0"/>
                <a:t>実績値</a:t>
              </a:r>
            </a:p>
            <a:p>
              <a:pPr algn="ctr"/>
              <a:r>
                <a:rPr lang="ja-JP" altLang="en-US" sz="900" dirty="0"/>
                <a:t>（国勢調査等）</a:t>
              </a:r>
            </a:p>
          </p:txBody>
        </p:sp>
        <p:sp>
          <p:nvSpPr>
            <p:cNvPr id="7" name="テキスト ボックス 6"/>
            <p:cNvSpPr txBox="1"/>
            <p:nvPr/>
          </p:nvSpPr>
          <p:spPr>
            <a:xfrm>
              <a:off x="11747" y="372959"/>
              <a:ext cx="1008112" cy="253916"/>
            </a:xfrm>
            <a:prstGeom prst="rect">
              <a:avLst/>
            </a:prstGeom>
            <a:noFill/>
          </p:spPr>
          <p:txBody>
            <a:bodyPr wrap="square" rtlCol="0">
              <a:spAutoFit/>
            </a:bodyPr>
            <a:lstStyle/>
            <a:p>
              <a:r>
                <a:rPr kumimoji="1" lang="ja-JP" altLang="en-US" sz="1050" dirty="0" smtClean="0"/>
                <a:t>人口（万人）</a:t>
              </a:r>
              <a:endParaRPr kumimoji="1" lang="ja-JP" altLang="en-US" sz="1050" dirty="0"/>
            </a:p>
          </p:txBody>
        </p:sp>
        <p:sp>
          <p:nvSpPr>
            <p:cNvPr id="8" name="テキスト ボックス 7"/>
            <p:cNvSpPr txBox="1"/>
            <p:nvPr/>
          </p:nvSpPr>
          <p:spPr>
            <a:xfrm>
              <a:off x="9112050" y="1884126"/>
              <a:ext cx="776536" cy="577081"/>
            </a:xfrm>
            <a:prstGeom prst="rect">
              <a:avLst/>
            </a:prstGeom>
            <a:noFill/>
          </p:spPr>
          <p:txBody>
            <a:bodyPr wrap="square" rtlCol="0">
              <a:spAutoFit/>
            </a:bodyPr>
            <a:lstStyle/>
            <a:p>
              <a:pPr algn="ctr"/>
              <a:r>
                <a:rPr kumimoji="1" lang="ja-JP" altLang="en-US" sz="1050" dirty="0" smtClean="0"/>
                <a:t>生産年齢人口割合</a:t>
              </a:r>
              <a:endParaRPr kumimoji="1" lang="en-US" altLang="ja-JP" sz="1050" dirty="0" smtClean="0"/>
            </a:p>
            <a:p>
              <a:pPr algn="ctr"/>
              <a:r>
                <a:rPr lang="en-US" altLang="ja-JP" sz="1050" dirty="0" smtClean="0"/>
                <a:t>50.9%</a:t>
              </a:r>
              <a:endParaRPr kumimoji="1" lang="ja-JP" altLang="en-US" dirty="0"/>
            </a:p>
          </p:txBody>
        </p:sp>
        <p:sp>
          <p:nvSpPr>
            <p:cNvPr id="9" name="テキスト ボックス 8"/>
            <p:cNvSpPr txBox="1"/>
            <p:nvPr/>
          </p:nvSpPr>
          <p:spPr>
            <a:xfrm>
              <a:off x="9112050" y="2693765"/>
              <a:ext cx="776536" cy="415498"/>
            </a:xfrm>
            <a:prstGeom prst="rect">
              <a:avLst/>
            </a:prstGeom>
            <a:noFill/>
          </p:spPr>
          <p:txBody>
            <a:bodyPr wrap="square" rtlCol="0">
              <a:spAutoFit/>
            </a:bodyPr>
            <a:lstStyle/>
            <a:p>
              <a:pPr algn="ctr"/>
              <a:r>
                <a:rPr lang="ja-JP" altLang="en-US" sz="1050" dirty="0" smtClean="0"/>
                <a:t>高齢化率</a:t>
              </a:r>
              <a:endParaRPr kumimoji="1" lang="en-US" altLang="ja-JP" sz="1050" dirty="0" smtClean="0"/>
            </a:p>
            <a:p>
              <a:pPr algn="ctr"/>
              <a:r>
                <a:rPr lang="en-US" altLang="ja-JP" sz="1050" dirty="0" smtClean="0"/>
                <a:t>39.9%</a:t>
              </a:r>
              <a:endParaRPr kumimoji="1" lang="ja-JP" altLang="en-US" dirty="0"/>
            </a:p>
          </p:txBody>
        </p:sp>
        <p:sp>
          <p:nvSpPr>
            <p:cNvPr id="10" name="テキスト ボックス 9"/>
            <p:cNvSpPr txBox="1"/>
            <p:nvPr/>
          </p:nvSpPr>
          <p:spPr>
            <a:xfrm>
              <a:off x="9126907" y="3900349"/>
              <a:ext cx="776536" cy="577081"/>
            </a:xfrm>
            <a:prstGeom prst="rect">
              <a:avLst/>
            </a:prstGeom>
            <a:noFill/>
          </p:spPr>
          <p:txBody>
            <a:bodyPr wrap="square" rtlCol="0">
              <a:spAutoFit/>
            </a:bodyPr>
            <a:lstStyle/>
            <a:p>
              <a:pPr algn="ctr"/>
              <a:r>
                <a:rPr lang="ja-JP" altLang="en-US" sz="1050" dirty="0" smtClean="0"/>
                <a:t>合計特殊</a:t>
              </a:r>
              <a:endParaRPr lang="en-US" altLang="ja-JP" sz="1050" dirty="0" smtClean="0"/>
            </a:p>
            <a:p>
              <a:pPr algn="ctr"/>
              <a:r>
                <a:rPr lang="ja-JP" altLang="en-US" sz="1050" dirty="0" smtClean="0"/>
                <a:t>出生率</a:t>
              </a:r>
              <a:endParaRPr lang="en-US" altLang="ja-JP" sz="1050" dirty="0" smtClean="0"/>
            </a:p>
            <a:p>
              <a:pPr algn="ctr"/>
              <a:r>
                <a:rPr kumimoji="1" lang="en-US" altLang="ja-JP" sz="1050" dirty="0" smtClean="0"/>
                <a:t>1.35</a:t>
              </a:r>
              <a:endParaRPr kumimoji="1" lang="ja-JP" altLang="en-US" dirty="0"/>
            </a:p>
          </p:txBody>
        </p:sp>
        <p:graphicFrame>
          <p:nvGraphicFramePr>
            <p:cNvPr id="11" name="グラフ 10"/>
            <p:cNvGraphicFramePr/>
            <p:nvPr>
              <p:extLst>
                <p:ext uri="{D42A27DB-BD31-4B8C-83A1-F6EECF244321}">
                  <p14:modId xmlns:p14="http://schemas.microsoft.com/office/powerpoint/2010/main" val="146086081"/>
                </p:ext>
              </p:extLst>
            </p:nvPr>
          </p:nvGraphicFramePr>
          <p:xfrm>
            <a:off x="0" y="588983"/>
            <a:ext cx="9273480" cy="4824536"/>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直線コネクタ 11"/>
            <p:cNvCxnSpPr/>
            <p:nvPr/>
          </p:nvCxnSpPr>
          <p:spPr>
            <a:xfrm flipV="1">
              <a:off x="5601072" y="44624"/>
              <a:ext cx="0" cy="5256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a:off x="848544" y="849718"/>
              <a:ext cx="2543406" cy="300005"/>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smtClean="0"/>
                <a:t>生産年齢人口（</a:t>
              </a:r>
              <a:r>
                <a:rPr lang="en-US" altLang="ja-JP" sz="1200" dirty="0" smtClean="0"/>
                <a:t>15</a:t>
              </a:r>
              <a:r>
                <a:rPr lang="ja-JP" altLang="en-US" sz="1200" dirty="0" smtClean="0"/>
                <a:t>～</a:t>
              </a:r>
              <a:r>
                <a:rPr lang="en-US" altLang="ja-JP" sz="1200" dirty="0" smtClean="0"/>
                <a:t>64</a:t>
              </a:r>
              <a:r>
                <a:rPr lang="ja-JP" altLang="en-US" sz="1200" dirty="0" smtClean="0"/>
                <a:t>歳）割合</a:t>
              </a:r>
              <a:endParaRPr kumimoji="1" lang="ja-JP" altLang="en-US" sz="1200" dirty="0"/>
            </a:p>
          </p:txBody>
        </p:sp>
        <p:cxnSp>
          <p:nvCxnSpPr>
            <p:cNvPr id="14" name="直線コネクタ 13"/>
            <p:cNvCxnSpPr>
              <a:stCxn id="13" idx="2"/>
            </p:cNvCxnSpPr>
            <p:nvPr/>
          </p:nvCxnSpPr>
          <p:spPr>
            <a:xfrm flipH="1">
              <a:off x="2072680" y="1149723"/>
              <a:ext cx="47568" cy="204052"/>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2612066" y="3250232"/>
              <a:ext cx="2449621" cy="300005"/>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smtClean="0"/>
                <a:t>高齢化率（</a:t>
              </a:r>
              <a:r>
                <a:rPr lang="en-US" altLang="ja-JP" sz="1200" dirty="0" smtClean="0"/>
                <a:t>65</a:t>
              </a:r>
              <a:r>
                <a:rPr lang="ja-JP" altLang="en-US" sz="1200" dirty="0" smtClean="0"/>
                <a:t>歳以上人口割合）</a:t>
              </a:r>
              <a:endParaRPr kumimoji="1" lang="ja-JP" altLang="en-US" sz="1200" dirty="0"/>
            </a:p>
          </p:txBody>
        </p:sp>
        <p:cxnSp>
          <p:nvCxnSpPr>
            <p:cNvPr id="16" name="直線コネクタ 15"/>
            <p:cNvCxnSpPr/>
            <p:nvPr/>
          </p:nvCxnSpPr>
          <p:spPr>
            <a:xfrm>
              <a:off x="4182178" y="3573210"/>
              <a:ext cx="324036" cy="504056"/>
            </a:xfrm>
            <a:prstGeom prst="line">
              <a:avLst/>
            </a:prstGeom>
            <a:ln w="12700"/>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6609184" y="3743685"/>
              <a:ext cx="1618056" cy="300005"/>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smtClean="0"/>
                <a:t>合計特殊出生率</a:t>
              </a:r>
              <a:endParaRPr kumimoji="1" lang="ja-JP" altLang="en-US" sz="1200" dirty="0"/>
            </a:p>
          </p:txBody>
        </p:sp>
        <p:cxnSp>
          <p:nvCxnSpPr>
            <p:cNvPr id="18" name="直線コネクタ 17"/>
            <p:cNvCxnSpPr>
              <a:stCxn id="17" idx="2"/>
            </p:cNvCxnSpPr>
            <p:nvPr/>
          </p:nvCxnSpPr>
          <p:spPr>
            <a:xfrm flipH="1">
              <a:off x="7257294" y="4043689"/>
              <a:ext cx="160918" cy="276064"/>
            </a:xfrm>
            <a:prstGeom prst="line">
              <a:avLst/>
            </a:prstGeom>
            <a:ln w="12700"/>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992559" y="2832277"/>
              <a:ext cx="1440160" cy="333339"/>
            </a:xfrm>
            <a:prstGeom prst="rect">
              <a:avLst/>
            </a:prstGeom>
            <a:solidFill>
              <a:srgbClr val="FFFFFF"/>
            </a:solidFill>
            <a:ln w="38100" cmpd="dbl">
              <a:solidFill>
                <a:schemeClr val="tx1"/>
              </a:solidFill>
            </a:ln>
          </p:spPr>
          <p:txBody>
            <a:bodyPr wrap="square" rtlCol="0">
              <a:spAutoFit/>
            </a:bodyPr>
            <a:lstStyle/>
            <a:p>
              <a:pPr algn="ctr"/>
              <a:r>
                <a:rPr kumimoji="1" lang="en-US" altLang="ja-JP" sz="1400" dirty="0" smtClean="0"/>
                <a:t>15</a:t>
              </a:r>
              <a:r>
                <a:rPr kumimoji="1" lang="ja-JP" altLang="en-US" sz="1400" dirty="0" smtClean="0"/>
                <a:t>～</a:t>
              </a:r>
              <a:r>
                <a:rPr kumimoji="1" lang="en-US" altLang="ja-JP" sz="1400" dirty="0" smtClean="0"/>
                <a:t>64</a:t>
              </a:r>
              <a:r>
                <a:rPr kumimoji="1" lang="ja-JP" altLang="en-US" sz="1400" dirty="0" smtClean="0"/>
                <a:t>歳人口</a:t>
              </a:r>
              <a:endParaRPr kumimoji="1" lang="ja-JP" altLang="en-US" sz="1400" dirty="0"/>
            </a:p>
          </p:txBody>
        </p:sp>
        <p:sp>
          <p:nvSpPr>
            <p:cNvPr id="20" name="テキスト ボックス 19"/>
            <p:cNvSpPr txBox="1"/>
            <p:nvPr/>
          </p:nvSpPr>
          <p:spPr>
            <a:xfrm>
              <a:off x="992559" y="4344446"/>
              <a:ext cx="1440160" cy="333339"/>
            </a:xfrm>
            <a:prstGeom prst="rect">
              <a:avLst/>
            </a:prstGeom>
            <a:solidFill>
              <a:srgbClr val="FFFFFF"/>
            </a:solidFill>
            <a:ln w="38100" cmpd="dbl">
              <a:solidFill>
                <a:schemeClr val="tx1"/>
              </a:solidFill>
            </a:ln>
          </p:spPr>
          <p:txBody>
            <a:bodyPr wrap="square" rtlCol="0">
              <a:spAutoFit/>
            </a:bodyPr>
            <a:lstStyle/>
            <a:p>
              <a:pPr algn="ctr"/>
              <a:r>
                <a:rPr kumimoji="1" lang="en-US" altLang="ja-JP" sz="1400" dirty="0" smtClean="0"/>
                <a:t>14</a:t>
              </a:r>
              <a:r>
                <a:rPr kumimoji="1" lang="ja-JP" altLang="en-US" sz="1400" dirty="0" smtClean="0"/>
                <a:t>歳</a:t>
              </a:r>
              <a:r>
                <a:rPr lang="ja-JP" altLang="en-US" sz="1400" dirty="0" smtClean="0"/>
                <a:t>以下</a:t>
              </a:r>
              <a:r>
                <a:rPr kumimoji="1" lang="ja-JP" altLang="en-US" sz="1400" dirty="0" smtClean="0"/>
                <a:t>人口</a:t>
              </a:r>
              <a:endParaRPr kumimoji="1" lang="ja-JP" altLang="en-US" sz="1400" dirty="0"/>
            </a:p>
          </p:txBody>
        </p:sp>
        <p:sp>
          <p:nvSpPr>
            <p:cNvPr id="21" name="テキスト ボックス 20"/>
            <p:cNvSpPr txBox="1"/>
            <p:nvPr/>
          </p:nvSpPr>
          <p:spPr>
            <a:xfrm>
              <a:off x="7113240" y="2400228"/>
              <a:ext cx="1440160" cy="333339"/>
            </a:xfrm>
            <a:prstGeom prst="rect">
              <a:avLst/>
            </a:prstGeom>
            <a:solidFill>
              <a:srgbClr val="FFFFFF"/>
            </a:solidFill>
            <a:ln w="38100" cmpd="dbl">
              <a:solidFill>
                <a:schemeClr val="tx1"/>
              </a:solidFill>
            </a:ln>
          </p:spPr>
          <p:txBody>
            <a:bodyPr wrap="square" rtlCol="0">
              <a:spAutoFit/>
            </a:bodyPr>
            <a:lstStyle/>
            <a:p>
              <a:pPr algn="ctr"/>
              <a:r>
                <a:rPr lang="en-US" altLang="ja-JP" sz="1400" dirty="0" smtClean="0"/>
                <a:t>65</a:t>
              </a:r>
              <a:r>
                <a:rPr kumimoji="1" lang="ja-JP" altLang="en-US" sz="1400" dirty="0" smtClean="0"/>
                <a:t>歳</a:t>
              </a:r>
              <a:r>
                <a:rPr lang="ja-JP" altLang="en-US" sz="1400" dirty="0" smtClean="0"/>
                <a:t>以上</a:t>
              </a:r>
              <a:r>
                <a:rPr kumimoji="1" lang="ja-JP" altLang="en-US" sz="1400" dirty="0" smtClean="0"/>
                <a:t>人口</a:t>
              </a:r>
              <a:endParaRPr kumimoji="1" lang="ja-JP" altLang="en-US" sz="1400" dirty="0"/>
            </a:p>
          </p:txBody>
        </p:sp>
        <p:sp>
          <p:nvSpPr>
            <p:cNvPr id="22" name="テキスト ボックス 21"/>
            <p:cNvSpPr txBox="1"/>
            <p:nvPr/>
          </p:nvSpPr>
          <p:spPr>
            <a:xfrm>
              <a:off x="4858153" y="2185713"/>
              <a:ext cx="576064" cy="369332"/>
            </a:xfrm>
            <a:prstGeom prst="rect">
              <a:avLst/>
            </a:prstGeom>
            <a:solidFill>
              <a:srgbClr val="FFFFFF"/>
            </a:solidFill>
            <a:ln w="9525">
              <a:solidFill>
                <a:schemeClr val="tx1"/>
              </a:solidFill>
            </a:ln>
          </p:spPr>
          <p:txBody>
            <a:bodyPr wrap="square" rtlCol="0">
              <a:spAutoFit/>
            </a:bodyPr>
            <a:lstStyle/>
            <a:p>
              <a:pPr algn="ctr"/>
              <a:r>
                <a:rPr kumimoji="1" lang="en-US" altLang="ja-JP" sz="900" dirty="0" smtClean="0"/>
                <a:t>62.1</a:t>
              </a:r>
              <a:r>
                <a:rPr lang="en-US" altLang="ja-JP" sz="900" dirty="0" smtClean="0"/>
                <a:t>%</a:t>
              </a:r>
            </a:p>
            <a:p>
              <a:pPr algn="ctr"/>
              <a:r>
                <a:rPr kumimoji="1" lang="en-US" altLang="ja-JP" sz="900" dirty="0" smtClean="0"/>
                <a:t>※</a:t>
              </a:r>
              <a:r>
                <a:rPr kumimoji="1" lang="ja-JP" altLang="en-US" sz="900" dirty="0" smtClean="0"/>
                <a:t>１</a:t>
              </a:r>
              <a:endParaRPr kumimoji="1" lang="en-US" altLang="ja-JP" sz="900" dirty="0" smtClean="0"/>
            </a:p>
          </p:txBody>
        </p:sp>
        <p:sp>
          <p:nvSpPr>
            <p:cNvPr id="23" name="テキスト ボックス 22"/>
            <p:cNvSpPr txBox="1"/>
            <p:nvPr/>
          </p:nvSpPr>
          <p:spPr>
            <a:xfrm>
              <a:off x="5124314" y="2811940"/>
              <a:ext cx="576064" cy="369332"/>
            </a:xfrm>
            <a:prstGeom prst="rect">
              <a:avLst/>
            </a:prstGeom>
            <a:solidFill>
              <a:srgbClr val="FFFFFF"/>
            </a:solidFill>
            <a:ln w="9525">
              <a:solidFill>
                <a:schemeClr val="tx1"/>
              </a:solidFill>
            </a:ln>
          </p:spPr>
          <p:txBody>
            <a:bodyPr wrap="square" rtlCol="0">
              <a:spAutoFit/>
            </a:bodyPr>
            <a:lstStyle/>
            <a:p>
              <a:pPr algn="ctr"/>
              <a:r>
                <a:rPr lang="en-US" altLang="ja-JP" sz="900" dirty="0" smtClean="0"/>
                <a:t>25.1%</a:t>
              </a:r>
            </a:p>
            <a:p>
              <a:pPr algn="ctr"/>
              <a:r>
                <a:rPr kumimoji="1" lang="en-US" altLang="ja-JP" sz="900" dirty="0" smtClean="0"/>
                <a:t>※</a:t>
              </a:r>
              <a:r>
                <a:rPr kumimoji="1" lang="ja-JP" altLang="en-US" sz="900" dirty="0" smtClean="0"/>
                <a:t>１</a:t>
              </a:r>
              <a:endParaRPr kumimoji="1" lang="en-US" altLang="ja-JP" sz="900" dirty="0" smtClean="0"/>
            </a:p>
          </p:txBody>
        </p:sp>
        <p:sp>
          <p:nvSpPr>
            <p:cNvPr id="24" name="テキスト ボックス 23"/>
            <p:cNvSpPr txBox="1"/>
            <p:nvPr/>
          </p:nvSpPr>
          <p:spPr>
            <a:xfrm>
              <a:off x="5124314" y="4620636"/>
              <a:ext cx="576064" cy="369332"/>
            </a:xfrm>
            <a:prstGeom prst="rect">
              <a:avLst/>
            </a:prstGeom>
            <a:solidFill>
              <a:srgbClr val="FFFFFF"/>
            </a:solidFill>
            <a:ln w="9525">
              <a:solidFill>
                <a:schemeClr val="tx1"/>
              </a:solidFill>
            </a:ln>
          </p:spPr>
          <p:txBody>
            <a:bodyPr wrap="square" rtlCol="0">
              <a:spAutoFit/>
            </a:bodyPr>
            <a:lstStyle/>
            <a:p>
              <a:pPr algn="ctr"/>
              <a:r>
                <a:rPr lang="en-US" altLang="ja-JP" sz="900" dirty="0" smtClean="0"/>
                <a:t>1.43</a:t>
              </a:r>
            </a:p>
            <a:p>
              <a:pPr algn="ctr"/>
              <a:r>
                <a:rPr lang="en-US" altLang="ja-JP" sz="900" dirty="0" smtClean="0"/>
                <a:t>(2013)</a:t>
              </a:r>
              <a:endParaRPr kumimoji="1" lang="en-US" altLang="ja-JP" sz="900" dirty="0" smtClean="0"/>
            </a:p>
          </p:txBody>
        </p:sp>
        <p:cxnSp>
          <p:nvCxnSpPr>
            <p:cNvPr id="25" name="直線コネクタ 24"/>
            <p:cNvCxnSpPr/>
            <p:nvPr/>
          </p:nvCxnSpPr>
          <p:spPr>
            <a:xfrm flipV="1">
              <a:off x="5208758" y="1637251"/>
              <a:ext cx="206865" cy="548471"/>
            </a:xfrm>
            <a:prstGeom prst="line">
              <a:avLst/>
            </a:prstGeom>
            <a:ln w="9525"/>
          </p:spPr>
          <p:style>
            <a:lnRef idx="1">
              <a:schemeClr val="dk1"/>
            </a:lnRef>
            <a:fillRef idx="0">
              <a:schemeClr val="dk1"/>
            </a:fillRef>
            <a:effectRef idx="0">
              <a:schemeClr val="dk1"/>
            </a:effectRef>
            <a:fontRef idx="minor">
              <a:schemeClr val="tx1"/>
            </a:fontRef>
          </p:style>
        </p:cxnSp>
        <p:cxnSp>
          <p:nvCxnSpPr>
            <p:cNvPr id="26" name="直線コネクタ 25"/>
            <p:cNvCxnSpPr>
              <a:stCxn id="23" idx="2"/>
            </p:cNvCxnSpPr>
            <p:nvPr/>
          </p:nvCxnSpPr>
          <p:spPr>
            <a:xfrm>
              <a:off x="5412344" y="3181272"/>
              <a:ext cx="3272" cy="526006"/>
            </a:xfrm>
            <a:prstGeom prst="line">
              <a:avLst/>
            </a:prstGeom>
            <a:ln w="9525"/>
          </p:spPr>
          <p:style>
            <a:lnRef idx="1">
              <a:schemeClr val="dk1"/>
            </a:lnRef>
            <a:fillRef idx="0">
              <a:schemeClr val="dk1"/>
            </a:fillRef>
            <a:effectRef idx="0">
              <a:schemeClr val="dk1"/>
            </a:effectRef>
            <a:fontRef idx="minor">
              <a:schemeClr val="tx1"/>
            </a:fontRef>
          </p:style>
        </p:cxnSp>
        <p:sp>
          <p:nvSpPr>
            <p:cNvPr id="27" name="テキスト ボックス 26"/>
            <p:cNvSpPr txBox="1"/>
            <p:nvPr/>
          </p:nvSpPr>
          <p:spPr>
            <a:xfrm>
              <a:off x="4691046" y="715648"/>
              <a:ext cx="1035408" cy="230832"/>
            </a:xfrm>
            <a:prstGeom prst="rect">
              <a:avLst/>
            </a:prstGeom>
            <a:solidFill>
              <a:srgbClr val="FFFFFF"/>
            </a:solidFill>
            <a:ln w="9525">
              <a:solidFill>
                <a:schemeClr val="tx1"/>
              </a:solidFill>
            </a:ln>
          </p:spPr>
          <p:txBody>
            <a:bodyPr wrap="square" rtlCol="0">
              <a:spAutoFit/>
            </a:bodyPr>
            <a:lstStyle/>
            <a:p>
              <a:pPr algn="ctr"/>
              <a:r>
                <a:rPr lang="en-US" altLang="ja-JP" sz="900" dirty="0" smtClean="0"/>
                <a:t>12,730</a:t>
              </a:r>
              <a:r>
                <a:rPr lang="ja-JP" altLang="en-US" sz="900" dirty="0" smtClean="0"/>
                <a:t>万人</a:t>
              </a:r>
              <a:r>
                <a:rPr lang="en-US" altLang="ja-JP" sz="900" dirty="0" smtClean="0"/>
                <a:t>※</a:t>
              </a:r>
              <a:r>
                <a:rPr lang="ja-JP" altLang="en-US" sz="900" dirty="0" smtClean="0"/>
                <a:t>１</a:t>
              </a:r>
              <a:endParaRPr lang="en-US" altLang="ja-JP" sz="900" dirty="0" smtClean="0"/>
            </a:p>
          </p:txBody>
        </p:sp>
        <p:cxnSp>
          <p:nvCxnSpPr>
            <p:cNvPr id="28" name="直線コネクタ 27"/>
            <p:cNvCxnSpPr/>
            <p:nvPr/>
          </p:nvCxnSpPr>
          <p:spPr>
            <a:xfrm>
              <a:off x="5141231" y="946488"/>
              <a:ext cx="274384" cy="172147"/>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p:cNvCxnSpPr>
              <a:stCxn id="24" idx="0"/>
            </p:cNvCxnSpPr>
            <p:nvPr/>
          </p:nvCxnSpPr>
          <p:spPr>
            <a:xfrm flipV="1">
              <a:off x="5412344" y="4332604"/>
              <a:ext cx="0" cy="288032"/>
            </a:xfrm>
            <a:prstGeom prst="line">
              <a:avLst/>
            </a:prstGeom>
          </p:spPr>
          <p:style>
            <a:lnRef idx="1">
              <a:schemeClr val="dk1"/>
            </a:lnRef>
            <a:fillRef idx="0">
              <a:schemeClr val="dk1"/>
            </a:fillRef>
            <a:effectRef idx="0">
              <a:schemeClr val="dk1"/>
            </a:effectRef>
            <a:fontRef idx="minor">
              <a:schemeClr val="tx1"/>
            </a:fontRef>
          </p:style>
        </p:cxnSp>
        <p:sp>
          <p:nvSpPr>
            <p:cNvPr id="30" name="テキスト ボックス 29"/>
            <p:cNvSpPr txBox="1"/>
            <p:nvPr/>
          </p:nvSpPr>
          <p:spPr>
            <a:xfrm>
              <a:off x="6454536" y="1165047"/>
              <a:ext cx="576064" cy="215444"/>
            </a:xfrm>
            <a:prstGeom prst="rect">
              <a:avLst/>
            </a:prstGeom>
            <a:solidFill>
              <a:srgbClr val="FFFFFF"/>
            </a:solidFill>
            <a:ln w="9525">
              <a:solidFill>
                <a:schemeClr val="tx1"/>
              </a:solidFill>
              <a:prstDash val="sysDot"/>
            </a:ln>
          </p:spPr>
          <p:txBody>
            <a:bodyPr wrap="square" rtlCol="0">
              <a:spAutoFit/>
            </a:bodyPr>
            <a:lstStyle/>
            <a:p>
              <a:pPr algn="ctr"/>
              <a:r>
                <a:rPr lang="en-US" altLang="ja-JP" sz="800" dirty="0" smtClean="0"/>
                <a:t>11,662</a:t>
              </a:r>
            </a:p>
          </p:txBody>
        </p:sp>
        <p:sp>
          <p:nvSpPr>
            <p:cNvPr id="31" name="テキスト ボックス 30"/>
            <p:cNvSpPr txBox="1"/>
            <p:nvPr/>
          </p:nvSpPr>
          <p:spPr>
            <a:xfrm>
              <a:off x="6486434" y="2101731"/>
              <a:ext cx="504056" cy="215444"/>
            </a:xfrm>
            <a:prstGeom prst="rect">
              <a:avLst/>
            </a:prstGeom>
            <a:solidFill>
              <a:srgbClr val="FFFFFF"/>
            </a:solidFill>
            <a:ln w="9525">
              <a:solidFill>
                <a:schemeClr val="tx1"/>
              </a:solidFill>
              <a:prstDash val="sysDot"/>
            </a:ln>
          </p:spPr>
          <p:txBody>
            <a:bodyPr wrap="square" rtlCol="0">
              <a:spAutoFit/>
            </a:bodyPr>
            <a:lstStyle/>
            <a:p>
              <a:pPr algn="ctr"/>
              <a:r>
                <a:rPr lang="en-US" altLang="ja-JP" sz="800" dirty="0" smtClean="0"/>
                <a:t>3,685</a:t>
              </a:r>
            </a:p>
          </p:txBody>
        </p:sp>
        <p:sp>
          <p:nvSpPr>
            <p:cNvPr id="32" name="テキスト ボックス 31"/>
            <p:cNvSpPr txBox="1"/>
            <p:nvPr/>
          </p:nvSpPr>
          <p:spPr>
            <a:xfrm>
              <a:off x="6497067" y="2965828"/>
              <a:ext cx="504056" cy="215444"/>
            </a:xfrm>
            <a:prstGeom prst="rect">
              <a:avLst/>
            </a:prstGeom>
            <a:solidFill>
              <a:srgbClr val="FFFFFF"/>
            </a:solidFill>
            <a:ln w="9525">
              <a:solidFill>
                <a:schemeClr val="tx1"/>
              </a:solidFill>
              <a:prstDash val="sysDot"/>
            </a:ln>
          </p:spPr>
          <p:txBody>
            <a:bodyPr wrap="square" rtlCol="0">
              <a:spAutoFit/>
            </a:bodyPr>
            <a:lstStyle/>
            <a:p>
              <a:pPr algn="ctr"/>
              <a:r>
                <a:rPr lang="en-US" altLang="ja-JP" sz="800" dirty="0" smtClean="0"/>
                <a:t>6,773</a:t>
              </a:r>
            </a:p>
          </p:txBody>
        </p:sp>
        <p:sp>
          <p:nvSpPr>
            <p:cNvPr id="33" name="テキスト ボックス 32"/>
            <p:cNvSpPr txBox="1"/>
            <p:nvPr/>
          </p:nvSpPr>
          <p:spPr>
            <a:xfrm>
              <a:off x="6486434" y="4765448"/>
              <a:ext cx="504056" cy="215444"/>
            </a:xfrm>
            <a:prstGeom prst="rect">
              <a:avLst/>
            </a:prstGeom>
            <a:solidFill>
              <a:srgbClr val="FFFFFF"/>
            </a:solidFill>
            <a:ln w="9525">
              <a:solidFill>
                <a:schemeClr val="tx1"/>
              </a:solidFill>
              <a:prstDash val="sysDot"/>
            </a:ln>
          </p:spPr>
          <p:txBody>
            <a:bodyPr wrap="square" rtlCol="0">
              <a:spAutoFit/>
            </a:bodyPr>
            <a:lstStyle/>
            <a:p>
              <a:pPr algn="ctr"/>
              <a:r>
                <a:rPr lang="en-US" altLang="ja-JP" sz="800" dirty="0" smtClean="0"/>
                <a:t>1,204</a:t>
              </a:r>
            </a:p>
          </p:txBody>
        </p:sp>
        <p:sp>
          <p:nvSpPr>
            <p:cNvPr id="34" name="テキスト ボックス 33"/>
            <p:cNvSpPr txBox="1"/>
            <p:nvPr/>
          </p:nvSpPr>
          <p:spPr>
            <a:xfrm>
              <a:off x="8662747" y="2010300"/>
              <a:ext cx="459102" cy="215444"/>
            </a:xfrm>
            <a:prstGeom prst="rect">
              <a:avLst/>
            </a:prstGeom>
            <a:solidFill>
              <a:srgbClr val="FFFFFF"/>
            </a:solidFill>
            <a:ln w="9525">
              <a:solidFill>
                <a:schemeClr val="tx1"/>
              </a:solidFill>
              <a:prstDash val="sysDot"/>
            </a:ln>
          </p:spPr>
          <p:txBody>
            <a:bodyPr wrap="square" rtlCol="0">
              <a:spAutoFit/>
            </a:bodyPr>
            <a:lstStyle/>
            <a:p>
              <a:pPr algn="ctr"/>
              <a:r>
                <a:rPr lang="en-US" altLang="ja-JP" sz="800" dirty="0" smtClean="0"/>
                <a:t>8,674</a:t>
              </a:r>
            </a:p>
          </p:txBody>
        </p:sp>
        <p:sp>
          <p:nvSpPr>
            <p:cNvPr id="35" name="テキスト ボックス 34"/>
            <p:cNvSpPr txBox="1"/>
            <p:nvPr/>
          </p:nvSpPr>
          <p:spPr>
            <a:xfrm>
              <a:off x="8654886" y="2555045"/>
              <a:ext cx="459102" cy="215444"/>
            </a:xfrm>
            <a:prstGeom prst="rect">
              <a:avLst/>
            </a:prstGeom>
            <a:solidFill>
              <a:srgbClr val="FFFFFF"/>
            </a:solidFill>
            <a:ln w="9525">
              <a:solidFill>
                <a:schemeClr val="tx1"/>
              </a:solidFill>
              <a:prstDash val="sysDot"/>
            </a:ln>
          </p:spPr>
          <p:txBody>
            <a:bodyPr wrap="square" rtlCol="0">
              <a:spAutoFit/>
            </a:bodyPr>
            <a:lstStyle/>
            <a:p>
              <a:pPr algn="ctr"/>
              <a:r>
                <a:rPr lang="en-US" altLang="ja-JP" sz="800" dirty="0" smtClean="0"/>
                <a:t>3,464</a:t>
              </a:r>
            </a:p>
          </p:txBody>
        </p:sp>
        <p:sp>
          <p:nvSpPr>
            <p:cNvPr id="36" name="テキスト ボックス 35"/>
            <p:cNvSpPr txBox="1"/>
            <p:nvPr/>
          </p:nvSpPr>
          <p:spPr>
            <a:xfrm>
              <a:off x="8657308" y="3901351"/>
              <a:ext cx="459102" cy="215444"/>
            </a:xfrm>
            <a:prstGeom prst="rect">
              <a:avLst/>
            </a:prstGeom>
            <a:solidFill>
              <a:srgbClr val="FFFFFF"/>
            </a:solidFill>
            <a:ln w="9525">
              <a:solidFill>
                <a:schemeClr val="tx1"/>
              </a:solidFill>
              <a:prstDash val="sysDot"/>
            </a:ln>
          </p:spPr>
          <p:txBody>
            <a:bodyPr wrap="square" rtlCol="0">
              <a:spAutoFit/>
            </a:bodyPr>
            <a:lstStyle/>
            <a:p>
              <a:pPr algn="ctr"/>
              <a:r>
                <a:rPr lang="en-US" altLang="ja-JP" sz="800" dirty="0" smtClean="0"/>
                <a:t>4,418</a:t>
              </a:r>
            </a:p>
          </p:txBody>
        </p:sp>
        <p:sp>
          <p:nvSpPr>
            <p:cNvPr id="37" name="テキスト ボックス 36"/>
            <p:cNvSpPr txBox="1"/>
            <p:nvPr/>
          </p:nvSpPr>
          <p:spPr>
            <a:xfrm>
              <a:off x="8628891" y="4829245"/>
              <a:ext cx="459102" cy="215444"/>
            </a:xfrm>
            <a:prstGeom prst="rect">
              <a:avLst/>
            </a:prstGeom>
            <a:solidFill>
              <a:srgbClr val="FFFFFF"/>
            </a:solidFill>
            <a:ln w="9525">
              <a:solidFill>
                <a:schemeClr val="tx1"/>
              </a:solidFill>
              <a:prstDash val="sysDot"/>
            </a:ln>
          </p:spPr>
          <p:txBody>
            <a:bodyPr wrap="square" rtlCol="0">
              <a:spAutoFit/>
            </a:bodyPr>
            <a:lstStyle/>
            <a:p>
              <a:pPr algn="ctr"/>
              <a:r>
                <a:rPr lang="en-US" altLang="ja-JP" sz="800" dirty="0" smtClean="0"/>
                <a:t>791</a:t>
              </a:r>
            </a:p>
          </p:txBody>
        </p:sp>
        <p:sp>
          <p:nvSpPr>
            <p:cNvPr id="38" name="テキスト ボックス 37"/>
            <p:cNvSpPr txBox="1"/>
            <p:nvPr/>
          </p:nvSpPr>
          <p:spPr>
            <a:xfrm>
              <a:off x="272410" y="5335795"/>
              <a:ext cx="8968681" cy="800013"/>
            </a:xfrm>
            <a:prstGeom prst="rect">
              <a:avLst/>
            </a:prstGeom>
            <a:noFill/>
          </p:spPr>
          <p:txBody>
            <a:bodyPr wrap="square" rtlCol="0">
              <a:spAutoFit/>
            </a:bodyPr>
            <a:lstStyle/>
            <a:p>
              <a:r>
                <a:rPr lang="ja-JP" altLang="en-US" sz="1050" dirty="0" smtClean="0"/>
                <a:t>（出所）　総務省「国勢調査」及び「人口推計」、</a:t>
              </a:r>
              <a:endParaRPr lang="en-US" altLang="ja-JP" sz="1050" dirty="0" smtClean="0"/>
            </a:p>
            <a:p>
              <a:r>
                <a:rPr lang="ja-JP" altLang="en-US" sz="1050" dirty="0"/>
                <a:t>　</a:t>
              </a:r>
              <a:r>
                <a:rPr lang="ja-JP" altLang="en-US" sz="1050" dirty="0" smtClean="0"/>
                <a:t>　　　　 国立社会保障・人口問題研究所「日本の将来推計人口（平成</a:t>
              </a:r>
              <a:r>
                <a:rPr lang="en-US" altLang="ja-JP" sz="1050" dirty="0" smtClean="0"/>
                <a:t>24</a:t>
              </a:r>
              <a:r>
                <a:rPr lang="ja-JP" altLang="en-US" sz="1050" dirty="0" smtClean="0"/>
                <a:t>年</a:t>
              </a:r>
              <a:r>
                <a:rPr lang="en-US" altLang="ja-JP" sz="1050" dirty="0" smtClean="0"/>
                <a:t>1</a:t>
              </a:r>
              <a:r>
                <a:rPr lang="ja-JP" altLang="en-US" sz="1050" dirty="0" smtClean="0"/>
                <a:t>月推計）：出生中位・死亡中位推計」（各年</a:t>
              </a:r>
              <a:r>
                <a:rPr lang="en-US" altLang="ja-JP" sz="1050" dirty="0" smtClean="0"/>
                <a:t>10</a:t>
              </a:r>
              <a:r>
                <a:rPr lang="ja-JP" altLang="en-US" sz="1050" dirty="0" smtClean="0"/>
                <a:t>月</a:t>
              </a:r>
              <a:r>
                <a:rPr lang="en-US" altLang="ja-JP" sz="1050" dirty="0" smtClean="0"/>
                <a:t>1</a:t>
              </a:r>
              <a:r>
                <a:rPr lang="ja-JP" altLang="en-US" sz="1050" dirty="0" smtClean="0"/>
                <a:t>日現在人口）</a:t>
              </a:r>
              <a:endParaRPr lang="en-US" altLang="ja-JP" sz="1050" dirty="0" smtClean="0"/>
            </a:p>
            <a:p>
              <a:r>
                <a:rPr lang="ja-JP" altLang="en-US" sz="1050" dirty="0" smtClean="0"/>
                <a:t>　　　　　 厚生労働省「人口動態統計」</a:t>
              </a:r>
              <a:endParaRPr lang="en-US" altLang="ja-JP" sz="1050" dirty="0" smtClean="0"/>
            </a:p>
            <a:p>
              <a:r>
                <a:rPr lang="en-US" altLang="ja-JP" sz="1050" dirty="0" smtClean="0"/>
                <a:t>  ※</a:t>
              </a:r>
              <a:r>
                <a:rPr lang="ja-JP" altLang="en-US" sz="1050" dirty="0" smtClean="0"/>
                <a:t>１　　出典：平成</a:t>
              </a:r>
              <a:r>
                <a:rPr lang="en-US" altLang="ja-JP" sz="1050" dirty="0" smtClean="0"/>
                <a:t>25</a:t>
              </a:r>
              <a:r>
                <a:rPr lang="ja-JP" altLang="en-US" sz="1050" dirty="0" smtClean="0"/>
                <a:t>年度　総務省「人口推計」　（</a:t>
              </a:r>
              <a:r>
                <a:rPr lang="en-US" altLang="ja-JP" sz="1050" dirty="0" smtClean="0"/>
                <a:t>2010</a:t>
              </a:r>
              <a:r>
                <a:rPr lang="ja-JP" altLang="en-US" sz="1050" dirty="0" smtClean="0"/>
                <a:t>年国勢調査においては、人口</a:t>
              </a:r>
              <a:r>
                <a:rPr lang="en-US" altLang="ja-JP" sz="1050" dirty="0" smtClean="0"/>
                <a:t>12,806</a:t>
              </a:r>
              <a:r>
                <a:rPr lang="ja-JP" altLang="en-US" sz="1050" dirty="0" smtClean="0"/>
                <a:t>万人、生産年齢人口割合</a:t>
              </a:r>
              <a:r>
                <a:rPr lang="en-US" altLang="ja-JP" sz="1050" dirty="0" smtClean="0"/>
                <a:t>63.8</a:t>
              </a:r>
              <a:r>
                <a:rPr lang="ja-JP" altLang="en-US" sz="1050" dirty="0" smtClean="0"/>
                <a:t>％、高齢化率</a:t>
              </a:r>
              <a:r>
                <a:rPr lang="en-US" altLang="ja-JP" sz="1050" dirty="0" smtClean="0"/>
                <a:t>23.0</a:t>
              </a:r>
              <a:r>
                <a:rPr lang="ja-JP" altLang="en-US" sz="1050" dirty="0" smtClean="0"/>
                <a:t>％）　</a:t>
              </a:r>
              <a:endParaRPr lang="en-US" altLang="ja-JP" sz="1050" dirty="0" smtClean="0"/>
            </a:p>
          </p:txBody>
        </p:sp>
        <p:sp>
          <p:nvSpPr>
            <p:cNvPr id="39" name="テキスト ボックス 38"/>
            <p:cNvSpPr txBox="1"/>
            <p:nvPr/>
          </p:nvSpPr>
          <p:spPr>
            <a:xfrm>
              <a:off x="5202036" y="5068727"/>
              <a:ext cx="720938" cy="300005"/>
            </a:xfrm>
            <a:prstGeom prst="rect">
              <a:avLst/>
            </a:prstGeom>
            <a:noFill/>
          </p:spPr>
          <p:txBody>
            <a:bodyPr wrap="square" rtlCol="0">
              <a:spAutoFit/>
            </a:bodyPr>
            <a:lstStyle/>
            <a:p>
              <a:r>
                <a:rPr kumimoji="1" lang="en-US" altLang="ja-JP" sz="1200" dirty="0" smtClean="0"/>
                <a:t>2013</a:t>
              </a:r>
              <a:endParaRPr kumimoji="1" lang="ja-JP" altLang="en-US" sz="1200" dirty="0"/>
            </a:p>
          </p:txBody>
        </p:sp>
      </p:grpSp>
      <p:sp>
        <p:nvSpPr>
          <p:cNvPr id="41" name="正方形/長方形 40"/>
          <p:cNvSpPr/>
          <p:nvPr/>
        </p:nvSpPr>
        <p:spPr>
          <a:xfrm>
            <a:off x="-36512" y="963246"/>
            <a:ext cx="9144000" cy="37006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　日本の人口の推移</a:t>
            </a:r>
          </a:p>
        </p:txBody>
      </p:sp>
      <p:sp>
        <p:nvSpPr>
          <p:cNvPr id="47" name="角丸四角形 46"/>
          <p:cNvSpPr/>
          <p:nvPr/>
        </p:nvSpPr>
        <p:spPr>
          <a:xfrm>
            <a:off x="144016" y="115186"/>
            <a:ext cx="8999984" cy="505502"/>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人口</a:t>
            </a:r>
            <a:r>
              <a:rPr lang="ja-JP" altLang="en-US" dirty="0">
                <a:latin typeface="ＭＳ ゴシック" panose="020B0609070205080204" pitchFamily="49" charset="-128"/>
                <a:ea typeface="ＭＳ ゴシック" panose="020B0609070205080204" pitchFamily="49" charset="-128"/>
              </a:rPr>
              <a:t>は減少し、高齢化率は</a:t>
            </a:r>
            <a:r>
              <a:rPr lang="ja-JP" altLang="en-US" dirty="0" smtClean="0">
                <a:latin typeface="ＭＳ ゴシック" panose="020B0609070205080204" pitchFamily="49" charset="-128"/>
                <a:ea typeface="ＭＳ ゴシック" panose="020B0609070205080204" pitchFamily="49" charset="-128"/>
              </a:rPr>
              <a:t>上昇。</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spTree>
    <p:extLst>
      <p:ext uri="{BB962C8B-B14F-4D97-AF65-F5344CB8AC3E}">
        <p14:creationId xmlns:p14="http://schemas.microsoft.com/office/powerpoint/2010/main" val="1445943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35496" y="44624"/>
            <a:ext cx="9070976" cy="64807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aphicFrame>
        <p:nvGraphicFramePr>
          <p:cNvPr id="3" name="グラフ 2"/>
          <p:cNvGraphicFramePr>
            <a:graphicFrameLocks/>
          </p:cNvGraphicFramePr>
          <p:nvPr>
            <p:extLst>
              <p:ext uri="{D42A27DB-BD31-4B8C-83A1-F6EECF244321}">
                <p14:modId xmlns:p14="http://schemas.microsoft.com/office/powerpoint/2010/main" val="3702863626"/>
              </p:ext>
            </p:extLst>
          </p:nvPr>
        </p:nvGraphicFramePr>
        <p:xfrm>
          <a:off x="539552" y="1939999"/>
          <a:ext cx="8568952" cy="4170243"/>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p:nvPr/>
        </p:nvCxnSpPr>
        <p:spPr>
          <a:xfrm>
            <a:off x="6161203" y="1771675"/>
            <a:ext cx="0" cy="391274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826872" y="5684415"/>
            <a:ext cx="720080" cy="400110"/>
          </a:xfrm>
          <a:prstGeom prst="rect">
            <a:avLst/>
          </a:prstGeom>
          <a:noFill/>
        </p:spPr>
        <p:txBody>
          <a:bodyPr wrap="square" rtlCol="0">
            <a:spAutoFit/>
          </a:bodyPr>
          <a:lstStyle/>
          <a:p>
            <a:r>
              <a:rPr kumimoji="1" lang="ja-JP" altLang="en-US" sz="2000" dirty="0" smtClean="0"/>
              <a:t>（年）</a:t>
            </a:r>
            <a:endParaRPr kumimoji="1" lang="ja-JP" altLang="en-US" sz="2000" dirty="0"/>
          </a:p>
        </p:txBody>
      </p:sp>
      <p:sp>
        <p:nvSpPr>
          <p:cNvPr id="7" name="テキスト ボックス 6"/>
          <p:cNvSpPr txBox="1"/>
          <p:nvPr/>
        </p:nvSpPr>
        <p:spPr>
          <a:xfrm>
            <a:off x="544579" y="1626091"/>
            <a:ext cx="1311632" cy="338554"/>
          </a:xfrm>
          <a:prstGeom prst="rect">
            <a:avLst/>
          </a:prstGeom>
          <a:noFill/>
        </p:spPr>
        <p:txBody>
          <a:bodyPr wrap="square" rtlCol="0">
            <a:spAutoFit/>
          </a:bodyPr>
          <a:lstStyle/>
          <a:p>
            <a:r>
              <a:rPr kumimoji="1" lang="ja-JP" altLang="en-US" sz="1600" dirty="0" smtClean="0"/>
              <a:t>（万世帯）</a:t>
            </a:r>
            <a:endParaRPr kumimoji="1" lang="ja-JP" altLang="en-US" sz="1600" dirty="0"/>
          </a:p>
        </p:txBody>
      </p:sp>
      <p:sp>
        <p:nvSpPr>
          <p:cNvPr id="8" name="正方形/長方形 7"/>
          <p:cNvSpPr/>
          <p:nvPr/>
        </p:nvSpPr>
        <p:spPr>
          <a:xfrm>
            <a:off x="5519808" y="4964335"/>
            <a:ext cx="569387" cy="276999"/>
          </a:xfrm>
          <a:prstGeom prst="rect">
            <a:avLst/>
          </a:prstGeom>
        </p:spPr>
        <p:txBody>
          <a:bodyPr wrap="none">
            <a:spAutoFit/>
          </a:bodyPr>
          <a:lstStyle/>
          <a:p>
            <a:r>
              <a:rPr lang="en-US" altLang="ja-JP" sz="1200" dirty="0" smtClean="0"/>
              <a:t>32.4%</a:t>
            </a:r>
            <a:endParaRPr lang="ja-JP" altLang="ja-JP" sz="1200" dirty="0"/>
          </a:p>
        </p:txBody>
      </p:sp>
      <p:sp>
        <p:nvSpPr>
          <p:cNvPr id="9" name="正方形/長方形 8"/>
          <p:cNvSpPr/>
          <p:nvPr/>
        </p:nvSpPr>
        <p:spPr>
          <a:xfrm>
            <a:off x="2445513" y="5285681"/>
            <a:ext cx="569387" cy="276999"/>
          </a:xfrm>
          <a:prstGeom prst="rect">
            <a:avLst/>
          </a:prstGeom>
        </p:spPr>
        <p:txBody>
          <a:bodyPr wrap="none">
            <a:spAutoFit/>
          </a:bodyPr>
          <a:lstStyle/>
          <a:p>
            <a:r>
              <a:rPr lang="en-US" altLang="ja-JP" sz="1200" dirty="0" smtClean="0"/>
              <a:t>20.3%</a:t>
            </a:r>
            <a:endParaRPr lang="ja-JP" altLang="ja-JP" sz="1200" dirty="0"/>
          </a:p>
        </p:txBody>
      </p:sp>
      <p:sp>
        <p:nvSpPr>
          <p:cNvPr id="10" name="正方形/長方形 9"/>
          <p:cNvSpPr/>
          <p:nvPr/>
        </p:nvSpPr>
        <p:spPr>
          <a:xfrm>
            <a:off x="3257357" y="5262689"/>
            <a:ext cx="569387" cy="276999"/>
          </a:xfrm>
          <a:prstGeom prst="rect">
            <a:avLst/>
          </a:prstGeom>
        </p:spPr>
        <p:txBody>
          <a:bodyPr wrap="none">
            <a:spAutoFit/>
          </a:bodyPr>
          <a:lstStyle/>
          <a:p>
            <a:r>
              <a:rPr lang="en-US" altLang="ja-JP" sz="1200" dirty="0" smtClean="0"/>
              <a:t>19.8%</a:t>
            </a:r>
            <a:endParaRPr lang="ja-JP" altLang="ja-JP" sz="1200" dirty="0"/>
          </a:p>
        </p:txBody>
      </p:sp>
      <p:sp>
        <p:nvSpPr>
          <p:cNvPr id="11" name="正方形/長方形 10"/>
          <p:cNvSpPr/>
          <p:nvPr/>
        </p:nvSpPr>
        <p:spPr>
          <a:xfrm>
            <a:off x="6311896" y="4903360"/>
            <a:ext cx="569387" cy="276999"/>
          </a:xfrm>
          <a:prstGeom prst="rect">
            <a:avLst/>
          </a:prstGeom>
        </p:spPr>
        <p:txBody>
          <a:bodyPr wrap="none">
            <a:spAutoFit/>
          </a:bodyPr>
          <a:lstStyle/>
          <a:p>
            <a:r>
              <a:rPr lang="en-US" altLang="ja-JP" sz="1200" dirty="0" smtClean="0"/>
              <a:t>34.4%</a:t>
            </a:r>
          </a:p>
        </p:txBody>
      </p:sp>
      <p:sp>
        <p:nvSpPr>
          <p:cNvPr id="12" name="正方形/長方形 11"/>
          <p:cNvSpPr/>
          <p:nvPr/>
        </p:nvSpPr>
        <p:spPr>
          <a:xfrm>
            <a:off x="7061090" y="4892327"/>
            <a:ext cx="756297" cy="276998"/>
          </a:xfrm>
          <a:prstGeom prst="rect">
            <a:avLst/>
          </a:prstGeom>
        </p:spPr>
        <p:txBody>
          <a:bodyPr wrap="square">
            <a:spAutoFit/>
          </a:bodyPr>
          <a:lstStyle/>
          <a:p>
            <a:r>
              <a:rPr lang="en-US" altLang="ja-JP" sz="1200" dirty="0" smtClean="0"/>
              <a:t>36.5%</a:t>
            </a:r>
            <a:endParaRPr lang="ja-JP" altLang="ja-JP" sz="1200" dirty="0"/>
          </a:p>
        </p:txBody>
      </p:sp>
      <p:sp>
        <p:nvSpPr>
          <p:cNvPr id="13" name="正方形/長方形 12"/>
          <p:cNvSpPr/>
          <p:nvPr/>
        </p:nvSpPr>
        <p:spPr>
          <a:xfrm>
            <a:off x="4000963" y="5180359"/>
            <a:ext cx="569387" cy="276999"/>
          </a:xfrm>
          <a:prstGeom prst="rect">
            <a:avLst/>
          </a:prstGeom>
        </p:spPr>
        <p:txBody>
          <a:bodyPr wrap="none">
            <a:spAutoFit/>
          </a:bodyPr>
          <a:lstStyle/>
          <a:p>
            <a:r>
              <a:rPr lang="en-US" altLang="ja-JP" sz="1200" dirty="0" smtClean="0"/>
              <a:t>23.1%</a:t>
            </a:r>
            <a:endParaRPr lang="ja-JP" altLang="ja-JP" sz="1200" dirty="0"/>
          </a:p>
        </p:txBody>
      </p:sp>
      <p:sp>
        <p:nvSpPr>
          <p:cNvPr id="14" name="正方形/長方形 13"/>
          <p:cNvSpPr/>
          <p:nvPr/>
        </p:nvSpPr>
        <p:spPr>
          <a:xfrm>
            <a:off x="4766318" y="5108351"/>
            <a:ext cx="569387" cy="276999"/>
          </a:xfrm>
          <a:prstGeom prst="rect">
            <a:avLst/>
          </a:prstGeom>
        </p:spPr>
        <p:txBody>
          <a:bodyPr wrap="none">
            <a:spAutoFit/>
          </a:bodyPr>
          <a:lstStyle/>
          <a:p>
            <a:r>
              <a:rPr lang="en-US" altLang="ja-JP" sz="1200" dirty="0" smtClean="0"/>
              <a:t>27.6%</a:t>
            </a:r>
            <a:endParaRPr lang="ja-JP" altLang="en-US" sz="1200" dirty="0"/>
          </a:p>
        </p:txBody>
      </p:sp>
      <p:sp>
        <p:nvSpPr>
          <p:cNvPr id="15" name="正方形/長方形 14"/>
          <p:cNvSpPr/>
          <p:nvPr/>
        </p:nvSpPr>
        <p:spPr>
          <a:xfrm>
            <a:off x="1696707" y="5324375"/>
            <a:ext cx="569387" cy="276999"/>
          </a:xfrm>
          <a:prstGeom prst="rect">
            <a:avLst/>
          </a:prstGeom>
        </p:spPr>
        <p:txBody>
          <a:bodyPr wrap="none">
            <a:spAutoFit/>
          </a:bodyPr>
          <a:lstStyle/>
          <a:p>
            <a:r>
              <a:rPr lang="en-US" altLang="ja-JP" sz="1200" dirty="0" smtClean="0"/>
              <a:t>16.1%</a:t>
            </a:r>
            <a:endParaRPr lang="ja-JP" altLang="ja-JP" sz="1200" dirty="0"/>
          </a:p>
        </p:txBody>
      </p:sp>
      <p:sp>
        <p:nvSpPr>
          <p:cNvPr id="16" name="正方形/長方形 15"/>
          <p:cNvSpPr/>
          <p:nvPr/>
        </p:nvSpPr>
        <p:spPr>
          <a:xfrm>
            <a:off x="1480683" y="4028231"/>
            <a:ext cx="635110" cy="307777"/>
          </a:xfrm>
          <a:prstGeom prst="rect">
            <a:avLst/>
          </a:prstGeom>
        </p:spPr>
        <p:txBody>
          <a:bodyPr wrap="none">
            <a:spAutoFit/>
          </a:bodyPr>
          <a:lstStyle/>
          <a:p>
            <a:r>
              <a:rPr lang="en-US" altLang="ja-JP" sz="1400" dirty="0"/>
              <a:t>2,223 </a:t>
            </a:r>
            <a:endParaRPr lang="ja-JP" altLang="ja-JP" sz="1400" dirty="0"/>
          </a:p>
        </p:txBody>
      </p:sp>
      <p:sp>
        <p:nvSpPr>
          <p:cNvPr id="17" name="テキスト ボックス 16"/>
          <p:cNvSpPr txBox="1"/>
          <p:nvPr/>
        </p:nvSpPr>
        <p:spPr>
          <a:xfrm>
            <a:off x="2272771" y="3576438"/>
            <a:ext cx="635110" cy="307777"/>
          </a:xfrm>
          <a:prstGeom prst="rect">
            <a:avLst/>
          </a:prstGeom>
          <a:noFill/>
        </p:spPr>
        <p:txBody>
          <a:bodyPr wrap="none" rtlCol="0">
            <a:spAutoFit/>
          </a:bodyPr>
          <a:lstStyle/>
          <a:p>
            <a:r>
              <a:rPr lang="en-US" altLang="ja-JP" sz="1400" dirty="0"/>
              <a:t>3,030 </a:t>
            </a:r>
            <a:endParaRPr lang="ja-JP" altLang="ja-JP" sz="1400" dirty="0"/>
          </a:p>
        </p:txBody>
      </p:sp>
      <p:sp>
        <p:nvSpPr>
          <p:cNvPr id="18" name="正方形/長方形 17"/>
          <p:cNvSpPr/>
          <p:nvPr/>
        </p:nvSpPr>
        <p:spPr>
          <a:xfrm>
            <a:off x="3064859" y="3277426"/>
            <a:ext cx="635110" cy="307777"/>
          </a:xfrm>
          <a:prstGeom prst="rect">
            <a:avLst/>
          </a:prstGeom>
        </p:spPr>
        <p:txBody>
          <a:bodyPr wrap="none">
            <a:spAutoFit/>
          </a:bodyPr>
          <a:lstStyle/>
          <a:p>
            <a:r>
              <a:rPr lang="en-US" altLang="ja-JP" sz="1400" dirty="0"/>
              <a:t>3,582 </a:t>
            </a:r>
            <a:endParaRPr lang="ja-JP" altLang="ja-JP" sz="1400" dirty="0"/>
          </a:p>
        </p:txBody>
      </p:sp>
      <p:sp>
        <p:nvSpPr>
          <p:cNvPr id="19" name="正方形/長方形 18"/>
          <p:cNvSpPr/>
          <p:nvPr/>
        </p:nvSpPr>
        <p:spPr>
          <a:xfrm>
            <a:off x="3856947" y="2969649"/>
            <a:ext cx="635110" cy="307777"/>
          </a:xfrm>
          <a:prstGeom prst="rect">
            <a:avLst/>
          </a:prstGeom>
        </p:spPr>
        <p:txBody>
          <a:bodyPr wrap="none">
            <a:spAutoFit/>
          </a:bodyPr>
          <a:lstStyle/>
          <a:p>
            <a:r>
              <a:rPr lang="en-US" altLang="ja-JP" sz="1400" dirty="0"/>
              <a:t>4,067 </a:t>
            </a:r>
            <a:endParaRPr lang="ja-JP" altLang="ja-JP" sz="1400" dirty="0"/>
          </a:p>
        </p:txBody>
      </p:sp>
      <p:sp>
        <p:nvSpPr>
          <p:cNvPr id="20" name="正方形/長方形 19"/>
          <p:cNvSpPr/>
          <p:nvPr/>
        </p:nvSpPr>
        <p:spPr>
          <a:xfrm>
            <a:off x="4649035" y="2661872"/>
            <a:ext cx="635110" cy="307777"/>
          </a:xfrm>
          <a:prstGeom prst="rect">
            <a:avLst/>
          </a:prstGeom>
        </p:spPr>
        <p:txBody>
          <a:bodyPr wrap="none">
            <a:spAutoFit/>
          </a:bodyPr>
          <a:lstStyle/>
          <a:p>
            <a:r>
              <a:rPr lang="en-US" altLang="ja-JP" sz="1400" dirty="0"/>
              <a:t>4,678 </a:t>
            </a:r>
            <a:endParaRPr lang="ja-JP" altLang="ja-JP" sz="1400" dirty="0"/>
          </a:p>
        </p:txBody>
      </p:sp>
      <p:sp>
        <p:nvSpPr>
          <p:cNvPr id="21" name="正方形/長方形 20"/>
          <p:cNvSpPr/>
          <p:nvPr/>
        </p:nvSpPr>
        <p:spPr>
          <a:xfrm>
            <a:off x="5441123" y="2300039"/>
            <a:ext cx="635110" cy="307777"/>
          </a:xfrm>
          <a:prstGeom prst="rect">
            <a:avLst/>
          </a:prstGeom>
        </p:spPr>
        <p:txBody>
          <a:bodyPr wrap="none">
            <a:spAutoFit/>
          </a:bodyPr>
          <a:lstStyle/>
          <a:p>
            <a:r>
              <a:rPr lang="en-US" altLang="ja-JP" sz="1400" dirty="0"/>
              <a:t>5,184 </a:t>
            </a:r>
            <a:endParaRPr lang="ja-JP" altLang="ja-JP" sz="1400" dirty="0"/>
          </a:p>
        </p:txBody>
      </p:sp>
      <p:sp>
        <p:nvSpPr>
          <p:cNvPr id="22" name="正方形/長方形 21"/>
          <p:cNvSpPr/>
          <p:nvPr/>
        </p:nvSpPr>
        <p:spPr>
          <a:xfrm>
            <a:off x="6246173" y="2280294"/>
            <a:ext cx="635110" cy="307777"/>
          </a:xfrm>
          <a:prstGeom prst="rect">
            <a:avLst/>
          </a:prstGeom>
        </p:spPr>
        <p:txBody>
          <a:bodyPr wrap="none">
            <a:spAutoFit/>
          </a:bodyPr>
          <a:lstStyle/>
          <a:p>
            <a:r>
              <a:rPr lang="en-US" altLang="ja-JP" sz="1400" dirty="0"/>
              <a:t>5,305 </a:t>
            </a:r>
            <a:endParaRPr lang="ja-JP" altLang="ja-JP" sz="1400" dirty="0"/>
          </a:p>
        </p:txBody>
      </p:sp>
      <p:sp>
        <p:nvSpPr>
          <p:cNvPr id="23" name="正方形/長方形 22"/>
          <p:cNvSpPr/>
          <p:nvPr/>
        </p:nvSpPr>
        <p:spPr>
          <a:xfrm>
            <a:off x="7006328" y="2352302"/>
            <a:ext cx="595035" cy="307777"/>
          </a:xfrm>
          <a:prstGeom prst="rect">
            <a:avLst/>
          </a:prstGeom>
        </p:spPr>
        <p:txBody>
          <a:bodyPr wrap="none">
            <a:spAutoFit/>
          </a:bodyPr>
          <a:lstStyle/>
          <a:p>
            <a:r>
              <a:rPr lang="en-US" altLang="ja-JP" sz="1400" dirty="0"/>
              <a:t>5,123</a:t>
            </a:r>
            <a:endParaRPr lang="ja-JP" altLang="ja-JP" sz="1400" dirty="0"/>
          </a:p>
        </p:txBody>
      </p:sp>
      <p:sp>
        <p:nvSpPr>
          <p:cNvPr id="24" name="右矢印 23"/>
          <p:cNvSpPr/>
          <p:nvPr/>
        </p:nvSpPr>
        <p:spPr>
          <a:xfrm>
            <a:off x="6234861" y="1460589"/>
            <a:ext cx="1289467" cy="75181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ts val="1080"/>
              </a:lnSpc>
            </a:pPr>
            <a:r>
              <a:rPr kumimoji="1" lang="ja-JP" altLang="en-US" sz="1000" dirty="0" smtClean="0"/>
              <a:t>推計値</a:t>
            </a:r>
            <a:endParaRPr kumimoji="1" lang="en-US" altLang="ja-JP" sz="1000" dirty="0" smtClean="0"/>
          </a:p>
          <a:p>
            <a:pPr algn="ctr">
              <a:lnSpc>
                <a:spcPts val="1080"/>
              </a:lnSpc>
            </a:pPr>
            <a:r>
              <a:rPr kumimoji="1" lang="ja-JP" altLang="en-US" sz="1000" dirty="0" smtClean="0"/>
              <a:t>（日本の世帯数の将来推計）</a:t>
            </a:r>
            <a:endParaRPr kumimoji="1" lang="ja-JP" altLang="en-US" sz="1000" dirty="0"/>
          </a:p>
        </p:txBody>
      </p:sp>
      <p:sp>
        <p:nvSpPr>
          <p:cNvPr id="25" name="右矢印 24"/>
          <p:cNvSpPr/>
          <p:nvPr/>
        </p:nvSpPr>
        <p:spPr>
          <a:xfrm flipH="1">
            <a:off x="4948203" y="1460589"/>
            <a:ext cx="1134603" cy="75181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ts val="1080"/>
              </a:lnSpc>
            </a:pPr>
            <a:r>
              <a:rPr kumimoji="1" lang="ja-JP" altLang="en-US" sz="1000" dirty="0" smtClean="0"/>
              <a:t>実測値</a:t>
            </a:r>
            <a:endParaRPr kumimoji="1" lang="en-US" altLang="ja-JP" sz="1000" dirty="0" smtClean="0"/>
          </a:p>
          <a:p>
            <a:pPr algn="ctr">
              <a:lnSpc>
                <a:spcPts val="1080"/>
              </a:lnSpc>
            </a:pPr>
            <a:r>
              <a:rPr lang="ja-JP" altLang="en-US" sz="1000" dirty="0" smtClean="0"/>
              <a:t>（国勢調査）</a:t>
            </a:r>
            <a:endParaRPr kumimoji="1" lang="ja-JP" altLang="en-US" sz="1000" dirty="0"/>
          </a:p>
        </p:txBody>
      </p:sp>
      <p:sp>
        <p:nvSpPr>
          <p:cNvPr id="26" name="テキスト ボックス 12"/>
          <p:cNvSpPr txBox="1">
            <a:spLocks/>
          </p:cNvSpPr>
          <p:nvPr/>
        </p:nvSpPr>
        <p:spPr>
          <a:xfrm>
            <a:off x="107504" y="6084525"/>
            <a:ext cx="9036496" cy="773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effectLst/>
                <a:ea typeface="ＭＳ ゴシック"/>
                <a:cs typeface="Times New Roman"/>
              </a:rPr>
              <a:t>（注）</a:t>
            </a:r>
            <a:r>
              <a:rPr lang="en-US" sz="1400" kern="100" dirty="0">
                <a:effectLst/>
                <a:ea typeface="ＭＳ ゴシック"/>
                <a:cs typeface="Times New Roman"/>
              </a:rPr>
              <a:t>1960</a:t>
            </a:r>
            <a:r>
              <a:rPr lang="ja-JP" sz="1400" kern="100" dirty="0">
                <a:effectLst/>
                <a:ea typeface="ＭＳ ゴシック"/>
                <a:cs typeface="Times New Roman"/>
              </a:rPr>
              <a:t>年は１％抽出集計結果による。沖縄県を除く</a:t>
            </a:r>
            <a:endParaRPr lang="ja-JP" sz="1400" kern="100" dirty="0">
              <a:effectLst/>
              <a:ea typeface="ＭＳ 明朝"/>
              <a:cs typeface="Times New Roman"/>
            </a:endParaRPr>
          </a:p>
          <a:p>
            <a:pPr algn="just">
              <a:spcAft>
                <a:spcPts val="0"/>
              </a:spcAft>
            </a:pPr>
            <a:r>
              <a:rPr lang="ja-JP" sz="1400" kern="100" dirty="0">
                <a:effectLst/>
                <a:ea typeface="ＭＳ ゴシック"/>
                <a:cs typeface="Times New Roman"/>
              </a:rPr>
              <a:t>資料：</a:t>
            </a:r>
            <a:r>
              <a:rPr lang="en-US" sz="1400" kern="100" dirty="0">
                <a:effectLst/>
                <a:ea typeface="ＭＳ ゴシック"/>
                <a:cs typeface="Times New Roman"/>
              </a:rPr>
              <a:t>2010</a:t>
            </a:r>
            <a:r>
              <a:rPr lang="ja-JP" sz="1400" kern="100" dirty="0">
                <a:effectLst/>
                <a:ea typeface="ＭＳ ゴシック"/>
                <a:cs typeface="Times New Roman"/>
              </a:rPr>
              <a:t>年までは総務省「国勢調査」</a:t>
            </a:r>
            <a:endParaRPr lang="ja-JP" sz="1400" kern="100" dirty="0">
              <a:effectLst/>
              <a:ea typeface="ＭＳ 明朝"/>
              <a:cs typeface="Times New Roman"/>
            </a:endParaRPr>
          </a:p>
          <a:p>
            <a:pPr indent="342900" algn="just">
              <a:spcAft>
                <a:spcPts val="0"/>
              </a:spcAft>
            </a:pPr>
            <a:r>
              <a:rPr lang="en-US" altLang="ja-JP" sz="1400" kern="100" dirty="0" smtClean="0">
                <a:effectLst/>
                <a:ea typeface="ＭＳ ゴシック"/>
                <a:cs typeface="Times New Roman"/>
              </a:rPr>
              <a:t>    </a:t>
            </a:r>
            <a:r>
              <a:rPr lang="ja-JP" sz="1400" kern="100" dirty="0" smtClean="0">
                <a:effectLst/>
                <a:ea typeface="ＭＳ ゴシック"/>
                <a:cs typeface="Times New Roman"/>
              </a:rPr>
              <a:t>それ</a:t>
            </a:r>
            <a:r>
              <a:rPr lang="ja-JP" sz="1400" kern="100" dirty="0">
                <a:effectLst/>
                <a:ea typeface="ＭＳ ゴシック"/>
                <a:cs typeface="Times New Roman"/>
              </a:rPr>
              <a:t>以降は国立社会保障・人口問題研究所「日本の世帯数の将来推計（全国推計）」（</a:t>
            </a:r>
            <a:r>
              <a:rPr lang="en-US" sz="1400" kern="100" dirty="0">
                <a:effectLst/>
                <a:ea typeface="ＭＳ ゴシック"/>
                <a:cs typeface="Times New Roman"/>
              </a:rPr>
              <a:t>2013</a:t>
            </a:r>
            <a:r>
              <a:rPr lang="ja-JP" sz="1400" kern="100" dirty="0">
                <a:effectLst/>
                <a:ea typeface="ＭＳ ゴシック"/>
                <a:cs typeface="Times New Roman"/>
              </a:rPr>
              <a:t>年</a:t>
            </a:r>
            <a:r>
              <a:rPr lang="en-US" sz="1400" kern="100" dirty="0">
                <a:effectLst/>
                <a:ea typeface="ＭＳ ゴシック"/>
                <a:cs typeface="Times New Roman"/>
              </a:rPr>
              <a:t>1</a:t>
            </a:r>
            <a:r>
              <a:rPr lang="ja-JP" sz="1400" kern="100" dirty="0">
                <a:effectLst/>
                <a:ea typeface="ＭＳ ゴシック"/>
                <a:cs typeface="Times New Roman"/>
              </a:rPr>
              <a:t>月推計）</a:t>
            </a:r>
            <a:endParaRPr lang="ja-JP" sz="1400" kern="100" dirty="0">
              <a:effectLst/>
              <a:ea typeface="ＭＳ 明朝"/>
              <a:cs typeface="Times New Roman"/>
            </a:endParaRPr>
          </a:p>
        </p:txBody>
      </p:sp>
      <p:sp>
        <p:nvSpPr>
          <p:cNvPr id="28" name="正方形/長方形 27"/>
          <p:cNvSpPr/>
          <p:nvPr/>
        </p:nvSpPr>
        <p:spPr>
          <a:xfrm>
            <a:off x="2264406" y="1059804"/>
            <a:ext cx="4615188" cy="3700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家族類型別一般世帯数の推移</a:t>
            </a:r>
          </a:p>
        </p:txBody>
      </p:sp>
      <p:sp>
        <p:nvSpPr>
          <p:cNvPr id="32" name="角丸四角形 31"/>
          <p:cNvSpPr/>
          <p:nvPr/>
        </p:nvSpPr>
        <p:spPr>
          <a:xfrm>
            <a:off x="144016" y="115186"/>
            <a:ext cx="8999984" cy="505502"/>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単独</a:t>
            </a:r>
            <a:r>
              <a:rPr lang="ja-JP" altLang="en-US" dirty="0">
                <a:latin typeface="ＭＳ ゴシック" panose="020B0609070205080204" pitchFamily="49" charset="-128"/>
                <a:ea typeface="ＭＳ ゴシック" panose="020B0609070205080204" pitchFamily="49" charset="-128"/>
              </a:rPr>
              <a:t>世帯は今後も</a:t>
            </a:r>
            <a:r>
              <a:rPr lang="ja-JP" altLang="en-US" dirty="0" smtClean="0">
                <a:latin typeface="ＭＳ ゴシック" panose="020B0609070205080204" pitchFamily="49" charset="-128"/>
                <a:ea typeface="ＭＳ ゴシック" panose="020B0609070205080204" pitchFamily="49" charset="-128"/>
              </a:rPr>
              <a:t>増加。</a:t>
            </a:r>
            <a:endParaRPr lang="en-US" altLang="ja-JP"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Tree>
    <p:extLst>
      <p:ext uri="{BB962C8B-B14F-4D97-AF65-F5344CB8AC3E}">
        <p14:creationId xmlns:p14="http://schemas.microsoft.com/office/powerpoint/2010/main" val="1067908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35496" y="44624"/>
            <a:ext cx="9070976" cy="86409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36512" y="6309320"/>
            <a:ext cx="9144000" cy="523220"/>
          </a:xfrm>
          <a:prstGeom prst="rect">
            <a:avLst/>
          </a:prstGeom>
          <a:noFill/>
        </p:spPr>
        <p:txBody>
          <a:bodyPr wrap="square" rtlCol="0">
            <a:spAutoFit/>
          </a:bodyPr>
          <a:lstStyle/>
          <a:p>
            <a:r>
              <a:rPr kumimoji="1" lang="ja-JP" altLang="en-US" sz="1400" dirty="0" smtClean="0"/>
              <a:t>資料出所　総務省統計局「労働力調査」、内閣府「国民経済計算」をもとに厚生労働省労働政策担当参事官室にて作成</a:t>
            </a:r>
            <a:endParaRPr kumimoji="1" lang="en-US" altLang="ja-JP" sz="1400" dirty="0" smtClean="0"/>
          </a:p>
          <a:p>
            <a:r>
              <a:rPr lang="ja-JP" altLang="en-US" sz="1400" dirty="0" smtClean="0"/>
              <a:t>　　　（注）　就業者数、雇用者数の</a:t>
            </a:r>
            <a:r>
              <a:rPr lang="en-US" altLang="ja-JP" sz="1400" dirty="0" smtClean="0"/>
              <a:t>2011</a:t>
            </a:r>
            <a:r>
              <a:rPr lang="ja-JP" altLang="en-US" sz="1400" dirty="0" smtClean="0"/>
              <a:t>年は補完推計値</a:t>
            </a:r>
            <a:endParaRPr kumimoji="1" lang="ja-JP" altLang="en-US" sz="1400" dirty="0"/>
          </a:p>
        </p:txBody>
      </p:sp>
      <p:graphicFrame>
        <p:nvGraphicFramePr>
          <p:cNvPr id="5" name="グラフ 4"/>
          <p:cNvGraphicFramePr>
            <a:graphicFrameLocks/>
          </p:cNvGraphicFramePr>
          <p:nvPr>
            <p:extLst>
              <p:ext uri="{D42A27DB-BD31-4B8C-83A1-F6EECF244321}">
                <p14:modId xmlns:p14="http://schemas.microsoft.com/office/powerpoint/2010/main" val="2521023756"/>
              </p:ext>
            </p:extLst>
          </p:nvPr>
        </p:nvGraphicFramePr>
        <p:xfrm>
          <a:off x="0" y="1268760"/>
          <a:ext cx="9144000" cy="5199384"/>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1403648" y="1916832"/>
            <a:ext cx="1728192" cy="231134"/>
          </a:xfrm>
          <a:prstGeom prst="rect">
            <a:avLst/>
          </a:prstGeom>
          <a:noFill/>
        </p:spPr>
        <p:txBody>
          <a:bodyPr wrap="square" rtlCol="0">
            <a:spAutoFit/>
          </a:bodyPr>
          <a:lstStyle/>
          <a:p>
            <a:r>
              <a:rPr kumimoji="1" lang="ja-JP" altLang="en-US" sz="1400" dirty="0" smtClean="0"/>
              <a:t>就業者数（右目盛）</a:t>
            </a:r>
            <a:endParaRPr kumimoji="1" lang="ja-JP" altLang="en-US" sz="1400" dirty="0"/>
          </a:p>
        </p:txBody>
      </p:sp>
      <p:sp>
        <p:nvSpPr>
          <p:cNvPr id="7" name="テキスト ボックス 6"/>
          <p:cNvSpPr txBox="1"/>
          <p:nvPr/>
        </p:nvSpPr>
        <p:spPr>
          <a:xfrm>
            <a:off x="2955898" y="4479303"/>
            <a:ext cx="3240128" cy="231134"/>
          </a:xfrm>
          <a:prstGeom prst="rect">
            <a:avLst/>
          </a:prstGeom>
          <a:noFill/>
        </p:spPr>
        <p:txBody>
          <a:bodyPr wrap="square" rtlCol="0">
            <a:spAutoFit/>
          </a:bodyPr>
          <a:lstStyle/>
          <a:p>
            <a:r>
              <a:rPr lang="ja-JP" altLang="en-US" sz="1400" dirty="0" smtClean="0"/>
              <a:t>実質ＧＤＰ（</a:t>
            </a:r>
            <a:r>
              <a:rPr lang="ja-JP" altLang="en-US" sz="1400" dirty="0"/>
              <a:t>１９９０</a:t>
            </a:r>
            <a:r>
              <a:rPr lang="ja-JP" altLang="en-US" sz="1400" dirty="0" smtClean="0"/>
              <a:t>年基準、</a:t>
            </a:r>
            <a:r>
              <a:rPr lang="ja-JP" altLang="en-US" sz="1400" dirty="0"/>
              <a:t>左</a:t>
            </a:r>
            <a:r>
              <a:rPr kumimoji="1" lang="ja-JP" altLang="en-US" sz="1400" dirty="0" smtClean="0"/>
              <a:t>目盛）</a:t>
            </a:r>
            <a:endParaRPr kumimoji="1" lang="ja-JP" altLang="en-US" sz="1400" dirty="0"/>
          </a:p>
        </p:txBody>
      </p:sp>
      <p:sp>
        <p:nvSpPr>
          <p:cNvPr id="8" name="テキスト ボックス 7"/>
          <p:cNvSpPr txBox="1"/>
          <p:nvPr/>
        </p:nvSpPr>
        <p:spPr>
          <a:xfrm>
            <a:off x="6569670" y="4688481"/>
            <a:ext cx="1728192" cy="231134"/>
          </a:xfrm>
          <a:prstGeom prst="rect">
            <a:avLst/>
          </a:prstGeom>
          <a:noFill/>
        </p:spPr>
        <p:txBody>
          <a:bodyPr wrap="square" rtlCol="0">
            <a:spAutoFit/>
          </a:bodyPr>
          <a:lstStyle/>
          <a:p>
            <a:r>
              <a:rPr lang="ja-JP" altLang="en-US" sz="1400" dirty="0"/>
              <a:t>自営業主</a:t>
            </a:r>
            <a:r>
              <a:rPr kumimoji="1" lang="ja-JP" altLang="en-US" sz="1400" dirty="0" smtClean="0"/>
              <a:t>（右目盛）</a:t>
            </a:r>
            <a:endParaRPr kumimoji="1" lang="ja-JP" altLang="en-US" sz="1400" dirty="0"/>
          </a:p>
        </p:txBody>
      </p:sp>
      <p:cxnSp>
        <p:nvCxnSpPr>
          <p:cNvPr id="9" name="直線矢印コネクタ 8"/>
          <p:cNvCxnSpPr/>
          <p:nvPr/>
        </p:nvCxnSpPr>
        <p:spPr>
          <a:xfrm>
            <a:off x="2420144" y="2187605"/>
            <a:ext cx="711696" cy="36370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3166578" y="3247146"/>
            <a:ext cx="412050" cy="18185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907704" y="1042714"/>
            <a:ext cx="5328592" cy="3700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実質</a:t>
            </a:r>
            <a:r>
              <a:rPr lang="en-US" altLang="ja-JP" sz="1600" b="1" dirty="0" smtClean="0">
                <a:solidFill>
                  <a:sysClr val="windowText" lastClr="000000"/>
                </a:solidFill>
                <a:latin typeface="ＭＳ ゴシック" panose="020B0609070205080204" pitchFamily="49" charset="-128"/>
                <a:ea typeface="ＭＳ ゴシック" panose="020B0609070205080204" pitchFamily="49" charset="-128"/>
              </a:rPr>
              <a:t>GDP</a:t>
            </a:r>
            <a:r>
              <a:rPr lang="ja-JP" altLang="en-US" sz="1600" b="1" dirty="0" err="1" smtClean="0">
                <a:solidFill>
                  <a:sysClr val="windowText" lastClr="000000"/>
                </a:solidFill>
                <a:latin typeface="ＭＳ ゴシック" panose="020B0609070205080204" pitchFamily="49" charset="-128"/>
                <a:ea typeface="ＭＳ ゴシック" panose="020B0609070205080204" pitchFamily="49" charset="-128"/>
              </a:rPr>
              <a:t>と就</a:t>
            </a: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業者数などの推移</a:t>
            </a:r>
            <a:endParaRPr lang="ja-JP" altLang="en-US" sz="1600" b="1"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16" name="角丸四角形 15"/>
          <p:cNvSpPr/>
          <p:nvPr/>
        </p:nvSpPr>
        <p:spPr>
          <a:xfrm>
            <a:off x="144016" y="187194"/>
            <a:ext cx="8999984" cy="505502"/>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長期</a:t>
            </a:r>
            <a:r>
              <a:rPr lang="ja-JP" altLang="en-US" dirty="0">
                <a:latin typeface="ＭＳ ゴシック" panose="020B0609070205080204" pitchFamily="49" charset="-128"/>
                <a:ea typeface="ＭＳ ゴシック" panose="020B0609070205080204" pitchFamily="49" charset="-128"/>
              </a:rPr>
              <a:t>推移では、おおよそ経済規模の拡大に伴い就業者数も増加</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1990</a:t>
            </a:r>
            <a:r>
              <a:rPr lang="ja-JP" altLang="en-US" dirty="0">
                <a:latin typeface="ＭＳ ゴシック" panose="020B0609070205080204" pitchFamily="49" charset="-128"/>
                <a:ea typeface="ＭＳ ゴシック" panose="020B0609070205080204" pitchFamily="49" charset="-128"/>
              </a:rPr>
              <a:t>年代以降、経済成長率の鈍化に</a:t>
            </a:r>
            <a:r>
              <a:rPr lang="ja-JP" altLang="en-US" dirty="0" smtClean="0">
                <a:latin typeface="ＭＳ ゴシック" panose="020B0609070205080204" pitchFamily="49" charset="-128"/>
                <a:ea typeface="ＭＳ ゴシック" panose="020B0609070205080204" pitchFamily="49" charset="-128"/>
              </a:rPr>
              <a:t>伴い労働力</a:t>
            </a:r>
            <a:r>
              <a:rPr lang="ja-JP" altLang="en-US" dirty="0">
                <a:latin typeface="ＭＳ ゴシック" panose="020B0609070205080204" pitchFamily="49" charset="-128"/>
                <a:ea typeface="ＭＳ ゴシック" panose="020B0609070205080204" pitchFamily="49" charset="-128"/>
              </a:rPr>
              <a:t>需要も</a:t>
            </a:r>
            <a:r>
              <a:rPr lang="ja-JP" altLang="en-US" dirty="0" smtClean="0">
                <a:latin typeface="ＭＳ ゴシック" panose="020B0609070205080204" pitchFamily="49" charset="-128"/>
                <a:ea typeface="ＭＳ ゴシック" panose="020B0609070205080204" pitchFamily="49" charset="-128"/>
              </a:rPr>
              <a:t>停滞。</a:t>
            </a:r>
            <a:endParaRPr lang="en-US" altLang="ja-JP"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13</a:t>
            </a:fld>
            <a:endParaRPr kumimoji="1" lang="ja-JP" altLang="en-US"/>
          </a:p>
        </p:txBody>
      </p:sp>
    </p:spTree>
    <p:extLst>
      <p:ext uri="{BB962C8B-B14F-4D97-AF65-F5344CB8AC3E}">
        <p14:creationId xmlns:p14="http://schemas.microsoft.com/office/powerpoint/2010/main" val="806817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14</a:t>
            </a:fld>
            <a:endParaRPr kumimoji="1" lang="ja-JP" altLang="en-US"/>
          </a:p>
        </p:txBody>
      </p:sp>
      <p:sp>
        <p:nvSpPr>
          <p:cNvPr id="13" name="正方形/長方形 12"/>
          <p:cNvSpPr/>
          <p:nvPr/>
        </p:nvSpPr>
        <p:spPr>
          <a:xfrm>
            <a:off x="35496" y="44624"/>
            <a:ext cx="9070976" cy="86409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14" name="グループ化 13"/>
          <p:cNvGrpSpPr/>
          <p:nvPr/>
        </p:nvGrpSpPr>
        <p:grpSpPr>
          <a:xfrm>
            <a:off x="1" y="1721111"/>
            <a:ext cx="4840456" cy="4732225"/>
            <a:chOff x="-43310" y="54855"/>
            <a:chExt cx="6449824" cy="6728891"/>
          </a:xfrm>
        </p:grpSpPr>
        <p:sp>
          <p:nvSpPr>
            <p:cNvPr id="15" name="テキスト ボックス 1"/>
            <p:cNvSpPr txBox="1"/>
            <p:nvPr/>
          </p:nvSpPr>
          <p:spPr>
            <a:xfrm>
              <a:off x="-43310" y="5599472"/>
              <a:ext cx="6449824" cy="11842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smtClean="0"/>
                <a:t>・沖縄県</a:t>
              </a:r>
              <a:r>
                <a:rPr lang="ja-JP" altLang="en-US" sz="1200" dirty="0"/>
                <a:t>の家計調査</a:t>
              </a:r>
              <a:r>
                <a:rPr lang="ja-JP" altLang="en-US" sz="1200" dirty="0" smtClean="0"/>
                <a:t>は、昭和</a:t>
              </a:r>
              <a:r>
                <a:rPr lang="en-US" altLang="ja-JP" sz="1200" dirty="0"/>
                <a:t>47</a:t>
              </a:r>
              <a:r>
                <a:rPr lang="ja-JP" altLang="en-US" sz="1200" dirty="0"/>
                <a:t>年</a:t>
              </a:r>
              <a:r>
                <a:rPr lang="en-US" altLang="ja-JP" sz="1200" dirty="0"/>
                <a:t>7</a:t>
              </a:r>
              <a:r>
                <a:rPr lang="ja-JP" altLang="en-US" sz="1200" dirty="0"/>
                <a:t>月から開始した</a:t>
              </a:r>
              <a:r>
                <a:rPr lang="ja-JP" altLang="en-US" sz="1200" dirty="0" smtClean="0"/>
                <a:t>が、昭和</a:t>
              </a:r>
              <a:r>
                <a:rPr lang="en-US" altLang="ja-JP" sz="1200" dirty="0" smtClean="0"/>
                <a:t>47</a:t>
              </a:r>
              <a:r>
                <a:rPr lang="ja-JP" altLang="en-US" sz="1200" dirty="0"/>
                <a:t>年中</a:t>
              </a:r>
              <a:r>
                <a:rPr lang="ja-JP" altLang="en-US" sz="1200" dirty="0" smtClean="0"/>
                <a:t>の</a:t>
              </a:r>
              <a:endParaRPr lang="en-US" altLang="ja-JP" sz="1200" dirty="0" smtClean="0"/>
            </a:p>
            <a:p>
              <a:r>
                <a:rPr lang="ja-JP" altLang="en-US" sz="1200" dirty="0" smtClean="0"/>
                <a:t>　全国</a:t>
              </a:r>
              <a:r>
                <a:rPr lang="ja-JP" altLang="en-US" sz="1200" dirty="0"/>
                <a:t>集計に</a:t>
              </a:r>
              <a:r>
                <a:rPr lang="ja-JP" altLang="en-US" sz="1200" dirty="0" smtClean="0"/>
                <a:t>はこれ</a:t>
              </a:r>
              <a:r>
                <a:rPr lang="ja-JP" altLang="en-US" sz="1200" dirty="0"/>
                <a:t>を算入しないで別途集計を</a:t>
              </a:r>
              <a:r>
                <a:rPr lang="ja-JP" altLang="en-US" sz="1200" dirty="0" smtClean="0"/>
                <a:t>行い、昭和</a:t>
              </a:r>
              <a:r>
                <a:rPr lang="en-US" altLang="ja-JP" sz="1200" dirty="0" smtClean="0"/>
                <a:t>48</a:t>
              </a:r>
              <a:r>
                <a:rPr lang="ja-JP" altLang="en-US" sz="1200" dirty="0"/>
                <a:t>年</a:t>
              </a:r>
              <a:r>
                <a:rPr lang="en-US" altLang="ja-JP" sz="1200" dirty="0"/>
                <a:t>1</a:t>
              </a:r>
              <a:r>
                <a:rPr lang="ja-JP" altLang="en-US" sz="1200" dirty="0" smtClean="0"/>
                <a:t>月分</a:t>
              </a:r>
              <a:endParaRPr lang="en-US" altLang="ja-JP" sz="1200" dirty="0" smtClean="0"/>
            </a:p>
            <a:p>
              <a:r>
                <a:rPr lang="ja-JP" altLang="en-US" sz="1200" dirty="0"/>
                <a:t>　</a:t>
              </a:r>
              <a:r>
                <a:rPr lang="ja-JP" altLang="en-US" sz="1200" dirty="0" smtClean="0"/>
                <a:t>から</a:t>
              </a:r>
              <a:r>
                <a:rPr lang="ja-JP" altLang="en-US" sz="1200" dirty="0"/>
                <a:t>全国集計に算入した</a:t>
              </a:r>
              <a:r>
                <a:rPr lang="ja-JP" altLang="en-US" sz="1200" dirty="0" smtClean="0"/>
                <a:t>。</a:t>
              </a:r>
              <a:endParaRPr lang="en-US" altLang="ja-JP" sz="1200" dirty="0" smtClean="0"/>
            </a:p>
            <a:p>
              <a:r>
                <a:rPr lang="ja-JP" altLang="en-US" sz="1200" dirty="0" smtClean="0"/>
                <a:t>・農林業家世帯を除く結果である。</a:t>
              </a:r>
              <a:endParaRPr lang="en-US" altLang="ja-JP" sz="1200" dirty="0" smtClean="0"/>
            </a:p>
          </p:txBody>
        </p:sp>
        <p:sp>
          <p:nvSpPr>
            <p:cNvPr id="17" name="テキスト ボックス 1"/>
            <p:cNvSpPr txBox="1"/>
            <p:nvPr/>
          </p:nvSpPr>
          <p:spPr>
            <a:xfrm>
              <a:off x="483734" y="5299253"/>
              <a:ext cx="1181155" cy="2434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smtClean="0"/>
                <a:t>（昭和</a:t>
              </a:r>
              <a:r>
                <a:rPr lang="en-US" altLang="ja-JP" sz="1050" dirty="0" smtClean="0"/>
                <a:t>40</a:t>
              </a:r>
              <a:r>
                <a:rPr lang="ja-JP" altLang="en-US" sz="1050" dirty="0" smtClean="0"/>
                <a:t>年）</a:t>
              </a:r>
              <a:endParaRPr lang="en-US" altLang="ja-JP" sz="1050" dirty="0" smtClean="0"/>
            </a:p>
          </p:txBody>
        </p:sp>
        <p:sp>
          <p:nvSpPr>
            <p:cNvPr id="18" name="テキスト ボックス 1"/>
            <p:cNvSpPr txBox="1"/>
            <p:nvPr/>
          </p:nvSpPr>
          <p:spPr>
            <a:xfrm>
              <a:off x="3845830" y="5299254"/>
              <a:ext cx="1531324" cy="3207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smtClean="0"/>
                <a:t>（平成２年）</a:t>
              </a:r>
              <a:endParaRPr lang="en-US" altLang="ja-JP" sz="1050" dirty="0" smtClean="0"/>
            </a:p>
          </p:txBody>
        </p:sp>
        <p:sp>
          <p:nvSpPr>
            <p:cNvPr id="20" name="テキスト ボックス 1"/>
            <p:cNvSpPr txBox="1"/>
            <p:nvPr/>
          </p:nvSpPr>
          <p:spPr>
            <a:xfrm>
              <a:off x="5269868" y="4962390"/>
              <a:ext cx="609600" cy="2434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50" dirty="0" smtClean="0"/>
                <a:t>2013</a:t>
              </a:r>
            </a:p>
          </p:txBody>
        </p:sp>
        <p:graphicFrame>
          <p:nvGraphicFramePr>
            <p:cNvPr id="21" name="グラフ 20"/>
            <p:cNvGraphicFramePr>
              <a:graphicFrameLocks/>
            </p:cNvGraphicFramePr>
            <p:nvPr>
              <p:extLst>
                <p:ext uri="{D42A27DB-BD31-4B8C-83A1-F6EECF244321}">
                  <p14:modId xmlns:p14="http://schemas.microsoft.com/office/powerpoint/2010/main" val="2448321317"/>
                </p:ext>
              </p:extLst>
            </p:nvPr>
          </p:nvGraphicFramePr>
          <p:xfrm>
            <a:off x="130266" y="54855"/>
            <a:ext cx="5918534" cy="5300126"/>
          </p:xfrm>
          <a:graphic>
            <a:graphicData uri="http://schemas.openxmlformats.org/drawingml/2006/chart">
              <c:chart xmlns:c="http://schemas.openxmlformats.org/drawingml/2006/chart" xmlns:r="http://schemas.openxmlformats.org/officeDocument/2006/relationships" r:id="rId2"/>
            </a:graphicData>
          </a:graphic>
        </p:graphicFrame>
      </p:grpSp>
      <p:sp>
        <p:nvSpPr>
          <p:cNvPr id="22" name="テキスト ボックス 1"/>
          <p:cNvSpPr txBox="1"/>
          <p:nvPr/>
        </p:nvSpPr>
        <p:spPr>
          <a:xfrm>
            <a:off x="35496" y="6497960"/>
            <a:ext cx="2232248" cy="3154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t>資料</a:t>
            </a:r>
            <a:r>
              <a:rPr lang="ja-JP" altLang="en-US" sz="1400" dirty="0" smtClean="0"/>
              <a:t>：総務省</a:t>
            </a:r>
            <a:r>
              <a:rPr lang="ja-JP" altLang="en-US" sz="1400" dirty="0"/>
              <a:t>「</a:t>
            </a:r>
            <a:r>
              <a:rPr lang="ja-JP" altLang="en-US" sz="1400" dirty="0" smtClean="0"/>
              <a:t>家計調査」</a:t>
            </a:r>
            <a:endParaRPr lang="en-US" altLang="ja-JP" sz="1400" dirty="0" smtClean="0"/>
          </a:p>
        </p:txBody>
      </p:sp>
      <p:graphicFrame>
        <p:nvGraphicFramePr>
          <p:cNvPr id="23" name="グラフ 22"/>
          <p:cNvGraphicFramePr>
            <a:graphicFrameLocks/>
          </p:cNvGraphicFramePr>
          <p:nvPr>
            <p:extLst>
              <p:ext uri="{D42A27DB-BD31-4B8C-83A1-F6EECF244321}">
                <p14:modId xmlns:p14="http://schemas.microsoft.com/office/powerpoint/2010/main" val="1730410724"/>
              </p:ext>
            </p:extLst>
          </p:nvPr>
        </p:nvGraphicFramePr>
        <p:xfrm>
          <a:off x="4586064" y="1646040"/>
          <a:ext cx="4557936" cy="4447270"/>
        </p:xfrm>
        <a:graphic>
          <a:graphicData uri="http://schemas.openxmlformats.org/drawingml/2006/chart">
            <c:chart xmlns:c="http://schemas.openxmlformats.org/drawingml/2006/chart" xmlns:r="http://schemas.openxmlformats.org/officeDocument/2006/relationships" r:id="rId3"/>
          </a:graphicData>
        </a:graphic>
      </p:graphicFrame>
      <p:sp>
        <p:nvSpPr>
          <p:cNvPr id="24" name="テキスト ボックス 1"/>
          <p:cNvSpPr txBox="1"/>
          <p:nvPr/>
        </p:nvSpPr>
        <p:spPr>
          <a:xfrm>
            <a:off x="4788024" y="5921896"/>
            <a:ext cx="3024336" cy="3154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smtClean="0"/>
              <a:t>資料：総務省「家計調査」（</a:t>
            </a:r>
            <a:r>
              <a:rPr lang="en-US" altLang="ja-JP" sz="1400" dirty="0" smtClean="0"/>
              <a:t>2013</a:t>
            </a:r>
            <a:r>
              <a:rPr lang="ja-JP" altLang="en-US" sz="1400" dirty="0" smtClean="0"/>
              <a:t>年）</a:t>
            </a:r>
            <a:endParaRPr lang="en-US" altLang="ja-JP" sz="1400" dirty="0" smtClean="0"/>
          </a:p>
        </p:txBody>
      </p:sp>
      <p:sp>
        <p:nvSpPr>
          <p:cNvPr id="25" name="角丸四角形 24"/>
          <p:cNvSpPr/>
          <p:nvPr/>
        </p:nvSpPr>
        <p:spPr>
          <a:xfrm>
            <a:off x="144016" y="44624"/>
            <a:ext cx="8999984" cy="864096"/>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家計</a:t>
            </a:r>
            <a:r>
              <a:rPr lang="ja-JP" altLang="en-US" dirty="0">
                <a:latin typeface="ＭＳ ゴシック" panose="020B0609070205080204" pitchFamily="49" charset="-128"/>
                <a:ea typeface="ＭＳ ゴシック" panose="020B0609070205080204" pitchFamily="49" charset="-128"/>
              </a:rPr>
              <a:t>の消費支出は、</a:t>
            </a:r>
            <a:r>
              <a:rPr lang="en-US" altLang="ja-JP" dirty="0">
                <a:latin typeface="ＭＳ ゴシック" panose="020B0609070205080204" pitchFamily="49" charset="-128"/>
                <a:ea typeface="ＭＳ ゴシック" panose="020B0609070205080204" pitchFamily="49" charset="-128"/>
              </a:rPr>
              <a:t>1990</a:t>
            </a:r>
            <a:r>
              <a:rPr lang="ja-JP" altLang="en-US" dirty="0">
                <a:latin typeface="ＭＳ ゴシック" panose="020B0609070205080204" pitchFamily="49" charset="-128"/>
                <a:ea typeface="ＭＳ ゴシック" panose="020B0609070205080204" pitchFamily="49" charset="-128"/>
              </a:rPr>
              <a:t>年頃まで増加、その後停滞。</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 年間</a:t>
            </a:r>
            <a:r>
              <a:rPr lang="ja-JP" altLang="en-US" dirty="0">
                <a:latin typeface="ＭＳ ゴシック" panose="020B0609070205080204" pitchFamily="49" charset="-128"/>
                <a:ea typeface="ＭＳ ゴシック" panose="020B0609070205080204" pitchFamily="49" charset="-128"/>
              </a:rPr>
              <a:t>収入が少ない世帯ほど消費支出額、食料費ともに少ない傾向</a:t>
            </a:r>
            <a:r>
              <a:rPr lang="ja-JP" altLang="en-US" dirty="0" smtClean="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p:txBody>
      </p:sp>
      <p:sp>
        <p:nvSpPr>
          <p:cNvPr id="26" name="正方形/長方形 25"/>
          <p:cNvSpPr/>
          <p:nvPr/>
        </p:nvSpPr>
        <p:spPr>
          <a:xfrm>
            <a:off x="236633" y="1268179"/>
            <a:ext cx="4458884" cy="338554"/>
          </a:xfrm>
          <a:prstGeom prst="rect">
            <a:avLst/>
          </a:prstGeom>
        </p:spPr>
        <p:txBody>
          <a:bodyPr wrap="square">
            <a:spAutoFit/>
          </a:bodyPr>
          <a:lstStyle/>
          <a:p>
            <a:pPr algn="ctr"/>
            <a:r>
              <a:rPr lang="ja-JP" altLang="en-US" sz="1600" b="1" dirty="0"/>
              <a:t>消費</a:t>
            </a:r>
            <a:r>
              <a:rPr lang="ja-JP" altLang="en-US" sz="1600" b="1" dirty="0" smtClean="0"/>
              <a:t>支出、食料費並びにエンゲル係数の推移</a:t>
            </a:r>
            <a:endParaRPr lang="ja-JP" altLang="en-US" sz="1600" b="1" dirty="0"/>
          </a:p>
        </p:txBody>
      </p:sp>
      <p:sp>
        <p:nvSpPr>
          <p:cNvPr id="27" name="正方形/長方形 26"/>
          <p:cNvSpPr/>
          <p:nvPr/>
        </p:nvSpPr>
        <p:spPr>
          <a:xfrm>
            <a:off x="5148064" y="1196752"/>
            <a:ext cx="3600400" cy="584775"/>
          </a:xfrm>
          <a:prstGeom prst="rect">
            <a:avLst/>
          </a:prstGeom>
        </p:spPr>
        <p:txBody>
          <a:bodyPr wrap="square">
            <a:spAutoFit/>
          </a:bodyPr>
          <a:lstStyle/>
          <a:p>
            <a:pPr algn="ctr"/>
            <a:r>
              <a:rPr lang="ja-JP" altLang="en-US" sz="1600" b="1" dirty="0" smtClean="0"/>
              <a:t>年間収入別、消費</a:t>
            </a:r>
            <a:r>
              <a:rPr lang="ja-JP" altLang="en-US" sz="1600" b="1" dirty="0"/>
              <a:t>支出、食料費並びにエンゲル係数</a:t>
            </a:r>
          </a:p>
        </p:txBody>
      </p:sp>
    </p:spTree>
    <p:extLst>
      <p:ext uri="{BB962C8B-B14F-4D97-AF65-F5344CB8AC3E}">
        <p14:creationId xmlns:p14="http://schemas.microsoft.com/office/powerpoint/2010/main" val="1461707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35496" y="44624"/>
            <a:ext cx="9070976" cy="86409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5489" y="1230367"/>
            <a:ext cx="5005023" cy="543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角丸四角形 17"/>
          <p:cNvSpPr/>
          <p:nvPr/>
        </p:nvSpPr>
        <p:spPr>
          <a:xfrm>
            <a:off x="144016" y="44624"/>
            <a:ext cx="8999984" cy="864096"/>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成長期</a:t>
            </a:r>
            <a:r>
              <a:rPr lang="ja-JP" altLang="en-US" dirty="0">
                <a:latin typeface="ＭＳ ゴシック" panose="020B0609070205080204" pitchFamily="49" charset="-128"/>
                <a:ea typeface="ＭＳ ゴシック" panose="020B0609070205080204" pitchFamily="49" charset="-128"/>
              </a:rPr>
              <a:t>の体格は、戦後著しく向上し、近年では大きな変化はみられない</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肥満傾向児は、昭和</a:t>
            </a:r>
            <a:r>
              <a:rPr lang="en-US" altLang="ja-JP" dirty="0" smtClean="0">
                <a:latin typeface="ＭＳ ゴシック" panose="020B0609070205080204" pitchFamily="49" charset="-128"/>
                <a:ea typeface="ＭＳ ゴシック" panose="020B0609070205080204" pitchFamily="49" charset="-128"/>
              </a:rPr>
              <a:t>52</a:t>
            </a:r>
            <a:r>
              <a:rPr lang="ja-JP" altLang="en-US" dirty="0" smtClean="0">
                <a:latin typeface="ＭＳ ゴシック" panose="020B0609070205080204" pitchFamily="49" charset="-128"/>
                <a:ea typeface="ＭＳ ゴシック" panose="020B0609070205080204" pitchFamily="49" charset="-128"/>
              </a:rPr>
              <a:t>年以降増加し、平成</a:t>
            </a:r>
            <a:r>
              <a:rPr lang="en-US" altLang="ja-JP" dirty="0" smtClean="0">
                <a:latin typeface="ＭＳ ゴシック" panose="020B0609070205080204" pitchFamily="49" charset="-128"/>
                <a:ea typeface="ＭＳ ゴシック" panose="020B0609070205080204" pitchFamily="49" charset="-128"/>
              </a:rPr>
              <a:t>15</a:t>
            </a:r>
            <a:r>
              <a:rPr lang="ja-JP" altLang="en-US" dirty="0" smtClean="0">
                <a:latin typeface="ＭＳ ゴシック" panose="020B0609070205080204" pitchFamily="49" charset="-128"/>
                <a:ea typeface="ＭＳ ゴシック" panose="020B0609070205080204" pitchFamily="49" charset="-128"/>
              </a:rPr>
              <a:t>年あたりから減少、現在は横ばい。</a:t>
            </a:r>
            <a:endParaRPr lang="en-US" altLang="ja-JP"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107504" y="6453336"/>
            <a:ext cx="5958408" cy="307777"/>
          </a:xfrm>
          <a:prstGeom prst="rect">
            <a:avLst/>
          </a:prstGeom>
        </p:spPr>
        <p:txBody>
          <a:bodyPr wrap="square">
            <a:spAutoFit/>
          </a:bodyPr>
          <a:lstStyle/>
          <a:p>
            <a:r>
              <a:rPr lang="zh-TW" altLang="en-US" sz="1400" dirty="0">
                <a:latin typeface="ＭＳ ゴシック" panose="020B0609070205080204" pitchFamily="49" charset="-128"/>
                <a:ea typeface="ＭＳ ゴシック" panose="020B0609070205080204" pitchFamily="49" charset="-128"/>
              </a:rPr>
              <a:t>出典：文部科学省「学校保健統計調査」</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31" y="1389349"/>
            <a:ext cx="3993513" cy="499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p:cNvSpPr/>
          <p:nvPr/>
        </p:nvSpPr>
        <p:spPr>
          <a:xfrm>
            <a:off x="4587258" y="1072481"/>
            <a:ext cx="4176464" cy="338554"/>
          </a:xfrm>
          <a:prstGeom prst="rect">
            <a:avLst/>
          </a:prstGeom>
        </p:spPr>
        <p:txBody>
          <a:bodyPr wrap="square">
            <a:spAutoFit/>
          </a:bodyPr>
          <a:lstStyle/>
          <a:p>
            <a:pPr algn="ctr"/>
            <a:r>
              <a:rPr lang="ja-JP" altLang="ja-JP" sz="1600" b="1" dirty="0" smtClean="0"/>
              <a:t>肥満</a:t>
            </a:r>
            <a:r>
              <a:rPr lang="ja-JP" altLang="ja-JP" sz="1600" b="1" dirty="0"/>
              <a:t>傾向児の出現率の推移</a:t>
            </a:r>
            <a:endParaRPr lang="en-US" altLang="ja-JP" sz="1600" b="1" dirty="0" smtClean="0"/>
          </a:p>
        </p:txBody>
      </p:sp>
      <p:sp>
        <p:nvSpPr>
          <p:cNvPr id="14" name="正方形/長方形 13"/>
          <p:cNvSpPr/>
          <p:nvPr/>
        </p:nvSpPr>
        <p:spPr>
          <a:xfrm>
            <a:off x="323528" y="1052736"/>
            <a:ext cx="3831682" cy="338554"/>
          </a:xfrm>
          <a:prstGeom prst="rect">
            <a:avLst/>
          </a:prstGeom>
        </p:spPr>
        <p:txBody>
          <a:bodyPr wrap="square">
            <a:spAutoFit/>
          </a:bodyPr>
          <a:lstStyle/>
          <a:p>
            <a:pPr algn="ctr"/>
            <a:r>
              <a:rPr lang="ja-JP" altLang="ja-JP" sz="1600" b="1" dirty="0" smtClean="0"/>
              <a:t>児童</a:t>
            </a:r>
            <a:r>
              <a:rPr lang="ja-JP" altLang="ja-JP" sz="1600" b="1" dirty="0"/>
              <a:t>・生徒の身長の平均値の推移</a:t>
            </a:r>
            <a:r>
              <a:rPr lang="ja-JP" altLang="en-US" sz="1600" b="1" dirty="0"/>
              <a:t>　</a:t>
            </a:r>
            <a:endParaRPr lang="en-US" altLang="ja-JP" sz="1600" b="1" dirty="0" smtClean="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spTree>
    <p:extLst>
      <p:ext uri="{BB962C8B-B14F-4D97-AF65-F5344CB8AC3E}">
        <p14:creationId xmlns:p14="http://schemas.microsoft.com/office/powerpoint/2010/main" val="703789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16</a:t>
            </a:fld>
            <a:endParaRPr kumimoji="1" lang="ja-JP" altLang="en-US"/>
          </a:p>
        </p:txBody>
      </p:sp>
      <p:sp>
        <p:nvSpPr>
          <p:cNvPr id="10" name="正方形/長方形 9"/>
          <p:cNvSpPr/>
          <p:nvPr/>
        </p:nvSpPr>
        <p:spPr>
          <a:xfrm>
            <a:off x="35496" y="44624"/>
            <a:ext cx="9070976" cy="64807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2" name="正方形/長方形 11"/>
          <p:cNvSpPr/>
          <p:nvPr/>
        </p:nvSpPr>
        <p:spPr>
          <a:xfrm>
            <a:off x="1403648" y="1052736"/>
            <a:ext cx="5653136" cy="5877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052736"/>
            <a:ext cx="564210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8"/>
          <p:cNvSpPr txBox="1">
            <a:spLocks/>
          </p:cNvSpPr>
          <p:nvPr/>
        </p:nvSpPr>
        <p:spPr>
          <a:xfrm>
            <a:off x="7056784" y="6165304"/>
            <a:ext cx="1979712" cy="64807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200" kern="100" dirty="0">
                <a:effectLst/>
                <a:latin typeface="Century"/>
                <a:ea typeface="ＭＳ ゴシック"/>
                <a:cs typeface="Times New Roman"/>
              </a:rPr>
              <a:t>資料：</a:t>
            </a:r>
            <a:r>
              <a:rPr lang="en-US" sz="1200" kern="100" dirty="0">
                <a:effectLst/>
                <a:latin typeface="Century"/>
                <a:ea typeface="ＭＳ ゴシック"/>
                <a:cs typeface="Times New Roman"/>
              </a:rPr>
              <a:t>OECD(2014),OECD Health Statistics 2014</a:t>
            </a:r>
            <a:endParaRPr lang="ja-JP" sz="1600" kern="100" dirty="0">
              <a:effectLst/>
              <a:latin typeface="Century"/>
              <a:ea typeface="ＭＳ 明朝"/>
              <a:cs typeface="Times New Roman"/>
            </a:endParaRPr>
          </a:p>
        </p:txBody>
      </p:sp>
      <p:sp>
        <p:nvSpPr>
          <p:cNvPr id="17" name="正方形/長方形 16"/>
          <p:cNvSpPr/>
          <p:nvPr/>
        </p:nvSpPr>
        <p:spPr>
          <a:xfrm>
            <a:off x="1115616" y="692696"/>
            <a:ext cx="6192688" cy="3600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b="1" dirty="0">
                <a:solidFill>
                  <a:sysClr val="windowText" lastClr="000000"/>
                </a:solidFill>
                <a:latin typeface="ＭＳ ゴシック" panose="020B0609070205080204" pitchFamily="49" charset="-128"/>
                <a:ea typeface="ＭＳ ゴシック" panose="020B0609070205080204" pitchFamily="49" charset="-128"/>
              </a:rPr>
              <a:t>OECD</a:t>
            </a: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加盟国における成人の肥満（</a:t>
            </a:r>
            <a:r>
              <a:rPr lang="en-US" altLang="ja-JP" sz="1600" b="1" dirty="0">
                <a:solidFill>
                  <a:sysClr val="windowText" lastClr="000000"/>
                </a:solidFill>
                <a:latin typeface="ＭＳ ゴシック" panose="020B0609070205080204" pitchFamily="49" charset="-128"/>
                <a:ea typeface="ＭＳ ゴシック" panose="020B0609070205080204" pitchFamily="49" charset="-128"/>
              </a:rPr>
              <a:t>BMI30</a:t>
            </a: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以上）の状況</a:t>
            </a:r>
          </a:p>
        </p:txBody>
      </p:sp>
      <p:sp>
        <p:nvSpPr>
          <p:cNvPr id="19" name="角丸四角形 18"/>
          <p:cNvSpPr/>
          <p:nvPr/>
        </p:nvSpPr>
        <p:spPr>
          <a:xfrm>
            <a:off x="2704434" y="1562386"/>
            <a:ext cx="2808312" cy="138422"/>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角丸四角形 19"/>
          <p:cNvSpPr/>
          <p:nvPr/>
        </p:nvSpPr>
        <p:spPr>
          <a:xfrm>
            <a:off x="144016" y="115186"/>
            <a:ext cx="8999984" cy="505502"/>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肥満は国際的</a:t>
            </a:r>
            <a:r>
              <a:rPr lang="ja-JP" altLang="en-US" dirty="0">
                <a:latin typeface="ＭＳ ゴシック" panose="020B0609070205080204" pitchFamily="49" charset="-128"/>
                <a:ea typeface="ＭＳ ゴシック" panose="020B0609070205080204" pitchFamily="49" charset="-128"/>
              </a:rPr>
              <a:t>にも大きな健康課題。日本は低率</a:t>
            </a:r>
            <a:r>
              <a:rPr lang="ja-JP" altLang="en-US" dirty="0" smtClean="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68732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35496" y="44624"/>
            <a:ext cx="9070976" cy="79208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aphicFrame>
        <p:nvGraphicFramePr>
          <p:cNvPr id="5" name="Chart 3"/>
          <p:cNvGraphicFramePr>
            <a:graphicFrameLocks/>
          </p:cNvGraphicFramePr>
          <p:nvPr>
            <p:extLst>
              <p:ext uri="{D42A27DB-BD31-4B8C-83A1-F6EECF244321}">
                <p14:modId xmlns:p14="http://schemas.microsoft.com/office/powerpoint/2010/main" val="3121742337"/>
              </p:ext>
            </p:extLst>
          </p:nvPr>
        </p:nvGraphicFramePr>
        <p:xfrm>
          <a:off x="4802872" y="1215387"/>
          <a:ext cx="4341128" cy="5354462"/>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0" y="6525344"/>
            <a:ext cx="5958408" cy="307777"/>
          </a:xfrm>
          <a:prstGeom prst="rect">
            <a:avLst/>
          </a:prstGeom>
        </p:spPr>
        <p:txBody>
          <a:bodyPr wrap="square">
            <a:spAutoFit/>
          </a:bodyPr>
          <a:lstStyle/>
          <a:p>
            <a:r>
              <a:rPr lang="ja-JP" altLang="ja-JP" sz="1400" dirty="0"/>
              <a:t>資料：厚生労働省「平成</a:t>
            </a:r>
            <a:r>
              <a:rPr lang="en-US" altLang="ja-JP" sz="1400" dirty="0"/>
              <a:t>26</a:t>
            </a:r>
            <a:r>
              <a:rPr lang="ja-JP" altLang="ja-JP" sz="1400" dirty="0"/>
              <a:t>年　我が国の人口動態 </a:t>
            </a:r>
            <a:r>
              <a:rPr lang="en-US" altLang="ja-JP" sz="1400" dirty="0"/>
              <a:t>–</a:t>
            </a:r>
            <a:r>
              <a:rPr lang="ja-JP" altLang="ja-JP" sz="1400" dirty="0"/>
              <a:t>平成</a:t>
            </a:r>
            <a:r>
              <a:rPr lang="en-US" altLang="ja-JP" sz="1400" dirty="0"/>
              <a:t>24</a:t>
            </a:r>
            <a:r>
              <a:rPr lang="ja-JP" altLang="ja-JP" sz="1400" dirty="0"/>
              <a:t>年までの動向</a:t>
            </a:r>
            <a:r>
              <a:rPr lang="en-US" altLang="ja-JP" sz="1400" dirty="0"/>
              <a:t>-</a:t>
            </a:r>
            <a:r>
              <a:rPr lang="ja-JP" altLang="ja-JP" sz="1400" dirty="0"/>
              <a:t>」</a:t>
            </a:r>
            <a:endParaRPr lang="ja-JP" altLang="en-US" sz="1400" dirty="0"/>
          </a:p>
        </p:txBody>
      </p:sp>
      <p:sp>
        <p:nvSpPr>
          <p:cNvPr id="13" name="角丸四角形 12"/>
          <p:cNvSpPr/>
          <p:nvPr/>
        </p:nvSpPr>
        <p:spPr>
          <a:xfrm>
            <a:off x="144016" y="43178"/>
            <a:ext cx="8999984" cy="793534"/>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戦後、疾病</a:t>
            </a:r>
            <a:r>
              <a:rPr lang="ja-JP" altLang="en-US" dirty="0">
                <a:latin typeface="ＭＳ ゴシック" panose="020B0609070205080204" pitchFamily="49" charset="-128"/>
                <a:ea typeface="ＭＳ ゴシック" panose="020B0609070205080204" pitchFamily="49" charset="-128"/>
              </a:rPr>
              <a:t>構造は大きく</a:t>
            </a:r>
            <a:r>
              <a:rPr lang="ja-JP" altLang="en-US" dirty="0" smtClean="0">
                <a:latin typeface="ＭＳ ゴシック" panose="020B0609070205080204" pitchFamily="49" charset="-128"/>
                <a:ea typeface="ＭＳ ゴシック" panose="020B0609070205080204" pitchFamily="49" charset="-128"/>
              </a:rPr>
              <a:t>変化。</a:t>
            </a:r>
            <a:endParaRPr lang="ja-JP" altLang="en-US"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年齢</a:t>
            </a:r>
            <a:r>
              <a:rPr lang="ja-JP" altLang="en-US" dirty="0">
                <a:latin typeface="ＭＳ ゴシック" panose="020B0609070205080204" pitchFamily="49" charset="-128"/>
                <a:ea typeface="ＭＳ ゴシック" panose="020B0609070205080204" pitchFamily="49" charset="-128"/>
              </a:rPr>
              <a:t>調整死亡率で主な死因の年次推移をみると、近年は総じて低下</a:t>
            </a:r>
            <a:r>
              <a:rPr lang="ja-JP" altLang="en-US" dirty="0" smtClean="0">
                <a:latin typeface="ＭＳ ゴシック" panose="020B0609070205080204" pitchFamily="49" charset="-128"/>
                <a:ea typeface="ＭＳ ゴシック" panose="020B0609070205080204" pitchFamily="49" charset="-128"/>
              </a:rPr>
              <a:t>傾向。</a:t>
            </a:r>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4" name="Chart 1"/>
          <p:cNvGraphicFramePr>
            <a:graphicFrameLocks/>
          </p:cNvGraphicFramePr>
          <p:nvPr>
            <p:extLst>
              <p:ext uri="{D42A27DB-BD31-4B8C-83A1-F6EECF244321}">
                <p14:modId xmlns:p14="http://schemas.microsoft.com/office/powerpoint/2010/main" val="1997216425"/>
              </p:ext>
            </p:extLst>
          </p:nvPr>
        </p:nvGraphicFramePr>
        <p:xfrm>
          <a:off x="48219" y="1442686"/>
          <a:ext cx="4783832" cy="4952393"/>
        </p:xfrm>
        <a:graphic>
          <a:graphicData uri="http://schemas.openxmlformats.org/drawingml/2006/chart">
            <c:chart xmlns:c="http://schemas.openxmlformats.org/drawingml/2006/chart" xmlns:r="http://schemas.openxmlformats.org/officeDocument/2006/relationships" r:id="rId4"/>
          </a:graphicData>
        </a:graphic>
      </p:graphicFrame>
      <p:sp>
        <p:nvSpPr>
          <p:cNvPr id="16" name="正方形/長方形 15"/>
          <p:cNvSpPr/>
          <p:nvPr/>
        </p:nvSpPr>
        <p:spPr>
          <a:xfrm>
            <a:off x="524294" y="1052736"/>
            <a:ext cx="3831682" cy="584775"/>
          </a:xfrm>
          <a:prstGeom prst="rect">
            <a:avLst/>
          </a:prstGeom>
        </p:spPr>
        <p:txBody>
          <a:bodyPr wrap="square">
            <a:spAutoFit/>
          </a:bodyPr>
          <a:lstStyle/>
          <a:p>
            <a:pPr algn="ctr"/>
            <a:r>
              <a:rPr lang="ja-JP" altLang="en-US" sz="1600" b="1" dirty="0">
                <a:solidFill>
                  <a:sysClr val="windowText" lastClr="000000"/>
                </a:solidFill>
                <a:latin typeface="+mn-ea"/>
              </a:rPr>
              <a:t>主な死因別に</a:t>
            </a:r>
            <a:r>
              <a:rPr lang="ja-JP" altLang="en-US" sz="1600" b="1" dirty="0" smtClean="0">
                <a:solidFill>
                  <a:sysClr val="windowText" lastClr="000000"/>
                </a:solidFill>
                <a:latin typeface="+mn-ea"/>
              </a:rPr>
              <a:t>みた</a:t>
            </a:r>
            <a:endParaRPr lang="en-US" altLang="ja-JP" sz="1600" b="1" dirty="0" smtClean="0">
              <a:solidFill>
                <a:sysClr val="windowText" lastClr="000000"/>
              </a:solidFill>
              <a:latin typeface="+mn-ea"/>
            </a:endParaRPr>
          </a:p>
          <a:p>
            <a:pPr algn="ctr"/>
            <a:r>
              <a:rPr lang="ja-JP" altLang="en-US" sz="1600" b="1" dirty="0" smtClean="0">
                <a:latin typeface="+mn-ea"/>
              </a:rPr>
              <a:t>死亡率の</a:t>
            </a:r>
            <a:r>
              <a:rPr lang="ja-JP" altLang="en-US" sz="1600" b="1" dirty="0">
                <a:latin typeface="+mn-ea"/>
              </a:rPr>
              <a:t>年次推移</a:t>
            </a:r>
            <a:endParaRPr lang="en-US" altLang="ja-JP" sz="1600" b="1" dirty="0" smtClean="0">
              <a:latin typeface="+mn-ea"/>
            </a:endParaRPr>
          </a:p>
        </p:txBody>
      </p:sp>
      <p:sp>
        <p:nvSpPr>
          <p:cNvPr id="18" name="正方形/長方形 17"/>
          <p:cNvSpPr/>
          <p:nvPr/>
        </p:nvSpPr>
        <p:spPr>
          <a:xfrm>
            <a:off x="5148064" y="1052736"/>
            <a:ext cx="3831682" cy="584775"/>
          </a:xfrm>
          <a:prstGeom prst="rect">
            <a:avLst/>
          </a:prstGeom>
        </p:spPr>
        <p:txBody>
          <a:bodyPr wrap="square">
            <a:spAutoFit/>
          </a:bodyPr>
          <a:lstStyle/>
          <a:p>
            <a:pPr algn="ctr"/>
            <a:r>
              <a:rPr lang="ja-JP" altLang="en-US" sz="1600" b="1" dirty="0">
                <a:solidFill>
                  <a:sysClr val="windowText" lastClr="000000"/>
                </a:solidFill>
                <a:latin typeface="+mn-ea"/>
              </a:rPr>
              <a:t>主な死因別に</a:t>
            </a:r>
            <a:r>
              <a:rPr lang="ja-JP" altLang="en-US" sz="1600" b="1" dirty="0" smtClean="0">
                <a:solidFill>
                  <a:sysClr val="windowText" lastClr="000000"/>
                </a:solidFill>
                <a:latin typeface="+mn-ea"/>
              </a:rPr>
              <a:t>みた</a:t>
            </a:r>
            <a:endParaRPr lang="en-US" altLang="ja-JP" sz="1600" b="1" dirty="0" smtClean="0">
              <a:solidFill>
                <a:sysClr val="windowText" lastClr="000000"/>
              </a:solidFill>
              <a:latin typeface="+mn-ea"/>
            </a:endParaRPr>
          </a:p>
          <a:p>
            <a:pPr algn="ctr"/>
            <a:r>
              <a:rPr lang="ja-JP" altLang="en-US" sz="1600" b="1" dirty="0" smtClean="0">
                <a:solidFill>
                  <a:sysClr val="windowText" lastClr="000000"/>
                </a:solidFill>
                <a:latin typeface="+mn-ea"/>
              </a:rPr>
              <a:t>年齢</a:t>
            </a:r>
            <a:r>
              <a:rPr lang="ja-JP" altLang="en-US" sz="1600" b="1" dirty="0">
                <a:solidFill>
                  <a:sysClr val="windowText" lastClr="000000"/>
                </a:solidFill>
                <a:latin typeface="+mn-ea"/>
              </a:rPr>
              <a:t>調整</a:t>
            </a:r>
            <a:r>
              <a:rPr lang="ja-JP" altLang="en-US" sz="1600" b="1" dirty="0" smtClean="0">
                <a:latin typeface="+mn-ea"/>
              </a:rPr>
              <a:t>死亡率の</a:t>
            </a:r>
            <a:r>
              <a:rPr lang="ja-JP" altLang="en-US" sz="1600" b="1" dirty="0">
                <a:latin typeface="+mn-ea"/>
              </a:rPr>
              <a:t>年次推移</a:t>
            </a:r>
            <a:endParaRPr lang="en-US" altLang="ja-JP" sz="1600" b="1" dirty="0" smtClean="0">
              <a:latin typeface="+mn-ea"/>
            </a:endParaRPr>
          </a:p>
        </p:txBody>
      </p:sp>
      <p:sp>
        <p:nvSpPr>
          <p:cNvPr id="15" name="スライド番号プレースホルダー 2"/>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17</a:t>
            </a:fld>
            <a:endParaRPr kumimoji="1" lang="ja-JP" altLang="en-US"/>
          </a:p>
        </p:txBody>
      </p:sp>
    </p:spTree>
    <p:extLst>
      <p:ext uri="{BB962C8B-B14F-4D97-AF65-F5344CB8AC3E}">
        <p14:creationId xmlns:p14="http://schemas.microsoft.com/office/powerpoint/2010/main" val="1437668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35496" y="44624"/>
            <a:ext cx="9070976" cy="79208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正方形/長方形 1"/>
          <p:cNvSpPr/>
          <p:nvPr/>
        </p:nvSpPr>
        <p:spPr>
          <a:xfrm>
            <a:off x="1619672" y="5024209"/>
            <a:ext cx="5760640" cy="1789167"/>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p:nvPr/>
        </p:nvPicPr>
        <p:blipFill>
          <a:blip r:embed="rId2" cstate="print">
            <a:extLst>
              <a:ext uri="{28A0092B-C50C-407E-A947-70E740481C1C}">
                <a14:useLocalDpi xmlns:a14="http://schemas.microsoft.com/office/drawing/2010/main"/>
              </a:ext>
            </a:extLst>
          </a:blip>
          <a:srcRect/>
          <a:stretch>
            <a:fillRect/>
          </a:stretch>
        </p:blipFill>
        <p:spPr bwMode="auto">
          <a:xfrm>
            <a:off x="1008112" y="1340768"/>
            <a:ext cx="6134587" cy="3165218"/>
          </a:xfrm>
          <a:prstGeom prst="rect">
            <a:avLst/>
          </a:prstGeom>
          <a:noFill/>
          <a:ln>
            <a:noFill/>
          </a:ln>
        </p:spPr>
      </p:pic>
      <p:sp>
        <p:nvSpPr>
          <p:cNvPr id="4" name="テキスト ボックス 79"/>
          <p:cNvSpPr txBox="1"/>
          <p:nvPr/>
        </p:nvSpPr>
        <p:spPr>
          <a:xfrm>
            <a:off x="7200800" y="3429000"/>
            <a:ext cx="1907704" cy="10007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effectLst/>
                <a:latin typeface="+mn-ea"/>
                <a:cs typeface="Times New Roman"/>
              </a:rPr>
              <a:t>出典</a:t>
            </a:r>
            <a:r>
              <a:rPr lang="ja-JP" sz="1400" kern="100" dirty="0" smtClean="0">
                <a:effectLst/>
                <a:latin typeface="+mn-ea"/>
                <a:cs typeface="Times New Roman"/>
              </a:rPr>
              <a:t>：</a:t>
            </a:r>
            <a:endParaRPr lang="en-US" altLang="ja-JP" sz="1400" kern="100" dirty="0" smtClean="0">
              <a:effectLst/>
              <a:latin typeface="+mn-ea"/>
              <a:cs typeface="Times New Roman"/>
            </a:endParaRPr>
          </a:p>
          <a:p>
            <a:pPr algn="just">
              <a:spcAft>
                <a:spcPts val="0"/>
              </a:spcAft>
            </a:pPr>
            <a:r>
              <a:rPr lang="ja-JP" sz="1400" kern="100" dirty="0" smtClean="0">
                <a:effectLst/>
                <a:latin typeface="+mn-ea"/>
                <a:cs typeface="Times New Roman"/>
              </a:rPr>
              <a:t>厚生</a:t>
            </a:r>
            <a:r>
              <a:rPr lang="ja-JP" sz="1400" kern="100" dirty="0">
                <a:effectLst/>
                <a:latin typeface="+mn-ea"/>
                <a:cs typeface="Times New Roman"/>
              </a:rPr>
              <a:t>労働省「平成</a:t>
            </a:r>
            <a:r>
              <a:rPr lang="en-US" sz="1400" kern="100" dirty="0">
                <a:effectLst/>
                <a:latin typeface="+mn-ea"/>
                <a:cs typeface="Times New Roman"/>
              </a:rPr>
              <a:t>24</a:t>
            </a:r>
            <a:r>
              <a:rPr lang="ja-JP" sz="1400" kern="100" dirty="0">
                <a:effectLst/>
                <a:latin typeface="+mn-ea"/>
                <a:cs typeface="Times New Roman"/>
              </a:rPr>
              <a:t>年度 </a:t>
            </a:r>
            <a:r>
              <a:rPr lang="ja-JP" sz="1400" kern="100" dirty="0" smtClean="0">
                <a:effectLst/>
                <a:latin typeface="+mn-ea"/>
                <a:cs typeface="Times New Roman"/>
              </a:rPr>
              <a:t>介護</a:t>
            </a:r>
            <a:r>
              <a:rPr lang="ja-JP" sz="1400" kern="100" dirty="0">
                <a:effectLst/>
                <a:latin typeface="+mn-ea"/>
                <a:cs typeface="Times New Roman"/>
              </a:rPr>
              <a:t>保険事業状況報告（年報）」</a:t>
            </a:r>
            <a:endParaRPr lang="ja-JP" kern="100" dirty="0">
              <a:effectLst/>
              <a:latin typeface="+mn-ea"/>
              <a:cs typeface="Times New Roman"/>
            </a:endParaRPr>
          </a:p>
        </p:txBody>
      </p:sp>
      <p:sp>
        <p:nvSpPr>
          <p:cNvPr id="5" name="テキスト ボックス 1"/>
          <p:cNvSpPr txBox="1"/>
          <p:nvPr/>
        </p:nvSpPr>
        <p:spPr>
          <a:xfrm>
            <a:off x="7416824" y="6023029"/>
            <a:ext cx="1727176" cy="73866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400" dirty="0">
                <a:latin typeface="+mn-ea"/>
              </a:rPr>
              <a:t>資料</a:t>
            </a:r>
            <a:r>
              <a:rPr lang="ja-JP" altLang="en-US" sz="1400" dirty="0" smtClean="0">
                <a:latin typeface="+mn-ea"/>
              </a:rPr>
              <a:t>：</a:t>
            </a:r>
            <a:endParaRPr lang="en-US" altLang="ja-JP" sz="1400" dirty="0" smtClean="0">
              <a:latin typeface="+mn-ea"/>
            </a:endParaRPr>
          </a:p>
          <a:p>
            <a:r>
              <a:rPr lang="ja-JP" altLang="en-US" sz="1400" dirty="0" smtClean="0">
                <a:latin typeface="+mn-ea"/>
              </a:rPr>
              <a:t>厚生</a:t>
            </a:r>
            <a:r>
              <a:rPr lang="ja-JP" altLang="en-US" sz="1400" dirty="0">
                <a:latin typeface="+mn-ea"/>
              </a:rPr>
              <a:t>労働省「認知症高齢者数に</a:t>
            </a:r>
            <a:r>
              <a:rPr lang="ja-JP" altLang="en-US" sz="1400" dirty="0" smtClean="0">
                <a:latin typeface="+mn-ea"/>
              </a:rPr>
              <a:t>ついて」</a:t>
            </a:r>
            <a:endParaRPr lang="en-US" altLang="ja-JP" sz="1400" dirty="0" smtClean="0">
              <a:latin typeface="+mn-ea"/>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18" y="5033386"/>
            <a:ext cx="6602914" cy="177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5975648" y="4797152"/>
            <a:ext cx="1584176" cy="276999"/>
          </a:xfrm>
          <a:prstGeom prst="rect">
            <a:avLst/>
          </a:prstGeom>
        </p:spPr>
        <p:txBody>
          <a:bodyPr wrap="square">
            <a:spAutoFit/>
          </a:bodyPr>
          <a:lstStyle/>
          <a:p>
            <a:pPr algn="ctr"/>
            <a:r>
              <a:rPr lang="ja-JP" altLang="en-US" sz="1200" dirty="0" smtClean="0"/>
              <a:t>（単位：万人）</a:t>
            </a:r>
            <a:endParaRPr lang="ja-JP" altLang="en-US" sz="1200" dirty="0"/>
          </a:p>
        </p:txBody>
      </p:sp>
      <p:sp>
        <p:nvSpPr>
          <p:cNvPr id="11" name="正方形/長方形 10"/>
          <p:cNvSpPr/>
          <p:nvPr/>
        </p:nvSpPr>
        <p:spPr>
          <a:xfrm>
            <a:off x="899592" y="980728"/>
            <a:ext cx="5436096" cy="338554"/>
          </a:xfrm>
          <a:prstGeom prst="rect">
            <a:avLst/>
          </a:prstGeom>
        </p:spPr>
        <p:txBody>
          <a:bodyPr wrap="square">
            <a:spAutoFit/>
          </a:bodyPr>
          <a:lstStyle/>
          <a:p>
            <a:r>
              <a:rPr lang="ja-JP" altLang="ja-JP" sz="1600" b="1" dirty="0" smtClean="0"/>
              <a:t>要介護認定者数</a:t>
            </a:r>
            <a:r>
              <a:rPr lang="ja-JP" altLang="ja-JP" sz="1600" b="1" dirty="0"/>
              <a:t>の</a:t>
            </a:r>
            <a:r>
              <a:rPr lang="ja-JP" altLang="ja-JP" sz="1600" b="1" dirty="0" smtClean="0"/>
              <a:t>推移（</a:t>
            </a:r>
            <a:r>
              <a:rPr lang="ja-JP" altLang="ja-JP" sz="1600" b="1" dirty="0"/>
              <a:t>年度末現在）</a:t>
            </a:r>
            <a:endParaRPr lang="en-US" altLang="ja-JP" sz="1600" b="1" dirty="0" smtClean="0"/>
          </a:p>
        </p:txBody>
      </p:sp>
      <p:sp>
        <p:nvSpPr>
          <p:cNvPr id="12" name="正方形/長方形 11"/>
          <p:cNvSpPr/>
          <p:nvPr/>
        </p:nvSpPr>
        <p:spPr>
          <a:xfrm>
            <a:off x="899592" y="4674622"/>
            <a:ext cx="3888432" cy="338554"/>
          </a:xfrm>
          <a:prstGeom prst="rect">
            <a:avLst/>
          </a:prstGeom>
        </p:spPr>
        <p:txBody>
          <a:bodyPr wrap="square">
            <a:spAutoFit/>
          </a:bodyPr>
          <a:lstStyle/>
          <a:p>
            <a:r>
              <a:rPr lang="ja-JP" altLang="en-US" sz="1600" b="1" dirty="0" smtClean="0"/>
              <a:t>認知症高齢者数の推移</a:t>
            </a:r>
            <a:endParaRPr lang="ja-JP" altLang="en-US" sz="1600" b="1" dirty="0"/>
          </a:p>
        </p:txBody>
      </p:sp>
      <p:sp>
        <p:nvSpPr>
          <p:cNvPr id="16" name="角丸四角形 15"/>
          <p:cNvSpPr/>
          <p:nvPr/>
        </p:nvSpPr>
        <p:spPr>
          <a:xfrm>
            <a:off x="108520" y="3096"/>
            <a:ext cx="9288016" cy="833616"/>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要介護</a:t>
            </a:r>
            <a:r>
              <a:rPr lang="ja-JP" altLang="en-US" dirty="0">
                <a:latin typeface="ＭＳ ゴシック" panose="020B0609070205080204" pitchFamily="49" charset="-128"/>
                <a:ea typeface="ＭＳ ゴシック" panose="020B0609070205080204" pitchFamily="49" charset="-128"/>
              </a:rPr>
              <a:t>認定者数（要支援認定者数を含む）</a:t>
            </a:r>
            <a:r>
              <a:rPr lang="ja-JP" altLang="en-US" dirty="0" smtClean="0">
                <a:latin typeface="ＭＳ ゴシック" panose="020B0609070205080204" pitchFamily="49" charset="-128"/>
                <a:ea typeface="ＭＳ ゴシック" panose="020B0609070205080204" pitchFamily="49" charset="-128"/>
              </a:rPr>
              <a:t>は増加の一途。</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認知症</a:t>
            </a:r>
            <a:r>
              <a:rPr lang="ja-JP" altLang="en-US" dirty="0">
                <a:latin typeface="ＭＳ ゴシック" panose="020B0609070205080204" pitchFamily="49" charset="-128"/>
                <a:ea typeface="ＭＳ ゴシック" panose="020B0609070205080204" pitchFamily="49" charset="-128"/>
              </a:rPr>
              <a:t>高齢者数は</a:t>
            </a:r>
            <a:r>
              <a:rPr lang="ja-JP" altLang="en-US" dirty="0" smtClean="0">
                <a:latin typeface="ＭＳ ゴシック" panose="020B0609070205080204" pitchFamily="49" charset="-128"/>
                <a:ea typeface="ＭＳ ゴシック" panose="020B0609070205080204" pitchFamily="49" charset="-128"/>
              </a:rPr>
              <a:t>、平成</a:t>
            </a:r>
            <a:r>
              <a:rPr lang="en-US" altLang="ja-JP" dirty="0">
                <a:latin typeface="ＭＳ ゴシック" panose="020B0609070205080204" pitchFamily="49" charset="-128"/>
                <a:ea typeface="ＭＳ ゴシック" panose="020B0609070205080204" pitchFamily="49" charset="-128"/>
              </a:rPr>
              <a:t>37</a:t>
            </a:r>
            <a:r>
              <a:rPr lang="ja-JP" altLang="en-US" dirty="0">
                <a:latin typeface="ＭＳ ゴシック" panose="020B0609070205080204" pitchFamily="49" charset="-128"/>
                <a:ea typeface="ＭＳ ゴシック" panose="020B0609070205080204" pitchFamily="49" charset="-128"/>
              </a:rPr>
              <a:t>年には</a:t>
            </a:r>
            <a:r>
              <a:rPr lang="en-US" altLang="ja-JP" dirty="0">
                <a:latin typeface="ＭＳ ゴシック" panose="020B0609070205080204" pitchFamily="49" charset="-128"/>
                <a:ea typeface="ＭＳ ゴシック" panose="020B0609070205080204" pitchFamily="49" charset="-128"/>
              </a:rPr>
              <a:t>470</a:t>
            </a:r>
            <a:r>
              <a:rPr lang="ja-JP" altLang="en-US" dirty="0" smtClean="0">
                <a:latin typeface="ＭＳ ゴシック" panose="020B0609070205080204" pitchFamily="49" charset="-128"/>
                <a:ea typeface="ＭＳ ゴシック" panose="020B0609070205080204" pitchFamily="49" charset="-128"/>
              </a:rPr>
              <a:t>万人と推計。</a:t>
            </a:r>
            <a:endParaRPr lang="ja-JP" altLang="en-US" dirty="0">
              <a:latin typeface="ＭＳ ゴシック" panose="020B0609070205080204" pitchFamily="49" charset="-128"/>
              <a:ea typeface="ＭＳ ゴシック" panose="020B0609070205080204" pitchFamily="49" charset="-128"/>
            </a:endParaRPr>
          </a:p>
        </p:txBody>
      </p:sp>
      <p:sp>
        <p:nvSpPr>
          <p:cNvPr id="15" name="スライド番号プレースホルダー 2"/>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18</a:t>
            </a:fld>
            <a:endParaRPr kumimoji="1" lang="ja-JP" altLang="en-US" dirty="0"/>
          </a:p>
        </p:txBody>
      </p:sp>
    </p:spTree>
    <p:extLst>
      <p:ext uri="{BB962C8B-B14F-4D97-AF65-F5344CB8AC3E}">
        <p14:creationId xmlns:p14="http://schemas.microsoft.com/office/powerpoint/2010/main" val="4116533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35496" y="44624"/>
            <a:ext cx="9070976" cy="76109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テキスト ボックス 97"/>
          <p:cNvSpPr txBox="1"/>
          <p:nvPr/>
        </p:nvSpPr>
        <p:spPr>
          <a:xfrm>
            <a:off x="251520" y="6289575"/>
            <a:ext cx="3886418"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spcAft>
                <a:spcPts val="0"/>
              </a:spcAft>
            </a:pPr>
            <a:r>
              <a:rPr lang="ja-JP" sz="1400">
                <a:solidFill>
                  <a:srgbClr val="000000"/>
                </a:solidFill>
                <a:effectLst/>
                <a:latin typeface="ＭＳ Ｐゴシック"/>
                <a:cs typeface="Times New Roman"/>
              </a:rPr>
              <a:t>資料：厚生労働省「国民健康・栄養調査」</a:t>
            </a:r>
            <a:endParaRPr lang="ja-JP" sz="2400">
              <a:effectLst/>
              <a:latin typeface="ＭＳ Ｐゴシック"/>
              <a:cs typeface="ＭＳ Ｐゴシック"/>
            </a:endParaRPr>
          </a:p>
        </p:txBody>
      </p:sp>
      <p:sp>
        <p:nvSpPr>
          <p:cNvPr id="5" name="正方形/長方形 4"/>
          <p:cNvSpPr/>
          <p:nvPr/>
        </p:nvSpPr>
        <p:spPr>
          <a:xfrm>
            <a:off x="1475656" y="1258738"/>
            <a:ext cx="6192688" cy="3700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低栄養傾向（</a:t>
            </a:r>
            <a:r>
              <a:rPr lang="en-US" altLang="ja-JP" sz="1600" b="1" dirty="0">
                <a:solidFill>
                  <a:sysClr val="windowText" lastClr="000000"/>
                </a:solidFill>
                <a:latin typeface="ＭＳ ゴシック" panose="020B0609070205080204" pitchFamily="49" charset="-128"/>
                <a:ea typeface="ＭＳ ゴシック" panose="020B0609070205080204" pitchFamily="49" charset="-128"/>
              </a:rPr>
              <a:t>BMI20</a:t>
            </a: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以下）の高齢者の割合の推移</a:t>
            </a:r>
          </a:p>
        </p:txBody>
      </p:sp>
      <p:sp>
        <p:nvSpPr>
          <p:cNvPr id="10" name="角丸四角形 9"/>
          <p:cNvSpPr/>
          <p:nvPr/>
        </p:nvSpPr>
        <p:spPr>
          <a:xfrm>
            <a:off x="144016" y="0"/>
            <a:ext cx="8999984" cy="805720"/>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高齢者</a:t>
            </a:r>
            <a:r>
              <a:rPr lang="ja-JP" altLang="en-US" dirty="0">
                <a:latin typeface="ＭＳ ゴシック" panose="020B0609070205080204" pitchFamily="49" charset="-128"/>
                <a:ea typeface="ＭＳ ゴシック" panose="020B0609070205080204" pitchFamily="49" charset="-128"/>
              </a:rPr>
              <a:t>の低栄養傾向の１つの指標である</a:t>
            </a:r>
            <a:r>
              <a:rPr lang="en-US" altLang="ja-JP" dirty="0" smtClean="0">
                <a:latin typeface="ＭＳ ゴシック" panose="020B0609070205080204" pitchFamily="49" charset="-128"/>
                <a:ea typeface="ＭＳ ゴシック" panose="020B0609070205080204" pitchFamily="49" charset="-128"/>
              </a:rPr>
              <a:t>BMI20</a:t>
            </a:r>
            <a:r>
              <a:rPr lang="ja-JP" altLang="en-US" dirty="0" smtClean="0">
                <a:latin typeface="ＭＳ ゴシック" panose="020B0609070205080204" pitchFamily="49" charset="-128"/>
                <a:ea typeface="ＭＳ ゴシック" panose="020B0609070205080204" pitchFamily="49" charset="-128"/>
              </a:rPr>
              <a:t>以下</a:t>
            </a:r>
            <a:r>
              <a:rPr lang="ja-JP" altLang="en-US" dirty="0">
                <a:latin typeface="ＭＳ ゴシック" panose="020B0609070205080204" pitchFamily="49" charset="-128"/>
                <a:ea typeface="ＭＳ ゴシック" panose="020B0609070205080204" pitchFamily="49" charset="-128"/>
              </a:rPr>
              <a:t>の人の割合は</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平成</a:t>
            </a:r>
            <a:r>
              <a:rPr lang="en-US" altLang="ja-JP" dirty="0">
                <a:latin typeface="ＭＳ ゴシック" panose="020B0609070205080204" pitchFamily="49" charset="-128"/>
                <a:ea typeface="ＭＳ ゴシック" panose="020B0609070205080204" pitchFamily="49" charset="-128"/>
              </a:rPr>
              <a:t>17</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2005</a:t>
            </a:r>
            <a:r>
              <a:rPr lang="ja-JP" altLang="en-US" dirty="0">
                <a:latin typeface="ＭＳ ゴシック" panose="020B0609070205080204" pitchFamily="49" charset="-128"/>
                <a:ea typeface="ＭＳ ゴシック" panose="020B0609070205080204" pitchFamily="49" charset="-128"/>
              </a:rPr>
              <a:t>）年以降</a:t>
            </a:r>
            <a:r>
              <a:rPr lang="ja-JP" altLang="en-US" dirty="0" smtClean="0">
                <a:latin typeface="ＭＳ ゴシック" panose="020B0609070205080204" pitchFamily="49" charset="-128"/>
                <a:ea typeface="ＭＳ ゴシック" panose="020B0609070205080204" pitchFamily="49" charset="-128"/>
              </a:rPr>
              <a:t>は、ほぼ横ばい</a:t>
            </a:r>
            <a:r>
              <a:rPr lang="ja-JP" altLang="en-US" dirty="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p:txBody>
      </p:sp>
      <p:sp>
        <p:nvSpPr>
          <p:cNvPr id="9" name="スライド番号プレースホルダー 2"/>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19</a:t>
            </a:fld>
            <a:endParaRPr kumimoji="1" lang="ja-JP" altLang="en-US"/>
          </a:p>
        </p:txBody>
      </p:sp>
      <p:graphicFrame>
        <p:nvGraphicFramePr>
          <p:cNvPr id="8" name="グラフ 7"/>
          <p:cNvGraphicFramePr>
            <a:graphicFrameLocks/>
          </p:cNvGraphicFramePr>
          <p:nvPr>
            <p:extLst>
              <p:ext uri="{D42A27DB-BD31-4B8C-83A1-F6EECF244321}">
                <p14:modId xmlns:p14="http://schemas.microsoft.com/office/powerpoint/2010/main" val="3545113175"/>
              </p:ext>
            </p:extLst>
          </p:nvPr>
        </p:nvGraphicFramePr>
        <p:xfrm>
          <a:off x="395536" y="1396215"/>
          <a:ext cx="8710695" cy="5047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4390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029821" y="692696"/>
            <a:ext cx="7095310" cy="4572150"/>
            <a:chOff x="1198576" y="692696"/>
            <a:chExt cx="6685792" cy="4308259"/>
          </a:xfrm>
        </p:grpSpPr>
        <p:sp>
          <p:nvSpPr>
            <p:cNvPr id="4" name="正方形/長方形 3"/>
            <p:cNvSpPr/>
            <p:nvPr/>
          </p:nvSpPr>
          <p:spPr>
            <a:xfrm>
              <a:off x="1249524" y="692697"/>
              <a:ext cx="6634844" cy="430825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400"/>
            </a:p>
          </p:txBody>
        </p:sp>
        <p:sp>
          <p:nvSpPr>
            <p:cNvPr id="5" name="メモ 4"/>
            <p:cNvSpPr/>
            <p:nvPr/>
          </p:nvSpPr>
          <p:spPr>
            <a:xfrm rot="16200000">
              <a:off x="2246613" y="-304391"/>
              <a:ext cx="4308257" cy="6302432"/>
            </a:xfrm>
            <a:prstGeom prst="foldedCorner">
              <a:avLst>
                <a:gd name="adj" fmla="val 10330"/>
              </a:avLst>
            </a:prstGeom>
            <a:solidFill>
              <a:schemeClr val="bg1"/>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a:p>
          </p:txBody>
        </p:sp>
        <p:sp>
          <p:nvSpPr>
            <p:cNvPr id="6" name="角丸四角形 5"/>
            <p:cNvSpPr/>
            <p:nvPr/>
          </p:nvSpPr>
          <p:spPr>
            <a:xfrm>
              <a:off x="3949496" y="2467205"/>
              <a:ext cx="1281087" cy="8419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 name="円/楕円 6"/>
            <p:cNvSpPr/>
            <p:nvPr/>
          </p:nvSpPr>
          <p:spPr>
            <a:xfrm>
              <a:off x="1572310" y="880989"/>
              <a:ext cx="2812962" cy="22380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 name="円/楕円 7"/>
            <p:cNvSpPr/>
            <p:nvPr/>
          </p:nvSpPr>
          <p:spPr>
            <a:xfrm>
              <a:off x="4590039" y="1232784"/>
              <a:ext cx="2627245" cy="1886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テキスト ボックス 8"/>
            <p:cNvSpPr txBox="1"/>
            <p:nvPr/>
          </p:nvSpPr>
          <p:spPr>
            <a:xfrm>
              <a:off x="7470648" y="1284910"/>
              <a:ext cx="377017" cy="351723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rPr>
                <a:t>高齢化の進展・糖尿病等有病者数の増加</a:t>
              </a:r>
              <a:endParaRPr kumimoji="1" lang="ja-JP" altLang="en-US" sz="1400" b="0" i="0" u="none" strike="noStrike" kern="0" cap="none" spc="0" normalizeH="0" baseline="0" noProof="0" dirty="0">
                <a:ln>
                  <a:noFill/>
                </a:ln>
                <a:solidFill>
                  <a:sysClr val="windowText" lastClr="000000"/>
                </a:solidFill>
                <a:effectLst/>
                <a:uLnTx/>
                <a:uFillTx/>
              </a:endParaRPr>
            </a:p>
          </p:txBody>
        </p:sp>
        <p:sp>
          <p:nvSpPr>
            <p:cNvPr id="10" name="左右矢印 9"/>
            <p:cNvSpPr/>
            <p:nvPr/>
          </p:nvSpPr>
          <p:spPr>
            <a:xfrm>
              <a:off x="7240583" y="2132856"/>
              <a:ext cx="311374" cy="162794"/>
            </a:xfrm>
            <a:prstGeom prst="lef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1" name="二等辺三角形 10"/>
            <p:cNvSpPr/>
            <p:nvPr/>
          </p:nvSpPr>
          <p:spPr>
            <a:xfrm>
              <a:off x="2719489" y="1047910"/>
              <a:ext cx="3513148" cy="132124"/>
            </a:xfrm>
            <a:prstGeom prst="triangl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2" name="角丸四角形 11"/>
            <p:cNvSpPr/>
            <p:nvPr/>
          </p:nvSpPr>
          <p:spPr>
            <a:xfrm>
              <a:off x="2630375" y="764704"/>
              <a:ext cx="3570814" cy="292376"/>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smtClean="0"/>
                <a:t>健康寿命</a:t>
              </a:r>
              <a:r>
                <a:rPr lang="ja-JP" altLang="en-US" sz="1400" dirty="0" smtClean="0"/>
                <a:t>の延伸</a:t>
              </a:r>
              <a:endParaRPr lang="en-US" altLang="ja-JP" sz="1400" dirty="0" smtClean="0"/>
            </a:p>
          </p:txBody>
        </p:sp>
        <p:sp>
          <p:nvSpPr>
            <p:cNvPr id="13" name="角丸四角形 12"/>
            <p:cNvSpPr/>
            <p:nvPr/>
          </p:nvSpPr>
          <p:spPr>
            <a:xfrm>
              <a:off x="2713413" y="1449776"/>
              <a:ext cx="1418600" cy="438563"/>
            </a:xfrm>
            <a:prstGeom prst="roundRect">
              <a:avLst/>
            </a:prstGeom>
            <a:ln w="22225"/>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t>健康</a:t>
              </a:r>
              <a:r>
                <a:rPr lang="ja-JP" altLang="en-US" sz="1400" dirty="0" smtClean="0"/>
                <a:t>維持や</a:t>
              </a:r>
              <a:r>
                <a:rPr kumimoji="1" lang="ja-JP" altLang="en-US" sz="1400" dirty="0" smtClean="0"/>
                <a:t>疾病予防の推進</a:t>
              </a:r>
              <a:endParaRPr kumimoji="1" lang="ja-JP" altLang="en-US" sz="1400" dirty="0"/>
            </a:p>
          </p:txBody>
        </p:sp>
        <p:sp>
          <p:nvSpPr>
            <p:cNvPr id="14" name="角丸四角形 13"/>
            <p:cNvSpPr/>
            <p:nvPr/>
          </p:nvSpPr>
          <p:spPr>
            <a:xfrm>
              <a:off x="4679664" y="1418357"/>
              <a:ext cx="1403112" cy="479070"/>
            </a:xfrm>
            <a:prstGeom prst="roundRect">
              <a:avLst/>
            </a:prstGeom>
            <a:ln w="22225"/>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t>健康産業の創出</a:t>
              </a:r>
              <a:endParaRPr kumimoji="1" lang="ja-JP" altLang="en-US" sz="1400" dirty="0"/>
            </a:p>
          </p:txBody>
        </p:sp>
        <p:sp>
          <p:nvSpPr>
            <p:cNvPr id="15" name="左右矢印 14"/>
            <p:cNvSpPr/>
            <p:nvPr/>
          </p:nvSpPr>
          <p:spPr>
            <a:xfrm>
              <a:off x="4132013" y="1543874"/>
              <a:ext cx="547651" cy="323399"/>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400"/>
            </a:p>
          </p:txBody>
        </p:sp>
        <p:sp>
          <p:nvSpPr>
            <p:cNvPr id="16" name="テキスト ボックス 15"/>
            <p:cNvSpPr txBox="1"/>
            <p:nvPr/>
          </p:nvSpPr>
          <p:spPr>
            <a:xfrm>
              <a:off x="2713413" y="1192363"/>
              <a:ext cx="3487777"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400" dirty="0" smtClean="0"/>
                <a:t>「健康な食事」を実践しやすい環境整備の促進</a:t>
              </a:r>
              <a:endParaRPr kumimoji="1" lang="ja-JP" altLang="en-US" sz="1400" dirty="0"/>
            </a:p>
          </p:txBody>
        </p:sp>
        <p:sp>
          <p:nvSpPr>
            <p:cNvPr id="17" name="テキスト ボックス 16"/>
            <p:cNvSpPr txBox="1"/>
            <p:nvPr/>
          </p:nvSpPr>
          <p:spPr>
            <a:xfrm>
              <a:off x="6571904" y="3515760"/>
              <a:ext cx="549883" cy="276999"/>
            </a:xfrm>
            <a:prstGeom prst="rect">
              <a:avLst/>
            </a:prstGeom>
            <a:noFill/>
          </p:spPr>
          <p:txBody>
            <a:bodyPr wrap="square" rtlCol="0">
              <a:spAutoFit/>
            </a:bodyPr>
            <a:lstStyle/>
            <a:p>
              <a:r>
                <a:rPr kumimoji="1" lang="ja-JP" altLang="en-US" sz="1400" dirty="0" smtClean="0"/>
                <a:t>経済</a:t>
              </a:r>
              <a:endParaRPr kumimoji="1" lang="ja-JP" altLang="en-US" sz="1400" dirty="0"/>
            </a:p>
          </p:txBody>
        </p:sp>
        <p:sp>
          <p:nvSpPr>
            <p:cNvPr id="18" name="テキスト ボックス 17"/>
            <p:cNvSpPr txBox="1"/>
            <p:nvPr/>
          </p:nvSpPr>
          <p:spPr>
            <a:xfrm>
              <a:off x="5938268" y="4198142"/>
              <a:ext cx="971940" cy="276999"/>
            </a:xfrm>
            <a:prstGeom prst="rect">
              <a:avLst/>
            </a:prstGeom>
            <a:noFill/>
          </p:spPr>
          <p:txBody>
            <a:bodyPr wrap="square" rtlCol="0">
              <a:spAutoFit/>
            </a:bodyPr>
            <a:lstStyle/>
            <a:p>
              <a:r>
                <a:rPr kumimoji="1" lang="ja-JP" altLang="en-US" sz="1400" dirty="0" smtClean="0"/>
                <a:t>生産・流通</a:t>
              </a:r>
              <a:endParaRPr kumimoji="1" lang="ja-JP" altLang="en-US" sz="1400" dirty="0"/>
            </a:p>
          </p:txBody>
        </p:sp>
        <p:sp>
          <p:nvSpPr>
            <p:cNvPr id="19" name="テキスト ボックス 18"/>
            <p:cNvSpPr txBox="1"/>
            <p:nvPr/>
          </p:nvSpPr>
          <p:spPr>
            <a:xfrm>
              <a:off x="3925645" y="4197125"/>
              <a:ext cx="1063358" cy="290013"/>
            </a:xfrm>
            <a:prstGeom prst="rect">
              <a:avLst/>
            </a:prstGeom>
            <a:noFill/>
          </p:spPr>
          <p:txBody>
            <a:bodyPr wrap="square" rtlCol="0">
              <a:spAutoFit/>
            </a:bodyPr>
            <a:lstStyle/>
            <a:p>
              <a:r>
                <a:rPr kumimoji="1" lang="ja-JP" altLang="en-US" sz="1400" dirty="0" smtClean="0"/>
                <a:t>加工・調理</a:t>
              </a:r>
              <a:endParaRPr kumimoji="1" lang="ja-JP" altLang="en-US" sz="1400" dirty="0"/>
            </a:p>
          </p:txBody>
        </p:sp>
        <p:sp>
          <p:nvSpPr>
            <p:cNvPr id="20" name="テキスト ボックス 19"/>
            <p:cNvSpPr txBox="1"/>
            <p:nvPr/>
          </p:nvSpPr>
          <p:spPr>
            <a:xfrm>
              <a:off x="3049621" y="4179219"/>
              <a:ext cx="722447" cy="276999"/>
            </a:xfrm>
            <a:prstGeom prst="rect">
              <a:avLst/>
            </a:prstGeom>
            <a:noFill/>
          </p:spPr>
          <p:txBody>
            <a:bodyPr wrap="square" rtlCol="0">
              <a:spAutoFit/>
            </a:bodyPr>
            <a:lstStyle/>
            <a:p>
              <a:r>
                <a:rPr kumimoji="1" lang="ja-JP" altLang="en-US" sz="1400" dirty="0" smtClean="0"/>
                <a:t>食品</a:t>
              </a:r>
              <a:endParaRPr kumimoji="1" lang="ja-JP" altLang="en-US" sz="1400" dirty="0"/>
            </a:p>
          </p:txBody>
        </p:sp>
        <p:sp>
          <p:nvSpPr>
            <p:cNvPr id="21" name="テキスト ボックス 20"/>
            <p:cNvSpPr txBox="1"/>
            <p:nvPr/>
          </p:nvSpPr>
          <p:spPr>
            <a:xfrm>
              <a:off x="2281259" y="4170862"/>
              <a:ext cx="596443" cy="276999"/>
            </a:xfrm>
            <a:prstGeom prst="rect">
              <a:avLst/>
            </a:prstGeom>
            <a:noFill/>
          </p:spPr>
          <p:txBody>
            <a:bodyPr wrap="square" rtlCol="0">
              <a:spAutoFit/>
            </a:bodyPr>
            <a:lstStyle/>
            <a:p>
              <a:r>
                <a:rPr kumimoji="1" lang="ja-JP" altLang="en-US" sz="1400" dirty="0" smtClean="0"/>
                <a:t>栄養</a:t>
              </a:r>
              <a:endParaRPr kumimoji="1" lang="ja-JP" altLang="en-US" sz="1400" dirty="0"/>
            </a:p>
          </p:txBody>
        </p:sp>
        <p:sp>
          <p:nvSpPr>
            <p:cNvPr id="22" name="テキスト ボックス 21"/>
            <p:cNvSpPr txBox="1"/>
            <p:nvPr/>
          </p:nvSpPr>
          <p:spPr>
            <a:xfrm>
              <a:off x="1342780" y="3383179"/>
              <a:ext cx="931323" cy="467798"/>
            </a:xfrm>
            <a:prstGeom prst="rect">
              <a:avLst/>
            </a:prstGeom>
            <a:noFill/>
          </p:spPr>
          <p:txBody>
            <a:bodyPr wrap="square" rtlCol="0">
              <a:spAutoFit/>
            </a:bodyPr>
            <a:lstStyle/>
            <a:p>
              <a:r>
                <a:rPr kumimoji="1" lang="ja-JP" altLang="en-US" sz="1400" dirty="0" smtClean="0"/>
                <a:t>健康状態・身体状況</a:t>
              </a:r>
              <a:endParaRPr kumimoji="1" lang="ja-JP" altLang="en-US" sz="1400" dirty="0"/>
            </a:p>
          </p:txBody>
        </p:sp>
        <p:sp>
          <p:nvSpPr>
            <p:cNvPr id="23" name="テキスト ボックス 22"/>
            <p:cNvSpPr txBox="1"/>
            <p:nvPr/>
          </p:nvSpPr>
          <p:spPr>
            <a:xfrm>
              <a:off x="5267148" y="4170862"/>
              <a:ext cx="849450" cy="276999"/>
            </a:xfrm>
            <a:prstGeom prst="rect">
              <a:avLst/>
            </a:prstGeom>
            <a:noFill/>
          </p:spPr>
          <p:txBody>
            <a:bodyPr wrap="square" rtlCol="0">
              <a:spAutoFit/>
            </a:bodyPr>
            <a:lstStyle/>
            <a:p>
              <a:r>
                <a:rPr kumimoji="1" lang="ja-JP" altLang="en-US" sz="1400" dirty="0" smtClean="0"/>
                <a:t>食文化</a:t>
              </a:r>
              <a:endParaRPr kumimoji="1" lang="ja-JP" altLang="en-US" sz="1400" dirty="0"/>
            </a:p>
          </p:txBody>
        </p:sp>
        <p:sp>
          <p:nvSpPr>
            <p:cNvPr id="24" name="テキスト ボックス 23"/>
            <p:cNvSpPr txBox="1"/>
            <p:nvPr/>
          </p:nvSpPr>
          <p:spPr>
            <a:xfrm>
              <a:off x="1729486" y="4428385"/>
              <a:ext cx="1536393" cy="276999"/>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1400" dirty="0" smtClean="0"/>
                <a:t>科学的根拠の集積</a:t>
              </a:r>
              <a:endParaRPr kumimoji="1" lang="ja-JP" altLang="en-US" sz="1400" dirty="0"/>
            </a:p>
          </p:txBody>
        </p:sp>
        <p:sp>
          <p:nvSpPr>
            <p:cNvPr id="25" name="テキスト ボックス 24"/>
            <p:cNvSpPr txBox="1"/>
            <p:nvPr/>
          </p:nvSpPr>
          <p:spPr>
            <a:xfrm>
              <a:off x="5736156" y="4438308"/>
              <a:ext cx="1374418" cy="276999"/>
            </a:xfrm>
            <a:prstGeom prst="rect">
              <a:avLst/>
            </a:prstGeom>
            <a:solidFill>
              <a:schemeClr val="accent4">
                <a:lumMod val="40000"/>
                <a:lumOff val="60000"/>
              </a:schemeClr>
            </a:solidFill>
            <a:ln>
              <a:solidFill>
                <a:schemeClr val="accent4"/>
              </a:solidFill>
            </a:ln>
          </p:spPr>
          <p:txBody>
            <a:bodyPr wrap="square" rtlCol="0">
              <a:spAutoFit/>
            </a:bodyPr>
            <a:lstStyle/>
            <a:p>
              <a:pPr algn="ctr"/>
              <a:r>
                <a:rPr kumimoji="1" lang="ja-JP" altLang="en-US" sz="1400" dirty="0" smtClean="0"/>
                <a:t>研究の推進</a:t>
              </a:r>
              <a:endParaRPr kumimoji="1" lang="ja-JP" altLang="en-US" sz="1400" dirty="0"/>
            </a:p>
          </p:txBody>
        </p:sp>
        <p:sp>
          <p:nvSpPr>
            <p:cNvPr id="26" name="角丸四角形 25"/>
            <p:cNvSpPr/>
            <p:nvPr/>
          </p:nvSpPr>
          <p:spPr>
            <a:xfrm>
              <a:off x="2159068" y="2673693"/>
              <a:ext cx="4477308" cy="14076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「健康な食事」の基準</a:t>
              </a:r>
              <a:endParaRPr kumimoji="1" lang="en-US" altLang="ja-JP" sz="1400" dirty="0" smtClean="0"/>
            </a:p>
            <a:p>
              <a:r>
                <a:rPr lang="ja-JP" altLang="en-US" sz="1200" dirty="0"/>
                <a:t>○</a:t>
              </a:r>
              <a:r>
                <a:rPr lang="ja-JP" altLang="en-US" sz="1200" dirty="0" smtClean="0"/>
                <a:t>健康な食事とはなにか</a:t>
              </a:r>
              <a:endParaRPr lang="en-US" altLang="ja-JP" sz="1200" dirty="0" smtClean="0"/>
            </a:p>
            <a:p>
              <a:r>
                <a:rPr lang="ja-JP" altLang="en-US" sz="1200" dirty="0"/>
                <a:t>　</a:t>
              </a:r>
              <a:r>
                <a:rPr lang="ja-JP" altLang="en-US" sz="1200" dirty="0" smtClean="0"/>
                <a:t>・概念、意義及び構成要素の整理</a:t>
              </a:r>
              <a:endParaRPr lang="en-US" altLang="ja-JP" sz="1200" dirty="0" smtClean="0"/>
            </a:p>
            <a:p>
              <a:r>
                <a:rPr lang="ja-JP" altLang="en-US" sz="1200" dirty="0" smtClean="0"/>
                <a:t>○その目安をどう示すか</a:t>
              </a:r>
              <a:endParaRPr lang="en-US" altLang="ja-JP" sz="1200" dirty="0" smtClean="0"/>
            </a:p>
            <a:p>
              <a:r>
                <a:rPr lang="ja-JP" altLang="en-US" sz="1200" dirty="0"/>
                <a:t>　</a:t>
              </a:r>
              <a:r>
                <a:rPr lang="ja-JP" altLang="en-US" sz="1200" dirty="0" smtClean="0"/>
                <a:t>・食品の種類・量・組合せ、食事構成・食事形態等</a:t>
              </a:r>
              <a:endParaRPr lang="en-US" altLang="ja-JP" sz="1200" dirty="0" smtClean="0"/>
            </a:p>
            <a:p>
              <a:r>
                <a:rPr lang="ja-JP" altLang="en-US" sz="1200" dirty="0"/>
                <a:t>　</a:t>
              </a:r>
              <a:r>
                <a:rPr lang="ja-JP" altLang="en-US" sz="1200" dirty="0" smtClean="0"/>
                <a:t>・１食、</a:t>
              </a:r>
              <a:r>
                <a:rPr lang="en-US" altLang="ja-JP" sz="1200" dirty="0" smtClean="0"/>
                <a:t>1</a:t>
              </a:r>
              <a:r>
                <a:rPr lang="ja-JP" altLang="en-US" sz="1200" dirty="0" smtClean="0"/>
                <a:t>日単位</a:t>
              </a:r>
              <a:endParaRPr lang="en-US" altLang="ja-JP" sz="1200" dirty="0" smtClean="0"/>
            </a:p>
            <a:p>
              <a:r>
                <a:rPr lang="ja-JP" altLang="en-US" sz="1200" dirty="0"/>
                <a:t>　</a:t>
              </a:r>
              <a:r>
                <a:rPr lang="ja-JP" altLang="en-US" sz="1200" dirty="0" smtClean="0"/>
                <a:t>・今回は基本型（コンビニ、スーパー、宅配等で提供される食事）、</a:t>
              </a:r>
              <a:endParaRPr lang="en-US" altLang="ja-JP" sz="1200" dirty="0" smtClean="0"/>
            </a:p>
            <a:p>
              <a:r>
                <a:rPr lang="ja-JP" altLang="en-US" sz="1200" dirty="0"/>
                <a:t>　</a:t>
              </a:r>
              <a:r>
                <a:rPr lang="ja-JP" altLang="en-US" sz="1200" dirty="0" smtClean="0"/>
                <a:t>　今後の展開例として糖尿病患者を支援する宅配食、介護食等</a:t>
              </a:r>
              <a:endParaRPr lang="en-US" altLang="ja-JP" sz="1200" dirty="0" smtClean="0"/>
            </a:p>
          </p:txBody>
        </p:sp>
        <p:cxnSp>
          <p:nvCxnSpPr>
            <p:cNvPr id="27" name="直線矢印コネクタ 26"/>
            <p:cNvCxnSpPr/>
            <p:nvPr/>
          </p:nvCxnSpPr>
          <p:spPr>
            <a:xfrm flipV="1">
              <a:off x="1898354" y="3195316"/>
              <a:ext cx="204349" cy="1752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2752189" y="4072669"/>
              <a:ext cx="204349" cy="1628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6657117" y="3257761"/>
              <a:ext cx="189727" cy="1500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flipV="1">
              <a:off x="6082457" y="4084311"/>
              <a:ext cx="209919" cy="11383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3515289" y="4084312"/>
              <a:ext cx="205823" cy="1731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flipV="1">
              <a:off x="5150515" y="4079213"/>
              <a:ext cx="160136" cy="1064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4385272" y="4057335"/>
              <a:ext cx="0" cy="1575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左矢印 33"/>
            <p:cNvSpPr/>
            <p:nvPr/>
          </p:nvSpPr>
          <p:spPr>
            <a:xfrm>
              <a:off x="3265880" y="4460955"/>
              <a:ext cx="2466119" cy="153321"/>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1400"/>
            </a:p>
          </p:txBody>
        </p:sp>
        <p:sp>
          <p:nvSpPr>
            <p:cNvPr id="35" name="円/楕円 34"/>
            <p:cNvSpPr/>
            <p:nvPr/>
          </p:nvSpPr>
          <p:spPr>
            <a:xfrm>
              <a:off x="1198576" y="1134882"/>
              <a:ext cx="1520913" cy="87934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1400" dirty="0" smtClean="0"/>
                <a:t>健康日本２１（第２次）</a:t>
              </a:r>
              <a:endParaRPr kumimoji="1" lang="ja-JP" altLang="en-US" sz="1400" dirty="0"/>
            </a:p>
          </p:txBody>
        </p:sp>
        <p:sp>
          <p:nvSpPr>
            <p:cNvPr id="36" name="円/楕円 35"/>
            <p:cNvSpPr/>
            <p:nvPr/>
          </p:nvSpPr>
          <p:spPr>
            <a:xfrm>
              <a:off x="6082775" y="1163179"/>
              <a:ext cx="1422663" cy="89445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en-US" altLang="ja-JP" sz="1400" dirty="0" smtClean="0"/>
            </a:p>
          </p:txBody>
        </p:sp>
        <p:sp>
          <p:nvSpPr>
            <p:cNvPr id="37" name="正方形/長方形 36"/>
            <p:cNvSpPr/>
            <p:nvPr/>
          </p:nvSpPr>
          <p:spPr>
            <a:xfrm>
              <a:off x="1349937" y="2186167"/>
              <a:ext cx="5890648" cy="27045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8" name="正方形/長方形 37"/>
            <p:cNvSpPr/>
            <p:nvPr/>
          </p:nvSpPr>
          <p:spPr>
            <a:xfrm>
              <a:off x="7016931" y="2735118"/>
              <a:ext cx="286285" cy="11953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dirty="0" smtClean="0"/>
                <a:t>検討内容</a:t>
              </a:r>
              <a:endParaRPr kumimoji="1" lang="ja-JP" altLang="en-US" sz="1400" dirty="0"/>
            </a:p>
          </p:txBody>
        </p:sp>
        <p:sp>
          <p:nvSpPr>
            <p:cNvPr id="39" name="テキスト ボックス 38"/>
            <p:cNvSpPr txBox="1"/>
            <p:nvPr/>
          </p:nvSpPr>
          <p:spPr>
            <a:xfrm>
              <a:off x="1514680" y="4678318"/>
              <a:ext cx="1966004" cy="247658"/>
            </a:xfrm>
            <a:prstGeom prst="rect">
              <a:avLst/>
            </a:prstGeom>
            <a:noFill/>
          </p:spPr>
          <p:txBody>
            <a:bodyPr wrap="square" rtlCol="0">
              <a:spAutoFit/>
            </a:bodyPr>
            <a:lstStyle/>
            <a:p>
              <a:r>
                <a:rPr kumimoji="1" lang="ja-JP" altLang="en-US" sz="1200" dirty="0" smtClean="0"/>
                <a:t>（食事摂取基準</a:t>
              </a:r>
              <a:r>
                <a:rPr kumimoji="1" lang="en-US" altLang="ja-JP" sz="1200" dirty="0" smtClean="0"/>
                <a:t>2015</a:t>
              </a:r>
              <a:r>
                <a:rPr kumimoji="1" lang="ja-JP" altLang="en-US" sz="1200" dirty="0" smtClean="0"/>
                <a:t>年版等）</a:t>
              </a:r>
              <a:endParaRPr kumimoji="1" lang="ja-JP" altLang="en-US" sz="1200" dirty="0"/>
            </a:p>
          </p:txBody>
        </p:sp>
        <p:sp>
          <p:nvSpPr>
            <p:cNvPr id="40" name="円/楕円 39"/>
            <p:cNvSpPr/>
            <p:nvPr/>
          </p:nvSpPr>
          <p:spPr>
            <a:xfrm>
              <a:off x="1754014" y="2074002"/>
              <a:ext cx="1279367" cy="66111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t>生活習慣</a:t>
              </a:r>
              <a:r>
                <a:rPr lang="ja-JP" altLang="en-US" sz="1400" dirty="0" smtClean="0"/>
                <a:t>の改善</a:t>
              </a:r>
              <a:endParaRPr kumimoji="1" lang="ja-JP" altLang="en-US" sz="1400" dirty="0"/>
            </a:p>
          </p:txBody>
        </p:sp>
        <p:sp>
          <p:nvSpPr>
            <p:cNvPr id="41" name="円/楕円 40"/>
            <p:cNvSpPr/>
            <p:nvPr/>
          </p:nvSpPr>
          <p:spPr>
            <a:xfrm>
              <a:off x="4771468" y="2077684"/>
              <a:ext cx="1864908" cy="62557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t>食事の質の</a:t>
              </a:r>
              <a:endParaRPr kumimoji="1" lang="en-US" altLang="ja-JP" sz="1400" dirty="0" smtClean="0"/>
            </a:p>
            <a:p>
              <a:pPr algn="ctr"/>
              <a:r>
                <a:rPr kumimoji="1" lang="ja-JP" altLang="en-US" sz="1400" dirty="0" smtClean="0"/>
                <a:t>保証</a:t>
              </a:r>
              <a:endParaRPr kumimoji="1" lang="ja-JP" altLang="en-US" sz="1400" dirty="0"/>
            </a:p>
          </p:txBody>
        </p:sp>
        <p:sp>
          <p:nvSpPr>
            <p:cNvPr id="42" name="上矢印 41"/>
            <p:cNvSpPr/>
            <p:nvPr/>
          </p:nvSpPr>
          <p:spPr>
            <a:xfrm>
              <a:off x="3805180" y="1928769"/>
              <a:ext cx="1260206" cy="677292"/>
            </a:xfrm>
            <a:prstGeom prst="upArrow">
              <a:avLst>
                <a:gd name="adj1" fmla="val 36586"/>
                <a:gd name="adj2" fmla="val 329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3" name="曲折矢印 42"/>
            <p:cNvSpPr/>
            <p:nvPr/>
          </p:nvSpPr>
          <p:spPr>
            <a:xfrm>
              <a:off x="1808441" y="3832406"/>
              <a:ext cx="350626" cy="588391"/>
            </a:xfrm>
            <a:prstGeom prst="bentArrow">
              <a:avLst/>
            </a:prstGeom>
            <a:ln>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400">
                <a:solidFill>
                  <a:schemeClr val="tx1"/>
                </a:solidFill>
              </a:endParaRPr>
            </a:p>
          </p:txBody>
        </p:sp>
        <p:sp>
          <p:nvSpPr>
            <p:cNvPr id="44" name="曲折矢印 43"/>
            <p:cNvSpPr/>
            <p:nvPr/>
          </p:nvSpPr>
          <p:spPr>
            <a:xfrm rot="5400000">
              <a:off x="6528279" y="3940502"/>
              <a:ext cx="596747" cy="380556"/>
            </a:xfrm>
            <a:prstGeom prst="bentArrow">
              <a:avLst/>
            </a:prstGeom>
            <a:ln>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400">
                <a:solidFill>
                  <a:schemeClr val="tx1"/>
                </a:solidFill>
              </a:endParaRPr>
            </a:p>
          </p:txBody>
        </p:sp>
        <p:sp>
          <p:nvSpPr>
            <p:cNvPr id="45" name="テキスト ボックス 44"/>
            <p:cNvSpPr txBox="1"/>
            <p:nvPr/>
          </p:nvSpPr>
          <p:spPr>
            <a:xfrm>
              <a:off x="6248472" y="1479686"/>
              <a:ext cx="1283316" cy="276999"/>
            </a:xfrm>
            <a:prstGeom prst="rect">
              <a:avLst/>
            </a:prstGeom>
            <a:noFill/>
          </p:spPr>
          <p:txBody>
            <a:bodyPr wrap="square" rtlCol="0">
              <a:spAutoFit/>
            </a:bodyPr>
            <a:lstStyle/>
            <a:p>
              <a:r>
                <a:rPr kumimoji="1" lang="ja-JP" altLang="en-US" sz="1400" dirty="0" smtClean="0">
                  <a:solidFill>
                    <a:schemeClr val="bg1"/>
                  </a:solidFill>
                </a:rPr>
                <a:t>日本再興戦略</a:t>
              </a:r>
              <a:endParaRPr kumimoji="1" lang="ja-JP" altLang="en-US" sz="1400" dirty="0">
                <a:solidFill>
                  <a:schemeClr val="bg1"/>
                </a:solidFill>
              </a:endParaRPr>
            </a:p>
          </p:txBody>
        </p:sp>
        <p:sp>
          <p:nvSpPr>
            <p:cNvPr id="46" name="円/楕円 45"/>
            <p:cNvSpPr/>
            <p:nvPr/>
          </p:nvSpPr>
          <p:spPr>
            <a:xfrm>
              <a:off x="2877702" y="2064520"/>
              <a:ext cx="1254310" cy="67059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t>社会環境の整備</a:t>
              </a:r>
              <a:endParaRPr kumimoji="1" lang="ja-JP" altLang="en-US" sz="1400" dirty="0"/>
            </a:p>
          </p:txBody>
        </p:sp>
        <p:cxnSp>
          <p:nvCxnSpPr>
            <p:cNvPr id="47" name="直線矢印コネクタ 46"/>
            <p:cNvCxnSpPr/>
            <p:nvPr/>
          </p:nvCxnSpPr>
          <p:spPr>
            <a:xfrm>
              <a:off x="2998665" y="1844824"/>
              <a:ext cx="1" cy="341343"/>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5709799" y="1844824"/>
              <a:ext cx="1" cy="341343"/>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grpSp>
      <p:sp>
        <p:nvSpPr>
          <p:cNvPr id="49" name="正方形/長方形 48"/>
          <p:cNvSpPr/>
          <p:nvPr/>
        </p:nvSpPr>
        <p:spPr>
          <a:xfrm>
            <a:off x="0" y="2527"/>
            <a:ext cx="9144000" cy="47414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ja-JP" b="1" dirty="0">
                <a:solidFill>
                  <a:schemeClr val="bg1"/>
                </a:solidFill>
                <a:latin typeface="ＭＳ ゴシック" panose="020B0609070205080204" pitchFamily="49" charset="-128"/>
                <a:ea typeface="ＭＳ ゴシック" panose="020B0609070205080204" pitchFamily="49" charset="-128"/>
              </a:rPr>
              <a:t>日本人の長寿を支える「健康な食事」のあり方に関する検討の方向性</a:t>
            </a:r>
            <a:endParaRPr lang="ja-JP" altLang="en-US" b="1" dirty="0">
              <a:solidFill>
                <a:schemeClr val="bg1"/>
              </a:solidFill>
              <a:latin typeface="ＭＳ ゴシック" panose="020B0609070205080204" pitchFamily="49" charset="-128"/>
              <a:ea typeface="ＭＳ ゴシック" panose="020B0609070205080204" pitchFamily="49" charset="-128"/>
            </a:endParaRPr>
          </a:p>
        </p:txBody>
      </p:sp>
      <p:sp>
        <p:nvSpPr>
          <p:cNvPr id="51" name="角丸四角形 50"/>
          <p:cNvSpPr/>
          <p:nvPr/>
        </p:nvSpPr>
        <p:spPr>
          <a:xfrm>
            <a:off x="107504" y="5400600"/>
            <a:ext cx="8928992" cy="1412776"/>
          </a:xfrm>
          <a:prstGeom prst="roundRect">
            <a:avLst>
              <a:gd name="adj" fmla="val 11202"/>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a:t>日本人の平均寿命が延伸し、世界でも高い水準を示していることには、</a:t>
            </a:r>
            <a:r>
              <a:rPr lang="ja-JP" altLang="en-US" sz="1600" dirty="0" smtClean="0"/>
              <a:t>日本人</a:t>
            </a:r>
            <a:r>
              <a:rPr lang="ja-JP" altLang="en-US" sz="1600" dirty="0"/>
              <a:t>の食事が一助になっていると</a:t>
            </a:r>
            <a:r>
              <a:rPr lang="ja-JP" altLang="en-US" sz="1600" dirty="0" smtClean="0"/>
              <a:t>考えられる。今後</a:t>
            </a:r>
            <a:r>
              <a:rPr lang="ja-JP" altLang="en-US" sz="1600" dirty="0"/>
              <a:t>高齢化がさらに進展する</a:t>
            </a:r>
            <a:r>
              <a:rPr lang="ja-JP" altLang="en-US" sz="1600" dirty="0" smtClean="0"/>
              <a:t>ことを</a:t>
            </a:r>
            <a:r>
              <a:rPr lang="ja-JP" altLang="en-US" sz="1600" dirty="0"/>
              <a:t>踏まえると</a:t>
            </a:r>
            <a:r>
              <a:rPr lang="ja-JP" altLang="en-US" sz="1600" dirty="0" smtClean="0"/>
              <a:t>、「</a:t>
            </a:r>
            <a:r>
              <a:rPr lang="ja-JP" altLang="en-US" sz="1600" dirty="0"/>
              <a:t>健康な食事」とは何かを明らか</a:t>
            </a:r>
            <a:r>
              <a:rPr lang="ja-JP" altLang="en-US" sz="1600" dirty="0" smtClean="0"/>
              <a:t>にすることは、</a:t>
            </a:r>
            <a:r>
              <a:rPr lang="ja-JP" altLang="en-US" sz="1600" dirty="0"/>
              <a:t>日本にとっても国際社会にとっても意義深い</a:t>
            </a:r>
            <a:r>
              <a:rPr lang="ja-JP" altLang="en-US" sz="1600" dirty="0" smtClean="0"/>
              <a:t>。</a:t>
            </a:r>
            <a:endParaRPr lang="en-US" altLang="ja-JP" sz="1600" dirty="0" smtClean="0"/>
          </a:p>
          <a:p>
            <a:r>
              <a:rPr lang="ja-JP" altLang="en-US" sz="1600" dirty="0"/>
              <a:t>人々の生活の営みやその環境、背景にある食文化など</a:t>
            </a:r>
            <a:r>
              <a:rPr lang="ja-JP" altLang="en-US" sz="1600" dirty="0" smtClean="0"/>
              <a:t>まで</a:t>
            </a:r>
            <a:r>
              <a:rPr lang="ja-JP" altLang="en-US" sz="1600" dirty="0"/>
              <a:t>を視野に</a:t>
            </a:r>
            <a:r>
              <a:rPr lang="ja-JP" altLang="en-US" sz="1600" dirty="0" smtClean="0"/>
              <a:t>入れ、</a:t>
            </a:r>
            <a:r>
              <a:rPr lang="ja-JP" altLang="en-US" sz="1600" dirty="0"/>
              <a:t>「</a:t>
            </a:r>
            <a:r>
              <a:rPr lang="ja-JP" altLang="en-US" sz="1600" dirty="0" smtClean="0"/>
              <a:t>健康</a:t>
            </a:r>
            <a:r>
              <a:rPr lang="ja-JP" altLang="en-US" sz="1600" dirty="0"/>
              <a:t>な食事」の目安を提示し、普及</a:t>
            </a:r>
            <a:r>
              <a:rPr lang="ja-JP" altLang="en-US" sz="1600" dirty="0" smtClean="0"/>
              <a:t>することで、「</a:t>
            </a:r>
            <a:r>
              <a:rPr lang="ja-JP" altLang="en-US" sz="1600" dirty="0"/>
              <a:t>健康な食事」に取り組みやすい</a:t>
            </a:r>
            <a:r>
              <a:rPr lang="ja-JP" altLang="en-US" sz="1600" dirty="0" smtClean="0"/>
              <a:t>環境</a:t>
            </a:r>
            <a:r>
              <a:rPr lang="ja-JP" altLang="en-US" sz="1600" dirty="0"/>
              <a:t>を</a:t>
            </a:r>
            <a:r>
              <a:rPr lang="ja-JP" altLang="en-US" sz="1600" dirty="0" smtClean="0"/>
              <a:t>整備し、健康寿命の延伸を図る。</a:t>
            </a:r>
            <a:endParaRPr lang="en-US" altLang="ja-JP" sz="1600" dirty="0" smtClean="0"/>
          </a:p>
        </p:txBody>
      </p:sp>
    </p:spTree>
    <p:extLst>
      <p:ext uri="{BB962C8B-B14F-4D97-AF65-F5344CB8AC3E}">
        <p14:creationId xmlns:p14="http://schemas.microsoft.com/office/powerpoint/2010/main" val="1899157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5496" y="44624"/>
            <a:ext cx="9070976" cy="97804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正方形/長方形 1"/>
          <p:cNvSpPr/>
          <p:nvPr/>
        </p:nvSpPr>
        <p:spPr>
          <a:xfrm>
            <a:off x="1043608" y="6001543"/>
            <a:ext cx="3236784" cy="307777"/>
          </a:xfrm>
          <a:prstGeom prst="rect">
            <a:avLst/>
          </a:prstGeom>
        </p:spPr>
        <p:txBody>
          <a:bodyPr wrap="none">
            <a:spAutoFit/>
          </a:bodyPr>
          <a:lstStyle/>
          <a:p>
            <a:r>
              <a:rPr lang="ja-JP" altLang="ja-JP" sz="1400" dirty="0"/>
              <a:t>資料：厚生労働省「国民健康・栄養調査」</a:t>
            </a:r>
          </a:p>
        </p:txBody>
      </p:sp>
      <p:graphicFrame>
        <p:nvGraphicFramePr>
          <p:cNvPr id="8" name="グラフ 7"/>
          <p:cNvGraphicFramePr>
            <a:graphicFrameLocks/>
          </p:cNvGraphicFramePr>
          <p:nvPr>
            <p:extLst>
              <p:ext uri="{D42A27DB-BD31-4B8C-83A1-F6EECF244321}">
                <p14:modId xmlns:p14="http://schemas.microsoft.com/office/powerpoint/2010/main" val="265404003"/>
              </p:ext>
            </p:extLst>
          </p:nvPr>
        </p:nvGraphicFramePr>
        <p:xfrm>
          <a:off x="1159548" y="1484783"/>
          <a:ext cx="7348086" cy="4526631"/>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6"/>
          <p:cNvSpPr txBox="1"/>
          <p:nvPr/>
        </p:nvSpPr>
        <p:spPr>
          <a:xfrm>
            <a:off x="6804248" y="1490865"/>
            <a:ext cx="1170214" cy="4544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エネルギー</a:t>
            </a:r>
            <a:endParaRPr kumimoji="1" lang="en-US" altLang="ja-JP" sz="1200" dirty="0"/>
          </a:p>
          <a:p>
            <a:r>
              <a:rPr kumimoji="1" lang="en-US" altLang="ja-JP" sz="1200" dirty="0"/>
              <a:t>(</a:t>
            </a:r>
            <a:r>
              <a:rPr kumimoji="1" lang="en-US" altLang="ja-JP" sz="1200" dirty="0" smtClean="0"/>
              <a:t>kcal)</a:t>
            </a:r>
            <a:endParaRPr kumimoji="1" lang="ja-JP" altLang="en-US" sz="1200" dirty="0"/>
          </a:p>
        </p:txBody>
      </p:sp>
      <p:sp>
        <p:nvSpPr>
          <p:cNvPr id="7" name="正方形/長方形 6"/>
          <p:cNvSpPr/>
          <p:nvPr/>
        </p:nvSpPr>
        <p:spPr>
          <a:xfrm>
            <a:off x="827584" y="1022666"/>
            <a:ext cx="7200800" cy="39011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エネルギー摂取量、エネルギー産生栄養素の構成割合の推移</a:t>
            </a:r>
          </a:p>
        </p:txBody>
      </p:sp>
      <p:sp>
        <p:nvSpPr>
          <p:cNvPr id="11" name="正方形/長方形 10"/>
          <p:cNvSpPr/>
          <p:nvPr/>
        </p:nvSpPr>
        <p:spPr>
          <a:xfrm>
            <a:off x="7405555" y="3144813"/>
            <a:ext cx="2134997" cy="738664"/>
          </a:xfrm>
          <a:prstGeom prst="rect">
            <a:avLst/>
          </a:prstGeom>
        </p:spPr>
        <p:txBody>
          <a:bodyPr wrap="square">
            <a:spAutoFit/>
          </a:bodyPr>
          <a:lstStyle/>
          <a:p>
            <a:r>
              <a:rPr lang="ja-JP" altLang="en-US" sz="1400" dirty="0" smtClean="0">
                <a:solidFill>
                  <a:schemeClr val="accent1"/>
                </a:solidFill>
              </a:rPr>
              <a:t>■</a:t>
            </a:r>
            <a:r>
              <a:rPr lang="ja-JP" altLang="en-US" sz="1400" dirty="0" smtClean="0"/>
              <a:t>　たんぱく質</a:t>
            </a:r>
            <a:endParaRPr lang="en-US" altLang="ja-JP" sz="1400" dirty="0" smtClean="0"/>
          </a:p>
          <a:p>
            <a:r>
              <a:rPr lang="ja-JP" altLang="en-US" sz="1400" dirty="0" smtClean="0">
                <a:solidFill>
                  <a:schemeClr val="accent2"/>
                </a:solidFill>
              </a:rPr>
              <a:t>■</a:t>
            </a:r>
            <a:r>
              <a:rPr lang="ja-JP" altLang="en-US" sz="1400" dirty="0" smtClean="0"/>
              <a:t>　脂質</a:t>
            </a:r>
            <a:endParaRPr lang="en-US" altLang="ja-JP" sz="1400" dirty="0"/>
          </a:p>
          <a:p>
            <a:r>
              <a:rPr lang="ja-JP" altLang="en-US" sz="1400" dirty="0" smtClean="0">
                <a:solidFill>
                  <a:schemeClr val="accent3"/>
                </a:solidFill>
              </a:rPr>
              <a:t>■</a:t>
            </a:r>
            <a:r>
              <a:rPr lang="ja-JP" altLang="en-US" sz="1400" dirty="0" smtClean="0"/>
              <a:t>　炭水化物</a:t>
            </a:r>
            <a:endParaRPr lang="en-US" altLang="ja-JP" sz="1400" dirty="0" smtClean="0"/>
          </a:p>
        </p:txBody>
      </p:sp>
      <p:sp>
        <p:nvSpPr>
          <p:cNvPr id="15" name="角丸四角形 14"/>
          <p:cNvSpPr/>
          <p:nvPr/>
        </p:nvSpPr>
        <p:spPr>
          <a:xfrm>
            <a:off x="35496" y="-52174"/>
            <a:ext cx="9327361" cy="1158210"/>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1960</a:t>
            </a:r>
            <a:r>
              <a:rPr lang="ja-JP" altLang="en-US" dirty="0">
                <a:latin typeface="ＭＳ ゴシック" panose="020B0609070205080204" pitchFamily="49" charset="-128"/>
                <a:ea typeface="ＭＳ ゴシック" panose="020B0609070205080204" pitchFamily="49" charset="-128"/>
              </a:rPr>
              <a:t>年代から</a:t>
            </a:r>
            <a:r>
              <a:rPr lang="en-US" altLang="ja-JP" dirty="0">
                <a:latin typeface="ＭＳ ゴシック" panose="020B0609070205080204" pitchFamily="49" charset="-128"/>
                <a:ea typeface="ＭＳ ゴシック" panose="020B0609070205080204" pitchFamily="49" charset="-128"/>
              </a:rPr>
              <a:t>70</a:t>
            </a:r>
            <a:r>
              <a:rPr lang="ja-JP" altLang="en-US" dirty="0">
                <a:latin typeface="ＭＳ ゴシック" panose="020B0609070205080204" pitchFamily="49" charset="-128"/>
                <a:ea typeface="ＭＳ ゴシック" panose="020B0609070205080204" pitchFamily="49" charset="-128"/>
              </a:rPr>
              <a:t>年代にかけて、エネルギー</a:t>
            </a:r>
            <a:r>
              <a:rPr lang="ja-JP" altLang="en-US" dirty="0" smtClean="0">
                <a:latin typeface="ＭＳ ゴシック" panose="020B0609070205080204" pitchFamily="49" charset="-128"/>
                <a:ea typeface="ＭＳ ゴシック" panose="020B0609070205080204" pitchFamily="49" charset="-128"/>
              </a:rPr>
              <a:t>摂取量</a:t>
            </a:r>
            <a:r>
              <a:rPr lang="ja-JP" altLang="en-US" dirty="0">
                <a:latin typeface="ＭＳ ゴシック" panose="020B0609070205080204" pitchFamily="49" charset="-128"/>
                <a:ea typeface="ＭＳ ゴシック" panose="020B0609070205080204" pitchFamily="49" charset="-128"/>
              </a:rPr>
              <a:t>の</a:t>
            </a:r>
            <a:r>
              <a:rPr lang="ja-JP" altLang="en-US" dirty="0" smtClean="0">
                <a:latin typeface="ＭＳ ゴシック" panose="020B0609070205080204" pitchFamily="49" charset="-128"/>
                <a:ea typeface="ＭＳ ゴシック" panose="020B0609070205080204" pitchFamily="49" charset="-128"/>
              </a:rPr>
              <a:t>増加に伴い、たんぱく</a:t>
            </a:r>
            <a:r>
              <a:rPr lang="ja-JP" altLang="en-US" dirty="0">
                <a:latin typeface="ＭＳ ゴシック" panose="020B0609070205080204" pitchFamily="49" charset="-128"/>
                <a:ea typeface="ＭＳ ゴシック" panose="020B0609070205080204" pitchFamily="49" charset="-128"/>
              </a:rPr>
              <a:t>質</a:t>
            </a:r>
            <a:r>
              <a:rPr lang="ja-JP" altLang="en-US" dirty="0" smtClean="0">
                <a:latin typeface="ＭＳ ゴシック" panose="020B0609070205080204" pitchFamily="49" charset="-128"/>
                <a:ea typeface="ＭＳ ゴシック" panose="020B0609070205080204" pitchFamily="49" charset="-128"/>
              </a:rPr>
              <a:t>及び</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脂質</a:t>
            </a:r>
            <a:r>
              <a:rPr lang="ja-JP" altLang="en-US" dirty="0">
                <a:latin typeface="ＭＳ ゴシック" panose="020B0609070205080204" pitchFamily="49" charset="-128"/>
                <a:ea typeface="ＭＳ ゴシック" panose="020B0609070205080204" pitchFamily="49" charset="-128"/>
              </a:rPr>
              <a:t>の構成割合が</a:t>
            </a:r>
            <a:r>
              <a:rPr lang="ja-JP" altLang="en-US" dirty="0" smtClean="0">
                <a:latin typeface="ＭＳ ゴシック" panose="020B0609070205080204" pitchFamily="49" charset="-128"/>
                <a:ea typeface="ＭＳ ゴシック" panose="020B0609070205080204" pitchFamily="49" charset="-128"/>
              </a:rPr>
              <a:t>増加、</a:t>
            </a:r>
            <a:r>
              <a:rPr lang="ja-JP" altLang="en-US" dirty="0">
                <a:latin typeface="ＭＳ ゴシック" panose="020B0609070205080204" pitchFamily="49" charset="-128"/>
                <a:ea typeface="ＭＳ ゴシック" panose="020B0609070205080204" pitchFamily="49" charset="-128"/>
              </a:rPr>
              <a:t>炭水化物の構成割合が急激に</a:t>
            </a:r>
            <a:r>
              <a:rPr lang="ja-JP" altLang="en-US" dirty="0" smtClean="0">
                <a:latin typeface="ＭＳ ゴシック" panose="020B0609070205080204" pitchFamily="49" charset="-128"/>
                <a:ea typeface="ＭＳ ゴシック" panose="020B0609070205080204" pitchFamily="49" charset="-128"/>
              </a:rPr>
              <a:t>減少。</a:t>
            </a:r>
            <a:endParaRPr lang="ja-JP" altLang="en-US"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1980</a:t>
            </a:r>
            <a:r>
              <a:rPr lang="ja-JP" altLang="en-US" dirty="0">
                <a:latin typeface="ＭＳ ゴシック" panose="020B0609070205080204" pitchFamily="49" charset="-128"/>
                <a:ea typeface="ＭＳ ゴシック" panose="020B0609070205080204" pitchFamily="49" charset="-128"/>
              </a:rPr>
              <a:t>年代以降、エネルギー摂取量は減少</a:t>
            </a:r>
            <a:r>
              <a:rPr lang="ja-JP" altLang="en-US" dirty="0" smtClean="0">
                <a:latin typeface="ＭＳ ゴシック" panose="020B0609070205080204" pitchFamily="49" charset="-128"/>
                <a:ea typeface="ＭＳ ゴシック" panose="020B0609070205080204" pitchFamily="49" charset="-128"/>
              </a:rPr>
              <a:t>傾向、</a:t>
            </a:r>
            <a:r>
              <a:rPr lang="ja-JP" altLang="en-US" dirty="0">
                <a:latin typeface="ＭＳ ゴシック" panose="020B0609070205080204" pitchFamily="49" charset="-128"/>
                <a:ea typeface="ＭＳ ゴシック" panose="020B0609070205080204" pitchFamily="49" charset="-128"/>
              </a:rPr>
              <a:t>構成割合は大きな変化はみられない</a:t>
            </a:r>
            <a:r>
              <a:rPr lang="ja-JP" altLang="en-US" dirty="0" smtClean="0">
                <a:latin typeface="ＭＳ ゴシック" panose="020B0609070205080204" pitchFamily="49" charset="-128"/>
                <a:ea typeface="ＭＳ ゴシック" panose="020B0609070205080204" pitchFamily="49" charset="-128"/>
              </a:rPr>
              <a:t>。</a:t>
            </a:r>
            <a:endParaRPr lang="ja-JP" altLang="en-US" dirty="0">
              <a:latin typeface="ＭＳ ゴシック" panose="020B0609070205080204" pitchFamily="49" charset="-128"/>
              <a:ea typeface="ＭＳ ゴシック" panose="020B0609070205080204" pitchFamily="49" charset="-128"/>
            </a:endParaRPr>
          </a:p>
        </p:txBody>
      </p:sp>
      <p:sp>
        <p:nvSpPr>
          <p:cNvPr id="3" name="正方形/長方形 2"/>
          <p:cNvSpPr/>
          <p:nvPr/>
        </p:nvSpPr>
        <p:spPr>
          <a:xfrm>
            <a:off x="216024" y="6309320"/>
            <a:ext cx="9108504" cy="523220"/>
          </a:xfrm>
          <a:prstGeom prst="rect">
            <a:avLst/>
          </a:prstGeom>
        </p:spPr>
        <p:txBody>
          <a:bodyPr wrap="square">
            <a:spAutoFit/>
          </a:bodyPr>
          <a:lstStyle/>
          <a:p>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高齢化</a:t>
            </a:r>
            <a:r>
              <a:rPr lang="ja-JP" altLang="en-US" sz="1400" dirty="0">
                <a:latin typeface="ＭＳ ゴシック" panose="020B0609070205080204" pitchFamily="49" charset="-128"/>
                <a:ea typeface="ＭＳ ゴシック" panose="020B0609070205080204" pitchFamily="49" charset="-128"/>
              </a:rPr>
              <a:t>が進展した日本の人口構造の変化の影響を除くために年齢調整をしたエネルギー摂取量の推移</a:t>
            </a:r>
            <a:r>
              <a:rPr lang="ja-JP" altLang="en-US" sz="1400" dirty="0" smtClean="0">
                <a:latin typeface="ＭＳ ゴシック" panose="020B0609070205080204" pitchFamily="49" charset="-128"/>
                <a:ea typeface="ＭＳ ゴシック" panose="020B0609070205080204" pitchFamily="49" charset="-128"/>
              </a:rPr>
              <a:t>を</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みて</a:t>
            </a:r>
            <a:r>
              <a:rPr lang="ja-JP" altLang="en-US" sz="1400" dirty="0">
                <a:latin typeface="ＭＳ ゴシック" panose="020B0609070205080204" pitchFamily="49" charset="-128"/>
                <a:ea typeface="ＭＳ ゴシック" panose="020B0609070205080204" pitchFamily="49" charset="-128"/>
              </a:rPr>
              <a:t>も同様の傾向がみられた。</a:t>
            </a:r>
          </a:p>
        </p:txBody>
      </p:sp>
      <p:sp>
        <p:nvSpPr>
          <p:cNvPr id="12" name="スライド番号プレースホルダー 2"/>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20</a:t>
            </a:fld>
            <a:endParaRPr kumimoji="1" lang="ja-JP" altLang="en-US"/>
          </a:p>
        </p:txBody>
      </p:sp>
    </p:spTree>
    <p:extLst>
      <p:ext uri="{BB962C8B-B14F-4D97-AF65-F5344CB8AC3E}">
        <p14:creationId xmlns:p14="http://schemas.microsoft.com/office/powerpoint/2010/main" val="3411173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5496" y="44624"/>
            <a:ext cx="9070976" cy="64807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正方形/長方形 2"/>
          <p:cNvSpPr/>
          <p:nvPr/>
        </p:nvSpPr>
        <p:spPr>
          <a:xfrm>
            <a:off x="971600" y="6093296"/>
            <a:ext cx="7920880" cy="738664"/>
          </a:xfrm>
          <a:prstGeom prst="rect">
            <a:avLst/>
          </a:prstGeom>
        </p:spPr>
        <p:txBody>
          <a:bodyPr wrap="square">
            <a:spAutoFit/>
          </a:bodyPr>
          <a:lstStyle/>
          <a:p>
            <a:r>
              <a:rPr lang="ja-JP" altLang="ja-JP" sz="1400" dirty="0"/>
              <a:t>注：</a:t>
            </a:r>
            <a:r>
              <a:rPr lang="en-US" altLang="ja-JP" sz="1400" dirty="0"/>
              <a:t>PFC</a:t>
            </a:r>
            <a:r>
              <a:rPr lang="ja-JP" altLang="ja-JP" sz="1400" dirty="0"/>
              <a:t>供給熱量比率は、たんぱく質（</a:t>
            </a:r>
            <a:r>
              <a:rPr lang="en-US" altLang="ja-JP" sz="1400" dirty="0"/>
              <a:t>Protein</a:t>
            </a:r>
            <a:r>
              <a:rPr lang="ja-JP" altLang="ja-JP" sz="1400" dirty="0"/>
              <a:t>）、脂質（</a:t>
            </a:r>
            <a:r>
              <a:rPr lang="en-US" altLang="ja-JP" sz="1400" dirty="0"/>
              <a:t>Fat</a:t>
            </a:r>
            <a:r>
              <a:rPr lang="ja-JP" altLang="ja-JP" sz="1400" dirty="0"/>
              <a:t>）、糖質（炭水化物）（</a:t>
            </a:r>
            <a:r>
              <a:rPr lang="en-US" altLang="ja-JP" sz="1400" dirty="0"/>
              <a:t>Carbohydrate</a:t>
            </a:r>
            <a:r>
              <a:rPr lang="ja-JP" altLang="ja-JP" sz="1400" dirty="0"/>
              <a:t>）の</a:t>
            </a:r>
            <a:r>
              <a:rPr lang="ja-JP" altLang="ja-JP" sz="1400" dirty="0" smtClean="0"/>
              <a:t>比率</a:t>
            </a:r>
            <a:endParaRPr lang="en-US" altLang="ja-JP" sz="1400" dirty="0" smtClean="0"/>
          </a:p>
          <a:p>
            <a:endParaRPr lang="ja-JP" altLang="ja-JP" sz="1400" dirty="0"/>
          </a:p>
          <a:p>
            <a:r>
              <a:rPr lang="ja-JP" altLang="ja-JP" sz="1400" dirty="0"/>
              <a:t>資料：農林水産省「食料需給表」（平成</a:t>
            </a:r>
            <a:r>
              <a:rPr lang="en-US" altLang="ja-JP" sz="1400" dirty="0"/>
              <a:t>25</a:t>
            </a:r>
            <a:r>
              <a:rPr lang="ja-JP" altLang="ja-JP" sz="1400" dirty="0"/>
              <a:t>年度）</a:t>
            </a:r>
          </a:p>
        </p:txBody>
      </p:sp>
      <p:sp>
        <p:nvSpPr>
          <p:cNvPr id="5" name="正方形/長方形 4"/>
          <p:cNvSpPr/>
          <p:nvPr/>
        </p:nvSpPr>
        <p:spPr>
          <a:xfrm>
            <a:off x="1835696" y="970706"/>
            <a:ext cx="5472608" cy="3700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b="1" dirty="0">
                <a:solidFill>
                  <a:sysClr val="windowText" lastClr="000000"/>
                </a:solidFill>
                <a:latin typeface="ＭＳ ゴシック" panose="020B0609070205080204" pitchFamily="49" charset="-128"/>
                <a:ea typeface="ＭＳ ゴシック" panose="020B0609070205080204" pitchFamily="49" charset="-128"/>
              </a:rPr>
              <a:t>PFC</a:t>
            </a: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供給比率の諸外国との比較</a:t>
            </a:r>
          </a:p>
        </p:txBody>
      </p:sp>
      <p:graphicFrame>
        <p:nvGraphicFramePr>
          <p:cNvPr id="9" name="表 8"/>
          <p:cNvGraphicFramePr>
            <a:graphicFrameLocks noGrp="1"/>
          </p:cNvGraphicFramePr>
          <p:nvPr>
            <p:extLst>
              <p:ext uri="{D42A27DB-BD31-4B8C-83A1-F6EECF244321}">
                <p14:modId xmlns:p14="http://schemas.microsoft.com/office/powerpoint/2010/main" val="201076867"/>
              </p:ext>
            </p:extLst>
          </p:nvPr>
        </p:nvGraphicFramePr>
        <p:xfrm>
          <a:off x="1007603" y="1373560"/>
          <a:ext cx="7128793" cy="4696653"/>
        </p:xfrm>
        <a:graphic>
          <a:graphicData uri="http://schemas.openxmlformats.org/drawingml/2006/table">
            <a:tbl>
              <a:tblPr/>
              <a:tblGrid>
                <a:gridCol w="2446303"/>
                <a:gridCol w="1560830"/>
                <a:gridCol w="1560830"/>
                <a:gridCol w="1560830"/>
              </a:tblGrid>
              <a:tr h="269774">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zh-TW"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ＰＦＣ供給熱量比率（％）</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453221">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たんぱく質</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脂 質</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糖　質</a:t>
                      </a:r>
                      <a:br>
                        <a:rPr lang="zh-TW"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en-US" altLang="zh-TW" sz="160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zh-TW"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炭水化物</a:t>
                      </a:r>
                      <a:r>
                        <a:rPr lang="en-US" altLang="zh-TW" sz="16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565">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アメリカ </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(2011)</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12.4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41.8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45.8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80565">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カ ナ ダ </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(2011)</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12.3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40.9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46.8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0565">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ドイツ </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(2011)</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12.2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40.1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47.7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0565">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スペイン </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(2011)</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13.2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47.7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39.0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0565">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フランス </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(2011)</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12.9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43.7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43.4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0565">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イタリア </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(2011)</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12.5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41.1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46.3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0565">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オランダ </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(2011)</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14.0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35.2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50.9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0565">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スウェーデン </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(2011)</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13.8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39.5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46.7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0565">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イギリス </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(2011)</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12.3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38.4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49.3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0565">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スイス </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(2011)</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11.0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43.0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46.0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0565">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オーストラリア </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(2011)</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13.0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44.1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42.9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80565">
                <a:tc>
                  <a:txBody>
                    <a:bodyPr/>
                    <a:lstStyle/>
                    <a:p>
                      <a:pPr algn="ctr" fontAlgn="ctr"/>
                      <a:r>
                        <a:rPr lang="ja-JP" altLang="en-US" sz="1600" b="0" i="0" u="none" strike="noStrike" dirty="0" smtClean="0">
                          <a:solidFill>
                            <a:srgbClr val="000000"/>
                          </a:solidFill>
                          <a:effectLst/>
                          <a:latin typeface="ＭＳ ゴシック" panose="020B0609070205080204" pitchFamily="49" charset="-128"/>
                          <a:ea typeface="ＭＳ ゴシック" panose="020B0609070205080204" pitchFamily="49" charset="-128"/>
                        </a:rPr>
                        <a:t>　　 </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(2011)</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13.0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28.6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58.4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80565">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日本 </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(2012)</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13.1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28.6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58.3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0565">
                <a:tc>
                  <a:txBody>
                    <a:bodyPr/>
                    <a:lstStyle/>
                    <a:p>
                      <a:pPr algn="ctr" fontAlgn="ctr"/>
                      <a:r>
                        <a:rPr lang="ja-JP" altLang="en-US" sz="1600" b="0" i="0" u="none" strike="noStrike" dirty="0" smtClean="0">
                          <a:solidFill>
                            <a:srgbClr val="000000"/>
                          </a:solidFill>
                          <a:effectLst/>
                          <a:latin typeface="ＭＳ ゴシック" panose="020B0609070205080204" pitchFamily="49" charset="-128"/>
                          <a:ea typeface="ＭＳ ゴシック" panose="020B0609070205080204" pitchFamily="49" charset="-128"/>
                        </a:rPr>
                        <a:t>　　 </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(2013)</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13.0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28.6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58.4 </a:t>
                      </a:r>
                    </a:p>
                  </a:txBody>
                  <a:tcPr marL="11289" marR="11289" marT="11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角丸四角形 11"/>
          <p:cNvSpPr/>
          <p:nvPr/>
        </p:nvSpPr>
        <p:spPr>
          <a:xfrm>
            <a:off x="35496" y="44624"/>
            <a:ext cx="9327361" cy="579105"/>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諸外国</a:t>
            </a:r>
            <a:r>
              <a:rPr lang="ja-JP" altLang="en-US" dirty="0">
                <a:latin typeface="ＭＳ ゴシック" panose="020B0609070205080204" pitchFamily="49" charset="-128"/>
                <a:ea typeface="ＭＳ ゴシック" panose="020B0609070205080204" pitchFamily="49" charset="-128"/>
              </a:rPr>
              <a:t>と比較すると</a:t>
            </a:r>
            <a:r>
              <a:rPr lang="ja-JP" altLang="en-US" dirty="0" smtClean="0">
                <a:latin typeface="ＭＳ ゴシック" panose="020B0609070205080204" pitchFamily="49" charset="-128"/>
                <a:ea typeface="ＭＳ ゴシック" panose="020B0609070205080204" pitchFamily="49" charset="-128"/>
              </a:rPr>
              <a:t>、日本では炭水化物</a:t>
            </a:r>
            <a:r>
              <a:rPr lang="ja-JP" altLang="en-US" dirty="0">
                <a:latin typeface="ＭＳ ゴシック" panose="020B0609070205080204" pitchFamily="49" charset="-128"/>
                <a:ea typeface="ＭＳ ゴシック" panose="020B0609070205080204" pitchFamily="49" charset="-128"/>
              </a:rPr>
              <a:t>の比率が６割近いの</a:t>
            </a:r>
            <a:r>
              <a:rPr lang="ja-JP" altLang="en-US" dirty="0" smtClean="0">
                <a:latin typeface="ＭＳ ゴシック" panose="020B0609070205080204" pitchFamily="49" charset="-128"/>
                <a:ea typeface="ＭＳ ゴシック" panose="020B0609070205080204" pitchFamily="49" charset="-128"/>
              </a:rPr>
              <a:t>が特徴。</a:t>
            </a:r>
            <a:endParaRPr lang="ja-JP" altLang="en-US" dirty="0">
              <a:latin typeface="ＭＳ ゴシック" panose="020B0609070205080204" pitchFamily="49" charset="-128"/>
              <a:ea typeface="ＭＳ ゴシック" panose="020B0609070205080204" pitchFamily="49" charset="-128"/>
            </a:endParaRPr>
          </a:p>
        </p:txBody>
      </p:sp>
      <p:sp>
        <p:nvSpPr>
          <p:cNvPr id="10" name="スライド番号プレースホルダー 2"/>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21</a:t>
            </a:fld>
            <a:endParaRPr kumimoji="1" lang="ja-JP" altLang="en-US"/>
          </a:p>
        </p:txBody>
      </p:sp>
    </p:spTree>
    <p:extLst>
      <p:ext uri="{BB962C8B-B14F-4D97-AF65-F5344CB8AC3E}">
        <p14:creationId xmlns:p14="http://schemas.microsoft.com/office/powerpoint/2010/main" val="4260693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35496" y="44624"/>
            <a:ext cx="9070976" cy="64807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正方形/長方形 1"/>
          <p:cNvSpPr/>
          <p:nvPr/>
        </p:nvSpPr>
        <p:spPr>
          <a:xfrm>
            <a:off x="107504" y="5792450"/>
            <a:ext cx="2608406" cy="307777"/>
          </a:xfrm>
          <a:prstGeom prst="rect">
            <a:avLst/>
          </a:prstGeom>
        </p:spPr>
        <p:txBody>
          <a:bodyPr wrap="none">
            <a:spAutoFit/>
          </a:bodyPr>
          <a:lstStyle/>
          <a:p>
            <a:r>
              <a:rPr lang="ja-JP" altLang="ja-JP" sz="1400" dirty="0"/>
              <a:t>資料：農林水産省「食料需給表」</a:t>
            </a:r>
            <a:endParaRPr lang="ja-JP" altLang="en-US" sz="1400" dirty="0"/>
          </a:p>
        </p:txBody>
      </p:sp>
      <p:graphicFrame>
        <p:nvGraphicFramePr>
          <p:cNvPr id="4" name="Chart 1"/>
          <p:cNvGraphicFramePr>
            <a:graphicFrameLocks/>
          </p:cNvGraphicFramePr>
          <p:nvPr>
            <p:extLst>
              <p:ext uri="{D42A27DB-BD31-4B8C-83A1-F6EECF244321}">
                <p14:modId xmlns:p14="http://schemas.microsoft.com/office/powerpoint/2010/main" val="3431904249"/>
              </p:ext>
            </p:extLst>
          </p:nvPr>
        </p:nvGraphicFramePr>
        <p:xfrm>
          <a:off x="29511" y="1746805"/>
          <a:ext cx="4542489" cy="41572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3615332049"/>
              </p:ext>
            </p:extLst>
          </p:nvPr>
        </p:nvGraphicFramePr>
        <p:xfrm>
          <a:off x="4572000" y="1556792"/>
          <a:ext cx="4572000" cy="5158916"/>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611560" y="1196752"/>
            <a:ext cx="3312904" cy="42988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日本の食料自給率の推移</a:t>
            </a:r>
            <a:endParaRPr lang="ja-JP" altLang="en-US" sz="1600" b="1"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3" name="角丸四角形 2"/>
          <p:cNvSpPr/>
          <p:nvPr/>
        </p:nvSpPr>
        <p:spPr>
          <a:xfrm>
            <a:off x="7994476" y="3718756"/>
            <a:ext cx="510445"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5496" y="116632"/>
            <a:ext cx="9327361" cy="435089"/>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我が国</a:t>
            </a:r>
            <a:r>
              <a:rPr lang="ja-JP" altLang="en-US" dirty="0">
                <a:latin typeface="ＭＳ ゴシック" panose="020B0609070205080204" pitchFamily="49" charset="-128"/>
                <a:ea typeface="ＭＳ ゴシック" panose="020B0609070205080204" pitchFamily="49" charset="-128"/>
              </a:rPr>
              <a:t>の食料自給率は、カロリーベースで</a:t>
            </a:r>
            <a:r>
              <a:rPr lang="en-US" altLang="ja-JP" dirty="0">
                <a:latin typeface="ＭＳ ゴシック" panose="020B0609070205080204" pitchFamily="49" charset="-128"/>
                <a:ea typeface="ＭＳ ゴシック" panose="020B0609070205080204" pitchFamily="49" charset="-128"/>
              </a:rPr>
              <a:t>39</a:t>
            </a:r>
            <a:r>
              <a:rPr lang="ja-JP" altLang="en-US" dirty="0" smtClean="0">
                <a:latin typeface="ＭＳ ゴシック" panose="020B0609070205080204" pitchFamily="49" charset="-128"/>
                <a:ea typeface="ＭＳ ゴシック" panose="020B0609070205080204" pitchFamily="49" charset="-128"/>
              </a:rPr>
              <a:t>％。世界</a:t>
            </a:r>
            <a:r>
              <a:rPr lang="ja-JP" altLang="en-US" dirty="0">
                <a:latin typeface="ＭＳ ゴシック" panose="020B0609070205080204" pitchFamily="49" charset="-128"/>
                <a:ea typeface="ＭＳ ゴシック" panose="020B0609070205080204" pitchFamily="49" charset="-128"/>
              </a:rPr>
              <a:t>の先進国の中で最低</a:t>
            </a:r>
            <a:r>
              <a:rPr lang="ja-JP" altLang="en-US" dirty="0" smtClean="0">
                <a:latin typeface="ＭＳ ゴシック" panose="020B0609070205080204" pitchFamily="49" charset="-128"/>
                <a:ea typeface="ＭＳ ゴシック" panose="020B0609070205080204" pitchFamily="49" charset="-128"/>
              </a:rPr>
              <a:t>水準。</a:t>
            </a:r>
            <a:endParaRPr lang="ja-JP" altLang="en-US" dirty="0">
              <a:latin typeface="ＭＳ ゴシック" panose="020B0609070205080204" pitchFamily="49" charset="-128"/>
              <a:ea typeface="ＭＳ ゴシック" panose="020B0609070205080204" pitchFamily="49" charset="-128"/>
            </a:endParaRPr>
          </a:p>
        </p:txBody>
      </p:sp>
      <p:sp>
        <p:nvSpPr>
          <p:cNvPr id="15" name="正方形/長方形 14"/>
          <p:cNvSpPr/>
          <p:nvPr/>
        </p:nvSpPr>
        <p:spPr>
          <a:xfrm>
            <a:off x="5292080" y="1196752"/>
            <a:ext cx="3312904" cy="42988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各国</a:t>
            </a: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の食料自給率</a:t>
            </a:r>
          </a:p>
        </p:txBody>
      </p:sp>
      <p:sp>
        <p:nvSpPr>
          <p:cNvPr id="13" name="スライド番号プレースホルダー 2"/>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22</a:t>
            </a:fld>
            <a:endParaRPr kumimoji="1" lang="ja-JP" altLang="en-US"/>
          </a:p>
        </p:txBody>
      </p:sp>
    </p:spTree>
    <p:extLst>
      <p:ext uri="{BB962C8B-B14F-4D97-AF65-F5344CB8AC3E}">
        <p14:creationId xmlns:p14="http://schemas.microsoft.com/office/powerpoint/2010/main" val="2253620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p:cNvSpPr/>
          <p:nvPr/>
        </p:nvSpPr>
        <p:spPr>
          <a:xfrm>
            <a:off x="35496" y="44624"/>
            <a:ext cx="9070976" cy="100811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 name="正方形/長方形 12"/>
          <p:cNvSpPr/>
          <p:nvPr/>
        </p:nvSpPr>
        <p:spPr>
          <a:xfrm>
            <a:off x="3131840" y="6580112"/>
            <a:ext cx="5688632" cy="27788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ja-JP" altLang="en-US" sz="1050" dirty="0" smtClean="0">
                <a:solidFill>
                  <a:schemeClr val="tx1"/>
                </a:solidFill>
              </a:rPr>
              <a:t>（資料）平成</a:t>
            </a:r>
            <a:r>
              <a:rPr lang="en-US" altLang="ja-JP" sz="1050" dirty="0" smtClean="0">
                <a:solidFill>
                  <a:schemeClr val="tx1"/>
                </a:solidFill>
              </a:rPr>
              <a:t>14</a:t>
            </a:r>
            <a:r>
              <a:rPr lang="ja-JP" altLang="en-US" sz="1050" dirty="0" smtClean="0">
                <a:solidFill>
                  <a:schemeClr val="tx1"/>
                </a:solidFill>
              </a:rPr>
              <a:t>年までは厚生労働省「国民栄養調査」、平成</a:t>
            </a:r>
            <a:r>
              <a:rPr lang="en-US" altLang="ja-JP" sz="1050" dirty="0" smtClean="0">
                <a:solidFill>
                  <a:schemeClr val="tx1"/>
                </a:solidFill>
              </a:rPr>
              <a:t>15</a:t>
            </a:r>
            <a:r>
              <a:rPr lang="ja-JP" altLang="en-US" sz="1050" dirty="0" smtClean="0">
                <a:solidFill>
                  <a:schemeClr val="tx1"/>
                </a:solidFill>
              </a:rPr>
              <a:t>年以降は「国民健康・栄養調査」</a:t>
            </a:r>
            <a:endParaRPr kumimoji="1" lang="ja-JP" altLang="en-US" sz="1050" dirty="0">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32166488"/>
              </p:ext>
            </p:extLst>
          </p:nvPr>
        </p:nvGraphicFramePr>
        <p:xfrm>
          <a:off x="2195736" y="4675695"/>
          <a:ext cx="1260000" cy="1893754"/>
        </p:xfrm>
        <a:graphic>
          <a:graphicData uri="http://schemas.openxmlformats.org/drawingml/2006/table">
            <a:tbl>
              <a:tblPr>
                <a:tableStyleId>{5C22544A-7EE6-4342-B048-85BDC9FD1C3A}</a:tableStyleId>
              </a:tblPr>
              <a:tblGrid>
                <a:gridCol w="1260000"/>
              </a:tblGrid>
              <a:tr h="1893754">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993297033"/>
              </p:ext>
            </p:extLst>
          </p:nvPr>
        </p:nvGraphicFramePr>
        <p:xfrm>
          <a:off x="6084168" y="2161884"/>
          <a:ext cx="2880000" cy="1079676"/>
        </p:xfrm>
        <a:graphic>
          <a:graphicData uri="http://schemas.openxmlformats.org/drawingml/2006/table">
            <a:tbl>
              <a:tblPr>
                <a:tableStyleId>{21E4AEA4-8DFA-4A89-87EB-49C32662AFE0}</a:tableStyleId>
              </a:tblPr>
              <a:tblGrid>
                <a:gridCol w="1260000"/>
                <a:gridCol w="360000"/>
                <a:gridCol w="1260000"/>
              </a:tblGrid>
              <a:tr h="179946">
                <a:tc>
                  <a:txBody>
                    <a:bodyPr/>
                    <a:lstStyle/>
                    <a:p>
                      <a:pPr algn="r" fontAlgn="ctr"/>
                      <a:r>
                        <a:rPr lang="en-US" altLang="ja-JP" sz="1100" u="none" strike="noStrike" dirty="0" smtClean="0">
                          <a:effectLst/>
                          <a:latin typeface="+mn-lt"/>
                        </a:rPr>
                        <a:t>2,026kcal</a:t>
                      </a:r>
                      <a:endParaRPr lang="en-US" altLang="ja-JP" sz="1100" b="0" i="0" u="none" strike="noStrike" dirty="0">
                        <a:solidFill>
                          <a:srgbClr val="000000"/>
                        </a:solidFill>
                        <a:effectLst/>
                        <a:latin typeface="+mn-lt"/>
                      </a:endParaRPr>
                    </a:p>
                  </a:txBody>
                  <a:tcPr marL="9525" marR="171450" marT="9525" marB="0" anchor="ctr"/>
                </a:tc>
                <a:tc>
                  <a:txBody>
                    <a:bodyPr/>
                    <a:lstStyle/>
                    <a:p>
                      <a:pPr algn="r" fontAlgn="ctr"/>
                      <a:endParaRPr lang="en-US" altLang="ja-JP" sz="1100" b="0" i="0" u="none" strike="noStrike" dirty="0">
                        <a:solidFill>
                          <a:srgbClr val="000000"/>
                        </a:solidFill>
                        <a:effectLst/>
                        <a:latin typeface="+mn-lt"/>
                      </a:endParaRPr>
                    </a:p>
                  </a:txBody>
                  <a:tcPr marL="9525" marR="171450" marT="9525" marB="0" anchor="ctr">
                    <a:noFill/>
                  </a:tcPr>
                </a:tc>
                <a:tc>
                  <a:txBody>
                    <a:bodyPr/>
                    <a:lstStyle/>
                    <a:p>
                      <a:pPr algn="r" fontAlgn="ctr"/>
                      <a:r>
                        <a:rPr lang="en-US" altLang="ja-JP" sz="1100" b="0" i="0" u="none" strike="noStrike" smtClean="0">
                          <a:solidFill>
                            <a:srgbClr val="000000"/>
                          </a:solidFill>
                          <a:effectLst/>
                          <a:latin typeface="+mn-lt"/>
                        </a:rPr>
                        <a:t>1,849kcal</a:t>
                      </a:r>
                      <a:endParaRPr lang="en-US" altLang="ja-JP" sz="1100" b="0" i="0" u="none" strike="noStrike" dirty="0">
                        <a:solidFill>
                          <a:srgbClr val="000000"/>
                        </a:solidFill>
                        <a:effectLst/>
                        <a:latin typeface="+mn-lt"/>
                      </a:endParaRPr>
                    </a:p>
                  </a:txBody>
                  <a:tcPr marL="9525" marR="171450" marT="9525" marB="0" anchor="ctr"/>
                </a:tc>
              </a:tr>
              <a:tr h="179946">
                <a:tc>
                  <a:txBody>
                    <a:bodyPr/>
                    <a:lstStyle/>
                    <a:p>
                      <a:pPr algn="r" fontAlgn="ctr"/>
                      <a:r>
                        <a:rPr lang="en-US" altLang="ja-JP" sz="1100" u="none" strike="noStrike" dirty="0" smtClean="0">
                          <a:effectLst/>
                          <a:latin typeface="+mn-lt"/>
                        </a:rPr>
                        <a:t>79g</a:t>
                      </a:r>
                      <a:endParaRPr lang="en-US" altLang="ja-JP" sz="1100" b="0" i="0" u="none" strike="noStrike" dirty="0">
                        <a:solidFill>
                          <a:srgbClr val="000000"/>
                        </a:solidFill>
                        <a:effectLst/>
                        <a:latin typeface="+mn-lt"/>
                      </a:endParaRPr>
                    </a:p>
                  </a:txBody>
                  <a:tcPr marL="9525" marR="171450" marT="9525" marB="0" anchor="ctr"/>
                </a:tc>
                <a:tc>
                  <a:txBody>
                    <a:bodyPr/>
                    <a:lstStyle/>
                    <a:p>
                      <a:pPr algn="r" fontAlgn="ctr"/>
                      <a:endParaRPr lang="en-US" altLang="ja-JP" sz="1100" b="0" i="0" u="none" strike="noStrike" dirty="0">
                        <a:solidFill>
                          <a:srgbClr val="000000"/>
                        </a:solidFill>
                        <a:effectLst/>
                        <a:latin typeface="+mn-lt"/>
                      </a:endParaRPr>
                    </a:p>
                  </a:txBody>
                  <a:tcPr marL="9525" marR="171450" marT="9525" marB="0" anchor="ctr">
                    <a:noFill/>
                  </a:tcPr>
                </a:tc>
                <a:tc>
                  <a:txBody>
                    <a:bodyPr/>
                    <a:lstStyle/>
                    <a:p>
                      <a:pPr algn="r" fontAlgn="ctr"/>
                      <a:r>
                        <a:rPr lang="en-US" altLang="ja-JP" sz="1100" b="0" i="0" u="none" strike="noStrike" dirty="0" smtClean="0">
                          <a:solidFill>
                            <a:srgbClr val="000000"/>
                          </a:solidFill>
                          <a:effectLst/>
                          <a:latin typeface="+mn-lt"/>
                        </a:rPr>
                        <a:t>67g</a:t>
                      </a:r>
                      <a:endParaRPr lang="en-US" altLang="ja-JP" sz="1100" b="0" i="0" u="none" strike="noStrike" dirty="0">
                        <a:solidFill>
                          <a:srgbClr val="000000"/>
                        </a:solidFill>
                        <a:effectLst/>
                        <a:latin typeface="+mn-lt"/>
                      </a:endParaRPr>
                    </a:p>
                  </a:txBody>
                  <a:tcPr marL="9525" marR="171450" marT="9525" marB="0" anchor="ctr"/>
                </a:tc>
              </a:tr>
              <a:tr h="179946">
                <a:tc>
                  <a:txBody>
                    <a:bodyPr/>
                    <a:lstStyle/>
                    <a:p>
                      <a:pPr algn="r" fontAlgn="ctr"/>
                      <a:r>
                        <a:rPr lang="en-US" altLang="ja-JP" sz="1100" u="none" strike="noStrike" dirty="0" smtClean="0">
                          <a:effectLst/>
                          <a:latin typeface="+mn-lt"/>
                        </a:rPr>
                        <a:t>41g</a:t>
                      </a:r>
                      <a:endParaRPr lang="en-US" altLang="ja-JP" sz="1100" b="0" i="0" u="none" strike="noStrike" dirty="0">
                        <a:solidFill>
                          <a:srgbClr val="000000"/>
                        </a:solidFill>
                        <a:effectLst/>
                        <a:latin typeface="+mn-lt"/>
                      </a:endParaRPr>
                    </a:p>
                  </a:txBody>
                  <a:tcPr marL="9525" marR="171450" marT="9525" marB="0" anchor="ctr"/>
                </a:tc>
                <a:tc>
                  <a:txBody>
                    <a:bodyPr/>
                    <a:lstStyle/>
                    <a:p>
                      <a:pPr algn="r" fontAlgn="ctr"/>
                      <a:endParaRPr lang="en-US" altLang="ja-JP" sz="1100" b="0" i="0" u="none" strike="noStrike" dirty="0">
                        <a:solidFill>
                          <a:srgbClr val="000000"/>
                        </a:solidFill>
                        <a:effectLst/>
                        <a:latin typeface="+mn-lt"/>
                      </a:endParaRPr>
                    </a:p>
                  </a:txBody>
                  <a:tcPr marL="9525" marR="171450" marT="9525" marB="0" anchor="ctr">
                    <a:noFill/>
                  </a:tcPr>
                </a:tc>
                <a:tc>
                  <a:txBody>
                    <a:bodyPr/>
                    <a:lstStyle/>
                    <a:p>
                      <a:pPr algn="r" fontAlgn="ctr"/>
                      <a:r>
                        <a:rPr lang="en-US" altLang="ja-JP" sz="1100" b="0" i="0" u="none" strike="noStrike" dirty="0" smtClean="0">
                          <a:solidFill>
                            <a:srgbClr val="000000"/>
                          </a:solidFill>
                          <a:effectLst/>
                          <a:latin typeface="+mn-lt"/>
                        </a:rPr>
                        <a:t>36g</a:t>
                      </a:r>
                      <a:endParaRPr lang="en-US" altLang="ja-JP" sz="1100" b="0" i="0" u="none" strike="noStrike" dirty="0">
                        <a:solidFill>
                          <a:srgbClr val="000000"/>
                        </a:solidFill>
                        <a:effectLst/>
                        <a:latin typeface="+mn-lt"/>
                      </a:endParaRPr>
                    </a:p>
                  </a:txBody>
                  <a:tcPr marL="9525" marR="171450" marT="9525" marB="0" anchor="ctr"/>
                </a:tc>
              </a:tr>
              <a:tr h="179946">
                <a:tc>
                  <a:txBody>
                    <a:bodyPr/>
                    <a:lstStyle/>
                    <a:p>
                      <a:pPr algn="r" fontAlgn="ctr"/>
                      <a:r>
                        <a:rPr lang="en-US" altLang="ja-JP" sz="1100" u="none" strike="noStrike" dirty="0" smtClean="0">
                          <a:effectLst/>
                          <a:latin typeface="+mn-lt"/>
                        </a:rPr>
                        <a:t>57g</a:t>
                      </a:r>
                      <a:endParaRPr lang="en-US" altLang="ja-JP" sz="1100" b="0" i="0" u="none" strike="noStrike" dirty="0">
                        <a:solidFill>
                          <a:srgbClr val="000000"/>
                        </a:solidFill>
                        <a:effectLst/>
                        <a:latin typeface="+mn-lt"/>
                      </a:endParaRPr>
                    </a:p>
                  </a:txBody>
                  <a:tcPr marL="9525" marR="171450" marT="9525" marB="0" anchor="ctr"/>
                </a:tc>
                <a:tc>
                  <a:txBody>
                    <a:bodyPr/>
                    <a:lstStyle/>
                    <a:p>
                      <a:pPr algn="r" fontAlgn="ctr"/>
                      <a:endParaRPr lang="en-US" altLang="ja-JP" sz="1100" b="0" i="0" u="none" strike="noStrike" dirty="0">
                        <a:solidFill>
                          <a:srgbClr val="000000"/>
                        </a:solidFill>
                        <a:effectLst/>
                        <a:latin typeface="+mn-lt"/>
                      </a:endParaRPr>
                    </a:p>
                  </a:txBody>
                  <a:tcPr marL="9525" marR="171450" marT="9525" marB="0" anchor="ctr">
                    <a:noFill/>
                  </a:tcPr>
                </a:tc>
                <a:tc>
                  <a:txBody>
                    <a:bodyPr/>
                    <a:lstStyle/>
                    <a:p>
                      <a:pPr algn="r" fontAlgn="ctr"/>
                      <a:r>
                        <a:rPr lang="en-US" altLang="ja-JP" sz="1100" b="0" i="0" u="none" strike="noStrike" dirty="0" smtClean="0">
                          <a:solidFill>
                            <a:srgbClr val="000000"/>
                          </a:solidFill>
                          <a:effectLst/>
                          <a:latin typeface="+mn-lt"/>
                        </a:rPr>
                        <a:t>54g</a:t>
                      </a:r>
                      <a:endParaRPr lang="en-US" altLang="ja-JP" sz="1100" b="0" i="0" u="none" strike="noStrike" dirty="0">
                        <a:solidFill>
                          <a:srgbClr val="000000"/>
                        </a:solidFill>
                        <a:effectLst/>
                        <a:latin typeface="+mn-lt"/>
                      </a:endParaRPr>
                    </a:p>
                  </a:txBody>
                  <a:tcPr marL="9525" marR="171450" marT="9525" marB="0" anchor="ctr"/>
                </a:tc>
              </a:tr>
              <a:tr h="179946">
                <a:tc>
                  <a:txBody>
                    <a:bodyPr/>
                    <a:lstStyle/>
                    <a:p>
                      <a:pPr algn="r" fontAlgn="ctr"/>
                      <a:r>
                        <a:rPr lang="en-US" altLang="ja-JP" sz="1100" u="none" strike="noStrike" dirty="0" smtClean="0">
                          <a:effectLst/>
                          <a:latin typeface="+mn-lt"/>
                        </a:rPr>
                        <a:t>28g</a:t>
                      </a:r>
                      <a:endParaRPr lang="en-US" altLang="ja-JP" sz="1100" b="0" i="0" u="none" strike="noStrike" dirty="0">
                        <a:solidFill>
                          <a:srgbClr val="000000"/>
                        </a:solidFill>
                        <a:effectLst/>
                        <a:latin typeface="+mn-lt"/>
                      </a:endParaRPr>
                    </a:p>
                  </a:txBody>
                  <a:tcPr marL="9525" marR="171450" marT="9525" marB="0" anchor="ctr"/>
                </a:tc>
                <a:tc>
                  <a:txBody>
                    <a:bodyPr/>
                    <a:lstStyle/>
                    <a:p>
                      <a:pPr algn="r" fontAlgn="ctr"/>
                      <a:endParaRPr lang="en-US" altLang="ja-JP" sz="1100" b="0" i="0" u="none" strike="noStrike" dirty="0">
                        <a:solidFill>
                          <a:srgbClr val="000000"/>
                        </a:solidFill>
                        <a:effectLst/>
                        <a:latin typeface="+mn-lt"/>
                      </a:endParaRPr>
                    </a:p>
                  </a:txBody>
                  <a:tcPr marL="9525" marR="171450" marT="9525" marB="0" anchor="ctr">
                    <a:noFill/>
                  </a:tcPr>
                </a:tc>
                <a:tc>
                  <a:txBody>
                    <a:bodyPr/>
                    <a:lstStyle/>
                    <a:p>
                      <a:pPr algn="r" fontAlgn="ctr"/>
                      <a:r>
                        <a:rPr lang="en-US" altLang="ja-JP" sz="1100" b="0" i="0" u="none" strike="noStrike" dirty="0" smtClean="0">
                          <a:solidFill>
                            <a:srgbClr val="000000"/>
                          </a:solidFill>
                          <a:effectLst/>
                          <a:latin typeface="+mn-lt"/>
                        </a:rPr>
                        <a:t>27g</a:t>
                      </a:r>
                      <a:endParaRPr lang="en-US" altLang="ja-JP" sz="1100" b="0" i="0" u="none" strike="noStrike" dirty="0">
                        <a:solidFill>
                          <a:srgbClr val="000000"/>
                        </a:solidFill>
                        <a:effectLst/>
                        <a:latin typeface="+mn-lt"/>
                      </a:endParaRPr>
                    </a:p>
                  </a:txBody>
                  <a:tcPr marL="9525" marR="171450" marT="9525" marB="0" anchor="ctr"/>
                </a:tc>
              </a:tr>
              <a:tr h="179946">
                <a:tc>
                  <a:txBody>
                    <a:bodyPr/>
                    <a:lstStyle/>
                    <a:p>
                      <a:pPr algn="r" fontAlgn="ctr"/>
                      <a:r>
                        <a:rPr lang="en-US" altLang="ja-JP" sz="1100" u="none" strike="noStrike" dirty="0" smtClean="0">
                          <a:effectLst/>
                          <a:latin typeface="+mn-lt"/>
                        </a:rPr>
                        <a:t>287g</a:t>
                      </a:r>
                      <a:endParaRPr lang="en-US" altLang="ja-JP" sz="1100" b="0" i="0" u="none" strike="noStrike" dirty="0">
                        <a:solidFill>
                          <a:srgbClr val="000000"/>
                        </a:solidFill>
                        <a:effectLst/>
                        <a:latin typeface="+mn-lt"/>
                      </a:endParaRPr>
                    </a:p>
                  </a:txBody>
                  <a:tcPr marL="9525" marR="171450" marT="9525" marB="0" anchor="ctr"/>
                </a:tc>
                <a:tc>
                  <a:txBody>
                    <a:bodyPr/>
                    <a:lstStyle/>
                    <a:p>
                      <a:pPr algn="r" fontAlgn="ctr"/>
                      <a:endParaRPr lang="en-US" altLang="ja-JP" sz="1100" b="0" i="0" u="none" strike="noStrike" dirty="0">
                        <a:solidFill>
                          <a:srgbClr val="000000"/>
                        </a:solidFill>
                        <a:effectLst/>
                        <a:latin typeface="+mn-lt"/>
                      </a:endParaRPr>
                    </a:p>
                  </a:txBody>
                  <a:tcPr marL="9525" marR="171450" marT="9525" marB="0" anchor="ctr">
                    <a:noFill/>
                  </a:tcPr>
                </a:tc>
                <a:tc>
                  <a:txBody>
                    <a:bodyPr/>
                    <a:lstStyle/>
                    <a:p>
                      <a:pPr algn="r" fontAlgn="ctr"/>
                      <a:r>
                        <a:rPr lang="en-US" altLang="ja-JP" sz="1100" b="0" i="0" u="none" strike="noStrike" dirty="0" smtClean="0">
                          <a:solidFill>
                            <a:srgbClr val="000000"/>
                          </a:solidFill>
                          <a:effectLst/>
                          <a:latin typeface="+mn-lt"/>
                        </a:rPr>
                        <a:t>258g</a:t>
                      </a:r>
                      <a:endParaRPr lang="en-US" altLang="ja-JP" sz="1100" b="0" i="0" u="none" strike="noStrike" dirty="0">
                        <a:solidFill>
                          <a:srgbClr val="000000"/>
                        </a:solidFill>
                        <a:effectLst/>
                        <a:latin typeface="+mn-lt"/>
                      </a:endParaRPr>
                    </a:p>
                  </a:txBody>
                  <a:tcPr marL="9525" marR="171450" marT="9525" marB="0" anchor="ctr"/>
                </a:tc>
              </a:tr>
            </a:tbl>
          </a:graphicData>
        </a:graphic>
      </p:graphicFrame>
      <p:sp>
        <p:nvSpPr>
          <p:cNvPr id="5" name="角丸四角形 4"/>
          <p:cNvSpPr/>
          <p:nvPr/>
        </p:nvSpPr>
        <p:spPr>
          <a:xfrm>
            <a:off x="2390304" y="1412776"/>
            <a:ext cx="1260000" cy="324000"/>
          </a:xfrm>
          <a:prstGeom prst="roundRect">
            <a:avLst/>
          </a:prstGeom>
          <a:ln w="28575">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b="1" dirty="0" smtClean="0"/>
              <a:t>現在</a:t>
            </a:r>
            <a:r>
              <a:rPr lang="en-US" altLang="ja-JP" sz="1000" b="1" dirty="0" smtClean="0"/>
              <a:t>80</a:t>
            </a:r>
            <a:r>
              <a:rPr lang="ja-JP" altLang="en-US" sz="1000" b="1" dirty="0" smtClean="0"/>
              <a:t>歳代の人が</a:t>
            </a:r>
            <a:endParaRPr lang="en-US" altLang="ja-JP" sz="1000" b="1" dirty="0" smtClean="0"/>
          </a:p>
          <a:p>
            <a:pPr algn="ctr"/>
            <a:r>
              <a:rPr lang="en-US" altLang="ja-JP" sz="1000" b="1" dirty="0" smtClean="0"/>
              <a:t>20</a:t>
            </a:r>
            <a:r>
              <a:rPr lang="ja-JP" altLang="en-US" sz="1000" b="1" dirty="0" smtClean="0"/>
              <a:t>歳代の時代</a:t>
            </a:r>
            <a:endParaRPr lang="en-US" altLang="ja-JP" sz="1000" b="1" dirty="0" smtClean="0"/>
          </a:p>
        </p:txBody>
      </p:sp>
      <p:sp>
        <p:nvSpPr>
          <p:cNvPr id="7" name="角丸四角形 6"/>
          <p:cNvSpPr/>
          <p:nvPr/>
        </p:nvSpPr>
        <p:spPr>
          <a:xfrm>
            <a:off x="35552" y="2180957"/>
            <a:ext cx="468000" cy="214116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spc="-100" dirty="0" smtClean="0">
                <a:solidFill>
                  <a:sysClr val="windowText" lastClr="000000"/>
                </a:solidFill>
                <a:latin typeface="HG丸ｺﾞｼｯｸM-PRO" panose="020F0600000000000000" pitchFamily="50" charset="-128"/>
                <a:ea typeface="HG丸ｺﾞｼｯｸM-PRO" panose="020F0600000000000000" pitchFamily="50" charset="-128"/>
              </a:rPr>
              <a:t>栄養の状況</a:t>
            </a:r>
            <a:endParaRPr kumimoji="1" lang="ja-JP" altLang="en-US" sz="1400" b="1" spc="-1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35552" y="4437112"/>
            <a:ext cx="468000" cy="207886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ysClr val="windowText" lastClr="000000"/>
                </a:solidFill>
                <a:latin typeface="HG丸ｺﾞｼｯｸM-PRO" panose="020F0600000000000000" pitchFamily="50" charset="-128"/>
                <a:ea typeface="HG丸ｺﾞｼｯｸM-PRO" panose="020F0600000000000000" pitchFamily="50" charset="-128"/>
              </a:rPr>
              <a:t>身体の状況</a:t>
            </a:r>
            <a:endParaRPr kumimoji="1" lang="ja-JP" altLang="en-US" sz="1400" b="1"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539552" y="2180694"/>
            <a:ext cx="756000" cy="106131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ysClr val="windowText" lastClr="000000"/>
                </a:solidFill>
                <a:latin typeface="HG丸ｺﾞｼｯｸM-PRO" panose="020F0600000000000000" pitchFamily="50" charset="-128"/>
                <a:ea typeface="HG丸ｺﾞｼｯｸM-PRO" panose="020F0600000000000000" pitchFamily="50" charset="-128"/>
              </a:rPr>
              <a:t>栄養素等</a:t>
            </a:r>
            <a:endParaRPr kumimoji="1" lang="en-US" altLang="ja-JP" sz="1050" b="1" dirty="0" smtClean="0">
              <a:solidFill>
                <a:sysClr val="windowText" lastClr="000000"/>
              </a:solidFill>
              <a:latin typeface="HG丸ｺﾞｼｯｸM-PRO" panose="020F0600000000000000" pitchFamily="50" charset="-128"/>
              <a:ea typeface="HG丸ｺﾞｼｯｸM-PRO" panose="020F0600000000000000" pitchFamily="50" charset="-128"/>
            </a:endParaRPr>
          </a:p>
          <a:p>
            <a:r>
              <a:rPr kumimoji="1" lang="ja-JP" altLang="en-US" sz="1050" b="1" dirty="0" smtClean="0">
                <a:solidFill>
                  <a:sysClr val="windowText" lastClr="000000"/>
                </a:solidFill>
                <a:latin typeface="HG丸ｺﾞｼｯｸM-PRO" panose="020F0600000000000000" pitchFamily="50" charset="-128"/>
                <a:ea typeface="HG丸ｺﾞｼｯｸM-PRO" panose="020F0600000000000000" pitchFamily="50" charset="-128"/>
              </a:rPr>
              <a:t>摂取量</a:t>
            </a:r>
            <a:endParaRPr kumimoji="1" lang="en-US" altLang="ja-JP" sz="1050" b="1" dirty="0" smtClean="0">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800" b="1"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b="1" spc="-30" dirty="0" smtClean="0">
                <a:solidFill>
                  <a:sysClr val="windowText" lastClr="000000"/>
                </a:solidFill>
                <a:latin typeface="HG丸ｺﾞｼｯｸM-PRO" panose="020F0600000000000000" pitchFamily="50" charset="-128"/>
                <a:ea typeface="HG丸ｺﾞｼｯｸM-PRO" panose="020F0600000000000000" pitchFamily="50" charset="-128"/>
              </a:rPr>
              <a:t>国民</a:t>
            </a:r>
            <a:r>
              <a:rPr lang="en-US" altLang="ja-JP" sz="800" b="1" spc="-30" dirty="0" smtClean="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800" b="1" spc="-30" dirty="0" smtClean="0">
                <a:solidFill>
                  <a:sysClr val="windowText" lastClr="000000"/>
                </a:solidFill>
                <a:latin typeface="HG丸ｺﾞｼｯｸM-PRO" panose="020F0600000000000000" pitchFamily="50" charset="-128"/>
                <a:ea typeface="HG丸ｺﾞｼｯｸM-PRO" panose="020F0600000000000000" pitchFamily="50" charset="-128"/>
              </a:rPr>
              <a:t>人</a:t>
            </a:r>
            <a:r>
              <a:rPr lang="en-US" altLang="ja-JP" sz="800" b="1" spc="-30" dirty="0" smtClean="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800" b="1" spc="-3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lang="ja-JP" altLang="en-US" sz="800" b="1" dirty="0" smtClean="0">
                <a:solidFill>
                  <a:sysClr val="windowText" lastClr="000000"/>
                </a:solidFill>
                <a:latin typeface="HG丸ｺﾞｼｯｸM-PRO" panose="020F0600000000000000" pitchFamily="50" charset="-128"/>
                <a:ea typeface="HG丸ｺﾞｼｯｸM-PRO" panose="020F0600000000000000" pitchFamily="50" charset="-128"/>
              </a:rPr>
              <a:t>当たり、１歳以上）</a:t>
            </a:r>
            <a:endParaRPr kumimoji="1" lang="ja-JP" altLang="en-US" sz="800" b="1"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539552" y="3284464"/>
            <a:ext cx="756000" cy="10376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smtClean="0">
                <a:solidFill>
                  <a:sysClr val="windowText" lastClr="000000"/>
                </a:solidFill>
                <a:latin typeface="HG丸ｺﾞｼｯｸM-PRO" panose="020F0600000000000000" pitchFamily="50" charset="-128"/>
                <a:ea typeface="HG丸ｺﾞｼｯｸM-PRO" panose="020F0600000000000000" pitchFamily="50" charset="-128"/>
              </a:rPr>
              <a:t>食品</a:t>
            </a:r>
            <a:r>
              <a:rPr lang="ja-JP" altLang="en-US" sz="1050" b="1" dirty="0">
                <a:solidFill>
                  <a:sysClr val="windowText" lastClr="000000"/>
                </a:solidFill>
                <a:latin typeface="HG丸ｺﾞｼｯｸM-PRO" panose="020F0600000000000000" pitchFamily="50" charset="-128"/>
                <a:ea typeface="HG丸ｺﾞｼｯｸM-PRO" panose="020F0600000000000000" pitchFamily="50" charset="-128"/>
              </a:rPr>
              <a:t>群</a:t>
            </a:r>
            <a:r>
              <a:rPr lang="ja-JP" altLang="en-US" sz="1050" b="1" dirty="0" smtClean="0">
                <a:solidFill>
                  <a:sysClr val="windowText" lastClr="000000"/>
                </a:solidFill>
                <a:latin typeface="HG丸ｺﾞｼｯｸM-PRO" panose="020F0600000000000000" pitchFamily="50" charset="-128"/>
                <a:ea typeface="HG丸ｺﾞｼｯｸM-PRO" panose="020F0600000000000000" pitchFamily="50" charset="-128"/>
              </a:rPr>
              <a:t>別</a:t>
            </a:r>
            <a:endParaRPr lang="en-US" altLang="ja-JP" sz="1050" b="1" dirty="0" smtClean="0">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050" b="1" dirty="0" smtClean="0">
                <a:solidFill>
                  <a:sysClr val="windowText" lastClr="000000"/>
                </a:solidFill>
                <a:latin typeface="HG丸ｺﾞｼｯｸM-PRO" panose="020F0600000000000000" pitchFamily="50" charset="-128"/>
                <a:ea typeface="HG丸ｺﾞｼｯｸM-PRO" panose="020F0600000000000000" pitchFamily="50" charset="-128"/>
              </a:rPr>
              <a:t>摂取量</a:t>
            </a:r>
            <a:endParaRPr lang="en-US" altLang="ja-JP" sz="1050" b="1" dirty="0" smtClean="0">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800" b="1"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800" b="1" spc="-30" dirty="0">
                <a:solidFill>
                  <a:sysClr val="windowText" lastClr="000000"/>
                </a:solidFill>
                <a:latin typeface="HG丸ｺﾞｼｯｸM-PRO" panose="020F0600000000000000" pitchFamily="50" charset="-128"/>
                <a:ea typeface="HG丸ｺﾞｼｯｸM-PRO" panose="020F0600000000000000" pitchFamily="50" charset="-128"/>
              </a:rPr>
              <a:t>国民</a:t>
            </a:r>
            <a:r>
              <a:rPr lang="en-US" altLang="ja-JP" sz="800" b="1" spc="-30"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800" b="1" spc="-30" dirty="0">
                <a:solidFill>
                  <a:sysClr val="windowText" lastClr="000000"/>
                </a:solidFill>
                <a:latin typeface="HG丸ｺﾞｼｯｸM-PRO" panose="020F0600000000000000" pitchFamily="50" charset="-128"/>
                <a:ea typeface="HG丸ｺﾞｼｯｸM-PRO" panose="020F0600000000000000" pitchFamily="50" charset="-128"/>
              </a:rPr>
              <a:t>人</a:t>
            </a:r>
            <a:r>
              <a:rPr lang="en-US" altLang="ja-JP" sz="800" b="1" spc="-30"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800" b="1" spc="-30" dirty="0">
                <a:solidFill>
                  <a:sysClr val="windowText" lastClr="000000"/>
                </a:solidFill>
                <a:latin typeface="HG丸ｺﾞｼｯｸM-PRO" panose="020F0600000000000000" pitchFamily="50" charset="-128"/>
                <a:ea typeface="HG丸ｺﾞｼｯｸM-PRO" panose="020F0600000000000000" pitchFamily="50" charset="-128"/>
              </a:rPr>
              <a:t>日</a:t>
            </a:r>
            <a:r>
              <a:rPr lang="ja-JP" altLang="en-US" sz="800" b="1" dirty="0">
                <a:solidFill>
                  <a:sysClr val="windowText" lastClr="000000"/>
                </a:solidFill>
                <a:latin typeface="HG丸ｺﾞｼｯｸM-PRO" panose="020F0600000000000000" pitchFamily="50" charset="-128"/>
                <a:ea typeface="HG丸ｺﾞｼｯｸM-PRO" panose="020F0600000000000000" pitchFamily="50" charset="-128"/>
              </a:rPr>
              <a:t>当たり</a:t>
            </a:r>
            <a:r>
              <a:rPr lang="ja-JP" altLang="en-US" sz="800" b="1" dirty="0" smtClean="0">
                <a:solidFill>
                  <a:sysClr val="windowText" lastClr="000000"/>
                </a:solidFill>
                <a:latin typeface="HG丸ｺﾞｼｯｸM-PRO" panose="020F0600000000000000" pitchFamily="50" charset="-128"/>
                <a:ea typeface="HG丸ｺﾞｼｯｸM-PRO" panose="020F0600000000000000" pitchFamily="50" charset="-128"/>
              </a:rPr>
              <a:t>、１歳</a:t>
            </a:r>
            <a:r>
              <a:rPr lang="ja-JP" altLang="en-US" sz="800" b="1" dirty="0">
                <a:solidFill>
                  <a:sysClr val="windowText" lastClr="000000"/>
                </a:solidFill>
                <a:latin typeface="HG丸ｺﾞｼｯｸM-PRO" panose="020F0600000000000000" pitchFamily="50" charset="-128"/>
                <a:ea typeface="HG丸ｺﾞｼｯｸM-PRO" panose="020F0600000000000000" pitchFamily="50" charset="-128"/>
              </a:rPr>
              <a:t>以上</a:t>
            </a:r>
            <a:r>
              <a:rPr lang="ja-JP" altLang="en-US" sz="800" b="1"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b="1"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539552" y="4437112"/>
            <a:ext cx="1332191" cy="20788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ysClr val="windowText" lastClr="000000"/>
                </a:solidFill>
                <a:latin typeface="HG丸ｺﾞｼｯｸM-PRO" panose="020F0600000000000000" pitchFamily="50" charset="-128"/>
                <a:ea typeface="HG丸ｺﾞｼｯｸM-PRO" panose="020F0600000000000000" pitchFamily="50" charset="-128"/>
              </a:rPr>
              <a:t>栄養不良による</a:t>
            </a:r>
            <a:endParaRPr kumimoji="1" lang="en-US" altLang="ja-JP" sz="1050" b="1" dirty="0" smtClean="0">
              <a:solidFill>
                <a:sysClr val="windowText" lastClr="000000"/>
              </a:solidFill>
              <a:latin typeface="HG丸ｺﾞｼｯｸM-PRO" panose="020F0600000000000000" pitchFamily="50" charset="-128"/>
              <a:ea typeface="HG丸ｺﾞｼｯｸM-PRO" panose="020F0600000000000000" pitchFamily="50" charset="-128"/>
            </a:endParaRPr>
          </a:p>
          <a:p>
            <a:r>
              <a:rPr kumimoji="1" lang="ja-JP" altLang="en-US" sz="1050" b="1" dirty="0" smtClean="0">
                <a:solidFill>
                  <a:sysClr val="windowText" lastClr="000000"/>
                </a:solidFill>
                <a:latin typeface="HG丸ｺﾞｼｯｸM-PRO" panose="020F0600000000000000" pitchFamily="50" charset="-128"/>
                <a:ea typeface="HG丸ｺﾞｼｯｸM-PRO" panose="020F0600000000000000" pitchFamily="50" charset="-128"/>
              </a:rPr>
              <a:t>身体症候発現率</a:t>
            </a:r>
            <a:r>
              <a:rPr kumimoji="1" lang="en-US" altLang="ja-JP" sz="1050" b="1" baseline="30000" dirty="0" smtClean="0">
                <a:solidFill>
                  <a:sysClr val="windowText" lastClr="000000"/>
                </a:solidFill>
                <a:latin typeface="HG丸ｺﾞｼｯｸM-PRO" panose="020F0600000000000000" pitchFamily="50" charset="-128"/>
                <a:ea typeface="HG丸ｺﾞｼｯｸM-PRO" panose="020F0600000000000000" pitchFamily="50" charset="-128"/>
              </a:rPr>
              <a:t>※</a:t>
            </a:r>
          </a:p>
          <a:p>
            <a:endParaRPr lang="en-US" altLang="ja-JP" sz="800" dirty="0">
              <a:solidFill>
                <a:schemeClr val="tx1"/>
              </a:solidFill>
            </a:endParaRPr>
          </a:p>
          <a:p>
            <a:r>
              <a:rPr lang="en-US" altLang="ja-JP" sz="800" dirty="0" smtClean="0">
                <a:solidFill>
                  <a:schemeClr val="tx1"/>
                </a:solidFill>
              </a:rPr>
              <a:t>※</a:t>
            </a:r>
            <a:r>
              <a:rPr lang="ja-JP" altLang="en-US" sz="800" dirty="0" smtClean="0">
                <a:solidFill>
                  <a:schemeClr val="tx1"/>
                </a:solidFill>
              </a:rPr>
              <a:t>昭和</a:t>
            </a:r>
            <a:r>
              <a:rPr lang="en-US" altLang="ja-JP" sz="800" dirty="0">
                <a:solidFill>
                  <a:schemeClr val="tx1"/>
                </a:solidFill>
              </a:rPr>
              <a:t>20</a:t>
            </a:r>
            <a:r>
              <a:rPr lang="ja-JP" altLang="en-US" sz="800" dirty="0">
                <a:solidFill>
                  <a:schemeClr val="tx1"/>
                </a:solidFill>
              </a:rPr>
              <a:t>年から</a:t>
            </a:r>
            <a:r>
              <a:rPr lang="en-US" altLang="ja-JP" sz="800" dirty="0">
                <a:solidFill>
                  <a:schemeClr val="tx1"/>
                </a:solidFill>
              </a:rPr>
              <a:t>46</a:t>
            </a:r>
            <a:r>
              <a:rPr lang="ja-JP" altLang="en-US" sz="800" dirty="0">
                <a:solidFill>
                  <a:schemeClr val="tx1"/>
                </a:solidFill>
              </a:rPr>
              <a:t>年</a:t>
            </a:r>
            <a:r>
              <a:rPr lang="ja-JP" altLang="en-US" sz="800" dirty="0" smtClean="0">
                <a:solidFill>
                  <a:schemeClr val="tx1"/>
                </a:solidFill>
              </a:rPr>
              <a:t>まで</a:t>
            </a:r>
            <a:r>
              <a:rPr lang="ja-JP" altLang="en-US" sz="800" dirty="0">
                <a:solidFill>
                  <a:schemeClr val="tx1"/>
                </a:solidFill>
              </a:rPr>
              <a:t>身体状況調査として</a:t>
            </a:r>
            <a:r>
              <a:rPr lang="ja-JP" altLang="en-US" sz="800" dirty="0" smtClean="0">
                <a:solidFill>
                  <a:schemeClr val="tx1"/>
                </a:solidFill>
              </a:rPr>
              <a:t>実施</a:t>
            </a:r>
            <a:r>
              <a:rPr lang="ja-JP" altLang="en-US" sz="800" dirty="0">
                <a:solidFill>
                  <a:schemeClr val="tx1"/>
                </a:solidFill>
              </a:rPr>
              <a:t>され</a:t>
            </a:r>
            <a:r>
              <a:rPr lang="ja-JP" altLang="en-US" sz="800" dirty="0" smtClean="0">
                <a:solidFill>
                  <a:schemeClr val="tx1"/>
                </a:solidFill>
              </a:rPr>
              <a:t>、貧血</a:t>
            </a:r>
            <a:r>
              <a:rPr lang="ja-JP" altLang="en-US" sz="800" dirty="0">
                <a:solidFill>
                  <a:schemeClr val="tx1"/>
                </a:solidFill>
              </a:rPr>
              <a:t>、毛孔性角化症、角膜乾燥・軟化症、口角炎、舌炎及び口内炎</a:t>
            </a:r>
            <a:r>
              <a:rPr lang="ja-JP" altLang="en-US" sz="800" dirty="0" smtClean="0">
                <a:solidFill>
                  <a:schemeClr val="tx1"/>
                </a:solidFill>
              </a:rPr>
              <a:t>、腱反射消失</a:t>
            </a:r>
            <a:r>
              <a:rPr lang="ja-JP" altLang="en-US" sz="800" dirty="0">
                <a:solidFill>
                  <a:schemeClr val="tx1"/>
                </a:solidFill>
              </a:rPr>
              <a:t>、浮腫、慢性下痢、慢性胃腸障害、除脈、月経遅延及び無月経、母乳分泌不良</a:t>
            </a:r>
            <a:r>
              <a:rPr lang="ja-JP" altLang="en-US" sz="800" dirty="0" smtClean="0">
                <a:solidFill>
                  <a:schemeClr val="tx1"/>
                </a:solidFill>
              </a:rPr>
              <a:t>、</a:t>
            </a:r>
            <a:r>
              <a:rPr lang="ja-JP" altLang="en-US" sz="800" dirty="0">
                <a:solidFill>
                  <a:schemeClr val="tx1"/>
                </a:solidFill>
              </a:rPr>
              <a:t>ひ</a:t>
            </a:r>
            <a:r>
              <a:rPr lang="ja-JP" altLang="en-US" sz="800" dirty="0" smtClean="0">
                <a:solidFill>
                  <a:schemeClr val="tx1"/>
                </a:solidFill>
              </a:rPr>
              <a:t>腹筋圧痛の有症者を</a:t>
            </a:r>
            <a:r>
              <a:rPr lang="ja-JP" altLang="en-US" sz="800" dirty="0">
                <a:solidFill>
                  <a:schemeClr val="tx1"/>
                </a:solidFill>
              </a:rPr>
              <a:t>把握</a:t>
            </a:r>
            <a:r>
              <a:rPr lang="ja-JP" altLang="en-US" sz="800" dirty="0" smtClean="0">
                <a:solidFill>
                  <a:schemeClr val="tx1"/>
                </a:solidFill>
              </a:rPr>
              <a:t>。</a:t>
            </a:r>
            <a:endParaRPr kumimoji="1" lang="ja-JP" altLang="en-US" sz="1100" b="1" dirty="0">
              <a:solidFill>
                <a:sysClr val="windowText" lastClr="000000"/>
              </a:solidFill>
              <a:latin typeface="HG丸ｺﾞｼｯｸM-PRO" panose="020F0600000000000000" pitchFamily="50" charset="-128"/>
              <a:ea typeface="HG丸ｺﾞｼｯｸM-PRO" panose="020F0600000000000000"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280779313"/>
              </p:ext>
            </p:extLst>
          </p:nvPr>
        </p:nvGraphicFramePr>
        <p:xfrm>
          <a:off x="3960072" y="2162327"/>
          <a:ext cx="1260000" cy="1079676"/>
        </p:xfrm>
        <a:graphic>
          <a:graphicData uri="http://schemas.openxmlformats.org/drawingml/2006/table">
            <a:tbl>
              <a:tblPr>
                <a:tableStyleId>{21E4AEA4-8DFA-4A89-87EB-49C32662AFE0}</a:tableStyleId>
              </a:tblPr>
              <a:tblGrid>
                <a:gridCol w="1260000"/>
              </a:tblGrid>
              <a:tr h="179946">
                <a:tc>
                  <a:txBody>
                    <a:bodyPr/>
                    <a:lstStyle/>
                    <a:p>
                      <a:pPr algn="r" fontAlgn="ctr"/>
                      <a:r>
                        <a:rPr lang="en-US" altLang="ja-JP" sz="1100" b="0" i="0" u="none" strike="noStrike" dirty="0" smtClean="0">
                          <a:solidFill>
                            <a:srgbClr val="000000"/>
                          </a:solidFill>
                          <a:effectLst/>
                          <a:latin typeface="+mn-lt"/>
                        </a:rPr>
                        <a:t>2,210kcal</a:t>
                      </a:r>
                      <a:endParaRPr lang="en-US" altLang="ja-JP" sz="1100" b="0" i="0" u="none" strike="noStrike" dirty="0">
                        <a:solidFill>
                          <a:srgbClr val="000000"/>
                        </a:solidFill>
                        <a:effectLst/>
                        <a:latin typeface="+mn-lt"/>
                      </a:endParaRPr>
                    </a:p>
                  </a:txBody>
                  <a:tcPr marL="9525" marR="171450" marT="9525" marB="0" anchor="ctr"/>
                </a:tc>
              </a:tr>
              <a:tr h="179946">
                <a:tc>
                  <a:txBody>
                    <a:bodyPr/>
                    <a:lstStyle/>
                    <a:p>
                      <a:pPr algn="r" fontAlgn="ctr"/>
                      <a:r>
                        <a:rPr lang="en-US" altLang="ja-JP" sz="1100" b="0" i="0" u="none" strike="noStrike" dirty="0" smtClean="0">
                          <a:solidFill>
                            <a:srgbClr val="000000"/>
                          </a:solidFill>
                          <a:effectLst/>
                          <a:latin typeface="+mn-lt"/>
                        </a:rPr>
                        <a:t>78g</a:t>
                      </a:r>
                      <a:endParaRPr lang="en-US" altLang="ja-JP" sz="1100" b="0" i="0" u="none" strike="noStrike" dirty="0">
                        <a:solidFill>
                          <a:srgbClr val="000000"/>
                        </a:solidFill>
                        <a:effectLst/>
                        <a:latin typeface="+mn-lt"/>
                      </a:endParaRPr>
                    </a:p>
                  </a:txBody>
                  <a:tcPr marL="9525" marR="171450" marT="9525" marB="0" anchor="ctr"/>
                </a:tc>
              </a:tr>
              <a:tr h="179946">
                <a:tc>
                  <a:txBody>
                    <a:bodyPr/>
                    <a:lstStyle/>
                    <a:p>
                      <a:pPr algn="r" fontAlgn="ctr"/>
                      <a:r>
                        <a:rPr lang="en-US" altLang="ja-JP" sz="1100" b="0" i="0" u="none" strike="noStrike" dirty="0" smtClean="0">
                          <a:solidFill>
                            <a:srgbClr val="000000"/>
                          </a:solidFill>
                          <a:effectLst/>
                          <a:latin typeface="+mn-lt"/>
                        </a:rPr>
                        <a:t>34g</a:t>
                      </a:r>
                      <a:endParaRPr lang="en-US" altLang="ja-JP" sz="1100" b="0" i="0" u="none" strike="noStrike" dirty="0">
                        <a:solidFill>
                          <a:srgbClr val="000000"/>
                        </a:solidFill>
                        <a:effectLst/>
                        <a:latin typeface="+mn-lt"/>
                      </a:endParaRPr>
                    </a:p>
                  </a:txBody>
                  <a:tcPr marL="9525" marR="171450" marT="9525" marB="0" anchor="ctr"/>
                </a:tc>
              </a:tr>
              <a:tr h="179946">
                <a:tc>
                  <a:txBody>
                    <a:bodyPr/>
                    <a:lstStyle/>
                    <a:p>
                      <a:pPr algn="r" fontAlgn="ctr"/>
                      <a:r>
                        <a:rPr lang="en-US" altLang="ja-JP" sz="1100" b="0" i="0" u="none" strike="noStrike" dirty="0" smtClean="0">
                          <a:solidFill>
                            <a:srgbClr val="000000"/>
                          </a:solidFill>
                          <a:effectLst/>
                          <a:latin typeface="+mn-lt"/>
                        </a:rPr>
                        <a:t>47g</a:t>
                      </a:r>
                      <a:endParaRPr lang="en-US" altLang="ja-JP" sz="1100" b="0" i="0" u="none" strike="noStrike" dirty="0">
                        <a:solidFill>
                          <a:srgbClr val="000000"/>
                        </a:solidFill>
                        <a:effectLst/>
                        <a:latin typeface="+mn-lt"/>
                      </a:endParaRPr>
                    </a:p>
                  </a:txBody>
                  <a:tcPr marL="9525" marR="171450" marT="9525" marB="0" anchor="ctr"/>
                </a:tc>
              </a:tr>
              <a:tr h="179946">
                <a:tc>
                  <a:txBody>
                    <a:bodyPr/>
                    <a:lstStyle/>
                    <a:p>
                      <a:pPr algn="r" fontAlgn="ctr"/>
                      <a:r>
                        <a:rPr lang="en-US" altLang="ja-JP" sz="1100" b="0" i="0" u="none" strike="noStrike" dirty="0" smtClean="0">
                          <a:solidFill>
                            <a:srgbClr val="000000"/>
                          </a:solidFill>
                          <a:effectLst/>
                          <a:latin typeface="+mn-lt"/>
                        </a:rPr>
                        <a:t>20g</a:t>
                      </a:r>
                      <a:endParaRPr lang="en-US" altLang="ja-JP" sz="1100" b="0" i="0" u="none" strike="noStrike" dirty="0">
                        <a:solidFill>
                          <a:srgbClr val="000000"/>
                        </a:solidFill>
                        <a:effectLst/>
                        <a:latin typeface="+mn-lt"/>
                      </a:endParaRPr>
                    </a:p>
                  </a:txBody>
                  <a:tcPr marL="9525" marR="171450" marT="9525" marB="0" anchor="ctr"/>
                </a:tc>
              </a:tr>
              <a:tr h="179946">
                <a:tc>
                  <a:txBody>
                    <a:bodyPr/>
                    <a:lstStyle/>
                    <a:p>
                      <a:pPr algn="r" fontAlgn="ctr"/>
                      <a:r>
                        <a:rPr lang="en-US" altLang="ja-JP" sz="1100" b="0" i="0" u="none" strike="noStrike" dirty="0" smtClean="0">
                          <a:solidFill>
                            <a:srgbClr val="000000"/>
                          </a:solidFill>
                          <a:effectLst/>
                          <a:latin typeface="+mn-lt"/>
                        </a:rPr>
                        <a:t>368g</a:t>
                      </a:r>
                      <a:endParaRPr lang="en-US" altLang="ja-JP" sz="1100" b="0" i="0" u="none" strike="noStrike" dirty="0">
                        <a:solidFill>
                          <a:srgbClr val="000000"/>
                        </a:solidFill>
                        <a:effectLst/>
                        <a:latin typeface="+mn-lt"/>
                      </a:endParaRPr>
                    </a:p>
                  </a:txBody>
                  <a:tcPr marL="9525" marR="171450" marT="9525" marB="0" anchor="ct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361443468"/>
              </p:ext>
            </p:extLst>
          </p:nvPr>
        </p:nvGraphicFramePr>
        <p:xfrm>
          <a:off x="3816048" y="4676545"/>
          <a:ext cx="1260000" cy="1920807"/>
        </p:xfrm>
        <a:graphic>
          <a:graphicData uri="http://schemas.openxmlformats.org/drawingml/2006/table">
            <a:tbl>
              <a:tblPr>
                <a:tableStyleId>{5C22544A-7EE6-4342-B048-85BDC9FD1C3A}</a:tableStyleId>
              </a:tblPr>
              <a:tblGrid>
                <a:gridCol w="1260000"/>
              </a:tblGrid>
              <a:tr h="1920807">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4155758235"/>
              </p:ext>
            </p:extLst>
          </p:nvPr>
        </p:nvGraphicFramePr>
        <p:xfrm>
          <a:off x="6084168" y="4675695"/>
          <a:ext cx="1260000" cy="1893754"/>
        </p:xfrm>
        <a:graphic>
          <a:graphicData uri="http://schemas.openxmlformats.org/drawingml/2006/table">
            <a:tbl>
              <a:tblPr>
                <a:tableStyleId>{5C22544A-7EE6-4342-B048-85BDC9FD1C3A}</a:tableStyleId>
              </a:tblPr>
              <a:tblGrid>
                <a:gridCol w="1260000"/>
              </a:tblGrid>
              <a:tr h="1893754">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3180891383"/>
              </p:ext>
            </p:extLst>
          </p:nvPr>
        </p:nvGraphicFramePr>
        <p:xfrm>
          <a:off x="7704168" y="4675695"/>
          <a:ext cx="1260000" cy="1893754"/>
        </p:xfrm>
        <a:graphic>
          <a:graphicData uri="http://schemas.openxmlformats.org/drawingml/2006/table">
            <a:tbl>
              <a:tblPr>
                <a:tableStyleId>{5C22544A-7EE6-4342-B048-85BDC9FD1C3A}</a:tableStyleId>
              </a:tblPr>
              <a:tblGrid>
                <a:gridCol w="1260000"/>
              </a:tblGrid>
              <a:tr h="1893754">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r>
            </a:tbl>
          </a:graphicData>
        </a:graphic>
      </p:graphicFrame>
      <p:sp>
        <p:nvSpPr>
          <p:cNvPr id="20" name="右矢印 19"/>
          <p:cNvSpPr/>
          <p:nvPr/>
        </p:nvSpPr>
        <p:spPr>
          <a:xfrm>
            <a:off x="3683418" y="2548635"/>
            <a:ext cx="240510" cy="360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正方形/長方形 20"/>
          <p:cNvSpPr/>
          <p:nvPr/>
        </p:nvSpPr>
        <p:spPr>
          <a:xfrm>
            <a:off x="7380312" y="4663233"/>
            <a:ext cx="396000" cy="11879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700" dirty="0" smtClean="0">
                <a:solidFill>
                  <a:schemeClr val="tx1"/>
                </a:solidFill>
              </a:rPr>
              <a:t>（％）</a:t>
            </a:r>
            <a:endParaRPr kumimoji="1" lang="ja-JP" altLang="en-US" sz="700" dirty="0">
              <a:solidFill>
                <a:schemeClr val="tx1"/>
              </a:solidFill>
            </a:endParaRPr>
          </a:p>
        </p:txBody>
      </p:sp>
      <p:sp>
        <p:nvSpPr>
          <p:cNvPr id="22" name="正方形/長方形 21"/>
          <p:cNvSpPr/>
          <p:nvPr/>
        </p:nvSpPr>
        <p:spPr>
          <a:xfrm>
            <a:off x="1907704" y="4706666"/>
            <a:ext cx="396000" cy="11879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700" dirty="0" smtClean="0">
                <a:solidFill>
                  <a:schemeClr val="tx1"/>
                </a:solidFill>
              </a:rPr>
              <a:t>（％）</a:t>
            </a:r>
            <a:endParaRPr kumimoji="1" lang="ja-JP" altLang="en-US" sz="700" dirty="0">
              <a:solidFill>
                <a:schemeClr val="tx1"/>
              </a:solidFill>
            </a:endParaRPr>
          </a:p>
        </p:txBody>
      </p:sp>
      <p:sp>
        <p:nvSpPr>
          <p:cNvPr id="23" name="正方形/長方形 22"/>
          <p:cNvSpPr/>
          <p:nvPr/>
        </p:nvSpPr>
        <p:spPr>
          <a:xfrm>
            <a:off x="3563888" y="4706666"/>
            <a:ext cx="396000" cy="11879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700" dirty="0" smtClean="0">
                <a:solidFill>
                  <a:schemeClr val="tx1"/>
                </a:solidFill>
              </a:rPr>
              <a:t>（％）</a:t>
            </a:r>
            <a:endParaRPr kumimoji="1" lang="ja-JP" altLang="en-US" sz="700" dirty="0">
              <a:solidFill>
                <a:schemeClr val="tx1"/>
              </a:solidFill>
            </a:endParaRPr>
          </a:p>
        </p:txBody>
      </p:sp>
      <p:sp>
        <p:nvSpPr>
          <p:cNvPr id="24" name="正方形/長方形 23"/>
          <p:cNvSpPr/>
          <p:nvPr/>
        </p:nvSpPr>
        <p:spPr>
          <a:xfrm>
            <a:off x="5796136" y="4663233"/>
            <a:ext cx="396000" cy="11879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700" dirty="0" smtClean="0">
                <a:solidFill>
                  <a:schemeClr val="tx1"/>
                </a:solidFill>
              </a:rPr>
              <a:t>（％）</a:t>
            </a:r>
            <a:endParaRPr kumimoji="1" lang="ja-JP" altLang="en-US" sz="700" dirty="0">
              <a:solidFill>
                <a:schemeClr val="tx1"/>
              </a:solidFill>
            </a:endParaRPr>
          </a:p>
        </p:txBody>
      </p:sp>
      <p:sp>
        <p:nvSpPr>
          <p:cNvPr id="25" name="正方形/長方形 24"/>
          <p:cNvSpPr/>
          <p:nvPr/>
        </p:nvSpPr>
        <p:spPr>
          <a:xfrm>
            <a:off x="6228184" y="4944796"/>
            <a:ext cx="396000" cy="203026"/>
          </a:xfrm>
          <a:prstGeom prst="rect">
            <a:avLst/>
          </a:prstGeom>
          <a:solidFill>
            <a:schemeClr val="bg1"/>
          </a:solidFill>
          <a:ln w="317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700" dirty="0">
                <a:solidFill>
                  <a:schemeClr val="tx1"/>
                </a:solidFill>
              </a:rPr>
              <a:t>男性</a:t>
            </a:r>
          </a:p>
        </p:txBody>
      </p:sp>
      <p:sp>
        <p:nvSpPr>
          <p:cNvPr id="26" name="正方形/長方形 25"/>
          <p:cNvSpPr/>
          <p:nvPr/>
        </p:nvSpPr>
        <p:spPr>
          <a:xfrm>
            <a:off x="6817484" y="4944796"/>
            <a:ext cx="396000" cy="203026"/>
          </a:xfrm>
          <a:prstGeom prst="rect">
            <a:avLst/>
          </a:prstGeom>
          <a:solidFill>
            <a:schemeClr val="bg1"/>
          </a:solidFill>
          <a:ln w="317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700" dirty="0">
                <a:solidFill>
                  <a:schemeClr val="tx1"/>
                </a:solidFill>
              </a:rPr>
              <a:t>女</a:t>
            </a:r>
            <a:r>
              <a:rPr kumimoji="1" lang="ja-JP" altLang="en-US" sz="700" dirty="0" smtClean="0">
                <a:solidFill>
                  <a:schemeClr val="tx1"/>
                </a:solidFill>
              </a:rPr>
              <a:t>性</a:t>
            </a:r>
            <a:endParaRPr kumimoji="1" lang="ja-JP" altLang="en-US" sz="700" dirty="0">
              <a:solidFill>
                <a:schemeClr val="tx1"/>
              </a:solidFill>
            </a:endParaRPr>
          </a:p>
        </p:txBody>
      </p:sp>
      <p:sp>
        <p:nvSpPr>
          <p:cNvPr id="27" name="正方形/長方形 26"/>
          <p:cNvSpPr/>
          <p:nvPr/>
        </p:nvSpPr>
        <p:spPr>
          <a:xfrm>
            <a:off x="7835172" y="4944796"/>
            <a:ext cx="396000" cy="203026"/>
          </a:xfrm>
          <a:prstGeom prst="rect">
            <a:avLst/>
          </a:prstGeom>
          <a:solidFill>
            <a:schemeClr val="bg1"/>
          </a:solidFill>
          <a:ln w="317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700" dirty="0">
                <a:solidFill>
                  <a:schemeClr val="tx1"/>
                </a:solidFill>
              </a:rPr>
              <a:t>男性</a:t>
            </a:r>
          </a:p>
        </p:txBody>
      </p:sp>
      <p:sp>
        <p:nvSpPr>
          <p:cNvPr id="28" name="正方形/長方形 27"/>
          <p:cNvSpPr/>
          <p:nvPr/>
        </p:nvSpPr>
        <p:spPr>
          <a:xfrm>
            <a:off x="8424472" y="4944796"/>
            <a:ext cx="396000" cy="203026"/>
          </a:xfrm>
          <a:prstGeom prst="rect">
            <a:avLst/>
          </a:prstGeom>
          <a:solidFill>
            <a:schemeClr val="bg1"/>
          </a:solidFill>
          <a:ln w="317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700" dirty="0">
                <a:solidFill>
                  <a:schemeClr val="tx1"/>
                </a:solidFill>
              </a:rPr>
              <a:t>女</a:t>
            </a:r>
            <a:r>
              <a:rPr kumimoji="1" lang="ja-JP" altLang="en-US" sz="700" dirty="0" smtClean="0">
                <a:solidFill>
                  <a:schemeClr val="tx1"/>
                </a:solidFill>
              </a:rPr>
              <a:t>性</a:t>
            </a:r>
            <a:endParaRPr kumimoji="1" lang="ja-JP" altLang="en-US" sz="700" dirty="0">
              <a:solidFill>
                <a:schemeClr val="tx1"/>
              </a:solidFill>
            </a:endParaRPr>
          </a:p>
        </p:txBody>
      </p:sp>
      <p:graphicFrame>
        <p:nvGraphicFramePr>
          <p:cNvPr id="29" name="表 28"/>
          <p:cNvGraphicFramePr>
            <a:graphicFrameLocks noGrp="1"/>
          </p:cNvGraphicFramePr>
          <p:nvPr>
            <p:extLst>
              <p:ext uri="{D42A27DB-BD31-4B8C-83A1-F6EECF244321}">
                <p14:modId xmlns:p14="http://schemas.microsoft.com/office/powerpoint/2010/main" val="3887872004"/>
              </p:ext>
            </p:extLst>
          </p:nvPr>
        </p:nvGraphicFramePr>
        <p:xfrm>
          <a:off x="3960072" y="3282399"/>
          <a:ext cx="1260000" cy="1008111"/>
        </p:xfrm>
        <a:graphic>
          <a:graphicData uri="http://schemas.openxmlformats.org/drawingml/2006/table">
            <a:tbl>
              <a:tblPr>
                <a:tableStyleId>{21E4AEA4-8DFA-4A89-87EB-49C32662AFE0}</a:tableStyleId>
              </a:tblPr>
              <a:tblGrid>
                <a:gridCol w="1260000"/>
              </a:tblGrid>
              <a:tr h="264483">
                <a:tc>
                  <a:txBody>
                    <a:bodyPr/>
                    <a:lstStyle/>
                    <a:p>
                      <a:pPr algn="r" fontAlgn="ctr"/>
                      <a:r>
                        <a:rPr lang="en-US" altLang="ja-JP" sz="1050" u="none" strike="noStrike" dirty="0" smtClean="0">
                          <a:effectLst/>
                        </a:rPr>
                        <a:t>56%</a:t>
                      </a:r>
                      <a:endParaRPr lang="en-US" altLang="ja-JP" sz="1050" b="0" i="0" u="none" strike="noStrike" dirty="0">
                        <a:solidFill>
                          <a:srgbClr val="000000"/>
                        </a:solidFill>
                        <a:effectLst/>
                        <a:latin typeface="ＭＳ Ｐゴシック"/>
                      </a:endParaRPr>
                    </a:p>
                  </a:txBody>
                  <a:tcPr marL="9525" marR="171450" marT="9525" marB="0" anchor="ctr"/>
                </a:tc>
              </a:tr>
              <a:tr h="185907">
                <a:tc>
                  <a:txBody>
                    <a:bodyPr/>
                    <a:lstStyle/>
                    <a:p>
                      <a:pPr algn="r" fontAlgn="ctr"/>
                      <a:r>
                        <a:rPr lang="en-US" altLang="ja-JP" sz="1050" u="none" strike="noStrike" dirty="0" smtClean="0">
                          <a:effectLst/>
                        </a:rPr>
                        <a:t>249g</a:t>
                      </a:r>
                      <a:endParaRPr lang="en-US" altLang="ja-JP" sz="1050" b="0" i="0" u="none" strike="noStrike" dirty="0">
                        <a:solidFill>
                          <a:srgbClr val="000000"/>
                        </a:solidFill>
                        <a:effectLst/>
                        <a:latin typeface="ＭＳ Ｐゴシック"/>
                      </a:endParaRPr>
                    </a:p>
                  </a:txBody>
                  <a:tcPr marL="9525" marR="171450" marT="9525" marB="0" anchor="ctr"/>
                </a:tc>
              </a:tr>
              <a:tr h="185907">
                <a:tc>
                  <a:txBody>
                    <a:bodyPr/>
                    <a:lstStyle/>
                    <a:p>
                      <a:pPr algn="r" fontAlgn="ctr"/>
                      <a:r>
                        <a:rPr lang="en-US" altLang="ja-JP" sz="1050" u="none" strike="noStrike" dirty="0" smtClean="0">
                          <a:effectLst/>
                        </a:rPr>
                        <a:t>81g</a:t>
                      </a:r>
                      <a:endParaRPr lang="en-US" altLang="ja-JP" sz="1050" b="0" i="0" u="none" strike="noStrike" dirty="0">
                        <a:solidFill>
                          <a:srgbClr val="000000"/>
                        </a:solidFill>
                        <a:effectLst/>
                        <a:latin typeface="ＭＳ Ｐゴシック"/>
                      </a:endParaRPr>
                    </a:p>
                  </a:txBody>
                  <a:tcPr marL="9525" marR="171450" marT="9525" marB="0" anchor="ctr"/>
                </a:tc>
              </a:tr>
              <a:tr h="185907">
                <a:tc>
                  <a:txBody>
                    <a:bodyPr/>
                    <a:lstStyle/>
                    <a:p>
                      <a:pPr algn="r" fontAlgn="ctr"/>
                      <a:r>
                        <a:rPr lang="en-US" altLang="ja-JP" sz="1050" u="none" strike="noStrike" dirty="0" smtClean="0">
                          <a:effectLst/>
                        </a:rPr>
                        <a:t>87g</a:t>
                      </a:r>
                      <a:endParaRPr lang="en-US" altLang="ja-JP" sz="1050" b="0" i="0" u="none" strike="noStrike" dirty="0">
                        <a:solidFill>
                          <a:srgbClr val="000000"/>
                        </a:solidFill>
                        <a:effectLst/>
                        <a:latin typeface="ＭＳ Ｐゴシック"/>
                      </a:endParaRPr>
                    </a:p>
                  </a:txBody>
                  <a:tcPr marL="9525" marR="171450" marT="9525" marB="0" anchor="ctr"/>
                </a:tc>
              </a:tr>
              <a:tr h="185907">
                <a:tc>
                  <a:txBody>
                    <a:bodyPr/>
                    <a:lstStyle/>
                    <a:p>
                      <a:pPr algn="r" fontAlgn="ctr"/>
                      <a:r>
                        <a:rPr lang="en-US" altLang="ja-JP" sz="1050" u="none" strike="noStrike" dirty="0" smtClean="0">
                          <a:effectLst/>
                        </a:rPr>
                        <a:t>43g</a:t>
                      </a:r>
                      <a:endParaRPr lang="en-US" altLang="ja-JP" sz="1050" b="0" i="0" u="none" strike="noStrike" dirty="0">
                        <a:solidFill>
                          <a:srgbClr val="000000"/>
                        </a:solidFill>
                        <a:effectLst/>
                        <a:latin typeface="ＭＳ Ｐゴシック"/>
                      </a:endParaRPr>
                    </a:p>
                  </a:txBody>
                  <a:tcPr marL="9525" marR="171450" marT="9525" marB="0" anchor="ctr"/>
                </a:tc>
              </a:tr>
            </a:tbl>
          </a:graphicData>
        </a:graphic>
      </p:graphicFrame>
      <p:sp>
        <p:nvSpPr>
          <p:cNvPr id="30" name="右矢印 29"/>
          <p:cNvSpPr/>
          <p:nvPr/>
        </p:nvSpPr>
        <p:spPr>
          <a:xfrm>
            <a:off x="7416344" y="2548635"/>
            <a:ext cx="252000" cy="360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aphicFrame>
        <p:nvGraphicFramePr>
          <p:cNvPr id="31" name="表 30"/>
          <p:cNvGraphicFramePr>
            <a:graphicFrameLocks noGrp="1"/>
          </p:cNvGraphicFramePr>
          <p:nvPr>
            <p:extLst>
              <p:ext uri="{D42A27DB-BD31-4B8C-83A1-F6EECF244321}">
                <p14:modId xmlns:p14="http://schemas.microsoft.com/office/powerpoint/2010/main" val="3611993221"/>
              </p:ext>
            </p:extLst>
          </p:nvPr>
        </p:nvGraphicFramePr>
        <p:xfrm>
          <a:off x="1331640" y="2179014"/>
          <a:ext cx="2304256" cy="1062990"/>
        </p:xfrm>
        <a:graphic>
          <a:graphicData uri="http://schemas.openxmlformats.org/drawingml/2006/table">
            <a:tbl>
              <a:tblPr>
                <a:tableStyleId>{21E4AEA4-8DFA-4A89-87EB-49C32662AFE0}</a:tableStyleId>
              </a:tblPr>
              <a:tblGrid>
                <a:gridCol w="1080120"/>
                <a:gridCol w="1224136"/>
              </a:tblGrid>
              <a:tr h="168019">
                <a:tc>
                  <a:txBody>
                    <a:bodyPr/>
                    <a:lstStyle/>
                    <a:p>
                      <a:pPr algn="l" fontAlgn="ctr"/>
                      <a:r>
                        <a:rPr lang="ja-JP" altLang="en-US" sz="1000" u="none" strike="noStrike" dirty="0">
                          <a:effectLst/>
                        </a:rPr>
                        <a:t>　</a:t>
                      </a:r>
                      <a:r>
                        <a:rPr lang="ja-JP" altLang="en-US" sz="1000" u="none" strike="noStrike" dirty="0" smtClean="0">
                          <a:effectLst/>
                        </a:rPr>
                        <a:t>エネルギー　　　　</a:t>
                      </a:r>
                      <a:endParaRPr lang="ja-JP" altLang="en-US" sz="1000" b="0" i="0" u="none" strike="noStrike" dirty="0">
                        <a:solidFill>
                          <a:srgbClr val="000000"/>
                        </a:solidFill>
                        <a:effectLst/>
                        <a:latin typeface="+mn-ea"/>
                        <a:ea typeface="+mn-ea"/>
                      </a:endParaRPr>
                    </a:p>
                  </a:txBody>
                  <a:tcPr marL="8657" marR="8657" marT="8657" marB="0" anchor="ctr"/>
                </a:tc>
                <a:tc>
                  <a:txBody>
                    <a:bodyPr/>
                    <a:lstStyle/>
                    <a:p>
                      <a:pPr algn="r" fontAlgn="ctr"/>
                      <a:r>
                        <a:rPr lang="en-US" altLang="ja-JP" sz="1100" u="none" strike="noStrike" dirty="0" smtClean="0">
                          <a:effectLst/>
                        </a:rPr>
                        <a:t>2,098kcal</a:t>
                      </a:r>
                      <a:endParaRPr lang="en-US" altLang="ja-JP" sz="1100" b="0" i="0" u="none" strike="noStrike" dirty="0">
                        <a:solidFill>
                          <a:srgbClr val="000000"/>
                        </a:solidFill>
                        <a:effectLst/>
                        <a:latin typeface="ＭＳ Ｐゴシック"/>
                      </a:endParaRPr>
                    </a:p>
                  </a:txBody>
                  <a:tcPr marL="9525" marR="171450" marT="9525" marB="0" anchor="ctr"/>
                </a:tc>
              </a:tr>
              <a:tr h="168019">
                <a:tc>
                  <a:txBody>
                    <a:bodyPr/>
                    <a:lstStyle/>
                    <a:p>
                      <a:pPr algn="l" fontAlgn="ctr"/>
                      <a:r>
                        <a:rPr lang="ja-JP" altLang="en-US" sz="1000" u="none" strike="noStrike" dirty="0">
                          <a:effectLst/>
                        </a:rPr>
                        <a:t>　たんぱく</a:t>
                      </a:r>
                      <a:r>
                        <a:rPr lang="ja-JP" altLang="en-US" sz="1000" u="none" strike="noStrike" dirty="0" smtClean="0">
                          <a:effectLst/>
                        </a:rPr>
                        <a:t>質</a:t>
                      </a:r>
                      <a:endParaRPr lang="ja-JP" altLang="en-US" sz="1000" b="0" i="0" u="none" strike="noStrike" dirty="0">
                        <a:solidFill>
                          <a:srgbClr val="000000"/>
                        </a:solidFill>
                        <a:effectLst/>
                        <a:latin typeface="+mn-ea"/>
                        <a:ea typeface="+mn-ea"/>
                      </a:endParaRPr>
                    </a:p>
                  </a:txBody>
                  <a:tcPr marL="8657" marR="8657" marT="8657" marB="0" anchor="ctr"/>
                </a:tc>
                <a:tc>
                  <a:txBody>
                    <a:bodyPr/>
                    <a:lstStyle/>
                    <a:p>
                      <a:pPr algn="r" fontAlgn="ctr"/>
                      <a:r>
                        <a:rPr lang="en-US" altLang="ja-JP" sz="1100" u="none" strike="noStrike" dirty="0" smtClean="0">
                          <a:effectLst/>
                        </a:rPr>
                        <a:t>68g</a:t>
                      </a:r>
                      <a:endParaRPr lang="en-US" altLang="ja-JP" sz="1100" b="0" i="0" u="none" strike="noStrike" dirty="0">
                        <a:solidFill>
                          <a:srgbClr val="000000"/>
                        </a:solidFill>
                        <a:effectLst/>
                        <a:latin typeface="ＭＳ Ｐゴシック"/>
                      </a:endParaRPr>
                    </a:p>
                  </a:txBody>
                  <a:tcPr marL="9525" marR="171450" marT="9525" marB="0" anchor="ctr"/>
                </a:tc>
              </a:tr>
              <a:tr h="168019">
                <a:tc>
                  <a:txBody>
                    <a:bodyPr/>
                    <a:lstStyle/>
                    <a:p>
                      <a:pPr algn="l" fontAlgn="ctr"/>
                      <a:r>
                        <a:rPr lang="ja-JP" altLang="en-US" sz="1000" u="none" strike="noStrike" dirty="0">
                          <a:effectLst/>
                        </a:rPr>
                        <a:t>　　うち</a:t>
                      </a:r>
                      <a:r>
                        <a:rPr lang="ja-JP" altLang="en-US" sz="1000" u="none" strike="noStrike" dirty="0" smtClean="0">
                          <a:effectLst/>
                        </a:rPr>
                        <a:t>動物性</a:t>
                      </a:r>
                      <a:endParaRPr lang="ja-JP" altLang="en-US" sz="1000" b="0" i="0" u="none" strike="noStrike" dirty="0">
                        <a:solidFill>
                          <a:srgbClr val="000000"/>
                        </a:solidFill>
                        <a:effectLst/>
                        <a:latin typeface="+mn-ea"/>
                        <a:ea typeface="+mn-ea"/>
                      </a:endParaRPr>
                    </a:p>
                  </a:txBody>
                  <a:tcPr marL="8657" marR="8657" marT="8657" marB="0" anchor="ctr"/>
                </a:tc>
                <a:tc>
                  <a:txBody>
                    <a:bodyPr/>
                    <a:lstStyle/>
                    <a:p>
                      <a:pPr algn="r" fontAlgn="ctr"/>
                      <a:r>
                        <a:rPr lang="en-US" altLang="ja-JP" sz="1100" u="none" strike="noStrike" dirty="0" smtClean="0">
                          <a:effectLst/>
                        </a:rPr>
                        <a:t>17g</a:t>
                      </a:r>
                      <a:endParaRPr lang="en-US" altLang="ja-JP" sz="1100" b="0" i="0" u="none" strike="noStrike" dirty="0">
                        <a:solidFill>
                          <a:srgbClr val="000000"/>
                        </a:solidFill>
                        <a:effectLst/>
                        <a:latin typeface="ＭＳ Ｐゴシック"/>
                      </a:endParaRPr>
                    </a:p>
                  </a:txBody>
                  <a:tcPr marL="9525" marR="171450" marT="9525" marB="0" anchor="ctr"/>
                </a:tc>
              </a:tr>
              <a:tr h="168019">
                <a:tc>
                  <a:txBody>
                    <a:bodyPr/>
                    <a:lstStyle/>
                    <a:p>
                      <a:pPr algn="l" fontAlgn="ctr"/>
                      <a:r>
                        <a:rPr lang="ja-JP" altLang="en-US" sz="1000" u="none" strike="noStrike" dirty="0">
                          <a:effectLst/>
                        </a:rPr>
                        <a:t>　</a:t>
                      </a:r>
                      <a:r>
                        <a:rPr lang="ja-JP" altLang="en-US" sz="1000" u="none" strike="noStrike" dirty="0" smtClean="0">
                          <a:effectLst/>
                        </a:rPr>
                        <a:t>脂質</a:t>
                      </a:r>
                      <a:endParaRPr lang="ja-JP" altLang="en-US" sz="1000" b="0" i="0" u="none" strike="noStrike" dirty="0">
                        <a:solidFill>
                          <a:srgbClr val="000000"/>
                        </a:solidFill>
                        <a:effectLst/>
                        <a:latin typeface="+mn-ea"/>
                        <a:ea typeface="+mn-ea"/>
                      </a:endParaRPr>
                    </a:p>
                  </a:txBody>
                  <a:tcPr marL="8657" marR="8657" marT="8657" marB="0" anchor="ctr"/>
                </a:tc>
                <a:tc>
                  <a:txBody>
                    <a:bodyPr/>
                    <a:lstStyle/>
                    <a:p>
                      <a:pPr algn="r" fontAlgn="ctr"/>
                      <a:r>
                        <a:rPr lang="en-US" altLang="ja-JP" sz="1100" u="none" strike="noStrike" dirty="0" smtClean="0">
                          <a:effectLst/>
                        </a:rPr>
                        <a:t>18g</a:t>
                      </a:r>
                      <a:endParaRPr lang="en-US" altLang="ja-JP" sz="1100" b="0" i="0" u="none" strike="noStrike" dirty="0">
                        <a:solidFill>
                          <a:srgbClr val="000000"/>
                        </a:solidFill>
                        <a:effectLst/>
                        <a:latin typeface="ＭＳ Ｐゴシック"/>
                      </a:endParaRPr>
                    </a:p>
                  </a:txBody>
                  <a:tcPr marL="9525" marR="171450" marT="9525" marB="0" anchor="ctr"/>
                </a:tc>
              </a:tr>
              <a:tr h="168019">
                <a:tc>
                  <a:txBody>
                    <a:bodyPr/>
                    <a:lstStyle/>
                    <a:p>
                      <a:pPr algn="l" fontAlgn="ctr"/>
                      <a:r>
                        <a:rPr lang="ja-JP" altLang="en-US" sz="1000" u="none" strike="noStrike" dirty="0">
                          <a:effectLst/>
                        </a:rPr>
                        <a:t>　　うち</a:t>
                      </a:r>
                      <a:r>
                        <a:rPr lang="ja-JP" altLang="en-US" sz="1000" u="none" strike="noStrike" dirty="0" smtClean="0">
                          <a:effectLst/>
                        </a:rPr>
                        <a:t>動物性</a:t>
                      </a:r>
                      <a:endParaRPr lang="ja-JP" altLang="en-US" sz="1000" b="0" i="0" u="none" strike="noStrike" dirty="0">
                        <a:solidFill>
                          <a:srgbClr val="000000"/>
                        </a:solidFill>
                        <a:effectLst/>
                        <a:latin typeface="+mn-ea"/>
                        <a:ea typeface="+mn-ea"/>
                      </a:endParaRPr>
                    </a:p>
                  </a:txBody>
                  <a:tcPr marL="8657" marR="8657" marT="8657" marB="0" anchor="ctr"/>
                </a:tc>
                <a:tc>
                  <a:txBody>
                    <a:bodyPr/>
                    <a:lstStyle/>
                    <a:p>
                      <a:pPr algn="r" fontAlgn="ctr"/>
                      <a:r>
                        <a:rPr lang="en-US" altLang="ja-JP" sz="1100" u="none" strike="noStrike" dirty="0">
                          <a:effectLst/>
                        </a:rPr>
                        <a:t>-</a:t>
                      </a:r>
                      <a:endParaRPr lang="en-US" altLang="ja-JP" sz="1100" b="0" i="0" u="none" strike="noStrike" dirty="0">
                        <a:solidFill>
                          <a:srgbClr val="000000"/>
                        </a:solidFill>
                        <a:effectLst/>
                        <a:latin typeface="ＭＳ Ｐゴシック"/>
                      </a:endParaRPr>
                    </a:p>
                  </a:txBody>
                  <a:tcPr marL="9525" marR="171450" marT="9525" marB="0" anchor="ctr"/>
                </a:tc>
              </a:tr>
              <a:tr h="168019">
                <a:tc>
                  <a:txBody>
                    <a:bodyPr/>
                    <a:lstStyle/>
                    <a:p>
                      <a:pPr algn="l" fontAlgn="ctr"/>
                      <a:r>
                        <a:rPr lang="ja-JP" altLang="en-US" sz="1000" u="none" strike="noStrike" dirty="0">
                          <a:effectLst/>
                        </a:rPr>
                        <a:t>　炭水化物</a:t>
                      </a:r>
                      <a:endParaRPr lang="ja-JP" altLang="en-US" sz="1000" b="0" i="0" u="none" strike="noStrike" dirty="0">
                        <a:solidFill>
                          <a:srgbClr val="000000"/>
                        </a:solidFill>
                        <a:effectLst/>
                        <a:latin typeface="+mn-ea"/>
                        <a:ea typeface="+mn-ea"/>
                      </a:endParaRPr>
                    </a:p>
                  </a:txBody>
                  <a:tcPr marL="8657" marR="8657" marT="8657" marB="0" anchor="ctr"/>
                </a:tc>
                <a:tc>
                  <a:txBody>
                    <a:bodyPr/>
                    <a:lstStyle/>
                    <a:p>
                      <a:pPr algn="r" fontAlgn="ctr"/>
                      <a:r>
                        <a:rPr lang="en-US" altLang="ja-JP" sz="1100" u="none" strike="noStrike" dirty="0" smtClean="0">
                          <a:effectLst/>
                        </a:rPr>
                        <a:t>418g</a:t>
                      </a:r>
                      <a:endParaRPr lang="en-US" altLang="ja-JP" sz="1100" b="0" i="0" u="none" strike="noStrike" dirty="0">
                        <a:solidFill>
                          <a:srgbClr val="000000"/>
                        </a:solidFill>
                        <a:effectLst/>
                        <a:latin typeface="ＭＳ Ｐゴシック"/>
                      </a:endParaRPr>
                    </a:p>
                  </a:txBody>
                  <a:tcPr marL="9525" marR="171450" marT="9525" marB="0" anchor="ctr"/>
                </a:tc>
              </a:tr>
            </a:tbl>
          </a:graphicData>
        </a:graphic>
      </p:graphicFrame>
      <p:graphicFrame>
        <p:nvGraphicFramePr>
          <p:cNvPr id="32" name="表 31"/>
          <p:cNvGraphicFramePr>
            <a:graphicFrameLocks noGrp="1"/>
          </p:cNvGraphicFramePr>
          <p:nvPr>
            <p:extLst>
              <p:ext uri="{D42A27DB-BD31-4B8C-83A1-F6EECF244321}">
                <p14:modId xmlns:p14="http://schemas.microsoft.com/office/powerpoint/2010/main" val="2854274514"/>
              </p:ext>
            </p:extLst>
          </p:nvPr>
        </p:nvGraphicFramePr>
        <p:xfrm>
          <a:off x="1331640" y="3282399"/>
          <a:ext cx="2304256" cy="1039725"/>
        </p:xfrm>
        <a:graphic>
          <a:graphicData uri="http://schemas.openxmlformats.org/drawingml/2006/table">
            <a:tbl>
              <a:tblPr>
                <a:tableStyleId>{21E4AEA4-8DFA-4A89-87EB-49C32662AFE0}</a:tableStyleId>
              </a:tblPr>
              <a:tblGrid>
                <a:gridCol w="1073150"/>
                <a:gridCol w="1231106"/>
              </a:tblGrid>
              <a:tr h="263901">
                <a:tc>
                  <a:txBody>
                    <a:bodyPr/>
                    <a:lstStyle/>
                    <a:p>
                      <a:pPr algn="l" fontAlgn="ctr"/>
                      <a:r>
                        <a:rPr lang="ja-JP" altLang="en-US" sz="1000" u="none" strike="noStrike" dirty="0">
                          <a:effectLst/>
                        </a:rPr>
                        <a:t>　</a:t>
                      </a:r>
                      <a:r>
                        <a:rPr lang="ja-JP" altLang="en-US" sz="1000" u="none" strike="noStrike" dirty="0" smtClean="0">
                          <a:effectLst/>
                        </a:rPr>
                        <a:t>穀類エネルギー　</a:t>
                      </a:r>
                      <a:endParaRPr lang="en-US" altLang="ja-JP" sz="1000" u="none" strike="noStrike" dirty="0" smtClean="0">
                        <a:effectLst/>
                      </a:endParaRPr>
                    </a:p>
                    <a:p>
                      <a:pPr algn="l" fontAlgn="ctr"/>
                      <a:r>
                        <a:rPr lang="ja-JP" altLang="en-US" sz="1000" u="none" strike="noStrike" dirty="0" smtClean="0">
                          <a:effectLst/>
                        </a:rPr>
                        <a:t>　比率 </a:t>
                      </a:r>
                      <a:endParaRPr lang="ja-JP" altLang="en-US" sz="1000" b="0" i="0" u="none" strike="noStrike" baseline="30000"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smtClean="0">
                          <a:effectLst/>
                        </a:rPr>
                        <a:t>77%</a:t>
                      </a:r>
                      <a:endParaRPr lang="en-US" altLang="ja-JP" sz="1100" b="0" i="0" u="none" strike="noStrike" dirty="0">
                        <a:solidFill>
                          <a:srgbClr val="000000"/>
                        </a:solidFill>
                        <a:effectLst/>
                        <a:latin typeface="ＭＳ Ｐゴシック"/>
                      </a:endParaRPr>
                    </a:p>
                  </a:txBody>
                  <a:tcPr marL="9525" marR="171450" marT="9525" marB="0" anchor="ctr"/>
                </a:tc>
              </a:tr>
              <a:tr h="181350">
                <a:tc>
                  <a:txBody>
                    <a:bodyPr/>
                    <a:lstStyle/>
                    <a:p>
                      <a:pPr algn="l" fontAlgn="ctr"/>
                      <a:r>
                        <a:rPr lang="ja-JP" altLang="en-US" sz="1000" u="none" strike="noStrike" dirty="0">
                          <a:effectLst/>
                        </a:rPr>
                        <a:t>　</a:t>
                      </a:r>
                      <a:r>
                        <a:rPr lang="ja-JP" altLang="en-US" sz="1000" u="none" strike="noStrike" dirty="0" smtClean="0">
                          <a:effectLst/>
                        </a:rPr>
                        <a:t>野菜類</a:t>
                      </a:r>
                      <a:endParaRPr lang="ja-JP" altLang="en-US" sz="10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smtClean="0">
                          <a:effectLst/>
                        </a:rPr>
                        <a:t>242g</a:t>
                      </a:r>
                      <a:endParaRPr lang="en-US" altLang="ja-JP" sz="1100" b="0" i="0" u="none" strike="noStrike" dirty="0">
                        <a:solidFill>
                          <a:srgbClr val="000000"/>
                        </a:solidFill>
                        <a:effectLst/>
                        <a:latin typeface="ＭＳ Ｐゴシック"/>
                      </a:endParaRPr>
                    </a:p>
                  </a:txBody>
                  <a:tcPr marL="9525" marR="171450" marT="9525" marB="0" anchor="ctr"/>
                </a:tc>
              </a:tr>
              <a:tr h="181350">
                <a:tc>
                  <a:txBody>
                    <a:bodyPr/>
                    <a:lstStyle/>
                    <a:p>
                      <a:pPr algn="l" fontAlgn="ctr"/>
                      <a:r>
                        <a:rPr lang="ja-JP" altLang="en-US" sz="1000" u="none" strike="noStrike" dirty="0">
                          <a:effectLst/>
                        </a:rPr>
                        <a:t>　</a:t>
                      </a:r>
                      <a:r>
                        <a:rPr lang="ja-JP" altLang="en-US" sz="1000" u="none" strike="noStrike" dirty="0" smtClean="0">
                          <a:effectLst/>
                        </a:rPr>
                        <a:t>果実類</a:t>
                      </a:r>
                      <a:endParaRPr lang="ja-JP" altLang="en-US" sz="10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smtClean="0">
                          <a:effectLst/>
                        </a:rPr>
                        <a:t>42g</a:t>
                      </a:r>
                      <a:endParaRPr lang="en-US" altLang="ja-JP" sz="1100" b="0" i="0" u="none" strike="noStrike" baseline="30000" dirty="0">
                        <a:solidFill>
                          <a:srgbClr val="000000"/>
                        </a:solidFill>
                        <a:effectLst/>
                        <a:latin typeface="ＭＳ Ｐゴシック"/>
                      </a:endParaRPr>
                    </a:p>
                  </a:txBody>
                  <a:tcPr marL="9525" marR="171450" marT="9525" marB="0" anchor="ctr"/>
                </a:tc>
              </a:tr>
              <a:tr h="181350">
                <a:tc>
                  <a:txBody>
                    <a:bodyPr/>
                    <a:lstStyle/>
                    <a:p>
                      <a:pPr algn="l" fontAlgn="ctr"/>
                      <a:r>
                        <a:rPr lang="ja-JP" altLang="en-US" sz="1000" u="none" strike="noStrike" dirty="0">
                          <a:effectLst/>
                        </a:rPr>
                        <a:t>　</a:t>
                      </a:r>
                      <a:r>
                        <a:rPr lang="ja-JP" altLang="en-US" sz="1000" u="none" strike="noStrike" dirty="0" smtClean="0">
                          <a:effectLst/>
                        </a:rPr>
                        <a:t>魚介類</a:t>
                      </a:r>
                      <a:endParaRPr lang="ja-JP" altLang="en-US" sz="10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smtClean="0">
                          <a:effectLst/>
                        </a:rPr>
                        <a:t>61g</a:t>
                      </a:r>
                      <a:endParaRPr lang="en-US" altLang="ja-JP" sz="1100" b="0" i="0" u="none" strike="noStrike" dirty="0">
                        <a:solidFill>
                          <a:srgbClr val="000000"/>
                        </a:solidFill>
                        <a:effectLst/>
                        <a:latin typeface="ＭＳ Ｐゴシック"/>
                      </a:endParaRPr>
                    </a:p>
                  </a:txBody>
                  <a:tcPr marL="9525" marR="171450" marT="9525" marB="0" anchor="ctr"/>
                </a:tc>
              </a:tr>
              <a:tr h="181350">
                <a:tc>
                  <a:txBody>
                    <a:bodyPr/>
                    <a:lstStyle/>
                    <a:p>
                      <a:pPr algn="l" fontAlgn="ctr"/>
                      <a:r>
                        <a:rPr lang="ja-JP" altLang="en-US" sz="1000" u="none" strike="noStrike" dirty="0">
                          <a:effectLst/>
                        </a:rPr>
                        <a:t>　</a:t>
                      </a:r>
                      <a:r>
                        <a:rPr lang="ja-JP" altLang="en-US" sz="1000" u="none" strike="noStrike" dirty="0" smtClean="0">
                          <a:effectLst/>
                        </a:rPr>
                        <a:t>肉類</a:t>
                      </a:r>
                      <a:endParaRPr lang="ja-JP" altLang="en-US" sz="10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smtClean="0">
                          <a:effectLst/>
                        </a:rPr>
                        <a:t>8g</a:t>
                      </a:r>
                      <a:endParaRPr lang="en-US" altLang="ja-JP" sz="1100" b="0" i="0" u="none" strike="noStrike" dirty="0">
                        <a:solidFill>
                          <a:srgbClr val="000000"/>
                        </a:solidFill>
                        <a:effectLst/>
                        <a:latin typeface="ＭＳ Ｐゴシック"/>
                      </a:endParaRPr>
                    </a:p>
                  </a:txBody>
                  <a:tcPr marL="9525" marR="171450" marT="9525" marB="0" anchor="ctr"/>
                </a:tc>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1491418277"/>
              </p:ext>
            </p:extLst>
          </p:nvPr>
        </p:nvGraphicFramePr>
        <p:xfrm>
          <a:off x="6084168" y="3282399"/>
          <a:ext cx="2880000" cy="1008110"/>
        </p:xfrm>
        <a:graphic>
          <a:graphicData uri="http://schemas.openxmlformats.org/drawingml/2006/table">
            <a:tbl>
              <a:tblPr>
                <a:tableStyleId>{21E4AEA4-8DFA-4A89-87EB-49C32662AFE0}</a:tableStyleId>
              </a:tblPr>
              <a:tblGrid>
                <a:gridCol w="1260000"/>
                <a:gridCol w="360000"/>
                <a:gridCol w="1260000"/>
              </a:tblGrid>
              <a:tr h="270954">
                <a:tc>
                  <a:txBody>
                    <a:bodyPr/>
                    <a:lstStyle/>
                    <a:p>
                      <a:pPr algn="r" fontAlgn="ctr"/>
                      <a:r>
                        <a:rPr lang="en-US" altLang="ja-JP" sz="1100" u="none" strike="noStrike" dirty="0" smtClean="0">
                          <a:effectLst/>
                        </a:rPr>
                        <a:t>46%</a:t>
                      </a:r>
                      <a:endParaRPr lang="en-US" altLang="ja-JP" sz="1100" b="0" i="0" u="none" strike="noStrike" dirty="0">
                        <a:solidFill>
                          <a:srgbClr val="000000"/>
                        </a:solidFill>
                        <a:effectLst/>
                        <a:latin typeface="ＭＳ Ｐゴシック"/>
                      </a:endParaRPr>
                    </a:p>
                  </a:txBody>
                  <a:tcPr marL="9525" marR="171450" marT="9525" marB="0" anchor="ctr"/>
                </a:tc>
                <a:tc>
                  <a:txBody>
                    <a:bodyPr/>
                    <a:lstStyle/>
                    <a:p>
                      <a:pPr algn="r" fontAlgn="ctr"/>
                      <a:endParaRPr lang="en-US" altLang="ja-JP" sz="1100" b="0" i="0" u="none" strike="noStrike" dirty="0">
                        <a:solidFill>
                          <a:srgbClr val="000000"/>
                        </a:solidFill>
                        <a:effectLst/>
                        <a:latin typeface="ＭＳ Ｐゴシック"/>
                      </a:endParaRPr>
                    </a:p>
                  </a:txBody>
                  <a:tcPr marL="9525" marR="171450" marT="9525" marB="0" anchor="ctr">
                    <a:noFill/>
                  </a:tcPr>
                </a:tc>
                <a:tc>
                  <a:txBody>
                    <a:bodyPr/>
                    <a:lstStyle/>
                    <a:p>
                      <a:pPr algn="r" fontAlgn="ctr"/>
                      <a:r>
                        <a:rPr lang="en-US" altLang="ja-JP" sz="1100" u="none" strike="noStrike" dirty="0" smtClean="0">
                          <a:effectLst/>
                        </a:rPr>
                        <a:t>43%</a:t>
                      </a:r>
                      <a:endParaRPr lang="en-US" altLang="ja-JP" sz="1100" b="0" i="0" u="none" strike="noStrike" dirty="0">
                        <a:solidFill>
                          <a:srgbClr val="000000"/>
                        </a:solidFill>
                        <a:effectLst/>
                        <a:latin typeface="ＭＳ Ｐゴシック"/>
                      </a:endParaRPr>
                    </a:p>
                  </a:txBody>
                  <a:tcPr marL="9525" marR="171450" marT="9525" marB="0" anchor="ctr"/>
                </a:tc>
              </a:tr>
              <a:tr h="184289">
                <a:tc>
                  <a:txBody>
                    <a:bodyPr/>
                    <a:lstStyle/>
                    <a:p>
                      <a:pPr algn="r" fontAlgn="ctr"/>
                      <a:r>
                        <a:rPr lang="en-US" altLang="ja-JP" sz="1100" u="none" strike="noStrike" dirty="0" smtClean="0">
                          <a:effectLst/>
                        </a:rPr>
                        <a:t>240g</a:t>
                      </a:r>
                      <a:endParaRPr lang="en-US" altLang="ja-JP" sz="1100" b="0" i="0" u="none" strike="noStrike" dirty="0">
                        <a:solidFill>
                          <a:srgbClr val="000000"/>
                        </a:solidFill>
                        <a:effectLst/>
                        <a:latin typeface="ＭＳ Ｐゴシック"/>
                      </a:endParaRPr>
                    </a:p>
                  </a:txBody>
                  <a:tcPr marL="9525" marR="171450" marT="9525" marB="0" anchor="ctr"/>
                </a:tc>
                <a:tc>
                  <a:txBody>
                    <a:bodyPr/>
                    <a:lstStyle/>
                    <a:p>
                      <a:pPr algn="r" fontAlgn="ctr"/>
                      <a:endParaRPr lang="en-US" altLang="ja-JP" sz="1100" b="0" i="0" u="none" strike="noStrike" dirty="0">
                        <a:solidFill>
                          <a:srgbClr val="000000"/>
                        </a:solidFill>
                        <a:effectLst/>
                        <a:latin typeface="ＭＳ Ｐゴシック"/>
                      </a:endParaRPr>
                    </a:p>
                  </a:txBody>
                  <a:tcPr marL="9525" marR="171450" marT="9525" marB="0" anchor="ctr">
                    <a:noFill/>
                  </a:tcPr>
                </a:tc>
                <a:tc>
                  <a:txBody>
                    <a:bodyPr/>
                    <a:lstStyle/>
                    <a:p>
                      <a:pPr algn="r" fontAlgn="ctr"/>
                      <a:r>
                        <a:rPr lang="en-US" altLang="ja-JP" sz="1100" u="none" strike="noStrike" dirty="0" smtClean="0">
                          <a:effectLst/>
                        </a:rPr>
                        <a:t>268g</a:t>
                      </a:r>
                      <a:endParaRPr lang="en-US" altLang="ja-JP" sz="1100" b="0" i="0" u="none" strike="noStrike" dirty="0">
                        <a:solidFill>
                          <a:srgbClr val="000000"/>
                        </a:solidFill>
                        <a:effectLst/>
                        <a:latin typeface="ＭＳ Ｐゴシック"/>
                      </a:endParaRPr>
                    </a:p>
                  </a:txBody>
                  <a:tcPr marL="9525" marR="171450" marT="9525" marB="0" anchor="ctr"/>
                </a:tc>
              </a:tr>
              <a:tr h="184289">
                <a:tc>
                  <a:txBody>
                    <a:bodyPr/>
                    <a:lstStyle/>
                    <a:p>
                      <a:pPr algn="r" fontAlgn="ctr"/>
                      <a:r>
                        <a:rPr lang="en-US" altLang="ja-JP" sz="1100" u="none" strike="noStrike" dirty="0" smtClean="0">
                          <a:effectLst/>
                        </a:rPr>
                        <a:t>125g</a:t>
                      </a:r>
                      <a:endParaRPr lang="en-US" altLang="ja-JP" sz="1100" b="0" i="0" u="none" strike="noStrike" dirty="0">
                        <a:solidFill>
                          <a:srgbClr val="000000"/>
                        </a:solidFill>
                        <a:effectLst/>
                        <a:latin typeface="ＭＳ Ｐゴシック"/>
                      </a:endParaRPr>
                    </a:p>
                  </a:txBody>
                  <a:tcPr marL="9525" marR="171450" marT="9525" marB="0" anchor="ctr"/>
                </a:tc>
                <a:tc>
                  <a:txBody>
                    <a:bodyPr/>
                    <a:lstStyle/>
                    <a:p>
                      <a:pPr algn="r" fontAlgn="ctr"/>
                      <a:endParaRPr lang="en-US" altLang="ja-JP" sz="1100" b="0" i="0" u="none" strike="noStrike" dirty="0">
                        <a:solidFill>
                          <a:srgbClr val="000000"/>
                        </a:solidFill>
                        <a:effectLst/>
                        <a:latin typeface="ＭＳ Ｐゴシック"/>
                      </a:endParaRPr>
                    </a:p>
                  </a:txBody>
                  <a:tcPr marL="9525" marR="171450" marT="9525" marB="0" anchor="ctr">
                    <a:noFill/>
                  </a:tcPr>
                </a:tc>
                <a:tc>
                  <a:txBody>
                    <a:bodyPr/>
                    <a:lstStyle/>
                    <a:p>
                      <a:pPr algn="r" fontAlgn="ctr"/>
                      <a:r>
                        <a:rPr lang="en-US" altLang="ja-JP" sz="1100" u="none" strike="noStrike" dirty="0" smtClean="0">
                          <a:effectLst/>
                        </a:rPr>
                        <a:t>101g</a:t>
                      </a:r>
                      <a:endParaRPr lang="en-US" altLang="ja-JP" sz="1100" b="0" i="0" u="none" strike="noStrike" dirty="0">
                        <a:solidFill>
                          <a:srgbClr val="000000"/>
                        </a:solidFill>
                        <a:effectLst/>
                        <a:latin typeface="ＭＳ Ｐゴシック"/>
                      </a:endParaRPr>
                    </a:p>
                  </a:txBody>
                  <a:tcPr marL="9525" marR="171450" marT="9525" marB="0" anchor="ctr"/>
                </a:tc>
              </a:tr>
              <a:tr h="184289">
                <a:tc>
                  <a:txBody>
                    <a:bodyPr/>
                    <a:lstStyle/>
                    <a:p>
                      <a:pPr algn="r" fontAlgn="ctr"/>
                      <a:r>
                        <a:rPr lang="en-US" altLang="ja-JP" sz="1100" u="none" strike="noStrike" dirty="0" smtClean="0">
                          <a:effectLst/>
                        </a:rPr>
                        <a:t>95g</a:t>
                      </a:r>
                      <a:endParaRPr lang="en-US" altLang="ja-JP" sz="1100" b="0" i="0" u="none" strike="noStrike" dirty="0">
                        <a:solidFill>
                          <a:srgbClr val="000000"/>
                        </a:solidFill>
                        <a:effectLst/>
                        <a:latin typeface="ＭＳ Ｐゴシック"/>
                      </a:endParaRPr>
                    </a:p>
                  </a:txBody>
                  <a:tcPr marL="9525" marR="171450" marT="9525" marB="0" anchor="ctr"/>
                </a:tc>
                <a:tc>
                  <a:txBody>
                    <a:bodyPr/>
                    <a:lstStyle/>
                    <a:p>
                      <a:pPr algn="r" fontAlgn="ctr"/>
                      <a:endParaRPr lang="en-US" altLang="ja-JP" sz="1100" b="0" i="0" u="none" strike="noStrike" dirty="0">
                        <a:solidFill>
                          <a:srgbClr val="000000"/>
                        </a:solidFill>
                        <a:effectLst/>
                        <a:latin typeface="ＭＳ Ｐゴシック"/>
                      </a:endParaRPr>
                    </a:p>
                  </a:txBody>
                  <a:tcPr marL="9525" marR="171450" marT="9525" marB="0" anchor="ctr">
                    <a:noFill/>
                  </a:tcPr>
                </a:tc>
                <a:tc>
                  <a:txBody>
                    <a:bodyPr/>
                    <a:lstStyle/>
                    <a:p>
                      <a:pPr algn="r" fontAlgn="ctr"/>
                      <a:r>
                        <a:rPr lang="en-US" altLang="ja-JP" sz="1100" u="none" strike="noStrike" dirty="0" smtClean="0">
                          <a:effectLst/>
                        </a:rPr>
                        <a:t>73g</a:t>
                      </a:r>
                      <a:endParaRPr lang="en-US" altLang="ja-JP" sz="1100" b="0" i="0" u="none" strike="noStrike" dirty="0">
                        <a:solidFill>
                          <a:srgbClr val="000000"/>
                        </a:solidFill>
                        <a:effectLst/>
                        <a:latin typeface="ＭＳ Ｐゴシック"/>
                      </a:endParaRPr>
                    </a:p>
                  </a:txBody>
                  <a:tcPr marL="9525" marR="171450" marT="9525" marB="0" anchor="ctr"/>
                </a:tc>
              </a:tr>
              <a:tr h="184289">
                <a:tc>
                  <a:txBody>
                    <a:bodyPr/>
                    <a:lstStyle/>
                    <a:p>
                      <a:pPr algn="r" fontAlgn="ctr"/>
                      <a:r>
                        <a:rPr lang="en-US" altLang="ja-JP" sz="1100" u="none" strike="noStrike" dirty="0" smtClean="0">
                          <a:effectLst/>
                        </a:rPr>
                        <a:t>71g</a:t>
                      </a:r>
                      <a:endParaRPr lang="en-US" altLang="ja-JP" sz="1100" b="0" i="0" u="none" strike="noStrike" dirty="0">
                        <a:solidFill>
                          <a:srgbClr val="000000"/>
                        </a:solidFill>
                        <a:effectLst/>
                        <a:latin typeface="ＭＳ Ｐゴシック"/>
                      </a:endParaRPr>
                    </a:p>
                  </a:txBody>
                  <a:tcPr marL="9525" marR="171450" marT="9525" marB="0" anchor="ctr"/>
                </a:tc>
                <a:tc>
                  <a:txBody>
                    <a:bodyPr/>
                    <a:lstStyle/>
                    <a:p>
                      <a:pPr algn="r" fontAlgn="ctr"/>
                      <a:endParaRPr lang="en-US" altLang="ja-JP" sz="1100" b="0" i="0" u="none" strike="noStrike" dirty="0">
                        <a:solidFill>
                          <a:srgbClr val="000000"/>
                        </a:solidFill>
                        <a:effectLst/>
                        <a:latin typeface="ＭＳ Ｐゴシック"/>
                      </a:endParaRPr>
                    </a:p>
                  </a:txBody>
                  <a:tcPr marL="9525" marR="171450" marT="9525" marB="0" anchor="ctr">
                    <a:noFill/>
                  </a:tcPr>
                </a:tc>
                <a:tc>
                  <a:txBody>
                    <a:bodyPr/>
                    <a:lstStyle/>
                    <a:p>
                      <a:pPr algn="r" fontAlgn="ctr"/>
                      <a:r>
                        <a:rPr lang="en-US" altLang="ja-JP" sz="1100" u="none" strike="noStrike" dirty="0" smtClean="0">
                          <a:effectLst/>
                        </a:rPr>
                        <a:t>83g</a:t>
                      </a:r>
                      <a:endParaRPr lang="en-US" altLang="ja-JP" sz="1100" b="0" i="0" u="none" strike="noStrike" dirty="0">
                        <a:solidFill>
                          <a:srgbClr val="000000"/>
                        </a:solidFill>
                        <a:effectLst/>
                        <a:latin typeface="ＭＳ Ｐゴシック"/>
                      </a:endParaRPr>
                    </a:p>
                  </a:txBody>
                  <a:tcPr marL="9525" marR="171450" marT="9525" marB="0" anchor="ctr"/>
                </a:tc>
              </a:tr>
            </a:tbl>
          </a:graphicData>
        </a:graphic>
      </p:graphicFrame>
      <p:sp>
        <p:nvSpPr>
          <p:cNvPr id="34" name="正方形/長方形 33"/>
          <p:cNvSpPr/>
          <p:nvPr/>
        </p:nvSpPr>
        <p:spPr>
          <a:xfrm>
            <a:off x="5112144" y="4430828"/>
            <a:ext cx="756000" cy="21571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ysClr val="windowText" lastClr="000000"/>
                </a:solidFill>
                <a:latin typeface="HG丸ｺﾞｼｯｸM-PRO" panose="020F0600000000000000" pitchFamily="50" charset="-128"/>
                <a:ea typeface="HG丸ｺﾞｼｯｸM-PRO" panose="020F0600000000000000" pitchFamily="50" charset="-128"/>
              </a:rPr>
              <a:t>肥満及びやせの者の割合</a:t>
            </a:r>
            <a:endParaRPr kumimoji="1" lang="ja-JP" altLang="en-US" sz="1050" b="1"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3995936" y="1412776"/>
            <a:ext cx="1260000" cy="324000"/>
          </a:xfrm>
          <a:prstGeom prst="roundRect">
            <a:avLst/>
          </a:prstGeom>
          <a:ln w="28575">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b="1" dirty="0" smtClean="0"/>
              <a:t>現在</a:t>
            </a:r>
            <a:r>
              <a:rPr lang="en-US" altLang="ja-JP" sz="1000" b="1" dirty="0"/>
              <a:t>6</a:t>
            </a:r>
            <a:r>
              <a:rPr lang="en-US" altLang="ja-JP" sz="1000" b="1" dirty="0" smtClean="0"/>
              <a:t>0</a:t>
            </a:r>
            <a:r>
              <a:rPr lang="ja-JP" altLang="en-US" sz="1000" b="1" dirty="0" smtClean="0"/>
              <a:t>歳代の人が</a:t>
            </a:r>
            <a:endParaRPr lang="en-US" altLang="ja-JP" sz="1000" b="1" dirty="0" smtClean="0"/>
          </a:p>
          <a:p>
            <a:pPr algn="ctr"/>
            <a:r>
              <a:rPr lang="en-US" altLang="ja-JP" sz="1000" b="1" dirty="0" smtClean="0"/>
              <a:t>20</a:t>
            </a:r>
            <a:r>
              <a:rPr lang="ja-JP" altLang="en-US" sz="1000" b="1" dirty="0" smtClean="0"/>
              <a:t>歳代の時代</a:t>
            </a:r>
            <a:endParaRPr lang="en-US" altLang="ja-JP" sz="1000" b="1" dirty="0" smtClean="0"/>
          </a:p>
        </p:txBody>
      </p:sp>
      <p:sp>
        <p:nvSpPr>
          <p:cNvPr id="37" name="角丸四角形 36"/>
          <p:cNvSpPr/>
          <p:nvPr/>
        </p:nvSpPr>
        <p:spPr>
          <a:xfrm>
            <a:off x="6084169" y="1412776"/>
            <a:ext cx="1260000" cy="324000"/>
          </a:xfrm>
          <a:prstGeom prst="roundRect">
            <a:avLst/>
          </a:prstGeom>
          <a:ln w="28575">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b="1" dirty="0" smtClean="0"/>
              <a:t>現在</a:t>
            </a:r>
            <a:r>
              <a:rPr lang="en-US" altLang="ja-JP" sz="1000" b="1" dirty="0"/>
              <a:t>4</a:t>
            </a:r>
            <a:r>
              <a:rPr lang="en-US" altLang="ja-JP" sz="1000" b="1" dirty="0" smtClean="0"/>
              <a:t>0</a:t>
            </a:r>
            <a:r>
              <a:rPr lang="ja-JP" altLang="en-US" sz="1000" b="1" dirty="0" smtClean="0"/>
              <a:t>歳代の人が</a:t>
            </a:r>
            <a:endParaRPr lang="en-US" altLang="ja-JP" sz="1000" b="1" dirty="0" smtClean="0"/>
          </a:p>
          <a:p>
            <a:pPr algn="ctr"/>
            <a:r>
              <a:rPr lang="en-US" altLang="ja-JP" sz="1000" b="1" dirty="0" smtClean="0"/>
              <a:t>20</a:t>
            </a:r>
            <a:r>
              <a:rPr lang="ja-JP" altLang="en-US" sz="1000" b="1" dirty="0" smtClean="0"/>
              <a:t>歳代の時代</a:t>
            </a:r>
            <a:endParaRPr lang="en-US" altLang="ja-JP" sz="1000" b="1" dirty="0" smtClean="0"/>
          </a:p>
        </p:txBody>
      </p:sp>
      <p:sp>
        <p:nvSpPr>
          <p:cNvPr id="38" name="角丸四角形 37"/>
          <p:cNvSpPr/>
          <p:nvPr/>
        </p:nvSpPr>
        <p:spPr>
          <a:xfrm>
            <a:off x="7704168" y="1412776"/>
            <a:ext cx="1260000" cy="324000"/>
          </a:xfrm>
          <a:prstGeom prst="roundRect">
            <a:avLst/>
          </a:prstGeom>
          <a:ln w="28575">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b="1" dirty="0" smtClean="0"/>
              <a:t>現代</a:t>
            </a:r>
            <a:endParaRPr lang="en-US" altLang="ja-JP" sz="1000" b="1" dirty="0" smtClean="0"/>
          </a:p>
        </p:txBody>
      </p:sp>
      <p:sp>
        <p:nvSpPr>
          <p:cNvPr id="39" name="正方形/長方形 38"/>
          <p:cNvSpPr/>
          <p:nvPr/>
        </p:nvSpPr>
        <p:spPr>
          <a:xfrm>
            <a:off x="2069680" y="4437112"/>
            <a:ext cx="3366416" cy="17548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900" spc="-30" dirty="0" smtClean="0">
                <a:solidFill>
                  <a:schemeClr val="tx1"/>
                </a:solidFill>
              </a:rPr>
              <a:t>栄養</a:t>
            </a:r>
            <a:r>
              <a:rPr lang="ja-JP" altLang="en-US" sz="900" spc="-30" dirty="0">
                <a:solidFill>
                  <a:schemeClr val="tx1"/>
                </a:solidFill>
              </a:rPr>
              <a:t>不良</a:t>
            </a:r>
            <a:r>
              <a:rPr kumimoji="1" lang="ja-JP" altLang="en-US" sz="900" spc="-30" dirty="0" smtClean="0">
                <a:solidFill>
                  <a:schemeClr val="tx1"/>
                </a:solidFill>
              </a:rPr>
              <a:t>による主な身体症候発現率 （０歳以上、男女計）</a:t>
            </a:r>
            <a:endParaRPr lang="en-US" altLang="ja-JP" sz="900" spc="-30" dirty="0" smtClean="0">
              <a:solidFill>
                <a:schemeClr val="tx1"/>
              </a:solidFill>
            </a:endParaRPr>
          </a:p>
        </p:txBody>
      </p:sp>
      <p:graphicFrame>
        <p:nvGraphicFramePr>
          <p:cNvPr id="40" name="グラフ 39"/>
          <p:cNvGraphicFramePr>
            <a:graphicFrameLocks/>
          </p:cNvGraphicFramePr>
          <p:nvPr>
            <p:extLst>
              <p:ext uri="{D42A27DB-BD31-4B8C-83A1-F6EECF244321}">
                <p14:modId xmlns:p14="http://schemas.microsoft.com/office/powerpoint/2010/main" val="172338223"/>
              </p:ext>
            </p:extLst>
          </p:nvPr>
        </p:nvGraphicFramePr>
        <p:xfrm>
          <a:off x="5906443" y="4659661"/>
          <a:ext cx="1440000" cy="19061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 name="グラフ 40"/>
          <p:cNvGraphicFramePr>
            <a:graphicFrameLocks/>
          </p:cNvGraphicFramePr>
          <p:nvPr>
            <p:extLst>
              <p:ext uri="{D42A27DB-BD31-4B8C-83A1-F6EECF244321}">
                <p14:modId xmlns:p14="http://schemas.microsoft.com/office/powerpoint/2010/main" val="453392758"/>
              </p:ext>
            </p:extLst>
          </p:nvPr>
        </p:nvGraphicFramePr>
        <p:xfrm>
          <a:off x="7524488" y="4659661"/>
          <a:ext cx="1440000" cy="19061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グラフ 41"/>
          <p:cNvGraphicFramePr>
            <a:graphicFrameLocks/>
          </p:cNvGraphicFramePr>
          <p:nvPr>
            <p:extLst>
              <p:ext uri="{D42A27DB-BD31-4B8C-83A1-F6EECF244321}">
                <p14:modId xmlns:p14="http://schemas.microsoft.com/office/powerpoint/2010/main" val="579640891"/>
              </p:ext>
            </p:extLst>
          </p:nvPr>
        </p:nvGraphicFramePr>
        <p:xfrm>
          <a:off x="2015672" y="4657587"/>
          <a:ext cx="1440000" cy="1879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グラフ 42"/>
          <p:cNvGraphicFramePr>
            <a:graphicFrameLocks/>
          </p:cNvGraphicFramePr>
          <p:nvPr>
            <p:extLst>
              <p:ext uri="{D42A27DB-BD31-4B8C-83A1-F6EECF244321}">
                <p14:modId xmlns:p14="http://schemas.microsoft.com/office/powerpoint/2010/main" val="2167718964"/>
              </p:ext>
            </p:extLst>
          </p:nvPr>
        </p:nvGraphicFramePr>
        <p:xfrm>
          <a:off x="3654369" y="4657587"/>
          <a:ext cx="1440000" cy="1879142"/>
        </p:xfrm>
        <a:graphic>
          <a:graphicData uri="http://schemas.openxmlformats.org/drawingml/2006/chart">
            <c:chart xmlns:c="http://schemas.openxmlformats.org/drawingml/2006/chart" xmlns:r="http://schemas.openxmlformats.org/officeDocument/2006/relationships" r:id="rId5"/>
          </a:graphicData>
        </a:graphic>
      </p:graphicFrame>
      <p:sp>
        <p:nvSpPr>
          <p:cNvPr id="44" name="正方形/長方形 43"/>
          <p:cNvSpPr/>
          <p:nvPr/>
        </p:nvSpPr>
        <p:spPr>
          <a:xfrm>
            <a:off x="5706168" y="4437112"/>
            <a:ext cx="3690368" cy="19804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00" spc="-30" dirty="0" smtClean="0">
                <a:solidFill>
                  <a:schemeClr val="tx1"/>
                </a:solidFill>
              </a:rPr>
              <a:t>肥満</a:t>
            </a:r>
            <a:r>
              <a:rPr lang="ja-JP" altLang="en-US" sz="900" spc="-30" dirty="0">
                <a:solidFill>
                  <a:schemeClr val="tx1"/>
                </a:solidFill>
              </a:rPr>
              <a:t>（</a:t>
            </a:r>
            <a:r>
              <a:rPr lang="en-US" altLang="ja-JP" sz="900" spc="-30" dirty="0">
                <a:solidFill>
                  <a:schemeClr val="tx1"/>
                </a:solidFill>
              </a:rPr>
              <a:t>BMI</a:t>
            </a:r>
            <a:r>
              <a:rPr lang="ja-JP" altLang="en-US" sz="900" spc="-30" dirty="0">
                <a:solidFill>
                  <a:schemeClr val="tx1"/>
                </a:solidFill>
              </a:rPr>
              <a:t>＞</a:t>
            </a:r>
            <a:r>
              <a:rPr lang="en-US" altLang="ja-JP" sz="900" spc="-30" dirty="0">
                <a:solidFill>
                  <a:schemeClr val="tx1"/>
                </a:solidFill>
              </a:rPr>
              <a:t>25</a:t>
            </a:r>
            <a:r>
              <a:rPr lang="ja-JP" altLang="en-US" sz="900" spc="-30" dirty="0">
                <a:solidFill>
                  <a:schemeClr val="tx1"/>
                </a:solidFill>
              </a:rPr>
              <a:t>）及びやせ（</a:t>
            </a:r>
            <a:r>
              <a:rPr lang="en-US" altLang="ja-JP" sz="900" spc="-30" dirty="0">
                <a:solidFill>
                  <a:schemeClr val="tx1"/>
                </a:solidFill>
              </a:rPr>
              <a:t>BMI</a:t>
            </a:r>
            <a:r>
              <a:rPr lang="ja-JP" altLang="en-US" sz="900" spc="-30" dirty="0">
                <a:solidFill>
                  <a:schemeClr val="tx1"/>
                </a:solidFill>
              </a:rPr>
              <a:t>≦</a:t>
            </a:r>
            <a:r>
              <a:rPr lang="en-US" altLang="ja-JP" sz="900" spc="-30" dirty="0">
                <a:solidFill>
                  <a:schemeClr val="tx1"/>
                </a:solidFill>
              </a:rPr>
              <a:t>18.5</a:t>
            </a:r>
            <a:r>
              <a:rPr lang="ja-JP" altLang="en-US" sz="900" spc="-30" dirty="0">
                <a:solidFill>
                  <a:schemeClr val="tx1"/>
                </a:solidFill>
              </a:rPr>
              <a:t>）の者の</a:t>
            </a:r>
            <a:r>
              <a:rPr lang="ja-JP" altLang="en-US" sz="900" spc="-30" dirty="0" smtClean="0">
                <a:solidFill>
                  <a:schemeClr val="tx1"/>
                </a:solidFill>
              </a:rPr>
              <a:t>割合（</a:t>
            </a:r>
            <a:r>
              <a:rPr lang="en-US" altLang="ja-JP" sz="900" spc="-30" dirty="0" smtClean="0">
                <a:solidFill>
                  <a:schemeClr val="tx1"/>
                </a:solidFill>
              </a:rPr>
              <a:t>20</a:t>
            </a:r>
            <a:r>
              <a:rPr lang="ja-JP" altLang="en-US" sz="900" spc="-30" dirty="0" smtClean="0">
                <a:solidFill>
                  <a:schemeClr val="tx1"/>
                </a:solidFill>
              </a:rPr>
              <a:t>歳以上、性別）</a:t>
            </a:r>
            <a:endParaRPr lang="en-US" altLang="ja-JP" sz="900" spc="-30" dirty="0">
              <a:solidFill>
                <a:schemeClr val="tx1"/>
              </a:solidFill>
            </a:endParaRPr>
          </a:p>
        </p:txBody>
      </p:sp>
      <p:sp>
        <p:nvSpPr>
          <p:cNvPr id="46" name="右矢印 45"/>
          <p:cNvSpPr/>
          <p:nvPr/>
        </p:nvSpPr>
        <p:spPr>
          <a:xfrm>
            <a:off x="5346128" y="2521924"/>
            <a:ext cx="701944" cy="360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テキスト ボックス 50"/>
          <p:cNvSpPr txBox="1"/>
          <p:nvPr/>
        </p:nvSpPr>
        <p:spPr>
          <a:xfrm>
            <a:off x="9204865" y="1139387"/>
            <a:ext cx="2207895" cy="34524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900"/>
              </a:lnSpc>
              <a:spcBef>
                <a:spcPts val="240"/>
              </a:spcBef>
              <a:spcAft>
                <a:spcPts val="0"/>
              </a:spcAft>
            </a:pPr>
            <a:r>
              <a:rPr lang="en-US" sz="1000" kern="1200" baseline="30000" dirty="0">
                <a:solidFill>
                  <a:srgbClr val="000000"/>
                </a:solidFill>
                <a:effectLst/>
                <a:latin typeface="ＭＳ Ｐゴシック"/>
                <a:cs typeface="Times New Roman"/>
              </a:rPr>
              <a:t>*</a:t>
            </a:r>
            <a:r>
              <a:rPr lang="ja-JP" sz="1000" kern="1200" baseline="30000" dirty="0">
                <a:solidFill>
                  <a:srgbClr val="000000"/>
                </a:solidFill>
                <a:effectLst/>
                <a:latin typeface="ＭＳ Ｐゴシック"/>
                <a:cs typeface="Times New Roman"/>
              </a:rPr>
              <a:t>１</a:t>
            </a:r>
            <a:r>
              <a:rPr lang="ja-JP" sz="1000" kern="1200" dirty="0">
                <a:solidFill>
                  <a:srgbClr val="000000"/>
                </a:solidFill>
                <a:effectLst/>
                <a:latin typeface="ＭＳ Ｐゴシック"/>
                <a:cs typeface="Times New Roman"/>
              </a:rPr>
              <a:t>穀類摂取量は、平成</a:t>
            </a:r>
            <a:r>
              <a:rPr lang="en-US" sz="1000" kern="1200" dirty="0">
                <a:solidFill>
                  <a:srgbClr val="000000"/>
                </a:solidFill>
                <a:effectLst/>
                <a:latin typeface="ＭＳ Ｐゴシック"/>
                <a:cs typeface="Times New Roman"/>
              </a:rPr>
              <a:t>13</a:t>
            </a:r>
            <a:r>
              <a:rPr lang="ja-JP" sz="1000" kern="1200" dirty="0">
                <a:solidFill>
                  <a:srgbClr val="000000"/>
                </a:solidFill>
                <a:effectLst/>
                <a:latin typeface="ＭＳ Ｐゴシック"/>
                <a:cs typeface="Times New Roman"/>
              </a:rPr>
              <a:t>年から調理を加味した数量となり、「米・加工品」の米は「めし」・「かゆ」などで算出しており、過去との比較ができない。　また、全ての年で「小麦粉」を除いた値を、ここでの「穀類」として集計した。なお、 ここでの「穀類」は、「米」以外に「大麦」や「雑穀その他」を含む。</a:t>
            </a:r>
            <a:endParaRPr lang="ja-JP" sz="1600" dirty="0">
              <a:effectLst/>
              <a:latin typeface="ＭＳ Ｐゴシック"/>
              <a:cs typeface="ＭＳ Ｐゴシック"/>
            </a:endParaRPr>
          </a:p>
          <a:p>
            <a:pPr>
              <a:lnSpc>
                <a:spcPts val="900"/>
              </a:lnSpc>
              <a:spcBef>
                <a:spcPts val="240"/>
              </a:spcBef>
              <a:spcAft>
                <a:spcPts val="0"/>
              </a:spcAft>
            </a:pPr>
            <a:r>
              <a:rPr lang="en-US" sz="1000" kern="1200" baseline="30000" dirty="0">
                <a:solidFill>
                  <a:srgbClr val="000000"/>
                </a:solidFill>
                <a:effectLst/>
                <a:latin typeface="ＭＳ Ｐゴシック"/>
                <a:cs typeface="Times New Roman"/>
              </a:rPr>
              <a:t>*2</a:t>
            </a:r>
            <a:r>
              <a:rPr lang="en-US" sz="1000" kern="1200" dirty="0">
                <a:solidFill>
                  <a:srgbClr val="000000"/>
                </a:solidFill>
                <a:effectLst/>
                <a:latin typeface="ＭＳ Ｐゴシック"/>
                <a:cs typeface="Times New Roman"/>
              </a:rPr>
              <a:t> </a:t>
            </a:r>
            <a:r>
              <a:rPr lang="ja-JP" sz="1000" kern="1200" dirty="0">
                <a:solidFill>
                  <a:srgbClr val="000000"/>
                </a:solidFill>
                <a:effectLst/>
                <a:latin typeface="ＭＳ Ｐゴシック"/>
                <a:cs typeface="Times New Roman"/>
              </a:rPr>
              <a:t>昭和</a:t>
            </a:r>
            <a:r>
              <a:rPr lang="en-US" sz="1000" kern="1200" dirty="0">
                <a:solidFill>
                  <a:srgbClr val="000000"/>
                </a:solidFill>
                <a:effectLst/>
                <a:latin typeface="ＭＳ Ｐゴシック"/>
                <a:cs typeface="Times New Roman"/>
              </a:rPr>
              <a:t>25</a:t>
            </a:r>
            <a:r>
              <a:rPr lang="ja-JP" sz="1000" kern="1200" dirty="0">
                <a:solidFill>
                  <a:srgbClr val="000000"/>
                </a:solidFill>
                <a:effectLst/>
                <a:latin typeface="ＭＳ Ｐゴシック"/>
                <a:cs typeface="Times New Roman"/>
              </a:rPr>
              <a:t>年、</a:t>
            </a:r>
            <a:r>
              <a:rPr lang="en-US" sz="1000" kern="1200" dirty="0">
                <a:solidFill>
                  <a:srgbClr val="000000"/>
                </a:solidFill>
                <a:effectLst/>
                <a:latin typeface="ＭＳ Ｐゴシック"/>
                <a:cs typeface="Times New Roman"/>
              </a:rPr>
              <a:t>45</a:t>
            </a:r>
            <a:r>
              <a:rPr lang="ja-JP" sz="1000" kern="1200" dirty="0">
                <a:solidFill>
                  <a:srgbClr val="000000"/>
                </a:solidFill>
                <a:effectLst/>
                <a:latin typeface="ＭＳ Ｐゴシック"/>
                <a:cs typeface="Times New Roman"/>
              </a:rPr>
              <a:t>年は「きのこ類」を含む。なお、きのこ摂取量は把握できる最も古い昭和</a:t>
            </a:r>
            <a:r>
              <a:rPr lang="en-US" sz="1000" kern="1200" dirty="0">
                <a:solidFill>
                  <a:srgbClr val="000000"/>
                </a:solidFill>
                <a:effectLst/>
                <a:latin typeface="ＭＳ Ｐゴシック"/>
                <a:cs typeface="Times New Roman"/>
              </a:rPr>
              <a:t>46</a:t>
            </a:r>
            <a:r>
              <a:rPr lang="ja-JP" sz="1000" kern="1200" dirty="0">
                <a:solidFill>
                  <a:srgbClr val="000000"/>
                </a:solidFill>
                <a:effectLst/>
                <a:latin typeface="ＭＳ Ｐゴシック"/>
                <a:cs typeface="Times New Roman"/>
              </a:rPr>
              <a:t>年で</a:t>
            </a:r>
            <a:r>
              <a:rPr lang="en-US" sz="1000" kern="1200" dirty="0">
                <a:solidFill>
                  <a:srgbClr val="000000"/>
                </a:solidFill>
                <a:effectLst/>
                <a:latin typeface="ＭＳ Ｐゴシック"/>
                <a:cs typeface="Times New Roman"/>
              </a:rPr>
              <a:t>2.8g</a:t>
            </a:r>
            <a:r>
              <a:rPr lang="ja-JP" sz="1000" kern="1200" dirty="0" err="1">
                <a:solidFill>
                  <a:srgbClr val="000000"/>
                </a:solidFill>
                <a:effectLst/>
                <a:latin typeface="ＭＳ Ｐゴシック"/>
                <a:cs typeface="Times New Roman"/>
              </a:rPr>
              <a:t>、</a:t>
            </a:r>
            <a:r>
              <a:rPr lang="ja-JP" sz="1000" kern="1200" dirty="0">
                <a:solidFill>
                  <a:srgbClr val="000000"/>
                </a:solidFill>
                <a:effectLst/>
                <a:latin typeface="ＭＳ Ｐゴシック"/>
                <a:cs typeface="Times New Roman"/>
              </a:rPr>
              <a:t>平成２年は</a:t>
            </a:r>
            <a:r>
              <a:rPr lang="en-US" sz="1000" kern="1200" dirty="0">
                <a:solidFill>
                  <a:srgbClr val="000000"/>
                </a:solidFill>
                <a:effectLst/>
                <a:latin typeface="ＭＳ Ｐゴシック"/>
                <a:cs typeface="Times New Roman"/>
              </a:rPr>
              <a:t>10.3g</a:t>
            </a:r>
            <a:r>
              <a:rPr lang="ja-JP" sz="1000" kern="1200" dirty="0" err="1">
                <a:solidFill>
                  <a:srgbClr val="000000"/>
                </a:solidFill>
                <a:effectLst/>
                <a:latin typeface="ＭＳ Ｐゴシック"/>
                <a:cs typeface="Times New Roman"/>
              </a:rPr>
              <a:t>、</a:t>
            </a:r>
            <a:r>
              <a:rPr lang="en-US" sz="1000" kern="1200" dirty="0">
                <a:solidFill>
                  <a:srgbClr val="000000"/>
                </a:solidFill>
                <a:effectLst/>
                <a:latin typeface="ＭＳ Ｐゴシック"/>
                <a:cs typeface="Times New Roman"/>
              </a:rPr>
              <a:t>22</a:t>
            </a:r>
            <a:r>
              <a:rPr lang="ja-JP" sz="1000" kern="1200" dirty="0">
                <a:solidFill>
                  <a:srgbClr val="000000"/>
                </a:solidFill>
                <a:effectLst/>
                <a:latin typeface="ＭＳ Ｐゴシック"/>
                <a:cs typeface="Times New Roman"/>
              </a:rPr>
              <a:t>年は</a:t>
            </a:r>
            <a:r>
              <a:rPr lang="en-US" sz="1000" kern="1200" dirty="0">
                <a:solidFill>
                  <a:srgbClr val="000000"/>
                </a:solidFill>
                <a:effectLst/>
                <a:latin typeface="ＭＳ Ｐゴシック"/>
                <a:cs typeface="Times New Roman"/>
              </a:rPr>
              <a:t>16.8g</a:t>
            </a:r>
            <a:r>
              <a:rPr lang="ja-JP" sz="1000" kern="1200" dirty="0">
                <a:solidFill>
                  <a:srgbClr val="000000"/>
                </a:solidFill>
                <a:effectLst/>
                <a:latin typeface="ＭＳ Ｐゴシック"/>
                <a:cs typeface="Times New Roman"/>
              </a:rPr>
              <a:t>で　ある。また、全ての年で「漬け物」は含み、「野菜ジュース」を除く。なお、平成</a:t>
            </a:r>
            <a:r>
              <a:rPr lang="en-US" sz="1000" kern="1200" dirty="0">
                <a:solidFill>
                  <a:srgbClr val="000000"/>
                </a:solidFill>
                <a:effectLst/>
                <a:latin typeface="ＭＳ Ｐゴシック"/>
                <a:cs typeface="Times New Roman"/>
              </a:rPr>
              <a:t>22</a:t>
            </a:r>
            <a:r>
              <a:rPr lang="ja-JP" sz="1000" kern="1200" dirty="0">
                <a:solidFill>
                  <a:srgbClr val="000000"/>
                </a:solidFill>
                <a:effectLst/>
                <a:latin typeface="ＭＳ Ｐゴシック"/>
                <a:cs typeface="Times New Roman"/>
              </a:rPr>
              <a:t>年の野菜ジュースの摂取量は、</a:t>
            </a:r>
            <a:r>
              <a:rPr lang="en-US" sz="1000" kern="1200" dirty="0">
                <a:solidFill>
                  <a:srgbClr val="000000"/>
                </a:solidFill>
                <a:effectLst/>
                <a:latin typeface="ＭＳ Ｐゴシック"/>
                <a:cs typeface="Times New Roman"/>
              </a:rPr>
              <a:t>8.9g</a:t>
            </a:r>
            <a:r>
              <a:rPr lang="ja-JP" sz="1000" kern="1200" dirty="0">
                <a:solidFill>
                  <a:srgbClr val="000000"/>
                </a:solidFill>
                <a:effectLst/>
                <a:latin typeface="ＭＳ Ｐゴシック"/>
                <a:cs typeface="Times New Roman"/>
              </a:rPr>
              <a:t>である。</a:t>
            </a:r>
            <a:endParaRPr lang="ja-JP" sz="1600" dirty="0">
              <a:effectLst/>
              <a:latin typeface="ＭＳ Ｐゴシック"/>
              <a:cs typeface="ＭＳ Ｐゴシック"/>
            </a:endParaRPr>
          </a:p>
          <a:p>
            <a:pPr>
              <a:lnSpc>
                <a:spcPts val="900"/>
              </a:lnSpc>
              <a:spcBef>
                <a:spcPts val="240"/>
              </a:spcBef>
              <a:spcAft>
                <a:spcPts val="0"/>
              </a:spcAft>
            </a:pPr>
            <a:r>
              <a:rPr lang="en-US" sz="1000" kern="1200" baseline="30000" dirty="0">
                <a:solidFill>
                  <a:srgbClr val="000000"/>
                </a:solidFill>
                <a:effectLst/>
                <a:latin typeface="ＭＳ Ｐゴシック"/>
                <a:cs typeface="Times New Roman"/>
              </a:rPr>
              <a:t>*3 </a:t>
            </a:r>
            <a:r>
              <a:rPr lang="ja-JP" sz="1000" kern="1200" dirty="0">
                <a:solidFill>
                  <a:srgbClr val="000000"/>
                </a:solidFill>
                <a:effectLst/>
                <a:latin typeface="ＭＳ Ｐゴシック"/>
                <a:cs typeface="Times New Roman"/>
              </a:rPr>
              <a:t>昭和</a:t>
            </a:r>
            <a:r>
              <a:rPr lang="en-US" sz="1000" kern="1200" dirty="0">
                <a:solidFill>
                  <a:srgbClr val="000000"/>
                </a:solidFill>
                <a:effectLst/>
                <a:latin typeface="ＭＳ Ｐゴシック"/>
                <a:cs typeface="Times New Roman"/>
              </a:rPr>
              <a:t>25</a:t>
            </a:r>
            <a:r>
              <a:rPr lang="ja-JP" sz="1000" kern="1200" dirty="0">
                <a:solidFill>
                  <a:srgbClr val="000000"/>
                </a:solidFill>
                <a:effectLst/>
                <a:latin typeface="ＭＳ Ｐゴシック"/>
                <a:cs typeface="Times New Roman"/>
              </a:rPr>
              <a:t>年は「トマト」を含む。なお、トマトの摂取量は、昭和</a:t>
            </a:r>
            <a:r>
              <a:rPr lang="en-US" sz="1000" kern="1200" dirty="0">
                <a:solidFill>
                  <a:srgbClr val="000000"/>
                </a:solidFill>
                <a:effectLst/>
                <a:latin typeface="ＭＳ Ｐゴシック"/>
                <a:cs typeface="Times New Roman"/>
              </a:rPr>
              <a:t>45</a:t>
            </a:r>
            <a:r>
              <a:rPr lang="ja-JP" sz="1000" kern="1200" dirty="0">
                <a:solidFill>
                  <a:srgbClr val="000000"/>
                </a:solidFill>
                <a:effectLst/>
                <a:latin typeface="ＭＳ Ｐゴシック"/>
                <a:cs typeface="Times New Roman"/>
              </a:rPr>
              <a:t>年は</a:t>
            </a:r>
            <a:r>
              <a:rPr lang="en-US" sz="1000" kern="1200" dirty="0">
                <a:solidFill>
                  <a:srgbClr val="000000"/>
                </a:solidFill>
                <a:effectLst/>
                <a:latin typeface="ＭＳ Ｐゴシック"/>
                <a:cs typeface="Times New Roman"/>
              </a:rPr>
              <a:t>25.3g</a:t>
            </a:r>
            <a:r>
              <a:rPr lang="ja-JP" sz="1000" kern="1200" dirty="0" err="1">
                <a:solidFill>
                  <a:srgbClr val="000000"/>
                </a:solidFill>
                <a:effectLst/>
                <a:latin typeface="ＭＳ Ｐゴシック"/>
                <a:cs typeface="Times New Roman"/>
              </a:rPr>
              <a:t>、</a:t>
            </a:r>
            <a:r>
              <a:rPr lang="ja-JP" sz="1000" kern="1200" dirty="0">
                <a:solidFill>
                  <a:srgbClr val="000000"/>
                </a:solidFill>
                <a:effectLst/>
                <a:latin typeface="ＭＳ Ｐゴシック"/>
                <a:cs typeface="Times New Roman"/>
              </a:rPr>
              <a:t>平成２年は</a:t>
            </a:r>
            <a:r>
              <a:rPr lang="en-US" sz="1000" kern="1200" dirty="0">
                <a:solidFill>
                  <a:srgbClr val="000000"/>
                </a:solidFill>
                <a:effectLst/>
                <a:latin typeface="ＭＳ Ｐゴシック"/>
                <a:cs typeface="Times New Roman"/>
              </a:rPr>
              <a:t>2.5g</a:t>
            </a:r>
            <a:r>
              <a:rPr lang="ja-JP" sz="1000" kern="1200" dirty="0" err="1">
                <a:solidFill>
                  <a:srgbClr val="000000"/>
                </a:solidFill>
                <a:effectLst/>
                <a:latin typeface="ＭＳ Ｐゴシック"/>
                <a:cs typeface="Times New Roman"/>
              </a:rPr>
              <a:t>、</a:t>
            </a:r>
            <a:r>
              <a:rPr lang="en-US" sz="1000" kern="1200" dirty="0">
                <a:solidFill>
                  <a:srgbClr val="000000"/>
                </a:solidFill>
                <a:effectLst/>
                <a:latin typeface="ＭＳ Ｐゴシック"/>
                <a:cs typeface="Times New Roman"/>
              </a:rPr>
              <a:t>22</a:t>
            </a:r>
            <a:r>
              <a:rPr lang="ja-JP" sz="1000" kern="1200" dirty="0">
                <a:solidFill>
                  <a:srgbClr val="000000"/>
                </a:solidFill>
                <a:effectLst/>
                <a:latin typeface="ＭＳ Ｐゴシック"/>
                <a:cs typeface="Times New Roman"/>
              </a:rPr>
              <a:t>年は</a:t>
            </a:r>
            <a:r>
              <a:rPr lang="en-US" sz="1000" kern="1200" dirty="0">
                <a:solidFill>
                  <a:srgbClr val="000000"/>
                </a:solidFill>
                <a:effectLst/>
                <a:latin typeface="ＭＳ Ｐゴシック"/>
                <a:cs typeface="Times New Roman"/>
              </a:rPr>
              <a:t>13.2g</a:t>
            </a:r>
            <a:r>
              <a:rPr lang="ja-JP" sz="1000" kern="1200" dirty="0">
                <a:solidFill>
                  <a:srgbClr val="000000"/>
                </a:solidFill>
                <a:effectLst/>
                <a:latin typeface="ＭＳ Ｐゴシック"/>
                <a:cs typeface="Times New Roman"/>
              </a:rPr>
              <a:t>である。また、全ての年で　「果汁・果汁飲料」と「ジャム」を除いており、平成</a:t>
            </a:r>
            <a:r>
              <a:rPr lang="en-US" sz="1000" kern="1200" dirty="0">
                <a:solidFill>
                  <a:srgbClr val="000000"/>
                </a:solidFill>
                <a:effectLst/>
                <a:latin typeface="ＭＳ Ｐゴシック"/>
                <a:cs typeface="Times New Roman"/>
              </a:rPr>
              <a:t>22</a:t>
            </a:r>
            <a:r>
              <a:rPr lang="ja-JP" sz="1000" kern="1200" dirty="0">
                <a:solidFill>
                  <a:srgbClr val="000000"/>
                </a:solidFill>
                <a:effectLst/>
                <a:latin typeface="ＭＳ Ｐゴシック"/>
                <a:cs typeface="Times New Roman"/>
              </a:rPr>
              <a:t>年の摂取量は、それぞれ</a:t>
            </a:r>
            <a:r>
              <a:rPr lang="en-US" sz="1000" kern="1200" dirty="0">
                <a:solidFill>
                  <a:srgbClr val="000000"/>
                </a:solidFill>
                <a:effectLst/>
                <a:latin typeface="ＭＳ Ｐゴシック"/>
                <a:cs typeface="Times New Roman"/>
              </a:rPr>
              <a:t>12.6g</a:t>
            </a:r>
            <a:r>
              <a:rPr lang="ja-JP" sz="1000" kern="1200" dirty="0" err="1">
                <a:solidFill>
                  <a:srgbClr val="000000"/>
                </a:solidFill>
                <a:effectLst/>
                <a:latin typeface="ＭＳ Ｐゴシック"/>
                <a:cs typeface="Times New Roman"/>
              </a:rPr>
              <a:t>、</a:t>
            </a:r>
            <a:r>
              <a:rPr lang="en-US" sz="1000" kern="1200" dirty="0">
                <a:solidFill>
                  <a:srgbClr val="000000"/>
                </a:solidFill>
                <a:effectLst/>
                <a:latin typeface="ＭＳ Ｐゴシック"/>
                <a:cs typeface="Times New Roman"/>
              </a:rPr>
              <a:t>1.2g</a:t>
            </a:r>
            <a:r>
              <a:rPr lang="ja-JP" sz="1000" kern="1200" dirty="0">
                <a:solidFill>
                  <a:srgbClr val="000000"/>
                </a:solidFill>
                <a:effectLst/>
                <a:latin typeface="ＭＳ Ｐゴシック"/>
                <a:cs typeface="Times New Roman"/>
              </a:rPr>
              <a:t>である。</a:t>
            </a:r>
            <a:endParaRPr lang="ja-JP" sz="1600" dirty="0">
              <a:effectLst/>
              <a:latin typeface="ＭＳ Ｐゴシック"/>
              <a:cs typeface="ＭＳ Ｐゴシック"/>
            </a:endParaRPr>
          </a:p>
          <a:p>
            <a:pPr>
              <a:lnSpc>
                <a:spcPts val="900"/>
              </a:lnSpc>
              <a:spcBef>
                <a:spcPts val="240"/>
              </a:spcBef>
              <a:spcAft>
                <a:spcPts val="0"/>
              </a:spcAft>
            </a:pPr>
            <a:r>
              <a:rPr lang="en-US" sz="1000" kern="1200" baseline="30000" dirty="0">
                <a:solidFill>
                  <a:srgbClr val="000000"/>
                </a:solidFill>
                <a:effectLst/>
                <a:latin typeface="ＭＳ Ｐゴシック"/>
                <a:cs typeface="Times New Roman"/>
              </a:rPr>
              <a:t>*4 </a:t>
            </a:r>
            <a:r>
              <a:rPr lang="ja-JP" sz="1000" kern="1200" dirty="0">
                <a:solidFill>
                  <a:srgbClr val="000000"/>
                </a:solidFill>
                <a:effectLst/>
                <a:latin typeface="ＭＳ Ｐゴシック"/>
                <a:cs typeface="Times New Roman"/>
              </a:rPr>
              <a:t>昭和</a:t>
            </a:r>
            <a:r>
              <a:rPr lang="en-US" sz="1000" kern="1200" dirty="0">
                <a:solidFill>
                  <a:srgbClr val="000000"/>
                </a:solidFill>
                <a:effectLst/>
                <a:latin typeface="ＭＳ Ｐゴシック"/>
                <a:cs typeface="Times New Roman"/>
              </a:rPr>
              <a:t>25</a:t>
            </a:r>
            <a:r>
              <a:rPr lang="ja-JP" sz="1000" kern="1200" dirty="0">
                <a:solidFill>
                  <a:srgbClr val="000000"/>
                </a:solidFill>
                <a:effectLst/>
                <a:latin typeface="ＭＳ Ｐゴシック"/>
                <a:cs typeface="Times New Roman"/>
              </a:rPr>
              <a:t>年、</a:t>
            </a:r>
            <a:r>
              <a:rPr lang="en-US" sz="1000" kern="1200" dirty="0">
                <a:solidFill>
                  <a:srgbClr val="000000"/>
                </a:solidFill>
                <a:effectLst/>
                <a:latin typeface="ＭＳ Ｐゴシック"/>
                <a:cs typeface="Times New Roman"/>
              </a:rPr>
              <a:t>45</a:t>
            </a:r>
            <a:r>
              <a:rPr lang="ja-JP" sz="1000" kern="1200" dirty="0">
                <a:solidFill>
                  <a:srgbClr val="000000"/>
                </a:solidFill>
                <a:effectLst/>
                <a:latin typeface="ＭＳ Ｐゴシック"/>
                <a:cs typeface="Times New Roman"/>
              </a:rPr>
              <a:t>年の肉類・魚類には市販の「加工品」を含む。 </a:t>
            </a:r>
            <a:endParaRPr lang="ja-JP" sz="1600" dirty="0">
              <a:effectLst/>
              <a:latin typeface="ＭＳ Ｐゴシック"/>
              <a:cs typeface="ＭＳ Ｐゴシック"/>
            </a:endParaRPr>
          </a:p>
        </p:txBody>
      </p:sp>
      <p:sp>
        <p:nvSpPr>
          <p:cNvPr id="48" name="正方形/長方形 47"/>
          <p:cNvSpPr/>
          <p:nvPr/>
        </p:nvSpPr>
        <p:spPr>
          <a:xfrm>
            <a:off x="2390304" y="1098372"/>
            <a:ext cx="4363392" cy="3144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rPr>
              <a:t>日本人の栄養・健康状態の変遷について</a:t>
            </a:r>
          </a:p>
        </p:txBody>
      </p:sp>
      <p:graphicFrame>
        <p:nvGraphicFramePr>
          <p:cNvPr id="12" name="表 11"/>
          <p:cNvGraphicFramePr>
            <a:graphicFrameLocks noGrp="1"/>
          </p:cNvGraphicFramePr>
          <p:nvPr>
            <p:extLst>
              <p:ext uri="{D42A27DB-BD31-4B8C-83A1-F6EECF244321}">
                <p14:modId xmlns:p14="http://schemas.microsoft.com/office/powerpoint/2010/main" val="852417226"/>
              </p:ext>
            </p:extLst>
          </p:nvPr>
        </p:nvGraphicFramePr>
        <p:xfrm>
          <a:off x="6084169" y="1767779"/>
          <a:ext cx="2880000" cy="365760"/>
        </p:xfrm>
        <a:graphic>
          <a:graphicData uri="http://schemas.openxmlformats.org/drawingml/2006/table">
            <a:tbl>
              <a:tblPr firstRow="1" bandRow="1">
                <a:tableStyleId>{5C22544A-7EE6-4342-B048-85BDC9FD1C3A}</a:tableStyleId>
              </a:tblPr>
              <a:tblGrid>
                <a:gridCol w="1260000"/>
                <a:gridCol w="360000"/>
                <a:gridCol w="1260000"/>
              </a:tblGrid>
              <a:tr h="293069">
                <a:tc>
                  <a:txBody>
                    <a:bodyPr/>
                    <a:lstStyle/>
                    <a:p>
                      <a:pPr algn="ctr"/>
                      <a:r>
                        <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rPr>
                        <a:t>1990</a:t>
                      </a: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年</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（平成</a:t>
                      </a:r>
                      <a:r>
                        <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rPr>
                        <a:t>2</a:t>
                      </a: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年）</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rPr>
                        <a:t>2010</a:t>
                      </a: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年</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（平成</a:t>
                      </a:r>
                      <a:r>
                        <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rPr>
                        <a:t>22</a:t>
                      </a: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年）</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289096329"/>
              </p:ext>
            </p:extLst>
          </p:nvPr>
        </p:nvGraphicFramePr>
        <p:xfrm>
          <a:off x="35496" y="1767779"/>
          <a:ext cx="5184576" cy="365760"/>
        </p:xfrm>
        <a:graphic>
          <a:graphicData uri="http://schemas.openxmlformats.org/drawingml/2006/table">
            <a:tbl>
              <a:tblPr firstRow="1" bandRow="1">
                <a:tableStyleId>{5C22544A-7EE6-4342-B048-85BDC9FD1C3A}</a:tableStyleId>
              </a:tblPr>
              <a:tblGrid>
                <a:gridCol w="504056"/>
                <a:gridCol w="1872208"/>
                <a:gridCol w="1224136"/>
                <a:gridCol w="360040"/>
                <a:gridCol w="1224136"/>
              </a:tblGrid>
              <a:tr h="293069">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分野</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指標</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rPr>
                        <a:t>1950</a:t>
                      </a: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年</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900" spc="-100" baseline="0" dirty="0" smtClean="0">
                          <a:solidFill>
                            <a:schemeClr val="tx1"/>
                          </a:solidFill>
                          <a:latin typeface="HG丸ｺﾞｼｯｸM-PRO" panose="020F0600000000000000" pitchFamily="50" charset="-128"/>
                          <a:ea typeface="HG丸ｺﾞｼｯｸM-PRO" panose="020F0600000000000000" pitchFamily="50" charset="-128"/>
                        </a:rPr>
                        <a:t>（昭和</a:t>
                      </a:r>
                      <a:r>
                        <a:rPr kumimoji="1" lang="en-US" altLang="ja-JP" sz="900" spc="-100" baseline="0" dirty="0" smtClean="0">
                          <a:solidFill>
                            <a:schemeClr val="tx1"/>
                          </a:solidFill>
                          <a:latin typeface="HG丸ｺﾞｼｯｸM-PRO" panose="020F0600000000000000" pitchFamily="50" charset="-128"/>
                          <a:ea typeface="HG丸ｺﾞｼｯｸM-PRO" panose="020F0600000000000000" pitchFamily="50" charset="-128"/>
                        </a:rPr>
                        <a:t>25</a:t>
                      </a:r>
                      <a:r>
                        <a:rPr kumimoji="1" lang="ja-JP" altLang="en-US" sz="900" spc="-100" baseline="0" dirty="0" smtClean="0">
                          <a:solidFill>
                            <a:schemeClr val="tx1"/>
                          </a:solidFill>
                          <a:latin typeface="HG丸ｺﾞｼｯｸM-PRO" panose="020F0600000000000000" pitchFamily="50" charset="-128"/>
                          <a:ea typeface="HG丸ｺﾞｼｯｸM-PRO" panose="020F0600000000000000" pitchFamily="50" charset="-128"/>
                        </a:rPr>
                        <a:t>年）</a:t>
                      </a:r>
                      <a:endParaRPr kumimoji="1" lang="ja-JP" altLang="en-US" sz="900" spc="-10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rPr>
                        <a:t>1970</a:t>
                      </a: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年</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（昭和</a:t>
                      </a:r>
                      <a:r>
                        <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rPr>
                        <a:t>45</a:t>
                      </a: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年）</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5" name="角丸四角形 54"/>
          <p:cNvSpPr/>
          <p:nvPr/>
        </p:nvSpPr>
        <p:spPr>
          <a:xfrm>
            <a:off x="35497" y="34602"/>
            <a:ext cx="9116144" cy="1018134"/>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現在</a:t>
            </a:r>
            <a:r>
              <a:rPr lang="en-US" altLang="ja-JP" dirty="0">
                <a:latin typeface="ＭＳ ゴシック" panose="020B0609070205080204" pitchFamily="49" charset="-128"/>
                <a:ea typeface="ＭＳ ゴシック" panose="020B0609070205080204" pitchFamily="49" charset="-128"/>
              </a:rPr>
              <a:t>80</a:t>
            </a:r>
            <a:r>
              <a:rPr lang="ja-JP" altLang="en-US" dirty="0">
                <a:latin typeface="ＭＳ ゴシック" panose="020B0609070205080204" pitchFamily="49" charset="-128"/>
                <a:ea typeface="ＭＳ ゴシック" panose="020B0609070205080204" pitchFamily="49" charset="-128"/>
              </a:rPr>
              <a:t>歳代の人が</a:t>
            </a:r>
            <a:r>
              <a:rPr lang="en-US" altLang="ja-JP" dirty="0">
                <a:latin typeface="ＭＳ ゴシック" panose="020B0609070205080204" pitchFamily="49" charset="-128"/>
                <a:ea typeface="ＭＳ ゴシック" panose="020B0609070205080204" pitchFamily="49" charset="-128"/>
              </a:rPr>
              <a:t>20</a:t>
            </a:r>
            <a:r>
              <a:rPr lang="ja-JP" altLang="en-US" dirty="0">
                <a:latin typeface="ＭＳ ゴシック" panose="020B0609070205080204" pitchFamily="49" charset="-128"/>
                <a:ea typeface="ＭＳ ゴシック" panose="020B0609070205080204" pitchFamily="49" charset="-128"/>
              </a:rPr>
              <a:t>歳代</a:t>
            </a:r>
            <a:r>
              <a:rPr lang="ja-JP" altLang="en-US" dirty="0" smtClean="0">
                <a:latin typeface="ＭＳ ゴシック" panose="020B0609070205080204" pitchFamily="49" charset="-128"/>
                <a:ea typeface="ＭＳ ゴシック" panose="020B0609070205080204" pitchFamily="49" charset="-128"/>
              </a:rPr>
              <a:t>だった時代は、</a:t>
            </a:r>
            <a:r>
              <a:rPr lang="ja-JP" altLang="en-US" dirty="0">
                <a:latin typeface="ＭＳ ゴシック" panose="020B0609070205080204" pitchFamily="49" charset="-128"/>
                <a:ea typeface="ＭＳ ゴシック" panose="020B0609070205080204" pitchFamily="49" charset="-128"/>
              </a:rPr>
              <a:t>栄養不良が</a:t>
            </a:r>
            <a:r>
              <a:rPr lang="ja-JP" altLang="en-US" dirty="0" smtClean="0">
                <a:latin typeface="ＭＳ ゴシック" panose="020B0609070205080204" pitchFamily="49" charset="-128"/>
                <a:ea typeface="ＭＳ ゴシック" panose="020B0609070205080204" pitchFamily="49" charset="-128"/>
              </a:rPr>
              <a:t>課題、</a:t>
            </a:r>
            <a:r>
              <a:rPr lang="ja-JP" altLang="en-US" dirty="0">
                <a:latin typeface="ＭＳ ゴシック" panose="020B0609070205080204" pitchFamily="49" charset="-128"/>
                <a:ea typeface="ＭＳ ゴシック" panose="020B0609070205080204" pitchFamily="49" charset="-128"/>
              </a:rPr>
              <a:t>現在</a:t>
            </a:r>
            <a:r>
              <a:rPr lang="en-US" altLang="ja-JP" dirty="0">
                <a:latin typeface="ＭＳ ゴシック" panose="020B0609070205080204" pitchFamily="49" charset="-128"/>
                <a:ea typeface="ＭＳ ゴシック" panose="020B0609070205080204" pitchFamily="49" charset="-128"/>
              </a:rPr>
              <a:t>40</a:t>
            </a:r>
            <a:r>
              <a:rPr lang="ja-JP" altLang="en-US" dirty="0">
                <a:latin typeface="ＭＳ ゴシック" panose="020B0609070205080204" pitchFamily="49" charset="-128"/>
                <a:ea typeface="ＭＳ ゴシック" panose="020B0609070205080204" pitchFamily="49" charset="-128"/>
              </a:rPr>
              <a:t>歳代の人が</a:t>
            </a:r>
            <a:r>
              <a:rPr lang="en-US" altLang="ja-JP" dirty="0">
                <a:latin typeface="ＭＳ ゴシック" panose="020B0609070205080204" pitchFamily="49" charset="-128"/>
                <a:ea typeface="ＭＳ ゴシック" panose="020B0609070205080204" pitchFamily="49" charset="-128"/>
              </a:rPr>
              <a:t>20</a:t>
            </a:r>
            <a:r>
              <a:rPr lang="ja-JP" altLang="en-US" dirty="0" smtClean="0">
                <a:latin typeface="ＭＳ ゴシック" panose="020B0609070205080204" pitchFamily="49" charset="-128"/>
                <a:ea typeface="ＭＳ ゴシック" panose="020B0609070205080204" pitchFamily="49" charset="-128"/>
              </a:rPr>
              <a:t>歳代</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だった時代は</a:t>
            </a: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肥満の増加が</a:t>
            </a:r>
            <a:r>
              <a:rPr lang="ja-JP" altLang="en-US" dirty="0">
                <a:latin typeface="ＭＳ ゴシック" panose="020B0609070205080204" pitchFamily="49" charset="-128"/>
                <a:ea typeface="ＭＳ ゴシック" panose="020B0609070205080204" pitchFamily="49" charset="-128"/>
              </a:rPr>
              <a:t>課題。こうした背景も含め、日本人の長寿を</a:t>
            </a:r>
            <a:r>
              <a:rPr lang="ja-JP" altLang="en-US" dirty="0" smtClean="0">
                <a:latin typeface="ＭＳ ゴシック" panose="020B0609070205080204" pitchFamily="49" charset="-128"/>
                <a:ea typeface="ＭＳ ゴシック" panose="020B0609070205080204" pitchFamily="49" charset="-128"/>
              </a:rPr>
              <a:t>支える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健康な食事」のあり方を</a:t>
            </a:r>
            <a:r>
              <a:rPr lang="ja-JP" altLang="en-US" dirty="0" smtClean="0">
                <a:latin typeface="ＭＳ ゴシック" panose="020B0609070205080204" pitchFamily="49" charset="-128"/>
                <a:ea typeface="ＭＳ ゴシック" panose="020B0609070205080204" pitchFamily="49" charset="-128"/>
              </a:rPr>
              <a:t>検討。</a:t>
            </a:r>
            <a:endParaRPr lang="en-US" altLang="ja-JP" dirty="0">
              <a:latin typeface="ＭＳ ゴシック" panose="020B0609070205080204" pitchFamily="49" charset="-128"/>
              <a:ea typeface="ＭＳ ゴシック" panose="020B0609070205080204" pitchFamily="49" charset="-128"/>
            </a:endParaRPr>
          </a:p>
        </p:txBody>
      </p:sp>
      <p:sp>
        <p:nvSpPr>
          <p:cNvPr id="51" name="スライド番号プレースホルダー 2"/>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23</a:t>
            </a:fld>
            <a:endParaRPr kumimoji="1" lang="ja-JP" altLang="en-US"/>
          </a:p>
        </p:txBody>
      </p:sp>
    </p:spTree>
    <p:extLst>
      <p:ext uri="{BB962C8B-B14F-4D97-AF65-F5344CB8AC3E}">
        <p14:creationId xmlns:p14="http://schemas.microsoft.com/office/powerpoint/2010/main" val="3640037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5219" y="1700808"/>
            <a:ext cx="9135293" cy="5071553"/>
            <a:chOff x="-17333" y="73090"/>
            <a:chExt cx="9851758" cy="5617928"/>
          </a:xfrm>
        </p:grpSpPr>
        <p:sp>
          <p:nvSpPr>
            <p:cNvPr id="3" name="二等辺三角形 2"/>
            <p:cNvSpPr/>
            <p:nvPr/>
          </p:nvSpPr>
          <p:spPr>
            <a:xfrm>
              <a:off x="490752" y="4962324"/>
              <a:ext cx="9314155" cy="728694"/>
            </a:xfrm>
            <a:prstGeom prst="triangl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 name="ホームベース 3"/>
            <p:cNvSpPr/>
            <p:nvPr/>
          </p:nvSpPr>
          <p:spPr>
            <a:xfrm>
              <a:off x="3031312" y="73090"/>
              <a:ext cx="6803113" cy="318528"/>
            </a:xfrm>
            <a:prstGeom prst="homePlate">
              <a:avLst/>
            </a:prstGeom>
            <a:gradFill flip="none" rotWithShape="1">
              <a:gsLst>
                <a:gs pos="0">
                  <a:schemeClr val="accent5">
                    <a:lumMod val="40000"/>
                    <a:lumOff val="60000"/>
                  </a:schemeClr>
                </a:gs>
                <a:gs pos="100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 name="ホームベース 4"/>
            <p:cNvSpPr/>
            <p:nvPr/>
          </p:nvSpPr>
          <p:spPr>
            <a:xfrm>
              <a:off x="1121457" y="73090"/>
              <a:ext cx="5832649" cy="316711"/>
            </a:xfrm>
            <a:prstGeom prst="homePlate">
              <a:avLst/>
            </a:prstGeom>
            <a:gradFill flip="none" rotWithShape="1">
              <a:gsLst>
                <a:gs pos="0">
                  <a:schemeClr val="accent5">
                    <a:lumMod val="40000"/>
                    <a:lumOff val="60000"/>
                  </a:schemeClr>
                </a:gs>
                <a:gs pos="100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 name="ホームベース 5"/>
            <p:cNvSpPr/>
            <p:nvPr/>
          </p:nvSpPr>
          <p:spPr>
            <a:xfrm>
              <a:off x="401380" y="73090"/>
              <a:ext cx="3246578" cy="318528"/>
            </a:xfrm>
            <a:prstGeom prst="homePlate">
              <a:avLst/>
            </a:prstGeom>
            <a:gradFill flip="none" rotWithShape="1">
              <a:gsLst>
                <a:gs pos="0">
                  <a:schemeClr val="accent5">
                    <a:lumMod val="40000"/>
                    <a:lumOff val="60000"/>
                  </a:schemeClr>
                </a:gs>
                <a:gs pos="100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 name="テキスト ボックス 6"/>
            <p:cNvSpPr txBox="1"/>
            <p:nvPr/>
          </p:nvSpPr>
          <p:spPr>
            <a:xfrm>
              <a:off x="1697523" y="103586"/>
              <a:ext cx="809050" cy="246520"/>
            </a:xfrm>
            <a:prstGeom prst="rect">
              <a:avLst/>
            </a:prstGeom>
            <a:noFill/>
          </p:spPr>
          <p:txBody>
            <a:bodyPr wrap="square" lIns="61256" tIns="30628" rIns="61256" bIns="30628" rtlCol="0">
              <a:spAutoFit/>
            </a:bodyPr>
            <a:lstStyle/>
            <a:p>
              <a:pPr algn="ctr"/>
              <a:r>
                <a:rPr lang="ja-JP" altLang="en-US" sz="1100" b="1" dirty="0" smtClean="0">
                  <a:solidFill>
                    <a:schemeClr val="bg1">
                      <a:lumMod val="50000"/>
                    </a:schemeClr>
                  </a:solidFill>
                  <a:latin typeface="HG丸ｺﾞｼｯｸM-PRO" panose="020F0600000000000000" pitchFamily="50" charset="-128"/>
                  <a:ea typeface="HG丸ｺﾞｼｯｸM-PRO" panose="020F0600000000000000" pitchFamily="50" charset="-128"/>
                </a:rPr>
                <a:t>子ども</a:t>
              </a:r>
              <a:endParaRPr lang="ja-JP" altLang="en-US" sz="1100" b="1" dirty="0">
                <a:solidFill>
                  <a:schemeClr val="bg1">
                    <a:lumMod val="50000"/>
                  </a:schemeClr>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4787644" y="103586"/>
              <a:ext cx="596361" cy="246520"/>
            </a:xfrm>
            <a:prstGeom prst="rect">
              <a:avLst/>
            </a:prstGeom>
            <a:noFill/>
          </p:spPr>
          <p:txBody>
            <a:bodyPr wrap="square" lIns="61256" tIns="30628" rIns="61256" bIns="30628" rtlCol="0">
              <a:spAutoFit/>
            </a:bodyPr>
            <a:lstStyle/>
            <a:p>
              <a:pPr algn="ctr"/>
              <a:r>
                <a:rPr lang="ja-JP" altLang="en-US" sz="1100" b="1" dirty="0">
                  <a:solidFill>
                    <a:schemeClr val="bg1">
                      <a:lumMod val="50000"/>
                    </a:schemeClr>
                  </a:solidFill>
                  <a:latin typeface="HG丸ｺﾞｼｯｸM-PRO" panose="020F0600000000000000" pitchFamily="50" charset="-128"/>
                  <a:ea typeface="HG丸ｺﾞｼｯｸM-PRO" panose="020F0600000000000000" pitchFamily="50" charset="-128"/>
                </a:rPr>
                <a:t>成人</a:t>
              </a:r>
            </a:p>
          </p:txBody>
        </p:sp>
        <p:sp>
          <p:nvSpPr>
            <p:cNvPr id="9" name="テキスト ボックス 8"/>
            <p:cNvSpPr txBox="1"/>
            <p:nvPr/>
          </p:nvSpPr>
          <p:spPr>
            <a:xfrm>
              <a:off x="7795438" y="103586"/>
              <a:ext cx="809050" cy="246520"/>
            </a:xfrm>
            <a:prstGeom prst="rect">
              <a:avLst/>
            </a:prstGeom>
            <a:noFill/>
          </p:spPr>
          <p:txBody>
            <a:bodyPr wrap="square" lIns="61256" tIns="30628" rIns="61256" bIns="30628" rtlCol="0">
              <a:spAutoFit/>
            </a:bodyPr>
            <a:lstStyle/>
            <a:p>
              <a:pPr algn="ctr"/>
              <a:r>
                <a:rPr lang="ja-JP" altLang="en-US" sz="1100" b="1" dirty="0">
                  <a:solidFill>
                    <a:schemeClr val="bg1">
                      <a:lumMod val="50000"/>
                    </a:schemeClr>
                  </a:solidFill>
                  <a:latin typeface="HG丸ｺﾞｼｯｸM-PRO" panose="020F0600000000000000" pitchFamily="50" charset="-128"/>
                  <a:ea typeface="HG丸ｺﾞｼｯｸM-PRO" panose="020F0600000000000000" pitchFamily="50" charset="-128"/>
                </a:rPr>
                <a:t>高齢者</a:t>
              </a:r>
            </a:p>
          </p:txBody>
        </p:sp>
        <p:sp>
          <p:nvSpPr>
            <p:cNvPr id="10" name="テキスト ボックス 9"/>
            <p:cNvSpPr txBox="1"/>
            <p:nvPr/>
          </p:nvSpPr>
          <p:spPr>
            <a:xfrm>
              <a:off x="3635874" y="5133875"/>
              <a:ext cx="3088242" cy="47136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wrap="square" lIns="68395" tIns="34198" rIns="68395" bIns="34198" rtlCol="0">
              <a:spAutoFit/>
            </a:bodyPr>
            <a:lstStyle/>
            <a:p>
              <a:pPr algn="ctr"/>
              <a:r>
                <a:rPr lang="ja-JP" altLang="en-US" sz="1200" dirty="0" smtClean="0">
                  <a:latin typeface="HG丸ｺﾞｼｯｸM-PRO" panose="020F0600000000000000" pitchFamily="50" charset="-128"/>
                  <a:ea typeface="HG丸ｺﾞｼｯｸM-PRO" panose="020F0600000000000000" pitchFamily="50" charset="-128"/>
                </a:rPr>
                <a:t>無理なく続けるためには</a:t>
              </a:r>
              <a:endParaRPr lang="en-US" altLang="ja-JP" sz="1200" dirty="0" smtClean="0">
                <a:latin typeface="HG丸ｺﾞｼｯｸM-PRO" panose="020F0600000000000000" pitchFamily="50" charset="-128"/>
                <a:ea typeface="HG丸ｺﾞｼｯｸM-PRO" panose="020F0600000000000000" pitchFamily="50" charset="-128"/>
              </a:endParaRPr>
            </a:p>
            <a:p>
              <a:pPr algn="ctr"/>
              <a:r>
                <a:rPr lang="ja-JP" altLang="en-US" sz="1200" dirty="0" smtClean="0">
                  <a:latin typeface="HG丸ｺﾞｼｯｸM-PRO" panose="020F0600000000000000" pitchFamily="50" charset="-128"/>
                  <a:ea typeface="HG丸ｺﾞｼｯｸM-PRO" panose="020F0600000000000000" pitchFamily="50" charset="-128"/>
                </a:rPr>
                <a:t>社会環境の整備が必要</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819459" y="390601"/>
              <a:ext cx="2834140" cy="1116666"/>
            </a:xfrm>
            <a:prstGeom prst="rect">
              <a:avLst/>
            </a:prstGeom>
            <a:ln w="9525">
              <a:noFill/>
            </a:ln>
          </p:spPr>
          <p:style>
            <a:lnRef idx="2">
              <a:schemeClr val="accent6"/>
            </a:lnRef>
            <a:fillRef idx="1">
              <a:schemeClr val="lt1"/>
            </a:fillRef>
            <a:effectRef idx="0">
              <a:schemeClr val="accent6"/>
            </a:effectRef>
            <a:fontRef idx="minor">
              <a:schemeClr val="dk1"/>
            </a:fontRef>
          </p:style>
          <p:txBody>
            <a:bodyPr wrap="square" lIns="68395" tIns="34198" rIns="68395" bIns="34198"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・肥満などの健康課題がみられる</a:t>
              </a:r>
              <a:endParaRPr lang="en-US" altLang="ja-JP" sz="1100" dirty="0" smtClean="0">
                <a:latin typeface="HG丸ｺﾞｼｯｸM-PRO" panose="020F0600000000000000" pitchFamily="50" charset="-128"/>
                <a:ea typeface="HG丸ｺﾞｼｯｸM-PRO" panose="020F0600000000000000" pitchFamily="50" charset="-128"/>
              </a:endParaRPr>
            </a:p>
            <a:p>
              <a:endParaRPr lang="en-US" altLang="ja-JP" sz="4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・食事作りや共食などの生活体験が</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乏しい</a:t>
              </a:r>
              <a:endParaRPr lang="en-US" altLang="ja-JP" sz="1100" dirty="0" smtClean="0">
                <a:latin typeface="HG丸ｺﾞｼｯｸM-PRO" panose="020F0600000000000000" pitchFamily="50" charset="-128"/>
                <a:ea typeface="HG丸ｺﾞｼｯｸM-PRO" panose="020F0600000000000000" pitchFamily="50" charset="-128"/>
              </a:endParaRPr>
            </a:p>
            <a:p>
              <a:endParaRPr lang="en-US" altLang="ja-JP" sz="4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・子どもの貧困など、社会経済的課題</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も生じている</a:t>
              </a:r>
              <a:endParaRPr lang="en-US" altLang="ja-JP" sz="1100" dirty="0" smtClean="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795808" y="4430660"/>
              <a:ext cx="2886168" cy="438395"/>
            </a:xfrm>
            <a:prstGeom prst="rect">
              <a:avLst/>
            </a:prstGeom>
            <a:ln w="9525">
              <a:noFill/>
            </a:ln>
          </p:spPr>
          <p:style>
            <a:lnRef idx="2">
              <a:schemeClr val="accent6"/>
            </a:lnRef>
            <a:fillRef idx="1">
              <a:schemeClr val="lt1"/>
            </a:fillRef>
            <a:effectRef idx="0">
              <a:schemeClr val="accent6"/>
            </a:effectRef>
            <a:fontRef idx="minor">
              <a:schemeClr val="dk1"/>
            </a:fontRef>
          </p:style>
          <p:txBody>
            <a:bodyPr wrap="square" lIns="68395" tIns="34198" rIns="68395" bIns="34198"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・様々な食に関する体験を積み重ねる</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ことができる</a:t>
              </a:r>
              <a:endParaRPr lang="en-US" altLang="ja-JP" sz="1100" dirty="0" smtClean="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3627772" y="390601"/>
              <a:ext cx="3458667" cy="1149757"/>
            </a:xfrm>
            <a:prstGeom prst="rect">
              <a:avLst/>
            </a:prstGeom>
            <a:ln w="9525">
              <a:noFill/>
            </a:ln>
          </p:spPr>
          <p:style>
            <a:lnRef idx="2">
              <a:schemeClr val="accent6"/>
            </a:lnRef>
            <a:fillRef idx="1">
              <a:schemeClr val="lt1"/>
            </a:fillRef>
            <a:effectRef idx="0">
              <a:schemeClr val="accent6"/>
            </a:effectRef>
            <a:fontRef idx="minor">
              <a:schemeClr val="dk1"/>
            </a:fontRef>
          </p:style>
          <p:txBody>
            <a:bodyPr wrap="square" lIns="68395" tIns="34198" rIns="68395" bIns="34198" rtlCol="0">
              <a:spAutoFit/>
            </a:bodyPr>
            <a:lstStyle/>
            <a:p>
              <a:r>
                <a:rPr lang="ja-JP" altLang="en-US" sz="1100" dirty="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男性</a:t>
              </a:r>
              <a:r>
                <a:rPr lang="ja-JP" altLang="en-US" sz="1100" dirty="0">
                  <a:latin typeface="HG丸ｺﾞｼｯｸM-PRO" panose="020F0600000000000000" pitchFamily="50" charset="-128"/>
                  <a:ea typeface="HG丸ｺﾞｼｯｸM-PRO" panose="020F0600000000000000" pitchFamily="50" charset="-128"/>
                </a:rPr>
                <a:t>の</a:t>
              </a:r>
              <a:r>
                <a:rPr lang="ja-JP" altLang="en-US" sz="1100" dirty="0" smtClean="0">
                  <a:latin typeface="HG丸ｺﾞｼｯｸM-PRO" panose="020F0600000000000000" pitchFamily="50" charset="-128"/>
                  <a:ea typeface="HG丸ｺﾞｼｯｸM-PRO" panose="020F0600000000000000" pitchFamily="50" charset="-128"/>
                </a:rPr>
                <a:t>肥満者の割合は約３割、</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　</a:t>
              </a:r>
              <a:r>
                <a:rPr lang="en-US" altLang="ja-JP" sz="1100" dirty="0" smtClean="0">
                  <a:latin typeface="HG丸ｺﾞｼｯｸM-PRO" panose="020F0600000000000000" pitchFamily="50" charset="-128"/>
                  <a:ea typeface="HG丸ｺﾞｼｯｸM-PRO" panose="020F0600000000000000" pitchFamily="50" charset="-128"/>
                </a:rPr>
                <a:t>20</a:t>
              </a:r>
              <a:r>
                <a:rPr lang="ja-JP" altLang="en-US" sz="1100" dirty="0">
                  <a:latin typeface="HG丸ｺﾞｼｯｸM-PRO" panose="020F0600000000000000" pitchFamily="50" charset="-128"/>
                  <a:ea typeface="HG丸ｺﾞｼｯｸM-PRO" panose="020F0600000000000000" pitchFamily="50" charset="-128"/>
                </a:rPr>
                <a:t>歳代</a:t>
              </a:r>
              <a:r>
                <a:rPr lang="ja-JP" altLang="en-US" sz="1100" dirty="0" smtClean="0">
                  <a:latin typeface="HG丸ｺﾞｼｯｸM-PRO" panose="020F0600000000000000" pitchFamily="50" charset="-128"/>
                  <a:ea typeface="HG丸ｺﾞｼｯｸM-PRO" panose="020F0600000000000000" pitchFamily="50" charset="-128"/>
                </a:rPr>
                <a:t>女性のやせの者の割合は約２割いる</a:t>
              </a:r>
              <a:endParaRPr lang="en-US" altLang="ja-JP" sz="1100" dirty="0" smtClean="0">
                <a:latin typeface="HG丸ｺﾞｼｯｸM-PRO" panose="020F0600000000000000" pitchFamily="50" charset="-128"/>
                <a:ea typeface="HG丸ｺﾞｼｯｸM-PRO" panose="020F0600000000000000" pitchFamily="50" charset="-128"/>
              </a:endParaRPr>
            </a:p>
            <a:p>
              <a:endParaRPr lang="en-US" altLang="ja-JP" sz="4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・特に男性は、食事を他者や外食に依存し</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smtClean="0">
                  <a:latin typeface="HG丸ｺﾞｼｯｸM-PRO" panose="020F0600000000000000" pitchFamily="50" charset="-128"/>
                  <a:ea typeface="HG丸ｺﾞｼｯｸM-PRO" panose="020F0600000000000000" pitchFamily="50" charset="-128"/>
                </a:rPr>
                <a:t>て</a:t>
              </a:r>
              <a:r>
                <a:rPr lang="ja-JP" altLang="en-US" sz="1100" dirty="0" smtClean="0">
                  <a:latin typeface="HG丸ｺﾞｼｯｸM-PRO" panose="020F0600000000000000" pitchFamily="50" charset="-128"/>
                  <a:ea typeface="HG丸ｺﾞｼｯｸM-PRO" panose="020F0600000000000000" pitchFamily="50" charset="-128"/>
                </a:rPr>
                <a:t>いる</a:t>
              </a:r>
              <a:endParaRPr lang="en-US" altLang="ja-JP" sz="1100" dirty="0" smtClean="0">
                <a:latin typeface="HG丸ｺﾞｼｯｸM-PRO" panose="020F0600000000000000" pitchFamily="50" charset="-128"/>
                <a:ea typeface="HG丸ｺﾞｼｯｸM-PRO" panose="020F0600000000000000" pitchFamily="50" charset="-128"/>
              </a:endParaRPr>
            </a:p>
            <a:p>
              <a:endParaRPr lang="en-US" altLang="ja-JP" sz="4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a:t>
              </a:r>
              <a:r>
                <a:rPr lang="en-US" altLang="ja-JP" sz="1100" dirty="0" smtClean="0">
                  <a:latin typeface="HG丸ｺﾞｼｯｸM-PRO" panose="020F0600000000000000" pitchFamily="50" charset="-128"/>
                  <a:ea typeface="HG丸ｺﾞｼｯｸM-PRO" panose="020F0600000000000000" pitchFamily="50" charset="-128"/>
                </a:rPr>
                <a:t>20</a:t>
              </a:r>
              <a:r>
                <a:rPr lang="ja-JP" altLang="en-US" sz="1100" dirty="0" smtClean="0">
                  <a:latin typeface="HG丸ｺﾞｼｯｸM-PRO" panose="020F0600000000000000" pitchFamily="50" charset="-128"/>
                  <a:ea typeface="HG丸ｺﾞｼｯｸM-PRO" panose="020F0600000000000000" pitchFamily="50" charset="-128"/>
                </a:rPr>
                <a:t>歳代では</a:t>
              </a:r>
              <a:r>
                <a:rPr lang="ja-JP" altLang="en-US" sz="1100" dirty="0">
                  <a:latin typeface="HG丸ｺﾞｼｯｸM-PRO" panose="020F0600000000000000" pitchFamily="50" charset="-128"/>
                  <a:ea typeface="HG丸ｺﾞｼｯｸM-PRO" panose="020F0600000000000000" pitchFamily="50" charset="-128"/>
                </a:rPr>
                <a:t>単独</a:t>
              </a:r>
              <a:r>
                <a:rPr lang="ja-JP" altLang="en-US" sz="1100" dirty="0" smtClean="0">
                  <a:latin typeface="HG丸ｺﾞｼｯｸM-PRO" panose="020F0600000000000000" pitchFamily="50" charset="-128"/>
                  <a:ea typeface="HG丸ｺﾞｼｯｸM-PRO" panose="020F0600000000000000" pitchFamily="50" charset="-128"/>
                </a:rPr>
                <a:t>世帯が６割を超える　</a:t>
              </a:r>
              <a:endParaRPr lang="en-US" altLang="ja-JP" sz="1100" dirty="0" smtClean="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3736065" y="4438151"/>
              <a:ext cx="2886168" cy="438395"/>
            </a:xfrm>
            <a:prstGeom prst="rect">
              <a:avLst/>
            </a:prstGeom>
            <a:ln w="9525">
              <a:noFill/>
            </a:ln>
          </p:spPr>
          <p:style>
            <a:lnRef idx="2">
              <a:schemeClr val="accent6"/>
            </a:lnRef>
            <a:fillRef idx="1">
              <a:schemeClr val="lt1"/>
            </a:fillRef>
            <a:effectRef idx="0">
              <a:schemeClr val="accent6"/>
            </a:effectRef>
            <a:fontRef idx="minor">
              <a:schemeClr val="dk1"/>
            </a:fontRef>
          </p:style>
          <p:txBody>
            <a:bodyPr wrap="square" lIns="68395" tIns="34198" rIns="68395" bIns="34198"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・健康な心身を維持・増進する生活を</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続けることができる</a:t>
              </a:r>
              <a:endParaRPr lang="en-US" altLang="ja-JP" sz="1100" dirty="0" smtClean="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6735645" y="456763"/>
              <a:ext cx="2808312" cy="967750"/>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wrap="square" lIns="68395" tIns="34198" rIns="68395" bIns="34198"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・低栄養傾向の高齢者が約２割いる</a:t>
              </a:r>
              <a:endParaRPr lang="en-US" altLang="ja-JP" sz="1100" dirty="0" smtClean="0">
                <a:latin typeface="HG丸ｺﾞｼｯｸM-PRO" panose="020F0600000000000000" pitchFamily="50" charset="-128"/>
                <a:ea typeface="HG丸ｺﾞｼｯｸM-PRO" panose="020F0600000000000000" pitchFamily="50" charset="-128"/>
              </a:endParaRPr>
            </a:p>
            <a:p>
              <a:endParaRPr lang="en-US" altLang="ja-JP" sz="4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・加齢に伴い、買い物や料理が不便に</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なる</a:t>
              </a:r>
              <a:endParaRPr lang="en-US" altLang="ja-JP" sz="1100" dirty="0" smtClean="0">
                <a:latin typeface="HG丸ｺﾞｼｯｸM-PRO" panose="020F0600000000000000" pitchFamily="50" charset="-128"/>
                <a:ea typeface="HG丸ｺﾞｼｯｸM-PRO" panose="020F0600000000000000" pitchFamily="50" charset="-128"/>
              </a:endParaRPr>
            </a:p>
            <a:p>
              <a:endParaRPr lang="en-US" altLang="ja-JP" sz="4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単独世帯の</a:t>
              </a:r>
              <a:r>
                <a:rPr lang="ja-JP" altLang="en-US" sz="1100" dirty="0" smtClean="0">
                  <a:latin typeface="HG丸ｺﾞｼｯｸM-PRO" panose="020F0600000000000000" pitchFamily="50" charset="-128"/>
                  <a:ea typeface="HG丸ｺﾞｼｯｸM-PRO" panose="020F0600000000000000" pitchFamily="50" charset="-128"/>
                </a:rPr>
                <a:t>高齢者が増加している</a:t>
              </a:r>
              <a:endParaRPr lang="en-US" altLang="ja-JP" sz="1100" dirty="0" smtClean="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6645887" y="4438151"/>
              <a:ext cx="3032439" cy="438395"/>
            </a:xfrm>
            <a:prstGeom prst="rect">
              <a:avLst/>
            </a:prstGeom>
            <a:ln w="9525">
              <a:noFill/>
            </a:ln>
          </p:spPr>
          <p:style>
            <a:lnRef idx="2">
              <a:schemeClr val="accent6"/>
            </a:lnRef>
            <a:fillRef idx="1">
              <a:schemeClr val="lt1"/>
            </a:fillRef>
            <a:effectRef idx="0">
              <a:schemeClr val="accent6"/>
            </a:effectRef>
            <a:fontRef idx="minor">
              <a:schemeClr val="dk1"/>
            </a:fontRef>
          </p:style>
          <p:txBody>
            <a:bodyPr wrap="square" lIns="68395" tIns="34198" rIns="68395" bIns="34198"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・満足のいく生活をより長く続けること</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ができる</a:t>
              </a:r>
              <a:endParaRPr lang="en-US" altLang="ja-JP" sz="1100" dirty="0" smtClean="0">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rot="5400000">
              <a:off x="-27200" y="762541"/>
              <a:ext cx="1121792" cy="376313"/>
            </a:xfrm>
            <a:prstGeom prst="roundRect">
              <a:avLst>
                <a:gd name="adj" fmla="val 23123"/>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1256" tIns="30628" rIns="61256" bIns="30628" rtlCol="0" anchor="ctr"/>
            <a:lstStyle/>
            <a:p>
              <a:pPr algn="ctr"/>
              <a:endParaRPr lang="ja-JP" altLang="en-US" sz="1050"/>
            </a:p>
          </p:txBody>
        </p:sp>
        <p:sp>
          <p:nvSpPr>
            <p:cNvPr id="18" name="テキスト ボックス 17"/>
            <p:cNvSpPr txBox="1"/>
            <p:nvPr/>
          </p:nvSpPr>
          <p:spPr>
            <a:xfrm>
              <a:off x="350529" y="491853"/>
              <a:ext cx="315020" cy="837124"/>
            </a:xfrm>
            <a:prstGeom prst="rect">
              <a:avLst/>
            </a:prstGeom>
            <a:noFill/>
          </p:spPr>
          <p:txBody>
            <a:bodyPr vert="eaVert" wrap="square" lIns="61256" tIns="30628" rIns="61256" bIns="30628" rtlCol="0">
              <a:spAutoFit/>
            </a:bodyPr>
            <a:lstStyle/>
            <a:p>
              <a:pPr algn="ctr"/>
              <a:r>
                <a:rPr lang="ja-JP" altLang="en-US" sz="1100" b="1" dirty="0" smtClean="0">
                  <a:solidFill>
                    <a:schemeClr val="bg1">
                      <a:lumMod val="50000"/>
                    </a:schemeClr>
                  </a:solidFill>
                  <a:latin typeface="HG丸ｺﾞｼｯｸM-PRO" panose="020F0600000000000000" pitchFamily="50" charset="-128"/>
                  <a:ea typeface="HG丸ｺﾞｼｯｸM-PRO" panose="020F0600000000000000" pitchFamily="50" charset="-128"/>
                </a:rPr>
                <a:t>背景</a:t>
              </a:r>
              <a:endParaRPr lang="ja-JP" altLang="en-US" sz="1100" b="1" dirty="0">
                <a:solidFill>
                  <a:schemeClr val="bg1">
                    <a:lumMod val="50000"/>
                  </a:schemeClr>
                </a:solidFill>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757053" y="420313"/>
              <a:ext cx="9011212" cy="1185279"/>
            </a:xfrm>
            <a:prstGeom prst="roundRect">
              <a:avLst>
                <a:gd name="adj" fmla="val 6976"/>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1256" tIns="30628" rIns="61256" bIns="30628" rtlCol="0" anchor="ctr"/>
            <a:lstStyle/>
            <a:p>
              <a:pPr algn="ctr"/>
              <a:endParaRPr kumimoji="1" lang="ja-JP" altLang="en-US" sz="1600"/>
            </a:p>
          </p:txBody>
        </p:sp>
        <p:sp>
          <p:nvSpPr>
            <p:cNvPr id="20" name="テキスト ボックス 19"/>
            <p:cNvSpPr txBox="1"/>
            <p:nvPr/>
          </p:nvSpPr>
          <p:spPr>
            <a:xfrm>
              <a:off x="819462" y="1749895"/>
              <a:ext cx="2886168" cy="627451"/>
            </a:xfrm>
            <a:prstGeom prst="rect">
              <a:avLst/>
            </a:prstGeom>
            <a:ln w="9525">
              <a:noFill/>
            </a:ln>
          </p:spPr>
          <p:style>
            <a:lnRef idx="2">
              <a:schemeClr val="accent6"/>
            </a:lnRef>
            <a:fillRef idx="1">
              <a:schemeClr val="lt1"/>
            </a:fillRef>
            <a:effectRef idx="0">
              <a:schemeClr val="accent6"/>
            </a:effectRef>
            <a:fontRef idx="minor">
              <a:schemeClr val="dk1"/>
            </a:fontRef>
          </p:style>
          <p:txBody>
            <a:bodyPr wrap="square" lIns="68395" tIns="34198" rIns="68395" bIns="34198"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・バランスのとれた食事をとる体験を</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積み重ねることで、健康</a:t>
              </a:r>
              <a:r>
                <a:rPr lang="ja-JP" altLang="en-US" sz="1100" dirty="0">
                  <a:latin typeface="HG丸ｺﾞｼｯｸM-PRO" panose="020F0600000000000000" pitchFamily="50" charset="-128"/>
                  <a:ea typeface="HG丸ｺﾞｼｯｸM-PRO" panose="020F0600000000000000" pitchFamily="50" charset="-128"/>
                </a:rPr>
                <a:t>な</a:t>
              </a:r>
              <a:r>
                <a:rPr lang="ja-JP" altLang="en-US" sz="1100" dirty="0" smtClean="0">
                  <a:latin typeface="HG丸ｺﾞｼｯｸM-PRO" panose="020F0600000000000000" pitchFamily="50" charset="-128"/>
                  <a:ea typeface="HG丸ｺﾞｼｯｸM-PRO" panose="020F0600000000000000" pitchFamily="50" charset="-128"/>
                </a:rPr>
                <a:t>心身や豊か</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な嗜好を育み、食べる</a:t>
              </a:r>
              <a:r>
                <a:rPr lang="ja-JP" altLang="en-US" sz="1100" dirty="0">
                  <a:latin typeface="HG丸ｺﾞｼｯｸM-PRO" panose="020F0600000000000000" pitchFamily="50" charset="-128"/>
                  <a:ea typeface="HG丸ｺﾞｼｯｸM-PRO" panose="020F0600000000000000" pitchFamily="50" charset="-128"/>
                </a:rPr>
                <a:t>力</a:t>
              </a:r>
              <a:r>
                <a:rPr lang="ja-JP" altLang="en-US" sz="1100" dirty="0" smtClean="0">
                  <a:latin typeface="HG丸ｺﾞｼｯｸM-PRO" panose="020F0600000000000000" pitchFamily="50" charset="-128"/>
                  <a:ea typeface="HG丸ｺﾞｼｯｸM-PRO" panose="020F0600000000000000" pitchFamily="50" charset="-128"/>
                </a:rPr>
                <a:t>を養う</a:t>
              </a:r>
              <a:endParaRPr lang="en-US" altLang="ja-JP" sz="1100" dirty="0" smtClean="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792697" y="2521362"/>
              <a:ext cx="2886168" cy="807728"/>
            </a:xfrm>
            <a:prstGeom prst="rect">
              <a:avLst/>
            </a:prstGeom>
            <a:ln w="9525">
              <a:noFill/>
            </a:ln>
          </p:spPr>
          <p:style>
            <a:lnRef idx="2">
              <a:schemeClr val="accent6"/>
            </a:lnRef>
            <a:fillRef idx="1">
              <a:schemeClr val="lt1"/>
            </a:fillRef>
            <a:effectRef idx="0">
              <a:schemeClr val="accent6"/>
            </a:effectRef>
            <a:fontRef idx="minor">
              <a:schemeClr val="dk1"/>
            </a:fontRef>
          </p:style>
          <p:txBody>
            <a:bodyPr wrap="square" lIns="68395" tIns="34198" rIns="68395" bIns="34198"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・食事作りや食卓を囲む心地良さなどの</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体験を積み重ねることで、自ら食事を</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つくったり、食卓を整えたりする力を</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　養う</a:t>
              </a:r>
              <a:endParaRPr lang="en-US" altLang="ja-JP" sz="1100" dirty="0" smtClean="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757052" y="3402138"/>
              <a:ext cx="2886168" cy="807728"/>
            </a:xfrm>
            <a:prstGeom prst="rect">
              <a:avLst/>
            </a:prstGeom>
            <a:ln w="9525">
              <a:noFill/>
            </a:ln>
          </p:spPr>
          <p:style>
            <a:lnRef idx="2">
              <a:schemeClr val="accent6"/>
            </a:lnRef>
            <a:fillRef idx="1">
              <a:schemeClr val="lt1"/>
            </a:fillRef>
            <a:effectRef idx="0">
              <a:schemeClr val="accent6"/>
            </a:effectRef>
            <a:fontRef idx="minor">
              <a:schemeClr val="dk1"/>
            </a:fontRef>
          </p:style>
          <p:txBody>
            <a:bodyPr wrap="square" lIns="68395" tIns="34198" rIns="68395" bIns="34198"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・健康・栄養から食料生産・食文化に至</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smtClean="0">
                  <a:latin typeface="HG丸ｺﾞｼｯｸM-PRO" panose="020F0600000000000000" pitchFamily="50" charset="-128"/>
                  <a:ea typeface="HG丸ｺﾞｼｯｸM-PRO" panose="020F0600000000000000" pitchFamily="50" charset="-128"/>
                </a:rPr>
                <a:t>る</a:t>
              </a:r>
              <a:r>
                <a:rPr lang="ja-JP" altLang="en-US" sz="1100" dirty="0" smtClean="0">
                  <a:latin typeface="HG丸ｺﾞｼｯｸM-PRO" panose="020F0600000000000000" pitchFamily="50" charset="-128"/>
                  <a:ea typeface="HG丸ｺﾞｼｯｸM-PRO" panose="020F0600000000000000" pitchFamily="50" charset="-128"/>
                </a:rPr>
                <a:t>様々な食の機会に触れたり、</a:t>
              </a:r>
              <a:r>
                <a:rPr lang="ja-JP" altLang="en-US" sz="1100" dirty="0">
                  <a:latin typeface="HG丸ｺﾞｼｯｸM-PRO" panose="020F0600000000000000" pitchFamily="50" charset="-128"/>
                  <a:ea typeface="HG丸ｺﾞｼｯｸM-PRO" panose="020F0600000000000000" pitchFamily="50" charset="-128"/>
                </a:rPr>
                <a:t>学習</a:t>
              </a:r>
              <a:r>
                <a:rPr lang="ja-JP" altLang="en-US" sz="1100" dirty="0" smtClean="0">
                  <a:latin typeface="HG丸ｺﾞｼｯｸM-PRO" panose="020F0600000000000000" pitchFamily="50" charset="-128"/>
                  <a:ea typeface="HG丸ｺﾞｼｯｸM-PRO" panose="020F0600000000000000" pitchFamily="50" charset="-128"/>
                </a:rPr>
                <a:t>す</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smtClean="0">
                  <a:latin typeface="HG丸ｺﾞｼｯｸM-PRO" panose="020F0600000000000000" pitchFamily="50" charset="-128"/>
                  <a:ea typeface="HG丸ｺﾞｼｯｸM-PRO" panose="020F0600000000000000" pitchFamily="50" charset="-128"/>
                </a:rPr>
                <a:t>る</a:t>
              </a:r>
              <a:r>
                <a:rPr lang="ja-JP" altLang="en-US" sz="1100" dirty="0" smtClean="0">
                  <a:latin typeface="HG丸ｺﾞｼｯｸM-PRO" panose="020F0600000000000000" pitchFamily="50" charset="-128"/>
                  <a:ea typeface="HG丸ｺﾞｼｯｸM-PRO" panose="020F0600000000000000" pitchFamily="50" charset="-128"/>
                </a:rPr>
                <a:t>ことを重ねることで、食に主体的に</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かかわる力を養う</a:t>
              </a:r>
              <a:endParaRPr lang="en-US" altLang="ja-JP" sz="1100" dirty="0" smtClean="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3697308" y="1684765"/>
              <a:ext cx="2886168" cy="807728"/>
            </a:xfrm>
            <a:prstGeom prst="rect">
              <a:avLst/>
            </a:prstGeom>
            <a:ln w="9525">
              <a:noFill/>
            </a:ln>
          </p:spPr>
          <p:style>
            <a:lnRef idx="2">
              <a:schemeClr val="accent6"/>
            </a:lnRef>
            <a:fillRef idx="1">
              <a:schemeClr val="lt1"/>
            </a:fillRef>
            <a:effectRef idx="0">
              <a:schemeClr val="accent6"/>
            </a:effectRef>
            <a:fontRef idx="minor">
              <a:schemeClr val="dk1"/>
            </a:fontRef>
          </p:style>
          <p:txBody>
            <a:bodyPr wrap="square" lIns="68395" tIns="34198" rIns="68395" bIns="34198"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健康な心身の</a:t>
              </a:r>
              <a:r>
                <a:rPr lang="ja-JP" altLang="en-US" sz="1100" dirty="0" smtClean="0">
                  <a:latin typeface="HG丸ｺﾞｼｯｸM-PRO" panose="020F0600000000000000" pitchFamily="50" charset="-128"/>
                  <a:ea typeface="HG丸ｺﾞｼｯｸM-PRO" panose="020F0600000000000000" pitchFamily="50" charset="-128"/>
                </a:rPr>
                <a:t>維持・増進に</a:t>
              </a:r>
              <a:r>
                <a:rPr lang="ja-JP" altLang="en-US" sz="1100" dirty="0">
                  <a:latin typeface="HG丸ｺﾞｼｯｸM-PRO" panose="020F0600000000000000" pitchFamily="50" charset="-128"/>
                  <a:ea typeface="HG丸ｺﾞｼｯｸM-PRO" panose="020F0600000000000000" pitchFamily="50" charset="-128"/>
                </a:rPr>
                <a:t>必要な</a:t>
              </a:r>
              <a:r>
                <a:rPr lang="ja-JP" altLang="en-US" sz="1100" dirty="0" smtClean="0">
                  <a:latin typeface="HG丸ｺﾞｼｯｸM-PRO" panose="020F0600000000000000" pitchFamily="50" charset="-128"/>
                  <a:ea typeface="HG丸ｺﾞｼｯｸM-PRO" panose="020F0600000000000000" pitchFamily="50" charset="-128"/>
                </a:rPr>
                <a:t>栄養</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バランスを基本とする食生活を続ける</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ことで、生活習慣病の発症予防や重症</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化予防を図る</a:t>
              </a:r>
              <a:endParaRPr lang="en-US" altLang="ja-JP" sz="1100" dirty="0" smtClean="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3708455" y="2521362"/>
              <a:ext cx="2886168" cy="810519"/>
            </a:xfrm>
            <a:prstGeom prst="rect">
              <a:avLst/>
            </a:prstGeom>
            <a:ln w="9525">
              <a:noFill/>
            </a:ln>
          </p:spPr>
          <p:style>
            <a:lnRef idx="2">
              <a:schemeClr val="accent6"/>
            </a:lnRef>
            <a:fillRef idx="1">
              <a:schemeClr val="lt1"/>
            </a:fillRef>
            <a:effectRef idx="0">
              <a:schemeClr val="accent6"/>
            </a:effectRef>
            <a:fontRef idx="minor">
              <a:schemeClr val="dk1"/>
            </a:fontRef>
          </p:style>
          <p:txBody>
            <a:bodyPr wrap="square" lIns="68395" tIns="34198" rIns="68395" bIns="34198"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健康な心身の</a:t>
              </a:r>
              <a:r>
                <a:rPr lang="ja-JP" altLang="en-US" sz="1100" dirty="0" smtClean="0">
                  <a:latin typeface="HG丸ｺﾞｼｯｸM-PRO" panose="020F0600000000000000" pitchFamily="50" charset="-128"/>
                  <a:ea typeface="HG丸ｺﾞｼｯｸM-PRO" panose="020F0600000000000000" pitchFamily="50" charset="-128"/>
                </a:rPr>
                <a:t>維持・増進に</a:t>
              </a:r>
              <a:r>
                <a:rPr lang="ja-JP" altLang="en-US" sz="1100" dirty="0">
                  <a:latin typeface="HG丸ｺﾞｼｯｸM-PRO" panose="020F0600000000000000" pitchFamily="50" charset="-128"/>
                  <a:ea typeface="HG丸ｺﾞｼｯｸM-PRO" panose="020F0600000000000000" pitchFamily="50" charset="-128"/>
                </a:rPr>
                <a:t>必要</a:t>
              </a:r>
              <a:r>
                <a:rPr lang="ja-JP" altLang="en-US" sz="1100" dirty="0" smtClean="0">
                  <a:latin typeface="HG丸ｺﾞｼｯｸM-PRO" panose="020F0600000000000000" pitchFamily="50" charset="-128"/>
                  <a:ea typeface="HG丸ｺﾞｼｯｸM-PRO" panose="020F0600000000000000" pitchFamily="50" charset="-128"/>
                </a:rPr>
                <a:t>な食生</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活を</a:t>
              </a:r>
              <a:r>
                <a:rPr lang="ja-JP" altLang="en-US" sz="1100" dirty="0">
                  <a:latin typeface="HG丸ｺﾞｼｯｸM-PRO" panose="020F0600000000000000" pitchFamily="50" charset="-128"/>
                  <a:ea typeface="HG丸ｺﾞｼｯｸM-PRO" panose="020F0600000000000000" pitchFamily="50" charset="-128"/>
                </a:rPr>
                <a:t>無理なく</a:t>
              </a:r>
              <a:r>
                <a:rPr lang="ja-JP" altLang="en-US" sz="1100" dirty="0" smtClean="0">
                  <a:latin typeface="HG丸ｺﾞｼｯｸM-PRO" panose="020F0600000000000000" pitchFamily="50" charset="-128"/>
                  <a:ea typeface="HG丸ｺﾞｼｯｸM-PRO" panose="020F0600000000000000" pitchFamily="50" charset="-128"/>
                </a:rPr>
                <a:t>続けるために、多様なラ</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イフスタイルに合わせた食材や調理法</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や食べ方・食の場面を工夫</a:t>
              </a:r>
              <a:r>
                <a:rPr lang="ja-JP" altLang="en-US" sz="1100" dirty="0">
                  <a:latin typeface="HG丸ｺﾞｼｯｸM-PRO" panose="020F0600000000000000" pitchFamily="50" charset="-128"/>
                  <a:ea typeface="HG丸ｺﾞｼｯｸM-PRO" panose="020F0600000000000000" pitchFamily="50" charset="-128"/>
                </a:rPr>
                <a:t>できる</a:t>
              </a:r>
              <a:endParaRPr lang="en-US" altLang="ja-JP" sz="1100" dirty="0" smtClean="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3697308" y="3402138"/>
              <a:ext cx="2886168" cy="807728"/>
            </a:xfrm>
            <a:prstGeom prst="rect">
              <a:avLst/>
            </a:prstGeom>
            <a:ln w="9525">
              <a:noFill/>
            </a:ln>
          </p:spPr>
          <p:style>
            <a:lnRef idx="2">
              <a:schemeClr val="accent6"/>
            </a:lnRef>
            <a:fillRef idx="1">
              <a:schemeClr val="lt1"/>
            </a:fillRef>
            <a:effectRef idx="0">
              <a:schemeClr val="accent6"/>
            </a:effectRef>
            <a:fontRef idx="minor">
              <a:schemeClr val="dk1"/>
            </a:fontRef>
          </p:style>
          <p:txBody>
            <a:bodyPr wrap="square" lIns="68395" tIns="34198" rIns="68395" bIns="34198" rtlCol="0">
              <a:spAutoFit/>
            </a:bodyPr>
            <a:lstStyle/>
            <a:p>
              <a:r>
                <a:rPr lang="ja-JP" altLang="en-US" sz="1100" dirty="0">
                  <a:latin typeface="HG丸ｺﾞｼｯｸM-PRO" panose="020F0600000000000000" pitchFamily="50" charset="-128"/>
                  <a:ea typeface="HG丸ｺﾞｼｯｸM-PRO" panose="020F0600000000000000" pitchFamily="50" charset="-128"/>
                </a:rPr>
                <a:t>・健康・栄養から食料生産・食文化に</a:t>
              </a:r>
              <a:r>
                <a:rPr lang="ja-JP" altLang="en-US" sz="1100" dirty="0" smtClean="0">
                  <a:latin typeface="HG丸ｺﾞｼｯｸM-PRO" panose="020F0600000000000000" pitchFamily="50" charset="-128"/>
                  <a:ea typeface="HG丸ｺﾞｼｯｸM-PRO" panose="020F0600000000000000" pitchFamily="50" charset="-128"/>
                </a:rPr>
                <a:t>至</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smtClean="0">
                  <a:latin typeface="HG丸ｺﾞｼｯｸM-PRO" panose="020F0600000000000000" pitchFamily="50" charset="-128"/>
                  <a:ea typeface="HG丸ｺﾞｼｯｸM-PRO" panose="020F0600000000000000" pitchFamily="50" charset="-128"/>
                </a:rPr>
                <a:t>る</a:t>
              </a:r>
              <a:r>
                <a:rPr lang="ja-JP" altLang="en-US" sz="1100" dirty="0">
                  <a:latin typeface="HG丸ｺﾞｼｯｸM-PRO" panose="020F0600000000000000" pitchFamily="50" charset="-128"/>
                  <a:ea typeface="HG丸ｺﾞｼｯｸM-PRO" panose="020F0600000000000000" pitchFamily="50" charset="-128"/>
                </a:rPr>
                <a:t>様々</a:t>
              </a:r>
              <a:r>
                <a:rPr lang="ja-JP" altLang="en-US" sz="1100" dirty="0" smtClean="0">
                  <a:latin typeface="HG丸ｺﾞｼｯｸM-PRO" panose="020F0600000000000000" pitchFamily="50" charset="-128"/>
                  <a:ea typeface="HG丸ｺﾞｼｯｸM-PRO" panose="020F0600000000000000" pitchFamily="50" charset="-128"/>
                </a:rPr>
                <a:t>な情報について、家庭や職場、</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地域など、様々なつながりのなかで発</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smtClean="0">
                  <a:latin typeface="HG丸ｺﾞｼｯｸM-PRO" panose="020F0600000000000000" pitchFamily="50" charset="-128"/>
                  <a:ea typeface="HG丸ｺﾞｼｯｸM-PRO" panose="020F0600000000000000" pitchFamily="50" charset="-128"/>
                </a:rPr>
                <a:t>信し</a:t>
              </a:r>
              <a:r>
                <a:rPr lang="ja-JP" altLang="en-US" sz="1100" dirty="0" smtClean="0">
                  <a:latin typeface="HG丸ｺﾞｼｯｸM-PRO" panose="020F0600000000000000" pitchFamily="50" charset="-128"/>
                  <a:ea typeface="HG丸ｺﾞｼｯｸM-PRO" panose="020F0600000000000000" pitchFamily="50" charset="-128"/>
                </a:rPr>
                <a:t>、共有する</a:t>
              </a:r>
              <a:endParaRPr lang="en-US" altLang="ja-JP" sz="1100" dirty="0" smtClean="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6784456" y="1684765"/>
              <a:ext cx="2923387" cy="810519"/>
            </a:xfrm>
            <a:prstGeom prst="rect">
              <a:avLst/>
            </a:prstGeom>
            <a:ln w="9525">
              <a:noFill/>
            </a:ln>
          </p:spPr>
          <p:style>
            <a:lnRef idx="2">
              <a:schemeClr val="accent6"/>
            </a:lnRef>
            <a:fillRef idx="1">
              <a:schemeClr val="lt1"/>
            </a:fillRef>
            <a:effectRef idx="0">
              <a:schemeClr val="accent6"/>
            </a:effectRef>
            <a:fontRef idx="minor">
              <a:schemeClr val="dk1"/>
            </a:fontRef>
          </p:style>
          <p:txBody>
            <a:bodyPr wrap="square" lIns="68395" tIns="34198" rIns="68395" bIns="34198"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・心身の状態に応じた必要な栄養バラン</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スを確保するための食生活を無理なく</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続けることで、加齢による虚弱を予防</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し、質の高い生活をより長く続ける</a:t>
              </a:r>
              <a:endParaRPr lang="en-US" altLang="ja-JP" sz="1100" dirty="0" smtClean="0">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6784457" y="2571047"/>
              <a:ext cx="2923385" cy="627451"/>
            </a:xfrm>
            <a:prstGeom prst="rect">
              <a:avLst/>
            </a:prstGeom>
            <a:ln w="9525">
              <a:noFill/>
            </a:ln>
          </p:spPr>
          <p:style>
            <a:lnRef idx="2">
              <a:schemeClr val="accent6"/>
            </a:lnRef>
            <a:fillRef idx="1">
              <a:schemeClr val="lt1"/>
            </a:fillRef>
            <a:effectRef idx="0">
              <a:schemeClr val="accent6"/>
            </a:effectRef>
            <a:fontRef idx="minor">
              <a:schemeClr val="dk1"/>
            </a:fontRef>
          </p:style>
          <p:txBody>
            <a:bodyPr wrap="square" lIns="68395" tIns="34198" rIns="68395" bIns="34198" rtlCol="0">
              <a:spAutoFit/>
            </a:bodyPr>
            <a:lstStyle/>
            <a:p>
              <a:r>
                <a:rPr lang="ja-JP" altLang="en-US" sz="1100" dirty="0">
                  <a:latin typeface="HG丸ｺﾞｼｯｸM-PRO" panose="020F0600000000000000" pitchFamily="50" charset="-128"/>
                  <a:ea typeface="HG丸ｺﾞｼｯｸM-PRO" panose="020F0600000000000000" pitchFamily="50" charset="-128"/>
                </a:rPr>
                <a:t>・心身の状態</a:t>
              </a:r>
              <a:r>
                <a:rPr lang="ja-JP" altLang="en-US" sz="1100" dirty="0" smtClean="0">
                  <a:latin typeface="HG丸ｺﾞｼｯｸM-PRO" panose="020F0600000000000000" pitchFamily="50" charset="-128"/>
                  <a:ea typeface="HG丸ｺﾞｼｯｸM-PRO" panose="020F0600000000000000" pitchFamily="50" charset="-128"/>
                </a:rPr>
                <a:t>にあった食生活</a:t>
              </a:r>
              <a:r>
                <a:rPr lang="ja-JP" altLang="en-US" sz="1100" dirty="0">
                  <a:latin typeface="HG丸ｺﾞｼｯｸM-PRO" panose="020F0600000000000000" pitchFamily="50" charset="-128"/>
                  <a:ea typeface="HG丸ｺﾞｼｯｸM-PRO" panose="020F0600000000000000" pitchFamily="50" charset="-128"/>
                </a:rPr>
                <a:t>を</a:t>
              </a:r>
              <a:r>
                <a:rPr lang="ja-JP" altLang="en-US" sz="1100" dirty="0" smtClean="0">
                  <a:latin typeface="HG丸ｺﾞｼｯｸM-PRO" panose="020F0600000000000000" pitchFamily="50" charset="-128"/>
                  <a:ea typeface="HG丸ｺﾞｼｯｸM-PRO" panose="020F0600000000000000" pitchFamily="50" charset="-128"/>
                </a:rPr>
                <a:t>無理なく</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続けるために、簡便な食事作りや食べ</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方を工夫できる</a:t>
              </a:r>
              <a:endParaRPr lang="en-US" altLang="ja-JP" sz="1100" dirty="0" smtClean="0">
                <a:latin typeface="HG丸ｺﾞｼｯｸM-PRO" panose="020F0600000000000000" pitchFamily="50" charset="-128"/>
                <a:ea typeface="HG丸ｺﾞｼｯｸM-PRO" panose="020F0600000000000000" pitchFamily="50" charset="-128"/>
              </a:endParaRPr>
            </a:p>
          </p:txBody>
        </p:sp>
        <p:sp>
          <p:nvSpPr>
            <p:cNvPr id="28" name="テキスト ボックス 27"/>
            <p:cNvSpPr txBox="1"/>
            <p:nvPr/>
          </p:nvSpPr>
          <p:spPr>
            <a:xfrm>
              <a:off x="6755513" y="3410468"/>
              <a:ext cx="2888892" cy="623062"/>
            </a:xfrm>
            <a:prstGeom prst="rect">
              <a:avLst/>
            </a:prstGeom>
            <a:ln w="9525">
              <a:noFill/>
            </a:ln>
          </p:spPr>
          <p:style>
            <a:lnRef idx="2">
              <a:schemeClr val="accent6"/>
            </a:lnRef>
            <a:fillRef idx="1">
              <a:schemeClr val="lt1"/>
            </a:fillRef>
            <a:effectRef idx="0">
              <a:schemeClr val="accent6"/>
            </a:effectRef>
            <a:fontRef idx="minor">
              <a:schemeClr val="dk1"/>
            </a:fontRef>
          </p:style>
          <p:txBody>
            <a:bodyPr wrap="square" lIns="68395" tIns="34198" rIns="68395" bIns="34198" rtlCol="0">
              <a:spAutoFit/>
            </a:bodyPr>
            <a:lstStyle/>
            <a:p>
              <a:r>
                <a:rPr lang="ja-JP" altLang="en-US" sz="1100" dirty="0">
                  <a:latin typeface="HG丸ｺﾞｼｯｸM-PRO" panose="020F0600000000000000" pitchFamily="50" charset="-128"/>
                  <a:ea typeface="HG丸ｺﾞｼｯｸM-PRO" panose="020F0600000000000000" pitchFamily="50" charset="-128"/>
                </a:rPr>
                <a:t>・健康・栄養から食料生産・食</a:t>
              </a:r>
              <a:r>
                <a:rPr lang="ja-JP" altLang="en-US" sz="1100" dirty="0" smtClean="0">
                  <a:latin typeface="HG丸ｺﾞｼｯｸM-PRO" panose="020F0600000000000000" pitchFamily="50" charset="-128"/>
                  <a:ea typeface="HG丸ｺﾞｼｯｸM-PRO" panose="020F0600000000000000" pitchFamily="50" charset="-128"/>
                </a:rPr>
                <a:t>文化に</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至るこれまでに積み重ねてきた経験や</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知恵を、身近な人々に伝え、共有する</a:t>
              </a:r>
              <a:endParaRPr lang="en-US" altLang="ja-JP" sz="1100" dirty="0" smtClean="0">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747454" y="1619756"/>
              <a:ext cx="8985321" cy="2709793"/>
            </a:xfrm>
            <a:prstGeom prst="roundRect">
              <a:avLst>
                <a:gd name="adj" fmla="val 2579"/>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1256" tIns="30628" rIns="61256" bIns="30628" rtlCol="0" anchor="ctr"/>
            <a:lstStyle/>
            <a:p>
              <a:pPr algn="ctr"/>
              <a:endParaRPr kumimoji="1" lang="ja-JP" altLang="en-US" sz="1600"/>
            </a:p>
          </p:txBody>
        </p:sp>
        <p:sp>
          <p:nvSpPr>
            <p:cNvPr id="30" name="角丸四角形 29"/>
            <p:cNvSpPr/>
            <p:nvPr/>
          </p:nvSpPr>
          <p:spPr>
            <a:xfrm rot="5400000">
              <a:off x="57218" y="2760882"/>
              <a:ext cx="912503" cy="349348"/>
            </a:xfrm>
            <a:prstGeom prst="roundRect">
              <a:avLst>
                <a:gd name="adj" fmla="val 26307"/>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1256" tIns="30628" rIns="61256" bIns="30628" rtlCol="0" anchor="ctr"/>
            <a:lstStyle/>
            <a:p>
              <a:pPr algn="ctr"/>
              <a:endParaRPr lang="ja-JP" altLang="en-US" sz="1050"/>
            </a:p>
          </p:txBody>
        </p:sp>
        <p:sp>
          <p:nvSpPr>
            <p:cNvPr id="31" name="角丸四角形 30"/>
            <p:cNvSpPr/>
            <p:nvPr/>
          </p:nvSpPr>
          <p:spPr>
            <a:xfrm rot="5400000">
              <a:off x="-37458" y="3767702"/>
              <a:ext cx="1064529" cy="333405"/>
            </a:xfrm>
            <a:prstGeom prst="roundRect">
              <a:avLst>
                <a:gd name="adj" fmla="val 26307"/>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1256" tIns="30628" rIns="61256" bIns="30628" rtlCol="0" anchor="ctr"/>
            <a:lstStyle/>
            <a:p>
              <a:pPr algn="ctr"/>
              <a:endParaRPr lang="ja-JP" altLang="en-US" sz="1050"/>
            </a:p>
          </p:txBody>
        </p:sp>
        <p:sp>
          <p:nvSpPr>
            <p:cNvPr id="32" name="角丸四角形 31"/>
            <p:cNvSpPr/>
            <p:nvPr/>
          </p:nvSpPr>
          <p:spPr>
            <a:xfrm rot="5400000">
              <a:off x="74714" y="1849340"/>
              <a:ext cx="877511" cy="349348"/>
            </a:xfrm>
            <a:prstGeom prst="roundRect">
              <a:avLst>
                <a:gd name="adj" fmla="val 23123"/>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1256" tIns="30628" rIns="61256" bIns="30628" rtlCol="0" anchor="ctr"/>
            <a:lstStyle/>
            <a:p>
              <a:pPr algn="ctr"/>
              <a:endParaRPr lang="ja-JP" altLang="en-US" sz="1050"/>
            </a:p>
          </p:txBody>
        </p:sp>
        <p:sp>
          <p:nvSpPr>
            <p:cNvPr id="33" name="テキスト ボックス 32"/>
            <p:cNvSpPr txBox="1"/>
            <p:nvPr/>
          </p:nvSpPr>
          <p:spPr>
            <a:xfrm>
              <a:off x="340507" y="2506079"/>
              <a:ext cx="315020" cy="863504"/>
            </a:xfrm>
            <a:prstGeom prst="rect">
              <a:avLst/>
            </a:prstGeom>
            <a:noFill/>
          </p:spPr>
          <p:txBody>
            <a:bodyPr vert="eaVert" wrap="square" lIns="61256" tIns="30628" rIns="61256" bIns="30628" rtlCol="0">
              <a:spAutoFit/>
            </a:bodyPr>
            <a:lstStyle/>
            <a:p>
              <a:pPr algn="ctr"/>
              <a:r>
                <a:rPr lang="ja-JP" altLang="en-US" sz="1100" b="1" dirty="0">
                  <a:solidFill>
                    <a:schemeClr val="bg1">
                      <a:lumMod val="50000"/>
                    </a:schemeClr>
                  </a:solidFill>
                  <a:latin typeface="HG丸ｺﾞｼｯｸM-PRO" panose="020F0600000000000000" pitchFamily="50" charset="-128"/>
                  <a:ea typeface="HG丸ｺﾞｼｯｸM-PRO" panose="020F0600000000000000" pitchFamily="50" charset="-128"/>
                </a:rPr>
                <a:t>つくる</a:t>
              </a:r>
            </a:p>
          </p:txBody>
        </p:sp>
        <p:sp>
          <p:nvSpPr>
            <p:cNvPr id="34" name="テキスト ボックス 33"/>
            <p:cNvSpPr txBox="1"/>
            <p:nvPr/>
          </p:nvSpPr>
          <p:spPr>
            <a:xfrm>
              <a:off x="346572" y="1585258"/>
              <a:ext cx="315020" cy="846821"/>
            </a:xfrm>
            <a:prstGeom prst="rect">
              <a:avLst/>
            </a:prstGeom>
            <a:noFill/>
          </p:spPr>
          <p:txBody>
            <a:bodyPr vert="eaVert" wrap="square" lIns="61256" tIns="30628" rIns="61256" bIns="30628" rtlCol="0">
              <a:spAutoFit/>
            </a:bodyPr>
            <a:lstStyle/>
            <a:p>
              <a:pPr algn="ctr"/>
              <a:r>
                <a:rPr lang="ja-JP" altLang="en-US" sz="1100" b="1" dirty="0">
                  <a:solidFill>
                    <a:schemeClr val="bg1">
                      <a:lumMod val="50000"/>
                    </a:schemeClr>
                  </a:solidFill>
                  <a:latin typeface="HG丸ｺﾞｼｯｸM-PRO" panose="020F0600000000000000" pitchFamily="50" charset="-128"/>
                  <a:ea typeface="HG丸ｺﾞｼｯｸM-PRO" panose="020F0600000000000000" pitchFamily="50" charset="-128"/>
                </a:rPr>
                <a:t>食べる</a:t>
              </a:r>
            </a:p>
          </p:txBody>
        </p:sp>
        <p:sp>
          <p:nvSpPr>
            <p:cNvPr id="35" name="テキスト ボックス 34"/>
            <p:cNvSpPr txBox="1"/>
            <p:nvPr/>
          </p:nvSpPr>
          <p:spPr>
            <a:xfrm>
              <a:off x="348537" y="3601481"/>
              <a:ext cx="315964" cy="792088"/>
            </a:xfrm>
            <a:prstGeom prst="rect">
              <a:avLst/>
            </a:prstGeom>
            <a:noFill/>
          </p:spPr>
          <p:txBody>
            <a:bodyPr vert="eaVert" wrap="square" lIns="61256" tIns="30628" rIns="61256" bIns="30628" rtlCol="0">
              <a:spAutoFit/>
            </a:bodyPr>
            <a:lstStyle/>
            <a:p>
              <a:pPr algn="ctr"/>
              <a:r>
                <a:rPr lang="ja-JP" altLang="en-US" sz="1100" b="1" dirty="0">
                  <a:solidFill>
                    <a:schemeClr val="bg1">
                      <a:lumMod val="50000"/>
                    </a:schemeClr>
                  </a:solidFill>
                  <a:latin typeface="HG丸ｺﾞｼｯｸM-PRO" panose="020F0600000000000000" pitchFamily="50" charset="-128"/>
                  <a:ea typeface="HG丸ｺﾞｼｯｸM-PRO" panose="020F0600000000000000" pitchFamily="50" charset="-128"/>
                </a:rPr>
                <a:t>伝えあう</a:t>
              </a:r>
            </a:p>
          </p:txBody>
        </p:sp>
        <p:grpSp>
          <p:nvGrpSpPr>
            <p:cNvPr id="36" name="グループ化 35"/>
            <p:cNvGrpSpPr/>
            <p:nvPr/>
          </p:nvGrpSpPr>
          <p:grpSpPr>
            <a:xfrm rot="5400000">
              <a:off x="328197" y="2385982"/>
              <a:ext cx="371055" cy="141880"/>
              <a:chOff x="9397305" y="1026344"/>
              <a:chExt cx="497412" cy="169277"/>
            </a:xfrm>
          </p:grpSpPr>
          <p:sp>
            <p:nvSpPr>
              <p:cNvPr id="37" name="右矢印 36"/>
              <p:cNvSpPr/>
              <p:nvPr/>
            </p:nvSpPr>
            <p:spPr>
              <a:xfrm>
                <a:off x="9631014" y="1026344"/>
                <a:ext cx="263703" cy="169277"/>
              </a:xfrm>
              <a:prstGeom prst="rightArrow">
                <a:avLst>
                  <a:gd name="adj1" fmla="val 50000"/>
                  <a:gd name="adj2" fmla="val 97828"/>
                </a:avLst>
              </a:prstGeom>
              <a:solidFill>
                <a:schemeClr val="accent6">
                  <a:lumMod val="60000"/>
                  <a:lumOff val="40000"/>
                </a:schemeClr>
              </a:solidFill>
              <a:ln>
                <a:solidFill>
                  <a:schemeClr val="bg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8" name="右矢印 37"/>
              <p:cNvSpPr/>
              <p:nvPr/>
            </p:nvSpPr>
            <p:spPr>
              <a:xfrm rot="10800000">
                <a:off x="9397305" y="1026344"/>
                <a:ext cx="263703" cy="169277"/>
              </a:xfrm>
              <a:prstGeom prst="rightArrow">
                <a:avLst>
                  <a:gd name="adj1" fmla="val 50000"/>
                  <a:gd name="adj2" fmla="val 97828"/>
                </a:avLst>
              </a:prstGeom>
              <a:solidFill>
                <a:schemeClr val="accent6">
                  <a:lumMod val="60000"/>
                  <a:lumOff val="40000"/>
                </a:schemeClr>
              </a:solidFill>
              <a:ln>
                <a:solidFill>
                  <a:schemeClr val="bg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39" name="グループ化 38"/>
            <p:cNvGrpSpPr/>
            <p:nvPr/>
          </p:nvGrpSpPr>
          <p:grpSpPr>
            <a:xfrm rot="5400000">
              <a:off x="334268" y="3329139"/>
              <a:ext cx="371055" cy="141880"/>
              <a:chOff x="9397305" y="1026344"/>
              <a:chExt cx="497412" cy="169277"/>
            </a:xfrm>
          </p:grpSpPr>
          <p:sp>
            <p:nvSpPr>
              <p:cNvPr id="40" name="右矢印 39"/>
              <p:cNvSpPr/>
              <p:nvPr/>
            </p:nvSpPr>
            <p:spPr>
              <a:xfrm>
                <a:off x="9631014" y="1026344"/>
                <a:ext cx="263703" cy="169277"/>
              </a:xfrm>
              <a:prstGeom prst="rightArrow">
                <a:avLst>
                  <a:gd name="adj1" fmla="val 50000"/>
                  <a:gd name="adj2" fmla="val 97828"/>
                </a:avLst>
              </a:prstGeom>
              <a:solidFill>
                <a:schemeClr val="accent6">
                  <a:lumMod val="60000"/>
                  <a:lumOff val="40000"/>
                </a:schemeClr>
              </a:solidFill>
              <a:ln>
                <a:solidFill>
                  <a:schemeClr val="bg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1" name="右矢印 40"/>
              <p:cNvSpPr/>
              <p:nvPr/>
            </p:nvSpPr>
            <p:spPr>
              <a:xfrm rot="10800000">
                <a:off x="9397305" y="1026344"/>
                <a:ext cx="263703" cy="169277"/>
              </a:xfrm>
              <a:prstGeom prst="rightArrow">
                <a:avLst>
                  <a:gd name="adj1" fmla="val 50000"/>
                  <a:gd name="adj2" fmla="val 97828"/>
                </a:avLst>
              </a:prstGeom>
              <a:solidFill>
                <a:schemeClr val="accent6">
                  <a:lumMod val="60000"/>
                  <a:lumOff val="40000"/>
                </a:schemeClr>
              </a:solidFill>
              <a:ln>
                <a:solidFill>
                  <a:schemeClr val="bg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42" name="角丸四角形 41"/>
            <p:cNvSpPr/>
            <p:nvPr/>
          </p:nvSpPr>
          <p:spPr>
            <a:xfrm rot="5400000">
              <a:off x="-1477036" y="3119693"/>
              <a:ext cx="3264842" cy="345436"/>
            </a:xfrm>
            <a:prstGeom prst="roundRect">
              <a:avLst>
                <a:gd name="adj" fmla="val 17358"/>
              </a:avLst>
            </a:prstGeom>
            <a:no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256" tIns="30628" rIns="61256" bIns="30628" rtlCol="0" anchor="ctr"/>
            <a:lstStyle/>
            <a:p>
              <a:pPr algn="ctr"/>
              <a:endParaRPr lang="ja-JP" altLang="en-US" sz="1050"/>
            </a:p>
          </p:txBody>
        </p:sp>
        <p:sp>
          <p:nvSpPr>
            <p:cNvPr id="43" name="テキスト ボックス 42"/>
            <p:cNvSpPr txBox="1"/>
            <p:nvPr/>
          </p:nvSpPr>
          <p:spPr>
            <a:xfrm>
              <a:off x="-426" y="1904627"/>
              <a:ext cx="315020" cy="2862791"/>
            </a:xfrm>
            <a:prstGeom prst="rect">
              <a:avLst/>
            </a:prstGeom>
            <a:noFill/>
          </p:spPr>
          <p:txBody>
            <a:bodyPr vert="eaVert" wrap="square" lIns="61256" tIns="30628" rIns="61256" bIns="30628" rtlCol="0">
              <a:spAutoFit/>
            </a:bodyPr>
            <a:lstStyle/>
            <a:p>
              <a:pPr algn="ctr"/>
              <a:r>
                <a:rPr lang="ja-JP" altLang="en-US" sz="1100" b="1" dirty="0" smtClean="0">
                  <a:solidFill>
                    <a:schemeClr val="bg1">
                      <a:lumMod val="50000"/>
                    </a:schemeClr>
                  </a:solidFill>
                  <a:latin typeface="HG丸ｺﾞｼｯｸM-PRO" panose="020F0600000000000000" pitchFamily="50" charset="-128"/>
                  <a:ea typeface="HG丸ｺﾞｼｯｸM-PRO" panose="020F0600000000000000" pitchFamily="50" charset="-128"/>
                </a:rPr>
                <a:t>健 康 な 食 事 のあり方</a:t>
              </a:r>
              <a:endParaRPr lang="ja-JP" altLang="en-US" sz="1100" b="1" dirty="0">
                <a:solidFill>
                  <a:schemeClr val="bg1">
                    <a:lumMod val="50000"/>
                  </a:schemeClr>
                </a:solidFill>
                <a:latin typeface="HG丸ｺﾞｼｯｸM-PRO" panose="020F0600000000000000" pitchFamily="50" charset="-128"/>
                <a:ea typeface="HG丸ｺﾞｼｯｸM-PRO" panose="020F0600000000000000" pitchFamily="50" charset="-128"/>
              </a:endParaRPr>
            </a:p>
          </p:txBody>
        </p:sp>
        <p:sp>
          <p:nvSpPr>
            <p:cNvPr id="44" name="角丸四角形 43"/>
            <p:cNvSpPr/>
            <p:nvPr/>
          </p:nvSpPr>
          <p:spPr>
            <a:xfrm>
              <a:off x="747453" y="4393570"/>
              <a:ext cx="8985321" cy="531260"/>
            </a:xfrm>
            <a:prstGeom prst="roundRect">
              <a:avLst>
                <a:gd name="adj" fmla="val 11565"/>
              </a:avLst>
            </a:prstGeom>
            <a:no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61256" tIns="30628" rIns="61256" bIns="30628" rtlCol="0" anchor="ctr"/>
            <a:lstStyle/>
            <a:p>
              <a:pPr algn="ctr"/>
              <a:endParaRPr kumimoji="1" lang="ja-JP" altLang="en-US" sz="16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45" name="グループ化 44"/>
            <p:cNvGrpSpPr/>
            <p:nvPr/>
          </p:nvGrpSpPr>
          <p:grpSpPr>
            <a:xfrm>
              <a:off x="603436" y="2105360"/>
              <a:ext cx="183214" cy="1860923"/>
              <a:chOff x="279451" y="2469176"/>
              <a:chExt cx="190832" cy="2362595"/>
            </a:xfrm>
          </p:grpSpPr>
          <p:sp>
            <p:nvSpPr>
              <p:cNvPr id="46" name="正方形/長方形 45"/>
              <p:cNvSpPr/>
              <p:nvPr/>
            </p:nvSpPr>
            <p:spPr>
              <a:xfrm>
                <a:off x="409353" y="2564903"/>
                <a:ext cx="60930" cy="2178065"/>
              </a:xfrm>
              <a:prstGeom prst="rect">
                <a:avLst/>
              </a:prstGeom>
              <a:solidFill>
                <a:schemeClr val="accent6">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7" name="右矢印 46"/>
              <p:cNvSpPr/>
              <p:nvPr/>
            </p:nvSpPr>
            <p:spPr>
              <a:xfrm rot="12600000">
                <a:off x="279451" y="2469176"/>
                <a:ext cx="186807" cy="139042"/>
              </a:xfrm>
              <a:prstGeom prst="rightArrow">
                <a:avLst>
                  <a:gd name="adj1" fmla="val 44067"/>
                  <a:gd name="adj2" fmla="val 97828"/>
                </a:avLst>
              </a:prstGeom>
              <a:solidFill>
                <a:schemeClr val="accent6">
                  <a:lumMod val="60000"/>
                  <a:lumOff val="40000"/>
                </a:schemeClr>
              </a:solidFill>
              <a:ln w="19050">
                <a:solidFill>
                  <a:schemeClr val="bg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8" name="右矢印 47"/>
              <p:cNvSpPr/>
              <p:nvPr/>
            </p:nvSpPr>
            <p:spPr>
              <a:xfrm rot="9000000" flipV="1">
                <a:off x="279451" y="4692729"/>
                <a:ext cx="186806" cy="139042"/>
              </a:xfrm>
              <a:prstGeom prst="rightArrow">
                <a:avLst>
                  <a:gd name="adj1" fmla="val 50000"/>
                  <a:gd name="adj2" fmla="val 97828"/>
                </a:avLst>
              </a:prstGeom>
              <a:solidFill>
                <a:schemeClr val="accent6">
                  <a:lumMod val="60000"/>
                  <a:lumOff val="40000"/>
                </a:schemeClr>
              </a:solidFill>
              <a:ln w="19050">
                <a:solidFill>
                  <a:schemeClr val="bg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9" name="正方形/長方形 48"/>
              <p:cNvSpPr/>
              <p:nvPr/>
            </p:nvSpPr>
            <p:spPr>
              <a:xfrm>
                <a:off x="418555" y="2580190"/>
                <a:ext cx="39273" cy="5749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1" name="正方形/長方形 50"/>
              <p:cNvSpPr/>
              <p:nvPr/>
            </p:nvSpPr>
            <p:spPr>
              <a:xfrm>
                <a:off x="418555" y="4667519"/>
                <a:ext cx="39273" cy="5749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sp>
        <p:nvSpPr>
          <p:cNvPr id="52" name="正方形/長方形 51"/>
          <p:cNvSpPr/>
          <p:nvPr/>
        </p:nvSpPr>
        <p:spPr>
          <a:xfrm>
            <a:off x="0" y="1340768"/>
            <a:ext cx="9144000" cy="37006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t>ライフステージごとの「健康な食事」のあり方の例</a:t>
            </a:r>
          </a:p>
        </p:txBody>
      </p:sp>
      <p:sp>
        <p:nvSpPr>
          <p:cNvPr id="56" name="下矢印 55"/>
          <p:cNvSpPr/>
          <p:nvPr/>
        </p:nvSpPr>
        <p:spPr>
          <a:xfrm>
            <a:off x="2051720" y="5469605"/>
            <a:ext cx="238329" cy="191643"/>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57" name="下矢印 56"/>
          <p:cNvSpPr/>
          <p:nvPr/>
        </p:nvSpPr>
        <p:spPr>
          <a:xfrm>
            <a:off x="4795831" y="5469605"/>
            <a:ext cx="238329" cy="191643"/>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58" name="下矢印 57"/>
          <p:cNvSpPr/>
          <p:nvPr/>
        </p:nvSpPr>
        <p:spPr>
          <a:xfrm>
            <a:off x="7629812" y="5469605"/>
            <a:ext cx="238329" cy="191643"/>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59" name="正方形/長方形 58"/>
          <p:cNvSpPr/>
          <p:nvPr/>
        </p:nvSpPr>
        <p:spPr>
          <a:xfrm>
            <a:off x="35496" y="44624"/>
            <a:ext cx="9070976" cy="122413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0" name="角丸四角形 59"/>
          <p:cNvSpPr/>
          <p:nvPr/>
        </p:nvSpPr>
        <p:spPr>
          <a:xfrm>
            <a:off x="35497" y="34602"/>
            <a:ext cx="9000268" cy="1234158"/>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a:latin typeface="ＭＳ ゴシック" panose="020B0609070205080204" pitchFamily="49" charset="-128"/>
                <a:ea typeface="ＭＳ ゴシック" panose="020B0609070205080204" pitchFamily="49" charset="-128"/>
              </a:rPr>
              <a:t>○ 「健康な食事」について、食に関わる行動の面として、“食べる”、“つくる</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伝えあう”の３つの面から整理すると、ライフステージごとの特徴が</a:t>
            </a:r>
            <a:r>
              <a:rPr lang="ja-JP" altLang="en-US" dirty="0" smtClean="0">
                <a:latin typeface="ＭＳ ゴシック" panose="020B0609070205080204" pitchFamily="49" charset="-128"/>
                <a:ea typeface="ＭＳ ゴシック" panose="020B0609070205080204" pitchFamily="49" charset="-128"/>
              </a:rPr>
              <a:t>みられる。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それぞれ</a:t>
            </a:r>
            <a:r>
              <a:rPr lang="ja-JP" altLang="en-US" dirty="0">
                <a:latin typeface="ＭＳ ゴシック" panose="020B0609070205080204" pitchFamily="49" charset="-128"/>
                <a:ea typeface="ＭＳ ゴシック" panose="020B0609070205080204" pitchFamily="49" charset="-128"/>
              </a:rPr>
              <a:t>のライフステージにおいて、どのような「健康な食事」のあり方が望</a:t>
            </a:r>
            <a:r>
              <a:rPr lang="ja-JP" altLang="en-US" dirty="0" err="1" smtClean="0">
                <a:latin typeface="ＭＳ ゴシック" panose="020B0609070205080204" pitchFamily="49" charset="-128"/>
                <a:ea typeface="ＭＳ ゴシック" panose="020B0609070205080204" pitchFamily="49" charset="-128"/>
              </a:rPr>
              <a:t>ま</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しいのかを、例</a:t>
            </a:r>
            <a:r>
              <a:rPr lang="ja-JP" altLang="en-US" dirty="0">
                <a:latin typeface="ＭＳ ゴシック" panose="020B0609070205080204" pitchFamily="49" charset="-128"/>
                <a:ea typeface="ＭＳ ゴシック" panose="020B0609070205080204" pitchFamily="49" charset="-128"/>
              </a:rPr>
              <a:t>として整理。</a:t>
            </a:r>
            <a:endParaRPr lang="en-US" altLang="ja-JP" dirty="0">
              <a:latin typeface="ＭＳ ゴシック" panose="020B0609070205080204" pitchFamily="49" charset="-128"/>
              <a:ea typeface="ＭＳ ゴシック" panose="020B0609070205080204" pitchFamily="49" charset="-128"/>
            </a:endParaRPr>
          </a:p>
        </p:txBody>
      </p:sp>
      <p:sp>
        <p:nvSpPr>
          <p:cNvPr id="61" name="スライド番号プレースホルダー 2"/>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24</a:t>
            </a:fld>
            <a:endParaRPr kumimoji="1" lang="ja-JP" altLang="en-US"/>
          </a:p>
        </p:txBody>
      </p:sp>
    </p:spTree>
    <p:extLst>
      <p:ext uri="{BB962C8B-B14F-4D97-AF65-F5344CB8AC3E}">
        <p14:creationId xmlns:p14="http://schemas.microsoft.com/office/powerpoint/2010/main" val="756349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006975"/>
            <a:ext cx="9144000" cy="121411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chemeClr val="tx1"/>
                </a:solidFill>
                <a:latin typeface="ＭＳ ゴシック" panose="020B0609070205080204" pitchFamily="49" charset="-128"/>
                <a:ea typeface="ＭＳ ゴシック" panose="020B0609070205080204" pitchFamily="49" charset="-128"/>
              </a:rPr>
              <a:t>日本人の長寿を支える「</a:t>
            </a:r>
            <a:r>
              <a:rPr lang="ja-JP" altLang="en-US" sz="2800" dirty="0">
                <a:solidFill>
                  <a:schemeClr val="tx1"/>
                </a:solidFill>
                <a:latin typeface="ＭＳ ゴシック" panose="020B0609070205080204" pitchFamily="49" charset="-128"/>
                <a:ea typeface="ＭＳ ゴシック" panose="020B0609070205080204" pitchFamily="49" charset="-128"/>
              </a:rPr>
              <a:t>健康な食事</a:t>
            </a:r>
            <a:r>
              <a:rPr lang="ja-JP" altLang="en-US" sz="2800" dirty="0" smtClean="0">
                <a:solidFill>
                  <a:schemeClr val="tx1"/>
                </a:solidFill>
                <a:latin typeface="ＭＳ ゴシック" panose="020B0609070205080204" pitchFamily="49" charset="-128"/>
                <a:ea typeface="ＭＳ ゴシック" panose="020B0609070205080204" pitchFamily="49" charset="-128"/>
              </a:rPr>
              <a:t>」のとらえ方、</a:t>
            </a:r>
            <a:endParaRPr lang="en-US" altLang="ja-JP" sz="28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2800" dirty="0">
                <a:solidFill>
                  <a:schemeClr val="tx1"/>
                </a:solidFill>
                <a:latin typeface="ＭＳ ゴシック" panose="020B0609070205080204" pitchFamily="49" charset="-128"/>
                <a:ea typeface="ＭＳ ゴシック" panose="020B0609070205080204" pitchFamily="49" charset="-128"/>
              </a:rPr>
              <a:t>構成して</a:t>
            </a:r>
            <a:r>
              <a:rPr lang="ja-JP" altLang="en-US" sz="2800" dirty="0" smtClean="0">
                <a:solidFill>
                  <a:schemeClr val="tx1"/>
                </a:solidFill>
                <a:latin typeface="ＭＳ ゴシック" panose="020B0609070205080204" pitchFamily="49" charset="-128"/>
                <a:ea typeface="ＭＳ ゴシック" panose="020B0609070205080204" pitchFamily="49" charset="-128"/>
              </a:rPr>
              <a:t>いる要因</a:t>
            </a:r>
            <a:r>
              <a:rPr lang="ja-JP" altLang="en-US" sz="2800" dirty="0">
                <a:solidFill>
                  <a:schemeClr val="tx1"/>
                </a:solidFill>
                <a:latin typeface="ＭＳ ゴシック" panose="020B0609070205080204" pitchFamily="49" charset="-128"/>
                <a:ea typeface="ＭＳ ゴシック" panose="020B0609070205080204" pitchFamily="49" charset="-128"/>
              </a:rPr>
              <a:t>例</a:t>
            </a:r>
          </a:p>
        </p:txBody>
      </p:sp>
    </p:spTree>
    <p:extLst>
      <p:ext uri="{BB962C8B-B14F-4D97-AF65-F5344CB8AC3E}">
        <p14:creationId xmlns:p14="http://schemas.microsoft.com/office/powerpoint/2010/main" val="543432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527"/>
            <a:ext cx="9144000" cy="37006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b="1" dirty="0">
                <a:solidFill>
                  <a:schemeClr val="bg1"/>
                </a:solidFill>
                <a:latin typeface="ＭＳ ゴシック" panose="020B0609070205080204" pitchFamily="49" charset="-128"/>
                <a:ea typeface="ＭＳ ゴシック" panose="020B0609070205080204" pitchFamily="49" charset="-128"/>
              </a:rPr>
              <a:t>日本人の長寿を支える「健康な食事</a:t>
            </a:r>
            <a:r>
              <a:rPr lang="ja-JP" altLang="en-US" b="1" dirty="0" smtClean="0">
                <a:solidFill>
                  <a:schemeClr val="bg1"/>
                </a:solidFill>
                <a:latin typeface="ＭＳ ゴシック" panose="020B0609070205080204" pitchFamily="49" charset="-128"/>
                <a:ea typeface="ＭＳ ゴシック" panose="020B0609070205080204" pitchFamily="49" charset="-128"/>
              </a:rPr>
              <a:t>」のとらえ方</a:t>
            </a:r>
            <a:endParaRPr lang="ja-JP" altLang="en-US" b="1" dirty="0">
              <a:solidFill>
                <a:schemeClr val="bg1"/>
              </a:solidFill>
              <a:latin typeface="ＭＳ ゴシック" panose="020B0609070205080204" pitchFamily="49" charset="-128"/>
              <a:ea typeface="ＭＳ ゴシック" panose="020B0609070205080204" pitchFamily="49" charset="-128"/>
            </a:endParaRPr>
          </a:p>
        </p:txBody>
      </p:sp>
      <p:sp>
        <p:nvSpPr>
          <p:cNvPr id="3" name="メモ 2"/>
          <p:cNvSpPr/>
          <p:nvPr/>
        </p:nvSpPr>
        <p:spPr>
          <a:xfrm>
            <a:off x="323528" y="836712"/>
            <a:ext cx="8568952" cy="5616624"/>
          </a:xfrm>
          <a:prstGeom prst="foldedCorner">
            <a:avLst>
              <a:gd name="adj" fmla="val 7993"/>
            </a:avLst>
          </a:prstGeom>
          <a:solidFill>
            <a:schemeClr val="bg1"/>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indent="152400">
              <a:lnSpc>
                <a:spcPct val="115000"/>
              </a:lnSpc>
              <a:spcBef>
                <a:spcPts val="1200"/>
              </a:spcBef>
            </a:pPr>
            <a:r>
              <a:rPr lang="ja-JP" altLang="ja-JP" sz="2000" kern="100" dirty="0">
                <a:solidFill>
                  <a:srgbClr val="000000"/>
                </a:solidFill>
                <a:ea typeface="ＭＳ ゴシック"/>
                <a:cs typeface="Times New Roman"/>
              </a:rPr>
              <a:t>「健康な食事」とは、健康な心身の維持・増進に必要とされる栄養バランスを基本とする食生活が、無理なく持続している状態を意味する。</a:t>
            </a:r>
            <a:endParaRPr lang="ja-JP" altLang="ja-JP" sz="1600" kern="100" dirty="0">
              <a:ea typeface="ＭＳ 明朝"/>
              <a:cs typeface="Times New Roman"/>
            </a:endParaRPr>
          </a:p>
          <a:p>
            <a:pPr>
              <a:lnSpc>
                <a:spcPct val="115000"/>
              </a:lnSpc>
              <a:spcBef>
                <a:spcPts val="1200"/>
              </a:spcBef>
            </a:pPr>
            <a:r>
              <a:rPr lang="ja-JP" altLang="ja-JP" sz="2000" kern="100" dirty="0">
                <a:solidFill>
                  <a:srgbClr val="000000"/>
                </a:solidFill>
                <a:ea typeface="ＭＳ ゴシック"/>
                <a:cs typeface="Times New Roman"/>
              </a:rPr>
              <a:t>　「健康な食事」の実現のためには、日本の食文化の良さを引き継ぐとともに、おいしさや楽しみを伴っていることが大切である。おいしさや楽しみは、食材や調理の工夫、食嗜好や食事観の形成、食の場面の選択など、幅広い要素から構成される。</a:t>
            </a:r>
            <a:endParaRPr lang="ja-JP" altLang="ja-JP" sz="1600" kern="100" dirty="0">
              <a:ea typeface="ＭＳ 明朝"/>
              <a:cs typeface="Times New Roman"/>
            </a:endParaRPr>
          </a:p>
          <a:p>
            <a:pPr>
              <a:lnSpc>
                <a:spcPct val="115000"/>
              </a:lnSpc>
              <a:spcBef>
                <a:spcPts val="1200"/>
              </a:spcBef>
            </a:pPr>
            <a:r>
              <a:rPr lang="ja-JP" altLang="ja-JP" sz="2000" kern="100" dirty="0">
                <a:solidFill>
                  <a:srgbClr val="000000"/>
                </a:solidFill>
                <a:ea typeface="ＭＳ ゴシック"/>
                <a:cs typeface="Times New Roman"/>
              </a:rPr>
              <a:t>　「健康な食事」が広く社会に定着するためには、信頼できる情報のもとで、国民が適切な食物に日常的にアクセスすることが可能な社会的・経済的・文化的な条件が整っていなければならない。</a:t>
            </a:r>
            <a:endParaRPr lang="ja-JP" altLang="ja-JP" sz="1600" kern="100" dirty="0">
              <a:ea typeface="ＭＳ 明朝"/>
              <a:cs typeface="Times New Roman"/>
            </a:endParaRPr>
          </a:p>
          <a:p>
            <a:pPr>
              <a:lnSpc>
                <a:spcPct val="115000"/>
              </a:lnSpc>
              <a:spcBef>
                <a:spcPts val="1200"/>
              </a:spcBef>
            </a:pPr>
            <a:r>
              <a:rPr lang="ja-JP" altLang="ja-JP" sz="2000" kern="100" dirty="0">
                <a:solidFill>
                  <a:srgbClr val="000000"/>
                </a:solidFill>
                <a:ea typeface="ＭＳ ゴシック"/>
                <a:cs typeface="Times New Roman"/>
              </a:rPr>
              <a:t>　社会全体での「健康な食事」は、地域の特性を生かした食料の安定供給の確保や食生活に関する教育・体験活動などの取組と、国民一人一人の日々の実践とが相乗的に作用することで実現し、食をめぐる地域力の維持・向上とともに、国民の健康とＱＯＬの維持・向上に着実に貢献する</a:t>
            </a:r>
            <a:r>
              <a:rPr lang="ja-JP" altLang="ja-JP" sz="2000" kern="100" dirty="0" smtClean="0">
                <a:solidFill>
                  <a:srgbClr val="000000"/>
                </a:solidFill>
                <a:ea typeface="ＭＳ ゴシック"/>
                <a:cs typeface="Times New Roman"/>
              </a:rPr>
              <a:t>。</a:t>
            </a:r>
            <a:endParaRPr lang="ja-JP" altLang="ja-JP" sz="1600" kern="100" dirty="0">
              <a:ea typeface="ＭＳ 明朝"/>
              <a:cs typeface="Times New Roman"/>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26</a:t>
            </a:fld>
            <a:endParaRPr kumimoji="1" lang="ja-JP" altLang="en-US"/>
          </a:p>
        </p:txBody>
      </p:sp>
    </p:spTree>
    <p:extLst>
      <p:ext uri="{BB962C8B-B14F-4D97-AF65-F5344CB8AC3E}">
        <p14:creationId xmlns:p14="http://schemas.microsoft.com/office/powerpoint/2010/main" val="803608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835696" y="476672"/>
            <a:ext cx="5317082" cy="5300762"/>
            <a:chOff x="2135238" y="497674"/>
            <a:chExt cx="4969680" cy="4954426"/>
          </a:xfrm>
        </p:grpSpPr>
        <p:sp>
          <p:nvSpPr>
            <p:cNvPr id="3" name="円/楕円 2"/>
            <p:cNvSpPr/>
            <p:nvPr/>
          </p:nvSpPr>
          <p:spPr>
            <a:xfrm rot="18900000" flipV="1">
              <a:off x="2135238" y="497674"/>
              <a:ext cx="4923168" cy="4923168"/>
            </a:xfrm>
            <a:prstGeom prst="ellipse">
              <a:avLst/>
            </a:prstGeom>
            <a:gradFill flip="none" rotWithShape="1">
              <a:gsLst>
                <a:gs pos="100000">
                  <a:srgbClr val="FEEFE2"/>
                </a:gs>
                <a:gs pos="100000">
                  <a:schemeClr val="accent6">
                    <a:lumMod val="5000"/>
                    <a:lumOff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4" name="円/楕円 3"/>
            <p:cNvSpPr/>
            <p:nvPr/>
          </p:nvSpPr>
          <p:spPr>
            <a:xfrm rot="18900000" flipV="1">
              <a:off x="2268498" y="795455"/>
              <a:ext cx="4656647" cy="4656645"/>
            </a:xfrm>
            <a:prstGeom prst="ellipse">
              <a:avLst/>
            </a:prstGeom>
            <a:gradFill flip="none" rotWithShape="1">
              <a:gsLst>
                <a:gs pos="39000">
                  <a:schemeClr val="accent6">
                    <a:lumMod val="60000"/>
                    <a:lumOff val="40000"/>
                  </a:schemeClr>
                </a:gs>
                <a:gs pos="53000">
                  <a:srgbClr val="FDDDC3"/>
                </a:gs>
                <a:gs pos="82000">
                  <a:schemeClr val="accent6">
                    <a:lumMod val="5000"/>
                    <a:lumOff val="95000"/>
                  </a:schemeClr>
                </a:gs>
              </a:gsLst>
              <a:path path="circle">
                <a:fillToRect l="100000" t="100000"/>
              </a:path>
              <a:tileRect r="-100000" b="-100000"/>
            </a:gra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5" name="テキスト ボックス 4"/>
            <p:cNvSpPr txBox="1"/>
            <p:nvPr/>
          </p:nvSpPr>
          <p:spPr>
            <a:xfrm>
              <a:off x="3761032" y="886549"/>
              <a:ext cx="1747548" cy="496456"/>
            </a:xfrm>
            <a:prstGeom prst="rect">
              <a:avLst/>
            </a:prstGeom>
            <a:noFill/>
            <a:ln w="12700">
              <a:noFill/>
            </a:ln>
          </p:spPr>
          <p:txBody>
            <a:bodyPr wrap="none" rtlCol="0">
              <a:prstTxWarp prst="textArchUp">
                <a:avLst>
                  <a:gd name="adj" fmla="val 10817511"/>
                </a:avLst>
              </a:prstTxWarp>
              <a:spAutoFit/>
            </a:bodyPr>
            <a:lstStyle/>
            <a:p>
              <a:pPr algn="ct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 地　域　力　の　維　持　・　向　上</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3603885" y="4838984"/>
              <a:ext cx="1987840" cy="530519"/>
            </a:xfrm>
            <a:prstGeom prst="rect">
              <a:avLst/>
            </a:prstGeom>
            <a:noFill/>
            <a:ln w="12700">
              <a:noFill/>
            </a:ln>
          </p:spPr>
          <p:txBody>
            <a:bodyPr wrap="none" rtlCol="0">
              <a:prstTxWarp prst="textArchDown">
                <a:avLst/>
              </a:prstTxWarp>
              <a:spAutoFit/>
            </a:bodyPr>
            <a:lstStyle/>
            <a:p>
              <a:pPr algn="ct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　健 康 ・ </a:t>
              </a:r>
              <a:r>
                <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Q O L </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 生 活 の 質 ） の 維 持 ・ 向 上　</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5666041" y="873578"/>
              <a:ext cx="364378" cy="201368"/>
            </a:xfrm>
            <a:prstGeom prst="rect">
              <a:avLst/>
            </a:prstGeom>
            <a:noFill/>
            <a:ln w="12700">
              <a:noFill/>
            </a:ln>
          </p:spPr>
          <p:txBody>
            <a:bodyPr wrap="none" rtlCol="0">
              <a:spAutoFit/>
            </a:bodyPr>
            <a:lstStyle/>
            <a:p>
              <a:r>
                <a:rPr kumimoji="1" lang="ja-JP" altLang="en-US" sz="800" u="sng" dirty="0" smtClean="0"/>
                <a:t>文化</a:t>
              </a:r>
              <a:endParaRPr kumimoji="1" lang="ja-JP" altLang="en-US" sz="800" u="sng" dirty="0"/>
            </a:p>
          </p:txBody>
        </p:sp>
        <p:sp>
          <p:nvSpPr>
            <p:cNvPr id="8" name="テキスト ボックス 7"/>
            <p:cNvSpPr txBox="1"/>
            <p:nvPr/>
          </p:nvSpPr>
          <p:spPr>
            <a:xfrm>
              <a:off x="3238483" y="867901"/>
              <a:ext cx="364378" cy="201368"/>
            </a:xfrm>
            <a:prstGeom prst="rect">
              <a:avLst/>
            </a:prstGeom>
            <a:noFill/>
            <a:ln w="12700">
              <a:noFill/>
            </a:ln>
          </p:spPr>
          <p:txBody>
            <a:bodyPr wrap="none" rtlCol="0">
              <a:spAutoFit/>
            </a:bodyPr>
            <a:lstStyle/>
            <a:p>
              <a:r>
                <a:rPr kumimoji="1" lang="ja-JP" altLang="en-US" sz="800" u="sng" dirty="0" smtClean="0"/>
                <a:t>自然</a:t>
              </a:r>
              <a:endParaRPr kumimoji="1" lang="ja-JP" altLang="en-US" sz="800" u="sng" dirty="0"/>
            </a:p>
          </p:txBody>
        </p:sp>
        <p:sp>
          <p:nvSpPr>
            <p:cNvPr id="9" name="テキスト ボックス 8"/>
            <p:cNvSpPr txBox="1"/>
            <p:nvPr/>
          </p:nvSpPr>
          <p:spPr>
            <a:xfrm>
              <a:off x="4340285" y="553228"/>
              <a:ext cx="604102" cy="201368"/>
            </a:xfrm>
            <a:prstGeom prst="rect">
              <a:avLst/>
            </a:prstGeom>
            <a:noFill/>
            <a:ln w="12700">
              <a:noFill/>
            </a:ln>
          </p:spPr>
          <p:txBody>
            <a:bodyPr wrap="none" rtlCol="0">
              <a:spAutoFit/>
            </a:bodyPr>
            <a:lstStyle/>
            <a:p>
              <a:r>
                <a:rPr lang="ja-JP" altLang="en-US" sz="800" u="sng" dirty="0" smtClean="0"/>
                <a:t>社会・経済</a:t>
              </a:r>
              <a:endParaRPr kumimoji="1" lang="ja-JP" altLang="en-US" sz="800" u="sng" dirty="0"/>
            </a:p>
          </p:txBody>
        </p:sp>
        <p:sp>
          <p:nvSpPr>
            <p:cNvPr id="10" name="テキスト ボックス 9"/>
            <p:cNvSpPr txBox="1"/>
            <p:nvPr/>
          </p:nvSpPr>
          <p:spPr>
            <a:xfrm flipH="1">
              <a:off x="3119508" y="1231687"/>
              <a:ext cx="1656739" cy="258901"/>
            </a:xfrm>
            <a:prstGeom prst="rect">
              <a:avLst/>
            </a:prstGeom>
            <a:noFill/>
          </p:spPr>
          <p:txBody>
            <a:bodyPr wrap="square" rtlCol="0">
              <a:spAutoFit/>
            </a:bodyPr>
            <a:lstStyle/>
            <a:p>
              <a:r>
                <a:rPr lang="ja-JP" altLang="en-US" sz="600" dirty="0" smtClean="0"/>
                <a:t>・地域</a:t>
              </a:r>
              <a:r>
                <a:rPr lang="ja-JP" altLang="en-US" sz="600" dirty="0"/>
                <a:t>特性を生かした食料の安定供給</a:t>
              </a:r>
              <a:r>
                <a:rPr lang="ja-JP" altLang="en-US" sz="600" dirty="0" smtClean="0"/>
                <a:t>と</a:t>
              </a:r>
              <a:endParaRPr lang="en-US" altLang="ja-JP" sz="600" dirty="0" smtClean="0"/>
            </a:p>
            <a:p>
              <a:r>
                <a:rPr lang="ja-JP" altLang="en-US" sz="600" dirty="0"/>
                <a:t>　</a:t>
              </a:r>
              <a:r>
                <a:rPr lang="ja-JP" altLang="en-US" sz="600" dirty="0" smtClean="0"/>
                <a:t>持続</a:t>
              </a:r>
              <a:r>
                <a:rPr lang="ja-JP" altLang="en-US" sz="600" dirty="0"/>
                <a:t>可能なフードシステム</a:t>
              </a:r>
              <a:endParaRPr lang="en-US" altLang="ja-JP" sz="600" dirty="0"/>
            </a:p>
          </p:txBody>
        </p:sp>
        <p:sp>
          <p:nvSpPr>
            <p:cNvPr id="11" name="テキスト ボックス 10"/>
            <p:cNvSpPr txBox="1"/>
            <p:nvPr/>
          </p:nvSpPr>
          <p:spPr>
            <a:xfrm flipH="1">
              <a:off x="4780711" y="1323960"/>
              <a:ext cx="1234762" cy="258901"/>
            </a:xfrm>
            <a:prstGeom prst="rect">
              <a:avLst/>
            </a:prstGeom>
            <a:noFill/>
          </p:spPr>
          <p:txBody>
            <a:bodyPr wrap="square" rtlCol="0">
              <a:spAutoFit/>
            </a:bodyPr>
            <a:lstStyle/>
            <a:p>
              <a:r>
                <a:rPr kumimoji="1" lang="ja-JP" altLang="en-US" sz="600" dirty="0" smtClean="0"/>
                <a:t>・地域の気候・風土に根ざした</a:t>
              </a:r>
              <a:endParaRPr kumimoji="1" lang="en-US" altLang="ja-JP" sz="600" dirty="0" smtClean="0"/>
            </a:p>
            <a:p>
              <a:r>
                <a:rPr lang="ja-JP" altLang="en-US" sz="600" dirty="0"/>
                <a:t>　</a:t>
              </a:r>
              <a:r>
                <a:rPr kumimoji="1" lang="ja-JP" altLang="en-US" sz="600" dirty="0" smtClean="0"/>
                <a:t>特色のある食文化</a:t>
              </a:r>
              <a:endParaRPr kumimoji="1" lang="en-US" altLang="ja-JP" sz="600" dirty="0" smtClean="0"/>
            </a:p>
          </p:txBody>
        </p:sp>
        <p:sp>
          <p:nvSpPr>
            <p:cNvPr id="12" name="テキスト ボックス 11"/>
            <p:cNvSpPr txBox="1"/>
            <p:nvPr/>
          </p:nvSpPr>
          <p:spPr>
            <a:xfrm flipH="1">
              <a:off x="4780711" y="1510703"/>
              <a:ext cx="1656272" cy="258901"/>
            </a:xfrm>
            <a:prstGeom prst="rect">
              <a:avLst/>
            </a:prstGeom>
            <a:noFill/>
          </p:spPr>
          <p:txBody>
            <a:bodyPr wrap="square" rtlCol="0">
              <a:spAutoFit/>
            </a:bodyPr>
            <a:lstStyle/>
            <a:p>
              <a:r>
                <a:rPr kumimoji="1" lang="ja-JP" altLang="en-US" sz="600" dirty="0" smtClean="0"/>
                <a:t>・地域の食材を</a:t>
              </a:r>
              <a:r>
                <a:rPr lang="ja-JP" altLang="en-US" sz="600" dirty="0"/>
                <a:t>生かす</a:t>
              </a:r>
              <a:r>
                <a:rPr kumimoji="1" lang="ja-JP" altLang="en-US" sz="600" dirty="0" smtClean="0"/>
                <a:t>工夫や知恵の伝承と、</a:t>
              </a:r>
              <a:endParaRPr kumimoji="1" lang="en-US" altLang="ja-JP" sz="600" dirty="0" smtClean="0"/>
            </a:p>
            <a:p>
              <a:r>
                <a:rPr lang="ja-JP" altLang="en-US" sz="600" dirty="0"/>
                <a:t>　</a:t>
              </a:r>
              <a:r>
                <a:rPr kumimoji="1" lang="ja-JP" altLang="en-US" sz="600" dirty="0" smtClean="0"/>
                <a:t>新たな料理の創造</a:t>
              </a:r>
              <a:endParaRPr kumimoji="1" lang="en-US" altLang="ja-JP" sz="600" dirty="0" smtClean="0"/>
            </a:p>
          </p:txBody>
        </p:sp>
        <p:sp>
          <p:nvSpPr>
            <p:cNvPr id="13" name="テキスト ボックス 12"/>
            <p:cNvSpPr txBox="1"/>
            <p:nvPr/>
          </p:nvSpPr>
          <p:spPr>
            <a:xfrm flipH="1">
              <a:off x="5391800" y="2719816"/>
              <a:ext cx="1610937" cy="172600"/>
            </a:xfrm>
            <a:prstGeom prst="rect">
              <a:avLst/>
            </a:prstGeom>
            <a:noFill/>
          </p:spPr>
          <p:txBody>
            <a:bodyPr wrap="none" rtlCol="0">
              <a:spAutoFit/>
            </a:bodyPr>
            <a:lstStyle/>
            <a:p>
              <a:r>
                <a:rPr kumimoji="1" lang="ja-JP" altLang="en-US" sz="600" dirty="0" smtClean="0"/>
                <a:t>・出版文化の発達（料理・食文化関係書の普及）</a:t>
              </a:r>
              <a:endParaRPr kumimoji="1" lang="en-US" altLang="ja-JP" sz="600" dirty="0" smtClean="0"/>
            </a:p>
          </p:txBody>
        </p:sp>
        <p:sp>
          <p:nvSpPr>
            <p:cNvPr id="14" name="テキスト ボックス 13"/>
            <p:cNvSpPr txBox="1"/>
            <p:nvPr/>
          </p:nvSpPr>
          <p:spPr>
            <a:xfrm flipH="1">
              <a:off x="4933955" y="1108763"/>
              <a:ext cx="460268" cy="201368"/>
            </a:xfrm>
            <a:prstGeom prst="rect">
              <a:avLst/>
            </a:prstGeom>
            <a:noFill/>
            <a:ln w="12700">
              <a:noFill/>
            </a:ln>
          </p:spPr>
          <p:txBody>
            <a:bodyPr wrap="none" rtlCol="0">
              <a:spAutoFit/>
            </a:bodyPr>
            <a:lstStyle/>
            <a:p>
              <a:r>
                <a:rPr kumimoji="1" lang="ja-JP" altLang="en-US" sz="800" u="sng" dirty="0" smtClean="0"/>
                <a:t>食文化</a:t>
              </a:r>
              <a:endParaRPr kumimoji="1" lang="ja-JP" altLang="en-US" sz="800" u="sng" dirty="0"/>
            </a:p>
          </p:txBody>
        </p:sp>
        <p:sp>
          <p:nvSpPr>
            <p:cNvPr id="15" name="テキスト ボックス 14"/>
            <p:cNvSpPr txBox="1"/>
            <p:nvPr/>
          </p:nvSpPr>
          <p:spPr>
            <a:xfrm flipH="1">
              <a:off x="3677435" y="1108763"/>
              <a:ext cx="795880" cy="201368"/>
            </a:xfrm>
            <a:prstGeom prst="rect">
              <a:avLst/>
            </a:prstGeom>
            <a:noFill/>
            <a:ln w="12700">
              <a:noFill/>
            </a:ln>
          </p:spPr>
          <p:txBody>
            <a:bodyPr wrap="none" rtlCol="0">
              <a:spAutoFit/>
            </a:bodyPr>
            <a:lstStyle/>
            <a:p>
              <a:r>
                <a:rPr kumimoji="1" lang="ja-JP" altLang="en-US" sz="800" u="sng" dirty="0" smtClean="0"/>
                <a:t>食料生産・流通</a:t>
              </a:r>
              <a:endParaRPr kumimoji="1" lang="ja-JP" altLang="en-US" sz="800" u="sng" dirty="0"/>
            </a:p>
          </p:txBody>
        </p:sp>
        <p:sp>
          <p:nvSpPr>
            <p:cNvPr id="16" name="テキスト ボックス 15"/>
            <p:cNvSpPr txBox="1"/>
            <p:nvPr/>
          </p:nvSpPr>
          <p:spPr>
            <a:xfrm flipH="1">
              <a:off x="2419989" y="2531058"/>
              <a:ext cx="968181" cy="172600"/>
            </a:xfrm>
            <a:prstGeom prst="rect">
              <a:avLst/>
            </a:prstGeom>
            <a:noFill/>
          </p:spPr>
          <p:txBody>
            <a:bodyPr wrap="none" rtlCol="0">
              <a:spAutoFit/>
            </a:bodyPr>
            <a:lstStyle/>
            <a:p>
              <a:r>
                <a:rPr kumimoji="1" lang="ja-JP" altLang="en-US" sz="600" dirty="0" smtClean="0"/>
                <a:t>・入手しやすい適切な価格</a:t>
              </a:r>
              <a:endParaRPr kumimoji="1" lang="en-US" altLang="ja-JP" sz="600" dirty="0" smtClean="0"/>
            </a:p>
          </p:txBody>
        </p:sp>
        <p:sp>
          <p:nvSpPr>
            <p:cNvPr id="17" name="テキスト ボックス 16"/>
            <p:cNvSpPr txBox="1"/>
            <p:nvPr/>
          </p:nvSpPr>
          <p:spPr>
            <a:xfrm flipH="1">
              <a:off x="5834129" y="3127200"/>
              <a:ext cx="824348" cy="172600"/>
            </a:xfrm>
            <a:prstGeom prst="rect">
              <a:avLst/>
            </a:prstGeom>
            <a:noFill/>
          </p:spPr>
          <p:txBody>
            <a:bodyPr wrap="none" rtlCol="0">
              <a:spAutoFit/>
            </a:bodyPr>
            <a:lstStyle/>
            <a:p>
              <a:r>
                <a:rPr kumimoji="1" lang="ja-JP" altLang="en-US" sz="600" dirty="0" smtClean="0"/>
                <a:t>・豊かな</a:t>
              </a:r>
              <a:r>
                <a:rPr lang="ja-JP" altLang="en-US" sz="600" dirty="0" smtClean="0"/>
                <a:t>食</a:t>
              </a:r>
              <a:r>
                <a:rPr kumimoji="1" lang="ja-JP" altLang="en-US" sz="600" dirty="0" smtClean="0"/>
                <a:t>体験、学習</a:t>
              </a:r>
              <a:endParaRPr kumimoji="1" lang="ja-JP" altLang="en-US" sz="600" dirty="0"/>
            </a:p>
          </p:txBody>
        </p:sp>
        <p:sp>
          <p:nvSpPr>
            <p:cNvPr id="18" name="テキスト ボックス 17"/>
            <p:cNvSpPr txBox="1"/>
            <p:nvPr/>
          </p:nvSpPr>
          <p:spPr>
            <a:xfrm flipH="1">
              <a:off x="5913731" y="3251656"/>
              <a:ext cx="640060" cy="172600"/>
            </a:xfrm>
            <a:prstGeom prst="rect">
              <a:avLst/>
            </a:prstGeom>
            <a:noFill/>
          </p:spPr>
          <p:txBody>
            <a:bodyPr wrap="none" rtlCol="0">
              <a:spAutoFit/>
            </a:bodyPr>
            <a:lstStyle/>
            <a:p>
              <a:r>
                <a:rPr lang="ja-JP" altLang="en-US" sz="600" dirty="0" smtClean="0"/>
                <a:t>・食嗜好の形成</a:t>
              </a:r>
              <a:endParaRPr lang="en-US" altLang="ja-JP" sz="600" dirty="0"/>
            </a:p>
          </p:txBody>
        </p:sp>
        <p:sp>
          <p:nvSpPr>
            <p:cNvPr id="19" name="テキスト ボックス 18"/>
            <p:cNvSpPr txBox="1"/>
            <p:nvPr/>
          </p:nvSpPr>
          <p:spPr>
            <a:xfrm flipH="1">
              <a:off x="5744771" y="3023763"/>
              <a:ext cx="899261" cy="172600"/>
            </a:xfrm>
            <a:prstGeom prst="rect">
              <a:avLst/>
            </a:prstGeom>
            <a:noFill/>
          </p:spPr>
          <p:txBody>
            <a:bodyPr wrap="none" rtlCol="0">
              <a:spAutoFit/>
            </a:bodyPr>
            <a:lstStyle/>
            <a:p>
              <a:r>
                <a:rPr kumimoji="1" lang="ja-JP" altLang="en-US" sz="600" dirty="0" smtClean="0"/>
                <a:t>・</a:t>
              </a:r>
              <a:r>
                <a:rPr lang="ja-JP" altLang="en-US" sz="600" dirty="0"/>
                <a:t>望ましい食習慣</a:t>
              </a:r>
              <a:r>
                <a:rPr lang="ja-JP" altLang="en-US" sz="600" dirty="0" smtClean="0"/>
                <a:t>の形成</a:t>
              </a:r>
              <a:endParaRPr kumimoji="1" lang="ja-JP" altLang="en-US" sz="600" dirty="0"/>
            </a:p>
          </p:txBody>
        </p:sp>
        <p:sp>
          <p:nvSpPr>
            <p:cNvPr id="20" name="テキスト ボックス 19"/>
            <p:cNvSpPr txBox="1"/>
            <p:nvPr/>
          </p:nvSpPr>
          <p:spPr>
            <a:xfrm flipH="1">
              <a:off x="4002961" y="3754280"/>
              <a:ext cx="1159959" cy="172600"/>
            </a:xfrm>
            <a:prstGeom prst="rect">
              <a:avLst/>
            </a:prstGeom>
            <a:noFill/>
          </p:spPr>
          <p:txBody>
            <a:bodyPr wrap="none" rtlCol="0">
              <a:spAutoFit/>
            </a:bodyPr>
            <a:lstStyle/>
            <a:p>
              <a:r>
                <a:rPr kumimoji="1" lang="ja-JP" altLang="en-US" sz="600" dirty="0" smtClean="0"/>
                <a:t>・楽しく食事を続けられる</a:t>
              </a:r>
              <a:r>
                <a:rPr lang="ja-JP" altLang="en-US" sz="600" dirty="0" smtClean="0"/>
                <a:t>おいしさ</a:t>
              </a:r>
              <a:endParaRPr kumimoji="1" lang="ja-JP" altLang="en-US" sz="600" dirty="0"/>
            </a:p>
          </p:txBody>
        </p:sp>
        <p:sp>
          <p:nvSpPr>
            <p:cNvPr id="21" name="テキスト ボックス 20"/>
            <p:cNvSpPr txBox="1"/>
            <p:nvPr/>
          </p:nvSpPr>
          <p:spPr>
            <a:xfrm flipH="1">
              <a:off x="4159082" y="3633668"/>
              <a:ext cx="502220" cy="201368"/>
            </a:xfrm>
            <a:prstGeom prst="rect">
              <a:avLst/>
            </a:prstGeom>
            <a:noFill/>
            <a:ln w="12700">
              <a:noFill/>
            </a:ln>
          </p:spPr>
          <p:txBody>
            <a:bodyPr wrap="none" rtlCol="0">
              <a:spAutoFit/>
            </a:bodyPr>
            <a:lstStyle/>
            <a:p>
              <a:r>
                <a:rPr kumimoji="1" lang="ja-JP" altLang="en-US" sz="800" u="sng" dirty="0" smtClean="0"/>
                <a:t>おいしさ</a:t>
              </a:r>
              <a:endParaRPr kumimoji="1" lang="ja-JP" altLang="en-US" sz="800" u="sng" dirty="0"/>
            </a:p>
          </p:txBody>
        </p:sp>
        <p:sp>
          <p:nvSpPr>
            <p:cNvPr id="22" name="テキスト ボックス 21"/>
            <p:cNvSpPr txBox="1"/>
            <p:nvPr/>
          </p:nvSpPr>
          <p:spPr>
            <a:xfrm flipH="1">
              <a:off x="5824230" y="2886477"/>
              <a:ext cx="604102" cy="201368"/>
            </a:xfrm>
            <a:prstGeom prst="rect">
              <a:avLst/>
            </a:prstGeom>
            <a:noFill/>
            <a:ln w="12700">
              <a:noFill/>
            </a:ln>
          </p:spPr>
          <p:txBody>
            <a:bodyPr wrap="none" rtlCol="0">
              <a:spAutoFit/>
            </a:bodyPr>
            <a:lstStyle/>
            <a:p>
              <a:r>
                <a:rPr kumimoji="1" lang="ja-JP" altLang="en-US" sz="800" u="sng" dirty="0" smtClean="0"/>
                <a:t>教育・体験</a:t>
              </a:r>
              <a:endParaRPr kumimoji="1" lang="ja-JP" altLang="en-US" sz="800" u="sng" dirty="0"/>
            </a:p>
          </p:txBody>
        </p:sp>
        <p:sp>
          <p:nvSpPr>
            <p:cNvPr id="23" name="テキスト ボックス 22"/>
            <p:cNvSpPr txBox="1"/>
            <p:nvPr/>
          </p:nvSpPr>
          <p:spPr>
            <a:xfrm flipH="1">
              <a:off x="4149173" y="3410680"/>
              <a:ext cx="897762" cy="172600"/>
            </a:xfrm>
            <a:prstGeom prst="rect">
              <a:avLst/>
            </a:prstGeom>
            <a:noFill/>
          </p:spPr>
          <p:txBody>
            <a:bodyPr wrap="none" rtlCol="0">
              <a:spAutoFit/>
            </a:bodyPr>
            <a:lstStyle/>
            <a:p>
              <a:pPr algn="ctr"/>
              <a:r>
                <a:rPr kumimoji="1" lang="ja-JP" altLang="en-US" sz="600" dirty="0" smtClean="0"/>
                <a:t>・規則的な食事のリズム</a:t>
              </a:r>
              <a:endParaRPr kumimoji="1" lang="ja-JP" altLang="en-US" sz="600" dirty="0"/>
            </a:p>
          </p:txBody>
        </p:sp>
        <p:sp>
          <p:nvSpPr>
            <p:cNvPr id="24" name="テキスト ボックス 23"/>
            <p:cNvSpPr txBox="1"/>
            <p:nvPr/>
          </p:nvSpPr>
          <p:spPr>
            <a:xfrm flipH="1">
              <a:off x="3049218" y="4364157"/>
              <a:ext cx="1597453" cy="172600"/>
            </a:xfrm>
            <a:prstGeom prst="rect">
              <a:avLst/>
            </a:prstGeom>
            <a:noFill/>
          </p:spPr>
          <p:txBody>
            <a:bodyPr wrap="none" rtlCol="0">
              <a:spAutoFit/>
            </a:bodyPr>
            <a:lstStyle/>
            <a:p>
              <a:r>
                <a:rPr kumimoji="1" lang="ja-JP" altLang="en-US" sz="600" dirty="0" smtClean="0"/>
                <a:t>・主食、主菜、副菜がそろうバランスの良い食事</a:t>
              </a:r>
              <a:endParaRPr kumimoji="1" lang="en-US" altLang="ja-JP" sz="600" dirty="0" smtClean="0"/>
            </a:p>
          </p:txBody>
        </p:sp>
        <p:sp>
          <p:nvSpPr>
            <p:cNvPr id="25" name="テキスト ボックス 24"/>
            <p:cNvSpPr txBox="1"/>
            <p:nvPr/>
          </p:nvSpPr>
          <p:spPr>
            <a:xfrm flipH="1">
              <a:off x="4799534" y="4364157"/>
              <a:ext cx="1243863" cy="172600"/>
            </a:xfrm>
            <a:prstGeom prst="rect">
              <a:avLst/>
            </a:prstGeom>
            <a:noFill/>
          </p:spPr>
          <p:txBody>
            <a:bodyPr wrap="none" rtlCol="0">
              <a:spAutoFit/>
            </a:bodyPr>
            <a:lstStyle/>
            <a:p>
              <a:r>
                <a:rPr kumimoji="1" lang="ja-JP" altLang="en-US" sz="600" dirty="0" smtClean="0"/>
                <a:t>・古典的な日本食から減塩した食事</a:t>
              </a:r>
              <a:endParaRPr kumimoji="1" lang="en-US" altLang="ja-JP" sz="600" dirty="0" smtClean="0"/>
            </a:p>
          </p:txBody>
        </p:sp>
        <p:sp>
          <p:nvSpPr>
            <p:cNvPr id="26" name="テキスト ボックス 25"/>
            <p:cNvSpPr txBox="1"/>
            <p:nvPr/>
          </p:nvSpPr>
          <p:spPr>
            <a:xfrm flipH="1">
              <a:off x="3944836" y="1948599"/>
              <a:ext cx="1464107" cy="172600"/>
            </a:xfrm>
            <a:prstGeom prst="rect">
              <a:avLst/>
            </a:prstGeom>
            <a:noFill/>
          </p:spPr>
          <p:txBody>
            <a:bodyPr wrap="none" rtlCol="0">
              <a:spAutoFit/>
            </a:bodyPr>
            <a:lstStyle/>
            <a:p>
              <a:r>
                <a:rPr kumimoji="1" lang="ja-JP" altLang="en-US" sz="600" dirty="0" smtClean="0"/>
                <a:t>・人と人とのつながり（助け合い、共食など）</a:t>
              </a:r>
              <a:endParaRPr kumimoji="1" lang="en-US" altLang="ja-JP" sz="600" dirty="0" smtClean="0"/>
            </a:p>
          </p:txBody>
        </p:sp>
        <p:sp>
          <p:nvSpPr>
            <p:cNvPr id="27" name="テキスト ボックス 26"/>
            <p:cNvSpPr txBox="1"/>
            <p:nvPr/>
          </p:nvSpPr>
          <p:spPr>
            <a:xfrm flipH="1">
              <a:off x="3071341" y="3609174"/>
              <a:ext cx="1077831" cy="258901"/>
            </a:xfrm>
            <a:prstGeom prst="rect">
              <a:avLst/>
            </a:prstGeom>
            <a:noFill/>
          </p:spPr>
          <p:txBody>
            <a:bodyPr wrap="square" rtlCol="0">
              <a:spAutoFit/>
            </a:bodyPr>
            <a:lstStyle/>
            <a:p>
              <a:r>
                <a:rPr kumimoji="1" lang="ja-JP" altLang="en-US" sz="600" dirty="0" smtClean="0"/>
                <a:t>・手軽さと手間をかけることの</a:t>
              </a:r>
              <a:endParaRPr kumimoji="1" lang="en-US" altLang="ja-JP" sz="600" dirty="0" smtClean="0"/>
            </a:p>
            <a:p>
              <a:r>
                <a:rPr lang="ja-JP" altLang="en-US" sz="600" dirty="0"/>
                <a:t>　</a:t>
              </a:r>
              <a:r>
                <a:rPr kumimoji="1" lang="ja-JP" altLang="en-US" sz="600" dirty="0" smtClean="0"/>
                <a:t>バランス</a:t>
              </a:r>
              <a:endParaRPr lang="en-US" altLang="ja-JP" sz="600" dirty="0" smtClean="0"/>
            </a:p>
          </p:txBody>
        </p:sp>
        <p:sp>
          <p:nvSpPr>
            <p:cNvPr id="28" name="テキスト ボックス 27"/>
            <p:cNvSpPr txBox="1"/>
            <p:nvPr/>
          </p:nvSpPr>
          <p:spPr>
            <a:xfrm flipH="1">
              <a:off x="4319975" y="2442048"/>
              <a:ext cx="556157" cy="201368"/>
            </a:xfrm>
            <a:prstGeom prst="rect">
              <a:avLst/>
            </a:prstGeom>
            <a:noFill/>
            <a:ln w="12700">
              <a:noFill/>
            </a:ln>
          </p:spPr>
          <p:txBody>
            <a:bodyPr wrap="none" rtlCol="0">
              <a:spAutoFit/>
            </a:bodyPr>
            <a:lstStyle/>
            <a:p>
              <a:pPr algn="ctr"/>
              <a:r>
                <a:rPr lang="ja-JP" altLang="en-US" sz="800" u="sng" dirty="0" smtClean="0"/>
                <a:t>食の場面</a:t>
              </a:r>
              <a:endParaRPr kumimoji="1" lang="ja-JP" altLang="en-US" sz="800" u="sng" dirty="0"/>
            </a:p>
          </p:txBody>
        </p:sp>
        <p:sp>
          <p:nvSpPr>
            <p:cNvPr id="29" name="テキスト ボックス 28"/>
            <p:cNvSpPr txBox="1"/>
            <p:nvPr/>
          </p:nvSpPr>
          <p:spPr>
            <a:xfrm flipH="1">
              <a:off x="3034549" y="3468860"/>
              <a:ext cx="1044905" cy="172600"/>
            </a:xfrm>
            <a:prstGeom prst="rect">
              <a:avLst/>
            </a:prstGeom>
            <a:noFill/>
          </p:spPr>
          <p:txBody>
            <a:bodyPr wrap="square" rtlCol="0">
              <a:spAutoFit/>
            </a:bodyPr>
            <a:lstStyle/>
            <a:p>
              <a:r>
                <a:rPr kumimoji="1" lang="ja-JP" altLang="en-US" sz="600" dirty="0" smtClean="0"/>
                <a:t>・味のバランスや多彩な食感</a:t>
              </a:r>
              <a:endParaRPr lang="en-US" altLang="ja-JP" sz="600" dirty="0" smtClean="0"/>
            </a:p>
          </p:txBody>
        </p:sp>
        <p:sp>
          <p:nvSpPr>
            <p:cNvPr id="30" name="テキスト ボックス 29"/>
            <p:cNvSpPr txBox="1"/>
            <p:nvPr/>
          </p:nvSpPr>
          <p:spPr>
            <a:xfrm flipH="1">
              <a:off x="3138294" y="4479742"/>
              <a:ext cx="776403" cy="172600"/>
            </a:xfrm>
            <a:prstGeom prst="rect">
              <a:avLst/>
            </a:prstGeom>
            <a:noFill/>
          </p:spPr>
          <p:txBody>
            <a:bodyPr wrap="none" rtlCol="0">
              <a:spAutoFit/>
            </a:bodyPr>
            <a:lstStyle/>
            <a:p>
              <a:r>
                <a:rPr kumimoji="1" lang="ja-JP" altLang="en-US" sz="600" dirty="0" smtClean="0"/>
                <a:t>・多様な食品の摂取</a:t>
              </a:r>
              <a:endParaRPr kumimoji="1" lang="en-US" altLang="ja-JP" sz="600" dirty="0" smtClean="0"/>
            </a:p>
          </p:txBody>
        </p:sp>
        <p:sp>
          <p:nvSpPr>
            <p:cNvPr id="31" name="テキスト ボックス 30"/>
            <p:cNvSpPr txBox="1"/>
            <p:nvPr/>
          </p:nvSpPr>
          <p:spPr>
            <a:xfrm flipH="1">
              <a:off x="5375598" y="4473034"/>
              <a:ext cx="984662" cy="172600"/>
            </a:xfrm>
            <a:prstGeom prst="rect">
              <a:avLst/>
            </a:prstGeom>
            <a:noFill/>
          </p:spPr>
          <p:txBody>
            <a:bodyPr wrap="none" rtlCol="0">
              <a:spAutoFit/>
            </a:bodyPr>
            <a:lstStyle/>
            <a:p>
              <a:r>
                <a:rPr kumimoji="1" lang="ja-JP" altLang="en-US" sz="600" dirty="0" smtClean="0"/>
                <a:t>・多様な野菜の十分な摂取</a:t>
              </a:r>
              <a:endParaRPr kumimoji="1" lang="en-US" altLang="ja-JP" sz="600" dirty="0" smtClean="0"/>
            </a:p>
          </p:txBody>
        </p:sp>
        <p:sp>
          <p:nvSpPr>
            <p:cNvPr id="32" name="テキスト ボックス 31"/>
            <p:cNvSpPr txBox="1"/>
            <p:nvPr/>
          </p:nvSpPr>
          <p:spPr>
            <a:xfrm flipH="1">
              <a:off x="4618810" y="4477433"/>
              <a:ext cx="953198" cy="172600"/>
            </a:xfrm>
            <a:prstGeom prst="rect">
              <a:avLst/>
            </a:prstGeom>
            <a:noFill/>
          </p:spPr>
          <p:txBody>
            <a:bodyPr wrap="none" rtlCol="0">
              <a:spAutoFit/>
            </a:bodyPr>
            <a:lstStyle/>
            <a:p>
              <a:r>
                <a:rPr kumimoji="1" lang="ja-JP" altLang="en-US" sz="600" dirty="0" smtClean="0"/>
                <a:t>・</a:t>
              </a:r>
              <a:r>
                <a:rPr lang="ja-JP" altLang="en-US" sz="600" dirty="0"/>
                <a:t>たんぱく質</a:t>
              </a:r>
              <a:r>
                <a:rPr lang="ja-JP" altLang="en-US" sz="600" dirty="0" smtClean="0"/>
                <a:t>の適切な摂取</a:t>
              </a:r>
              <a:endParaRPr kumimoji="1" lang="en-US" altLang="ja-JP" sz="600" dirty="0" smtClean="0"/>
            </a:p>
          </p:txBody>
        </p:sp>
        <p:sp>
          <p:nvSpPr>
            <p:cNvPr id="33" name="テキスト ボックス 32"/>
            <p:cNvSpPr txBox="1"/>
            <p:nvPr/>
          </p:nvSpPr>
          <p:spPr>
            <a:xfrm flipH="1">
              <a:off x="2423270" y="3602420"/>
              <a:ext cx="711977" cy="172600"/>
            </a:xfrm>
            <a:prstGeom prst="rect">
              <a:avLst/>
            </a:prstGeom>
            <a:noFill/>
          </p:spPr>
          <p:txBody>
            <a:bodyPr wrap="none" rtlCol="0">
              <a:spAutoFit/>
            </a:bodyPr>
            <a:lstStyle/>
            <a:p>
              <a:r>
                <a:rPr kumimoji="1" lang="ja-JP" altLang="en-US" sz="600" dirty="0" smtClean="0"/>
                <a:t>・旬の食材の</a:t>
              </a:r>
              <a:r>
                <a:rPr lang="ja-JP" altLang="en-US" sz="600" dirty="0"/>
                <a:t>利用</a:t>
              </a:r>
              <a:endParaRPr kumimoji="1" lang="en-US" altLang="ja-JP" sz="600" dirty="0" smtClean="0"/>
            </a:p>
          </p:txBody>
        </p:sp>
        <p:sp>
          <p:nvSpPr>
            <p:cNvPr id="34" name="テキスト ボックス 33"/>
            <p:cNvSpPr txBox="1"/>
            <p:nvPr/>
          </p:nvSpPr>
          <p:spPr>
            <a:xfrm flipH="1">
              <a:off x="2535912" y="3856629"/>
              <a:ext cx="711977" cy="172600"/>
            </a:xfrm>
            <a:prstGeom prst="rect">
              <a:avLst/>
            </a:prstGeom>
            <a:noFill/>
          </p:spPr>
          <p:txBody>
            <a:bodyPr wrap="none" rtlCol="0">
              <a:spAutoFit/>
            </a:bodyPr>
            <a:lstStyle/>
            <a:p>
              <a:r>
                <a:rPr kumimoji="1" lang="ja-JP" altLang="en-US" sz="600" dirty="0" smtClean="0"/>
                <a:t>・地域産物の</a:t>
              </a:r>
              <a:r>
                <a:rPr lang="ja-JP" altLang="en-US" sz="600" dirty="0"/>
                <a:t>利用</a:t>
              </a:r>
              <a:endParaRPr kumimoji="1" lang="en-US" altLang="ja-JP" sz="600" dirty="0" smtClean="0"/>
            </a:p>
          </p:txBody>
        </p:sp>
        <p:sp>
          <p:nvSpPr>
            <p:cNvPr id="35" name="テキスト ボックス 34"/>
            <p:cNvSpPr txBox="1"/>
            <p:nvPr/>
          </p:nvSpPr>
          <p:spPr>
            <a:xfrm flipH="1">
              <a:off x="3780748" y="4476797"/>
              <a:ext cx="927727" cy="172600"/>
            </a:xfrm>
            <a:prstGeom prst="rect">
              <a:avLst/>
            </a:prstGeom>
            <a:noFill/>
          </p:spPr>
          <p:txBody>
            <a:bodyPr wrap="none" rtlCol="0">
              <a:spAutoFit/>
            </a:bodyPr>
            <a:lstStyle/>
            <a:p>
              <a:r>
                <a:rPr kumimoji="1" lang="ja-JP" altLang="en-US" sz="600" dirty="0" smtClean="0"/>
                <a:t>・低精製度の穀類の</a:t>
              </a:r>
              <a:r>
                <a:rPr lang="ja-JP" altLang="en-US" sz="600" dirty="0"/>
                <a:t>利用</a:t>
              </a:r>
              <a:endParaRPr kumimoji="1" lang="en-US" altLang="ja-JP" sz="600" dirty="0" smtClean="0"/>
            </a:p>
          </p:txBody>
        </p:sp>
        <p:sp>
          <p:nvSpPr>
            <p:cNvPr id="36" name="テキスト ボックス 35"/>
            <p:cNvSpPr txBox="1"/>
            <p:nvPr/>
          </p:nvSpPr>
          <p:spPr>
            <a:xfrm flipH="1">
              <a:off x="5831390" y="4056097"/>
              <a:ext cx="460268" cy="201368"/>
            </a:xfrm>
            <a:prstGeom prst="rect">
              <a:avLst/>
            </a:prstGeom>
            <a:noFill/>
            <a:ln w="12700">
              <a:noFill/>
            </a:ln>
          </p:spPr>
          <p:txBody>
            <a:bodyPr wrap="none" rtlCol="0">
              <a:spAutoFit/>
            </a:bodyPr>
            <a:lstStyle/>
            <a:p>
              <a:r>
                <a:rPr kumimoji="1" lang="ja-JP" altLang="en-US" sz="800" u="sng" dirty="0" smtClean="0"/>
                <a:t>食嗜好</a:t>
              </a:r>
              <a:endParaRPr kumimoji="1" lang="ja-JP" altLang="en-US" sz="800" u="sng" dirty="0"/>
            </a:p>
          </p:txBody>
        </p:sp>
        <p:sp>
          <p:nvSpPr>
            <p:cNvPr id="37" name="テキスト ボックス 36"/>
            <p:cNvSpPr txBox="1"/>
            <p:nvPr/>
          </p:nvSpPr>
          <p:spPr>
            <a:xfrm flipH="1">
              <a:off x="5186673" y="4193264"/>
              <a:ext cx="1700401" cy="172600"/>
            </a:xfrm>
            <a:prstGeom prst="rect">
              <a:avLst/>
            </a:prstGeom>
            <a:noFill/>
          </p:spPr>
          <p:txBody>
            <a:bodyPr wrap="square" rtlCol="0">
              <a:spAutoFit/>
            </a:bodyPr>
            <a:lstStyle/>
            <a:p>
              <a:r>
                <a:rPr lang="ja-JP" altLang="en-US" sz="600" dirty="0"/>
                <a:t>・適切な食事の実践、</a:t>
              </a:r>
              <a:r>
                <a:rPr lang="ja-JP" altLang="en-US" sz="600" dirty="0" smtClean="0"/>
                <a:t>継続</a:t>
              </a:r>
              <a:r>
                <a:rPr lang="ja-JP" altLang="en-US" sz="600" dirty="0"/>
                <a:t>するための</a:t>
              </a:r>
              <a:r>
                <a:rPr lang="ja-JP" altLang="en-US" sz="600" dirty="0" smtClean="0"/>
                <a:t>食嗜好</a:t>
              </a:r>
              <a:endParaRPr kumimoji="1" lang="en-US" altLang="ja-JP" sz="600" dirty="0" smtClean="0"/>
            </a:p>
          </p:txBody>
        </p:sp>
        <p:sp>
          <p:nvSpPr>
            <p:cNvPr id="38" name="テキスト ボックス 37"/>
            <p:cNvSpPr txBox="1"/>
            <p:nvPr/>
          </p:nvSpPr>
          <p:spPr>
            <a:xfrm flipH="1">
              <a:off x="4177529" y="1719852"/>
              <a:ext cx="948487" cy="201368"/>
            </a:xfrm>
            <a:prstGeom prst="rect">
              <a:avLst/>
            </a:prstGeom>
            <a:noFill/>
            <a:ln w="12700">
              <a:noFill/>
            </a:ln>
          </p:spPr>
          <p:txBody>
            <a:bodyPr wrap="square" rtlCol="0">
              <a:spAutoFit/>
            </a:bodyPr>
            <a:lstStyle/>
            <a:p>
              <a:pPr algn="ctr"/>
              <a:r>
                <a:rPr kumimoji="1" lang="ja-JP" altLang="en-US" sz="800" u="sng" dirty="0" smtClean="0"/>
                <a:t>生活・暮らし</a:t>
              </a:r>
              <a:endParaRPr kumimoji="1" lang="ja-JP" altLang="en-US" sz="800" u="sng" dirty="0"/>
            </a:p>
          </p:txBody>
        </p:sp>
        <p:sp>
          <p:nvSpPr>
            <p:cNvPr id="39" name="テキスト ボックス 38"/>
            <p:cNvSpPr txBox="1"/>
            <p:nvPr/>
          </p:nvSpPr>
          <p:spPr>
            <a:xfrm flipH="1">
              <a:off x="4002961" y="3866920"/>
              <a:ext cx="1523935" cy="258901"/>
            </a:xfrm>
            <a:prstGeom prst="rect">
              <a:avLst/>
            </a:prstGeom>
            <a:noFill/>
          </p:spPr>
          <p:txBody>
            <a:bodyPr wrap="square" rtlCol="0">
              <a:spAutoFit/>
            </a:bodyPr>
            <a:lstStyle/>
            <a:p>
              <a:r>
                <a:rPr kumimoji="1" lang="ja-JP" altLang="en-US" sz="600" dirty="0" smtClean="0"/>
                <a:t>・楽しみとしての食事</a:t>
              </a:r>
              <a:endParaRPr kumimoji="1" lang="en-US" altLang="ja-JP" sz="600" dirty="0" smtClean="0"/>
            </a:p>
            <a:p>
              <a:r>
                <a:rPr lang="ja-JP" altLang="en-US" sz="600" dirty="0" smtClean="0"/>
                <a:t> （高齢</a:t>
              </a:r>
              <a:r>
                <a:rPr lang="ja-JP" altLang="en-US" sz="600" dirty="0"/>
                <a:t>になっても</a:t>
              </a:r>
              <a:r>
                <a:rPr lang="ja-JP" altLang="en-US" sz="600" dirty="0" err="1" smtClean="0"/>
                <a:t>変わらない食べる</a:t>
              </a:r>
              <a:r>
                <a:rPr lang="ja-JP" altLang="en-US" sz="600" dirty="0"/>
                <a:t>楽しみ</a:t>
              </a:r>
              <a:r>
                <a:rPr lang="ja-JP" altLang="en-US" sz="600" dirty="0" smtClean="0"/>
                <a:t>）</a:t>
              </a:r>
              <a:endParaRPr lang="ja-JP" altLang="en-US" sz="600" dirty="0"/>
            </a:p>
          </p:txBody>
        </p:sp>
        <p:sp>
          <p:nvSpPr>
            <p:cNvPr id="40" name="テキスト ボックス 39"/>
            <p:cNvSpPr txBox="1"/>
            <p:nvPr/>
          </p:nvSpPr>
          <p:spPr>
            <a:xfrm flipH="1">
              <a:off x="5058479" y="2331102"/>
              <a:ext cx="1921220" cy="172600"/>
            </a:xfrm>
            <a:prstGeom prst="rect">
              <a:avLst/>
            </a:prstGeom>
            <a:noFill/>
          </p:spPr>
          <p:txBody>
            <a:bodyPr wrap="square" rtlCol="0">
              <a:spAutoFit/>
            </a:bodyPr>
            <a:lstStyle/>
            <a:p>
              <a:r>
                <a:rPr lang="ja-JP" altLang="en-US" sz="600" dirty="0" smtClean="0"/>
                <a:t>・栄養や健康づくりに関する正しく分かりやすい情報づくり</a:t>
              </a:r>
              <a:endParaRPr kumimoji="1" lang="ja-JP" altLang="en-US" sz="600" dirty="0"/>
            </a:p>
          </p:txBody>
        </p:sp>
        <p:sp>
          <p:nvSpPr>
            <p:cNvPr id="41" name="テキスト ボックス 40"/>
            <p:cNvSpPr txBox="1"/>
            <p:nvPr/>
          </p:nvSpPr>
          <p:spPr>
            <a:xfrm flipH="1">
              <a:off x="5178404" y="2426816"/>
              <a:ext cx="1926514" cy="258901"/>
            </a:xfrm>
            <a:prstGeom prst="rect">
              <a:avLst/>
            </a:prstGeom>
            <a:noFill/>
          </p:spPr>
          <p:txBody>
            <a:bodyPr wrap="square" rtlCol="0">
              <a:spAutoFit/>
            </a:bodyPr>
            <a:lstStyle/>
            <a:p>
              <a:r>
                <a:rPr kumimoji="1" lang="ja-JP" altLang="en-US" sz="600" dirty="0" smtClean="0"/>
                <a:t>・食料、食品をめぐる情報のギャップ（生産者</a:t>
              </a:r>
              <a:endParaRPr kumimoji="1" lang="en-US" altLang="ja-JP" sz="600" dirty="0" smtClean="0"/>
            </a:p>
            <a:p>
              <a:r>
                <a:rPr lang="ja-JP" altLang="en-US" sz="600" dirty="0"/>
                <a:t>　</a:t>
              </a:r>
              <a:r>
                <a:rPr kumimoji="1" lang="ja-JP" altLang="en-US" sz="600" dirty="0" smtClean="0"/>
                <a:t>と消費者のもつ情報の正確性や量の差）の解消</a:t>
              </a:r>
              <a:endParaRPr kumimoji="1" lang="en-US" altLang="ja-JP" sz="600" dirty="0" smtClean="0"/>
            </a:p>
          </p:txBody>
        </p:sp>
        <p:sp>
          <p:nvSpPr>
            <p:cNvPr id="42" name="テキスト ボックス 41"/>
            <p:cNvSpPr txBox="1"/>
            <p:nvPr/>
          </p:nvSpPr>
          <p:spPr>
            <a:xfrm flipH="1">
              <a:off x="5334136" y="2608709"/>
              <a:ext cx="1513550" cy="172600"/>
            </a:xfrm>
            <a:prstGeom prst="rect">
              <a:avLst/>
            </a:prstGeom>
            <a:noFill/>
          </p:spPr>
          <p:txBody>
            <a:bodyPr wrap="none" rtlCol="0">
              <a:spAutoFit/>
            </a:bodyPr>
            <a:lstStyle/>
            <a:p>
              <a:r>
                <a:rPr lang="ja-JP" altLang="en-US" sz="600" dirty="0" smtClean="0"/>
                <a:t>・消費者のニーズに合った分かりやすい表示</a:t>
              </a:r>
              <a:endParaRPr kumimoji="1" lang="ja-JP" altLang="en-US" sz="600" dirty="0"/>
            </a:p>
          </p:txBody>
        </p:sp>
        <p:sp>
          <p:nvSpPr>
            <p:cNvPr id="43" name="テキスト ボックス 42"/>
            <p:cNvSpPr txBox="1"/>
            <p:nvPr/>
          </p:nvSpPr>
          <p:spPr>
            <a:xfrm flipH="1">
              <a:off x="4614051" y="3633668"/>
              <a:ext cx="437794" cy="201368"/>
            </a:xfrm>
            <a:prstGeom prst="rect">
              <a:avLst/>
            </a:prstGeom>
            <a:noFill/>
            <a:ln w="12700">
              <a:noFill/>
            </a:ln>
          </p:spPr>
          <p:txBody>
            <a:bodyPr wrap="none" rtlCol="0">
              <a:spAutoFit/>
            </a:bodyPr>
            <a:lstStyle/>
            <a:p>
              <a:r>
                <a:rPr kumimoji="1" lang="ja-JP" altLang="en-US" sz="800" u="sng" dirty="0" smtClean="0"/>
                <a:t>楽しみ</a:t>
              </a:r>
              <a:endParaRPr kumimoji="1" lang="ja-JP" altLang="en-US" sz="800" u="sng" dirty="0"/>
            </a:p>
          </p:txBody>
        </p:sp>
        <p:sp>
          <p:nvSpPr>
            <p:cNvPr id="44" name="テキスト ボックス 43"/>
            <p:cNvSpPr txBox="1"/>
            <p:nvPr/>
          </p:nvSpPr>
          <p:spPr>
            <a:xfrm flipH="1">
              <a:off x="5225091" y="2108726"/>
              <a:ext cx="1551783" cy="201368"/>
            </a:xfrm>
            <a:prstGeom prst="rect">
              <a:avLst/>
            </a:prstGeom>
            <a:noFill/>
            <a:ln w="12700">
              <a:noFill/>
            </a:ln>
          </p:spPr>
          <p:txBody>
            <a:bodyPr wrap="square" rtlCol="0">
              <a:spAutoFit/>
            </a:bodyPr>
            <a:lstStyle/>
            <a:p>
              <a:r>
                <a:rPr kumimoji="1" lang="ja-JP" altLang="en-US" sz="800" u="sng" dirty="0" smtClean="0"/>
                <a:t>情報へのアクセス</a:t>
              </a:r>
              <a:r>
                <a:rPr kumimoji="1" lang="ja-JP" altLang="en-US" sz="600" u="sng" dirty="0" smtClean="0"/>
                <a:t>（情報</a:t>
              </a:r>
              <a:r>
                <a:rPr lang="ja-JP" altLang="en-US" sz="600" u="sng" dirty="0" smtClean="0"/>
                <a:t>づくり・共有）</a:t>
              </a:r>
              <a:endParaRPr kumimoji="1" lang="ja-JP" altLang="en-US" sz="600" u="sng" dirty="0"/>
            </a:p>
          </p:txBody>
        </p:sp>
        <p:sp>
          <p:nvSpPr>
            <p:cNvPr id="45" name="テキスト ボックス 44"/>
            <p:cNvSpPr txBox="1"/>
            <p:nvPr/>
          </p:nvSpPr>
          <p:spPr>
            <a:xfrm flipH="1">
              <a:off x="2999333" y="3251602"/>
              <a:ext cx="848610" cy="258901"/>
            </a:xfrm>
            <a:prstGeom prst="rect">
              <a:avLst/>
            </a:prstGeom>
            <a:noFill/>
          </p:spPr>
          <p:txBody>
            <a:bodyPr wrap="square" rtlCol="0">
              <a:spAutoFit/>
            </a:bodyPr>
            <a:lstStyle/>
            <a:p>
              <a:r>
                <a:rPr kumimoji="1" lang="ja-JP" altLang="en-US" sz="600" dirty="0" smtClean="0"/>
                <a:t>・食材や素材の味の</a:t>
              </a:r>
              <a:endParaRPr kumimoji="1" lang="en-US" altLang="ja-JP" sz="600" dirty="0" smtClean="0"/>
            </a:p>
            <a:p>
              <a:r>
                <a:rPr lang="ja-JP" altLang="en-US" sz="600" dirty="0"/>
                <a:t>　</a:t>
              </a:r>
              <a:r>
                <a:rPr kumimoji="1" lang="ja-JP" altLang="en-US" sz="600" dirty="0" smtClean="0"/>
                <a:t>生きる調理方法</a:t>
              </a:r>
              <a:endParaRPr kumimoji="1" lang="en-US" altLang="ja-JP" sz="600" dirty="0" smtClean="0"/>
            </a:p>
          </p:txBody>
        </p:sp>
        <p:sp>
          <p:nvSpPr>
            <p:cNvPr id="46" name="テキスト ボックス 45"/>
            <p:cNvSpPr txBox="1"/>
            <p:nvPr/>
          </p:nvSpPr>
          <p:spPr>
            <a:xfrm flipH="1">
              <a:off x="3008270" y="3034344"/>
              <a:ext cx="921406" cy="258901"/>
            </a:xfrm>
            <a:prstGeom prst="rect">
              <a:avLst/>
            </a:prstGeom>
            <a:noFill/>
          </p:spPr>
          <p:txBody>
            <a:bodyPr wrap="square" rtlCol="0">
              <a:spAutoFit/>
            </a:bodyPr>
            <a:lstStyle/>
            <a:p>
              <a:r>
                <a:rPr kumimoji="1" lang="ja-JP" altLang="en-US" sz="600" dirty="0" smtClean="0"/>
                <a:t>・目的や対象に応じた</a:t>
              </a:r>
              <a:endParaRPr kumimoji="1" lang="en-US" altLang="ja-JP" sz="600" dirty="0" smtClean="0"/>
            </a:p>
            <a:p>
              <a:r>
                <a:rPr lang="ja-JP" altLang="en-US" sz="600" dirty="0"/>
                <a:t>　</a:t>
              </a:r>
              <a:r>
                <a:rPr kumimoji="1" lang="ja-JP" altLang="en-US" sz="600" dirty="0" smtClean="0"/>
                <a:t>調理方法、盛りつけ方</a:t>
              </a:r>
              <a:endParaRPr kumimoji="1" lang="en-US" altLang="ja-JP" sz="600" dirty="0" smtClean="0"/>
            </a:p>
          </p:txBody>
        </p:sp>
        <p:sp>
          <p:nvSpPr>
            <p:cNvPr id="47" name="テキスト ボックス 46"/>
            <p:cNvSpPr txBox="1"/>
            <p:nvPr/>
          </p:nvSpPr>
          <p:spPr>
            <a:xfrm flipH="1">
              <a:off x="2999334" y="2886477"/>
              <a:ext cx="752023" cy="201368"/>
            </a:xfrm>
            <a:prstGeom prst="rect">
              <a:avLst/>
            </a:prstGeom>
            <a:noFill/>
            <a:ln w="12700">
              <a:noFill/>
            </a:ln>
          </p:spPr>
          <p:txBody>
            <a:bodyPr wrap="square" rtlCol="0">
              <a:spAutoFit/>
            </a:bodyPr>
            <a:lstStyle/>
            <a:p>
              <a:pPr algn="ctr"/>
              <a:r>
                <a:rPr kumimoji="1" lang="ja-JP" altLang="en-US" sz="800" u="sng" dirty="0" smtClean="0"/>
                <a:t>調　理</a:t>
              </a:r>
              <a:endParaRPr kumimoji="1" lang="ja-JP" altLang="en-US" sz="800" u="sng" dirty="0"/>
            </a:p>
          </p:txBody>
        </p:sp>
        <p:sp>
          <p:nvSpPr>
            <p:cNvPr id="48" name="テキスト ボックス 47"/>
            <p:cNvSpPr txBox="1"/>
            <p:nvPr/>
          </p:nvSpPr>
          <p:spPr>
            <a:xfrm flipH="1">
              <a:off x="4118141" y="4589437"/>
              <a:ext cx="1115011" cy="172600"/>
            </a:xfrm>
            <a:prstGeom prst="rect">
              <a:avLst/>
            </a:prstGeom>
            <a:noFill/>
          </p:spPr>
          <p:txBody>
            <a:bodyPr wrap="none" rtlCol="0">
              <a:spAutoFit/>
            </a:bodyPr>
            <a:lstStyle/>
            <a:p>
              <a:r>
                <a:rPr kumimoji="1" lang="ja-JP" altLang="en-US" sz="600" dirty="0" smtClean="0"/>
                <a:t>・適切なエネルギー及び栄養素</a:t>
              </a:r>
              <a:endParaRPr kumimoji="1" lang="ja-JP" altLang="en-US" sz="600" dirty="0"/>
            </a:p>
          </p:txBody>
        </p:sp>
        <p:sp>
          <p:nvSpPr>
            <p:cNvPr id="49" name="テキスト ボックス 48"/>
            <p:cNvSpPr txBox="1"/>
            <p:nvPr/>
          </p:nvSpPr>
          <p:spPr>
            <a:xfrm flipH="1">
              <a:off x="2488502" y="2346200"/>
              <a:ext cx="1757380" cy="258901"/>
            </a:xfrm>
            <a:prstGeom prst="rect">
              <a:avLst/>
            </a:prstGeom>
            <a:noFill/>
          </p:spPr>
          <p:txBody>
            <a:bodyPr wrap="square" rtlCol="0">
              <a:spAutoFit/>
            </a:bodyPr>
            <a:lstStyle/>
            <a:p>
              <a:r>
                <a:rPr lang="ja-JP" altLang="en-US" sz="600" dirty="0" smtClean="0"/>
                <a:t>・食料へアクセスしやすい環境</a:t>
              </a:r>
              <a:endParaRPr lang="en-US" altLang="ja-JP" sz="600" dirty="0" smtClean="0"/>
            </a:p>
            <a:p>
              <a:r>
                <a:rPr lang="ja-JP" altLang="en-US" sz="600" dirty="0"/>
                <a:t>　</a:t>
              </a:r>
              <a:r>
                <a:rPr lang="ja-JP" altLang="en-US" sz="600" dirty="0" smtClean="0"/>
                <a:t>（食料品販売店舗との距離や移動手段など）</a:t>
              </a:r>
              <a:endParaRPr kumimoji="1" lang="en-US" altLang="ja-JP" sz="600" dirty="0" smtClean="0"/>
            </a:p>
          </p:txBody>
        </p:sp>
        <p:sp>
          <p:nvSpPr>
            <p:cNvPr id="51" name="テキスト ボックス 50"/>
            <p:cNvSpPr txBox="1"/>
            <p:nvPr/>
          </p:nvSpPr>
          <p:spPr>
            <a:xfrm flipH="1">
              <a:off x="3915126" y="5018049"/>
              <a:ext cx="1441634" cy="172600"/>
            </a:xfrm>
            <a:prstGeom prst="rect">
              <a:avLst/>
            </a:prstGeom>
            <a:noFill/>
          </p:spPr>
          <p:txBody>
            <a:bodyPr wrap="none" rtlCol="0">
              <a:spAutoFit/>
            </a:bodyPr>
            <a:lstStyle/>
            <a:p>
              <a:r>
                <a:rPr lang="ja-JP" altLang="en-US" sz="600" dirty="0" smtClean="0"/>
                <a:t>・加齢に伴う身体・口腔機能の低下の抑制</a:t>
              </a:r>
              <a:endParaRPr kumimoji="1" lang="ja-JP" altLang="en-US" sz="600" dirty="0"/>
            </a:p>
          </p:txBody>
        </p:sp>
        <p:sp>
          <p:nvSpPr>
            <p:cNvPr id="52" name="テキスト ボックス 51"/>
            <p:cNvSpPr txBox="1"/>
            <p:nvPr/>
          </p:nvSpPr>
          <p:spPr>
            <a:xfrm flipH="1">
              <a:off x="3194987" y="3826432"/>
              <a:ext cx="982541" cy="258901"/>
            </a:xfrm>
            <a:prstGeom prst="rect">
              <a:avLst/>
            </a:prstGeom>
            <a:noFill/>
          </p:spPr>
          <p:txBody>
            <a:bodyPr wrap="square" rtlCol="0">
              <a:spAutoFit/>
            </a:bodyPr>
            <a:lstStyle/>
            <a:p>
              <a:r>
                <a:rPr lang="ja-JP" altLang="en-US" sz="600" dirty="0" smtClean="0"/>
                <a:t>・使い勝手の</a:t>
              </a:r>
              <a:r>
                <a:rPr lang="ja-JP" altLang="en-US" sz="600" dirty="0"/>
                <a:t>よい</a:t>
              </a:r>
              <a:r>
                <a:rPr lang="ja-JP" altLang="en-US" sz="600" dirty="0" smtClean="0"/>
                <a:t>道具の</a:t>
              </a:r>
              <a:endParaRPr lang="en-US" altLang="ja-JP" sz="600" dirty="0" smtClean="0"/>
            </a:p>
            <a:p>
              <a:r>
                <a:rPr lang="ja-JP" altLang="en-US" sz="600" dirty="0"/>
                <a:t>　</a:t>
              </a:r>
              <a:r>
                <a:rPr lang="ja-JP" altLang="en-US" sz="600" dirty="0" smtClean="0"/>
                <a:t>開発・普及</a:t>
              </a:r>
              <a:endParaRPr kumimoji="1" lang="ja-JP" altLang="en-US" sz="600" dirty="0"/>
            </a:p>
          </p:txBody>
        </p:sp>
        <p:sp>
          <p:nvSpPr>
            <p:cNvPr id="53" name="テキスト ボックス 52"/>
            <p:cNvSpPr txBox="1"/>
            <p:nvPr/>
          </p:nvSpPr>
          <p:spPr>
            <a:xfrm flipH="1">
              <a:off x="2554331" y="2243117"/>
              <a:ext cx="1187703" cy="172600"/>
            </a:xfrm>
            <a:prstGeom prst="rect">
              <a:avLst/>
            </a:prstGeom>
            <a:noFill/>
          </p:spPr>
          <p:txBody>
            <a:bodyPr wrap="square" rtlCol="0">
              <a:spAutoFit/>
            </a:bodyPr>
            <a:lstStyle/>
            <a:p>
              <a:r>
                <a:rPr lang="ja-JP" altLang="en-US" sz="600" dirty="0" smtClean="0"/>
                <a:t>・多様な食品を選択できる環境</a:t>
              </a:r>
              <a:endParaRPr kumimoji="1" lang="en-US" altLang="ja-JP" sz="600" dirty="0" smtClean="0"/>
            </a:p>
          </p:txBody>
        </p:sp>
        <p:sp>
          <p:nvSpPr>
            <p:cNvPr id="54" name="テキスト ボックス 53"/>
            <p:cNvSpPr txBox="1"/>
            <p:nvPr/>
          </p:nvSpPr>
          <p:spPr>
            <a:xfrm flipH="1">
              <a:off x="2351262" y="3094000"/>
              <a:ext cx="752431" cy="172600"/>
            </a:xfrm>
            <a:prstGeom prst="rect">
              <a:avLst/>
            </a:prstGeom>
            <a:noFill/>
          </p:spPr>
          <p:txBody>
            <a:bodyPr wrap="none" rtlCol="0">
              <a:spAutoFit/>
            </a:bodyPr>
            <a:lstStyle/>
            <a:p>
              <a:r>
                <a:rPr lang="ja-JP" altLang="en-US" sz="600" dirty="0" smtClean="0"/>
                <a:t>・</a:t>
              </a:r>
              <a:r>
                <a:rPr lang="ja-JP" altLang="en-US" sz="600" dirty="0"/>
                <a:t>安全</a:t>
              </a:r>
              <a:r>
                <a:rPr lang="ja-JP" altLang="en-US" sz="600" dirty="0" smtClean="0"/>
                <a:t>、安心な食品</a:t>
              </a:r>
              <a:endParaRPr kumimoji="1" lang="ja-JP" altLang="en-US" sz="600" dirty="0"/>
            </a:p>
          </p:txBody>
        </p:sp>
        <p:sp>
          <p:nvSpPr>
            <p:cNvPr id="55" name="テキスト ボックス 54"/>
            <p:cNvSpPr txBox="1"/>
            <p:nvPr/>
          </p:nvSpPr>
          <p:spPr>
            <a:xfrm flipH="1">
              <a:off x="3725194" y="1843178"/>
              <a:ext cx="933720" cy="172600"/>
            </a:xfrm>
            <a:prstGeom prst="rect">
              <a:avLst/>
            </a:prstGeom>
            <a:noFill/>
          </p:spPr>
          <p:txBody>
            <a:bodyPr wrap="none" rtlCol="0">
              <a:spAutoFit/>
            </a:bodyPr>
            <a:lstStyle/>
            <a:p>
              <a:r>
                <a:rPr kumimoji="1" lang="ja-JP" altLang="en-US" sz="600" dirty="0" smtClean="0"/>
                <a:t>・</a:t>
              </a:r>
              <a:r>
                <a:rPr lang="ja-JP" altLang="en-US" sz="600" dirty="0" smtClean="0"/>
                <a:t>無理なく続けられる</a:t>
              </a:r>
              <a:r>
                <a:rPr kumimoji="1" lang="ja-JP" altLang="en-US" sz="600" dirty="0" smtClean="0"/>
                <a:t>生活</a:t>
              </a:r>
              <a:endParaRPr kumimoji="1" lang="en-US" altLang="ja-JP" sz="600" dirty="0" smtClean="0"/>
            </a:p>
          </p:txBody>
        </p:sp>
        <p:sp>
          <p:nvSpPr>
            <p:cNvPr id="56" name="テキスト ボックス 55"/>
            <p:cNvSpPr txBox="1"/>
            <p:nvPr/>
          </p:nvSpPr>
          <p:spPr>
            <a:xfrm flipH="1">
              <a:off x="4252407" y="4219762"/>
              <a:ext cx="707482" cy="201368"/>
            </a:xfrm>
            <a:prstGeom prst="rect">
              <a:avLst/>
            </a:prstGeom>
            <a:noFill/>
            <a:ln w="12700">
              <a:noFill/>
            </a:ln>
          </p:spPr>
          <p:txBody>
            <a:bodyPr wrap="none" rtlCol="0">
              <a:spAutoFit/>
            </a:bodyPr>
            <a:lstStyle/>
            <a:p>
              <a:pPr algn="ctr"/>
              <a:r>
                <a:rPr lang="ja-JP" altLang="en-US" sz="800" u="sng" dirty="0"/>
                <a:t>栄養バランス</a:t>
              </a:r>
              <a:endParaRPr kumimoji="1" lang="ja-JP" altLang="en-US" sz="800" u="sng" dirty="0"/>
            </a:p>
          </p:txBody>
        </p:sp>
        <p:sp>
          <p:nvSpPr>
            <p:cNvPr id="57" name="テキスト ボックス 56"/>
            <p:cNvSpPr txBox="1"/>
            <p:nvPr/>
          </p:nvSpPr>
          <p:spPr>
            <a:xfrm flipH="1">
              <a:off x="2483607" y="2108726"/>
              <a:ext cx="1655806" cy="201368"/>
            </a:xfrm>
            <a:prstGeom prst="rect">
              <a:avLst/>
            </a:prstGeom>
            <a:noFill/>
            <a:ln w="12700">
              <a:noFill/>
            </a:ln>
          </p:spPr>
          <p:txBody>
            <a:bodyPr wrap="square" rtlCol="0">
              <a:spAutoFit/>
            </a:bodyPr>
            <a:lstStyle/>
            <a:p>
              <a:r>
                <a:rPr kumimoji="1" lang="ja-JP" altLang="en-US" sz="800" u="sng" dirty="0" smtClean="0"/>
                <a:t>食物へのアクセス</a:t>
              </a:r>
              <a:r>
                <a:rPr kumimoji="1" lang="ja-JP" altLang="en-US" sz="600" u="sng" dirty="0" smtClean="0"/>
                <a:t>（食物の入手しやすさ）</a:t>
              </a:r>
              <a:endParaRPr kumimoji="1" lang="ja-JP" altLang="en-US" sz="600" u="sng" dirty="0"/>
            </a:p>
          </p:txBody>
        </p:sp>
        <p:sp>
          <p:nvSpPr>
            <p:cNvPr id="58" name="テキスト ボックス 57"/>
            <p:cNvSpPr txBox="1"/>
            <p:nvPr/>
          </p:nvSpPr>
          <p:spPr>
            <a:xfrm flipH="1">
              <a:off x="3862948" y="3061031"/>
              <a:ext cx="1470211" cy="258901"/>
            </a:xfrm>
            <a:prstGeom prst="rect">
              <a:avLst/>
            </a:prstGeom>
            <a:noFill/>
          </p:spPr>
          <p:txBody>
            <a:bodyPr wrap="square" rtlCol="0">
              <a:spAutoFit/>
            </a:bodyPr>
            <a:lstStyle/>
            <a:p>
              <a:pPr algn="ctr"/>
              <a:r>
                <a:rPr kumimoji="1" lang="ja-JP" altLang="en-US" sz="600" dirty="0" smtClean="0"/>
                <a:t>・目的や</a:t>
              </a:r>
              <a:r>
                <a:rPr lang="ja-JP" altLang="en-US" sz="600" dirty="0" smtClean="0"/>
                <a:t>対象に応じた選び方・整え方・食べ方</a:t>
              </a:r>
              <a:endParaRPr kumimoji="1" lang="ja-JP" altLang="en-US" sz="600" dirty="0"/>
            </a:p>
          </p:txBody>
        </p:sp>
        <p:sp>
          <p:nvSpPr>
            <p:cNvPr id="59" name="テキスト ボックス 58"/>
            <p:cNvSpPr txBox="1"/>
            <p:nvPr/>
          </p:nvSpPr>
          <p:spPr>
            <a:xfrm flipH="1">
              <a:off x="2351262" y="2886477"/>
              <a:ext cx="701034" cy="201368"/>
            </a:xfrm>
            <a:prstGeom prst="rect">
              <a:avLst/>
            </a:prstGeom>
            <a:noFill/>
            <a:ln w="12700">
              <a:noFill/>
            </a:ln>
          </p:spPr>
          <p:txBody>
            <a:bodyPr wrap="square" rtlCol="0">
              <a:spAutoFit/>
            </a:bodyPr>
            <a:lstStyle/>
            <a:p>
              <a:pPr algn="ctr"/>
              <a:r>
                <a:rPr kumimoji="1" lang="ja-JP" altLang="en-US" sz="800" u="sng" dirty="0" smtClean="0"/>
                <a:t>食　材</a:t>
              </a:r>
              <a:endParaRPr kumimoji="1" lang="ja-JP" altLang="en-US" sz="800" u="sng" dirty="0"/>
            </a:p>
          </p:txBody>
        </p:sp>
        <p:sp>
          <p:nvSpPr>
            <p:cNvPr id="60" name="テキスト ボックス 59"/>
            <p:cNvSpPr txBox="1"/>
            <p:nvPr/>
          </p:nvSpPr>
          <p:spPr>
            <a:xfrm flipH="1">
              <a:off x="3664202" y="2938805"/>
              <a:ext cx="1867705" cy="172600"/>
            </a:xfrm>
            <a:prstGeom prst="rect">
              <a:avLst/>
            </a:prstGeom>
            <a:noFill/>
          </p:spPr>
          <p:txBody>
            <a:bodyPr wrap="square" rtlCol="0">
              <a:spAutoFit/>
            </a:bodyPr>
            <a:lstStyle/>
            <a:p>
              <a:pPr algn="ctr"/>
              <a:r>
                <a:rPr kumimoji="1" lang="ja-JP" altLang="en-US" sz="600" dirty="0" smtClean="0"/>
                <a:t>・多様なライフスタイルに応じた選び方・整え方・食べ方</a:t>
              </a:r>
              <a:endParaRPr kumimoji="1" lang="ja-JP" altLang="en-US" sz="600" dirty="0"/>
            </a:p>
          </p:txBody>
        </p:sp>
        <p:sp>
          <p:nvSpPr>
            <p:cNvPr id="61" name="テキスト ボックス 60"/>
            <p:cNvSpPr txBox="1"/>
            <p:nvPr/>
          </p:nvSpPr>
          <p:spPr>
            <a:xfrm flipH="1">
              <a:off x="2391909" y="2643698"/>
              <a:ext cx="1338252" cy="172600"/>
            </a:xfrm>
            <a:prstGeom prst="rect">
              <a:avLst/>
            </a:prstGeom>
            <a:noFill/>
          </p:spPr>
          <p:txBody>
            <a:bodyPr wrap="none" rtlCol="0">
              <a:spAutoFit/>
            </a:bodyPr>
            <a:lstStyle/>
            <a:p>
              <a:r>
                <a:rPr kumimoji="1" lang="ja-JP" altLang="en-US" sz="600" dirty="0" smtClean="0"/>
                <a:t>・配食（食材宅配</a:t>
              </a:r>
              <a:r>
                <a:rPr lang="ja-JP" altLang="en-US" sz="600" dirty="0"/>
                <a:t>）</a:t>
              </a:r>
              <a:r>
                <a:rPr kumimoji="1" lang="ja-JP" altLang="en-US" sz="600" dirty="0" smtClean="0"/>
                <a:t>サービスの体制整備</a:t>
              </a:r>
              <a:endParaRPr kumimoji="1" lang="en-US" altLang="ja-JP" sz="600" dirty="0" smtClean="0"/>
            </a:p>
          </p:txBody>
        </p:sp>
        <p:sp>
          <p:nvSpPr>
            <p:cNvPr id="62" name="テキスト ボックス 61"/>
            <p:cNvSpPr txBox="1"/>
            <p:nvPr/>
          </p:nvSpPr>
          <p:spPr>
            <a:xfrm flipH="1">
              <a:off x="3891966" y="2702867"/>
              <a:ext cx="1412175" cy="172600"/>
            </a:xfrm>
            <a:prstGeom prst="rect">
              <a:avLst/>
            </a:prstGeom>
            <a:noFill/>
          </p:spPr>
          <p:txBody>
            <a:bodyPr wrap="square" rtlCol="0">
              <a:spAutoFit/>
            </a:bodyPr>
            <a:lstStyle/>
            <a:p>
              <a:pPr algn="ctr"/>
              <a:r>
                <a:rPr kumimoji="1" lang="ja-JP" altLang="en-US" sz="600" dirty="0" smtClean="0"/>
                <a:t>・心地良い食卓、楽しい</a:t>
              </a:r>
              <a:r>
                <a:rPr lang="ja-JP" altLang="en-US" sz="600" dirty="0" smtClean="0"/>
                <a:t>食卓（共食など）</a:t>
              </a:r>
              <a:endParaRPr kumimoji="1" lang="ja-JP" altLang="en-US" sz="600" dirty="0"/>
            </a:p>
          </p:txBody>
        </p:sp>
        <p:sp>
          <p:nvSpPr>
            <p:cNvPr id="63" name="テキスト ボックス 62"/>
            <p:cNvSpPr txBox="1"/>
            <p:nvPr/>
          </p:nvSpPr>
          <p:spPr>
            <a:xfrm flipH="1">
              <a:off x="3929676" y="3177807"/>
              <a:ext cx="1336755" cy="172600"/>
            </a:xfrm>
            <a:prstGeom prst="rect">
              <a:avLst/>
            </a:prstGeom>
            <a:noFill/>
          </p:spPr>
          <p:txBody>
            <a:bodyPr wrap="none" rtlCol="0">
              <a:spAutoFit/>
            </a:bodyPr>
            <a:lstStyle/>
            <a:p>
              <a:pPr algn="ctr"/>
              <a:r>
                <a:rPr kumimoji="1" lang="ja-JP" altLang="en-US" sz="600" dirty="0" smtClean="0"/>
                <a:t>・嗜好に合ったメニューを味わえる食事</a:t>
              </a:r>
              <a:endParaRPr kumimoji="1" lang="ja-JP" altLang="en-US" sz="600" dirty="0"/>
            </a:p>
          </p:txBody>
        </p:sp>
        <p:sp>
          <p:nvSpPr>
            <p:cNvPr id="64" name="テキスト ボックス 63"/>
            <p:cNvSpPr txBox="1"/>
            <p:nvPr/>
          </p:nvSpPr>
          <p:spPr>
            <a:xfrm flipH="1">
              <a:off x="5042372" y="2230438"/>
              <a:ext cx="1366720" cy="172600"/>
            </a:xfrm>
            <a:prstGeom prst="rect">
              <a:avLst/>
            </a:prstGeom>
            <a:noFill/>
          </p:spPr>
          <p:txBody>
            <a:bodyPr wrap="none" rtlCol="0">
              <a:spAutoFit/>
            </a:bodyPr>
            <a:lstStyle/>
            <a:p>
              <a:r>
                <a:rPr kumimoji="1" lang="ja-JP" altLang="en-US" sz="600" dirty="0" smtClean="0"/>
                <a:t>・食をめぐる基本情報が共有できる環境</a:t>
              </a:r>
              <a:endParaRPr kumimoji="1" lang="en-US" altLang="ja-JP" sz="600" dirty="0" smtClean="0"/>
            </a:p>
          </p:txBody>
        </p:sp>
        <p:sp>
          <p:nvSpPr>
            <p:cNvPr id="65" name="テキスト ボックス 64"/>
            <p:cNvSpPr txBox="1"/>
            <p:nvPr/>
          </p:nvSpPr>
          <p:spPr>
            <a:xfrm flipH="1">
              <a:off x="5345853" y="3689832"/>
              <a:ext cx="1662847" cy="172600"/>
            </a:xfrm>
            <a:prstGeom prst="rect">
              <a:avLst/>
            </a:prstGeom>
            <a:noFill/>
          </p:spPr>
          <p:txBody>
            <a:bodyPr wrap="square" rtlCol="0">
              <a:spAutoFit/>
            </a:bodyPr>
            <a:lstStyle/>
            <a:p>
              <a:r>
                <a:rPr kumimoji="1" lang="ja-JP" altLang="en-US" sz="600" dirty="0" smtClean="0"/>
                <a:t>・適切な食事を実践するための知識、スキル等</a:t>
              </a:r>
              <a:endParaRPr kumimoji="1" lang="ja-JP" altLang="en-US" sz="600" dirty="0"/>
            </a:p>
          </p:txBody>
        </p:sp>
        <p:sp>
          <p:nvSpPr>
            <p:cNvPr id="66" name="テキスト ボックス 65"/>
            <p:cNvSpPr txBox="1"/>
            <p:nvPr/>
          </p:nvSpPr>
          <p:spPr>
            <a:xfrm flipH="1">
              <a:off x="3775710" y="2566155"/>
              <a:ext cx="1644690" cy="201368"/>
            </a:xfrm>
            <a:prstGeom prst="rect">
              <a:avLst/>
            </a:prstGeom>
            <a:noFill/>
            <a:ln w="12700">
              <a:noFill/>
            </a:ln>
          </p:spPr>
          <p:txBody>
            <a:bodyPr wrap="square" rtlCol="0">
              <a:spAutoFit/>
            </a:bodyPr>
            <a:lstStyle/>
            <a:p>
              <a:pPr algn="ctr"/>
              <a:r>
                <a:rPr kumimoji="1" lang="ja-JP" altLang="en-US" sz="800" u="sng" dirty="0" smtClean="0"/>
                <a:t>選び方・整え方・食べ方</a:t>
              </a:r>
              <a:endParaRPr kumimoji="1" lang="ja-JP" altLang="en-US" sz="800" u="sng" dirty="0"/>
            </a:p>
          </p:txBody>
        </p:sp>
        <p:sp>
          <p:nvSpPr>
            <p:cNvPr id="67" name="テキスト ボックス 66"/>
            <p:cNvSpPr txBox="1"/>
            <p:nvPr/>
          </p:nvSpPr>
          <p:spPr>
            <a:xfrm flipH="1">
              <a:off x="4638204" y="1843178"/>
              <a:ext cx="923233" cy="172600"/>
            </a:xfrm>
            <a:prstGeom prst="rect">
              <a:avLst/>
            </a:prstGeom>
            <a:noFill/>
          </p:spPr>
          <p:txBody>
            <a:bodyPr wrap="none" rtlCol="0">
              <a:spAutoFit/>
            </a:bodyPr>
            <a:lstStyle/>
            <a:p>
              <a:r>
                <a:rPr kumimoji="1" lang="ja-JP" altLang="en-US" sz="600" dirty="0" smtClean="0"/>
                <a:t>・生きがいのもてる暮らし</a:t>
              </a:r>
              <a:endParaRPr kumimoji="1" lang="en-US" altLang="ja-JP" sz="600" dirty="0" smtClean="0"/>
            </a:p>
          </p:txBody>
        </p:sp>
        <p:sp>
          <p:nvSpPr>
            <p:cNvPr id="68" name="テキスト ボックス 67"/>
            <p:cNvSpPr txBox="1"/>
            <p:nvPr/>
          </p:nvSpPr>
          <p:spPr>
            <a:xfrm flipH="1">
              <a:off x="4245882" y="4924862"/>
              <a:ext cx="783893" cy="172600"/>
            </a:xfrm>
            <a:prstGeom prst="rect">
              <a:avLst/>
            </a:prstGeom>
            <a:noFill/>
          </p:spPr>
          <p:txBody>
            <a:bodyPr wrap="none" rtlCol="0">
              <a:spAutoFit/>
            </a:bodyPr>
            <a:lstStyle/>
            <a:p>
              <a:r>
                <a:rPr lang="ja-JP" altLang="en-US" sz="600" dirty="0" smtClean="0"/>
                <a:t>・生活習慣病の予防</a:t>
              </a:r>
              <a:endParaRPr kumimoji="1" lang="ja-JP" altLang="en-US" sz="600" dirty="0"/>
            </a:p>
          </p:txBody>
        </p:sp>
        <p:sp>
          <p:nvSpPr>
            <p:cNvPr id="69" name="テキスト ボックス 68"/>
            <p:cNvSpPr txBox="1"/>
            <p:nvPr/>
          </p:nvSpPr>
          <p:spPr>
            <a:xfrm flipH="1">
              <a:off x="4275972" y="5111140"/>
              <a:ext cx="711977" cy="172600"/>
            </a:xfrm>
            <a:prstGeom prst="rect">
              <a:avLst/>
            </a:prstGeom>
            <a:noFill/>
          </p:spPr>
          <p:txBody>
            <a:bodyPr wrap="none" rtlCol="0">
              <a:spAutoFit/>
            </a:bodyPr>
            <a:lstStyle/>
            <a:p>
              <a:r>
                <a:rPr lang="ja-JP" altLang="en-US" sz="600" dirty="0" smtClean="0"/>
                <a:t>・健康寿命の延伸</a:t>
              </a:r>
              <a:endParaRPr kumimoji="1" lang="ja-JP" altLang="en-US" sz="600" dirty="0"/>
            </a:p>
          </p:txBody>
        </p:sp>
        <p:sp>
          <p:nvSpPr>
            <p:cNvPr id="70" name="テキスト ボックス 69"/>
            <p:cNvSpPr txBox="1"/>
            <p:nvPr/>
          </p:nvSpPr>
          <p:spPr>
            <a:xfrm flipH="1">
              <a:off x="4233970" y="4830851"/>
              <a:ext cx="812361" cy="172600"/>
            </a:xfrm>
            <a:prstGeom prst="rect">
              <a:avLst/>
            </a:prstGeom>
            <a:noFill/>
          </p:spPr>
          <p:txBody>
            <a:bodyPr wrap="none" rtlCol="0">
              <a:spAutoFit/>
            </a:bodyPr>
            <a:lstStyle/>
            <a:p>
              <a:r>
                <a:rPr lang="ja-JP" altLang="en-US" sz="600" dirty="0" smtClean="0"/>
                <a:t>・健やかな発育・発達</a:t>
              </a:r>
              <a:endParaRPr kumimoji="1" lang="ja-JP" altLang="en-US" sz="600" dirty="0"/>
            </a:p>
          </p:txBody>
        </p:sp>
        <p:sp>
          <p:nvSpPr>
            <p:cNvPr id="71" name="テキスト ボックス 70"/>
            <p:cNvSpPr txBox="1"/>
            <p:nvPr/>
          </p:nvSpPr>
          <p:spPr>
            <a:xfrm flipH="1">
              <a:off x="3940999" y="2059706"/>
              <a:ext cx="1473096" cy="172600"/>
            </a:xfrm>
            <a:prstGeom prst="rect">
              <a:avLst/>
            </a:prstGeom>
            <a:noFill/>
          </p:spPr>
          <p:txBody>
            <a:bodyPr wrap="none" rtlCol="0">
              <a:spAutoFit/>
            </a:bodyPr>
            <a:lstStyle/>
            <a:p>
              <a:r>
                <a:rPr kumimoji="1" lang="ja-JP" altLang="en-US" sz="600" dirty="0" smtClean="0"/>
                <a:t>・栄養、運動、休養のバランスのとれた生活</a:t>
              </a:r>
              <a:endParaRPr kumimoji="1" lang="en-US" altLang="ja-JP" sz="600" dirty="0" smtClean="0"/>
            </a:p>
          </p:txBody>
        </p:sp>
        <p:sp>
          <p:nvSpPr>
            <p:cNvPr id="72" name="テキスト ボックス 71"/>
            <p:cNvSpPr txBox="1"/>
            <p:nvPr/>
          </p:nvSpPr>
          <p:spPr>
            <a:xfrm flipH="1">
              <a:off x="3530067" y="2820836"/>
              <a:ext cx="2135972" cy="172600"/>
            </a:xfrm>
            <a:prstGeom prst="rect">
              <a:avLst/>
            </a:prstGeom>
            <a:noFill/>
          </p:spPr>
          <p:txBody>
            <a:bodyPr wrap="square" rtlCol="0">
              <a:spAutoFit/>
            </a:bodyPr>
            <a:lstStyle/>
            <a:p>
              <a:pPr algn="ctr"/>
              <a:r>
                <a:rPr kumimoji="1" lang="ja-JP" altLang="en-US" sz="600" dirty="0" smtClean="0"/>
                <a:t>・適切な情報に基づいた食品や食事の選び方・整え方・食べ方</a:t>
              </a:r>
              <a:endParaRPr kumimoji="1" lang="ja-JP" altLang="en-US" sz="600" dirty="0"/>
            </a:p>
          </p:txBody>
        </p:sp>
        <p:sp>
          <p:nvSpPr>
            <p:cNvPr id="73" name="テキスト ボックス 72"/>
            <p:cNvSpPr txBox="1"/>
            <p:nvPr/>
          </p:nvSpPr>
          <p:spPr>
            <a:xfrm flipH="1">
              <a:off x="5931430" y="3373462"/>
              <a:ext cx="640060" cy="172600"/>
            </a:xfrm>
            <a:prstGeom prst="rect">
              <a:avLst/>
            </a:prstGeom>
            <a:noFill/>
          </p:spPr>
          <p:txBody>
            <a:bodyPr wrap="none" rtlCol="0">
              <a:spAutoFit/>
            </a:bodyPr>
            <a:lstStyle/>
            <a:p>
              <a:r>
                <a:rPr lang="ja-JP" altLang="en-US" sz="600" dirty="0" smtClean="0"/>
                <a:t>・食事観の形成</a:t>
              </a:r>
              <a:endParaRPr lang="en-US" altLang="ja-JP" sz="600" dirty="0"/>
            </a:p>
          </p:txBody>
        </p:sp>
        <p:sp>
          <p:nvSpPr>
            <p:cNvPr id="74" name="テキスト ボックス 73"/>
            <p:cNvSpPr txBox="1"/>
            <p:nvPr/>
          </p:nvSpPr>
          <p:spPr>
            <a:xfrm flipH="1">
              <a:off x="5872896" y="3811542"/>
              <a:ext cx="460268" cy="201368"/>
            </a:xfrm>
            <a:prstGeom prst="rect">
              <a:avLst/>
            </a:prstGeom>
            <a:noFill/>
            <a:ln w="12700">
              <a:noFill/>
            </a:ln>
          </p:spPr>
          <p:txBody>
            <a:bodyPr wrap="none" rtlCol="0">
              <a:spAutoFit/>
            </a:bodyPr>
            <a:lstStyle/>
            <a:p>
              <a:r>
                <a:rPr lang="ja-JP" altLang="en-US" sz="800" u="sng" dirty="0" smtClean="0"/>
                <a:t>食事観</a:t>
              </a:r>
              <a:endParaRPr kumimoji="1" lang="ja-JP" altLang="en-US" sz="800" u="sng" dirty="0"/>
            </a:p>
          </p:txBody>
        </p:sp>
        <p:sp>
          <p:nvSpPr>
            <p:cNvPr id="75" name="テキスト ボックス 74"/>
            <p:cNvSpPr txBox="1"/>
            <p:nvPr/>
          </p:nvSpPr>
          <p:spPr>
            <a:xfrm flipH="1">
              <a:off x="5305259" y="3954156"/>
              <a:ext cx="1697594" cy="172600"/>
            </a:xfrm>
            <a:prstGeom prst="rect">
              <a:avLst/>
            </a:prstGeom>
            <a:noFill/>
          </p:spPr>
          <p:txBody>
            <a:bodyPr wrap="square" rtlCol="0">
              <a:spAutoFit/>
            </a:bodyPr>
            <a:lstStyle/>
            <a:p>
              <a:r>
                <a:rPr kumimoji="1" lang="ja-JP" altLang="en-US" sz="600" dirty="0" smtClean="0"/>
                <a:t>・適切な</a:t>
              </a:r>
              <a:r>
                <a:rPr lang="ja-JP" altLang="en-US" sz="600" dirty="0" smtClean="0"/>
                <a:t>食事の実践、継続するための食事観</a:t>
              </a:r>
              <a:endParaRPr kumimoji="1" lang="en-US" altLang="ja-JP" sz="600" dirty="0" smtClean="0"/>
            </a:p>
          </p:txBody>
        </p:sp>
        <p:sp>
          <p:nvSpPr>
            <p:cNvPr id="76" name="テキスト ボックス 75"/>
            <p:cNvSpPr txBox="1"/>
            <p:nvPr/>
          </p:nvSpPr>
          <p:spPr>
            <a:xfrm flipH="1">
              <a:off x="5687763" y="3553119"/>
              <a:ext cx="1144976" cy="201368"/>
            </a:xfrm>
            <a:prstGeom prst="rect">
              <a:avLst/>
            </a:prstGeom>
            <a:noFill/>
            <a:ln w="12700">
              <a:noFill/>
            </a:ln>
          </p:spPr>
          <p:txBody>
            <a:bodyPr wrap="none" rtlCol="0">
              <a:spAutoFit/>
            </a:bodyPr>
            <a:lstStyle/>
            <a:p>
              <a:r>
                <a:rPr kumimoji="1" lang="ja-JP" altLang="en-US" sz="800" u="sng" dirty="0" smtClean="0"/>
                <a:t>食に関する知識・スキル</a:t>
              </a:r>
              <a:endParaRPr kumimoji="1" lang="ja-JP" altLang="en-US" sz="800" u="sng" dirty="0"/>
            </a:p>
          </p:txBody>
        </p:sp>
        <p:sp>
          <p:nvSpPr>
            <p:cNvPr id="77" name="テキスト ボックス 76"/>
            <p:cNvSpPr txBox="1"/>
            <p:nvPr/>
          </p:nvSpPr>
          <p:spPr>
            <a:xfrm flipH="1">
              <a:off x="3117136" y="1403317"/>
              <a:ext cx="1784946" cy="258901"/>
            </a:xfrm>
            <a:prstGeom prst="rect">
              <a:avLst/>
            </a:prstGeom>
            <a:noFill/>
          </p:spPr>
          <p:txBody>
            <a:bodyPr wrap="square" rtlCol="0">
              <a:spAutoFit/>
            </a:bodyPr>
            <a:lstStyle/>
            <a:p>
              <a:r>
                <a:rPr kumimoji="1" lang="ja-JP" altLang="en-US" sz="600" dirty="0" smtClean="0"/>
                <a:t>・良質な食品</a:t>
              </a:r>
              <a:r>
                <a:rPr lang="ja-JP" altLang="en-US" sz="600" dirty="0" smtClean="0"/>
                <a:t>を供給する生産、加工、流通、販売の</a:t>
              </a:r>
              <a:endParaRPr lang="en-US" altLang="ja-JP" sz="600" dirty="0" smtClean="0"/>
            </a:p>
            <a:p>
              <a:r>
                <a:rPr lang="ja-JP" altLang="en-US" sz="600" dirty="0"/>
                <a:t>　</a:t>
              </a:r>
              <a:r>
                <a:rPr lang="ja-JP" altLang="en-US" sz="600" dirty="0" smtClean="0"/>
                <a:t>フードシステム</a:t>
              </a:r>
              <a:endParaRPr kumimoji="1" lang="en-US" altLang="ja-JP" sz="600" dirty="0" smtClean="0"/>
            </a:p>
          </p:txBody>
        </p:sp>
        <p:sp>
          <p:nvSpPr>
            <p:cNvPr id="78" name="テキスト ボックス 77"/>
            <p:cNvSpPr txBox="1"/>
            <p:nvPr/>
          </p:nvSpPr>
          <p:spPr>
            <a:xfrm flipH="1">
              <a:off x="4132692" y="3292712"/>
              <a:ext cx="930723" cy="172600"/>
            </a:xfrm>
            <a:prstGeom prst="rect">
              <a:avLst/>
            </a:prstGeom>
            <a:noFill/>
          </p:spPr>
          <p:txBody>
            <a:bodyPr wrap="none" rtlCol="0">
              <a:spAutoFit/>
            </a:bodyPr>
            <a:lstStyle/>
            <a:p>
              <a:pPr algn="ctr"/>
              <a:r>
                <a:rPr kumimoji="1" lang="ja-JP" altLang="en-US" sz="600" dirty="0" smtClean="0"/>
                <a:t>・</a:t>
              </a:r>
              <a:r>
                <a:rPr lang="ja-JP" altLang="en-US" sz="600" dirty="0" smtClean="0"/>
                <a:t>よく噛んで味わえる食事</a:t>
              </a:r>
              <a:endParaRPr kumimoji="1" lang="ja-JP" altLang="en-US" sz="600" dirty="0"/>
            </a:p>
          </p:txBody>
        </p:sp>
        <p:sp>
          <p:nvSpPr>
            <p:cNvPr id="79" name="テキスト ボックス 78"/>
            <p:cNvSpPr txBox="1"/>
            <p:nvPr/>
          </p:nvSpPr>
          <p:spPr>
            <a:xfrm flipH="1">
              <a:off x="3116907" y="1561407"/>
              <a:ext cx="1797247" cy="172600"/>
            </a:xfrm>
            <a:prstGeom prst="rect">
              <a:avLst/>
            </a:prstGeom>
            <a:noFill/>
          </p:spPr>
          <p:txBody>
            <a:bodyPr wrap="square" rtlCol="0">
              <a:spAutoFit/>
            </a:bodyPr>
            <a:lstStyle/>
            <a:p>
              <a:r>
                <a:rPr kumimoji="1" lang="ja-JP" altLang="en-US" sz="600" dirty="0" smtClean="0"/>
                <a:t>・</a:t>
              </a:r>
              <a:r>
                <a:rPr lang="ja-JP" altLang="en-US" sz="600" dirty="0"/>
                <a:t>多様な</a:t>
              </a:r>
              <a:r>
                <a:rPr kumimoji="1" lang="ja-JP" altLang="en-US" sz="600" dirty="0" smtClean="0"/>
                <a:t>地域産物と暮らしのつながり</a:t>
              </a:r>
              <a:r>
                <a:rPr lang="ja-JP" altLang="en-US" sz="600" dirty="0" smtClean="0"/>
                <a:t>（自然との共生）</a:t>
              </a:r>
              <a:endParaRPr kumimoji="1" lang="en-US" altLang="ja-JP" sz="600" dirty="0" smtClean="0"/>
            </a:p>
          </p:txBody>
        </p:sp>
        <p:sp>
          <p:nvSpPr>
            <p:cNvPr id="80" name="テキスト ボックス 79"/>
            <p:cNvSpPr txBox="1"/>
            <p:nvPr/>
          </p:nvSpPr>
          <p:spPr>
            <a:xfrm flipH="1">
              <a:off x="4391748" y="4694807"/>
              <a:ext cx="428805" cy="201368"/>
            </a:xfrm>
            <a:prstGeom prst="rect">
              <a:avLst/>
            </a:prstGeom>
            <a:noFill/>
            <a:ln w="12700">
              <a:noFill/>
            </a:ln>
          </p:spPr>
          <p:txBody>
            <a:bodyPr wrap="none" rtlCol="0">
              <a:spAutoFit/>
            </a:bodyPr>
            <a:lstStyle/>
            <a:p>
              <a:pPr algn="ctr"/>
              <a:r>
                <a:rPr lang="ja-JP" altLang="en-US" sz="800" u="sng" dirty="0" smtClean="0"/>
                <a:t>健　康</a:t>
              </a:r>
              <a:endParaRPr kumimoji="1" lang="ja-JP" altLang="en-US" sz="800" u="sng" dirty="0"/>
            </a:p>
          </p:txBody>
        </p:sp>
        <p:sp>
          <p:nvSpPr>
            <p:cNvPr id="81" name="テキスト ボックス 80"/>
            <p:cNvSpPr txBox="1"/>
            <p:nvPr/>
          </p:nvSpPr>
          <p:spPr>
            <a:xfrm flipH="1">
              <a:off x="2365100" y="3348210"/>
              <a:ext cx="776403" cy="172600"/>
            </a:xfrm>
            <a:prstGeom prst="rect">
              <a:avLst/>
            </a:prstGeom>
            <a:noFill/>
          </p:spPr>
          <p:txBody>
            <a:bodyPr wrap="none" rtlCol="0">
              <a:spAutoFit/>
            </a:bodyPr>
            <a:lstStyle/>
            <a:p>
              <a:r>
                <a:rPr kumimoji="1" lang="ja-JP" altLang="en-US" sz="600" dirty="0" smtClean="0"/>
                <a:t>・多様な食材の利用</a:t>
              </a:r>
              <a:endParaRPr kumimoji="1" lang="en-US" altLang="ja-JP" sz="600" dirty="0" smtClean="0"/>
            </a:p>
          </p:txBody>
        </p:sp>
        <p:sp>
          <p:nvSpPr>
            <p:cNvPr id="82" name="テキスト ボックス 81"/>
            <p:cNvSpPr txBox="1"/>
            <p:nvPr/>
          </p:nvSpPr>
          <p:spPr>
            <a:xfrm flipH="1">
              <a:off x="4780711" y="1231157"/>
              <a:ext cx="1234762" cy="172600"/>
            </a:xfrm>
            <a:prstGeom prst="rect">
              <a:avLst/>
            </a:prstGeom>
            <a:noFill/>
          </p:spPr>
          <p:txBody>
            <a:bodyPr wrap="square" rtlCol="0">
              <a:spAutoFit/>
            </a:bodyPr>
            <a:lstStyle/>
            <a:p>
              <a:r>
                <a:rPr kumimoji="1" lang="ja-JP" altLang="en-US" sz="600" dirty="0" smtClean="0"/>
                <a:t>・</a:t>
              </a:r>
              <a:r>
                <a:rPr lang="ja-JP" altLang="en-US" sz="600" dirty="0" smtClean="0"/>
                <a:t>日本の優れた食文化</a:t>
              </a:r>
              <a:endParaRPr kumimoji="1" lang="en-US" altLang="ja-JP" sz="600" dirty="0" smtClean="0"/>
            </a:p>
          </p:txBody>
        </p:sp>
      </p:grpSp>
      <p:sp>
        <p:nvSpPr>
          <p:cNvPr id="83" name="正方形/長方形 82"/>
          <p:cNvSpPr/>
          <p:nvPr/>
        </p:nvSpPr>
        <p:spPr>
          <a:xfrm>
            <a:off x="0" y="2527"/>
            <a:ext cx="9144000" cy="37006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b="1" dirty="0">
                <a:solidFill>
                  <a:schemeClr val="bg1"/>
                </a:solidFill>
                <a:latin typeface="ＭＳ ゴシック" panose="020B0609070205080204" pitchFamily="49" charset="-128"/>
                <a:ea typeface="ＭＳ ゴシック" panose="020B0609070205080204" pitchFamily="49" charset="-128"/>
              </a:rPr>
              <a:t>日本人の長寿を支える「健康な食事」を構成している要因例　</a:t>
            </a:r>
          </a:p>
        </p:txBody>
      </p:sp>
      <p:sp>
        <p:nvSpPr>
          <p:cNvPr id="84" name="角丸四角形 83"/>
          <p:cNvSpPr/>
          <p:nvPr/>
        </p:nvSpPr>
        <p:spPr>
          <a:xfrm>
            <a:off x="251520" y="5832648"/>
            <a:ext cx="8640960" cy="9807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日本人</a:t>
            </a:r>
            <a:r>
              <a:rPr lang="ja-JP" altLang="en-US" dirty="0">
                <a:latin typeface="ＭＳ ゴシック" panose="020B0609070205080204" pitchFamily="49" charset="-128"/>
                <a:ea typeface="ＭＳ ゴシック" panose="020B0609070205080204" pitchFamily="49" charset="-128"/>
              </a:rPr>
              <a:t>の長寿を支える「健康な食事」は、“健康”や“栄養バランス”</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おいしさ”、“楽しみ”といったものから“食料生産・流通”、“食文化</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ま</a:t>
            </a:r>
            <a:r>
              <a:rPr lang="ja-JP" altLang="en-US" dirty="0">
                <a:latin typeface="ＭＳ ゴシック" panose="020B0609070205080204" pitchFamily="49" charset="-128"/>
                <a:ea typeface="ＭＳ ゴシック" panose="020B0609070205080204" pitchFamily="49" charset="-128"/>
              </a:rPr>
              <a:t>で、様々な要因から構成されている</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p:txBody>
      </p:sp>
      <p:sp>
        <p:nvSpPr>
          <p:cNvPr id="85"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27</a:t>
            </a:fld>
            <a:endParaRPr kumimoji="1" lang="ja-JP" altLang="en-US"/>
          </a:p>
        </p:txBody>
      </p:sp>
    </p:spTree>
    <p:extLst>
      <p:ext uri="{BB962C8B-B14F-4D97-AF65-F5344CB8AC3E}">
        <p14:creationId xmlns:p14="http://schemas.microsoft.com/office/powerpoint/2010/main" val="3440862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527"/>
            <a:ext cx="9144000" cy="3700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ysClr val="windowText" lastClr="000000"/>
                </a:solidFill>
                <a:latin typeface="ＭＳ ゴシック" panose="020B0609070205080204" pitchFamily="49" charset="-128"/>
                <a:ea typeface="ＭＳ ゴシック" panose="020B0609070205080204" pitchFamily="49" charset="-128"/>
              </a:rPr>
              <a:t>日本人の長寿を支える「健康な食事</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」のとらえ方と構成する要因例の関係</a:t>
            </a:r>
            <a:endParaRPr lang="ja-JP" altLang="en-US"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3" name="メモ 2"/>
          <p:cNvSpPr/>
          <p:nvPr/>
        </p:nvSpPr>
        <p:spPr>
          <a:xfrm>
            <a:off x="48827" y="1052736"/>
            <a:ext cx="3875101" cy="5180463"/>
          </a:xfrm>
          <a:prstGeom prst="foldedCorner">
            <a:avLst>
              <a:gd name="adj" fmla="val 7993"/>
            </a:avLst>
          </a:prstGeom>
          <a:solidFill>
            <a:schemeClr val="bg1"/>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52400">
              <a:spcBef>
                <a:spcPts val="600"/>
              </a:spcBef>
            </a:pPr>
            <a:endParaRPr lang="ja-JP" altLang="ja-JP" sz="1100" kern="100" dirty="0">
              <a:ea typeface="ＭＳ 明朝"/>
              <a:cs typeface="Times New Roman"/>
            </a:endParaRPr>
          </a:p>
        </p:txBody>
      </p:sp>
      <p:grpSp>
        <p:nvGrpSpPr>
          <p:cNvPr id="91" name="グループ化 90"/>
          <p:cNvGrpSpPr/>
          <p:nvPr/>
        </p:nvGrpSpPr>
        <p:grpSpPr>
          <a:xfrm>
            <a:off x="3923928" y="1556792"/>
            <a:ext cx="5296649" cy="4354231"/>
            <a:chOff x="3792779" y="1086674"/>
            <a:chExt cx="5296649" cy="4354231"/>
          </a:xfrm>
        </p:grpSpPr>
        <p:sp>
          <p:nvSpPr>
            <p:cNvPr id="5" name="円/楕円 4"/>
            <p:cNvSpPr/>
            <p:nvPr/>
          </p:nvSpPr>
          <p:spPr>
            <a:xfrm rot="18900000" flipV="1">
              <a:off x="4290357" y="1086674"/>
              <a:ext cx="4320199" cy="4340663"/>
            </a:xfrm>
            <a:prstGeom prst="ellipse">
              <a:avLst/>
            </a:prstGeom>
            <a:gradFill flip="none" rotWithShape="1">
              <a:gsLst>
                <a:gs pos="100000">
                  <a:srgbClr val="FEEFE2"/>
                </a:gs>
                <a:gs pos="100000">
                  <a:schemeClr val="accent6">
                    <a:lumMod val="5000"/>
                    <a:lumOff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6" name="円/楕円 5"/>
            <p:cNvSpPr/>
            <p:nvPr/>
          </p:nvSpPr>
          <p:spPr>
            <a:xfrm rot="18900000" flipV="1">
              <a:off x="4445045" y="1398978"/>
              <a:ext cx="4017822" cy="4041927"/>
            </a:xfrm>
            <a:prstGeom prst="ellipse">
              <a:avLst/>
            </a:prstGeom>
            <a:gradFill flip="none" rotWithShape="1">
              <a:gsLst>
                <a:gs pos="39000">
                  <a:schemeClr val="accent6">
                    <a:lumMod val="60000"/>
                    <a:lumOff val="40000"/>
                  </a:schemeClr>
                </a:gs>
                <a:gs pos="53000">
                  <a:srgbClr val="FDDDC3"/>
                </a:gs>
                <a:gs pos="82000">
                  <a:schemeClr val="accent6">
                    <a:lumMod val="5000"/>
                    <a:lumOff val="95000"/>
                  </a:schemeClr>
                </a:gs>
              </a:gsLst>
              <a:path path="circle">
                <a:fillToRect l="100000" t="100000"/>
              </a:path>
              <a:tileRect r="-100000" b="-100000"/>
            </a:gra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7" name="テキスト ボックス 6"/>
            <p:cNvSpPr txBox="1"/>
            <p:nvPr/>
          </p:nvSpPr>
          <p:spPr>
            <a:xfrm>
              <a:off x="5075282" y="3908728"/>
              <a:ext cx="2795595" cy="1433349"/>
            </a:xfrm>
            <a:prstGeom prst="rect">
              <a:avLst/>
            </a:prstGeom>
            <a:noFill/>
            <a:ln w="25400">
              <a:noFill/>
            </a:ln>
          </p:spPr>
          <p:txBody>
            <a:bodyPr wrap="none" rtlCol="0">
              <a:prstTxWarp prst="textArchDown">
                <a:avLst>
                  <a:gd name="adj" fmla="val 395177"/>
                </a:avLst>
              </a:prstTxWarp>
              <a:spAutoFit/>
            </a:bodyPr>
            <a:lstStyle/>
            <a:p>
              <a:pPr algn="ct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健 康 ・ </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Q O L </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生 活 の 質 ） の 維 持 ・ 向 上　</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5428475" y="1615663"/>
              <a:ext cx="2089209" cy="703727"/>
            </a:xfrm>
            <a:prstGeom prst="rect">
              <a:avLst/>
            </a:prstGeom>
            <a:noFill/>
            <a:ln w="12700">
              <a:noFill/>
            </a:ln>
          </p:spPr>
          <p:txBody>
            <a:bodyPr wrap="none" rtlCol="0">
              <a:prstTxWarp prst="textArchUp">
                <a:avLst>
                  <a:gd name="adj" fmla="val 10817511"/>
                </a:avLst>
              </a:prstTxWarp>
              <a:spAutoFit/>
            </a:bodyPr>
            <a:lstStyle/>
            <a:p>
              <a:pPr algn="ctr"/>
              <a:r>
                <a:rPr lang="ja-JP" altLang="en-US" b="1" dirty="0" smtClean="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 地　域　力　の　維　持　・　向　上</a:t>
              </a:r>
              <a:endParaRPr kumimoji="1" lang="ja-JP" altLang="en-US" b="1"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7236296" y="1407914"/>
              <a:ext cx="644541" cy="276999"/>
            </a:xfrm>
            <a:prstGeom prst="rect">
              <a:avLst/>
            </a:prstGeom>
            <a:noFill/>
            <a:ln w="12700">
              <a:noFill/>
            </a:ln>
          </p:spPr>
          <p:txBody>
            <a:bodyPr wrap="square" rtlCol="0">
              <a:spAutoFit/>
            </a:bodyPr>
            <a:lstStyle/>
            <a:p>
              <a:pPr algn="ctr"/>
              <a:r>
                <a:rPr kumimoji="1" lang="ja-JP" altLang="en-US" sz="1200" u="sng" dirty="0" smtClean="0"/>
                <a:t>文化</a:t>
              </a:r>
              <a:endParaRPr kumimoji="1" lang="ja-JP" altLang="en-US" sz="1200" u="sng" dirty="0"/>
            </a:p>
          </p:txBody>
        </p:sp>
        <p:sp>
          <p:nvSpPr>
            <p:cNvPr id="10" name="テキスト ボックス 9"/>
            <p:cNvSpPr txBox="1"/>
            <p:nvPr/>
          </p:nvSpPr>
          <p:spPr>
            <a:xfrm>
              <a:off x="5158485" y="1407914"/>
              <a:ext cx="492444" cy="276999"/>
            </a:xfrm>
            <a:prstGeom prst="rect">
              <a:avLst/>
            </a:prstGeom>
            <a:noFill/>
            <a:ln w="12700">
              <a:noFill/>
            </a:ln>
          </p:spPr>
          <p:txBody>
            <a:bodyPr wrap="none" rtlCol="0">
              <a:spAutoFit/>
            </a:bodyPr>
            <a:lstStyle/>
            <a:p>
              <a:pPr algn="ctr"/>
              <a:r>
                <a:rPr kumimoji="1" lang="ja-JP" altLang="en-US" sz="1200" u="sng" dirty="0" smtClean="0"/>
                <a:t>自然</a:t>
              </a:r>
              <a:endParaRPr kumimoji="1" lang="ja-JP" altLang="en-US" sz="1200" u="sng" dirty="0"/>
            </a:p>
          </p:txBody>
        </p:sp>
        <p:sp>
          <p:nvSpPr>
            <p:cNvPr id="11" name="テキスト ボックス 10"/>
            <p:cNvSpPr txBox="1"/>
            <p:nvPr/>
          </p:nvSpPr>
          <p:spPr>
            <a:xfrm>
              <a:off x="6034673" y="1183615"/>
              <a:ext cx="959434" cy="276999"/>
            </a:xfrm>
            <a:prstGeom prst="rect">
              <a:avLst/>
            </a:prstGeom>
            <a:noFill/>
            <a:ln w="12700">
              <a:noFill/>
            </a:ln>
          </p:spPr>
          <p:txBody>
            <a:bodyPr wrap="square" rtlCol="0">
              <a:spAutoFit/>
            </a:bodyPr>
            <a:lstStyle/>
            <a:p>
              <a:pPr algn="ctr"/>
              <a:r>
                <a:rPr lang="ja-JP" altLang="en-US" sz="1200" u="sng" dirty="0" smtClean="0"/>
                <a:t>社会・経済</a:t>
              </a:r>
              <a:endParaRPr kumimoji="1" lang="ja-JP" altLang="en-US" sz="1200" u="sng" dirty="0"/>
            </a:p>
          </p:txBody>
        </p:sp>
        <p:sp>
          <p:nvSpPr>
            <p:cNvPr id="12" name="テキスト ボックス 11"/>
            <p:cNvSpPr txBox="1"/>
            <p:nvPr/>
          </p:nvSpPr>
          <p:spPr>
            <a:xfrm flipH="1">
              <a:off x="6693460" y="2122831"/>
              <a:ext cx="646331" cy="276999"/>
            </a:xfrm>
            <a:prstGeom prst="rect">
              <a:avLst/>
            </a:prstGeom>
            <a:noFill/>
            <a:ln w="12700">
              <a:noFill/>
            </a:ln>
          </p:spPr>
          <p:txBody>
            <a:bodyPr wrap="none" rtlCol="0">
              <a:spAutoFit/>
            </a:bodyPr>
            <a:lstStyle/>
            <a:p>
              <a:r>
                <a:rPr kumimoji="1" lang="ja-JP" altLang="en-US" sz="1200" u="sng" dirty="0" smtClean="0"/>
                <a:t>食文化</a:t>
              </a:r>
              <a:endParaRPr kumimoji="1" lang="ja-JP" altLang="en-US" sz="1200" u="sng" dirty="0"/>
            </a:p>
          </p:txBody>
        </p:sp>
        <p:sp>
          <p:nvSpPr>
            <p:cNvPr id="13" name="テキスト ボックス 12"/>
            <p:cNvSpPr txBox="1"/>
            <p:nvPr/>
          </p:nvSpPr>
          <p:spPr>
            <a:xfrm flipH="1">
              <a:off x="5546204" y="2122831"/>
              <a:ext cx="1291272" cy="276999"/>
            </a:xfrm>
            <a:prstGeom prst="rect">
              <a:avLst/>
            </a:prstGeom>
            <a:noFill/>
            <a:ln w="12700">
              <a:noFill/>
            </a:ln>
          </p:spPr>
          <p:txBody>
            <a:bodyPr wrap="square" rtlCol="0">
              <a:spAutoFit/>
            </a:bodyPr>
            <a:lstStyle/>
            <a:p>
              <a:r>
                <a:rPr kumimoji="1" lang="ja-JP" altLang="en-US" sz="1200" u="sng" dirty="0" smtClean="0"/>
                <a:t>食料生産・流通</a:t>
              </a:r>
              <a:endParaRPr kumimoji="1" lang="ja-JP" altLang="en-US" sz="1200" u="sng" dirty="0"/>
            </a:p>
          </p:txBody>
        </p:sp>
        <p:sp>
          <p:nvSpPr>
            <p:cNvPr id="14" name="テキスト ボックス 13"/>
            <p:cNvSpPr txBox="1"/>
            <p:nvPr/>
          </p:nvSpPr>
          <p:spPr>
            <a:xfrm flipH="1">
              <a:off x="7567210" y="3068960"/>
              <a:ext cx="877163" cy="276999"/>
            </a:xfrm>
            <a:prstGeom prst="rect">
              <a:avLst/>
            </a:prstGeom>
            <a:noFill/>
            <a:ln w="12700">
              <a:noFill/>
            </a:ln>
          </p:spPr>
          <p:txBody>
            <a:bodyPr wrap="none" rtlCol="0">
              <a:spAutoFit/>
            </a:bodyPr>
            <a:lstStyle/>
            <a:p>
              <a:r>
                <a:rPr kumimoji="1" lang="ja-JP" altLang="en-US" sz="1200" u="sng" dirty="0" smtClean="0"/>
                <a:t>教育・体験</a:t>
              </a:r>
              <a:endParaRPr kumimoji="1" lang="ja-JP" altLang="en-US" sz="1200" u="sng" dirty="0"/>
            </a:p>
          </p:txBody>
        </p:sp>
        <p:sp>
          <p:nvSpPr>
            <p:cNvPr id="15" name="テキスト ボックス 14"/>
            <p:cNvSpPr txBox="1"/>
            <p:nvPr/>
          </p:nvSpPr>
          <p:spPr>
            <a:xfrm flipH="1">
              <a:off x="7526069" y="3933056"/>
              <a:ext cx="646331" cy="276999"/>
            </a:xfrm>
            <a:prstGeom prst="rect">
              <a:avLst/>
            </a:prstGeom>
            <a:noFill/>
            <a:ln w="12700">
              <a:noFill/>
            </a:ln>
          </p:spPr>
          <p:txBody>
            <a:bodyPr wrap="none" rtlCol="0">
              <a:spAutoFit/>
            </a:bodyPr>
            <a:lstStyle/>
            <a:p>
              <a:r>
                <a:rPr kumimoji="1" lang="ja-JP" altLang="en-US" sz="1200" u="sng" dirty="0" smtClean="0"/>
                <a:t>食嗜好</a:t>
              </a:r>
              <a:endParaRPr kumimoji="1" lang="ja-JP" altLang="en-US" sz="1200" u="sng" dirty="0"/>
            </a:p>
          </p:txBody>
        </p:sp>
        <p:sp>
          <p:nvSpPr>
            <p:cNvPr id="16" name="テキスト ボックス 15"/>
            <p:cNvSpPr txBox="1"/>
            <p:nvPr/>
          </p:nvSpPr>
          <p:spPr>
            <a:xfrm flipH="1">
              <a:off x="5926302" y="2431921"/>
              <a:ext cx="1093554" cy="276999"/>
            </a:xfrm>
            <a:prstGeom prst="rect">
              <a:avLst/>
            </a:prstGeom>
            <a:noFill/>
            <a:ln w="12700">
              <a:noFill/>
            </a:ln>
          </p:spPr>
          <p:txBody>
            <a:bodyPr wrap="square" rtlCol="0">
              <a:spAutoFit/>
            </a:bodyPr>
            <a:lstStyle/>
            <a:p>
              <a:pPr algn="ctr"/>
              <a:r>
                <a:rPr kumimoji="1" lang="ja-JP" altLang="en-US" sz="1200" u="sng" dirty="0" smtClean="0"/>
                <a:t>生活・暮らし</a:t>
              </a:r>
              <a:endParaRPr kumimoji="1" lang="ja-JP" altLang="en-US" sz="1200" u="sng" dirty="0"/>
            </a:p>
          </p:txBody>
        </p:sp>
        <p:sp>
          <p:nvSpPr>
            <p:cNvPr id="17" name="テキスト ボックス 16"/>
            <p:cNvSpPr txBox="1"/>
            <p:nvPr/>
          </p:nvSpPr>
          <p:spPr>
            <a:xfrm flipH="1">
              <a:off x="7092280" y="2435767"/>
              <a:ext cx="1390958" cy="438582"/>
            </a:xfrm>
            <a:prstGeom prst="rect">
              <a:avLst/>
            </a:prstGeom>
            <a:noFill/>
            <a:ln w="12700">
              <a:noFill/>
            </a:ln>
          </p:spPr>
          <p:txBody>
            <a:bodyPr wrap="square" rtlCol="0">
              <a:spAutoFit/>
            </a:bodyPr>
            <a:lstStyle/>
            <a:p>
              <a:r>
                <a:rPr kumimoji="1" lang="ja-JP" altLang="en-US" sz="1200" u="sng" dirty="0" smtClean="0"/>
                <a:t>情報へのアクセス</a:t>
              </a:r>
              <a:endParaRPr kumimoji="1" lang="en-US" altLang="ja-JP" sz="1200" u="sng" dirty="0" smtClean="0"/>
            </a:p>
            <a:p>
              <a:r>
                <a:rPr kumimoji="1" lang="ja-JP" altLang="en-US" sz="1000" u="sng" dirty="0" smtClean="0"/>
                <a:t>（情報</a:t>
              </a:r>
              <a:r>
                <a:rPr lang="ja-JP" altLang="en-US" sz="1000" u="sng" dirty="0" smtClean="0"/>
                <a:t>づくり・共有）</a:t>
              </a:r>
              <a:endParaRPr kumimoji="1" lang="ja-JP" altLang="en-US" sz="1000" u="sng" dirty="0"/>
            </a:p>
          </p:txBody>
        </p:sp>
        <p:sp>
          <p:nvSpPr>
            <p:cNvPr id="18" name="テキスト ボックス 17"/>
            <p:cNvSpPr txBox="1"/>
            <p:nvPr/>
          </p:nvSpPr>
          <p:spPr>
            <a:xfrm flipH="1">
              <a:off x="5289708" y="3501008"/>
              <a:ext cx="650444" cy="276999"/>
            </a:xfrm>
            <a:prstGeom prst="rect">
              <a:avLst/>
            </a:prstGeom>
            <a:noFill/>
            <a:ln w="12700">
              <a:noFill/>
            </a:ln>
          </p:spPr>
          <p:txBody>
            <a:bodyPr wrap="square" rtlCol="0">
              <a:spAutoFit/>
            </a:bodyPr>
            <a:lstStyle/>
            <a:p>
              <a:pPr algn="ctr"/>
              <a:r>
                <a:rPr kumimoji="1" lang="ja-JP" altLang="en-US" sz="1200" u="sng" dirty="0" smtClean="0"/>
                <a:t>調　理</a:t>
              </a:r>
              <a:endParaRPr kumimoji="1" lang="ja-JP" altLang="en-US" sz="1200" u="sng" dirty="0"/>
            </a:p>
          </p:txBody>
        </p:sp>
        <p:sp>
          <p:nvSpPr>
            <p:cNvPr id="19" name="テキスト ボックス 18"/>
            <p:cNvSpPr txBox="1"/>
            <p:nvPr/>
          </p:nvSpPr>
          <p:spPr>
            <a:xfrm flipH="1">
              <a:off x="4427984" y="2435767"/>
              <a:ext cx="1516679" cy="438582"/>
            </a:xfrm>
            <a:prstGeom prst="rect">
              <a:avLst/>
            </a:prstGeom>
            <a:noFill/>
            <a:ln w="12700">
              <a:noFill/>
            </a:ln>
          </p:spPr>
          <p:txBody>
            <a:bodyPr wrap="square" rtlCol="0">
              <a:spAutoFit/>
            </a:bodyPr>
            <a:lstStyle/>
            <a:p>
              <a:r>
                <a:rPr kumimoji="1" lang="ja-JP" altLang="en-US" sz="1200" u="sng" dirty="0" smtClean="0"/>
                <a:t>食物へのアクセス</a:t>
              </a:r>
              <a:endParaRPr kumimoji="1" lang="en-US" altLang="ja-JP" sz="1200" u="sng" dirty="0" smtClean="0"/>
            </a:p>
            <a:p>
              <a:r>
                <a:rPr kumimoji="1" lang="ja-JP" altLang="en-US" sz="1000" u="sng" dirty="0" smtClean="0"/>
                <a:t>（食物の入手しやすさ）</a:t>
              </a:r>
              <a:endParaRPr kumimoji="1" lang="ja-JP" altLang="en-US" sz="1000" u="sng" dirty="0"/>
            </a:p>
          </p:txBody>
        </p:sp>
        <p:sp>
          <p:nvSpPr>
            <p:cNvPr id="20" name="テキスト ボックス 19"/>
            <p:cNvSpPr txBox="1"/>
            <p:nvPr/>
          </p:nvSpPr>
          <p:spPr>
            <a:xfrm flipH="1">
              <a:off x="4633397" y="3501008"/>
              <a:ext cx="628014" cy="276999"/>
            </a:xfrm>
            <a:prstGeom prst="rect">
              <a:avLst/>
            </a:prstGeom>
            <a:noFill/>
            <a:ln w="12700">
              <a:noFill/>
            </a:ln>
          </p:spPr>
          <p:txBody>
            <a:bodyPr wrap="square" rtlCol="0">
              <a:spAutoFit/>
            </a:bodyPr>
            <a:lstStyle/>
            <a:p>
              <a:pPr algn="ctr"/>
              <a:r>
                <a:rPr kumimoji="1" lang="ja-JP" altLang="en-US" sz="1200" u="sng" dirty="0" smtClean="0"/>
                <a:t>食　材</a:t>
              </a:r>
              <a:endParaRPr kumimoji="1" lang="ja-JP" altLang="en-US" sz="1200" u="sng" dirty="0"/>
            </a:p>
          </p:txBody>
        </p:sp>
        <p:sp>
          <p:nvSpPr>
            <p:cNvPr id="21" name="テキスト ボックス 20"/>
            <p:cNvSpPr txBox="1"/>
            <p:nvPr/>
          </p:nvSpPr>
          <p:spPr>
            <a:xfrm flipH="1">
              <a:off x="7668344" y="3656057"/>
              <a:ext cx="646331" cy="276999"/>
            </a:xfrm>
            <a:prstGeom prst="rect">
              <a:avLst/>
            </a:prstGeom>
            <a:noFill/>
            <a:ln w="12700">
              <a:noFill/>
            </a:ln>
          </p:spPr>
          <p:txBody>
            <a:bodyPr wrap="none" rtlCol="0">
              <a:spAutoFit/>
            </a:bodyPr>
            <a:lstStyle/>
            <a:p>
              <a:r>
                <a:rPr lang="ja-JP" altLang="en-US" sz="1200" u="sng" dirty="0" smtClean="0"/>
                <a:t>食事観</a:t>
              </a:r>
              <a:endParaRPr kumimoji="1" lang="ja-JP" altLang="en-US" sz="1200" u="sng" dirty="0"/>
            </a:p>
          </p:txBody>
        </p:sp>
        <p:sp>
          <p:nvSpPr>
            <p:cNvPr id="22" name="テキスト ボックス 21"/>
            <p:cNvSpPr txBox="1"/>
            <p:nvPr/>
          </p:nvSpPr>
          <p:spPr>
            <a:xfrm flipH="1">
              <a:off x="6732240" y="3392996"/>
              <a:ext cx="1863969" cy="276999"/>
            </a:xfrm>
            <a:prstGeom prst="rect">
              <a:avLst/>
            </a:prstGeom>
            <a:noFill/>
            <a:ln w="12700">
              <a:noFill/>
            </a:ln>
          </p:spPr>
          <p:txBody>
            <a:bodyPr wrap="square" rtlCol="0">
              <a:spAutoFit/>
            </a:bodyPr>
            <a:lstStyle/>
            <a:p>
              <a:r>
                <a:rPr kumimoji="1" lang="ja-JP" altLang="en-US" sz="1200" u="sng" dirty="0" smtClean="0"/>
                <a:t>食に関する知識・スキル</a:t>
              </a:r>
              <a:endParaRPr kumimoji="1" lang="ja-JP" altLang="en-US" sz="1200" u="sng" dirty="0"/>
            </a:p>
          </p:txBody>
        </p:sp>
        <p:sp>
          <p:nvSpPr>
            <p:cNvPr id="23" name="テキスト ボックス 22"/>
            <p:cNvSpPr txBox="1"/>
            <p:nvPr/>
          </p:nvSpPr>
          <p:spPr>
            <a:xfrm flipH="1">
              <a:off x="6174329" y="4673696"/>
              <a:ext cx="597500" cy="276999"/>
            </a:xfrm>
            <a:prstGeom prst="rect">
              <a:avLst/>
            </a:prstGeom>
            <a:noFill/>
            <a:ln w="12700">
              <a:noFill/>
            </a:ln>
          </p:spPr>
          <p:txBody>
            <a:bodyPr wrap="square" rtlCol="0">
              <a:spAutoFit/>
            </a:bodyPr>
            <a:lstStyle/>
            <a:p>
              <a:pPr algn="ctr"/>
              <a:r>
                <a:rPr lang="ja-JP" altLang="en-US" sz="1200" u="sng" dirty="0" smtClean="0"/>
                <a:t>健康</a:t>
              </a:r>
              <a:endParaRPr kumimoji="1" lang="ja-JP" altLang="en-US" sz="1200" u="sng" dirty="0"/>
            </a:p>
          </p:txBody>
        </p:sp>
        <p:sp>
          <p:nvSpPr>
            <p:cNvPr id="24" name="テキスト ボックス 23"/>
            <p:cNvSpPr txBox="1"/>
            <p:nvPr/>
          </p:nvSpPr>
          <p:spPr>
            <a:xfrm flipH="1">
              <a:off x="5931859" y="2852936"/>
              <a:ext cx="1082440" cy="276999"/>
            </a:xfrm>
            <a:prstGeom prst="rect">
              <a:avLst/>
            </a:prstGeom>
            <a:noFill/>
            <a:ln w="12700">
              <a:noFill/>
            </a:ln>
          </p:spPr>
          <p:txBody>
            <a:bodyPr wrap="square" rtlCol="0">
              <a:spAutoFit/>
            </a:bodyPr>
            <a:lstStyle/>
            <a:p>
              <a:pPr algn="ctr"/>
              <a:r>
                <a:rPr lang="ja-JP" altLang="en-US" sz="1200" u="sng" dirty="0" smtClean="0"/>
                <a:t>食の場面</a:t>
              </a:r>
              <a:endParaRPr kumimoji="1" lang="ja-JP" altLang="en-US" sz="1200" u="sng" dirty="0"/>
            </a:p>
          </p:txBody>
        </p:sp>
        <p:sp>
          <p:nvSpPr>
            <p:cNvPr id="25" name="テキスト ボックス 24"/>
            <p:cNvSpPr txBox="1"/>
            <p:nvPr/>
          </p:nvSpPr>
          <p:spPr>
            <a:xfrm flipH="1">
              <a:off x="5604716" y="3079993"/>
              <a:ext cx="1736727" cy="276999"/>
            </a:xfrm>
            <a:prstGeom prst="rect">
              <a:avLst/>
            </a:prstGeom>
            <a:noFill/>
            <a:ln w="12700">
              <a:noFill/>
            </a:ln>
          </p:spPr>
          <p:txBody>
            <a:bodyPr wrap="square" rtlCol="0">
              <a:spAutoFit/>
            </a:bodyPr>
            <a:lstStyle/>
            <a:p>
              <a:pPr algn="ctr"/>
              <a:r>
                <a:rPr kumimoji="1" lang="ja-JP" altLang="en-US" sz="1200" u="sng" dirty="0" smtClean="0"/>
                <a:t>選び方・整え方・食べ方</a:t>
              </a:r>
              <a:endParaRPr kumimoji="1" lang="ja-JP" altLang="en-US" sz="1200" u="sng" dirty="0"/>
            </a:p>
          </p:txBody>
        </p:sp>
        <p:sp>
          <p:nvSpPr>
            <p:cNvPr id="26" name="テキスト ボックス 25"/>
            <p:cNvSpPr txBox="1"/>
            <p:nvPr/>
          </p:nvSpPr>
          <p:spPr>
            <a:xfrm flipH="1">
              <a:off x="5893986" y="4232121"/>
              <a:ext cx="1158186" cy="276999"/>
            </a:xfrm>
            <a:prstGeom prst="rect">
              <a:avLst/>
            </a:prstGeom>
            <a:noFill/>
            <a:ln w="12700">
              <a:noFill/>
            </a:ln>
          </p:spPr>
          <p:txBody>
            <a:bodyPr wrap="square" rtlCol="0">
              <a:spAutoFit/>
            </a:bodyPr>
            <a:lstStyle/>
            <a:p>
              <a:pPr algn="ctr"/>
              <a:r>
                <a:rPr lang="ja-JP" altLang="en-US" sz="1200" u="sng" dirty="0"/>
                <a:t>栄養バランス</a:t>
              </a:r>
              <a:endParaRPr kumimoji="1" lang="ja-JP" altLang="en-US" sz="1200" u="sng" dirty="0"/>
            </a:p>
          </p:txBody>
        </p:sp>
        <p:sp>
          <p:nvSpPr>
            <p:cNvPr id="37" name="テキスト ボックス 36"/>
            <p:cNvSpPr txBox="1"/>
            <p:nvPr/>
          </p:nvSpPr>
          <p:spPr>
            <a:xfrm flipH="1">
              <a:off x="5818649" y="3728065"/>
              <a:ext cx="713657" cy="276999"/>
            </a:xfrm>
            <a:prstGeom prst="rect">
              <a:avLst/>
            </a:prstGeom>
            <a:noFill/>
            <a:ln w="12700">
              <a:noFill/>
            </a:ln>
          </p:spPr>
          <p:txBody>
            <a:bodyPr wrap="none" rtlCol="0">
              <a:spAutoFit/>
            </a:bodyPr>
            <a:lstStyle/>
            <a:p>
              <a:r>
                <a:rPr kumimoji="1" lang="ja-JP" altLang="en-US" sz="1200" u="sng" dirty="0" smtClean="0"/>
                <a:t>おいしさ</a:t>
              </a:r>
              <a:endParaRPr kumimoji="1" lang="ja-JP" altLang="en-US" sz="1200" u="sng" dirty="0"/>
            </a:p>
          </p:txBody>
        </p:sp>
        <p:sp>
          <p:nvSpPr>
            <p:cNvPr id="38" name="テキスト ボックス 37"/>
            <p:cNvSpPr txBox="1"/>
            <p:nvPr/>
          </p:nvSpPr>
          <p:spPr>
            <a:xfrm flipH="1">
              <a:off x="6628740" y="3728065"/>
              <a:ext cx="611065" cy="276999"/>
            </a:xfrm>
            <a:prstGeom prst="rect">
              <a:avLst/>
            </a:prstGeom>
            <a:noFill/>
            <a:ln w="12700">
              <a:noFill/>
            </a:ln>
          </p:spPr>
          <p:txBody>
            <a:bodyPr wrap="none" rtlCol="0">
              <a:spAutoFit/>
            </a:bodyPr>
            <a:lstStyle/>
            <a:p>
              <a:r>
                <a:rPr kumimoji="1" lang="ja-JP" altLang="en-US" sz="1200" u="sng" dirty="0" smtClean="0"/>
                <a:t>楽しみ</a:t>
              </a:r>
              <a:endParaRPr kumimoji="1" lang="ja-JP" altLang="en-US" sz="1200" u="sng" dirty="0"/>
            </a:p>
          </p:txBody>
        </p:sp>
        <p:grpSp>
          <p:nvGrpSpPr>
            <p:cNvPr id="90" name="グループ化 89"/>
            <p:cNvGrpSpPr/>
            <p:nvPr/>
          </p:nvGrpSpPr>
          <p:grpSpPr>
            <a:xfrm>
              <a:off x="3792779" y="1868511"/>
              <a:ext cx="5296649" cy="2820260"/>
              <a:chOff x="8773018" y="2295362"/>
              <a:chExt cx="3693336" cy="1966558"/>
            </a:xfrm>
          </p:grpSpPr>
          <p:sp>
            <p:nvSpPr>
              <p:cNvPr id="68" name="フリーフォーム 67"/>
              <p:cNvSpPr/>
              <p:nvPr/>
            </p:nvSpPr>
            <p:spPr>
              <a:xfrm>
                <a:off x="8993298" y="2298738"/>
                <a:ext cx="295660" cy="1963182"/>
              </a:xfrm>
              <a:custGeom>
                <a:avLst/>
                <a:gdLst>
                  <a:gd name="connsiteX0" fmla="*/ 727117 w 727117"/>
                  <a:gd name="connsiteY0" fmla="*/ 0 h 3098800"/>
                  <a:gd name="connsiteX1" fmla="*/ 3217 w 727117"/>
                  <a:gd name="connsiteY1" fmla="*/ 1765300 h 3098800"/>
                  <a:gd name="connsiteX2" fmla="*/ 511217 w 727117"/>
                  <a:gd name="connsiteY2" fmla="*/ 3098800 h 3098800"/>
                  <a:gd name="connsiteX0" fmla="*/ 470118 w 508218"/>
                  <a:gd name="connsiteY0" fmla="*/ 0 h 2870200"/>
                  <a:gd name="connsiteX1" fmla="*/ 218 w 508218"/>
                  <a:gd name="connsiteY1" fmla="*/ 1536700 h 2870200"/>
                  <a:gd name="connsiteX2" fmla="*/ 508218 w 508218"/>
                  <a:gd name="connsiteY2" fmla="*/ 2870200 h 2870200"/>
                  <a:gd name="connsiteX0" fmla="*/ 482799 w 520899"/>
                  <a:gd name="connsiteY0" fmla="*/ 0 h 2870200"/>
                  <a:gd name="connsiteX1" fmla="*/ 199 w 520899"/>
                  <a:gd name="connsiteY1" fmla="*/ 1447800 h 2870200"/>
                  <a:gd name="connsiteX2" fmla="*/ 520899 w 520899"/>
                  <a:gd name="connsiteY2" fmla="*/ 2870200 h 2870200"/>
                  <a:gd name="connsiteX0" fmla="*/ 394159 w 432259"/>
                  <a:gd name="connsiteY0" fmla="*/ 0 h 2870200"/>
                  <a:gd name="connsiteX1" fmla="*/ 459 w 432259"/>
                  <a:gd name="connsiteY1" fmla="*/ 1536700 h 2870200"/>
                  <a:gd name="connsiteX2" fmla="*/ 432259 w 432259"/>
                  <a:gd name="connsiteY2" fmla="*/ 2870200 h 2870200"/>
                </a:gdLst>
                <a:ahLst/>
                <a:cxnLst>
                  <a:cxn ang="0">
                    <a:pos x="connsiteX0" y="connsiteY0"/>
                  </a:cxn>
                  <a:cxn ang="0">
                    <a:pos x="connsiteX1" y="connsiteY1"/>
                  </a:cxn>
                  <a:cxn ang="0">
                    <a:pos x="connsiteX2" y="connsiteY2"/>
                  </a:cxn>
                </a:cxnLst>
                <a:rect l="l" t="t" r="r" b="b"/>
                <a:pathLst>
                  <a:path w="432259" h="2870200">
                    <a:moveTo>
                      <a:pt x="394159" y="0"/>
                    </a:moveTo>
                    <a:cubicBezTo>
                      <a:pt x="50200" y="624416"/>
                      <a:pt x="-5891" y="1058333"/>
                      <a:pt x="459" y="1536700"/>
                    </a:cubicBezTo>
                    <a:cubicBezTo>
                      <a:pt x="6809" y="2015067"/>
                      <a:pt x="160267" y="2461683"/>
                      <a:pt x="432259" y="2870200"/>
                    </a:cubicBezTo>
                  </a:path>
                </a:pathLst>
              </a:custGeom>
              <a:noFill/>
              <a:ln w="31750">
                <a:solidFill>
                  <a:srgbClr val="FFD757"/>
                </a:solidFil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9" name="フリーフォーム 68"/>
              <p:cNvSpPr/>
              <p:nvPr/>
            </p:nvSpPr>
            <p:spPr>
              <a:xfrm flipH="1">
                <a:off x="11948599" y="2295362"/>
                <a:ext cx="295660" cy="1963182"/>
              </a:xfrm>
              <a:custGeom>
                <a:avLst/>
                <a:gdLst>
                  <a:gd name="connsiteX0" fmla="*/ 727117 w 727117"/>
                  <a:gd name="connsiteY0" fmla="*/ 0 h 3098800"/>
                  <a:gd name="connsiteX1" fmla="*/ 3217 w 727117"/>
                  <a:gd name="connsiteY1" fmla="*/ 1765300 h 3098800"/>
                  <a:gd name="connsiteX2" fmla="*/ 511217 w 727117"/>
                  <a:gd name="connsiteY2" fmla="*/ 3098800 h 3098800"/>
                  <a:gd name="connsiteX0" fmla="*/ 470118 w 508218"/>
                  <a:gd name="connsiteY0" fmla="*/ 0 h 2870200"/>
                  <a:gd name="connsiteX1" fmla="*/ 218 w 508218"/>
                  <a:gd name="connsiteY1" fmla="*/ 1536700 h 2870200"/>
                  <a:gd name="connsiteX2" fmla="*/ 508218 w 508218"/>
                  <a:gd name="connsiteY2" fmla="*/ 2870200 h 2870200"/>
                  <a:gd name="connsiteX0" fmla="*/ 482799 w 520899"/>
                  <a:gd name="connsiteY0" fmla="*/ 0 h 2870200"/>
                  <a:gd name="connsiteX1" fmla="*/ 199 w 520899"/>
                  <a:gd name="connsiteY1" fmla="*/ 1447800 h 2870200"/>
                  <a:gd name="connsiteX2" fmla="*/ 520899 w 520899"/>
                  <a:gd name="connsiteY2" fmla="*/ 2870200 h 2870200"/>
                  <a:gd name="connsiteX0" fmla="*/ 394159 w 432259"/>
                  <a:gd name="connsiteY0" fmla="*/ 0 h 2870200"/>
                  <a:gd name="connsiteX1" fmla="*/ 459 w 432259"/>
                  <a:gd name="connsiteY1" fmla="*/ 1536700 h 2870200"/>
                  <a:gd name="connsiteX2" fmla="*/ 432259 w 432259"/>
                  <a:gd name="connsiteY2" fmla="*/ 2870200 h 2870200"/>
                </a:gdLst>
                <a:ahLst/>
                <a:cxnLst>
                  <a:cxn ang="0">
                    <a:pos x="connsiteX0" y="connsiteY0"/>
                  </a:cxn>
                  <a:cxn ang="0">
                    <a:pos x="connsiteX1" y="connsiteY1"/>
                  </a:cxn>
                  <a:cxn ang="0">
                    <a:pos x="connsiteX2" y="connsiteY2"/>
                  </a:cxn>
                </a:cxnLst>
                <a:rect l="l" t="t" r="r" b="b"/>
                <a:pathLst>
                  <a:path w="432259" h="2870200">
                    <a:moveTo>
                      <a:pt x="394159" y="0"/>
                    </a:moveTo>
                    <a:cubicBezTo>
                      <a:pt x="50200" y="624416"/>
                      <a:pt x="-5891" y="1058333"/>
                      <a:pt x="459" y="1536700"/>
                    </a:cubicBezTo>
                    <a:cubicBezTo>
                      <a:pt x="6809" y="2015067"/>
                      <a:pt x="160267" y="2461683"/>
                      <a:pt x="432259" y="2870200"/>
                    </a:cubicBezTo>
                  </a:path>
                </a:pathLst>
              </a:custGeom>
              <a:noFill/>
              <a:ln w="31750">
                <a:solidFill>
                  <a:srgbClr val="FFD757"/>
                </a:solidFil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0" name="テキスト ボックス 69"/>
              <p:cNvSpPr txBox="1"/>
              <p:nvPr/>
            </p:nvSpPr>
            <p:spPr>
              <a:xfrm>
                <a:off x="8773018" y="2852547"/>
                <a:ext cx="278995" cy="690334"/>
              </a:xfrm>
              <a:prstGeom prst="rect">
                <a:avLst/>
              </a:prstGeom>
              <a:noFill/>
            </p:spPr>
            <p:txBody>
              <a:bodyPr vert="eaVert" wrap="non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ものの流れ</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71" name="テキスト ボックス 70"/>
              <p:cNvSpPr txBox="1"/>
              <p:nvPr/>
            </p:nvSpPr>
            <p:spPr>
              <a:xfrm>
                <a:off x="12187359" y="2852547"/>
                <a:ext cx="278995" cy="690334"/>
              </a:xfrm>
              <a:prstGeom prst="rect">
                <a:avLst/>
              </a:prstGeom>
              <a:noFill/>
            </p:spPr>
            <p:txBody>
              <a:bodyPr vert="eaVert" wrap="non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情報の流れ</a:t>
                </a:r>
                <a:endParaRPr kumimoji="1" lang="ja-JP" altLang="en-US" sz="1400" dirty="0">
                  <a:latin typeface="HG丸ｺﾞｼｯｸM-PRO" panose="020F0600000000000000" pitchFamily="50" charset="-128"/>
                  <a:ea typeface="HG丸ｺﾞｼｯｸM-PRO" panose="020F0600000000000000" pitchFamily="50" charset="-128"/>
                </a:endParaRPr>
              </a:p>
            </p:txBody>
          </p:sp>
        </p:grpSp>
        <p:sp>
          <p:nvSpPr>
            <p:cNvPr id="79" name="円/楕円 56"/>
            <p:cNvSpPr/>
            <p:nvPr/>
          </p:nvSpPr>
          <p:spPr>
            <a:xfrm>
              <a:off x="4437978" y="1963040"/>
              <a:ext cx="4006395" cy="2303299"/>
            </a:xfrm>
            <a:custGeom>
              <a:avLst/>
              <a:gdLst>
                <a:gd name="connsiteX0" fmla="*/ 0 w 3798132"/>
                <a:gd name="connsiteY0" fmla="*/ 1347780 h 2695560"/>
                <a:gd name="connsiteX1" fmla="*/ 1899066 w 3798132"/>
                <a:gd name="connsiteY1" fmla="*/ 0 h 2695560"/>
                <a:gd name="connsiteX2" fmla="*/ 3798132 w 3798132"/>
                <a:gd name="connsiteY2" fmla="*/ 1347780 h 2695560"/>
                <a:gd name="connsiteX3" fmla="*/ 1899066 w 3798132"/>
                <a:gd name="connsiteY3" fmla="*/ 2695560 h 2695560"/>
                <a:gd name="connsiteX4" fmla="*/ 0 w 3798132"/>
                <a:gd name="connsiteY4" fmla="*/ 1347780 h 2695560"/>
                <a:gd name="connsiteX0" fmla="*/ 8 w 3798140"/>
                <a:gd name="connsiteY0" fmla="*/ 1347780 h 1987036"/>
                <a:gd name="connsiteX1" fmla="*/ 1899074 w 3798140"/>
                <a:gd name="connsiteY1" fmla="*/ 0 h 1987036"/>
                <a:gd name="connsiteX2" fmla="*/ 3798140 w 3798140"/>
                <a:gd name="connsiteY2" fmla="*/ 1347780 h 1987036"/>
                <a:gd name="connsiteX3" fmla="*/ 1918124 w 3798140"/>
                <a:gd name="connsiteY3" fmla="*/ 1981185 h 1987036"/>
                <a:gd name="connsiteX4" fmla="*/ 8 w 3798140"/>
                <a:gd name="connsiteY4" fmla="*/ 1347780 h 1987036"/>
                <a:gd name="connsiteX0" fmla="*/ 138 w 3798270"/>
                <a:gd name="connsiteY0" fmla="*/ 1347780 h 1987036"/>
                <a:gd name="connsiteX1" fmla="*/ 1899204 w 3798270"/>
                <a:gd name="connsiteY1" fmla="*/ 0 h 1987036"/>
                <a:gd name="connsiteX2" fmla="*/ 3798270 w 3798270"/>
                <a:gd name="connsiteY2" fmla="*/ 1347780 h 1987036"/>
                <a:gd name="connsiteX3" fmla="*/ 1918254 w 3798270"/>
                <a:gd name="connsiteY3" fmla="*/ 1981185 h 1987036"/>
                <a:gd name="connsiteX4" fmla="*/ 138 w 3798270"/>
                <a:gd name="connsiteY4" fmla="*/ 1347780 h 1987036"/>
                <a:gd name="connsiteX0" fmla="*/ 24 w 3798156"/>
                <a:gd name="connsiteY0" fmla="*/ 1347780 h 2335875"/>
                <a:gd name="connsiteX1" fmla="*/ 1899090 w 3798156"/>
                <a:gd name="connsiteY1" fmla="*/ 0 h 2335875"/>
                <a:gd name="connsiteX2" fmla="*/ 3798156 w 3798156"/>
                <a:gd name="connsiteY2" fmla="*/ 1347780 h 2335875"/>
                <a:gd name="connsiteX3" fmla="*/ 1918140 w 3798156"/>
                <a:gd name="connsiteY3" fmla="*/ 1981185 h 2335875"/>
                <a:gd name="connsiteX4" fmla="*/ 24 w 3798156"/>
                <a:gd name="connsiteY4" fmla="*/ 1347780 h 2335875"/>
                <a:gd name="connsiteX0" fmla="*/ 24 w 3798156"/>
                <a:gd name="connsiteY0" fmla="*/ 1347780 h 2341731"/>
                <a:gd name="connsiteX1" fmla="*/ 1899090 w 3798156"/>
                <a:gd name="connsiteY1" fmla="*/ 0 h 2341731"/>
                <a:gd name="connsiteX2" fmla="*/ 3798156 w 3798156"/>
                <a:gd name="connsiteY2" fmla="*/ 1347780 h 2341731"/>
                <a:gd name="connsiteX3" fmla="*/ 1918140 w 3798156"/>
                <a:gd name="connsiteY3" fmla="*/ 1981185 h 2341731"/>
                <a:gd name="connsiteX4" fmla="*/ 24 w 3798156"/>
                <a:gd name="connsiteY4" fmla="*/ 1347780 h 2341731"/>
                <a:gd name="connsiteX0" fmla="*/ 15 w 3842597"/>
                <a:gd name="connsiteY0" fmla="*/ 1347780 h 2341731"/>
                <a:gd name="connsiteX1" fmla="*/ 1943531 w 3842597"/>
                <a:gd name="connsiteY1" fmla="*/ 0 h 2341731"/>
                <a:gd name="connsiteX2" fmla="*/ 3842597 w 3842597"/>
                <a:gd name="connsiteY2" fmla="*/ 1347780 h 2341731"/>
                <a:gd name="connsiteX3" fmla="*/ 1962581 w 3842597"/>
                <a:gd name="connsiteY3" fmla="*/ 1981185 h 2341731"/>
                <a:gd name="connsiteX4" fmla="*/ 15 w 3842597"/>
                <a:gd name="connsiteY4" fmla="*/ 1347780 h 2341731"/>
                <a:gd name="connsiteX0" fmla="*/ 0 w 3842582"/>
                <a:gd name="connsiteY0" fmla="*/ 1347780 h 2341731"/>
                <a:gd name="connsiteX1" fmla="*/ 1943516 w 3842582"/>
                <a:gd name="connsiteY1" fmla="*/ 0 h 2341731"/>
                <a:gd name="connsiteX2" fmla="*/ 3842582 w 3842582"/>
                <a:gd name="connsiteY2" fmla="*/ 1347780 h 2341731"/>
                <a:gd name="connsiteX3" fmla="*/ 1962566 w 3842582"/>
                <a:gd name="connsiteY3" fmla="*/ 1981185 h 2341731"/>
                <a:gd name="connsiteX4" fmla="*/ 0 w 3842582"/>
                <a:gd name="connsiteY4" fmla="*/ 1347780 h 2341731"/>
                <a:gd name="connsiteX0" fmla="*/ 0 w 3842605"/>
                <a:gd name="connsiteY0" fmla="*/ 1347780 h 2341731"/>
                <a:gd name="connsiteX1" fmla="*/ 1943516 w 3842605"/>
                <a:gd name="connsiteY1" fmla="*/ 0 h 2341731"/>
                <a:gd name="connsiteX2" fmla="*/ 3842582 w 3842605"/>
                <a:gd name="connsiteY2" fmla="*/ 1347780 h 2341731"/>
                <a:gd name="connsiteX3" fmla="*/ 1962566 w 3842605"/>
                <a:gd name="connsiteY3" fmla="*/ 1981185 h 2341731"/>
                <a:gd name="connsiteX4" fmla="*/ 0 w 3842605"/>
                <a:gd name="connsiteY4" fmla="*/ 1347780 h 2341731"/>
                <a:gd name="connsiteX0" fmla="*/ 0 w 3842605"/>
                <a:gd name="connsiteY0" fmla="*/ 1347780 h 2641212"/>
                <a:gd name="connsiteX1" fmla="*/ 1943516 w 3842605"/>
                <a:gd name="connsiteY1" fmla="*/ 0 h 2641212"/>
                <a:gd name="connsiteX2" fmla="*/ 3842582 w 3842605"/>
                <a:gd name="connsiteY2" fmla="*/ 1347780 h 2641212"/>
                <a:gd name="connsiteX3" fmla="*/ 1962566 w 3842605"/>
                <a:gd name="connsiteY3" fmla="*/ 1981185 h 2641212"/>
                <a:gd name="connsiteX4" fmla="*/ 0 w 3842605"/>
                <a:gd name="connsiteY4" fmla="*/ 1347780 h 2641212"/>
                <a:gd name="connsiteX0" fmla="*/ 0 w 3842605"/>
                <a:gd name="connsiteY0" fmla="*/ 1347780 h 2482005"/>
                <a:gd name="connsiteX1" fmla="*/ 1943516 w 3842605"/>
                <a:gd name="connsiteY1" fmla="*/ 0 h 2482005"/>
                <a:gd name="connsiteX2" fmla="*/ 3842582 w 3842605"/>
                <a:gd name="connsiteY2" fmla="*/ 1347780 h 2482005"/>
                <a:gd name="connsiteX3" fmla="*/ 1962566 w 3842605"/>
                <a:gd name="connsiteY3" fmla="*/ 1981185 h 2482005"/>
                <a:gd name="connsiteX4" fmla="*/ 0 w 3842605"/>
                <a:gd name="connsiteY4" fmla="*/ 1347780 h 2482005"/>
                <a:gd name="connsiteX0" fmla="*/ 0 w 3842605"/>
                <a:gd name="connsiteY0" fmla="*/ 1347780 h 2488158"/>
                <a:gd name="connsiteX1" fmla="*/ 1943516 w 3842605"/>
                <a:gd name="connsiteY1" fmla="*/ 0 h 2488158"/>
                <a:gd name="connsiteX2" fmla="*/ 3842582 w 3842605"/>
                <a:gd name="connsiteY2" fmla="*/ 1347780 h 2488158"/>
                <a:gd name="connsiteX3" fmla="*/ 1962566 w 3842605"/>
                <a:gd name="connsiteY3" fmla="*/ 1981185 h 2488158"/>
                <a:gd name="connsiteX4" fmla="*/ 0 w 3842605"/>
                <a:gd name="connsiteY4" fmla="*/ 1347780 h 2488158"/>
                <a:gd name="connsiteX0" fmla="*/ 0 w 3842605"/>
                <a:gd name="connsiteY0" fmla="*/ 1347780 h 2484592"/>
                <a:gd name="connsiteX1" fmla="*/ 1943516 w 3842605"/>
                <a:gd name="connsiteY1" fmla="*/ 0 h 2484592"/>
                <a:gd name="connsiteX2" fmla="*/ 3842582 w 3842605"/>
                <a:gd name="connsiteY2" fmla="*/ 1347780 h 2484592"/>
                <a:gd name="connsiteX3" fmla="*/ 1933991 w 3842605"/>
                <a:gd name="connsiteY3" fmla="*/ 1971660 h 2484592"/>
                <a:gd name="connsiteX4" fmla="*/ 0 w 3842605"/>
                <a:gd name="connsiteY4" fmla="*/ 1347780 h 2484592"/>
                <a:gd name="connsiteX0" fmla="*/ 0 w 3842605"/>
                <a:gd name="connsiteY0" fmla="*/ 1347780 h 2484592"/>
                <a:gd name="connsiteX1" fmla="*/ 1943516 w 3842605"/>
                <a:gd name="connsiteY1" fmla="*/ 0 h 2484592"/>
                <a:gd name="connsiteX2" fmla="*/ 3842582 w 3842605"/>
                <a:gd name="connsiteY2" fmla="*/ 1347780 h 2484592"/>
                <a:gd name="connsiteX3" fmla="*/ 1962566 w 3842605"/>
                <a:gd name="connsiteY3" fmla="*/ 1971660 h 2484592"/>
                <a:gd name="connsiteX4" fmla="*/ 0 w 3842605"/>
                <a:gd name="connsiteY4" fmla="*/ 1347780 h 2484592"/>
                <a:gd name="connsiteX0" fmla="*/ 0 w 3842605"/>
                <a:gd name="connsiteY0" fmla="*/ 1347780 h 2488158"/>
                <a:gd name="connsiteX1" fmla="*/ 1943516 w 3842605"/>
                <a:gd name="connsiteY1" fmla="*/ 0 h 2488158"/>
                <a:gd name="connsiteX2" fmla="*/ 3842582 w 3842605"/>
                <a:gd name="connsiteY2" fmla="*/ 1347780 h 2488158"/>
                <a:gd name="connsiteX3" fmla="*/ 1943516 w 3842605"/>
                <a:gd name="connsiteY3" fmla="*/ 1981185 h 2488158"/>
                <a:gd name="connsiteX4" fmla="*/ 0 w 3842605"/>
                <a:gd name="connsiteY4" fmla="*/ 1347780 h 2488158"/>
                <a:gd name="connsiteX0" fmla="*/ 0 w 3842605"/>
                <a:gd name="connsiteY0" fmla="*/ 1347780 h 2536102"/>
                <a:gd name="connsiteX1" fmla="*/ 1943516 w 3842605"/>
                <a:gd name="connsiteY1" fmla="*/ 0 h 2536102"/>
                <a:gd name="connsiteX2" fmla="*/ 3842582 w 3842605"/>
                <a:gd name="connsiteY2" fmla="*/ 1347780 h 2536102"/>
                <a:gd name="connsiteX3" fmla="*/ 1943516 w 3842605"/>
                <a:gd name="connsiteY3" fmla="*/ 2103913 h 2536102"/>
                <a:gd name="connsiteX4" fmla="*/ 0 w 3842605"/>
                <a:gd name="connsiteY4" fmla="*/ 1347780 h 2536102"/>
                <a:gd name="connsiteX0" fmla="*/ 0 w 3842605"/>
                <a:gd name="connsiteY0" fmla="*/ 1347780 h 2536101"/>
                <a:gd name="connsiteX1" fmla="*/ 1943516 w 3842605"/>
                <a:gd name="connsiteY1" fmla="*/ 0 h 2536101"/>
                <a:gd name="connsiteX2" fmla="*/ 3842582 w 3842605"/>
                <a:gd name="connsiteY2" fmla="*/ 1347780 h 2536101"/>
                <a:gd name="connsiteX3" fmla="*/ 1943516 w 3842605"/>
                <a:gd name="connsiteY3" fmla="*/ 2103913 h 2536101"/>
                <a:gd name="connsiteX4" fmla="*/ 0 w 3842605"/>
                <a:gd name="connsiteY4" fmla="*/ 1347780 h 2536101"/>
                <a:gd name="connsiteX0" fmla="*/ 0 w 3842605"/>
                <a:gd name="connsiteY0" fmla="*/ 1347780 h 2536101"/>
                <a:gd name="connsiteX1" fmla="*/ 1943516 w 3842605"/>
                <a:gd name="connsiteY1" fmla="*/ 0 h 2536101"/>
                <a:gd name="connsiteX2" fmla="*/ 3842582 w 3842605"/>
                <a:gd name="connsiteY2" fmla="*/ 1347780 h 2536101"/>
                <a:gd name="connsiteX3" fmla="*/ 1943516 w 3842605"/>
                <a:gd name="connsiteY3" fmla="*/ 2103913 h 2536101"/>
                <a:gd name="connsiteX4" fmla="*/ 0 w 3842605"/>
                <a:gd name="connsiteY4" fmla="*/ 1347780 h 2536101"/>
                <a:gd name="connsiteX0" fmla="*/ 0 w 3842605"/>
                <a:gd name="connsiteY0" fmla="*/ 1347780 h 2549685"/>
                <a:gd name="connsiteX1" fmla="*/ 1943516 w 3842605"/>
                <a:gd name="connsiteY1" fmla="*/ 0 h 2549685"/>
                <a:gd name="connsiteX2" fmla="*/ 3842582 w 3842605"/>
                <a:gd name="connsiteY2" fmla="*/ 1347780 h 2549685"/>
                <a:gd name="connsiteX3" fmla="*/ 1943516 w 3842605"/>
                <a:gd name="connsiteY3" fmla="*/ 2136979 h 2549685"/>
                <a:gd name="connsiteX4" fmla="*/ 0 w 3842605"/>
                <a:gd name="connsiteY4" fmla="*/ 1347780 h 2549685"/>
                <a:gd name="connsiteX0" fmla="*/ 0 w 3842605"/>
                <a:gd name="connsiteY0" fmla="*/ 1347780 h 2549685"/>
                <a:gd name="connsiteX1" fmla="*/ 1943516 w 3842605"/>
                <a:gd name="connsiteY1" fmla="*/ 0 h 2549685"/>
                <a:gd name="connsiteX2" fmla="*/ 3842582 w 3842605"/>
                <a:gd name="connsiteY2" fmla="*/ 1347780 h 2549685"/>
                <a:gd name="connsiteX3" fmla="*/ 1943516 w 3842605"/>
                <a:gd name="connsiteY3" fmla="*/ 2136979 h 2549685"/>
                <a:gd name="connsiteX4" fmla="*/ 0 w 3842605"/>
                <a:gd name="connsiteY4" fmla="*/ 1347780 h 2549685"/>
                <a:gd name="connsiteX0" fmla="*/ 0 w 3842605"/>
                <a:gd name="connsiteY0" fmla="*/ 1347780 h 2411634"/>
                <a:gd name="connsiteX1" fmla="*/ 1943516 w 3842605"/>
                <a:gd name="connsiteY1" fmla="*/ 0 h 2411634"/>
                <a:gd name="connsiteX2" fmla="*/ 3842582 w 3842605"/>
                <a:gd name="connsiteY2" fmla="*/ 1347780 h 2411634"/>
                <a:gd name="connsiteX3" fmla="*/ 1943516 w 3842605"/>
                <a:gd name="connsiteY3" fmla="*/ 2136979 h 2411634"/>
                <a:gd name="connsiteX4" fmla="*/ 0 w 3842605"/>
                <a:gd name="connsiteY4" fmla="*/ 1347780 h 2411634"/>
                <a:gd name="connsiteX0" fmla="*/ 0 w 3842605"/>
                <a:gd name="connsiteY0" fmla="*/ 1347780 h 2405945"/>
                <a:gd name="connsiteX1" fmla="*/ 1943516 w 3842605"/>
                <a:gd name="connsiteY1" fmla="*/ 0 h 2405945"/>
                <a:gd name="connsiteX2" fmla="*/ 3842582 w 3842605"/>
                <a:gd name="connsiteY2" fmla="*/ 1347780 h 2405945"/>
                <a:gd name="connsiteX3" fmla="*/ 1943516 w 3842605"/>
                <a:gd name="connsiteY3" fmla="*/ 2136979 h 2405945"/>
                <a:gd name="connsiteX4" fmla="*/ 0 w 3842605"/>
                <a:gd name="connsiteY4" fmla="*/ 1347780 h 2405945"/>
                <a:gd name="connsiteX0" fmla="*/ 0 w 3842605"/>
                <a:gd name="connsiteY0" fmla="*/ 1347780 h 2335753"/>
                <a:gd name="connsiteX1" fmla="*/ 1943516 w 3842605"/>
                <a:gd name="connsiteY1" fmla="*/ 0 h 2335753"/>
                <a:gd name="connsiteX2" fmla="*/ 3842582 w 3842605"/>
                <a:gd name="connsiteY2" fmla="*/ 1347780 h 2335753"/>
                <a:gd name="connsiteX3" fmla="*/ 1943516 w 3842605"/>
                <a:gd name="connsiteY3" fmla="*/ 2136979 h 2335753"/>
                <a:gd name="connsiteX4" fmla="*/ 0 w 3842605"/>
                <a:gd name="connsiteY4" fmla="*/ 1347780 h 2335753"/>
                <a:gd name="connsiteX0" fmla="*/ 34482 w 3877084"/>
                <a:gd name="connsiteY0" fmla="*/ 1351254 h 2339227"/>
                <a:gd name="connsiteX1" fmla="*/ 1092600 w 3877084"/>
                <a:gd name="connsiteY1" fmla="*/ 973942 h 2339227"/>
                <a:gd name="connsiteX2" fmla="*/ 1977998 w 3877084"/>
                <a:gd name="connsiteY2" fmla="*/ 3474 h 2339227"/>
                <a:gd name="connsiteX3" fmla="*/ 3877064 w 3877084"/>
                <a:gd name="connsiteY3" fmla="*/ 1351254 h 2339227"/>
                <a:gd name="connsiteX4" fmla="*/ 1977998 w 3877084"/>
                <a:gd name="connsiteY4" fmla="*/ 2140453 h 2339227"/>
                <a:gd name="connsiteX5" fmla="*/ 34482 w 3877084"/>
                <a:gd name="connsiteY5" fmla="*/ 1351254 h 2339227"/>
                <a:gd name="connsiteX0" fmla="*/ 0 w 3842602"/>
                <a:gd name="connsiteY0" fmla="*/ 1351254 h 2339227"/>
                <a:gd name="connsiteX1" fmla="*/ 1058118 w 3842602"/>
                <a:gd name="connsiteY1" fmla="*/ 973942 h 2339227"/>
                <a:gd name="connsiteX2" fmla="*/ 1943516 w 3842602"/>
                <a:gd name="connsiteY2" fmla="*/ 3474 h 2339227"/>
                <a:gd name="connsiteX3" fmla="*/ 3842582 w 3842602"/>
                <a:gd name="connsiteY3" fmla="*/ 1351254 h 2339227"/>
                <a:gd name="connsiteX4" fmla="*/ 1943516 w 3842602"/>
                <a:gd name="connsiteY4" fmla="*/ 2140453 h 2339227"/>
                <a:gd name="connsiteX5" fmla="*/ 0 w 3842602"/>
                <a:gd name="connsiteY5" fmla="*/ 1351254 h 2339227"/>
                <a:gd name="connsiteX0" fmla="*/ 0 w 3879323"/>
                <a:gd name="connsiteY0" fmla="*/ 1347802 h 2335775"/>
                <a:gd name="connsiteX1" fmla="*/ 1058118 w 3879323"/>
                <a:gd name="connsiteY1" fmla="*/ 970490 h 2335775"/>
                <a:gd name="connsiteX2" fmla="*/ 1943516 w 3879323"/>
                <a:gd name="connsiteY2" fmla="*/ 22 h 2335775"/>
                <a:gd name="connsiteX3" fmla="*/ 2715275 w 3879323"/>
                <a:gd name="connsiteY3" fmla="*/ 943471 h 2335775"/>
                <a:gd name="connsiteX4" fmla="*/ 3842582 w 3879323"/>
                <a:gd name="connsiteY4" fmla="*/ 1347802 h 2335775"/>
                <a:gd name="connsiteX5" fmla="*/ 1943516 w 3879323"/>
                <a:gd name="connsiteY5" fmla="*/ 2137001 h 2335775"/>
                <a:gd name="connsiteX6" fmla="*/ 0 w 3879323"/>
                <a:gd name="connsiteY6" fmla="*/ 1347802 h 2335775"/>
                <a:gd name="connsiteX0" fmla="*/ 0 w 3843363"/>
                <a:gd name="connsiteY0" fmla="*/ 1347801 h 2335774"/>
                <a:gd name="connsiteX1" fmla="*/ 1058118 w 3843363"/>
                <a:gd name="connsiteY1" fmla="*/ 970489 h 2335774"/>
                <a:gd name="connsiteX2" fmla="*/ 1943516 w 3843363"/>
                <a:gd name="connsiteY2" fmla="*/ 21 h 2335774"/>
                <a:gd name="connsiteX3" fmla="*/ 2715275 w 3843363"/>
                <a:gd name="connsiteY3" fmla="*/ 943470 h 2335774"/>
                <a:gd name="connsiteX4" fmla="*/ 3842582 w 3843363"/>
                <a:gd name="connsiteY4" fmla="*/ 1347801 h 2335774"/>
                <a:gd name="connsiteX5" fmla="*/ 1943516 w 3843363"/>
                <a:gd name="connsiteY5" fmla="*/ 2137000 h 2335774"/>
                <a:gd name="connsiteX6" fmla="*/ 0 w 3843363"/>
                <a:gd name="connsiteY6" fmla="*/ 1347801 h 2335774"/>
                <a:gd name="connsiteX0" fmla="*/ 0 w 3843397"/>
                <a:gd name="connsiteY0" fmla="*/ 1347783 h 2335756"/>
                <a:gd name="connsiteX1" fmla="*/ 1058118 w 3843397"/>
                <a:gd name="connsiteY1" fmla="*/ 970471 h 2335756"/>
                <a:gd name="connsiteX2" fmla="*/ 1943516 w 3843397"/>
                <a:gd name="connsiteY2" fmla="*/ 3 h 2335756"/>
                <a:gd name="connsiteX3" fmla="*/ 2750089 w 3843397"/>
                <a:gd name="connsiteY3" fmla="*/ 963716 h 2335756"/>
                <a:gd name="connsiteX4" fmla="*/ 3842582 w 3843397"/>
                <a:gd name="connsiteY4" fmla="*/ 1347783 h 2335756"/>
                <a:gd name="connsiteX5" fmla="*/ 1943516 w 3843397"/>
                <a:gd name="connsiteY5" fmla="*/ 2136982 h 2335756"/>
                <a:gd name="connsiteX6" fmla="*/ 0 w 3843397"/>
                <a:gd name="connsiteY6" fmla="*/ 1347783 h 2335756"/>
                <a:gd name="connsiteX0" fmla="*/ 0 w 3843197"/>
                <a:gd name="connsiteY0" fmla="*/ 1347782 h 2335755"/>
                <a:gd name="connsiteX1" fmla="*/ 1058118 w 3843197"/>
                <a:gd name="connsiteY1" fmla="*/ 970470 h 2335755"/>
                <a:gd name="connsiteX2" fmla="*/ 1943516 w 3843197"/>
                <a:gd name="connsiteY2" fmla="*/ 2 h 2335755"/>
                <a:gd name="connsiteX3" fmla="*/ 2750089 w 3843197"/>
                <a:gd name="connsiteY3" fmla="*/ 963715 h 2335755"/>
                <a:gd name="connsiteX4" fmla="*/ 3842582 w 3843197"/>
                <a:gd name="connsiteY4" fmla="*/ 1347782 h 2335755"/>
                <a:gd name="connsiteX5" fmla="*/ 1943516 w 3843197"/>
                <a:gd name="connsiteY5" fmla="*/ 2136981 h 2335755"/>
                <a:gd name="connsiteX6" fmla="*/ 0 w 3843197"/>
                <a:gd name="connsiteY6" fmla="*/ 1347782 h 2335755"/>
                <a:gd name="connsiteX0" fmla="*/ 0 w 3843196"/>
                <a:gd name="connsiteY0" fmla="*/ 1347782 h 2335755"/>
                <a:gd name="connsiteX1" fmla="*/ 1058118 w 3843196"/>
                <a:gd name="connsiteY1" fmla="*/ 970470 h 2335755"/>
                <a:gd name="connsiteX2" fmla="*/ 1943516 w 3843196"/>
                <a:gd name="connsiteY2" fmla="*/ 2 h 2335755"/>
                <a:gd name="connsiteX3" fmla="*/ 2750089 w 3843196"/>
                <a:gd name="connsiteY3" fmla="*/ 963715 h 2335755"/>
                <a:gd name="connsiteX4" fmla="*/ 3842582 w 3843196"/>
                <a:gd name="connsiteY4" fmla="*/ 1347782 h 2335755"/>
                <a:gd name="connsiteX5" fmla="*/ 1943516 w 3843196"/>
                <a:gd name="connsiteY5" fmla="*/ 2136981 h 2335755"/>
                <a:gd name="connsiteX6" fmla="*/ 0 w 3843196"/>
                <a:gd name="connsiteY6" fmla="*/ 1347782 h 2335755"/>
                <a:gd name="connsiteX0" fmla="*/ 0 w 3843196"/>
                <a:gd name="connsiteY0" fmla="*/ 1347922 h 2335895"/>
                <a:gd name="connsiteX1" fmla="*/ 1058118 w 3843196"/>
                <a:gd name="connsiteY1" fmla="*/ 970610 h 2335895"/>
                <a:gd name="connsiteX2" fmla="*/ 1943516 w 3843196"/>
                <a:gd name="connsiteY2" fmla="*/ 142 h 2335895"/>
                <a:gd name="connsiteX3" fmla="*/ 2750089 w 3843196"/>
                <a:gd name="connsiteY3" fmla="*/ 963855 h 2335895"/>
                <a:gd name="connsiteX4" fmla="*/ 3842582 w 3843196"/>
                <a:gd name="connsiteY4" fmla="*/ 1347922 h 2335895"/>
                <a:gd name="connsiteX5" fmla="*/ 1943516 w 3843196"/>
                <a:gd name="connsiteY5" fmla="*/ 2137121 h 2335895"/>
                <a:gd name="connsiteX6" fmla="*/ 0 w 3843196"/>
                <a:gd name="connsiteY6" fmla="*/ 1347922 h 2335895"/>
                <a:gd name="connsiteX0" fmla="*/ 0 w 3843396"/>
                <a:gd name="connsiteY0" fmla="*/ 1300655 h 2288628"/>
                <a:gd name="connsiteX1" fmla="*/ 1058118 w 3843396"/>
                <a:gd name="connsiteY1" fmla="*/ 923343 h 2288628"/>
                <a:gd name="connsiteX2" fmla="*/ 1936554 w 3843396"/>
                <a:gd name="connsiteY2" fmla="*/ 159 h 2288628"/>
                <a:gd name="connsiteX3" fmla="*/ 2750089 w 3843396"/>
                <a:gd name="connsiteY3" fmla="*/ 916588 h 2288628"/>
                <a:gd name="connsiteX4" fmla="*/ 3842582 w 3843396"/>
                <a:gd name="connsiteY4" fmla="*/ 1300655 h 2288628"/>
                <a:gd name="connsiteX5" fmla="*/ 1943516 w 3843396"/>
                <a:gd name="connsiteY5" fmla="*/ 2089854 h 2288628"/>
                <a:gd name="connsiteX6" fmla="*/ 0 w 3843396"/>
                <a:gd name="connsiteY6" fmla="*/ 1300655 h 2288628"/>
                <a:gd name="connsiteX0" fmla="*/ 0 w 3843397"/>
                <a:gd name="connsiteY0" fmla="*/ 1300498 h 2288471"/>
                <a:gd name="connsiteX1" fmla="*/ 1058118 w 3843397"/>
                <a:gd name="connsiteY1" fmla="*/ 923186 h 2288471"/>
                <a:gd name="connsiteX2" fmla="*/ 1936554 w 3843397"/>
                <a:gd name="connsiteY2" fmla="*/ 2 h 2288471"/>
                <a:gd name="connsiteX3" fmla="*/ 2750089 w 3843397"/>
                <a:gd name="connsiteY3" fmla="*/ 916431 h 2288471"/>
                <a:gd name="connsiteX4" fmla="*/ 3842582 w 3843397"/>
                <a:gd name="connsiteY4" fmla="*/ 1300498 h 2288471"/>
                <a:gd name="connsiteX5" fmla="*/ 1943516 w 3843397"/>
                <a:gd name="connsiteY5" fmla="*/ 2089697 h 2288471"/>
                <a:gd name="connsiteX6" fmla="*/ 0 w 3843397"/>
                <a:gd name="connsiteY6" fmla="*/ 1300498 h 2288471"/>
                <a:gd name="connsiteX0" fmla="*/ 0 w 3843397"/>
                <a:gd name="connsiteY0" fmla="*/ 1300498 h 2288471"/>
                <a:gd name="connsiteX1" fmla="*/ 1058118 w 3843397"/>
                <a:gd name="connsiteY1" fmla="*/ 923186 h 2288471"/>
                <a:gd name="connsiteX2" fmla="*/ 1936554 w 3843397"/>
                <a:gd name="connsiteY2" fmla="*/ 2 h 2288471"/>
                <a:gd name="connsiteX3" fmla="*/ 2750089 w 3843397"/>
                <a:gd name="connsiteY3" fmla="*/ 916431 h 2288471"/>
                <a:gd name="connsiteX4" fmla="*/ 3842582 w 3843397"/>
                <a:gd name="connsiteY4" fmla="*/ 1300498 h 2288471"/>
                <a:gd name="connsiteX5" fmla="*/ 1943516 w 3843397"/>
                <a:gd name="connsiteY5" fmla="*/ 2089697 h 2288471"/>
                <a:gd name="connsiteX6" fmla="*/ 0 w 3843397"/>
                <a:gd name="connsiteY6" fmla="*/ 1300498 h 2288471"/>
                <a:gd name="connsiteX0" fmla="*/ 0 w 3842583"/>
                <a:gd name="connsiteY0" fmla="*/ 1300498 h 2288471"/>
                <a:gd name="connsiteX1" fmla="*/ 1058118 w 3842583"/>
                <a:gd name="connsiteY1" fmla="*/ 923186 h 2288471"/>
                <a:gd name="connsiteX2" fmla="*/ 1936554 w 3842583"/>
                <a:gd name="connsiteY2" fmla="*/ 2 h 2288471"/>
                <a:gd name="connsiteX3" fmla="*/ 2750089 w 3842583"/>
                <a:gd name="connsiteY3" fmla="*/ 916431 h 2288471"/>
                <a:gd name="connsiteX4" fmla="*/ 3842582 w 3842583"/>
                <a:gd name="connsiteY4" fmla="*/ 1300498 h 2288471"/>
                <a:gd name="connsiteX5" fmla="*/ 1943516 w 3842583"/>
                <a:gd name="connsiteY5" fmla="*/ 2089697 h 2288471"/>
                <a:gd name="connsiteX6" fmla="*/ 0 w 3842583"/>
                <a:gd name="connsiteY6" fmla="*/ 1300498 h 2288471"/>
                <a:gd name="connsiteX0" fmla="*/ 0 w 3842582"/>
                <a:gd name="connsiteY0" fmla="*/ 1300498 h 2288471"/>
                <a:gd name="connsiteX1" fmla="*/ 1058118 w 3842582"/>
                <a:gd name="connsiteY1" fmla="*/ 923186 h 2288471"/>
                <a:gd name="connsiteX2" fmla="*/ 1936554 w 3842582"/>
                <a:gd name="connsiteY2" fmla="*/ 2 h 2288471"/>
                <a:gd name="connsiteX3" fmla="*/ 2750089 w 3842582"/>
                <a:gd name="connsiteY3" fmla="*/ 916431 h 2288471"/>
                <a:gd name="connsiteX4" fmla="*/ 3842582 w 3842582"/>
                <a:gd name="connsiteY4" fmla="*/ 1300498 h 2288471"/>
                <a:gd name="connsiteX5" fmla="*/ 1943516 w 3842582"/>
                <a:gd name="connsiteY5" fmla="*/ 2089697 h 2288471"/>
                <a:gd name="connsiteX6" fmla="*/ 0 w 3842582"/>
                <a:gd name="connsiteY6" fmla="*/ 1300498 h 2288471"/>
                <a:gd name="connsiteX0" fmla="*/ 0 w 3842582"/>
                <a:gd name="connsiteY0" fmla="*/ 1300498 h 2288471"/>
                <a:gd name="connsiteX1" fmla="*/ 1058118 w 3842582"/>
                <a:gd name="connsiteY1" fmla="*/ 923186 h 2288471"/>
                <a:gd name="connsiteX2" fmla="*/ 1936554 w 3842582"/>
                <a:gd name="connsiteY2" fmla="*/ 2 h 2288471"/>
                <a:gd name="connsiteX3" fmla="*/ 2750089 w 3842582"/>
                <a:gd name="connsiteY3" fmla="*/ 916431 h 2288471"/>
                <a:gd name="connsiteX4" fmla="*/ 3842582 w 3842582"/>
                <a:gd name="connsiteY4" fmla="*/ 1300498 h 2288471"/>
                <a:gd name="connsiteX5" fmla="*/ 1943516 w 3842582"/>
                <a:gd name="connsiteY5" fmla="*/ 2089697 h 2288471"/>
                <a:gd name="connsiteX6" fmla="*/ 0 w 3842582"/>
                <a:gd name="connsiteY6" fmla="*/ 1300498 h 2288471"/>
                <a:gd name="connsiteX0" fmla="*/ 0 w 3842582"/>
                <a:gd name="connsiteY0" fmla="*/ 1300498 h 2288471"/>
                <a:gd name="connsiteX1" fmla="*/ 1058118 w 3842582"/>
                <a:gd name="connsiteY1" fmla="*/ 923186 h 2288471"/>
                <a:gd name="connsiteX2" fmla="*/ 1936554 w 3842582"/>
                <a:gd name="connsiteY2" fmla="*/ 2 h 2288471"/>
                <a:gd name="connsiteX3" fmla="*/ 2750089 w 3842582"/>
                <a:gd name="connsiteY3" fmla="*/ 916431 h 2288471"/>
                <a:gd name="connsiteX4" fmla="*/ 3842582 w 3842582"/>
                <a:gd name="connsiteY4" fmla="*/ 1300498 h 2288471"/>
                <a:gd name="connsiteX5" fmla="*/ 1943516 w 3842582"/>
                <a:gd name="connsiteY5" fmla="*/ 2089697 h 2288471"/>
                <a:gd name="connsiteX6" fmla="*/ 0 w 3842582"/>
                <a:gd name="connsiteY6" fmla="*/ 1300498 h 2288471"/>
                <a:gd name="connsiteX0" fmla="*/ 0 w 3842582"/>
                <a:gd name="connsiteY0" fmla="*/ 1300498 h 2288471"/>
                <a:gd name="connsiteX1" fmla="*/ 1058118 w 3842582"/>
                <a:gd name="connsiteY1" fmla="*/ 923186 h 2288471"/>
                <a:gd name="connsiteX2" fmla="*/ 1936554 w 3842582"/>
                <a:gd name="connsiteY2" fmla="*/ 2 h 2288471"/>
                <a:gd name="connsiteX3" fmla="*/ 2750089 w 3842582"/>
                <a:gd name="connsiteY3" fmla="*/ 916431 h 2288471"/>
                <a:gd name="connsiteX4" fmla="*/ 3842582 w 3842582"/>
                <a:gd name="connsiteY4" fmla="*/ 1300498 h 2288471"/>
                <a:gd name="connsiteX5" fmla="*/ 1943516 w 3842582"/>
                <a:gd name="connsiteY5" fmla="*/ 2089697 h 2288471"/>
                <a:gd name="connsiteX6" fmla="*/ 0 w 3842582"/>
                <a:gd name="connsiteY6" fmla="*/ 1300498 h 2288471"/>
                <a:gd name="connsiteX0" fmla="*/ 0 w 3842582"/>
                <a:gd name="connsiteY0" fmla="*/ 1300498 h 2288471"/>
                <a:gd name="connsiteX1" fmla="*/ 1058118 w 3842582"/>
                <a:gd name="connsiteY1" fmla="*/ 923186 h 2288471"/>
                <a:gd name="connsiteX2" fmla="*/ 1936554 w 3842582"/>
                <a:gd name="connsiteY2" fmla="*/ 2 h 2288471"/>
                <a:gd name="connsiteX3" fmla="*/ 2750089 w 3842582"/>
                <a:gd name="connsiteY3" fmla="*/ 916431 h 2288471"/>
                <a:gd name="connsiteX4" fmla="*/ 3842582 w 3842582"/>
                <a:gd name="connsiteY4" fmla="*/ 1300498 h 2288471"/>
                <a:gd name="connsiteX5" fmla="*/ 1943516 w 3842582"/>
                <a:gd name="connsiteY5" fmla="*/ 2089697 h 2288471"/>
                <a:gd name="connsiteX6" fmla="*/ 0 w 3842582"/>
                <a:gd name="connsiteY6" fmla="*/ 1300498 h 2288471"/>
                <a:gd name="connsiteX0" fmla="*/ 0 w 3842582"/>
                <a:gd name="connsiteY0" fmla="*/ 1300498 h 2288471"/>
                <a:gd name="connsiteX1" fmla="*/ 1058118 w 3842582"/>
                <a:gd name="connsiteY1" fmla="*/ 923186 h 2288471"/>
                <a:gd name="connsiteX2" fmla="*/ 1936554 w 3842582"/>
                <a:gd name="connsiteY2" fmla="*/ 2 h 2288471"/>
                <a:gd name="connsiteX3" fmla="*/ 2750089 w 3842582"/>
                <a:gd name="connsiteY3" fmla="*/ 916431 h 2288471"/>
                <a:gd name="connsiteX4" fmla="*/ 3842582 w 3842582"/>
                <a:gd name="connsiteY4" fmla="*/ 1300498 h 2288471"/>
                <a:gd name="connsiteX5" fmla="*/ 1943516 w 3842582"/>
                <a:gd name="connsiteY5" fmla="*/ 2089697 h 2288471"/>
                <a:gd name="connsiteX6" fmla="*/ 0 w 3842582"/>
                <a:gd name="connsiteY6" fmla="*/ 1300498 h 2288471"/>
                <a:gd name="connsiteX0" fmla="*/ 0 w 3842582"/>
                <a:gd name="connsiteY0" fmla="*/ 1300498 h 2288471"/>
                <a:gd name="connsiteX1" fmla="*/ 1058118 w 3842582"/>
                <a:gd name="connsiteY1" fmla="*/ 923186 h 2288471"/>
                <a:gd name="connsiteX2" fmla="*/ 1936554 w 3842582"/>
                <a:gd name="connsiteY2" fmla="*/ 2 h 2288471"/>
                <a:gd name="connsiteX3" fmla="*/ 2750089 w 3842582"/>
                <a:gd name="connsiteY3" fmla="*/ 916431 h 2288471"/>
                <a:gd name="connsiteX4" fmla="*/ 3842582 w 3842582"/>
                <a:gd name="connsiteY4" fmla="*/ 1300498 h 2288471"/>
                <a:gd name="connsiteX5" fmla="*/ 1943516 w 3842582"/>
                <a:gd name="connsiteY5" fmla="*/ 2089697 h 2288471"/>
                <a:gd name="connsiteX6" fmla="*/ 0 w 3842582"/>
                <a:gd name="connsiteY6" fmla="*/ 1300498 h 228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2582" h="2288471">
                  <a:moveTo>
                    <a:pt x="0" y="1300498"/>
                  </a:moveTo>
                  <a:cubicBezTo>
                    <a:pt x="36947" y="948464"/>
                    <a:pt x="607462" y="1215645"/>
                    <a:pt x="1058118" y="923186"/>
                  </a:cubicBezTo>
                  <a:cubicBezTo>
                    <a:pt x="1508774" y="630727"/>
                    <a:pt x="596207" y="1127"/>
                    <a:pt x="1936554" y="2"/>
                  </a:cubicBezTo>
                  <a:cubicBezTo>
                    <a:pt x="3276901" y="-1123"/>
                    <a:pt x="2295385" y="671291"/>
                    <a:pt x="2750089" y="916431"/>
                  </a:cubicBezTo>
                  <a:cubicBezTo>
                    <a:pt x="3204793" y="1161571"/>
                    <a:pt x="3802939" y="947338"/>
                    <a:pt x="3842582" y="1300498"/>
                  </a:cubicBezTo>
                  <a:cubicBezTo>
                    <a:pt x="3779082" y="2876924"/>
                    <a:pt x="3084326" y="2089698"/>
                    <a:pt x="1943516" y="2089697"/>
                  </a:cubicBezTo>
                  <a:cubicBezTo>
                    <a:pt x="802706" y="2089696"/>
                    <a:pt x="19050" y="2882827"/>
                    <a:pt x="0" y="1300498"/>
                  </a:cubicBezTo>
                  <a:close/>
                </a:path>
              </a:pathLst>
            </a:cu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0" name="円/楕円 56"/>
            <p:cNvSpPr/>
            <p:nvPr/>
          </p:nvSpPr>
          <p:spPr>
            <a:xfrm>
              <a:off x="4469472" y="1127874"/>
              <a:ext cx="3918950" cy="1968942"/>
            </a:xfrm>
            <a:custGeom>
              <a:avLst/>
              <a:gdLst>
                <a:gd name="connsiteX0" fmla="*/ 0 w 3798132"/>
                <a:gd name="connsiteY0" fmla="*/ 1347780 h 2695560"/>
                <a:gd name="connsiteX1" fmla="*/ 1899066 w 3798132"/>
                <a:gd name="connsiteY1" fmla="*/ 0 h 2695560"/>
                <a:gd name="connsiteX2" fmla="*/ 3798132 w 3798132"/>
                <a:gd name="connsiteY2" fmla="*/ 1347780 h 2695560"/>
                <a:gd name="connsiteX3" fmla="*/ 1899066 w 3798132"/>
                <a:gd name="connsiteY3" fmla="*/ 2695560 h 2695560"/>
                <a:gd name="connsiteX4" fmla="*/ 0 w 3798132"/>
                <a:gd name="connsiteY4" fmla="*/ 1347780 h 2695560"/>
                <a:gd name="connsiteX0" fmla="*/ 8 w 3798140"/>
                <a:gd name="connsiteY0" fmla="*/ 1347780 h 1987036"/>
                <a:gd name="connsiteX1" fmla="*/ 1899074 w 3798140"/>
                <a:gd name="connsiteY1" fmla="*/ 0 h 1987036"/>
                <a:gd name="connsiteX2" fmla="*/ 3798140 w 3798140"/>
                <a:gd name="connsiteY2" fmla="*/ 1347780 h 1987036"/>
                <a:gd name="connsiteX3" fmla="*/ 1918124 w 3798140"/>
                <a:gd name="connsiteY3" fmla="*/ 1981185 h 1987036"/>
                <a:gd name="connsiteX4" fmla="*/ 8 w 3798140"/>
                <a:gd name="connsiteY4" fmla="*/ 1347780 h 1987036"/>
                <a:gd name="connsiteX0" fmla="*/ 138 w 3798270"/>
                <a:gd name="connsiteY0" fmla="*/ 1347780 h 1987036"/>
                <a:gd name="connsiteX1" fmla="*/ 1899204 w 3798270"/>
                <a:gd name="connsiteY1" fmla="*/ 0 h 1987036"/>
                <a:gd name="connsiteX2" fmla="*/ 3798270 w 3798270"/>
                <a:gd name="connsiteY2" fmla="*/ 1347780 h 1987036"/>
                <a:gd name="connsiteX3" fmla="*/ 1918254 w 3798270"/>
                <a:gd name="connsiteY3" fmla="*/ 1981185 h 1987036"/>
                <a:gd name="connsiteX4" fmla="*/ 138 w 3798270"/>
                <a:gd name="connsiteY4" fmla="*/ 1347780 h 1987036"/>
                <a:gd name="connsiteX0" fmla="*/ 24 w 3798156"/>
                <a:gd name="connsiteY0" fmla="*/ 1347780 h 2335875"/>
                <a:gd name="connsiteX1" fmla="*/ 1899090 w 3798156"/>
                <a:gd name="connsiteY1" fmla="*/ 0 h 2335875"/>
                <a:gd name="connsiteX2" fmla="*/ 3798156 w 3798156"/>
                <a:gd name="connsiteY2" fmla="*/ 1347780 h 2335875"/>
                <a:gd name="connsiteX3" fmla="*/ 1918140 w 3798156"/>
                <a:gd name="connsiteY3" fmla="*/ 1981185 h 2335875"/>
                <a:gd name="connsiteX4" fmla="*/ 24 w 3798156"/>
                <a:gd name="connsiteY4" fmla="*/ 1347780 h 2335875"/>
                <a:gd name="connsiteX0" fmla="*/ 24 w 3798156"/>
                <a:gd name="connsiteY0" fmla="*/ 1347780 h 2341731"/>
                <a:gd name="connsiteX1" fmla="*/ 1899090 w 3798156"/>
                <a:gd name="connsiteY1" fmla="*/ 0 h 2341731"/>
                <a:gd name="connsiteX2" fmla="*/ 3798156 w 3798156"/>
                <a:gd name="connsiteY2" fmla="*/ 1347780 h 2341731"/>
                <a:gd name="connsiteX3" fmla="*/ 1918140 w 3798156"/>
                <a:gd name="connsiteY3" fmla="*/ 1981185 h 2341731"/>
                <a:gd name="connsiteX4" fmla="*/ 24 w 3798156"/>
                <a:gd name="connsiteY4" fmla="*/ 1347780 h 2341731"/>
                <a:gd name="connsiteX0" fmla="*/ 15 w 3842597"/>
                <a:gd name="connsiteY0" fmla="*/ 1347780 h 2341731"/>
                <a:gd name="connsiteX1" fmla="*/ 1943531 w 3842597"/>
                <a:gd name="connsiteY1" fmla="*/ 0 h 2341731"/>
                <a:gd name="connsiteX2" fmla="*/ 3842597 w 3842597"/>
                <a:gd name="connsiteY2" fmla="*/ 1347780 h 2341731"/>
                <a:gd name="connsiteX3" fmla="*/ 1962581 w 3842597"/>
                <a:gd name="connsiteY3" fmla="*/ 1981185 h 2341731"/>
                <a:gd name="connsiteX4" fmla="*/ 15 w 3842597"/>
                <a:gd name="connsiteY4" fmla="*/ 1347780 h 2341731"/>
                <a:gd name="connsiteX0" fmla="*/ 0 w 3842582"/>
                <a:gd name="connsiteY0" fmla="*/ 1347780 h 2341731"/>
                <a:gd name="connsiteX1" fmla="*/ 1943516 w 3842582"/>
                <a:gd name="connsiteY1" fmla="*/ 0 h 2341731"/>
                <a:gd name="connsiteX2" fmla="*/ 3842582 w 3842582"/>
                <a:gd name="connsiteY2" fmla="*/ 1347780 h 2341731"/>
                <a:gd name="connsiteX3" fmla="*/ 1962566 w 3842582"/>
                <a:gd name="connsiteY3" fmla="*/ 1981185 h 2341731"/>
                <a:gd name="connsiteX4" fmla="*/ 0 w 3842582"/>
                <a:gd name="connsiteY4" fmla="*/ 1347780 h 2341731"/>
                <a:gd name="connsiteX0" fmla="*/ 0 w 3842605"/>
                <a:gd name="connsiteY0" fmla="*/ 1347780 h 2341731"/>
                <a:gd name="connsiteX1" fmla="*/ 1943516 w 3842605"/>
                <a:gd name="connsiteY1" fmla="*/ 0 h 2341731"/>
                <a:gd name="connsiteX2" fmla="*/ 3842582 w 3842605"/>
                <a:gd name="connsiteY2" fmla="*/ 1347780 h 2341731"/>
                <a:gd name="connsiteX3" fmla="*/ 1962566 w 3842605"/>
                <a:gd name="connsiteY3" fmla="*/ 1981185 h 2341731"/>
                <a:gd name="connsiteX4" fmla="*/ 0 w 3842605"/>
                <a:gd name="connsiteY4" fmla="*/ 1347780 h 2341731"/>
                <a:gd name="connsiteX0" fmla="*/ 0 w 3842605"/>
                <a:gd name="connsiteY0" fmla="*/ 1347780 h 2641212"/>
                <a:gd name="connsiteX1" fmla="*/ 1943516 w 3842605"/>
                <a:gd name="connsiteY1" fmla="*/ 0 h 2641212"/>
                <a:gd name="connsiteX2" fmla="*/ 3842582 w 3842605"/>
                <a:gd name="connsiteY2" fmla="*/ 1347780 h 2641212"/>
                <a:gd name="connsiteX3" fmla="*/ 1962566 w 3842605"/>
                <a:gd name="connsiteY3" fmla="*/ 1981185 h 2641212"/>
                <a:gd name="connsiteX4" fmla="*/ 0 w 3842605"/>
                <a:gd name="connsiteY4" fmla="*/ 1347780 h 2641212"/>
                <a:gd name="connsiteX0" fmla="*/ 0 w 3842605"/>
                <a:gd name="connsiteY0" fmla="*/ 1347780 h 2482005"/>
                <a:gd name="connsiteX1" fmla="*/ 1943516 w 3842605"/>
                <a:gd name="connsiteY1" fmla="*/ 0 h 2482005"/>
                <a:gd name="connsiteX2" fmla="*/ 3842582 w 3842605"/>
                <a:gd name="connsiteY2" fmla="*/ 1347780 h 2482005"/>
                <a:gd name="connsiteX3" fmla="*/ 1962566 w 3842605"/>
                <a:gd name="connsiteY3" fmla="*/ 1981185 h 2482005"/>
                <a:gd name="connsiteX4" fmla="*/ 0 w 3842605"/>
                <a:gd name="connsiteY4" fmla="*/ 1347780 h 2482005"/>
                <a:gd name="connsiteX0" fmla="*/ 0 w 3842605"/>
                <a:gd name="connsiteY0" fmla="*/ 1347780 h 2488158"/>
                <a:gd name="connsiteX1" fmla="*/ 1943516 w 3842605"/>
                <a:gd name="connsiteY1" fmla="*/ 0 h 2488158"/>
                <a:gd name="connsiteX2" fmla="*/ 3842582 w 3842605"/>
                <a:gd name="connsiteY2" fmla="*/ 1347780 h 2488158"/>
                <a:gd name="connsiteX3" fmla="*/ 1962566 w 3842605"/>
                <a:gd name="connsiteY3" fmla="*/ 1981185 h 2488158"/>
                <a:gd name="connsiteX4" fmla="*/ 0 w 3842605"/>
                <a:gd name="connsiteY4" fmla="*/ 1347780 h 2488158"/>
                <a:gd name="connsiteX0" fmla="*/ 0 w 3842605"/>
                <a:gd name="connsiteY0" fmla="*/ 1347780 h 2484592"/>
                <a:gd name="connsiteX1" fmla="*/ 1943516 w 3842605"/>
                <a:gd name="connsiteY1" fmla="*/ 0 h 2484592"/>
                <a:gd name="connsiteX2" fmla="*/ 3842582 w 3842605"/>
                <a:gd name="connsiteY2" fmla="*/ 1347780 h 2484592"/>
                <a:gd name="connsiteX3" fmla="*/ 1933991 w 3842605"/>
                <a:gd name="connsiteY3" fmla="*/ 1971660 h 2484592"/>
                <a:gd name="connsiteX4" fmla="*/ 0 w 3842605"/>
                <a:gd name="connsiteY4" fmla="*/ 1347780 h 2484592"/>
                <a:gd name="connsiteX0" fmla="*/ 0 w 3842605"/>
                <a:gd name="connsiteY0" fmla="*/ 1347780 h 2484592"/>
                <a:gd name="connsiteX1" fmla="*/ 1943516 w 3842605"/>
                <a:gd name="connsiteY1" fmla="*/ 0 h 2484592"/>
                <a:gd name="connsiteX2" fmla="*/ 3842582 w 3842605"/>
                <a:gd name="connsiteY2" fmla="*/ 1347780 h 2484592"/>
                <a:gd name="connsiteX3" fmla="*/ 1962566 w 3842605"/>
                <a:gd name="connsiteY3" fmla="*/ 1971660 h 2484592"/>
                <a:gd name="connsiteX4" fmla="*/ 0 w 3842605"/>
                <a:gd name="connsiteY4" fmla="*/ 1347780 h 2484592"/>
                <a:gd name="connsiteX0" fmla="*/ 0 w 3842605"/>
                <a:gd name="connsiteY0" fmla="*/ 1347780 h 2488158"/>
                <a:gd name="connsiteX1" fmla="*/ 1943516 w 3842605"/>
                <a:gd name="connsiteY1" fmla="*/ 0 h 2488158"/>
                <a:gd name="connsiteX2" fmla="*/ 3842582 w 3842605"/>
                <a:gd name="connsiteY2" fmla="*/ 1347780 h 2488158"/>
                <a:gd name="connsiteX3" fmla="*/ 1943516 w 3842605"/>
                <a:gd name="connsiteY3" fmla="*/ 1981185 h 2488158"/>
                <a:gd name="connsiteX4" fmla="*/ 0 w 3842605"/>
                <a:gd name="connsiteY4" fmla="*/ 1347780 h 2488158"/>
                <a:gd name="connsiteX0" fmla="*/ 0 w 3842605"/>
                <a:gd name="connsiteY0" fmla="*/ 1347780 h 2488158"/>
                <a:gd name="connsiteX1" fmla="*/ 1943516 w 3842605"/>
                <a:gd name="connsiteY1" fmla="*/ 0 h 2488158"/>
                <a:gd name="connsiteX2" fmla="*/ 3842582 w 3842605"/>
                <a:gd name="connsiteY2" fmla="*/ 1347780 h 2488158"/>
                <a:gd name="connsiteX3" fmla="*/ 1943516 w 3842605"/>
                <a:gd name="connsiteY3" fmla="*/ 1981185 h 2488158"/>
                <a:gd name="connsiteX4" fmla="*/ 0 w 3842605"/>
                <a:gd name="connsiteY4" fmla="*/ 1347780 h 2488158"/>
                <a:gd name="connsiteX0" fmla="*/ 0 w 3842582"/>
                <a:gd name="connsiteY0" fmla="*/ 1347780 h 2488158"/>
                <a:gd name="connsiteX1" fmla="*/ 1943516 w 3842582"/>
                <a:gd name="connsiteY1" fmla="*/ 0 h 2488158"/>
                <a:gd name="connsiteX2" fmla="*/ 3842582 w 3842582"/>
                <a:gd name="connsiteY2" fmla="*/ 1347780 h 2488158"/>
                <a:gd name="connsiteX3" fmla="*/ 1943516 w 3842582"/>
                <a:gd name="connsiteY3" fmla="*/ 1981185 h 2488158"/>
                <a:gd name="connsiteX4" fmla="*/ 0 w 3842582"/>
                <a:gd name="connsiteY4" fmla="*/ 1347780 h 2488158"/>
                <a:gd name="connsiteX0" fmla="*/ 15 w 3842597"/>
                <a:gd name="connsiteY0" fmla="*/ 1347780 h 1983490"/>
                <a:gd name="connsiteX1" fmla="*/ 1943531 w 3842597"/>
                <a:gd name="connsiteY1" fmla="*/ 0 h 1983490"/>
                <a:gd name="connsiteX2" fmla="*/ 3842597 w 3842597"/>
                <a:gd name="connsiteY2" fmla="*/ 1347780 h 1983490"/>
                <a:gd name="connsiteX3" fmla="*/ 1943531 w 3842597"/>
                <a:gd name="connsiteY3" fmla="*/ 1981185 h 1983490"/>
                <a:gd name="connsiteX4" fmla="*/ 15 w 3842597"/>
                <a:gd name="connsiteY4" fmla="*/ 1347780 h 1983490"/>
                <a:gd name="connsiteX0" fmla="*/ 19 w 3842601"/>
                <a:gd name="connsiteY0" fmla="*/ 1347831 h 1983540"/>
                <a:gd name="connsiteX1" fmla="*/ 1943535 w 3842601"/>
                <a:gd name="connsiteY1" fmla="*/ 51 h 1983540"/>
                <a:gd name="connsiteX2" fmla="*/ 3842601 w 3842601"/>
                <a:gd name="connsiteY2" fmla="*/ 1347831 h 1983540"/>
                <a:gd name="connsiteX3" fmla="*/ 1943535 w 3842601"/>
                <a:gd name="connsiteY3" fmla="*/ 1981236 h 1983540"/>
                <a:gd name="connsiteX4" fmla="*/ 19 w 3842601"/>
                <a:gd name="connsiteY4" fmla="*/ 1347831 h 1983540"/>
                <a:gd name="connsiteX0" fmla="*/ 35 w 3842617"/>
                <a:gd name="connsiteY0" fmla="*/ 1347812 h 1813442"/>
                <a:gd name="connsiteX1" fmla="*/ 1943551 w 3842617"/>
                <a:gd name="connsiteY1" fmla="*/ 32 h 1813442"/>
                <a:gd name="connsiteX2" fmla="*/ 3842617 w 3842617"/>
                <a:gd name="connsiteY2" fmla="*/ 1347812 h 1813442"/>
                <a:gd name="connsiteX3" fmla="*/ 1897133 w 3842617"/>
                <a:gd name="connsiteY3" fmla="*/ 1745540 h 1813442"/>
                <a:gd name="connsiteX4" fmla="*/ 35 w 3842617"/>
                <a:gd name="connsiteY4" fmla="*/ 1347812 h 1813442"/>
                <a:gd name="connsiteX0" fmla="*/ 35 w 3944739"/>
                <a:gd name="connsiteY0" fmla="*/ 1347803 h 1831413"/>
                <a:gd name="connsiteX1" fmla="*/ 1943551 w 3944739"/>
                <a:gd name="connsiteY1" fmla="*/ 23 h 1831413"/>
                <a:gd name="connsiteX2" fmla="*/ 3944739 w 3944739"/>
                <a:gd name="connsiteY2" fmla="*/ 1381471 h 1831413"/>
                <a:gd name="connsiteX3" fmla="*/ 1897133 w 3944739"/>
                <a:gd name="connsiteY3" fmla="*/ 1745531 h 1831413"/>
                <a:gd name="connsiteX4" fmla="*/ 35 w 3944739"/>
                <a:gd name="connsiteY4" fmla="*/ 1347803 h 1831413"/>
                <a:gd name="connsiteX0" fmla="*/ 32 w 4074709"/>
                <a:gd name="connsiteY0" fmla="*/ 1389868 h 1828724"/>
                <a:gd name="connsiteX1" fmla="*/ 2073521 w 4074709"/>
                <a:gd name="connsiteY1" fmla="*/ 3 h 1828724"/>
                <a:gd name="connsiteX2" fmla="*/ 4074709 w 4074709"/>
                <a:gd name="connsiteY2" fmla="*/ 1381451 h 1828724"/>
                <a:gd name="connsiteX3" fmla="*/ 2027103 w 4074709"/>
                <a:gd name="connsiteY3" fmla="*/ 1745511 h 1828724"/>
                <a:gd name="connsiteX4" fmla="*/ 32 w 4074709"/>
                <a:gd name="connsiteY4" fmla="*/ 1389868 h 1828724"/>
                <a:gd name="connsiteX0" fmla="*/ 1525 w 4076202"/>
                <a:gd name="connsiteY0" fmla="*/ 1389868 h 1828724"/>
                <a:gd name="connsiteX1" fmla="*/ 2075014 w 4076202"/>
                <a:gd name="connsiteY1" fmla="*/ 3 h 1828724"/>
                <a:gd name="connsiteX2" fmla="*/ 4076202 w 4076202"/>
                <a:gd name="connsiteY2" fmla="*/ 1381451 h 1828724"/>
                <a:gd name="connsiteX3" fmla="*/ 2028596 w 4076202"/>
                <a:gd name="connsiteY3" fmla="*/ 1745511 h 1828724"/>
                <a:gd name="connsiteX4" fmla="*/ 1525 w 4076202"/>
                <a:gd name="connsiteY4" fmla="*/ 1389868 h 1828724"/>
                <a:gd name="connsiteX0" fmla="*/ 158 w 4074835"/>
                <a:gd name="connsiteY0" fmla="*/ 1389868 h 1835129"/>
                <a:gd name="connsiteX1" fmla="*/ 2073647 w 4074835"/>
                <a:gd name="connsiteY1" fmla="*/ 3 h 1835129"/>
                <a:gd name="connsiteX2" fmla="*/ 4074835 w 4074835"/>
                <a:gd name="connsiteY2" fmla="*/ 1381451 h 1835129"/>
                <a:gd name="connsiteX3" fmla="*/ 2027229 w 4074835"/>
                <a:gd name="connsiteY3" fmla="*/ 1745511 h 1835129"/>
                <a:gd name="connsiteX4" fmla="*/ 158 w 4074835"/>
                <a:gd name="connsiteY4" fmla="*/ 1389868 h 1835129"/>
                <a:gd name="connsiteX0" fmla="*/ 158 w 4074835"/>
                <a:gd name="connsiteY0" fmla="*/ 1389868 h 1835129"/>
                <a:gd name="connsiteX1" fmla="*/ 2073647 w 4074835"/>
                <a:gd name="connsiteY1" fmla="*/ 3 h 1835129"/>
                <a:gd name="connsiteX2" fmla="*/ 4074835 w 4074835"/>
                <a:gd name="connsiteY2" fmla="*/ 1381451 h 1835129"/>
                <a:gd name="connsiteX3" fmla="*/ 2027229 w 4074835"/>
                <a:gd name="connsiteY3" fmla="*/ 1745511 h 1835129"/>
                <a:gd name="connsiteX4" fmla="*/ 158 w 4074835"/>
                <a:gd name="connsiteY4" fmla="*/ 1389868 h 1835129"/>
                <a:gd name="connsiteX0" fmla="*/ 1059 w 4075736"/>
                <a:gd name="connsiteY0" fmla="*/ 1389868 h 1828724"/>
                <a:gd name="connsiteX1" fmla="*/ 2074548 w 4075736"/>
                <a:gd name="connsiteY1" fmla="*/ 3 h 1828724"/>
                <a:gd name="connsiteX2" fmla="*/ 4075736 w 4075736"/>
                <a:gd name="connsiteY2" fmla="*/ 1381451 h 1828724"/>
                <a:gd name="connsiteX3" fmla="*/ 2028130 w 4075736"/>
                <a:gd name="connsiteY3" fmla="*/ 1745511 h 1828724"/>
                <a:gd name="connsiteX4" fmla="*/ 1059 w 4075736"/>
                <a:gd name="connsiteY4" fmla="*/ 1389868 h 1828724"/>
                <a:gd name="connsiteX0" fmla="*/ 1059 w 4077322"/>
                <a:gd name="connsiteY0" fmla="*/ 1389867 h 1804694"/>
                <a:gd name="connsiteX1" fmla="*/ 2074548 w 4077322"/>
                <a:gd name="connsiteY1" fmla="*/ 2 h 1804694"/>
                <a:gd name="connsiteX2" fmla="*/ 4075736 w 4077322"/>
                <a:gd name="connsiteY2" fmla="*/ 1381450 h 1804694"/>
                <a:gd name="connsiteX3" fmla="*/ 2028130 w 4077322"/>
                <a:gd name="connsiteY3" fmla="*/ 1745510 h 1804694"/>
                <a:gd name="connsiteX4" fmla="*/ 1059 w 4077322"/>
                <a:gd name="connsiteY4" fmla="*/ 1389867 h 1804694"/>
                <a:gd name="connsiteX0" fmla="*/ 1059 w 4079959"/>
                <a:gd name="connsiteY0" fmla="*/ 1389867 h 1804694"/>
                <a:gd name="connsiteX1" fmla="*/ 2074548 w 4079959"/>
                <a:gd name="connsiteY1" fmla="*/ 2 h 1804694"/>
                <a:gd name="connsiteX2" fmla="*/ 4075736 w 4079959"/>
                <a:gd name="connsiteY2" fmla="*/ 1381450 h 1804694"/>
                <a:gd name="connsiteX3" fmla="*/ 2028130 w 4079959"/>
                <a:gd name="connsiteY3" fmla="*/ 1745510 h 1804694"/>
                <a:gd name="connsiteX4" fmla="*/ 1059 w 4079959"/>
                <a:gd name="connsiteY4" fmla="*/ 1389867 h 1804694"/>
                <a:gd name="connsiteX0" fmla="*/ 1109 w 4080193"/>
                <a:gd name="connsiteY0" fmla="*/ 1389867 h 1804694"/>
                <a:gd name="connsiteX1" fmla="*/ 2074598 w 4080193"/>
                <a:gd name="connsiteY1" fmla="*/ 2 h 1804694"/>
                <a:gd name="connsiteX2" fmla="*/ 4075786 w 4080193"/>
                <a:gd name="connsiteY2" fmla="*/ 1381450 h 1804694"/>
                <a:gd name="connsiteX3" fmla="*/ 2028180 w 4080193"/>
                <a:gd name="connsiteY3" fmla="*/ 1745510 h 1804694"/>
                <a:gd name="connsiteX4" fmla="*/ 1109 w 4080193"/>
                <a:gd name="connsiteY4" fmla="*/ 1389867 h 1804694"/>
                <a:gd name="connsiteX0" fmla="*/ 18 w 4074715"/>
                <a:gd name="connsiteY0" fmla="*/ 1394074 h 1749738"/>
                <a:gd name="connsiteX1" fmla="*/ 2059581 w 4074715"/>
                <a:gd name="connsiteY1" fmla="*/ 1 h 1749738"/>
                <a:gd name="connsiteX2" fmla="*/ 4074695 w 4074715"/>
                <a:gd name="connsiteY2" fmla="*/ 1385657 h 1749738"/>
                <a:gd name="connsiteX3" fmla="*/ 2027089 w 4074715"/>
                <a:gd name="connsiteY3" fmla="*/ 1749717 h 1749738"/>
                <a:gd name="connsiteX4" fmla="*/ 18 w 4074715"/>
                <a:gd name="connsiteY4" fmla="*/ 1394074 h 1749738"/>
                <a:gd name="connsiteX0" fmla="*/ 15 w 4074705"/>
                <a:gd name="connsiteY0" fmla="*/ 1394074 h 1749738"/>
                <a:gd name="connsiteX1" fmla="*/ 2059578 w 4074705"/>
                <a:gd name="connsiteY1" fmla="*/ 1 h 1749738"/>
                <a:gd name="connsiteX2" fmla="*/ 4074692 w 4074705"/>
                <a:gd name="connsiteY2" fmla="*/ 1385657 h 1749738"/>
                <a:gd name="connsiteX3" fmla="*/ 2087431 w 4074705"/>
                <a:gd name="connsiteY3" fmla="*/ 1749717 h 1749738"/>
                <a:gd name="connsiteX4" fmla="*/ 15 w 4074705"/>
                <a:gd name="connsiteY4" fmla="*/ 1394074 h 1749738"/>
                <a:gd name="connsiteX0" fmla="*/ 25 w 4074725"/>
                <a:gd name="connsiteY0" fmla="*/ 1394074 h 1791817"/>
                <a:gd name="connsiteX1" fmla="*/ 2059588 w 4074725"/>
                <a:gd name="connsiteY1" fmla="*/ 1 h 1791817"/>
                <a:gd name="connsiteX2" fmla="*/ 4074702 w 4074725"/>
                <a:gd name="connsiteY2" fmla="*/ 1385657 h 1791817"/>
                <a:gd name="connsiteX3" fmla="*/ 2096725 w 4074725"/>
                <a:gd name="connsiteY3" fmla="*/ 1791802 h 1791817"/>
                <a:gd name="connsiteX4" fmla="*/ 25 w 4074725"/>
                <a:gd name="connsiteY4" fmla="*/ 1394074 h 1791817"/>
                <a:gd name="connsiteX0" fmla="*/ 3016 w 4077716"/>
                <a:gd name="connsiteY0" fmla="*/ 1394074 h 1845379"/>
                <a:gd name="connsiteX1" fmla="*/ 2062579 w 4077716"/>
                <a:gd name="connsiteY1" fmla="*/ 1 h 1845379"/>
                <a:gd name="connsiteX2" fmla="*/ 4077693 w 4077716"/>
                <a:gd name="connsiteY2" fmla="*/ 1385657 h 1845379"/>
                <a:gd name="connsiteX3" fmla="*/ 2099716 w 4077716"/>
                <a:gd name="connsiteY3" fmla="*/ 1791802 h 1845379"/>
                <a:gd name="connsiteX4" fmla="*/ 3016 w 4077716"/>
                <a:gd name="connsiteY4" fmla="*/ 1394074 h 1845379"/>
                <a:gd name="connsiteX0" fmla="*/ 3016 w 4085427"/>
                <a:gd name="connsiteY0" fmla="*/ 1394074 h 1845378"/>
                <a:gd name="connsiteX1" fmla="*/ 2062579 w 4085427"/>
                <a:gd name="connsiteY1" fmla="*/ 1 h 1845378"/>
                <a:gd name="connsiteX2" fmla="*/ 4077693 w 4085427"/>
                <a:gd name="connsiteY2" fmla="*/ 1385657 h 1845378"/>
                <a:gd name="connsiteX3" fmla="*/ 2099716 w 4085427"/>
                <a:gd name="connsiteY3" fmla="*/ 1791802 h 1845378"/>
                <a:gd name="connsiteX4" fmla="*/ 3016 w 4085427"/>
                <a:gd name="connsiteY4" fmla="*/ 1394074 h 1845378"/>
                <a:gd name="connsiteX0" fmla="*/ 3016 w 4085427"/>
                <a:gd name="connsiteY0" fmla="*/ 1394081 h 1845385"/>
                <a:gd name="connsiteX1" fmla="*/ 2062579 w 4085427"/>
                <a:gd name="connsiteY1" fmla="*/ 8 h 1845385"/>
                <a:gd name="connsiteX2" fmla="*/ 4077693 w 4085427"/>
                <a:gd name="connsiteY2" fmla="*/ 1385664 h 1845385"/>
                <a:gd name="connsiteX3" fmla="*/ 2099716 w 4085427"/>
                <a:gd name="connsiteY3" fmla="*/ 1791809 h 1845385"/>
                <a:gd name="connsiteX4" fmla="*/ 3016 w 4085427"/>
                <a:gd name="connsiteY4" fmla="*/ 1394081 h 1845385"/>
                <a:gd name="connsiteX0" fmla="*/ 3016 w 4085427"/>
                <a:gd name="connsiteY0" fmla="*/ 1394081 h 1845385"/>
                <a:gd name="connsiteX1" fmla="*/ 2062579 w 4085427"/>
                <a:gd name="connsiteY1" fmla="*/ 8 h 1845385"/>
                <a:gd name="connsiteX2" fmla="*/ 4077693 w 4085427"/>
                <a:gd name="connsiteY2" fmla="*/ 1385664 h 1845385"/>
                <a:gd name="connsiteX3" fmla="*/ 2099716 w 4085427"/>
                <a:gd name="connsiteY3" fmla="*/ 1791809 h 1845385"/>
                <a:gd name="connsiteX4" fmla="*/ 3016 w 4085427"/>
                <a:gd name="connsiteY4" fmla="*/ 1394081 h 1845385"/>
                <a:gd name="connsiteX0" fmla="*/ 2959 w 4042453"/>
                <a:gd name="connsiteY0" fmla="*/ 1406827 h 1851683"/>
                <a:gd name="connsiteX1" fmla="*/ 2019964 w 4042453"/>
                <a:gd name="connsiteY1" fmla="*/ 12 h 1851683"/>
                <a:gd name="connsiteX2" fmla="*/ 4035078 w 4042453"/>
                <a:gd name="connsiteY2" fmla="*/ 1385668 h 1851683"/>
                <a:gd name="connsiteX3" fmla="*/ 2057101 w 4042453"/>
                <a:gd name="connsiteY3" fmla="*/ 1791813 h 1851683"/>
                <a:gd name="connsiteX4" fmla="*/ 2959 w 4042453"/>
                <a:gd name="connsiteY4" fmla="*/ 1406827 h 1851683"/>
                <a:gd name="connsiteX0" fmla="*/ 34 w 4039528"/>
                <a:gd name="connsiteY0" fmla="*/ 1406827 h 1934864"/>
                <a:gd name="connsiteX1" fmla="*/ 2017039 w 4039528"/>
                <a:gd name="connsiteY1" fmla="*/ 12 h 1934864"/>
                <a:gd name="connsiteX2" fmla="*/ 4032153 w 4039528"/>
                <a:gd name="connsiteY2" fmla="*/ 1385668 h 1934864"/>
                <a:gd name="connsiteX3" fmla="*/ 2054176 w 4039528"/>
                <a:gd name="connsiteY3" fmla="*/ 1791813 h 1934864"/>
                <a:gd name="connsiteX4" fmla="*/ 34 w 4039528"/>
                <a:gd name="connsiteY4" fmla="*/ 1406827 h 1934864"/>
                <a:gd name="connsiteX0" fmla="*/ 34 w 3997146"/>
                <a:gd name="connsiteY0" fmla="*/ 1406827 h 1934864"/>
                <a:gd name="connsiteX1" fmla="*/ 2017039 w 3997146"/>
                <a:gd name="connsiteY1" fmla="*/ 12 h 1934864"/>
                <a:gd name="connsiteX2" fmla="*/ 3989595 w 3997146"/>
                <a:gd name="connsiteY2" fmla="*/ 1385668 h 1934864"/>
                <a:gd name="connsiteX3" fmla="*/ 2054176 w 3997146"/>
                <a:gd name="connsiteY3" fmla="*/ 1791813 h 1934864"/>
                <a:gd name="connsiteX4" fmla="*/ 34 w 3997146"/>
                <a:gd name="connsiteY4" fmla="*/ 1406827 h 1934864"/>
                <a:gd name="connsiteX0" fmla="*/ 34 w 3989640"/>
                <a:gd name="connsiteY0" fmla="*/ 1406830 h 1934867"/>
                <a:gd name="connsiteX1" fmla="*/ 2017039 w 3989640"/>
                <a:gd name="connsiteY1" fmla="*/ 15 h 1934867"/>
                <a:gd name="connsiteX2" fmla="*/ 3989595 w 3989640"/>
                <a:gd name="connsiteY2" fmla="*/ 1385671 h 1934867"/>
                <a:gd name="connsiteX3" fmla="*/ 2054176 w 3989640"/>
                <a:gd name="connsiteY3" fmla="*/ 1791816 h 1934867"/>
                <a:gd name="connsiteX4" fmla="*/ 34 w 3989640"/>
                <a:gd name="connsiteY4" fmla="*/ 1406830 h 1934867"/>
                <a:gd name="connsiteX0" fmla="*/ 34 w 3989639"/>
                <a:gd name="connsiteY0" fmla="*/ 1406831 h 1934868"/>
                <a:gd name="connsiteX1" fmla="*/ 2017039 w 3989639"/>
                <a:gd name="connsiteY1" fmla="*/ 16 h 1934868"/>
                <a:gd name="connsiteX2" fmla="*/ 3989595 w 3989639"/>
                <a:gd name="connsiteY2" fmla="*/ 1385672 h 1934868"/>
                <a:gd name="connsiteX3" fmla="*/ 2054176 w 3989639"/>
                <a:gd name="connsiteY3" fmla="*/ 1791817 h 1934868"/>
                <a:gd name="connsiteX4" fmla="*/ 34 w 3989639"/>
                <a:gd name="connsiteY4" fmla="*/ 1406831 h 1934868"/>
                <a:gd name="connsiteX0" fmla="*/ 34 w 3989639"/>
                <a:gd name="connsiteY0" fmla="*/ 1406831 h 1934868"/>
                <a:gd name="connsiteX1" fmla="*/ 2017039 w 3989639"/>
                <a:gd name="connsiteY1" fmla="*/ 16 h 1934868"/>
                <a:gd name="connsiteX2" fmla="*/ 3989595 w 3989639"/>
                <a:gd name="connsiteY2" fmla="*/ 1385672 h 1934868"/>
                <a:gd name="connsiteX3" fmla="*/ 2054176 w 3989639"/>
                <a:gd name="connsiteY3" fmla="*/ 1791817 h 1934868"/>
                <a:gd name="connsiteX4" fmla="*/ 34 w 3989639"/>
                <a:gd name="connsiteY4" fmla="*/ 1406831 h 1934868"/>
                <a:gd name="connsiteX0" fmla="*/ 35 w 3989640"/>
                <a:gd name="connsiteY0" fmla="*/ 1406827 h 1934864"/>
                <a:gd name="connsiteX1" fmla="*/ 2017040 w 3989640"/>
                <a:gd name="connsiteY1" fmla="*/ 12 h 1934864"/>
                <a:gd name="connsiteX2" fmla="*/ 3989596 w 3989640"/>
                <a:gd name="connsiteY2" fmla="*/ 1385668 h 1934864"/>
                <a:gd name="connsiteX3" fmla="*/ 2054177 w 3989640"/>
                <a:gd name="connsiteY3" fmla="*/ 1791813 h 1934864"/>
                <a:gd name="connsiteX4" fmla="*/ 35 w 3989640"/>
                <a:gd name="connsiteY4" fmla="*/ 1406827 h 1934864"/>
                <a:gd name="connsiteX0" fmla="*/ 2 w 3989606"/>
                <a:gd name="connsiteY0" fmla="*/ 1406821 h 1813725"/>
                <a:gd name="connsiteX1" fmla="*/ 2017007 w 3989606"/>
                <a:gd name="connsiteY1" fmla="*/ 6 h 1813725"/>
                <a:gd name="connsiteX2" fmla="*/ 3989563 w 3989606"/>
                <a:gd name="connsiteY2" fmla="*/ 1385662 h 1813725"/>
                <a:gd name="connsiteX3" fmla="*/ 2005660 w 3989606"/>
                <a:gd name="connsiteY3" fmla="*/ 1579678 h 1813725"/>
                <a:gd name="connsiteX4" fmla="*/ 2 w 3989606"/>
                <a:gd name="connsiteY4" fmla="*/ 1406821 h 1813725"/>
                <a:gd name="connsiteX0" fmla="*/ 36 w 3989640"/>
                <a:gd name="connsiteY0" fmla="*/ 1406825 h 1827072"/>
                <a:gd name="connsiteX1" fmla="*/ 2017041 w 3989640"/>
                <a:gd name="connsiteY1" fmla="*/ 10 h 1827072"/>
                <a:gd name="connsiteX2" fmla="*/ 3989597 w 3989640"/>
                <a:gd name="connsiteY2" fmla="*/ 1385666 h 1827072"/>
                <a:gd name="connsiteX3" fmla="*/ 2005694 w 3989640"/>
                <a:gd name="connsiteY3" fmla="*/ 1579682 h 1827072"/>
                <a:gd name="connsiteX4" fmla="*/ 36 w 3989640"/>
                <a:gd name="connsiteY4" fmla="*/ 1406825 h 182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9640" h="1827072">
                  <a:moveTo>
                    <a:pt x="36" y="1406825"/>
                  </a:moveTo>
                  <a:cubicBezTo>
                    <a:pt x="-7770" y="577870"/>
                    <a:pt x="1231534" y="-2834"/>
                    <a:pt x="2017041" y="10"/>
                  </a:cubicBezTo>
                  <a:cubicBezTo>
                    <a:pt x="2802548" y="2854"/>
                    <a:pt x="3980849" y="550698"/>
                    <a:pt x="3989597" y="1385666"/>
                  </a:cubicBezTo>
                  <a:cubicBezTo>
                    <a:pt x="3998345" y="2220634"/>
                    <a:pt x="2670621" y="1576156"/>
                    <a:pt x="2005694" y="1579682"/>
                  </a:cubicBezTo>
                  <a:cubicBezTo>
                    <a:pt x="1340767" y="1583208"/>
                    <a:pt x="7842" y="2235780"/>
                    <a:pt x="36" y="1406825"/>
                  </a:cubicBezTo>
                  <a:close/>
                </a:path>
              </a:pathLst>
            </a:custGeom>
            <a:noFill/>
            <a:ln w="3810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1" name="円/楕円 80"/>
            <p:cNvSpPr/>
            <p:nvPr/>
          </p:nvSpPr>
          <p:spPr>
            <a:xfrm>
              <a:off x="4974885" y="4160812"/>
              <a:ext cx="2977596" cy="770043"/>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2" name="上矢印 63"/>
            <p:cNvSpPr/>
            <p:nvPr/>
          </p:nvSpPr>
          <p:spPr>
            <a:xfrm>
              <a:off x="6026267" y="1661860"/>
              <a:ext cx="924534" cy="206651"/>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456" h="211638">
                  <a:moveTo>
                    <a:pt x="0" y="123679"/>
                  </a:moveTo>
                  <a:lnTo>
                    <a:pt x="376228" y="0"/>
                  </a:lnTo>
                  <a:lnTo>
                    <a:pt x="752456" y="123679"/>
                  </a:lnTo>
                  <a:lnTo>
                    <a:pt x="509571" y="123679"/>
                  </a:lnTo>
                  <a:cubicBezTo>
                    <a:pt x="527033" y="163318"/>
                    <a:pt x="594502" y="191050"/>
                    <a:pt x="642921" y="211638"/>
                  </a:cubicBezTo>
                  <a:lnTo>
                    <a:pt x="100008" y="211638"/>
                  </a:lnTo>
                  <a:cubicBezTo>
                    <a:pt x="153190" y="187081"/>
                    <a:pt x="208752" y="176811"/>
                    <a:pt x="230978" y="123679"/>
                  </a:cubicBezTo>
                  <a:lnTo>
                    <a:pt x="0" y="123679"/>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3" name="上矢印 63"/>
            <p:cNvSpPr/>
            <p:nvPr/>
          </p:nvSpPr>
          <p:spPr>
            <a:xfrm rot="10800000">
              <a:off x="6012161" y="5022548"/>
              <a:ext cx="924534" cy="206651"/>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456" h="211638">
                  <a:moveTo>
                    <a:pt x="0" y="123679"/>
                  </a:moveTo>
                  <a:lnTo>
                    <a:pt x="376228" y="0"/>
                  </a:lnTo>
                  <a:lnTo>
                    <a:pt x="752456" y="123679"/>
                  </a:lnTo>
                  <a:lnTo>
                    <a:pt x="509571" y="123679"/>
                  </a:lnTo>
                  <a:cubicBezTo>
                    <a:pt x="527033" y="163318"/>
                    <a:pt x="594502" y="191050"/>
                    <a:pt x="642921" y="211638"/>
                  </a:cubicBezTo>
                  <a:lnTo>
                    <a:pt x="100008" y="211638"/>
                  </a:lnTo>
                  <a:cubicBezTo>
                    <a:pt x="153190" y="187081"/>
                    <a:pt x="208752" y="176811"/>
                    <a:pt x="230978" y="123679"/>
                  </a:cubicBezTo>
                  <a:lnTo>
                    <a:pt x="0" y="123679"/>
                  </a:lnTo>
                  <a:close/>
                </a:path>
              </a:pathLst>
            </a:custGeom>
            <a:gradFill flip="none" rotWithShape="1">
              <a:gsLst>
                <a:gs pos="833">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4" name="テキスト ボックス 83"/>
            <p:cNvSpPr txBox="1"/>
            <p:nvPr/>
          </p:nvSpPr>
          <p:spPr>
            <a:xfrm>
              <a:off x="6300192" y="4437112"/>
              <a:ext cx="364202" cy="307777"/>
            </a:xfrm>
            <a:prstGeom prst="rect">
              <a:avLst/>
            </a:prstGeom>
            <a:noFill/>
          </p:spPr>
          <p:txBody>
            <a:bodyPr wrap="none" rtlCol="0">
              <a:spAutoFit/>
            </a:bodyPr>
            <a:lstStyle/>
            <a:p>
              <a:r>
                <a:rPr kumimoji="1" lang="ja-JP" altLang="en-US" sz="1400" b="1" dirty="0" smtClean="0">
                  <a:solidFill>
                    <a:srgbClr val="78B832"/>
                  </a:solidFill>
                  <a:latin typeface="HG丸ｺﾞｼｯｸM-PRO" panose="020F0600000000000000" pitchFamily="50" charset="-128"/>
                  <a:ea typeface="HG丸ｺﾞｼｯｸM-PRO" panose="020F0600000000000000" pitchFamily="50" charset="-128"/>
                </a:rPr>
                <a:t>①</a:t>
              </a:r>
              <a:endParaRPr kumimoji="1" lang="ja-JP" altLang="en-US" sz="1400" b="1" dirty="0">
                <a:solidFill>
                  <a:srgbClr val="78B832"/>
                </a:solidFill>
                <a:latin typeface="HG丸ｺﾞｼｯｸM-PRO" panose="020F0600000000000000" pitchFamily="50" charset="-128"/>
                <a:ea typeface="HG丸ｺﾞｼｯｸM-PRO" panose="020F0600000000000000" pitchFamily="50" charset="-128"/>
              </a:endParaRPr>
            </a:p>
          </p:txBody>
        </p:sp>
        <p:sp>
          <p:nvSpPr>
            <p:cNvPr id="85" name="テキスト ボックス 84"/>
            <p:cNvSpPr txBox="1"/>
            <p:nvPr/>
          </p:nvSpPr>
          <p:spPr>
            <a:xfrm>
              <a:off x="6300192" y="3356992"/>
              <a:ext cx="364202" cy="307777"/>
            </a:xfrm>
            <a:prstGeom prst="rect">
              <a:avLst/>
            </a:prstGeom>
            <a:noFill/>
          </p:spPr>
          <p:txBody>
            <a:bodyPr wrap="none" rtlCol="0">
              <a:spAutoFit/>
            </a:bodyPr>
            <a:lstStyle/>
            <a:p>
              <a:r>
                <a:rPr kumimoji="1" lang="ja-JP" altLang="en-US" sz="1400" b="1" dirty="0" smtClean="0">
                  <a:solidFill>
                    <a:srgbClr val="78B832"/>
                  </a:solidFill>
                  <a:latin typeface="HG丸ｺﾞｼｯｸM-PRO" panose="020F0600000000000000" pitchFamily="50" charset="-128"/>
                  <a:ea typeface="HG丸ｺﾞｼｯｸM-PRO" panose="020F0600000000000000" pitchFamily="50" charset="-128"/>
                </a:rPr>
                <a:t>②</a:t>
              </a:r>
              <a:endParaRPr kumimoji="1" lang="ja-JP" altLang="en-US" sz="1400" b="1" dirty="0">
                <a:solidFill>
                  <a:srgbClr val="78B832"/>
                </a:solidFill>
                <a:latin typeface="HG丸ｺﾞｼｯｸM-PRO" panose="020F0600000000000000" pitchFamily="50" charset="-128"/>
                <a:ea typeface="HG丸ｺﾞｼｯｸM-PRO" panose="020F0600000000000000" pitchFamily="50" charset="-128"/>
              </a:endParaRPr>
            </a:p>
          </p:txBody>
        </p:sp>
        <p:sp>
          <p:nvSpPr>
            <p:cNvPr id="86" name="テキスト ボックス 85"/>
            <p:cNvSpPr txBox="1"/>
            <p:nvPr/>
          </p:nvSpPr>
          <p:spPr>
            <a:xfrm>
              <a:off x="4860032" y="1894388"/>
              <a:ext cx="364202" cy="307777"/>
            </a:xfrm>
            <a:prstGeom prst="rect">
              <a:avLst/>
            </a:prstGeom>
            <a:noFill/>
          </p:spPr>
          <p:txBody>
            <a:bodyPr wrap="none" rtlCol="0">
              <a:spAutoFit/>
            </a:bodyPr>
            <a:lstStyle/>
            <a:p>
              <a:r>
                <a:rPr kumimoji="1" lang="ja-JP" altLang="en-US" sz="1400" b="1" dirty="0" smtClean="0">
                  <a:solidFill>
                    <a:srgbClr val="78B832"/>
                  </a:solidFill>
                  <a:latin typeface="HG丸ｺﾞｼｯｸM-PRO" panose="020F0600000000000000" pitchFamily="50" charset="-128"/>
                  <a:ea typeface="HG丸ｺﾞｼｯｸM-PRO" panose="020F0600000000000000" pitchFamily="50" charset="-128"/>
                </a:rPr>
                <a:t>③</a:t>
              </a:r>
              <a:endParaRPr kumimoji="1" lang="ja-JP" altLang="en-US" sz="1400" b="1" dirty="0">
                <a:solidFill>
                  <a:srgbClr val="78B832"/>
                </a:solidFill>
                <a:latin typeface="HG丸ｺﾞｼｯｸM-PRO" panose="020F0600000000000000" pitchFamily="50" charset="-128"/>
                <a:ea typeface="HG丸ｺﾞｼｯｸM-PRO" panose="020F0600000000000000" pitchFamily="50" charset="-128"/>
              </a:endParaRPr>
            </a:p>
          </p:txBody>
        </p:sp>
        <p:sp>
          <p:nvSpPr>
            <p:cNvPr id="87" name="テキスト ボックス 86"/>
            <p:cNvSpPr txBox="1"/>
            <p:nvPr/>
          </p:nvSpPr>
          <p:spPr>
            <a:xfrm>
              <a:off x="6300192" y="1609055"/>
              <a:ext cx="364202" cy="307777"/>
            </a:xfrm>
            <a:prstGeom prst="rect">
              <a:avLst/>
            </a:prstGeom>
            <a:noFill/>
          </p:spPr>
          <p:txBody>
            <a:bodyPr wrap="none" rtlCol="0">
              <a:spAutoFit/>
            </a:bodyPr>
            <a:lstStyle/>
            <a:p>
              <a:r>
                <a:rPr lang="ja-JP" altLang="en-US" sz="1400" b="1" dirty="0">
                  <a:solidFill>
                    <a:schemeClr val="bg1"/>
                  </a:solidFill>
                  <a:latin typeface="HG丸ｺﾞｼｯｸM-PRO" panose="020F0600000000000000" pitchFamily="50" charset="-128"/>
                  <a:ea typeface="HG丸ｺﾞｼｯｸM-PRO" panose="020F0600000000000000" pitchFamily="50" charset="-128"/>
                </a:rPr>
                <a:t>④</a:t>
              </a:r>
              <a:endParaRPr kumimoji="1" lang="ja-JP" altLang="en-US" sz="1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88" name="テキスト ボックス 87"/>
            <p:cNvSpPr txBox="1"/>
            <p:nvPr/>
          </p:nvSpPr>
          <p:spPr>
            <a:xfrm>
              <a:off x="6300192" y="4949485"/>
              <a:ext cx="364202" cy="307777"/>
            </a:xfrm>
            <a:prstGeom prst="rect">
              <a:avLst/>
            </a:prstGeom>
            <a:noFill/>
          </p:spPr>
          <p:txBody>
            <a:bodyPr wrap="none" rtlCol="0">
              <a:spAutoFit/>
            </a:bodyPr>
            <a:lstStyle/>
            <a:p>
              <a:r>
                <a:rPr lang="ja-JP" altLang="en-US" sz="1400" b="1" dirty="0">
                  <a:solidFill>
                    <a:schemeClr val="bg1"/>
                  </a:solidFill>
                  <a:latin typeface="HG丸ｺﾞｼｯｸM-PRO" panose="020F0600000000000000" pitchFamily="50" charset="-128"/>
                  <a:ea typeface="HG丸ｺﾞｼｯｸM-PRO" panose="020F0600000000000000" pitchFamily="50" charset="-128"/>
                </a:rPr>
                <a:t>④</a:t>
              </a:r>
              <a:endParaRPr kumimoji="1" lang="ja-JP" altLang="en-US" sz="1400" b="1" dirty="0">
                <a:solidFill>
                  <a:schemeClr val="bg1"/>
                </a:solidFill>
                <a:latin typeface="HG丸ｺﾞｼｯｸM-PRO" panose="020F0600000000000000" pitchFamily="50" charset="-128"/>
                <a:ea typeface="HG丸ｺﾞｼｯｸM-PRO" panose="020F0600000000000000" pitchFamily="50" charset="-128"/>
              </a:endParaRPr>
            </a:p>
          </p:txBody>
        </p:sp>
      </p:grpSp>
      <p:sp>
        <p:nvSpPr>
          <p:cNvPr id="92" name="正方形/長方形 91"/>
          <p:cNvSpPr/>
          <p:nvPr/>
        </p:nvSpPr>
        <p:spPr>
          <a:xfrm>
            <a:off x="107504" y="1124744"/>
            <a:ext cx="3888432" cy="5062924"/>
          </a:xfrm>
          <a:prstGeom prst="rect">
            <a:avLst/>
          </a:prstGeom>
        </p:spPr>
        <p:txBody>
          <a:bodyPr wrap="square">
            <a:spAutoFit/>
          </a:bodyPr>
          <a:lstStyle/>
          <a:p>
            <a:pPr indent="152400">
              <a:spcBef>
                <a:spcPts val="600"/>
              </a:spcBef>
            </a:pPr>
            <a:r>
              <a:rPr lang="ja-JP" altLang="ja-JP" sz="1400" kern="100" dirty="0">
                <a:solidFill>
                  <a:srgbClr val="000000"/>
                </a:solidFill>
                <a:ea typeface="ＭＳ ゴシック"/>
                <a:cs typeface="Times New Roman"/>
              </a:rPr>
              <a:t>「健康な食事」とは、健康な心身の維持・増進に必要とされる栄養バランスを基本とする食生活が、無理なく持続している状態を意味する。</a:t>
            </a:r>
            <a:endParaRPr lang="ja-JP" altLang="ja-JP" sz="1100" kern="100" dirty="0">
              <a:ea typeface="ＭＳ 明朝"/>
              <a:cs typeface="Times New Roman"/>
            </a:endParaRPr>
          </a:p>
          <a:p>
            <a:pPr>
              <a:spcBef>
                <a:spcPts val="600"/>
              </a:spcBef>
            </a:pPr>
            <a:r>
              <a:rPr lang="ja-JP" altLang="ja-JP" sz="1400" kern="100" dirty="0">
                <a:solidFill>
                  <a:srgbClr val="000000"/>
                </a:solidFill>
                <a:ea typeface="ＭＳ ゴシック"/>
                <a:cs typeface="Times New Roman"/>
              </a:rPr>
              <a:t>　「健康な食事」の実現のためには、日本の食文化の良さを引き継ぐとともに、おいしさや楽しみを伴っていることが大切である。おいしさや楽しみは、食材や調理の工夫、食嗜好や食事観の形成、食の場面の選択など、幅広い要素から構成される。</a:t>
            </a:r>
            <a:endParaRPr lang="ja-JP" altLang="ja-JP" sz="1100" kern="100" dirty="0">
              <a:ea typeface="ＭＳ 明朝"/>
              <a:cs typeface="Times New Roman"/>
            </a:endParaRPr>
          </a:p>
          <a:p>
            <a:pPr>
              <a:spcBef>
                <a:spcPts val="600"/>
              </a:spcBef>
            </a:pPr>
            <a:r>
              <a:rPr lang="ja-JP" altLang="ja-JP" sz="1400" kern="100" dirty="0">
                <a:solidFill>
                  <a:srgbClr val="000000"/>
                </a:solidFill>
                <a:ea typeface="ＭＳ ゴシック"/>
                <a:cs typeface="Times New Roman"/>
              </a:rPr>
              <a:t>　「健康な食事」が広く社会に定着するためには、信頼できる情報のもとで、国民が適切な食物に日常的にアクセスすることが可能な社会的・経済的・文化的な条件が整っていなければならない。</a:t>
            </a:r>
            <a:endParaRPr lang="ja-JP" altLang="ja-JP" sz="1100" kern="100" dirty="0">
              <a:ea typeface="ＭＳ 明朝"/>
              <a:cs typeface="Times New Roman"/>
            </a:endParaRPr>
          </a:p>
          <a:p>
            <a:pPr>
              <a:spcBef>
                <a:spcPts val="600"/>
              </a:spcBef>
            </a:pPr>
            <a:r>
              <a:rPr lang="ja-JP" altLang="ja-JP" sz="1400" kern="100" dirty="0">
                <a:solidFill>
                  <a:srgbClr val="000000"/>
                </a:solidFill>
                <a:ea typeface="ＭＳ ゴシック"/>
                <a:cs typeface="Times New Roman"/>
              </a:rPr>
              <a:t>　社会全体での「健康な食事」は、地域の特性を生かした食料の安定供給の確保や食生活に関する教育・体験活動などの取組と、国民一人一人の日々の実践とが相乗的に作用することで実現し、食をめぐる地域力の維持・向上とともに、国民の健康とＱＯＬの維持・向上に着実に貢献する。</a:t>
            </a:r>
            <a:endParaRPr lang="ja-JP" altLang="ja-JP" sz="1100" kern="100" dirty="0">
              <a:ea typeface="ＭＳ 明朝"/>
              <a:cs typeface="Times New Roman"/>
            </a:endParaRPr>
          </a:p>
        </p:txBody>
      </p:sp>
      <p:sp>
        <p:nvSpPr>
          <p:cNvPr id="93" name="テキスト ボックス 92"/>
          <p:cNvSpPr txBox="1"/>
          <p:nvPr/>
        </p:nvSpPr>
        <p:spPr>
          <a:xfrm>
            <a:off x="35496" y="1052736"/>
            <a:ext cx="391454" cy="338554"/>
          </a:xfrm>
          <a:prstGeom prst="rect">
            <a:avLst/>
          </a:prstGeom>
          <a:noFill/>
        </p:spPr>
        <p:txBody>
          <a:bodyPr wrap="none" rtlCol="0">
            <a:spAutoFit/>
          </a:bodyPr>
          <a:lstStyle/>
          <a:p>
            <a:r>
              <a:rPr kumimoji="1" lang="ja-JP" altLang="en-US" sz="1600" b="1" dirty="0" smtClean="0">
                <a:solidFill>
                  <a:srgbClr val="78B832"/>
                </a:solidFill>
                <a:latin typeface="HG丸ｺﾞｼｯｸM-PRO" panose="020F0600000000000000" pitchFamily="50" charset="-128"/>
                <a:ea typeface="HG丸ｺﾞｼｯｸM-PRO" panose="020F0600000000000000" pitchFamily="50" charset="-128"/>
              </a:rPr>
              <a:t>①</a:t>
            </a:r>
            <a:endParaRPr kumimoji="1" lang="ja-JP" altLang="en-US" sz="1600" b="1" dirty="0">
              <a:solidFill>
                <a:srgbClr val="78B832"/>
              </a:solidFill>
              <a:latin typeface="HG丸ｺﾞｼｯｸM-PRO" panose="020F0600000000000000" pitchFamily="50" charset="-128"/>
              <a:ea typeface="HG丸ｺﾞｼｯｸM-PRO" panose="020F0600000000000000" pitchFamily="50" charset="-128"/>
            </a:endParaRPr>
          </a:p>
        </p:txBody>
      </p:sp>
      <p:sp>
        <p:nvSpPr>
          <p:cNvPr id="94" name="テキスト ボックス 93"/>
          <p:cNvSpPr txBox="1"/>
          <p:nvPr/>
        </p:nvSpPr>
        <p:spPr>
          <a:xfrm>
            <a:off x="35496" y="1988840"/>
            <a:ext cx="391454" cy="338554"/>
          </a:xfrm>
          <a:prstGeom prst="rect">
            <a:avLst/>
          </a:prstGeom>
          <a:noFill/>
        </p:spPr>
        <p:txBody>
          <a:bodyPr wrap="none" rtlCol="0">
            <a:spAutoFit/>
          </a:bodyPr>
          <a:lstStyle/>
          <a:p>
            <a:r>
              <a:rPr lang="ja-JP" altLang="en-US" sz="1600" b="1" dirty="0">
                <a:solidFill>
                  <a:srgbClr val="78B832"/>
                </a:solidFill>
                <a:latin typeface="HG丸ｺﾞｼｯｸM-PRO" panose="020F0600000000000000" pitchFamily="50" charset="-128"/>
                <a:ea typeface="HG丸ｺﾞｼｯｸM-PRO" panose="020F0600000000000000" pitchFamily="50" charset="-128"/>
              </a:rPr>
              <a:t>②</a:t>
            </a:r>
            <a:endParaRPr kumimoji="1" lang="ja-JP" altLang="en-US" sz="1600" b="1" dirty="0">
              <a:solidFill>
                <a:srgbClr val="78B832"/>
              </a:solidFill>
              <a:latin typeface="HG丸ｺﾞｼｯｸM-PRO" panose="020F0600000000000000" pitchFamily="50" charset="-128"/>
              <a:ea typeface="HG丸ｺﾞｼｯｸM-PRO" panose="020F0600000000000000" pitchFamily="50" charset="-128"/>
            </a:endParaRPr>
          </a:p>
        </p:txBody>
      </p:sp>
      <p:sp>
        <p:nvSpPr>
          <p:cNvPr id="95" name="テキスト ボックス 94"/>
          <p:cNvSpPr txBox="1"/>
          <p:nvPr/>
        </p:nvSpPr>
        <p:spPr>
          <a:xfrm>
            <a:off x="35496" y="3356992"/>
            <a:ext cx="391454" cy="338554"/>
          </a:xfrm>
          <a:prstGeom prst="rect">
            <a:avLst/>
          </a:prstGeom>
          <a:noFill/>
        </p:spPr>
        <p:txBody>
          <a:bodyPr wrap="none" rtlCol="0">
            <a:spAutoFit/>
          </a:bodyPr>
          <a:lstStyle/>
          <a:p>
            <a:r>
              <a:rPr lang="ja-JP" altLang="en-US" sz="1600" b="1" dirty="0" smtClean="0">
                <a:solidFill>
                  <a:srgbClr val="78B832"/>
                </a:solidFill>
                <a:latin typeface="HG丸ｺﾞｼｯｸM-PRO" panose="020F0600000000000000" pitchFamily="50" charset="-128"/>
                <a:ea typeface="HG丸ｺﾞｼｯｸM-PRO" panose="020F0600000000000000" pitchFamily="50" charset="-128"/>
              </a:rPr>
              <a:t>③</a:t>
            </a:r>
            <a:endParaRPr kumimoji="1" lang="ja-JP" altLang="en-US" sz="1600" b="1" dirty="0">
              <a:solidFill>
                <a:srgbClr val="78B832"/>
              </a:solidFill>
              <a:latin typeface="HG丸ｺﾞｼｯｸM-PRO" panose="020F0600000000000000" pitchFamily="50" charset="-128"/>
              <a:ea typeface="HG丸ｺﾞｼｯｸM-PRO" panose="020F0600000000000000" pitchFamily="50" charset="-128"/>
            </a:endParaRPr>
          </a:p>
        </p:txBody>
      </p:sp>
      <p:sp>
        <p:nvSpPr>
          <p:cNvPr id="96" name="テキスト ボックス 95"/>
          <p:cNvSpPr txBox="1"/>
          <p:nvPr/>
        </p:nvSpPr>
        <p:spPr>
          <a:xfrm>
            <a:off x="35496" y="4511085"/>
            <a:ext cx="391454" cy="338554"/>
          </a:xfrm>
          <a:prstGeom prst="rect">
            <a:avLst/>
          </a:prstGeom>
          <a:noFill/>
        </p:spPr>
        <p:txBody>
          <a:bodyPr wrap="none" rtlCol="0">
            <a:spAutoFit/>
          </a:bodyPr>
          <a:lstStyle/>
          <a:p>
            <a:r>
              <a:rPr kumimoji="1" lang="ja-JP" altLang="en-US" sz="1600" b="1" dirty="0" smtClean="0">
                <a:solidFill>
                  <a:srgbClr val="78B832"/>
                </a:solidFill>
                <a:latin typeface="HG丸ｺﾞｼｯｸM-PRO" panose="020F0600000000000000" pitchFamily="50" charset="-128"/>
                <a:ea typeface="HG丸ｺﾞｼｯｸM-PRO" panose="020F0600000000000000" pitchFamily="50" charset="-128"/>
              </a:rPr>
              <a:t>④</a:t>
            </a:r>
            <a:endParaRPr kumimoji="1" lang="ja-JP" altLang="en-US" sz="1600" b="1" dirty="0">
              <a:solidFill>
                <a:srgbClr val="78B832"/>
              </a:solidFill>
              <a:latin typeface="HG丸ｺﾞｼｯｸM-PRO" panose="020F0600000000000000" pitchFamily="50" charset="-128"/>
              <a:ea typeface="HG丸ｺﾞｼｯｸM-PRO" panose="020F0600000000000000" pitchFamily="50" charset="-128"/>
            </a:endParaRPr>
          </a:p>
        </p:txBody>
      </p:sp>
      <p:sp>
        <p:nvSpPr>
          <p:cNvPr id="49" name="正方形/長方形 48"/>
          <p:cNvSpPr/>
          <p:nvPr/>
        </p:nvSpPr>
        <p:spPr>
          <a:xfrm>
            <a:off x="-252536" y="404664"/>
            <a:ext cx="9577064" cy="45719"/>
          </a:xfrm>
          <a:prstGeom prst="rect">
            <a:avLst/>
          </a:prstGeom>
          <a:gradFill flip="none" rotWithShape="1">
            <a:gsLst>
              <a:gs pos="0">
                <a:srgbClr val="5E9EFF"/>
              </a:gs>
              <a:gs pos="100000">
                <a:schemeClr val="accent5">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28</a:t>
            </a:fld>
            <a:endParaRPr kumimoji="1" lang="ja-JP" altLang="en-US"/>
          </a:p>
        </p:txBody>
      </p:sp>
    </p:spTree>
    <p:extLst>
      <p:ext uri="{BB962C8B-B14F-4D97-AF65-F5344CB8AC3E}">
        <p14:creationId xmlns:p14="http://schemas.microsoft.com/office/powerpoint/2010/main" val="578096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006975"/>
            <a:ext cx="9144000" cy="121411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chemeClr val="tx1"/>
                </a:solidFill>
                <a:latin typeface="ＭＳ ゴシック" panose="020B0609070205080204" pitchFamily="49" charset="-128"/>
                <a:ea typeface="ＭＳ ゴシック" panose="020B0609070205080204" pitchFamily="49" charset="-128"/>
              </a:rPr>
              <a:t>日本人の長寿を支える「健康な食事」を構成して</a:t>
            </a:r>
            <a:r>
              <a:rPr lang="ja-JP" altLang="en-US" sz="2800" dirty="0" smtClean="0">
                <a:solidFill>
                  <a:schemeClr val="tx1"/>
                </a:solidFill>
                <a:latin typeface="ＭＳ ゴシック" panose="020B0609070205080204" pitchFamily="49" charset="-128"/>
                <a:ea typeface="ＭＳ ゴシック" panose="020B0609070205080204" pitchFamily="49" charset="-128"/>
              </a:rPr>
              <a:t>いる</a:t>
            </a:r>
            <a:endParaRPr lang="en-US" altLang="ja-JP" sz="28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2800" dirty="0" smtClean="0">
                <a:solidFill>
                  <a:schemeClr val="tx1"/>
                </a:solidFill>
                <a:latin typeface="ＭＳ ゴシック" panose="020B0609070205080204" pitchFamily="49" charset="-128"/>
                <a:ea typeface="ＭＳ ゴシック" panose="020B0609070205080204" pitchFamily="49" charset="-128"/>
              </a:rPr>
              <a:t>各要因の特徴</a:t>
            </a:r>
            <a:endParaRPr lang="ja-JP" altLang="en-US" sz="28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05571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780928"/>
            <a:ext cx="9144000" cy="121411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chemeClr val="tx1"/>
                </a:solidFill>
                <a:latin typeface="ＭＳ ゴシック" panose="020B0609070205080204" pitchFamily="49" charset="-128"/>
                <a:ea typeface="ＭＳ ゴシック" panose="020B0609070205080204" pitchFamily="49" charset="-128"/>
              </a:rPr>
              <a:t>本検討会</a:t>
            </a:r>
            <a:r>
              <a:rPr lang="ja-JP" altLang="en-US" sz="2800" dirty="0" smtClean="0">
                <a:solidFill>
                  <a:schemeClr val="tx1"/>
                </a:solidFill>
                <a:latin typeface="ＭＳ ゴシック" panose="020B0609070205080204" pitchFamily="49" charset="-128"/>
                <a:ea typeface="ＭＳ ゴシック" panose="020B0609070205080204" pitchFamily="49" charset="-128"/>
              </a:rPr>
              <a:t>で決定した主なポイント</a:t>
            </a:r>
            <a:endParaRPr lang="en-US" altLang="ja-JP" sz="28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57459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971600" y="116632"/>
            <a:ext cx="8134872" cy="64807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正方形/長方形 2"/>
          <p:cNvSpPr/>
          <p:nvPr/>
        </p:nvSpPr>
        <p:spPr>
          <a:xfrm>
            <a:off x="395536" y="4851737"/>
            <a:ext cx="8352928" cy="1538883"/>
          </a:xfrm>
          <a:prstGeom prst="rect">
            <a:avLst/>
          </a:prstGeom>
          <a:solidFill>
            <a:schemeClr val="bg1"/>
          </a:solidFill>
        </p:spPr>
        <p:txBody>
          <a:bodyPr wrap="square">
            <a:spAutoFit/>
          </a:bodyPr>
          <a:lstStyle/>
          <a:p>
            <a:pPr indent="155575" eaLnBrk="0" hangingPunct="0">
              <a:spcAft>
                <a:spcPts val="0"/>
              </a:spcAft>
            </a:pPr>
            <a:r>
              <a:rPr lang="ja-JP" sz="1400" kern="1200" dirty="0">
                <a:solidFill>
                  <a:srgbClr val="000000"/>
                </a:solidFill>
                <a:effectLst/>
                <a:latin typeface="ＭＳ Ｐゴシック"/>
                <a:ea typeface="ＭＳ ゴシック"/>
                <a:cs typeface="ＭＳ Ｐゴシック"/>
              </a:rPr>
              <a:t>・平均寿命</a:t>
            </a:r>
            <a:r>
              <a:rPr lang="en-US" sz="1400" kern="1200" dirty="0">
                <a:solidFill>
                  <a:srgbClr val="000000"/>
                </a:solidFill>
                <a:effectLst/>
                <a:latin typeface="ＭＳ Ｐゴシック"/>
                <a:ea typeface="ＭＳ ゴシック"/>
                <a:cs typeface="ＭＳ Ｐゴシック"/>
              </a:rPr>
              <a:t>:</a:t>
            </a:r>
            <a:r>
              <a:rPr lang="ja-JP" sz="1400" kern="1200" dirty="0">
                <a:solidFill>
                  <a:srgbClr val="000000"/>
                </a:solidFill>
                <a:effectLst/>
                <a:latin typeface="ＭＳ Ｐゴシック"/>
                <a:ea typeface="ＭＳ ゴシック"/>
                <a:cs typeface="ＭＳ Ｐゴシック"/>
              </a:rPr>
              <a:t>厚生労働省「平成</a:t>
            </a:r>
            <a:r>
              <a:rPr lang="en-US" sz="1400" kern="1200" dirty="0">
                <a:solidFill>
                  <a:srgbClr val="000000"/>
                </a:solidFill>
                <a:effectLst/>
                <a:latin typeface="ＭＳ Ｐゴシック"/>
                <a:ea typeface="ＭＳ ゴシック"/>
                <a:cs typeface="ＭＳ Ｐゴシック"/>
              </a:rPr>
              <a:t>22</a:t>
            </a:r>
            <a:r>
              <a:rPr lang="ja-JP" sz="1400" kern="1200" dirty="0">
                <a:solidFill>
                  <a:srgbClr val="000000"/>
                </a:solidFill>
                <a:effectLst/>
                <a:latin typeface="ＭＳ Ｐゴシック"/>
                <a:ea typeface="ＭＳ ゴシック"/>
                <a:cs typeface="ＭＳ Ｐゴシック"/>
              </a:rPr>
              <a:t>年完全生命表」、「</a:t>
            </a:r>
            <a:r>
              <a:rPr lang="zh-TW" sz="1400" kern="1200" dirty="0">
                <a:solidFill>
                  <a:srgbClr val="000000"/>
                </a:solidFill>
                <a:effectLst/>
                <a:latin typeface="ＭＳ Ｐゴシック"/>
                <a:ea typeface="ＭＳ ゴシック"/>
                <a:cs typeface="ＭＳ Ｐゴシック"/>
              </a:rPr>
              <a:t>平成</a:t>
            </a:r>
            <a:r>
              <a:rPr lang="en-US" sz="1400" kern="1200" dirty="0">
                <a:solidFill>
                  <a:srgbClr val="000000"/>
                </a:solidFill>
                <a:effectLst/>
                <a:latin typeface="ＭＳ ゴシック"/>
                <a:cs typeface="ＭＳ Ｐゴシック"/>
              </a:rPr>
              <a:t>25</a:t>
            </a:r>
            <a:r>
              <a:rPr lang="zh-TW" sz="1400" kern="1200" dirty="0">
                <a:solidFill>
                  <a:srgbClr val="000000"/>
                </a:solidFill>
                <a:effectLst/>
                <a:latin typeface="ＭＳ Ｐゴシック"/>
                <a:ea typeface="ＭＳ ゴシック"/>
                <a:cs typeface="ＭＳ Ｐゴシック"/>
              </a:rPr>
              <a:t>年簡易生命表</a:t>
            </a:r>
            <a:r>
              <a:rPr lang="ja-JP" sz="1400" kern="1200" dirty="0">
                <a:solidFill>
                  <a:srgbClr val="000000"/>
                </a:solidFill>
                <a:effectLst/>
                <a:latin typeface="ＭＳ Ｐゴシック"/>
                <a:ea typeface="ＭＳ ゴシック"/>
                <a:cs typeface="ＭＳ Ｐゴシック"/>
              </a:rPr>
              <a:t>」</a:t>
            </a:r>
            <a:endParaRPr lang="ja-JP" sz="2400" dirty="0">
              <a:effectLst/>
              <a:latin typeface="ＭＳ Ｐゴシック"/>
              <a:cs typeface="ＭＳ Ｐゴシック"/>
            </a:endParaRPr>
          </a:p>
          <a:p>
            <a:pPr indent="155575" eaLnBrk="0" hangingPunct="0">
              <a:spcAft>
                <a:spcPts val="0"/>
              </a:spcAft>
            </a:pPr>
            <a:r>
              <a:rPr lang="ja-JP" sz="1400" kern="1200" dirty="0">
                <a:solidFill>
                  <a:srgbClr val="000000"/>
                </a:solidFill>
                <a:effectLst/>
                <a:latin typeface="ＭＳ Ｐゴシック"/>
                <a:ea typeface="ＭＳ ゴシック"/>
                <a:cs typeface="ＭＳ Ｐゴシック"/>
              </a:rPr>
              <a:t>・健康寿命</a:t>
            </a:r>
            <a:r>
              <a:rPr lang="en-US" sz="1400" kern="1200" dirty="0">
                <a:solidFill>
                  <a:srgbClr val="000000"/>
                </a:solidFill>
                <a:effectLst/>
                <a:latin typeface="ＭＳ Ｐゴシック"/>
                <a:ea typeface="ＭＳ ゴシック"/>
                <a:cs typeface="ＭＳ Ｐゴシック"/>
              </a:rPr>
              <a:t>:</a:t>
            </a:r>
            <a:r>
              <a:rPr lang="zh-TW" sz="1400" kern="1200" dirty="0">
                <a:solidFill>
                  <a:srgbClr val="000000"/>
                </a:solidFill>
                <a:effectLst/>
                <a:latin typeface="ＭＳ Ｐゴシック"/>
                <a:ea typeface="ＭＳ ゴシック"/>
                <a:cs typeface="ＭＳ Ｐゴシック"/>
              </a:rPr>
              <a:t>厚生労働省「平成</a:t>
            </a:r>
            <a:r>
              <a:rPr lang="en-US" sz="1400" kern="1200" dirty="0">
                <a:solidFill>
                  <a:srgbClr val="000000"/>
                </a:solidFill>
                <a:effectLst/>
                <a:latin typeface="ＭＳ ゴシック"/>
                <a:cs typeface="ＭＳ Ｐゴシック"/>
              </a:rPr>
              <a:t>22</a:t>
            </a:r>
            <a:r>
              <a:rPr lang="zh-TW" sz="1400" kern="1200" dirty="0">
                <a:solidFill>
                  <a:srgbClr val="000000"/>
                </a:solidFill>
                <a:effectLst/>
                <a:latin typeface="ＭＳ Ｐゴシック"/>
                <a:ea typeface="ＭＳ ゴシック"/>
                <a:cs typeface="ＭＳ Ｐゴシック"/>
              </a:rPr>
              <a:t>年</a:t>
            </a:r>
            <a:r>
              <a:rPr lang="en-US" sz="1400" kern="1200" dirty="0">
                <a:solidFill>
                  <a:srgbClr val="000000"/>
                </a:solidFill>
                <a:effectLst/>
                <a:latin typeface="ＭＳ ゴシック"/>
                <a:cs typeface="ＭＳ Ｐゴシック"/>
              </a:rPr>
              <a:t>/</a:t>
            </a:r>
            <a:r>
              <a:rPr lang="ja-JP" sz="1400" kern="1200" dirty="0">
                <a:solidFill>
                  <a:srgbClr val="000000"/>
                </a:solidFill>
                <a:effectLst/>
                <a:latin typeface="ＭＳ Ｐゴシック"/>
                <a:ea typeface="ＭＳ ゴシック"/>
                <a:cs typeface="ＭＳ Ｐゴシック"/>
              </a:rPr>
              <a:t>平成</a:t>
            </a:r>
            <a:r>
              <a:rPr lang="en-US" sz="1400" kern="1200" dirty="0">
                <a:solidFill>
                  <a:srgbClr val="000000"/>
                </a:solidFill>
                <a:effectLst/>
                <a:latin typeface="ＭＳ Ｐゴシック"/>
                <a:ea typeface="ＭＳ ゴシック"/>
                <a:cs typeface="ＭＳ Ｐゴシック"/>
              </a:rPr>
              <a:t>25</a:t>
            </a:r>
            <a:r>
              <a:rPr lang="ja-JP" sz="1400" kern="1200" dirty="0">
                <a:solidFill>
                  <a:srgbClr val="000000"/>
                </a:solidFill>
                <a:effectLst/>
                <a:latin typeface="ＭＳ Ｐゴシック"/>
                <a:ea typeface="ＭＳ ゴシック"/>
                <a:cs typeface="ＭＳ Ｐゴシック"/>
              </a:rPr>
              <a:t>年簡易</a:t>
            </a:r>
            <a:r>
              <a:rPr lang="zh-TW" sz="1400" kern="1200" dirty="0">
                <a:solidFill>
                  <a:srgbClr val="000000"/>
                </a:solidFill>
                <a:effectLst/>
                <a:latin typeface="ＭＳ Ｐゴシック"/>
                <a:ea typeface="ＭＳ ゴシック"/>
                <a:cs typeface="ＭＳ Ｐゴシック"/>
              </a:rPr>
              <a:t>生命表」</a:t>
            </a:r>
            <a:r>
              <a:rPr lang="ja-JP" sz="1400" kern="1200" dirty="0" err="1">
                <a:solidFill>
                  <a:srgbClr val="000000"/>
                </a:solidFill>
                <a:effectLst/>
                <a:latin typeface="ＭＳ Ｐゴシック"/>
                <a:ea typeface="ＭＳ ゴシック"/>
                <a:cs typeface="ＭＳ Ｐゴシック"/>
              </a:rPr>
              <a:t>、</a:t>
            </a:r>
            <a:r>
              <a:rPr lang="ja-JP" sz="1400" kern="1200" dirty="0">
                <a:solidFill>
                  <a:srgbClr val="000000"/>
                </a:solidFill>
                <a:effectLst/>
                <a:latin typeface="ＭＳ Ｐゴシック"/>
                <a:ea typeface="ＭＳ ゴシック"/>
                <a:cs typeface="ＭＳ Ｐゴシック"/>
              </a:rPr>
              <a:t>「平成</a:t>
            </a:r>
            <a:r>
              <a:rPr lang="en-US" sz="1400" kern="1200" dirty="0">
                <a:solidFill>
                  <a:srgbClr val="000000"/>
                </a:solidFill>
                <a:effectLst/>
                <a:latin typeface="ＭＳ Ｐゴシック"/>
                <a:ea typeface="ＭＳ ゴシック"/>
                <a:cs typeface="ＭＳ Ｐゴシック"/>
              </a:rPr>
              <a:t>22</a:t>
            </a:r>
            <a:r>
              <a:rPr lang="ja-JP" sz="1400" kern="1200" dirty="0">
                <a:solidFill>
                  <a:srgbClr val="000000"/>
                </a:solidFill>
                <a:effectLst/>
                <a:latin typeface="ＭＳ Ｐゴシック"/>
                <a:ea typeface="ＭＳ ゴシック"/>
                <a:cs typeface="ＭＳ Ｐゴシック"/>
              </a:rPr>
              <a:t>年</a:t>
            </a:r>
            <a:r>
              <a:rPr lang="en-US" sz="1400" kern="1200" dirty="0">
                <a:solidFill>
                  <a:srgbClr val="000000"/>
                </a:solidFill>
                <a:effectLst/>
                <a:latin typeface="ＭＳ Ｐゴシック"/>
                <a:ea typeface="ＭＳ ゴシック"/>
                <a:cs typeface="ＭＳ Ｐゴシック"/>
              </a:rPr>
              <a:t>/</a:t>
            </a:r>
            <a:r>
              <a:rPr lang="ja-JP" sz="1400" kern="1200" dirty="0">
                <a:solidFill>
                  <a:srgbClr val="000000"/>
                </a:solidFill>
                <a:effectLst/>
                <a:latin typeface="ＭＳ Ｐゴシック"/>
                <a:ea typeface="ＭＳ ゴシック"/>
                <a:cs typeface="ＭＳ Ｐゴシック"/>
              </a:rPr>
              <a:t>平成</a:t>
            </a:r>
            <a:r>
              <a:rPr lang="en-US" sz="1400" kern="1200" dirty="0">
                <a:solidFill>
                  <a:srgbClr val="000000"/>
                </a:solidFill>
                <a:effectLst/>
                <a:latin typeface="ＭＳ Ｐゴシック"/>
                <a:ea typeface="ＭＳ ゴシック"/>
                <a:cs typeface="ＭＳ Ｐゴシック"/>
              </a:rPr>
              <a:t>25</a:t>
            </a:r>
            <a:r>
              <a:rPr lang="ja-JP" sz="1400" kern="1200" dirty="0">
                <a:solidFill>
                  <a:srgbClr val="000000"/>
                </a:solidFill>
                <a:effectLst/>
                <a:latin typeface="ＭＳ Ｐゴシック"/>
                <a:ea typeface="ＭＳ ゴシック"/>
                <a:cs typeface="ＭＳ Ｐゴシック"/>
              </a:rPr>
              <a:t>年人口動態統計」、</a:t>
            </a:r>
            <a:endParaRPr lang="ja-JP" sz="2400" dirty="0">
              <a:effectLst/>
              <a:latin typeface="ＭＳ Ｐゴシック"/>
              <a:cs typeface="ＭＳ Ｐゴシック"/>
            </a:endParaRPr>
          </a:p>
          <a:p>
            <a:pPr indent="800100" eaLnBrk="0" hangingPunct="0">
              <a:spcAft>
                <a:spcPts val="0"/>
              </a:spcAft>
            </a:pPr>
            <a:r>
              <a:rPr lang="zh-TW" sz="1400" kern="1200" dirty="0">
                <a:solidFill>
                  <a:srgbClr val="000000"/>
                </a:solidFill>
                <a:effectLst/>
                <a:latin typeface="ＭＳ Ｐゴシック"/>
                <a:ea typeface="ＭＳ ゴシック"/>
                <a:cs typeface="ＭＳ Ｐゴシック"/>
              </a:rPr>
              <a:t>「平成</a:t>
            </a:r>
            <a:r>
              <a:rPr lang="en-US" sz="1400" kern="1200" dirty="0">
                <a:solidFill>
                  <a:srgbClr val="000000"/>
                </a:solidFill>
                <a:effectLst/>
                <a:latin typeface="ＭＳ ゴシック"/>
                <a:cs typeface="ＭＳ Ｐゴシック"/>
              </a:rPr>
              <a:t>22</a:t>
            </a:r>
            <a:r>
              <a:rPr lang="zh-TW" sz="1400" kern="1200" dirty="0">
                <a:solidFill>
                  <a:srgbClr val="000000"/>
                </a:solidFill>
                <a:effectLst/>
                <a:latin typeface="ＭＳ Ｐゴシック"/>
                <a:ea typeface="ＭＳ ゴシック"/>
                <a:cs typeface="ＭＳ Ｐゴシック"/>
              </a:rPr>
              <a:t>年</a:t>
            </a:r>
            <a:r>
              <a:rPr lang="en-US" sz="1400" kern="1200" dirty="0">
                <a:solidFill>
                  <a:srgbClr val="000000"/>
                </a:solidFill>
                <a:effectLst/>
                <a:latin typeface="ＭＳ ゴシック"/>
                <a:cs typeface="ＭＳ Ｐゴシック"/>
              </a:rPr>
              <a:t>/</a:t>
            </a:r>
            <a:r>
              <a:rPr lang="zh-TW" sz="1400" kern="1200" dirty="0">
                <a:solidFill>
                  <a:srgbClr val="000000"/>
                </a:solidFill>
                <a:effectLst/>
                <a:latin typeface="ＭＳ Ｐゴシック"/>
                <a:ea typeface="ＭＳ ゴシック"/>
                <a:cs typeface="ＭＳ Ｐゴシック"/>
              </a:rPr>
              <a:t>平成</a:t>
            </a:r>
            <a:r>
              <a:rPr lang="en-US" sz="1400" kern="1200" dirty="0">
                <a:solidFill>
                  <a:srgbClr val="000000"/>
                </a:solidFill>
                <a:effectLst/>
                <a:latin typeface="ＭＳ ゴシック"/>
                <a:cs typeface="ＭＳ Ｐゴシック"/>
              </a:rPr>
              <a:t>25</a:t>
            </a:r>
            <a:r>
              <a:rPr lang="zh-TW" sz="1400" kern="1200" dirty="0">
                <a:solidFill>
                  <a:srgbClr val="000000"/>
                </a:solidFill>
                <a:effectLst/>
                <a:latin typeface="ＭＳ Ｐゴシック"/>
                <a:ea typeface="ＭＳ ゴシック"/>
                <a:cs typeface="ＭＳ Ｐゴシック"/>
              </a:rPr>
              <a:t>年</a:t>
            </a:r>
            <a:r>
              <a:rPr lang="ja-JP" sz="1400" kern="1200" dirty="0">
                <a:solidFill>
                  <a:srgbClr val="000000"/>
                </a:solidFill>
                <a:effectLst/>
                <a:latin typeface="ＭＳ Ｐゴシック"/>
                <a:ea typeface="ＭＳ ゴシック"/>
                <a:cs typeface="ＭＳ Ｐゴシック"/>
              </a:rPr>
              <a:t>国民生活基礎調査</a:t>
            </a:r>
            <a:r>
              <a:rPr lang="zh-TW" sz="1400" kern="1200" dirty="0">
                <a:solidFill>
                  <a:srgbClr val="000000"/>
                </a:solidFill>
                <a:effectLst/>
                <a:latin typeface="ＭＳ Ｐゴシック"/>
                <a:ea typeface="ＭＳ ゴシック"/>
                <a:cs typeface="ＭＳ Ｐゴシック"/>
              </a:rPr>
              <a:t>」</a:t>
            </a:r>
            <a:r>
              <a:rPr lang="ja-JP" sz="1400" kern="1200" dirty="0" err="1">
                <a:solidFill>
                  <a:srgbClr val="000000"/>
                </a:solidFill>
                <a:effectLst/>
                <a:latin typeface="ＭＳ Ｐゴシック"/>
                <a:ea typeface="ＭＳ ゴシック"/>
                <a:cs typeface="ＭＳ Ｐゴシック"/>
              </a:rPr>
              <a:t>、</a:t>
            </a:r>
            <a:r>
              <a:rPr lang="zh-TW" sz="1400" kern="1200" dirty="0">
                <a:solidFill>
                  <a:srgbClr val="000000"/>
                </a:solidFill>
                <a:effectLst/>
                <a:latin typeface="ＭＳ Ｐゴシック"/>
                <a:ea typeface="ＭＳ ゴシック"/>
                <a:cs typeface="ＭＳ Ｐゴシック"/>
              </a:rPr>
              <a:t>総務省「平成</a:t>
            </a:r>
            <a:r>
              <a:rPr lang="en-US" sz="1400" kern="1200" dirty="0">
                <a:solidFill>
                  <a:srgbClr val="000000"/>
                </a:solidFill>
                <a:effectLst/>
                <a:latin typeface="ＭＳ ゴシック"/>
                <a:cs typeface="ＭＳ Ｐゴシック"/>
              </a:rPr>
              <a:t>22</a:t>
            </a:r>
            <a:r>
              <a:rPr lang="zh-TW" sz="1400" kern="1200" dirty="0">
                <a:solidFill>
                  <a:srgbClr val="000000"/>
                </a:solidFill>
                <a:effectLst/>
                <a:latin typeface="ＭＳ Ｐゴシック"/>
                <a:ea typeface="ＭＳ ゴシック"/>
                <a:cs typeface="ＭＳ Ｐゴシック"/>
              </a:rPr>
              <a:t>年</a:t>
            </a:r>
            <a:r>
              <a:rPr lang="en-US" sz="1400" kern="1200" dirty="0">
                <a:solidFill>
                  <a:srgbClr val="000000"/>
                </a:solidFill>
                <a:effectLst/>
                <a:latin typeface="ＭＳ ゴシック"/>
                <a:cs typeface="ＭＳ Ｐゴシック"/>
              </a:rPr>
              <a:t>/</a:t>
            </a:r>
            <a:r>
              <a:rPr lang="zh-TW" sz="1400" kern="1200" dirty="0">
                <a:solidFill>
                  <a:srgbClr val="000000"/>
                </a:solidFill>
                <a:effectLst/>
                <a:latin typeface="ＭＳ Ｐゴシック"/>
                <a:ea typeface="ＭＳ ゴシック"/>
                <a:cs typeface="ＭＳ Ｐゴシック"/>
              </a:rPr>
              <a:t>平成</a:t>
            </a:r>
            <a:r>
              <a:rPr lang="en-US" sz="1400" kern="1200" dirty="0">
                <a:solidFill>
                  <a:srgbClr val="000000"/>
                </a:solidFill>
                <a:effectLst/>
                <a:latin typeface="ＭＳ ゴシック"/>
                <a:cs typeface="ＭＳ Ｐゴシック"/>
              </a:rPr>
              <a:t>25</a:t>
            </a:r>
            <a:r>
              <a:rPr lang="zh-TW" sz="1400" kern="1200" dirty="0">
                <a:solidFill>
                  <a:srgbClr val="000000"/>
                </a:solidFill>
                <a:effectLst/>
                <a:latin typeface="ＭＳ Ｐゴシック"/>
                <a:ea typeface="ＭＳ ゴシック"/>
                <a:cs typeface="ＭＳ Ｐゴシック"/>
              </a:rPr>
              <a:t>年推計人口」</a:t>
            </a:r>
            <a:endParaRPr lang="ja-JP" sz="2400" dirty="0">
              <a:effectLst/>
              <a:latin typeface="ＭＳ Ｐゴシック"/>
              <a:cs typeface="ＭＳ Ｐゴシック"/>
            </a:endParaRPr>
          </a:p>
          <a:p>
            <a:pPr indent="155575" eaLnBrk="0" hangingPunct="0">
              <a:spcAft>
                <a:spcPts val="0"/>
              </a:spcAft>
            </a:pPr>
            <a:r>
              <a:rPr lang="zh-TW" sz="1400" kern="1200" dirty="0">
                <a:solidFill>
                  <a:srgbClr val="000000"/>
                </a:solidFill>
                <a:effectLst/>
                <a:latin typeface="ＭＳ Ｐゴシック"/>
                <a:ea typeface="ＭＳ ゴシック"/>
                <a:cs typeface="ＭＳ Ｐゴシック"/>
              </a:rPr>
              <a:t>　　　　　　　　　　　　　　　　　　　　　　　　　　　　　　　　　　　　</a:t>
            </a:r>
            <a:r>
              <a:rPr lang="ja-JP" sz="1400" kern="1200" dirty="0">
                <a:solidFill>
                  <a:srgbClr val="000000"/>
                </a:solidFill>
                <a:effectLst/>
                <a:latin typeface="ＭＳ Ｐゴシック"/>
                <a:ea typeface="ＭＳ ゴシック"/>
                <a:cs typeface="ＭＳ Ｐゴシック"/>
              </a:rPr>
              <a:t>　　　　</a:t>
            </a:r>
            <a:r>
              <a:rPr lang="zh-TW" sz="1400" kern="1200" dirty="0">
                <a:solidFill>
                  <a:srgbClr val="000000"/>
                </a:solidFill>
                <a:effectLst/>
                <a:latin typeface="ＭＳ Ｐゴシック"/>
                <a:ea typeface="ＭＳ ゴシック"/>
                <a:cs typeface="ＭＳ Ｐゴシック"/>
              </a:rPr>
              <a:t>　</a:t>
            </a:r>
            <a:r>
              <a:rPr lang="ja-JP" sz="1400" kern="1200" dirty="0">
                <a:solidFill>
                  <a:srgbClr val="000000"/>
                </a:solidFill>
                <a:effectLst/>
                <a:latin typeface="ＭＳ Ｐゴシック"/>
                <a:ea typeface="ＭＳ ゴシック"/>
                <a:cs typeface="ＭＳ Ｐゴシック"/>
              </a:rPr>
              <a:t>より</a:t>
            </a:r>
            <a:r>
              <a:rPr lang="ja-JP" sz="1400" kern="1200" dirty="0" smtClean="0">
                <a:solidFill>
                  <a:srgbClr val="000000"/>
                </a:solidFill>
                <a:effectLst/>
                <a:latin typeface="ＭＳ Ｐゴシック"/>
                <a:ea typeface="ＭＳ ゴシック"/>
                <a:cs typeface="ＭＳ Ｐゴシック"/>
              </a:rPr>
              <a:t>算出</a:t>
            </a:r>
            <a:endParaRPr lang="en-US" altLang="ja-JP" sz="1400" kern="1200" dirty="0" smtClean="0">
              <a:solidFill>
                <a:srgbClr val="000000"/>
              </a:solidFill>
              <a:effectLst/>
              <a:latin typeface="ＭＳ Ｐゴシック"/>
              <a:ea typeface="ＭＳ ゴシック"/>
              <a:cs typeface="ＭＳ Ｐゴシック"/>
            </a:endParaRPr>
          </a:p>
          <a:p>
            <a:pPr indent="155575" eaLnBrk="0" hangingPunct="0">
              <a:spcAft>
                <a:spcPts val="0"/>
              </a:spcAft>
            </a:pPr>
            <a:endParaRPr lang="ja-JP" sz="2400" dirty="0">
              <a:effectLst/>
              <a:latin typeface="ＭＳ Ｐゴシック"/>
              <a:cs typeface="ＭＳ Ｐゴシック"/>
            </a:endParaRPr>
          </a:p>
          <a:p>
            <a:pPr eaLnBrk="0" hangingPunct="0">
              <a:spcAft>
                <a:spcPts val="0"/>
              </a:spcAft>
            </a:pPr>
            <a:r>
              <a:rPr lang="ja-JP" sz="1400" kern="1200" dirty="0">
                <a:solidFill>
                  <a:srgbClr val="000000"/>
                </a:solidFill>
                <a:effectLst/>
                <a:latin typeface="ＭＳ Ｐゴシック"/>
                <a:ea typeface="ＭＳ ゴシック"/>
                <a:cs typeface="ＭＳ Ｐゴシック"/>
              </a:rPr>
              <a:t>資料：厚生労働省「第</a:t>
            </a:r>
            <a:r>
              <a:rPr lang="en-US" sz="1400" kern="1200" dirty="0">
                <a:solidFill>
                  <a:srgbClr val="000000"/>
                </a:solidFill>
                <a:effectLst/>
                <a:latin typeface="ＭＳ Ｐゴシック"/>
                <a:ea typeface="ＭＳ ゴシック"/>
                <a:cs typeface="ＭＳ Ｐゴシック"/>
              </a:rPr>
              <a:t>2</a:t>
            </a:r>
            <a:r>
              <a:rPr lang="ja-JP" sz="1400" kern="1200" dirty="0">
                <a:solidFill>
                  <a:srgbClr val="000000"/>
                </a:solidFill>
                <a:effectLst/>
                <a:latin typeface="ＭＳ Ｐゴシック"/>
                <a:ea typeface="ＭＳ ゴシック"/>
                <a:cs typeface="ＭＳ Ｐゴシック"/>
              </a:rPr>
              <a:t>回 健康日本２１（第二次）推進専門委員会資料」</a:t>
            </a:r>
            <a:endParaRPr lang="ja-JP" sz="2400" dirty="0">
              <a:effectLst/>
              <a:latin typeface="ＭＳ Ｐゴシック"/>
              <a:cs typeface="ＭＳ Ｐゴシック"/>
            </a:endParaRPr>
          </a:p>
        </p:txBody>
      </p:sp>
      <p:pic>
        <p:nvPicPr>
          <p:cNvPr id="4" name="図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04864"/>
            <a:ext cx="9144000" cy="2627928"/>
          </a:xfrm>
          <a:prstGeom prst="rect">
            <a:avLst/>
          </a:prstGeom>
          <a:noFill/>
          <a:ln>
            <a:noFill/>
          </a:ln>
        </p:spPr>
      </p:pic>
      <p:sp>
        <p:nvSpPr>
          <p:cNvPr id="5" name="正方形/長方形 4"/>
          <p:cNvSpPr/>
          <p:nvPr/>
        </p:nvSpPr>
        <p:spPr>
          <a:xfrm>
            <a:off x="0" y="1628800"/>
            <a:ext cx="9144000" cy="3700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平均寿命と健康寿命の差</a:t>
            </a:r>
          </a:p>
        </p:txBody>
      </p:sp>
      <p:sp>
        <p:nvSpPr>
          <p:cNvPr id="11" name="角丸四角形 10"/>
          <p:cNvSpPr/>
          <p:nvPr/>
        </p:nvSpPr>
        <p:spPr>
          <a:xfrm>
            <a:off x="1331640" y="113591"/>
            <a:ext cx="7704856" cy="651113"/>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平均寿命</a:t>
            </a:r>
            <a:r>
              <a:rPr lang="ja-JP" altLang="en-US" dirty="0" smtClean="0">
                <a:latin typeface="ＭＳ ゴシック" panose="020B0609070205080204" pitchFamily="49" charset="-128"/>
                <a:ea typeface="ＭＳ ゴシック" panose="020B0609070205080204" pitchFamily="49" charset="-128"/>
              </a:rPr>
              <a:t>と健康寿命の差は、男性で９年、女性で</a:t>
            </a:r>
            <a:r>
              <a:rPr lang="en-US" altLang="ja-JP" dirty="0" smtClean="0">
                <a:latin typeface="ＭＳ ゴシック" panose="020B0609070205080204" pitchFamily="49" charset="-128"/>
                <a:ea typeface="ＭＳ ゴシック" panose="020B0609070205080204" pitchFamily="49" charset="-128"/>
              </a:rPr>
              <a:t>12</a:t>
            </a:r>
            <a:r>
              <a:rPr lang="ja-JP" altLang="en-US" dirty="0" smtClean="0">
                <a:latin typeface="ＭＳ ゴシック" panose="020B0609070205080204" pitchFamily="49" charset="-128"/>
                <a:ea typeface="ＭＳ ゴシック" panose="020B0609070205080204" pitchFamily="49" charset="-128"/>
              </a:rPr>
              <a:t>年。</a:t>
            </a:r>
            <a:endParaRPr lang="ja-JP" altLang="en-US" dirty="0">
              <a:latin typeface="ＭＳ ゴシック" panose="020B0609070205080204" pitchFamily="49" charset="-128"/>
              <a:ea typeface="ＭＳ ゴシック" panose="020B0609070205080204" pitchFamily="49" charset="-128"/>
            </a:endParaRPr>
          </a:p>
        </p:txBody>
      </p:sp>
      <p:sp>
        <p:nvSpPr>
          <p:cNvPr id="10" name="円/楕円 9"/>
          <p:cNvSpPr/>
          <p:nvPr/>
        </p:nvSpPr>
        <p:spPr>
          <a:xfrm>
            <a:off x="35496" y="44624"/>
            <a:ext cx="1259632" cy="80782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t>健康</a:t>
            </a:r>
            <a:endParaRPr kumimoji="1" lang="ja-JP" altLang="en-US" b="1" dirty="0"/>
          </a:p>
        </p:txBody>
      </p:sp>
      <p:sp>
        <p:nvSpPr>
          <p:cNvPr id="13"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30</a:t>
            </a:fld>
            <a:endParaRPr kumimoji="1" lang="ja-JP" altLang="en-US"/>
          </a:p>
        </p:txBody>
      </p:sp>
    </p:spTree>
    <p:extLst>
      <p:ext uri="{BB962C8B-B14F-4D97-AF65-F5344CB8AC3E}">
        <p14:creationId xmlns:p14="http://schemas.microsoft.com/office/powerpoint/2010/main" val="3016293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971600" y="116632"/>
            <a:ext cx="8134872" cy="93610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4" name="グラフ 3"/>
          <p:cNvGraphicFramePr>
            <a:graphicFrameLocks/>
          </p:cNvGraphicFramePr>
          <p:nvPr>
            <p:extLst>
              <p:ext uri="{D42A27DB-BD31-4B8C-83A1-F6EECF244321}">
                <p14:modId xmlns:p14="http://schemas.microsoft.com/office/powerpoint/2010/main" val="431927954"/>
              </p:ext>
            </p:extLst>
          </p:nvPr>
        </p:nvGraphicFramePr>
        <p:xfrm>
          <a:off x="-399926" y="2189858"/>
          <a:ext cx="5192894" cy="3536329"/>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35496" y="5382573"/>
            <a:ext cx="3960440" cy="307777"/>
          </a:xfrm>
          <a:prstGeom prst="rect">
            <a:avLst/>
          </a:prstGeom>
        </p:spPr>
        <p:txBody>
          <a:bodyPr wrap="square">
            <a:spAutoFit/>
          </a:bodyPr>
          <a:lstStyle/>
          <a:p>
            <a:r>
              <a:rPr lang="ja-JP" altLang="ja-JP" sz="1400" dirty="0"/>
              <a:t>資料：厚生労働省「平成</a:t>
            </a:r>
            <a:r>
              <a:rPr lang="en-US" altLang="ja-JP" sz="1400" dirty="0"/>
              <a:t>23</a:t>
            </a:r>
            <a:r>
              <a:rPr lang="ja-JP" altLang="ja-JP" sz="1400" dirty="0"/>
              <a:t>年度 国民医療費」</a:t>
            </a:r>
            <a:endParaRPr lang="ja-JP" altLang="en-US" sz="1400" dirty="0"/>
          </a:p>
        </p:txBody>
      </p:sp>
      <p:graphicFrame>
        <p:nvGraphicFramePr>
          <p:cNvPr id="6" name="グラフ 5"/>
          <p:cNvGraphicFramePr>
            <a:graphicFrameLocks/>
          </p:cNvGraphicFramePr>
          <p:nvPr>
            <p:extLst>
              <p:ext uri="{D42A27DB-BD31-4B8C-83A1-F6EECF244321}">
                <p14:modId xmlns:p14="http://schemas.microsoft.com/office/powerpoint/2010/main" val="3463202335"/>
              </p:ext>
            </p:extLst>
          </p:nvPr>
        </p:nvGraphicFramePr>
        <p:xfrm>
          <a:off x="3707904" y="2338445"/>
          <a:ext cx="6448599" cy="3682843"/>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39"/>
          <p:cNvSpPr txBox="1"/>
          <p:nvPr/>
        </p:nvSpPr>
        <p:spPr>
          <a:xfrm>
            <a:off x="4264400" y="5373216"/>
            <a:ext cx="4700088" cy="43204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smtClean="0">
                <a:effectLst/>
                <a:ea typeface="ＭＳ ゴシック"/>
                <a:cs typeface="Times New Roman"/>
              </a:rPr>
              <a:t>資料</a:t>
            </a:r>
            <a:r>
              <a:rPr lang="ja-JP" sz="1400" kern="100" dirty="0">
                <a:effectLst/>
                <a:ea typeface="ＭＳ ゴシック"/>
                <a:cs typeface="Times New Roman"/>
              </a:rPr>
              <a:t>：厚生労働省「平成</a:t>
            </a:r>
            <a:r>
              <a:rPr lang="en-US" sz="1400" kern="100" dirty="0">
                <a:effectLst/>
                <a:ea typeface="ＭＳ ゴシック"/>
                <a:cs typeface="Times New Roman"/>
              </a:rPr>
              <a:t>25</a:t>
            </a:r>
            <a:r>
              <a:rPr lang="ja-JP" sz="1400" kern="100" dirty="0">
                <a:effectLst/>
                <a:ea typeface="ＭＳ ゴシック"/>
                <a:cs typeface="Times New Roman"/>
              </a:rPr>
              <a:t>年国民生活基礎調査」</a:t>
            </a:r>
            <a:endParaRPr lang="ja-JP" kern="100" dirty="0">
              <a:effectLst/>
              <a:ea typeface="ＭＳ 明朝"/>
              <a:cs typeface="Times New Roman"/>
            </a:endParaRPr>
          </a:p>
        </p:txBody>
      </p:sp>
      <p:sp>
        <p:nvSpPr>
          <p:cNvPr id="8" name="正方形/長方形 7"/>
          <p:cNvSpPr/>
          <p:nvPr/>
        </p:nvSpPr>
        <p:spPr>
          <a:xfrm>
            <a:off x="179512" y="1819603"/>
            <a:ext cx="3652840" cy="34508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医科診療医療費の構成</a:t>
            </a: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割合</a:t>
            </a:r>
            <a:endParaRPr lang="en-US" altLang="ja-JP" sz="1600" b="1" dirty="0" smtClean="0">
              <a:solidFill>
                <a:sysClr val="windowText" lastClr="000000"/>
              </a:solidFill>
              <a:latin typeface="ＭＳ ゴシック" panose="020B0609070205080204" pitchFamily="49" charset="-128"/>
              <a:ea typeface="ＭＳ ゴシック" panose="020B0609070205080204" pitchFamily="49" charset="-128"/>
            </a:endParaRPr>
          </a:p>
        </p:txBody>
      </p:sp>
      <p:sp>
        <p:nvSpPr>
          <p:cNvPr id="15" name="角丸四角形 14"/>
          <p:cNvSpPr/>
          <p:nvPr/>
        </p:nvSpPr>
        <p:spPr>
          <a:xfrm>
            <a:off x="1331640" y="116632"/>
            <a:ext cx="7704856" cy="936104"/>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a:t>
            </a:r>
            <a:r>
              <a:rPr lang="ja-JP" altLang="ja-JP" dirty="0" smtClean="0">
                <a:latin typeface="ＭＳ ゴシック" panose="020B0609070205080204" pitchFamily="49" charset="-128"/>
                <a:ea typeface="ＭＳ ゴシック" panose="020B0609070205080204" pitchFamily="49" charset="-128"/>
              </a:rPr>
              <a:t>生活</a:t>
            </a:r>
            <a:r>
              <a:rPr lang="ja-JP" altLang="ja-JP" dirty="0">
                <a:latin typeface="ＭＳ ゴシック" panose="020B0609070205080204" pitchFamily="49" charset="-128"/>
                <a:ea typeface="ＭＳ ゴシック" panose="020B0609070205080204" pitchFamily="49" charset="-128"/>
              </a:rPr>
              <a:t>習慣病は、国民医療費（医科診療医療費）の約３割</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 </a:t>
            </a:r>
            <a:r>
              <a:rPr lang="ja-JP" altLang="ja-JP" dirty="0" smtClean="0">
                <a:latin typeface="ＭＳ ゴシック" panose="020B0609070205080204" pitchFamily="49" charset="-128"/>
                <a:ea typeface="ＭＳ ゴシック" panose="020B0609070205080204" pitchFamily="49" charset="-128"/>
              </a:rPr>
              <a:t>介護</a:t>
            </a:r>
            <a:r>
              <a:rPr lang="ja-JP" altLang="ja-JP" dirty="0">
                <a:latin typeface="ＭＳ ゴシック" panose="020B0609070205080204" pitchFamily="49" charset="-128"/>
                <a:ea typeface="ＭＳ ゴシック" panose="020B0609070205080204" pitchFamily="49" charset="-128"/>
              </a:rPr>
              <a:t>が必要になった主な原因について、脳血管疾患をはじめと</a:t>
            </a:r>
            <a:r>
              <a:rPr lang="ja-JP" altLang="ja-JP" dirty="0" smtClean="0">
                <a:latin typeface="ＭＳ ゴシック" panose="020B0609070205080204" pitchFamily="49" charset="-128"/>
                <a:ea typeface="ＭＳ ゴシック" panose="020B0609070205080204" pitchFamily="49" charset="-128"/>
              </a:rPr>
              <a:t>した</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a:t>
            </a:r>
            <a:r>
              <a:rPr lang="ja-JP" altLang="ja-JP" dirty="0" smtClean="0">
                <a:latin typeface="ＭＳ ゴシック" panose="020B0609070205080204" pitchFamily="49" charset="-128"/>
                <a:ea typeface="ＭＳ ゴシック" panose="020B0609070205080204" pitchFamily="49" charset="-128"/>
              </a:rPr>
              <a:t>生活</a:t>
            </a:r>
            <a:r>
              <a:rPr lang="ja-JP" altLang="ja-JP" dirty="0">
                <a:latin typeface="ＭＳ ゴシック" panose="020B0609070205080204" pitchFamily="49" charset="-128"/>
                <a:ea typeface="ＭＳ ゴシック" panose="020B0609070205080204" pitchFamily="49" charset="-128"/>
              </a:rPr>
              <a:t>習慣病が３割。 </a:t>
            </a:r>
            <a:endParaRPr lang="ja-JP" altLang="en-US" dirty="0">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4716016" y="1757810"/>
            <a:ext cx="3852428" cy="51427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要支援者</a:t>
            </a: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及び要介護者における介護</a:t>
            </a: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が</a:t>
            </a:r>
            <a:endParaRPr lang="en-US" altLang="ja-JP" sz="1600" b="1" dirty="0" smtClean="0">
              <a:solidFill>
                <a:sysClr val="windowText" lastClr="000000"/>
              </a:solidFill>
              <a:latin typeface="ＭＳ ゴシック" panose="020B0609070205080204" pitchFamily="49" charset="-128"/>
              <a:ea typeface="ＭＳ ゴシック" panose="020B0609070205080204" pitchFamily="49" charset="-128"/>
            </a:endParaRPr>
          </a:p>
          <a:p>
            <a:pPr algn="ct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必要</a:t>
            </a: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となった主な</a:t>
            </a: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原因</a:t>
            </a:r>
            <a:endParaRPr lang="ja-JP" altLang="en-US" sz="1600" b="1"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21" name="円/楕円 20"/>
          <p:cNvSpPr/>
          <p:nvPr/>
        </p:nvSpPr>
        <p:spPr>
          <a:xfrm>
            <a:off x="35496" y="44624"/>
            <a:ext cx="1259632" cy="80782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t>健康</a:t>
            </a:r>
            <a:endParaRPr kumimoji="1" lang="ja-JP" altLang="en-US" b="1" dirty="0"/>
          </a:p>
        </p:txBody>
      </p:sp>
      <p:sp>
        <p:nvSpPr>
          <p:cNvPr id="22"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31</a:t>
            </a:fld>
            <a:endParaRPr kumimoji="1" lang="ja-JP" altLang="en-US"/>
          </a:p>
        </p:txBody>
      </p:sp>
    </p:spTree>
    <p:extLst>
      <p:ext uri="{BB962C8B-B14F-4D97-AF65-F5344CB8AC3E}">
        <p14:creationId xmlns:p14="http://schemas.microsoft.com/office/powerpoint/2010/main" val="3609298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正方形/長方形 86"/>
          <p:cNvSpPr/>
          <p:nvPr/>
        </p:nvSpPr>
        <p:spPr>
          <a:xfrm>
            <a:off x="899592" y="116632"/>
            <a:ext cx="8206880" cy="72008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 name="正方形/長方形 24"/>
          <p:cNvSpPr/>
          <p:nvPr/>
        </p:nvSpPr>
        <p:spPr>
          <a:xfrm>
            <a:off x="2177988" y="893644"/>
            <a:ext cx="4788024" cy="37511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エネルギー収支バランスの基本概念</a:t>
            </a:r>
            <a:endParaRPr lang="ja-JP" altLang="en-US" sz="1600" b="1" dirty="0">
              <a:solidFill>
                <a:sysClr val="windowText" lastClr="000000"/>
              </a:solidFill>
              <a:latin typeface="ＭＳ ゴシック" panose="020B0609070205080204" pitchFamily="49" charset="-128"/>
              <a:ea typeface="ＭＳ ゴシック" panose="020B0609070205080204" pitchFamily="49" charset="-128"/>
            </a:endParaRPr>
          </a:p>
        </p:txBody>
      </p:sp>
      <p:grpSp>
        <p:nvGrpSpPr>
          <p:cNvPr id="6" name="Group 4"/>
          <p:cNvGrpSpPr>
            <a:grpSpLocks noChangeAspect="1"/>
          </p:cNvGrpSpPr>
          <p:nvPr/>
        </p:nvGrpSpPr>
        <p:grpSpPr bwMode="auto">
          <a:xfrm>
            <a:off x="467544" y="1268759"/>
            <a:ext cx="4464495" cy="2554885"/>
            <a:chOff x="970" y="1117"/>
            <a:chExt cx="3065" cy="1754"/>
          </a:xfrm>
        </p:grpSpPr>
        <p:sp>
          <p:nvSpPr>
            <p:cNvPr id="7" name="AutoShape 3"/>
            <p:cNvSpPr>
              <a:spLocks noChangeAspect="1" noChangeArrowheads="1" noTextEdit="1"/>
            </p:cNvSpPr>
            <p:nvPr/>
          </p:nvSpPr>
          <p:spPr bwMode="auto">
            <a:xfrm>
              <a:off x="970" y="1117"/>
              <a:ext cx="3010" cy="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Rectangle 5"/>
            <p:cNvSpPr>
              <a:spLocks noChangeArrowheads="1"/>
            </p:cNvSpPr>
            <p:nvPr/>
          </p:nvSpPr>
          <p:spPr bwMode="auto">
            <a:xfrm>
              <a:off x="970" y="1117"/>
              <a:ext cx="3065" cy="17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6"/>
            <p:cNvSpPr>
              <a:spLocks noChangeArrowheads="1"/>
            </p:cNvSpPr>
            <p:nvPr/>
          </p:nvSpPr>
          <p:spPr bwMode="auto">
            <a:xfrm>
              <a:off x="1605" y="2577"/>
              <a:ext cx="196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体重の変化、</a:t>
              </a:r>
              <a:r>
                <a:rPr lang="ja-JP" altLang="en-US" dirty="0">
                  <a:solidFill>
                    <a:srgbClr val="000000"/>
                  </a:solidFill>
                  <a:latin typeface="ＭＳ Ｐゴシック" pitchFamily="50" charset="-128"/>
                  <a:ea typeface="ＭＳ Ｐゴシック" pitchFamily="50" charset="-128"/>
                  <a:cs typeface="ＭＳ Ｐゴシック" pitchFamily="50" charset="-128"/>
                </a:rPr>
                <a:t>体格</a:t>
              </a:r>
              <a:r>
                <a:rPr kumimoji="1" lang="ja-JP"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a:t>
              </a:r>
              <a:r>
                <a:rPr kumimoji="1" lang="ja-JP" altLang="ja-JP"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BMI</a:t>
              </a:r>
              <a:r>
                <a:rPr kumimoji="1" lang="ja-JP"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a:t>
              </a:r>
              <a:endParaRPr kumimoji="1" lang="ja-JP"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Oval 7"/>
            <p:cNvSpPr>
              <a:spLocks noChangeArrowheads="1"/>
            </p:cNvSpPr>
            <p:nvPr/>
          </p:nvSpPr>
          <p:spPr bwMode="auto">
            <a:xfrm>
              <a:off x="1019" y="1154"/>
              <a:ext cx="926" cy="932"/>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Oval 8"/>
            <p:cNvSpPr>
              <a:spLocks noChangeArrowheads="1"/>
            </p:cNvSpPr>
            <p:nvPr/>
          </p:nvSpPr>
          <p:spPr bwMode="auto">
            <a:xfrm>
              <a:off x="1019" y="1154"/>
              <a:ext cx="926" cy="932"/>
            </a:xfrm>
            <a:prstGeom prst="ellipse">
              <a:avLst/>
            </a:pr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a:p>
          </p:txBody>
        </p:sp>
        <p:sp>
          <p:nvSpPr>
            <p:cNvPr id="12" name="Rectangle 9"/>
            <p:cNvSpPr>
              <a:spLocks noChangeArrowheads="1"/>
            </p:cNvSpPr>
            <p:nvPr/>
          </p:nvSpPr>
          <p:spPr bwMode="auto">
            <a:xfrm>
              <a:off x="1097" y="1510"/>
              <a:ext cx="74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240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摂取</a:t>
              </a:r>
              <a:endParaRPr kumimoji="1" lang="ja-JP"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Line 10"/>
            <p:cNvSpPr>
              <a:spLocks noChangeShapeType="1"/>
            </p:cNvSpPr>
            <p:nvPr/>
          </p:nvSpPr>
          <p:spPr bwMode="auto">
            <a:xfrm>
              <a:off x="1479" y="2178"/>
              <a:ext cx="1877" cy="0"/>
            </a:xfrm>
            <a:prstGeom prst="line">
              <a:avLst/>
            </a:prstGeom>
            <a:noFill/>
            <a:ln w="1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1"/>
            <p:cNvSpPr>
              <a:spLocks/>
            </p:cNvSpPr>
            <p:nvPr/>
          </p:nvSpPr>
          <p:spPr bwMode="auto">
            <a:xfrm>
              <a:off x="2297" y="2187"/>
              <a:ext cx="233" cy="350"/>
            </a:xfrm>
            <a:custGeom>
              <a:avLst/>
              <a:gdLst>
                <a:gd name="T0" fmla="*/ 0 w 233"/>
                <a:gd name="T1" fmla="*/ 350 h 350"/>
                <a:gd name="T2" fmla="*/ 117 w 233"/>
                <a:gd name="T3" fmla="*/ 0 h 350"/>
                <a:gd name="T4" fmla="*/ 233 w 233"/>
                <a:gd name="T5" fmla="*/ 350 h 350"/>
                <a:gd name="T6" fmla="*/ 0 w 233"/>
                <a:gd name="T7" fmla="*/ 350 h 350"/>
              </a:gdLst>
              <a:ahLst/>
              <a:cxnLst>
                <a:cxn ang="0">
                  <a:pos x="T0" y="T1"/>
                </a:cxn>
                <a:cxn ang="0">
                  <a:pos x="T2" y="T3"/>
                </a:cxn>
                <a:cxn ang="0">
                  <a:pos x="T4" y="T5"/>
                </a:cxn>
                <a:cxn ang="0">
                  <a:pos x="T6" y="T7"/>
                </a:cxn>
              </a:cxnLst>
              <a:rect l="0" t="0" r="r" b="b"/>
              <a:pathLst>
                <a:path w="233" h="350">
                  <a:moveTo>
                    <a:pt x="0" y="350"/>
                  </a:moveTo>
                  <a:lnTo>
                    <a:pt x="117" y="0"/>
                  </a:lnTo>
                  <a:lnTo>
                    <a:pt x="233" y="350"/>
                  </a:lnTo>
                  <a:lnTo>
                    <a:pt x="0" y="3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2"/>
            <p:cNvSpPr>
              <a:spLocks/>
            </p:cNvSpPr>
            <p:nvPr/>
          </p:nvSpPr>
          <p:spPr bwMode="auto">
            <a:xfrm>
              <a:off x="2297" y="2187"/>
              <a:ext cx="233" cy="350"/>
            </a:xfrm>
            <a:custGeom>
              <a:avLst/>
              <a:gdLst>
                <a:gd name="T0" fmla="*/ 0 w 233"/>
                <a:gd name="T1" fmla="*/ 350 h 350"/>
                <a:gd name="T2" fmla="*/ 117 w 233"/>
                <a:gd name="T3" fmla="*/ 0 h 350"/>
                <a:gd name="T4" fmla="*/ 233 w 233"/>
                <a:gd name="T5" fmla="*/ 350 h 350"/>
                <a:gd name="T6" fmla="*/ 0 w 233"/>
                <a:gd name="T7" fmla="*/ 350 h 350"/>
              </a:gdLst>
              <a:ahLst/>
              <a:cxnLst>
                <a:cxn ang="0">
                  <a:pos x="T0" y="T1"/>
                </a:cxn>
                <a:cxn ang="0">
                  <a:pos x="T2" y="T3"/>
                </a:cxn>
                <a:cxn ang="0">
                  <a:pos x="T4" y="T5"/>
                </a:cxn>
                <a:cxn ang="0">
                  <a:pos x="T6" y="T7"/>
                </a:cxn>
              </a:cxnLst>
              <a:rect l="0" t="0" r="r" b="b"/>
              <a:pathLst>
                <a:path w="233" h="350">
                  <a:moveTo>
                    <a:pt x="0" y="350"/>
                  </a:moveTo>
                  <a:lnTo>
                    <a:pt x="117" y="0"/>
                  </a:lnTo>
                  <a:lnTo>
                    <a:pt x="233" y="350"/>
                  </a:lnTo>
                  <a:lnTo>
                    <a:pt x="0" y="350"/>
                  </a:lnTo>
                  <a:close/>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Line 13"/>
            <p:cNvSpPr>
              <a:spLocks noChangeShapeType="1"/>
            </p:cNvSpPr>
            <p:nvPr/>
          </p:nvSpPr>
          <p:spPr bwMode="auto">
            <a:xfrm flipV="1">
              <a:off x="1479" y="2086"/>
              <a:ext cx="0" cy="93"/>
            </a:xfrm>
            <a:prstGeom prst="line">
              <a:avLst/>
            </a:prstGeom>
            <a:noFill/>
            <a:ln w="1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4"/>
            <p:cNvSpPr>
              <a:spLocks/>
            </p:cNvSpPr>
            <p:nvPr/>
          </p:nvSpPr>
          <p:spPr bwMode="auto">
            <a:xfrm>
              <a:off x="1050" y="2006"/>
              <a:ext cx="864" cy="86"/>
            </a:xfrm>
            <a:custGeom>
              <a:avLst/>
              <a:gdLst>
                <a:gd name="T0" fmla="*/ 2256 w 2256"/>
                <a:gd name="T1" fmla="*/ 0 h 224"/>
                <a:gd name="T2" fmla="*/ 2238 w 2256"/>
                <a:gd name="T3" fmla="*/ 224 h 224"/>
                <a:gd name="T4" fmla="*/ 19 w 2256"/>
                <a:gd name="T5" fmla="*/ 224 h 224"/>
                <a:gd name="T6" fmla="*/ 0 w 2256"/>
                <a:gd name="T7" fmla="*/ 0 h 224"/>
              </a:gdLst>
              <a:ahLst/>
              <a:cxnLst>
                <a:cxn ang="0">
                  <a:pos x="T0" y="T1"/>
                </a:cxn>
                <a:cxn ang="0">
                  <a:pos x="T2" y="T3"/>
                </a:cxn>
                <a:cxn ang="0">
                  <a:pos x="T4" y="T5"/>
                </a:cxn>
                <a:cxn ang="0">
                  <a:pos x="T6" y="T7"/>
                </a:cxn>
              </a:cxnLst>
              <a:rect l="0" t="0" r="r" b="b"/>
              <a:pathLst>
                <a:path w="2256" h="224">
                  <a:moveTo>
                    <a:pt x="2256" y="0"/>
                  </a:moveTo>
                  <a:cubicBezTo>
                    <a:pt x="2256" y="124"/>
                    <a:pt x="2248" y="224"/>
                    <a:pt x="2238" y="224"/>
                  </a:cubicBezTo>
                  <a:lnTo>
                    <a:pt x="19" y="224"/>
                  </a:lnTo>
                  <a:cubicBezTo>
                    <a:pt x="9" y="224"/>
                    <a:pt x="0" y="124"/>
                    <a:pt x="0" y="0"/>
                  </a:cubicBezTo>
                </a:path>
              </a:pathLst>
            </a:custGeom>
            <a:noFill/>
            <a:ln w="1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Line 15"/>
            <p:cNvSpPr>
              <a:spLocks noChangeShapeType="1"/>
            </p:cNvSpPr>
            <p:nvPr/>
          </p:nvSpPr>
          <p:spPr bwMode="auto">
            <a:xfrm flipV="1">
              <a:off x="3361" y="2086"/>
              <a:ext cx="0" cy="93"/>
            </a:xfrm>
            <a:prstGeom prst="line">
              <a:avLst/>
            </a:prstGeom>
            <a:noFill/>
            <a:ln w="1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6"/>
            <p:cNvSpPr>
              <a:spLocks/>
            </p:cNvSpPr>
            <p:nvPr/>
          </p:nvSpPr>
          <p:spPr bwMode="auto">
            <a:xfrm>
              <a:off x="2932" y="2025"/>
              <a:ext cx="864" cy="80"/>
            </a:xfrm>
            <a:custGeom>
              <a:avLst/>
              <a:gdLst>
                <a:gd name="T0" fmla="*/ 2256 w 2256"/>
                <a:gd name="T1" fmla="*/ 0 h 208"/>
                <a:gd name="T2" fmla="*/ 2239 w 2256"/>
                <a:gd name="T3" fmla="*/ 208 h 208"/>
                <a:gd name="T4" fmla="*/ 18 w 2256"/>
                <a:gd name="T5" fmla="*/ 208 h 208"/>
                <a:gd name="T6" fmla="*/ 0 w 2256"/>
                <a:gd name="T7" fmla="*/ 0 h 208"/>
              </a:gdLst>
              <a:ahLst/>
              <a:cxnLst>
                <a:cxn ang="0">
                  <a:pos x="T0" y="T1"/>
                </a:cxn>
                <a:cxn ang="0">
                  <a:pos x="T2" y="T3"/>
                </a:cxn>
                <a:cxn ang="0">
                  <a:pos x="T4" y="T5"/>
                </a:cxn>
                <a:cxn ang="0">
                  <a:pos x="T6" y="T7"/>
                </a:cxn>
              </a:cxnLst>
              <a:rect l="0" t="0" r="r" b="b"/>
              <a:pathLst>
                <a:path w="2256" h="208">
                  <a:moveTo>
                    <a:pt x="2256" y="0"/>
                  </a:moveTo>
                  <a:cubicBezTo>
                    <a:pt x="2256" y="115"/>
                    <a:pt x="2249" y="208"/>
                    <a:pt x="2239" y="208"/>
                  </a:cubicBezTo>
                  <a:lnTo>
                    <a:pt x="18" y="208"/>
                  </a:lnTo>
                  <a:cubicBezTo>
                    <a:pt x="8" y="208"/>
                    <a:pt x="0" y="115"/>
                    <a:pt x="0" y="0"/>
                  </a:cubicBezTo>
                </a:path>
              </a:pathLst>
            </a:custGeom>
            <a:noFill/>
            <a:ln w="1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Oval 17"/>
            <p:cNvSpPr>
              <a:spLocks noChangeArrowheads="1"/>
            </p:cNvSpPr>
            <p:nvPr/>
          </p:nvSpPr>
          <p:spPr bwMode="auto">
            <a:xfrm>
              <a:off x="2901" y="1166"/>
              <a:ext cx="926" cy="926"/>
            </a:xfrm>
            <a:prstGeom prst="ellipse">
              <a:avLst/>
            </a:pr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a:p>
          </p:txBody>
        </p:sp>
        <p:sp>
          <p:nvSpPr>
            <p:cNvPr id="21" name="Oval 18"/>
            <p:cNvSpPr>
              <a:spLocks noChangeArrowheads="1"/>
            </p:cNvSpPr>
            <p:nvPr/>
          </p:nvSpPr>
          <p:spPr bwMode="auto">
            <a:xfrm>
              <a:off x="2901" y="1166"/>
              <a:ext cx="926" cy="926"/>
            </a:xfrm>
            <a:prstGeom prst="ellipse">
              <a:avLst/>
            </a:pr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19"/>
            <p:cNvSpPr>
              <a:spLocks noChangeArrowheads="1"/>
            </p:cNvSpPr>
            <p:nvPr/>
          </p:nvSpPr>
          <p:spPr bwMode="auto">
            <a:xfrm>
              <a:off x="2993" y="1520"/>
              <a:ext cx="705"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240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消費</a:t>
              </a:r>
              <a:endParaRPr kumimoji="1" lang="ja-JP"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23" name="テキスト ボックス 22"/>
          <p:cNvSpPr txBox="1"/>
          <p:nvPr/>
        </p:nvSpPr>
        <p:spPr>
          <a:xfrm>
            <a:off x="4932040" y="1340768"/>
            <a:ext cx="3779913" cy="1815882"/>
          </a:xfrm>
          <a:prstGeom prst="rect">
            <a:avLst/>
          </a:prstGeom>
          <a:noFill/>
        </p:spPr>
        <p:txBody>
          <a:bodyPr wrap="square" rtlCol="0">
            <a:spAutoFit/>
          </a:bodyPr>
          <a:lstStyle/>
          <a:p>
            <a:r>
              <a:rPr lang="ja-JP" altLang="ja-JP" sz="1600" dirty="0"/>
              <a:t>エネルギー摂取量とエネルギー消費量が等しいとき、体重の変化はなく、健康的な体格（</a:t>
            </a:r>
            <a:r>
              <a:rPr lang="en-US" altLang="ja-JP" sz="1600" dirty="0"/>
              <a:t>BMI</a:t>
            </a:r>
            <a:r>
              <a:rPr lang="ja-JP" altLang="ja-JP" sz="1600" dirty="0"/>
              <a:t>）が保たれる。</a:t>
            </a:r>
            <a:r>
              <a:rPr lang="ja-JP" altLang="ja-JP" sz="1600" dirty="0" smtClean="0"/>
              <a:t>エネルギー</a:t>
            </a:r>
            <a:r>
              <a:rPr lang="ja-JP" altLang="ja-JP" sz="1600" dirty="0"/>
              <a:t>摂取量がエネルギー消費量を上回ると体重は増加し、肥満につながる。エネルギー消費量がエネルギー</a:t>
            </a:r>
            <a:r>
              <a:rPr lang="ja-JP" altLang="ja-JP" sz="1600" dirty="0" smtClean="0"/>
              <a:t>摂取量</a:t>
            </a:r>
            <a:r>
              <a:rPr lang="ja-JP" altLang="ja-JP" sz="1600" dirty="0"/>
              <a:t>を上回ると体重は減少し、やせにつながる。</a:t>
            </a:r>
            <a:endParaRPr kumimoji="1" lang="ja-JP" altLang="en-US" sz="1600" dirty="0"/>
          </a:p>
        </p:txBody>
      </p:sp>
      <p:sp>
        <p:nvSpPr>
          <p:cNvPr id="24" name="テキスト ボックス 23"/>
          <p:cNvSpPr txBox="1"/>
          <p:nvPr/>
        </p:nvSpPr>
        <p:spPr>
          <a:xfrm>
            <a:off x="4932040" y="3156650"/>
            <a:ext cx="3672407" cy="338554"/>
          </a:xfrm>
          <a:prstGeom prst="rect">
            <a:avLst/>
          </a:prstGeom>
          <a:noFill/>
        </p:spPr>
        <p:txBody>
          <a:bodyPr wrap="square" rtlCol="0">
            <a:spAutoFit/>
          </a:bodyPr>
          <a:lstStyle/>
          <a:p>
            <a:r>
              <a:rPr lang="ja-JP" altLang="en-US" sz="1600" dirty="0" smtClean="0"/>
              <a:t>＊</a:t>
            </a:r>
            <a:r>
              <a:rPr lang="en-US" altLang="ja-JP" sz="1600" dirty="0" smtClean="0"/>
              <a:t>BMI</a:t>
            </a:r>
            <a:r>
              <a:rPr lang="ja-JP" altLang="en-US" sz="1600" dirty="0" smtClean="0"/>
              <a:t>＝体重（</a:t>
            </a:r>
            <a:r>
              <a:rPr lang="en-US" altLang="ja-JP" sz="1600" dirty="0" smtClean="0"/>
              <a:t>kg</a:t>
            </a:r>
            <a:r>
              <a:rPr lang="ja-JP" altLang="en-US" sz="1600" dirty="0" smtClean="0"/>
              <a:t>）</a:t>
            </a:r>
            <a:r>
              <a:rPr lang="en-US" altLang="ja-JP" sz="1600" dirty="0" smtClean="0"/>
              <a:t>÷</a:t>
            </a:r>
            <a:r>
              <a:rPr lang="ja-JP" altLang="en-US" sz="1600" dirty="0" smtClean="0"/>
              <a:t>（身長（</a:t>
            </a:r>
            <a:r>
              <a:rPr lang="en-US" altLang="ja-JP" sz="1600" dirty="0" smtClean="0"/>
              <a:t>m</a:t>
            </a:r>
            <a:r>
              <a:rPr lang="ja-JP" altLang="en-US" sz="1600" dirty="0" smtClean="0"/>
              <a:t>））</a:t>
            </a:r>
            <a:r>
              <a:rPr lang="en-US" altLang="ja-JP" sz="1600" baseline="30000" dirty="0" smtClean="0"/>
              <a:t>2</a:t>
            </a:r>
          </a:p>
        </p:txBody>
      </p:sp>
      <p:sp>
        <p:nvSpPr>
          <p:cNvPr id="30" name="角丸四角形 29"/>
          <p:cNvSpPr/>
          <p:nvPr/>
        </p:nvSpPr>
        <p:spPr>
          <a:xfrm>
            <a:off x="1331640" y="185599"/>
            <a:ext cx="7992888" cy="579105"/>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エネルギー収支バランスは体重の変化や体格（</a:t>
            </a:r>
            <a:r>
              <a:rPr lang="en-US" altLang="ja-JP" dirty="0" smtClean="0">
                <a:latin typeface="ＭＳ ゴシック" panose="020B0609070205080204" pitchFamily="49" charset="-128"/>
                <a:ea typeface="ＭＳ ゴシック" panose="020B0609070205080204" pitchFamily="49" charset="-128"/>
              </a:rPr>
              <a:t>BMI)</a:t>
            </a:r>
            <a:r>
              <a:rPr lang="ja-JP" altLang="en-US" dirty="0">
                <a:latin typeface="ＭＳ ゴシック" panose="020B0609070205080204" pitchFamily="49" charset="-128"/>
                <a:ea typeface="ＭＳ ゴシック" panose="020B0609070205080204" pitchFamily="49" charset="-128"/>
              </a:rPr>
              <a:t>で</a:t>
            </a:r>
            <a:r>
              <a:rPr lang="ja-JP" altLang="en-US" dirty="0" smtClean="0">
                <a:latin typeface="ＭＳ ゴシック" panose="020B0609070205080204" pitchFamily="49" charset="-128"/>
                <a:ea typeface="ＭＳ ゴシック" panose="020B0609070205080204" pitchFamily="49" charset="-128"/>
              </a:rPr>
              <a:t>評価可能。</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食事摂取</a:t>
            </a:r>
            <a:r>
              <a:rPr lang="ja-JP" altLang="en-US" dirty="0" smtClean="0">
                <a:latin typeface="ＭＳ ゴシック" panose="020B0609070205080204" pitchFamily="49" charset="-128"/>
                <a:ea typeface="ＭＳ ゴシック" panose="020B0609070205080204" pitchFamily="49" charset="-128"/>
              </a:rPr>
              <a:t>基準（</a:t>
            </a:r>
            <a:r>
              <a:rPr lang="en-US" altLang="ja-JP" dirty="0" smtClean="0">
                <a:latin typeface="ＭＳ ゴシック" panose="020B0609070205080204" pitchFamily="49" charset="-128"/>
                <a:ea typeface="ＭＳ ゴシック" panose="020B0609070205080204" pitchFamily="49" charset="-128"/>
              </a:rPr>
              <a:t>2015</a:t>
            </a:r>
            <a:r>
              <a:rPr lang="ja-JP" altLang="en-US" dirty="0" smtClean="0">
                <a:latin typeface="ＭＳ ゴシック" panose="020B0609070205080204" pitchFamily="49" charset="-128"/>
                <a:ea typeface="ＭＳ ゴシック" panose="020B0609070205080204" pitchFamily="49" charset="-128"/>
              </a:rPr>
              <a:t>年版）では、エネルギーの指標として</a:t>
            </a:r>
            <a:r>
              <a:rPr lang="en-US" altLang="ja-JP" dirty="0" smtClean="0">
                <a:latin typeface="ＭＳ ゴシック" panose="020B0609070205080204" pitchFamily="49" charset="-128"/>
                <a:ea typeface="ＭＳ ゴシック" panose="020B0609070205080204" pitchFamily="49" charset="-128"/>
              </a:rPr>
              <a:t>BMI</a:t>
            </a:r>
            <a:r>
              <a:rPr lang="ja-JP" altLang="en-US" dirty="0" smtClean="0">
                <a:latin typeface="ＭＳ ゴシック" panose="020B0609070205080204" pitchFamily="49" charset="-128"/>
                <a:ea typeface="ＭＳ ゴシック" panose="020B0609070205080204" pitchFamily="49" charset="-128"/>
              </a:rPr>
              <a:t>を採用。</a:t>
            </a:r>
            <a:endParaRPr lang="ja-JP" altLang="en-US" dirty="0">
              <a:latin typeface="ＭＳ ゴシック" panose="020B0609070205080204" pitchFamily="49" charset="-128"/>
              <a:ea typeface="ＭＳ ゴシック" panose="020B0609070205080204" pitchFamily="49" charset="-128"/>
            </a:endParaRPr>
          </a:p>
        </p:txBody>
      </p:sp>
      <p:grpSp>
        <p:nvGrpSpPr>
          <p:cNvPr id="3" name="グループ化 2"/>
          <p:cNvGrpSpPr/>
          <p:nvPr/>
        </p:nvGrpSpPr>
        <p:grpSpPr>
          <a:xfrm>
            <a:off x="-252536" y="0"/>
            <a:ext cx="1872208" cy="893644"/>
            <a:chOff x="-324544" y="0"/>
            <a:chExt cx="1872208" cy="893644"/>
          </a:xfrm>
        </p:grpSpPr>
        <p:sp>
          <p:nvSpPr>
            <p:cNvPr id="31" name="円/楕円 30"/>
            <p:cNvSpPr/>
            <p:nvPr/>
          </p:nvSpPr>
          <p:spPr>
            <a:xfrm>
              <a:off x="-18256"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2" name="正方形/長方形 1"/>
            <p:cNvSpPr/>
            <p:nvPr/>
          </p:nvSpPr>
          <p:spPr>
            <a:xfrm>
              <a:off x="-324544" y="118373"/>
              <a:ext cx="1872208" cy="646331"/>
            </a:xfrm>
            <a:prstGeom prst="rect">
              <a:avLst/>
            </a:prstGeom>
          </p:spPr>
          <p:txBody>
            <a:bodyPr wrap="square">
              <a:spAutoFit/>
            </a:bodyPr>
            <a:lstStyle/>
            <a:p>
              <a:pPr algn="ctr"/>
              <a:r>
                <a:rPr lang="ja-JP" altLang="en-US" b="1" dirty="0">
                  <a:solidFill>
                    <a:schemeClr val="bg1"/>
                  </a:solidFill>
                </a:rPr>
                <a:t>栄養</a:t>
              </a:r>
              <a:endParaRPr lang="en-US" altLang="ja-JP" b="1" dirty="0">
                <a:solidFill>
                  <a:schemeClr val="bg1"/>
                </a:solidFill>
              </a:endParaRPr>
            </a:p>
            <a:p>
              <a:pPr algn="ctr"/>
              <a:r>
                <a:rPr lang="ja-JP" altLang="en-US" b="1" dirty="0">
                  <a:solidFill>
                    <a:schemeClr val="bg1"/>
                  </a:solidFill>
                </a:rPr>
                <a:t>バランス</a:t>
              </a:r>
            </a:p>
          </p:txBody>
        </p:sp>
      </p:grpSp>
      <p:sp>
        <p:nvSpPr>
          <p:cNvPr id="33" name="正方形/長方形 32"/>
          <p:cNvSpPr/>
          <p:nvPr/>
        </p:nvSpPr>
        <p:spPr>
          <a:xfrm>
            <a:off x="1475043" y="3882534"/>
            <a:ext cx="6158528" cy="338554"/>
          </a:xfrm>
          <a:prstGeom prst="rect">
            <a:avLst/>
          </a:prstGeom>
        </p:spPr>
        <p:txBody>
          <a:bodyPr wrap="square">
            <a:spAutoFit/>
          </a:bodyPr>
          <a:lstStyle/>
          <a:p>
            <a:pPr algn="ctr"/>
            <a:r>
              <a:rPr lang="ja-JP" altLang="ja-JP" sz="1600" b="1" dirty="0" smtClean="0"/>
              <a:t>目標とするＢＭＩの範囲</a:t>
            </a:r>
            <a:r>
              <a:rPr lang="ja-JP" altLang="en-US" sz="1600" b="1" dirty="0"/>
              <a:t>（</a:t>
            </a:r>
            <a:r>
              <a:rPr lang="en-US" altLang="ja-JP" sz="1600" b="1" dirty="0"/>
              <a:t>18</a:t>
            </a:r>
            <a:r>
              <a:rPr lang="ja-JP" altLang="en-US" sz="1600" b="1" dirty="0"/>
              <a:t>歳以上）</a:t>
            </a:r>
            <a:r>
              <a:rPr lang="ja-JP" altLang="en-US" sz="1600" b="1" baseline="30000" dirty="0" smtClean="0"/>
              <a:t>１，２</a:t>
            </a:r>
            <a:endParaRPr lang="ja-JP" altLang="en-US" sz="1600" b="1" baseline="30000" dirty="0"/>
          </a:p>
        </p:txBody>
      </p:sp>
      <p:graphicFrame>
        <p:nvGraphicFramePr>
          <p:cNvPr id="54" name="表 53"/>
          <p:cNvGraphicFramePr>
            <a:graphicFrameLocks noGrp="1"/>
          </p:cNvGraphicFramePr>
          <p:nvPr>
            <p:extLst>
              <p:ext uri="{D42A27DB-BD31-4B8C-83A1-F6EECF244321}">
                <p14:modId xmlns:p14="http://schemas.microsoft.com/office/powerpoint/2010/main" val="2123458010"/>
              </p:ext>
            </p:extLst>
          </p:nvPr>
        </p:nvGraphicFramePr>
        <p:xfrm>
          <a:off x="903691" y="4330527"/>
          <a:ext cx="3668309" cy="2122809"/>
        </p:xfrm>
        <a:graphic>
          <a:graphicData uri="http://schemas.openxmlformats.org/drawingml/2006/table">
            <a:tbl>
              <a:tblPr firstRow="1" firstCol="1" bandRow="1">
                <a:tableStyleId>{5C22544A-7EE6-4342-B048-85BDC9FD1C3A}</a:tableStyleId>
              </a:tblPr>
              <a:tblGrid>
                <a:gridCol w="1225630"/>
                <a:gridCol w="2442679"/>
              </a:tblGrid>
              <a:tr h="619153">
                <a:tc>
                  <a:txBody>
                    <a:bodyPr/>
                    <a:lstStyle/>
                    <a:p>
                      <a:pPr algn="ctr">
                        <a:spcAft>
                          <a:spcPts val="0"/>
                        </a:spcAft>
                      </a:pPr>
                      <a:r>
                        <a:rPr lang="ja-JP" sz="1800" b="0" kern="0" dirty="0">
                          <a:solidFill>
                            <a:schemeClr val="tx1"/>
                          </a:solidFill>
                          <a:effectLst/>
                          <a:latin typeface="+mn-ea"/>
                          <a:ea typeface="+mn-ea"/>
                        </a:rPr>
                        <a:t>年齢（歳）</a:t>
                      </a:r>
                      <a:endParaRPr lang="ja-JP" sz="1800" b="0"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ja-JP" sz="1800" b="0" kern="0" dirty="0">
                          <a:solidFill>
                            <a:schemeClr val="tx1"/>
                          </a:solidFill>
                          <a:effectLst/>
                          <a:latin typeface="+mn-ea"/>
                          <a:ea typeface="+mn-ea"/>
                        </a:rPr>
                        <a:t>目標とするＢＭＩ（</a:t>
                      </a:r>
                      <a:r>
                        <a:rPr lang="en-US" sz="1800" b="0" kern="0" dirty="0">
                          <a:solidFill>
                            <a:schemeClr val="tx1"/>
                          </a:solidFill>
                          <a:effectLst/>
                          <a:latin typeface="+mn-ea"/>
                          <a:ea typeface="+mn-ea"/>
                        </a:rPr>
                        <a:t>kg/m</a:t>
                      </a:r>
                      <a:r>
                        <a:rPr lang="en-US" sz="1800" b="0" kern="0" baseline="30000" dirty="0">
                          <a:solidFill>
                            <a:schemeClr val="tx1"/>
                          </a:solidFill>
                          <a:effectLst/>
                          <a:latin typeface="+mn-ea"/>
                          <a:ea typeface="+mn-ea"/>
                        </a:rPr>
                        <a:t>2</a:t>
                      </a:r>
                      <a:r>
                        <a:rPr lang="ja-JP" sz="1800" b="0" kern="0" dirty="0">
                          <a:solidFill>
                            <a:schemeClr val="tx1"/>
                          </a:solidFill>
                          <a:effectLst/>
                          <a:latin typeface="+mn-ea"/>
                          <a:ea typeface="+mn-ea"/>
                        </a:rPr>
                        <a:t>）</a:t>
                      </a:r>
                      <a:endParaRPr lang="ja-JP" sz="1800" b="0"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75000"/>
                      </a:schemeClr>
                    </a:solidFill>
                  </a:tcPr>
                </a:tc>
              </a:tr>
              <a:tr h="530702">
                <a:tc>
                  <a:txBody>
                    <a:bodyPr/>
                    <a:lstStyle/>
                    <a:p>
                      <a:pPr algn="ctr">
                        <a:spcAft>
                          <a:spcPts val="0"/>
                        </a:spcAft>
                      </a:pPr>
                      <a:r>
                        <a:rPr lang="en-US" sz="1800" b="0" kern="0" dirty="0">
                          <a:solidFill>
                            <a:schemeClr val="tx1"/>
                          </a:solidFill>
                          <a:effectLst/>
                          <a:latin typeface="+mn-ea"/>
                          <a:ea typeface="+mn-ea"/>
                        </a:rPr>
                        <a:t>18</a:t>
                      </a:r>
                      <a:r>
                        <a:rPr lang="ja-JP" sz="1800" b="0" kern="0" dirty="0">
                          <a:solidFill>
                            <a:schemeClr val="tx1"/>
                          </a:solidFill>
                          <a:effectLst/>
                          <a:latin typeface="+mn-ea"/>
                          <a:ea typeface="+mn-ea"/>
                        </a:rPr>
                        <a:t>～</a:t>
                      </a:r>
                      <a:r>
                        <a:rPr lang="en-US" sz="1800" b="0" kern="0" dirty="0">
                          <a:solidFill>
                            <a:schemeClr val="tx1"/>
                          </a:solidFill>
                          <a:effectLst/>
                          <a:latin typeface="+mn-ea"/>
                          <a:ea typeface="+mn-ea"/>
                        </a:rPr>
                        <a:t>49</a:t>
                      </a:r>
                      <a:endParaRPr lang="ja-JP" sz="1800" b="0"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a:spcAft>
                          <a:spcPts val="0"/>
                        </a:spcAft>
                      </a:pPr>
                      <a:r>
                        <a:rPr lang="en-US" sz="1800" b="0" kern="0" dirty="0">
                          <a:effectLst/>
                          <a:latin typeface="+mn-ea"/>
                          <a:ea typeface="+mn-ea"/>
                        </a:rPr>
                        <a:t>18.5</a:t>
                      </a:r>
                      <a:r>
                        <a:rPr lang="ja-JP" sz="1800" b="0" kern="0" dirty="0">
                          <a:effectLst/>
                          <a:latin typeface="+mn-ea"/>
                          <a:ea typeface="+mn-ea"/>
                        </a:rPr>
                        <a:t>～</a:t>
                      </a:r>
                      <a:r>
                        <a:rPr lang="en-US" sz="1800" b="0" kern="0" dirty="0">
                          <a:effectLst/>
                          <a:latin typeface="+mn-ea"/>
                          <a:ea typeface="+mn-ea"/>
                        </a:rPr>
                        <a:t>24.9</a:t>
                      </a:r>
                      <a:endParaRPr lang="ja-JP" sz="1800" b="0" kern="100" dirty="0">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r>
              <a:tr h="530702">
                <a:tc>
                  <a:txBody>
                    <a:bodyPr/>
                    <a:lstStyle/>
                    <a:p>
                      <a:pPr algn="ctr">
                        <a:spcAft>
                          <a:spcPts val="0"/>
                        </a:spcAft>
                      </a:pPr>
                      <a:r>
                        <a:rPr lang="en-US" sz="1800" b="0" kern="0" dirty="0">
                          <a:solidFill>
                            <a:schemeClr val="tx1"/>
                          </a:solidFill>
                          <a:effectLst/>
                          <a:latin typeface="+mn-ea"/>
                          <a:ea typeface="+mn-ea"/>
                        </a:rPr>
                        <a:t>50</a:t>
                      </a:r>
                      <a:r>
                        <a:rPr lang="ja-JP" sz="1800" b="0" kern="0" dirty="0">
                          <a:solidFill>
                            <a:schemeClr val="tx1"/>
                          </a:solidFill>
                          <a:effectLst/>
                          <a:latin typeface="+mn-ea"/>
                          <a:ea typeface="+mn-ea"/>
                        </a:rPr>
                        <a:t>～</a:t>
                      </a:r>
                      <a:r>
                        <a:rPr lang="en-US" sz="1800" b="0" kern="0" dirty="0">
                          <a:solidFill>
                            <a:schemeClr val="tx1"/>
                          </a:solidFill>
                          <a:effectLst/>
                          <a:latin typeface="+mn-ea"/>
                          <a:ea typeface="+mn-ea"/>
                        </a:rPr>
                        <a:t>69</a:t>
                      </a:r>
                      <a:endParaRPr lang="ja-JP" sz="1800" b="0"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a:spcAft>
                          <a:spcPts val="0"/>
                        </a:spcAft>
                      </a:pPr>
                      <a:r>
                        <a:rPr lang="en-US" sz="1800" b="0" kern="0" dirty="0">
                          <a:effectLst/>
                          <a:latin typeface="+mn-ea"/>
                          <a:ea typeface="+mn-ea"/>
                        </a:rPr>
                        <a:t>20.0</a:t>
                      </a:r>
                      <a:r>
                        <a:rPr lang="ja-JP" sz="1800" b="0" kern="0" dirty="0">
                          <a:effectLst/>
                          <a:latin typeface="+mn-ea"/>
                          <a:ea typeface="+mn-ea"/>
                        </a:rPr>
                        <a:t>～</a:t>
                      </a:r>
                      <a:r>
                        <a:rPr lang="en-US" sz="1800" b="0" kern="0" dirty="0">
                          <a:effectLst/>
                          <a:latin typeface="+mn-ea"/>
                          <a:ea typeface="+mn-ea"/>
                        </a:rPr>
                        <a:t>24.9</a:t>
                      </a:r>
                      <a:endParaRPr lang="ja-JP" sz="1800" b="0" kern="100" dirty="0">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r>
              <a:tr h="442252">
                <a:tc>
                  <a:txBody>
                    <a:bodyPr/>
                    <a:lstStyle/>
                    <a:p>
                      <a:pPr algn="ctr">
                        <a:spcAft>
                          <a:spcPts val="0"/>
                        </a:spcAft>
                      </a:pPr>
                      <a:r>
                        <a:rPr lang="en-US" sz="1800" b="0" kern="0" dirty="0">
                          <a:solidFill>
                            <a:schemeClr val="tx1"/>
                          </a:solidFill>
                          <a:effectLst/>
                          <a:latin typeface="+mn-ea"/>
                          <a:ea typeface="+mn-ea"/>
                        </a:rPr>
                        <a:t>70</a:t>
                      </a:r>
                      <a:r>
                        <a:rPr lang="ja-JP" sz="1800" b="0" kern="0" dirty="0">
                          <a:solidFill>
                            <a:schemeClr val="tx1"/>
                          </a:solidFill>
                          <a:effectLst/>
                          <a:latin typeface="+mn-ea"/>
                          <a:ea typeface="+mn-ea"/>
                        </a:rPr>
                        <a:t>以上</a:t>
                      </a:r>
                      <a:endParaRPr lang="ja-JP" sz="1800" b="0"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a:spcAft>
                          <a:spcPts val="0"/>
                        </a:spcAft>
                      </a:pPr>
                      <a:r>
                        <a:rPr lang="en-US" sz="1800" b="0" kern="0" dirty="0">
                          <a:effectLst/>
                          <a:latin typeface="+mn-ea"/>
                          <a:ea typeface="+mn-ea"/>
                        </a:rPr>
                        <a:t>21.5</a:t>
                      </a:r>
                      <a:r>
                        <a:rPr lang="ja-JP" sz="1800" b="0" kern="0" dirty="0">
                          <a:effectLst/>
                          <a:latin typeface="+mn-ea"/>
                          <a:ea typeface="+mn-ea"/>
                        </a:rPr>
                        <a:t>～</a:t>
                      </a:r>
                      <a:r>
                        <a:rPr lang="en-US" sz="1800" b="0" kern="0" dirty="0" smtClean="0">
                          <a:effectLst/>
                          <a:latin typeface="+mn-ea"/>
                          <a:ea typeface="+mn-ea"/>
                        </a:rPr>
                        <a:t>24.9</a:t>
                      </a:r>
                      <a:r>
                        <a:rPr lang="ja-JP" altLang="en-US" sz="1800" b="0" kern="0" baseline="30000" dirty="0" smtClean="0">
                          <a:effectLst/>
                          <a:latin typeface="+mn-ea"/>
                          <a:ea typeface="+mn-ea"/>
                        </a:rPr>
                        <a:t>３</a:t>
                      </a:r>
                      <a:endParaRPr lang="ja-JP" sz="1800" b="0" kern="100" baseline="30000" dirty="0">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r>
            </a:tbl>
          </a:graphicData>
        </a:graphic>
      </p:graphicFrame>
      <p:sp>
        <p:nvSpPr>
          <p:cNvPr id="56" name="正方形/長方形 55"/>
          <p:cNvSpPr/>
          <p:nvPr/>
        </p:nvSpPr>
        <p:spPr>
          <a:xfrm>
            <a:off x="4862668" y="4277772"/>
            <a:ext cx="3885796" cy="2123658"/>
          </a:xfrm>
          <a:prstGeom prst="rect">
            <a:avLst/>
          </a:prstGeom>
        </p:spPr>
        <p:txBody>
          <a:bodyPr wrap="square">
            <a:spAutoFit/>
          </a:bodyPr>
          <a:lstStyle/>
          <a:p>
            <a:r>
              <a:rPr lang="ja-JP" altLang="en-US" sz="1200" dirty="0" smtClean="0">
                <a:latin typeface="+mn-ea"/>
              </a:rPr>
              <a:t>男女</a:t>
            </a:r>
            <a:r>
              <a:rPr lang="ja-JP" altLang="en-US" sz="1200" dirty="0">
                <a:latin typeface="+mn-ea"/>
              </a:rPr>
              <a:t>共通。あくまでも参考として使用すべきである</a:t>
            </a:r>
            <a:r>
              <a:rPr lang="ja-JP" altLang="en-US" sz="1200" dirty="0" smtClean="0">
                <a:latin typeface="+mn-ea"/>
              </a:rPr>
              <a:t>。</a:t>
            </a:r>
            <a:endParaRPr lang="en-US" altLang="ja-JP" sz="1200" dirty="0" smtClean="0">
              <a:latin typeface="+mn-ea"/>
            </a:endParaRPr>
          </a:p>
          <a:p>
            <a:endParaRPr lang="ja-JP" altLang="en-US" sz="1200" dirty="0">
              <a:latin typeface="+mn-ea"/>
            </a:endParaRPr>
          </a:p>
          <a:p>
            <a:r>
              <a:rPr lang="ja-JP" altLang="en-US" sz="1200" dirty="0" smtClean="0">
                <a:latin typeface="+mn-ea"/>
              </a:rPr>
              <a:t>観察</a:t>
            </a:r>
            <a:r>
              <a:rPr lang="ja-JP" altLang="en-US" sz="1200" dirty="0">
                <a:latin typeface="+mn-ea"/>
              </a:rPr>
              <a:t>疫学研究において報告された総死亡率が最も</a:t>
            </a:r>
            <a:r>
              <a:rPr lang="ja-JP" altLang="en-US" sz="1200" dirty="0" smtClean="0">
                <a:latin typeface="+mn-ea"/>
              </a:rPr>
              <a:t>低</a:t>
            </a:r>
            <a:endParaRPr lang="en-US" altLang="ja-JP" sz="1200" dirty="0" smtClean="0">
              <a:latin typeface="+mn-ea"/>
            </a:endParaRPr>
          </a:p>
          <a:p>
            <a:r>
              <a:rPr lang="ja-JP" altLang="en-US" sz="1200" dirty="0" smtClean="0">
                <a:latin typeface="+mn-ea"/>
              </a:rPr>
              <a:t>かった</a:t>
            </a:r>
            <a:r>
              <a:rPr lang="en-US" altLang="ja-JP" sz="1200" dirty="0">
                <a:latin typeface="+mn-ea"/>
              </a:rPr>
              <a:t>BMI </a:t>
            </a:r>
            <a:r>
              <a:rPr lang="ja-JP" altLang="en-US" sz="1200" dirty="0">
                <a:latin typeface="+mn-ea"/>
              </a:rPr>
              <a:t>を基に、</a:t>
            </a:r>
            <a:r>
              <a:rPr lang="ja-JP" altLang="en-US" sz="1200" dirty="0" smtClean="0">
                <a:latin typeface="+mn-ea"/>
              </a:rPr>
              <a:t>疾患</a:t>
            </a:r>
            <a:r>
              <a:rPr lang="ja-JP" altLang="en-US" sz="1200" dirty="0">
                <a:latin typeface="+mn-ea"/>
              </a:rPr>
              <a:t>別の発症率と</a:t>
            </a:r>
            <a:r>
              <a:rPr lang="en-US" altLang="ja-JP" sz="1200" dirty="0">
                <a:latin typeface="+mn-ea"/>
              </a:rPr>
              <a:t>BMI </a:t>
            </a:r>
            <a:r>
              <a:rPr lang="ja-JP" altLang="en-US" sz="1200" dirty="0">
                <a:latin typeface="+mn-ea"/>
              </a:rPr>
              <a:t>との関連</a:t>
            </a:r>
            <a:r>
              <a:rPr lang="ja-JP" altLang="en-US" sz="1200" dirty="0" smtClean="0">
                <a:latin typeface="+mn-ea"/>
              </a:rPr>
              <a:t>、</a:t>
            </a:r>
            <a:endParaRPr lang="en-US" altLang="ja-JP" sz="1200" dirty="0" smtClean="0">
              <a:latin typeface="+mn-ea"/>
            </a:endParaRPr>
          </a:p>
          <a:p>
            <a:r>
              <a:rPr lang="ja-JP" altLang="en-US" sz="1200" dirty="0" smtClean="0">
                <a:latin typeface="+mn-ea"/>
              </a:rPr>
              <a:t>死因と</a:t>
            </a:r>
            <a:r>
              <a:rPr lang="en-US" altLang="ja-JP" sz="1200" dirty="0">
                <a:latin typeface="+mn-ea"/>
              </a:rPr>
              <a:t>BMI </a:t>
            </a:r>
            <a:r>
              <a:rPr lang="ja-JP" altLang="en-US" sz="1200" dirty="0">
                <a:latin typeface="+mn-ea"/>
              </a:rPr>
              <a:t>との関連、日本人の</a:t>
            </a:r>
            <a:r>
              <a:rPr lang="en-US" altLang="ja-JP" sz="1200" dirty="0">
                <a:latin typeface="+mn-ea"/>
              </a:rPr>
              <a:t>BMI </a:t>
            </a:r>
            <a:r>
              <a:rPr lang="ja-JP" altLang="en-US" sz="1200" dirty="0">
                <a:latin typeface="+mn-ea"/>
              </a:rPr>
              <a:t>の実態に配慮し</a:t>
            </a:r>
            <a:r>
              <a:rPr lang="ja-JP" altLang="en-US" sz="1200" dirty="0" smtClean="0">
                <a:latin typeface="+mn-ea"/>
              </a:rPr>
              <a:t>、</a:t>
            </a:r>
            <a:endParaRPr lang="en-US" altLang="ja-JP" sz="1200" dirty="0" smtClean="0">
              <a:latin typeface="+mn-ea"/>
            </a:endParaRPr>
          </a:p>
          <a:p>
            <a:r>
              <a:rPr lang="ja-JP" altLang="en-US" sz="1200" dirty="0" smtClean="0">
                <a:latin typeface="+mn-ea"/>
              </a:rPr>
              <a:t>総合的</a:t>
            </a:r>
            <a:r>
              <a:rPr lang="ja-JP" altLang="en-US" sz="1200" dirty="0">
                <a:latin typeface="+mn-ea"/>
              </a:rPr>
              <a:t>に判断し目標とする範囲を設定</a:t>
            </a:r>
            <a:r>
              <a:rPr lang="ja-JP" altLang="en-US" sz="1200" dirty="0" smtClean="0">
                <a:latin typeface="+mn-ea"/>
              </a:rPr>
              <a:t>。</a:t>
            </a:r>
            <a:endParaRPr lang="en-US" altLang="ja-JP" sz="1200" dirty="0" smtClean="0">
              <a:latin typeface="+mn-ea"/>
            </a:endParaRPr>
          </a:p>
          <a:p>
            <a:endParaRPr lang="en-US" altLang="ja-JP" sz="1200" dirty="0" smtClean="0">
              <a:latin typeface="+mn-ea"/>
            </a:endParaRPr>
          </a:p>
          <a:p>
            <a:r>
              <a:rPr lang="en-US" altLang="ja-JP" sz="1200" dirty="0" smtClean="0">
                <a:latin typeface="+mn-ea"/>
              </a:rPr>
              <a:t>70 </a:t>
            </a:r>
            <a:r>
              <a:rPr lang="ja-JP" altLang="en-US" sz="1200" dirty="0">
                <a:latin typeface="+mn-ea"/>
              </a:rPr>
              <a:t>歳以上では、総死亡率が最も低かった</a:t>
            </a:r>
            <a:r>
              <a:rPr lang="en-US" altLang="ja-JP" sz="1200" dirty="0">
                <a:latin typeface="+mn-ea"/>
              </a:rPr>
              <a:t>BMI </a:t>
            </a:r>
            <a:r>
              <a:rPr lang="ja-JP" altLang="en-US" sz="1200" dirty="0">
                <a:latin typeface="+mn-ea"/>
              </a:rPr>
              <a:t>と</a:t>
            </a:r>
            <a:r>
              <a:rPr lang="ja-JP" altLang="en-US" sz="1200" dirty="0" smtClean="0">
                <a:latin typeface="+mn-ea"/>
              </a:rPr>
              <a:t>実態</a:t>
            </a:r>
            <a:endParaRPr lang="en-US" altLang="ja-JP" sz="1200" dirty="0" smtClean="0">
              <a:latin typeface="+mn-ea"/>
            </a:endParaRPr>
          </a:p>
          <a:p>
            <a:r>
              <a:rPr lang="ja-JP" altLang="en-US" sz="1200" dirty="0" smtClean="0">
                <a:latin typeface="+mn-ea"/>
              </a:rPr>
              <a:t>と</a:t>
            </a:r>
            <a:r>
              <a:rPr lang="ja-JP" altLang="en-US" sz="1200" dirty="0">
                <a:latin typeface="+mn-ea"/>
              </a:rPr>
              <a:t>の乖離が</a:t>
            </a:r>
            <a:r>
              <a:rPr lang="ja-JP" altLang="en-US" sz="1200" dirty="0" smtClean="0">
                <a:latin typeface="+mn-ea"/>
              </a:rPr>
              <a:t>見られるため</a:t>
            </a:r>
            <a:r>
              <a:rPr lang="ja-JP" altLang="en-US" sz="1200" dirty="0">
                <a:latin typeface="+mn-ea"/>
              </a:rPr>
              <a:t>、虚弱の予防及び生活</a:t>
            </a:r>
            <a:r>
              <a:rPr lang="ja-JP" altLang="en-US" sz="1200" dirty="0" smtClean="0">
                <a:latin typeface="+mn-ea"/>
              </a:rPr>
              <a:t>習慣</a:t>
            </a:r>
            <a:endParaRPr lang="en-US" altLang="ja-JP" sz="1200" dirty="0" smtClean="0">
              <a:latin typeface="+mn-ea"/>
            </a:endParaRPr>
          </a:p>
          <a:p>
            <a:r>
              <a:rPr lang="ja-JP" altLang="en-US" sz="1200" dirty="0" smtClean="0">
                <a:latin typeface="+mn-ea"/>
              </a:rPr>
              <a:t>病</a:t>
            </a:r>
            <a:r>
              <a:rPr lang="ja-JP" altLang="en-US" sz="1200" dirty="0">
                <a:latin typeface="+mn-ea"/>
              </a:rPr>
              <a:t>の</a:t>
            </a:r>
            <a:r>
              <a:rPr lang="ja-JP" altLang="en-US" sz="1200" dirty="0" smtClean="0">
                <a:latin typeface="+mn-ea"/>
              </a:rPr>
              <a:t>予防の</a:t>
            </a:r>
            <a:r>
              <a:rPr lang="ja-JP" altLang="en-US" sz="1200" dirty="0">
                <a:latin typeface="+mn-ea"/>
              </a:rPr>
              <a:t>両者に配慮する必要があることも踏まえ</a:t>
            </a:r>
            <a:r>
              <a:rPr lang="ja-JP" altLang="en-US" sz="1200" dirty="0" smtClean="0">
                <a:latin typeface="+mn-ea"/>
              </a:rPr>
              <a:t>、</a:t>
            </a:r>
            <a:endParaRPr lang="en-US" altLang="ja-JP" sz="1200" dirty="0" smtClean="0">
              <a:latin typeface="+mn-ea"/>
            </a:endParaRPr>
          </a:p>
          <a:p>
            <a:r>
              <a:rPr lang="ja-JP" altLang="en-US" sz="1200" spc="-20" dirty="0" smtClean="0">
                <a:latin typeface="+mn-ea"/>
              </a:rPr>
              <a:t>当面</a:t>
            </a:r>
            <a:r>
              <a:rPr lang="ja-JP" altLang="en-US" sz="1200" spc="-20" dirty="0">
                <a:latin typeface="+mn-ea"/>
              </a:rPr>
              <a:t>目標とする</a:t>
            </a:r>
            <a:r>
              <a:rPr lang="en-US" altLang="ja-JP" sz="1200" spc="-20" dirty="0">
                <a:latin typeface="+mn-ea"/>
              </a:rPr>
              <a:t>BMI </a:t>
            </a:r>
            <a:r>
              <a:rPr lang="ja-JP" altLang="en-US" sz="1200" spc="-20" dirty="0">
                <a:latin typeface="+mn-ea"/>
              </a:rPr>
              <a:t>の範囲を</a:t>
            </a:r>
            <a:r>
              <a:rPr lang="en-US" altLang="ja-JP" sz="1200" spc="-20" dirty="0">
                <a:latin typeface="+mn-ea"/>
              </a:rPr>
              <a:t>21.5</a:t>
            </a:r>
            <a:r>
              <a:rPr lang="ja-JP" altLang="en-US" sz="1200" spc="-20" dirty="0">
                <a:latin typeface="+mn-ea"/>
              </a:rPr>
              <a:t>～</a:t>
            </a:r>
            <a:r>
              <a:rPr lang="en-US" altLang="ja-JP" sz="1200" spc="-20" dirty="0">
                <a:latin typeface="+mn-ea"/>
              </a:rPr>
              <a:t>24.9 kg/m</a:t>
            </a:r>
            <a:r>
              <a:rPr lang="en-US" altLang="ja-JP" sz="1200" spc="-20" baseline="30000" dirty="0">
                <a:latin typeface="+mn-ea"/>
              </a:rPr>
              <a:t>2</a:t>
            </a:r>
            <a:r>
              <a:rPr lang="en-US" altLang="ja-JP" sz="1200" spc="-20" dirty="0">
                <a:latin typeface="+mn-ea"/>
              </a:rPr>
              <a:t> </a:t>
            </a:r>
            <a:r>
              <a:rPr lang="ja-JP" altLang="en-US" sz="1200" spc="-20" dirty="0" smtClean="0">
                <a:latin typeface="+mn-ea"/>
              </a:rPr>
              <a:t>と</a:t>
            </a:r>
            <a:r>
              <a:rPr lang="ja-JP" altLang="en-US" sz="1200" spc="-20" dirty="0">
                <a:latin typeface="+mn-ea"/>
              </a:rPr>
              <a:t>し</a:t>
            </a:r>
            <a:r>
              <a:rPr lang="ja-JP" altLang="en-US" sz="1200" spc="-20" dirty="0" smtClean="0">
                <a:latin typeface="+mn-ea"/>
              </a:rPr>
              <a:t>た</a:t>
            </a:r>
            <a:r>
              <a:rPr lang="ja-JP" altLang="en-US" sz="1200" spc="-20" dirty="0">
                <a:latin typeface="+mn-ea"/>
              </a:rPr>
              <a:t>。</a:t>
            </a:r>
          </a:p>
        </p:txBody>
      </p:sp>
      <p:sp>
        <p:nvSpPr>
          <p:cNvPr id="57" name="正方形/長方形 56"/>
          <p:cNvSpPr/>
          <p:nvPr/>
        </p:nvSpPr>
        <p:spPr>
          <a:xfrm>
            <a:off x="4709900" y="4330527"/>
            <a:ext cx="211675" cy="451406"/>
          </a:xfrm>
          <a:prstGeom prst="rect">
            <a:avLst/>
          </a:prstGeom>
        </p:spPr>
        <p:txBody>
          <a:bodyPr wrap="square">
            <a:spAutoFit/>
          </a:bodyPr>
          <a:lstStyle/>
          <a:p>
            <a:r>
              <a:rPr lang="ja-JP" altLang="en-US" sz="1400" baseline="30000" dirty="0">
                <a:latin typeface="+mn-ea"/>
              </a:rPr>
              <a:t>１</a:t>
            </a:r>
            <a:r>
              <a:rPr lang="ja-JP" altLang="en-US" sz="1400" dirty="0">
                <a:latin typeface="+mn-ea"/>
              </a:rPr>
              <a:t>　　</a:t>
            </a:r>
          </a:p>
        </p:txBody>
      </p:sp>
      <p:sp>
        <p:nvSpPr>
          <p:cNvPr id="58" name="正方形/長方形 57"/>
          <p:cNvSpPr/>
          <p:nvPr/>
        </p:nvSpPr>
        <p:spPr>
          <a:xfrm>
            <a:off x="4720365" y="4704077"/>
            <a:ext cx="211675" cy="451406"/>
          </a:xfrm>
          <a:prstGeom prst="rect">
            <a:avLst/>
          </a:prstGeom>
        </p:spPr>
        <p:txBody>
          <a:bodyPr wrap="square">
            <a:spAutoFit/>
          </a:bodyPr>
          <a:lstStyle/>
          <a:p>
            <a:r>
              <a:rPr lang="ja-JP" altLang="en-US" sz="1400" baseline="30000" dirty="0">
                <a:latin typeface="+mn-ea"/>
              </a:rPr>
              <a:t>２</a:t>
            </a:r>
            <a:r>
              <a:rPr lang="ja-JP" altLang="en-US" sz="1400" dirty="0">
                <a:latin typeface="+mn-ea"/>
              </a:rPr>
              <a:t>　 　</a:t>
            </a:r>
          </a:p>
        </p:txBody>
      </p:sp>
      <p:sp>
        <p:nvSpPr>
          <p:cNvPr id="59" name="正方形/長方形 58"/>
          <p:cNvSpPr/>
          <p:nvPr/>
        </p:nvSpPr>
        <p:spPr>
          <a:xfrm>
            <a:off x="4720365" y="5587531"/>
            <a:ext cx="193165" cy="451406"/>
          </a:xfrm>
          <a:prstGeom prst="rect">
            <a:avLst/>
          </a:prstGeom>
        </p:spPr>
        <p:txBody>
          <a:bodyPr wrap="square">
            <a:spAutoFit/>
          </a:bodyPr>
          <a:lstStyle/>
          <a:p>
            <a:r>
              <a:rPr lang="ja-JP" altLang="en-US" sz="1400" baseline="30000" dirty="0">
                <a:latin typeface="+mn-ea"/>
              </a:rPr>
              <a:t>３</a:t>
            </a:r>
            <a:r>
              <a:rPr lang="ja-JP" altLang="en-US" sz="1400" dirty="0">
                <a:latin typeface="+mn-ea"/>
              </a:rPr>
              <a:t>　</a:t>
            </a:r>
          </a:p>
        </p:txBody>
      </p:sp>
      <p:sp>
        <p:nvSpPr>
          <p:cNvPr id="86" name="テキスト ボックス 2"/>
          <p:cNvSpPr txBox="1">
            <a:spLocks noChangeArrowheads="1"/>
          </p:cNvSpPr>
          <p:nvPr/>
        </p:nvSpPr>
        <p:spPr bwMode="auto">
          <a:xfrm>
            <a:off x="467544" y="6597352"/>
            <a:ext cx="7992888" cy="24622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lnSpc>
                <a:spcPts val="1200"/>
              </a:lnSpc>
              <a:spcAft>
                <a:spcPts val="0"/>
              </a:spcAft>
            </a:pPr>
            <a:r>
              <a:rPr lang="ja-JP" sz="1400" kern="100" dirty="0">
                <a:effectLst/>
                <a:latin typeface="Century"/>
                <a:ea typeface="ＭＳ ゴシック"/>
                <a:cs typeface="Times New Roman"/>
              </a:rPr>
              <a:t>資料：厚生労働省「日本人の食事摂取基準（</a:t>
            </a:r>
            <a:r>
              <a:rPr lang="en-US" sz="1400" kern="100" dirty="0">
                <a:effectLst/>
                <a:latin typeface="Century"/>
                <a:ea typeface="ＭＳ ゴシック"/>
                <a:cs typeface="Times New Roman"/>
              </a:rPr>
              <a:t>2015</a:t>
            </a:r>
            <a:r>
              <a:rPr lang="ja-JP" sz="1400" kern="100" dirty="0">
                <a:effectLst/>
                <a:latin typeface="Century"/>
                <a:ea typeface="ＭＳ ゴシック"/>
                <a:cs typeface="Times New Roman"/>
              </a:rPr>
              <a:t>年版</a:t>
            </a:r>
            <a:r>
              <a:rPr lang="ja-JP" sz="1400" kern="100" dirty="0" smtClean="0">
                <a:effectLst/>
                <a:latin typeface="Century"/>
                <a:ea typeface="ＭＳ ゴシック"/>
                <a:cs typeface="Times New Roman"/>
              </a:rPr>
              <a:t>）策定</a:t>
            </a:r>
            <a:r>
              <a:rPr lang="ja-JP" sz="1400" kern="100" dirty="0">
                <a:effectLst/>
                <a:latin typeface="Century"/>
                <a:ea typeface="ＭＳ ゴシック"/>
                <a:cs typeface="Times New Roman"/>
              </a:rPr>
              <a:t>検討会報告書」</a:t>
            </a:r>
            <a:endParaRPr lang="ja-JP" kern="100" dirty="0">
              <a:effectLst/>
              <a:latin typeface="Century"/>
              <a:ea typeface="ＭＳ 明朝"/>
              <a:cs typeface="Times New Roman"/>
            </a:endParaRPr>
          </a:p>
        </p:txBody>
      </p:sp>
      <p:sp>
        <p:nvSpPr>
          <p:cNvPr id="88"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32</a:t>
            </a:fld>
            <a:endParaRPr kumimoji="1" lang="ja-JP" altLang="en-US"/>
          </a:p>
        </p:txBody>
      </p:sp>
    </p:spTree>
    <p:extLst>
      <p:ext uri="{BB962C8B-B14F-4D97-AF65-F5344CB8AC3E}">
        <p14:creationId xmlns:p14="http://schemas.microsoft.com/office/powerpoint/2010/main" val="1572946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p:cNvSpPr/>
          <p:nvPr/>
        </p:nvSpPr>
        <p:spPr>
          <a:xfrm>
            <a:off x="899592" y="116632"/>
            <a:ext cx="8206880" cy="72008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62" name="グループ化 61"/>
          <p:cNvGrpSpPr/>
          <p:nvPr/>
        </p:nvGrpSpPr>
        <p:grpSpPr>
          <a:xfrm>
            <a:off x="-252536" y="0"/>
            <a:ext cx="1872208" cy="893644"/>
            <a:chOff x="-324544" y="0"/>
            <a:chExt cx="1872208" cy="893644"/>
          </a:xfrm>
        </p:grpSpPr>
        <p:sp>
          <p:nvSpPr>
            <p:cNvPr id="63" name="円/楕円 62"/>
            <p:cNvSpPr/>
            <p:nvPr/>
          </p:nvSpPr>
          <p:spPr>
            <a:xfrm>
              <a:off x="-18256"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64" name="正方形/長方形 63"/>
            <p:cNvSpPr/>
            <p:nvPr/>
          </p:nvSpPr>
          <p:spPr>
            <a:xfrm>
              <a:off x="-324544" y="118373"/>
              <a:ext cx="1872208" cy="646331"/>
            </a:xfrm>
            <a:prstGeom prst="rect">
              <a:avLst/>
            </a:prstGeom>
          </p:spPr>
          <p:txBody>
            <a:bodyPr wrap="square">
              <a:spAutoFit/>
            </a:bodyPr>
            <a:lstStyle/>
            <a:p>
              <a:pPr algn="ctr"/>
              <a:r>
                <a:rPr lang="ja-JP" altLang="en-US" b="1" dirty="0">
                  <a:solidFill>
                    <a:schemeClr val="bg1"/>
                  </a:solidFill>
                </a:rPr>
                <a:t>栄養</a:t>
              </a:r>
              <a:endParaRPr lang="en-US" altLang="ja-JP" b="1" dirty="0">
                <a:solidFill>
                  <a:schemeClr val="bg1"/>
                </a:solidFill>
              </a:endParaRPr>
            </a:p>
            <a:p>
              <a:pPr algn="ctr"/>
              <a:r>
                <a:rPr lang="ja-JP" altLang="en-US" b="1" dirty="0">
                  <a:solidFill>
                    <a:schemeClr val="bg1"/>
                  </a:solidFill>
                </a:rPr>
                <a:t>バランス</a:t>
              </a:r>
            </a:p>
          </p:txBody>
        </p:sp>
      </p:grpSp>
      <p:graphicFrame>
        <p:nvGraphicFramePr>
          <p:cNvPr id="18" name="表 17"/>
          <p:cNvGraphicFramePr>
            <a:graphicFrameLocks noGrp="1"/>
          </p:cNvGraphicFramePr>
          <p:nvPr>
            <p:extLst>
              <p:ext uri="{D42A27DB-BD31-4B8C-83A1-F6EECF244321}">
                <p14:modId xmlns:p14="http://schemas.microsoft.com/office/powerpoint/2010/main" val="509266914"/>
              </p:ext>
            </p:extLst>
          </p:nvPr>
        </p:nvGraphicFramePr>
        <p:xfrm>
          <a:off x="901623" y="1308560"/>
          <a:ext cx="7594196" cy="1379771"/>
        </p:xfrm>
        <a:graphic>
          <a:graphicData uri="http://schemas.openxmlformats.org/drawingml/2006/table">
            <a:tbl>
              <a:tblPr firstRow="1" bandRow="1">
                <a:tableStyleId>{5C22544A-7EE6-4342-B048-85BDC9FD1C3A}</a:tableStyleId>
              </a:tblPr>
              <a:tblGrid>
                <a:gridCol w="1939188"/>
                <a:gridCol w="1612936"/>
                <a:gridCol w="2265440"/>
                <a:gridCol w="1776632"/>
              </a:tblGrid>
              <a:tr h="275388">
                <a:tc>
                  <a:txBody>
                    <a:bodyPr/>
                    <a:lstStyle/>
                    <a:p>
                      <a:pPr algn="l" fontAlgn="ctr"/>
                      <a:r>
                        <a:rPr lang="ja-JP" altLang="en-US" sz="1300" b="0" i="0" u="none" strike="noStrike" dirty="0" smtClean="0">
                          <a:solidFill>
                            <a:srgbClr val="000000"/>
                          </a:solidFill>
                          <a:effectLst/>
                          <a:latin typeface="+mj-ea"/>
                          <a:ea typeface="+mj-ea"/>
                        </a:rPr>
                        <a:t> 栄養</a:t>
                      </a:r>
                      <a:r>
                        <a:rPr lang="ja-JP" altLang="en-US" sz="1300" b="0" i="0" u="none" strike="noStrike" dirty="0">
                          <a:solidFill>
                            <a:srgbClr val="000000"/>
                          </a:solidFill>
                          <a:effectLst/>
                          <a:latin typeface="+mj-ea"/>
                          <a:ea typeface="+mj-ea"/>
                        </a:rPr>
                        <a:t>教育の枠組み</a:t>
                      </a:r>
                    </a:p>
                  </a:txBody>
                  <a:tcPr marL="8101" marR="8101" marT="8101" marB="0" anchor="ctr">
                    <a:lnT w="38100" cap="flat" cmpd="sng" algn="ctr">
                      <a:solidFill>
                        <a:schemeClr val="tx1"/>
                      </a:solidFill>
                      <a:prstDash val="solid"/>
                      <a:round/>
                      <a:headEnd type="none" w="med" len="med"/>
                      <a:tailEnd type="none" w="med" len="med"/>
                    </a:lnT>
                    <a:noFill/>
                  </a:tcPr>
                </a:tc>
                <a:tc>
                  <a:txBody>
                    <a:bodyPr/>
                    <a:lstStyle/>
                    <a:p>
                      <a:pPr algn="l" fontAlgn="ctr"/>
                      <a:r>
                        <a:rPr lang="zh-TW" altLang="en-US" sz="1300" b="0" i="0" u="none" strike="noStrike" dirty="0" smtClean="0">
                          <a:solidFill>
                            <a:srgbClr val="000000"/>
                          </a:solidFill>
                          <a:effectLst/>
                          <a:latin typeface="ＭＳ ゴシック" panose="020B0609070205080204" pitchFamily="49" charset="-128"/>
                          <a:ea typeface="ＭＳ ゴシック" panose="020B0609070205080204" pitchFamily="49" charset="-128"/>
                        </a:rPr>
                        <a:t>栄養素</a:t>
                      </a:r>
                      <a:r>
                        <a:rPr lang="zh-TW" altLang="en-US" sz="1300" b="0" i="0" u="none" strike="noStrike" dirty="0">
                          <a:solidFill>
                            <a:srgbClr val="000000"/>
                          </a:solidFill>
                          <a:effectLst/>
                          <a:latin typeface="ＭＳ ゴシック" panose="020B0609070205080204" pitchFamily="49" charset="-128"/>
                          <a:ea typeface="ＭＳ ゴシック" panose="020B0609070205080204" pitchFamily="49" charset="-128"/>
                        </a:rPr>
                        <a:t>選択型</a:t>
                      </a:r>
                    </a:p>
                  </a:txBody>
                  <a:tcPr marL="8101" marR="8101" marT="8101" marB="0" anchor="ctr">
                    <a:lnT w="38100" cap="flat" cmpd="sng" algn="ctr">
                      <a:solidFill>
                        <a:schemeClr val="tx1"/>
                      </a:solidFill>
                      <a:prstDash val="solid"/>
                      <a:round/>
                      <a:headEnd type="none" w="med" len="med"/>
                      <a:tailEnd type="none" w="med" len="med"/>
                    </a:lnT>
                    <a:noFill/>
                  </a:tcPr>
                </a:tc>
                <a:tc>
                  <a:txBody>
                    <a:bodyPr/>
                    <a:lstStyle/>
                    <a:p>
                      <a:pPr algn="l" fontAlgn="ctr"/>
                      <a:r>
                        <a:rPr lang="zh-TW" altLang="en-US" sz="1300" b="0" i="0" u="none" strike="noStrike" dirty="0">
                          <a:solidFill>
                            <a:srgbClr val="000000"/>
                          </a:solidFill>
                          <a:effectLst/>
                          <a:latin typeface="ＭＳ ゴシック" panose="020B0609070205080204" pitchFamily="49" charset="-128"/>
                          <a:ea typeface="ＭＳ ゴシック" panose="020B0609070205080204" pitchFamily="49" charset="-128"/>
                        </a:rPr>
                        <a:t>食材料選択型</a:t>
                      </a:r>
                    </a:p>
                  </a:txBody>
                  <a:tcPr marL="8101" marR="8101" marT="8101" marB="0" anchor="ctr">
                    <a:lnT w="38100" cap="flat" cmpd="sng" algn="ctr">
                      <a:solidFill>
                        <a:schemeClr val="tx1"/>
                      </a:solidFill>
                      <a:prstDash val="solid"/>
                      <a:round/>
                      <a:headEnd type="none" w="med" len="med"/>
                      <a:tailEnd type="none" w="med" len="med"/>
                    </a:lnT>
                    <a:noFill/>
                  </a:tcPr>
                </a:tc>
                <a:tc>
                  <a:txBody>
                    <a:bodyPr/>
                    <a:lstStyle/>
                    <a:p>
                      <a:pPr algn="l" fontAlgn="ctr"/>
                      <a: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rPr>
                        <a:t>料理選択型</a:t>
                      </a:r>
                    </a:p>
                  </a:txBody>
                  <a:tcPr marL="8101" marR="8101" marT="8101" marB="0" anchor="ctr">
                    <a:lnT w="38100" cap="flat" cmpd="sng" algn="ctr">
                      <a:solidFill>
                        <a:schemeClr val="tx1"/>
                      </a:solidFill>
                      <a:prstDash val="solid"/>
                      <a:round/>
                      <a:headEnd type="none" w="med" len="med"/>
                      <a:tailEnd type="none" w="med" len="med"/>
                    </a:lnT>
                    <a:noFill/>
                  </a:tcPr>
                </a:tc>
              </a:tr>
              <a:tr h="194601">
                <a:tc>
                  <a:txBody>
                    <a:bodyPr/>
                    <a:lstStyle/>
                    <a:p>
                      <a:pPr algn="l" fontAlgn="ctr"/>
                      <a:r>
                        <a:rPr lang="ja-JP" altLang="en-US" sz="1300" b="0" i="0" u="none" strike="noStrike" dirty="0" smtClean="0">
                          <a:solidFill>
                            <a:srgbClr val="000000"/>
                          </a:solidFill>
                          <a:effectLst/>
                          <a:latin typeface="+mj-ea"/>
                          <a:ea typeface="+mj-ea"/>
                        </a:rPr>
                        <a:t> （</a:t>
                      </a:r>
                      <a:r>
                        <a:rPr lang="ja-JP" altLang="en-US" sz="1300" b="0" i="0" u="none" strike="noStrike" dirty="0">
                          <a:solidFill>
                            <a:srgbClr val="000000"/>
                          </a:solidFill>
                          <a:effectLst/>
                          <a:latin typeface="+mj-ea"/>
                          <a:ea typeface="+mj-ea"/>
                        </a:rPr>
                        <a:t>基本や基準値）</a:t>
                      </a:r>
                    </a:p>
                  </a:txBody>
                  <a:tcPr marL="8101" marR="8101" marT="8101" marB="0" anchor="ctr">
                    <a:lnB w="6350" cap="flat" cmpd="sng" algn="ctr">
                      <a:solidFill>
                        <a:schemeClr val="tx1"/>
                      </a:solidFill>
                      <a:prstDash val="solid"/>
                      <a:round/>
                      <a:headEnd type="none" w="med" len="med"/>
                      <a:tailEnd type="none" w="med" len="med"/>
                    </a:lnB>
                    <a:noFill/>
                  </a:tcPr>
                </a:tc>
                <a:tc>
                  <a:txBody>
                    <a:bodyPr/>
                    <a:lstStyle/>
                    <a:p>
                      <a:pPr algn="l" fontAlgn="ctr"/>
                      <a:r>
                        <a:rPr lang="zh-TW" altLang="en-US" sz="1300" b="0" i="0" u="none" strike="noStrike" dirty="0" smtClean="0">
                          <a:solidFill>
                            <a:srgbClr val="000000"/>
                          </a:solidFill>
                          <a:effectLst/>
                          <a:latin typeface="ＭＳ ゴシック" panose="020B0609070205080204" pitchFamily="49" charset="-128"/>
                          <a:ea typeface="ＭＳ ゴシック" panose="020B0609070205080204" pitchFamily="49" charset="-128"/>
                        </a:rPr>
                        <a:t>（</a:t>
                      </a:r>
                      <a:r>
                        <a:rPr lang="ja-JP" altLang="en-US" sz="1300" b="0" i="0" u="none" strike="noStrike" dirty="0" smtClean="0">
                          <a:solidFill>
                            <a:srgbClr val="000000"/>
                          </a:solidFill>
                          <a:effectLst/>
                          <a:latin typeface="ＭＳ ゴシック" panose="020B0609070205080204" pitchFamily="49" charset="-128"/>
                          <a:ea typeface="ＭＳ ゴシック" panose="020B0609070205080204" pitchFamily="49" charset="-128"/>
                        </a:rPr>
                        <a:t>食事摂取基準</a:t>
                      </a:r>
                      <a:r>
                        <a:rPr lang="zh-TW" altLang="en-US" sz="1300" b="0" i="0" u="none" strike="noStrike" dirty="0" smtClean="0">
                          <a:solidFill>
                            <a:srgbClr val="000000"/>
                          </a:solidFill>
                          <a:effectLst/>
                          <a:latin typeface="ＭＳ ゴシック" panose="020B0609070205080204" pitchFamily="49" charset="-128"/>
                          <a:ea typeface="ＭＳ ゴシック" panose="020B0609070205080204" pitchFamily="49" charset="-128"/>
                        </a:rPr>
                        <a:t>）</a:t>
                      </a:r>
                      <a:endParaRPr lang="zh-TW" altLang="en-US" sz="13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101" marR="8101" marT="8101" marB="0" anchor="ctr">
                    <a:lnB w="6350" cap="flat" cmpd="sng" algn="ctr">
                      <a:solidFill>
                        <a:schemeClr val="tx1"/>
                      </a:solidFill>
                      <a:prstDash val="solid"/>
                      <a:round/>
                      <a:headEnd type="none" w="med" len="med"/>
                      <a:tailEnd type="none" w="med" len="med"/>
                    </a:lnB>
                    <a:noFill/>
                  </a:tcPr>
                </a:tc>
                <a:tc>
                  <a:txBody>
                    <a:bodyPr/>
                    <a:lstStyle/>
                    <a:p>
                      <a:pPr algn="l" fontAlgn="ctr"/>
                      <a:r>
                        <a:rPr lang="zh-TW" altLang="en-US" sz="1300" b="0" i="0" u="none" strike="noStrike" dirty="0">
                          <a:solidFill>
                            <a:srgbClr val="000000"/>
                          </a:solidFill>
                          <a:effectLst/>
                          <a:latin typeface="ＭＳ ゴシック" panose="020B0609070205080204" pitchFamily="49" charset="-128"/>
                          <a:ea typeface="ＭＳ ゴシック" panose="020B0609070205080204" pitchFamily="49" charset="-128"/>
                        </a:rPr>
                        <a:t>（食品群、食品構成）</a:t>
                      </a:r>
                    </a:p>
                  </a:txBody>
                  <a:tcPr marL="8101" marR="8101" marT="8101" marB="0" anchor="ctr">
                    <a:lnB w="6350" cap="flat" cmpd="sng" algn="ctr">
                      <a:solidFill>
                        <a:schemeClr val="tx1"/>
                      </a:solidFill>
                      <a:prstDash val="solid"/>
                      <a:round/>
                      <a:headEnd type="none" w="med" len="med"/>
                      <a:tailEnd type="none" w="med" len="med"/>
                    </a:lnB>
                    <a:noFill/>
                  </a:tcPr>
                </a:tc>
                <a:tc>
                  <a:txBody>
                    <a:bodyPr/>
                    <a:lstStyle/>
                    <a:p>
                      <a:pPr algn="l" fontAlgn="ctr"/>
                      <a:r>
                        <a:rPr lang="zh-TW" altLang="en-US" sz="1300" b="0" i="0" u="none" strike="noStrike" dirty="0">
                          <a:solidFill>
                            <a:srgbClr val="000000"/>
                          </a:solidFill>
                          <a:effectLst/>
                          <a:latin typeface="ＭＳ ゴシック" panose="020B0609070205080204" pitchFamily="49" charset="-128"/>
                          <a:ea typeface="ＭＳ ゴシック" panose="020B0609070205080204" pitchFamily="49" charset="-128"/>
                        </a:rPr>
                        <a:t>（料理郡、料理構成）</a:t>
                      </a:r>
                    </a:p>
                  </a:txBody>
                  <a:tcPr marL="8101" marR="8101" marT="8101" marB="0" anchor="ctr">
                    <a:lnB w="6350" cap="flat" cmpd="sng" algn="ctr">
                      <a:solidFill>
                        <a:schemeClr val="tx1"/>
                      </a:solidFill>
                      <a:prstDash val="solid"/>
                      <a:round/>
                      <a:headEnd type="none" w="med" len="med"/>
                      <a:tailEnd type="none" w="med" len="med"/>
                    </a:lnB>
                    <a:noFill/>
                  </a:tcPr>
                </a:tc>
              </a:tr>
              <a:tr h="377086">
                <a:tc>
                  <a:txBody>
                    <a:bodyPr/>
                    <a:lstStyle/>
                    <a:p>
                      <a:pPr algn="l" fontAlgn="ctr"/>
                      <a:r>
                        <a:rPr lang="ja-JP" altLang="en-US" sz="1300" b="0" i="0" u="none" strike="noStrike" dirty="0" smtClean="0">
                          <a:solidFill>
                            <a:srgbClr val="000000"/>
                          </a:solidFill>
                          <a:effectLst/>
                          <a:latin typeface="+mj-ea"/>
                          <a:ea typeface="+mj-ea"/>
                        </a:rPr>
                        <a:t> 対象</a:t>
                      </a:r>
                      <a:r>
                        <a:rPr lang="ja-JP" altLang="en-US" sz="1300" b="0" i="0" u="none" strike="noStrike" dirty="0">
                          <a:solidFill>
                            <a:srgbClr val="000000"/>
                          </a:solidFill>
                          <a:effectLst/>
                          <a:latin typeface="+mj-ea"/>
                          <a:ea typeface="+mj-ea"/>
                        </a:rPr>
                        <a:t>と</a:t>
                      </a:r>
                      <a:r>
                        <a:rPr lang="ja-JP" altLang="en-US" sz="1300" b="0" i="0" u="none" strike="noStrike" dirty="0" smtClean="0">
                          <a:solidFill>
                            <a:srgbClr val="000000"/>
                          </a:solidFill>
                          <a:effectLst/>
                          <a:latin typeface="+mj-ea"/>
                          <a:ea typeface="+mj-ea"/>
                        </a:rPr>
                        <a:t>なる主な行動</a:t>
                      </a:r>
                      <a:r>
                        <a:rPr lang="ja-JP" altLang="en-US" sz="1300" b="0" i="0" u="none" strike="noStrike" dirty="0">
                          <a:solidFill>
                            <a:srgbClr val="000000"/>
                          </a:solidFill>
                          <a:effectLst/>
                          <a:latin typeface="+mj-ea"/>
                          <a:ea typeface="+mj-ea"/>
                        </a:rPr>
                        <a:t>・営み</a:t>
                      </a:r>
                    </a:p>
                  </a:txBody>
                  <a:tcPr marL="8101" marR="8101" marT="8101"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300" b="0" i="0" u="none" strike="noStrike" dirty="0" smtClean="0">
                          <a:solidFill>
                            <a:srgbClr val="000000"/>
                          </a:solidFill>
                          <a:effectLst/>
                          <a:latin typeface="+mj-ea"/>
                          <a:ea typeface="+mj-ea"/>
                        </a:rPr>
                        <a:t>栄養</a:t>
                      </a:r>
                      <a:r>
                        <a:rPr lang="ja-JP" altLang="en-US" sz="1300" b="0" i="0" u="none" strike="noStrike" dirty="0">
                          <a:solidFill>
                            <a:srgbClr val="000000"/>
                          </a:solidFill>
                          <a:effectLst/>
                          <a:latin typeface="+mj-ea"/>
                          <a:ea typeface="+mj-ea"/>
                        </a:rPr>
                        <a:t>生理</a:t>
                      </a:r>
                    </a:p>
                  </a:txBody>
                  <a:tcPr marL="8101" marR="8101" marT="8101"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300" b="0" i="0" u="none" strike="noStrike" dirty="0">
                          <a:solidFill>
                            <a:srgbClr val="000000"/>
                          </a:solidFill>
                          <a:effectLst/>
                          <a:latin typeface="+mj-ea"/>
                          <a:ea typeface="+mj-ea"/>
                        </a:rPr>
                        <a:t>材料入手・購入・調理</a:t>
                      </a:r>
                    </a:p>
                  </a:txBody>
                  <a:tcPr marL="8101" marR="8101" marT="8101"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300" b="0" i="0" u="none" strike="noStrike" dirty="0">
                          <a:solidFill>
                            <a:srgbClr val="000000"/>
                          </a:solidFill>
                          <a:effectLst/>
                          <a:latin typeface="+mj-ea"/>
                          <a:ea typeface="+mj-ea"/>
                        </a:rPr>
                        <a:t>食事作り・食べる</a:t>
                      </a:r>
                    </a:p>
                  </a:txBody>
                  <a:tcPr marL="8101" marR="8101" marT="8101"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521076">
                <a:tc>
                  <a:txBody>
                    <a:bodyPr/>
                    <a:lstStyle/>
                    <a:p>
                      <a:pPr algn="l" fontAlgn="ctr"/>
                      <a:r>
                        <a:rPr lang="ja-JP" altLang="en-US" sz="1300" b="0" i="0" u="none" strike="noStrike" dirty="0" smtClean="0">
                          <a:solidFill>
                            <a:srgbClr val="000000"/>
                          </a:solidFill>
                          <a:effectLst/>
                          <a:latin typeface="+mj-ea"/>
                          <a:ea typeface="+mj-ea"/>
                        </a:rPr>
                        <a:t> 行動</a:t>
                      </a:r>
                      <a:r>
                        <a:rPr lang="ja-JP" altLang="en-US" sz="1300" b="0" i="0" u="none" strike="noStrike" dirty="0">
                          <a:solidFill>
                            <a:srgbClr val="000000"/>
                          </a:solidFill>
                          <a:effectLst/>
                          <a:latin typeface="+mj-ea"/>
                          <a:ea typeface="+mj-ea"/>
                        </a:rPr>
                        <a:t>目標</a:t>
                      </a:r>
                    </a:p>
                  </a:txBody>
                  <a:tcPr marL="8101" marR="8101" marT="8101" marB="0" anchor="ct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fontAlgn="ctr"/>
                      <a:r>
                        <a:rPr lang="ja-JP" altLang="en-US" sz="1300" b="0" i="0" u="none" strike="noStrike" dirty="0" smtClean="0">
                          <a:solidFill>
                            <a:srgbClr val="000000"/>
                          </a:solidFill>
                          <a:effectLst/>
                          <a:latin typeface="+mj-ea"/>
                          <a:ea typeface="+mj-ea"/>
                        </a:rPr>
                        <a:t>１日</a:t>
                      </a:r>
                      <a:r>
                        <a:rPr lang="ja-JP" altLang="en-US" sz="1300" b="0" i="0" u="none" strike="noStrike" dirty="0">
                          <a:solidFill>
                            <a:srgbClr val="000000"/>
                          </a:solidFill>
                          <a:effectLst/>
                          <a:latin typeface="+mj-ea"/>
                          <a:ea typeface="+mj-ea"/>
                        </a:rPr>
                        <a:t>に必要な栄養素のバランス</a:t>
                      </a:r>
                      <a:r>
                        <a:rPr lang="ja-JP" altLang="en-US" sz="1300" b="0" i="0" u="none" strike="noStrike" dirty="0" smtClean="0">
                          <a:solidFill>
                            <a:srgbClr val="000000"/>
                          </a:solidFill>
                          <a:effectLst/>
                          <a:latin typeface="+mj-ea"/>
                          <a:ea typeface="+mj-ea"/>
                        </a:rPr>
                        <a:t>をとりましょう</a:t>
                      </a:r>
                      <a:endParaRPr lang="ja-JP" altLang="en-US" sz="1300" b="0" i="0" u="none" strike="noStrike" dirty="0">
                        <a:solidFill>
                          <a:srgbClr val="000000"/>
                        </a:solidFill>
                        <a:effectLst/>
                        <a:latin typeface="+mj-ea"/>
                        <a:ea typeface="+mj-ea"/>
                      </a:endParaRPr>
                    </a:p>
                  </a:txBody>
                  <a:tcPr marL="8101" marR="8101" marT="8101" marB="0" anchor="ct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fontAlgn="ctr"/>
                      <a:r>
                        <a:rPr lang="ja-JP" altLang="en-US" sz="1300" b="0" i="0" u="none" strike="noStrike" dirty="0">
                          <a:solidFill>
                            <a:srgbClr val="000000"/>
                          </a:solidFill>
                          <a:effectLst/>
                          <a:latin typeface="+mj-ea"/>
                          <a:ea typeface="+mj-ea"/>
                        </a:rPr>
                        <a:t>１日の食事に６つの基礎食品を組み合わせましょう</a:t>
                      </a:r>
                    </a:p>
                  </a:txBody>
                  <a:tcPr marL="8101" marR="8101" marT="8101" marB="0" anchor="ct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fontAlgn="ctr"/>
                      <a:r>
                        <a:rPr lang="ja-JP" altLang="en-US" sz="1300" b="0" i="0" u="none" strike="noStrike" dirty="0">
                          <a:solidFill>
                            <a:srgbClr val="000000"/>
                          </a:solidFill>
                          <a:effectLst/>
                          <a:latin typeface="+mj-ea"/>
                          <a:ea typeface="+mj-ea"/>
                        </a:rPr>
                        <a:t>１食に主食・主菜・副菜</a:t>
                      </a:r>
                      <a:r>
                        <a:rPr lang="ja-JP" altLang="en-US" sz="1300" b="0" i="0" u="none" strike="noStrike" dirty="0" smtClean="0">
                          <a:solidFill>
                            <a:srgbClr val="000000"/>
                          </a:solidFill>
                          <a:effectLst/>
                          <a:latin typeface="+mj-ea"/>
                          <a:ea typeface="+mj-ea"/>
                        </a:rPr>
                        <a:t>を</a:t>
                      </a:r>
                      <a:endParaRPr lang="en-US" altLang="ja-JP" sz="1300" b="0" i="0" u="none" strike="noStrike" dirty="0" smtClean="0">
                        <a:solidFill>
                          <a:srgbClr val="000000"/>
                        </a:solidFill>
                        <a:effectLst/>
                        <a:latin typeface="+mj-ea"/>
                        <a:ea typeface="+mj-ea"/>
                      </a:endParaRPr>
                    </a:p>
                    <a:p>
                      <a:pPr algn="l" fontAlgn="ctr"/>
                      <a:r>
                        <a:rPr lang="ja-JP" altLang="en-US" sz="1300" b="0" i="0" u="none" strike="noStrike" dirty="0" smtClean="0">
                          <a:solidFill>
                            <a:srgbClr val="000000"/>
                          </a:solidFill>
                          <a:effectLst/>
                          <a:latin typeface="+mj-ea"/>
                          <a:ea typeface="+mj-ea"/>
                        </a:rPr>
                        <a:t>組み合わせましょう</a:t>
                      </a:r>
                      <a:endParaRPr lang="ja-JP" altLang="en-US" sz="1300" b="0" i="0" u="none" strike="noStrike" dirty="0">
                        <a:solidFill>
                          <a:srgbClr val="000000"/>
                        </a:solidFill>
                        <a:effectLst/>
                        <a:latin typeface="+mj-ea"/>
                        <a:ea typeface="+mj-ea"/>
                      </a:endParaRPr>
                    </a:p>
                  </a:txBody>
                  <a:tcPr marL="8101" marR="8101" marT="8101" marB="0" anchor="ct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grpSp>
        <p:nvGrpSpPr>
          <p:cNvPr id="52" name="グループ化 51"/>
          <p:cNvGrpSpPr/>
          <p:nvPr/>
        </p:nvGrpSpPr>
        <p:grpSpPr>
          <a:xfrm>
            <a:off x="899592" y="2748719"/>
            <a:ext cx="7812250" cy="3776625"/>
            <a:chOff x="576174" y="2204235"/>
            <a:chExt cx="8172290" cy="3950677"/>
          </a:xfrm>
        </p:grpSpPr>
        <p:sp>
          <p:nvSpPr>
            <p:cNvPr id="3" name="テキスト ボックス 2"/>
            <p:cNvSpPr txBox="1"/>
            <p:nvPr/>
          </p:nvSpPr>
          <p:spPr>
            <a:xfrm>
              <a:off x="576174" y="2209692"/>
              <a:ext cx="1602748" cy="531175"/>
            </a:xfrm>
            <a:prstGeom prst="rect">
              <a:avLst/>
            </a:prstGeom>
            <a:noFill/>
          </p:spPr>
          <p:txBody>
            <a:bodyPr wrap="square" rtlCol="0">
              <a:spAutoFit/>
            </a:bodyPr>
            <a:lstStyle/>
            <a:p>
              <a:r>
                <a:rPr kumimoji="1" lang="ja-JP" altLang="en-US" sz="1600" dirty="0" smtClean="0"/>
                <a:t>食物等の</a:t>
              </a:r>
              <a:endParaRPr kumimoji="1" lang="en-US" altLang="ja-JP" sz="1600" dirty="0" smtClean="0"/>
            </a:p>
            <a:p>
              <a:r>
                <a:rPr kumimoji="1" lang="ja-JP" altLang="en-US" sz="1600" dirty="0" smtClean="0"/>
                <a:t>組み合わせ例</a:t>
              </a:r>
              <a:endParaRPr kumimoji="1" lang="ja-JP" altLang="en-US" sz="1600" dirty="0"/>
            </a:p>
          </p:txBody>
        </p:sp>
        <p:sp>
          <p:nvSpPr>
            <p:cNvPr id="4" name="テキスト ボックス 3"/>
            <p:cNvSpPr txBox="1">
              <a:spLocks noChangeAspect="1"/>
            </p:cNvSpPr>
            <p:nvPr/>
          </p:nvSpPr>
          <p:spPr>
            <a:xfrm>
              <a:off x="2178922" y="2227536"/>
              <a:ext cx="2158456" cy="279566"/>
            </a:xfrm>
            <a:prstGeom prst="rect">
              <a:avLst/>
            </a:prstGeom>
            <a:noFill/>
          </p:spPr>
          <p:txBody>
            <a:bodyPr wrap="square" rtlCol="0">
              <a:spAutoFit/>
            </a:bodyPr>
            <a:lstStyle/>
            <a:p>
              <a:r>
                <a:rPr lang="ja-JP" altLang="en-US" sz="1400" dirty="0"/>
                <a:t>エネルギー</a:t>
              </a:r>
              <a:endParaRPr kumimoji="1" lang="ja-JP" altLang="en-US" sz="1400" dirty="0"/>
            </a:p>
          </p:txBody>
        </p:sp>
        <p:sp>
          <p:nvSpPr>
            <p:cNvPr id="5" name="テキスト ボックス 4"/>
            <p:cNvSpPr txBox="1">
              <a:spLocks noChangeAspect="1"/>
            </p:cNvSpPr>
            <p:nvPr/>
          </p:nvSpPr>
          <p:spPr>
            <a:xfrm>
              <a:off x="2179462" y="2587106"/>
              <a:ext cx="2158456" cy="279566"/>
            </a:xfrm>
            <a:prstGeom prst="rect">
              <a:avLst/>
            </a:prstGeom>
            <a:noFill/>
          </p:spPr>
          <p:txBody>
            <a:bodyPr wrap="square" rtlCol="0">
              <a:spAutoFit/>
            </a:bodyPr>
            <a:lstStyle/>
            <a:p>
              <a:r>
                <a:rPr lang="ja-JP" altLang="en-US" sz="1400" dirty="0"/>
                <a:t>炭水化物</a:t>
              </a:r>
              <a:endParaRPr kumimoji="1" lang="ja-JP" altLang="en-US" sz="1400" dirty="0"/>
            </a:p>
          </p:txBody>
        </p:sp>
        <p:sp>
          <p:nvSpPr>
            <p:cNvPr id="6" name="テキスト ボックス 5"/>
            <p:cNvSpPr txBox="1">
              <a:spLocks noChangeAspect="1"/>
            </p:cNvSpPr>
            <p:nvPr/>
          </p:nvSpPr>
          <p:spPr>
            <a:xfrm>
              <a:off x="2205441" y="2978499"/>
              <a:ext cx="2158456" cy="279566"/>
            </a:xfrm>
            <a:prstGeom prst="rect">
              <a:avLst/>
            </a:prstGeom>
            <a:noFill/>
          </p:spPr>
          <p:txBody>
            <a:bodyPr wrap="square" rtlCol="0">
              <a:spAutoFit/>
            </a:bodyPr>
            <a:lstStyle/>
            <a:p>
              <a:r>
                <a:rPr lang="ja-JP" altLang="en-US" sz="1400" dirty="0"/>
                <a:t>脂質</a:t>
              </a:r>
              <a:endParaRPr kumimoji="1" lang="ja-JP" altLang="en-US" sz="1400" dirty="0"/>
            </a:p>
          </p:txBody>
        </p:sp>
        <p:sp>
          <p:nvSpPr>
            <p:cNvPr id="7" name="テキスト ボックス 6"/>
            <p:cNvSpPr txBox="1">
              <a:spLocks noChangeAspect="1"/>
            </p:cNvSpPr>
            <p:nvPr/>
          </p:nvSpPr>
          <p:spPr>
            <a:xfrm>
              <a:off x="2205441" y="3358697"/>
              <a:ext cx="2158456" cy="279566"/>
            </a:xfrm>
            <a:prstGeom prst="rect">
              <a:avLst/>
            </a:prstGeom>
            <a:noFill/>
          </p:spPr>
          <p:txBody>
            <a:bodyPr wrap="square" rtlCol="0">
              <a:spAutoFit/>
            </a:bodyPr>
            <a:lstStyle/>
            <a:p>
              <a:r>
                <a:rPr lang="ja-JP" altLang="en-US" sz="1400" dirty="0"/>
                <a:t>たんぱく質</a:t>
              </a:r>
              <a:endParaRPr kumimoji="1" lang="ja-JP" altLang="en-US" sz="1400" dirty="0"/>
            </a:p>
          </p:txBody>
        </p:sp>
        <p:sp>
          <p:nvSpPr>
            <p:cNvPr id="8" name="テキスト ボックス 7"/>
            <p:cNvSpPr txBox="1"/>
            <p:nvPr/>
          </p:nvSpPr>
          <p:spPr>
            <a:xfrm>
              <a:off x="3537069" y="2587106"/>
              <a:ext cx="2158456" cy="279566"/>
            </a:xfrm>
            <a:prstGeom prst="rect">
              <a:avLst/>
            </a:prstGeom>
            <a:noFill/>
          </p:spPr>
          <p:txBody>
            <a:bodyPr wrap="square" rtlCol="0">
              <a:spAutoFit/>
            </a:bodyPr>
            <a:lstStyle/>
            <a:p>
              <a:r>
                <a:rPr lang="ja-JP" altLang="en-US" sz="1400" dirty="0" smtClean="0"/>
                <a:t>５群：米、小麦、めん</a:t>
              </a:r>
              <a:endParaRPr kumimoji="1" lang="ja-JP" altLang="en-US" sz="1400" dirty="0"/>
            </a:p>
          </p:txBody>
        </p:sp>
        <p:sp>
          <p:nvSpPr>
            <p:cNvPr id="9" name="テキスト ボックス 8"/>
            <p:cNvSpPr txBox="1"/>
            <p:nvPr/>
          </p:nvSpPr>
          <p:spPr>
            <a:xfrm>
              <a:off x="3519632" y="2997776"/>
              <a:ext cx="2158456" cy="279566"/>
            </a:xfrm>
            <a:prstGeom prst="rect">
              <a:avLst/>
            </a:prstGeom>
            <a:noFill/>
          </p:spPr>
          <p:txBody>
            <a:bodyPr wrap="square" rtlCol="0">
              <a:spAutoFit/>
            </a:bodyPr>
            <a:lstStyle/>
            <a:p>
              <a:r>
                <a:rPr lang="ja-JP" altLang="en-US" sz="1400" dirty="0"/>
                <a:t>６</a:t>
              </a:r>
              <a:r>
                <a:rPr lang="ja-JP" altLang="en-US" sz="1400" dirty="0" smtClean="0"/>
                <a:t>群：油脂</a:t>
              </a:r>
              <a:endParaRPr kumimoji="1" lang="ja-JP" altLang="en-US" sz="1400" dirty="0"/>
            </a:p>
          </p:txBody>
        </p:sp>
        <p:sp>
          <p:nvSpPr>
            <p:cNvPr id="10" name="テキスト ボックス 9"/>
            <p:cNvSpPr txBox="1"/>
            <p:nvPr/>
          </p:nvSpPr>
          <p:spPr>
            <a:xfrm>
              <a:off x="3519632" y="3358697"/>
              <a:ext cx="2158456" cy="279566"/>
            </a:xfrm>
            <a:prstGeom prst="rect">
              <a:avLst/>
            </a:prstGeom>
            <a:noFill/>
          </p:spPr>
          <p:txBody>
            <a:bodyPr wrap="square" rtlCol="0">
              <a:spAutoFit/>
            </a:bodyPr>
            <a:lstStyle/>
            <a:p>
              <a:r>
                <a:rPr lang="ja-JP" altLang="en-US" sz="1400" dirty="0"/>
                <a:t>１</a:t>
              </a:r>
              <a:r>
                <a:rPr lang="ja-JP" altLang="en-US" sz="1400" dirty="0" smtClean="0"/>
                <a:t>群：魚</a:t>
              </a:r>
              <a:r>
                <a:rPr lang="ja-JP" altLang="en-US" sz="1400" dirty="0"/>
                <a:t>、</a:t>
              </a:r>
              <a:r>
                <a:rPr kumimoji="1" lang="ja-JP" altLang="en-US" sz="1400" dirty="0" smtClean="0"/>
                <a:t>肉、卵、大豆</a:t>
              </a:r>
              <a:endParaRPr kumimoji="1" lang="ja-JP" altLang="en-US" sz="1400" dirty="0"/>
            </a:p>
          </p:txBody>
        </p:sp>
        <p:sp>
          <p:nvSpPr>
            <p:cNvPr id="11" name="テキスト ボックス 10"/>
            <p:cNvSpPr txBox="1"/>
            <p:nvPr/>
          </p:nvSpPr>
          <p:spPr>
            <a:xfrm>
              <a:off x="3519632" y="3678764"/>
              <a:ext cx="2289272" cy="670958"/>
            </a:xfrm>
            <a:prstGeom prst="rect">
              <a:avLst/>
            </a:prstGeom>
            <a:noFill/>
          </p:spPr>
          <p:txBody>
            <a:bodyPr wrap="square" rtlCol="0">
              <a:spAutoFit/>
            </a:bodyPr>
            <a:lstStyle/>
            <a:p>
              <a:r>
                <a:rPr lang="ja-JP" altLang="en-US" sz="1400" dirty="0"/>
                <a:t>２</a:t>
              </a:r>
              <a:r>
                <a:rPr lang="ja-JP" altLang="en-US" sz="1400" dirty="0" smtClean="0"/>
                <a:t>群：牛乳、乳製品、</a:t>
              </a:r>
              <a:endParaRPr lang="en-US" altLang="ja-JP" sz="1400" dirty="0" smtClean="0"/>
            </a:p>
            <a:p>
              <a:r>
                <a:rPr lang="ja-JP" altLang="en-US" sz="1400" dirty="0" smtClean="0"/>
                <a:t>骨ごと食べられる魚、</a:t>
              </a:r>
              <a:endParaRPr lang="en-US" altLang="ja-JP" sz="1400" dirty="0" smtClean="0"/>
            </a:p>
            <a:p>
              <a:r>
                <a:rPr lang="ja-JP" altLang="en-US" sz="1400" dirty="0" smtClean="0"/>
                <a:t>海草</a:t>
              </a:r>
              <a:endParaRPr kumimoji="1" lang="ja-JP" altLang="en-US" sz="1400" dirty="0"/>
            </a:p>
          </p:txBody>
        </p:sp>
        <p:sp>
          <p:nvSpPr>
            <p:cNvPr id="12" name="テキスト ボックス 11"/>
            <p:cNvSpPr txBox="1"/>
            <p:nvPr/>
          </p:nvSpPr>
          <p:spPr>
            <a:xfrm>
              <a:off x="3582967" y="4878801"/>
              <a:ext cx="2158456" cy="279566"/>
            </a:xfrm>
            <a:prstGeom prst="rect">
              <a:avLst/>
            </a:prstGeom>
            <a:noFill/>
          </p:spPr>
          <p:txBody>
            <a:bodyPr wrap="square" rtlCol="0">
              <a:spAutoFit/>
            </a:bodyPr>
            <a:lstStyle/>
            <a:p>
              <a:r>
                <a:rPr lang="ja-JP" altLang="en-US" sz="1400" dirty="0"/>
                <a:t>３</a:t>
              </a:r>
              <a:r>
                <a:rPr lang="ja-JP" altLang="en-US" sz="1400" dirty="0" smtClean="0"/>
                <a:t>群：緑黄色野菜</a:t>
              </a:r>
              <a:endParaRPr kumimoji="1" lang="ja-JP" altLang="en-US" sz="1400" dirty="0"/>
            </a:p>
          </p:txBody>
        </p:sp>
        <p:sp>
          <p:nvSpPr>
            <p:cNvPr id="13" name="テキスト ボックス 12"/>
            <p:cNvSpPr txBox="1"/>
            <p:nvPr/>
          </p:nvSpPr>
          <p:spPr>
            <a:xfrm>
              <a:off x="3582967" y="5221854"/>
              <a:ext cx="2158456" cy="475262"/>
            </a:xfrm>
            <a:prstGeom prst="rect">
              <a:avLst/>
            </a:prstGeom>
            <a:noFill/>
          </p:spPr>
          <p:txBody>
            <a:bodyPr wrap="square" rtlCol="0">
              <a:spAutoFit/>
            </a:bodyPr>
            <a:lstStyle/>
            <a:p>
              <a:r>
                <a:rPr lang="ja-JP" altLang="en-US" sz="1400" dirty="0"/>
                <a:t>４</a:t>
              </a:r>
              <a:r>
                <a:rPr lang="ja-JP" altLang="en-US" sz="1400" dirty="0" smtClean="0"/>
                <a:t>群：その他の野菜、</a:t>
              </a:r>
              <a:endParaRPr lang="en-US" altLang="ja-JP" sz="1400" dirty="0" smtClean="0"/>
            </a:p>
            <a:p>
              <a:r>
                <a:rPr lang="ja-JP" altLang="en-US" sz="1400" dirty="0"/>
                <a:t>　</a:t>
              </a:r>
              <a:r>
                <a:rPr lang="ja-JP" altLang="en-US" sz="1400" dirty="0" smtClean="0"/>
                <a:t>　　 果物</a:t>
              </a:r>
              <a:endParaRPr kumimoji="1" lang="ja-JP" altLang="en-US" sz="1400" dirty="0"/>
            </a:p>
          </p:txBody>
        </p:sp>
        <p:sp>
          <p:nvSpPr>
            <p:cNvPr id="14" name="テキスト ボックス 13"/>
            <p:cNvSpPr txBox="1">
              <a:spLocks/>
            </p:cNvSpPr>
            <p:nvPr/>
          </p:nvSpPr>
          <p:spPr>
            <a:xfrm>
              <a:off x="6038277" y="2204235"/>
              <a:ext cx="391392" cy="948307"/>
            </a:xfrm>
            <a:prstGeom prst="rect">
              <a:avLst/>
            </a:prstGeom>
            <a:solidFill>
              <a:srgbClr val="FFFF66"/>
            </a:solidFill>
            <a:ln>
              <a:noFill/>
            </a:ln>
          </p:spPr>
          <p:txBody>
            <a:bodyPr vert="eaVert" wrap="square" rtlCol="0" anchor="ctr">
              <a:spAutoFit/>
            </a:bodyPr>
            <a:lstStyle/>
            <a:p>
              <a:pPr algn="dist"/>
              <a:r>
                <a:rPr lang="ja-JP" altLang="en-US" sz="1600" dirty="0" smtClean="0"/>
                <a:t>主食</a:t>
              </a:r>
              <a:endParaRPr kumimoji="1" lang="ja-JP" altLang="en-US" sz="1600" dirty="0"/>
            </a:p>
          </p:txBody>
        </p:sp>
        <p:sp>
          <p:nvSpPr>
            <p:cNvPr id="15" name="テキスト ボックス 14"/>
            <p:cNvSpPr txBox="1">
              <a:spLocks/>
            </p:cNvSpPr>
            <p:nvPr/>
          </p:nvSpPr>
          <p:spPr>
            <a:xfrm>
              <a:off x="6038277" y="3192066"/>
              <a:ext cx="391392" cy="948307"/>
            </a:xfrm>
            <a:prstGeom prst="rect">
              <a:avLst/>
            </a:prstGeom>
            <a:solidFill>
              <a:srgbClr val="FF9999"/>
            </a:solidFill>
            <a:ln>
              <a:noFill/>
            </a:ln>
          </p:spPr>
          <p:txBody>
            <a:bodyPr vert="eaVert" wrap="square" rtlCol="0" anchor="ctr">
              <a:spAutoFit/>
            </a:bodyPr>
            <a:lstStyle/>
            <a:p>
              <a:pPr algn="dist"/>
              <a:r>
                <a:rPr lang="ja-JP" altLang="en-US" sz="1600" dirty="0"/>
                <a:t>主菜</a:t>
              </a:r>
              <a:endParaRPr kumimoji="1" lang="ja-JP" altLang="en-US" sz="1600" dirty="0"/>
            </a:p>
          </p:txBody>
        </p:sp>
        <p:sp>
          <p:nvSpPr>
            <p:cNvPr id="16" name="テキスト ボックス 15"/>
            <p:cNvSpPr txBox="1">
              <a:spLocks/>
            </p:cNvSpPr>
            <p:nvPr/>
          </p:nvSpPr>
          <p:spPr>
            <a:xfrm>
              <a:off x="6038277" y="4200666"/>
              <a:ext cx="391392" cy="948307"/>
            </a:xfrm>
            <a:prstGeom prst="rect">
              <a:avLst/>
            </a:prstGeom>
            <a:solidFill>
              <a:srgbClr val="66FF33"/>
            </a:solidFill>
            <a:ln>
              <a:noFill/>
            </a:ln>
          </p:spPr>
          <p:txBody>
            <a:bodyPr vert="eaVert" wrap="square" rtlCol="0" anchor="ctr">
              <a:spAutoFit/>
            </a:bodyPr>
            <a:lstStyle/>
            <a:p>
              <a:pPr algn="dist"/>
              <a:r>
                <a:rPr kumimoji="1" lang="ja-JP" altLang="en-US" sz="1600" dirty="0" smtClean="0"/>
                <a:t>副菜</a:t>
              </a:r>
              <a:endParaRPr kumimoji="1" lang="ja-JP" altLang="en-US" sz="1600" dirty="0"/>
            </a:p>
          </p:txBody>
        </p:sp>
        <p:sp>
          <p:nvSpPr>
            <p:cNvPr id="17" name="テキスト ボックス 16"/>
            <p:cNvSpPr txBox="1">
              <a:spLocks/>
            </p:cNvSpPr>
            <p:nvPr/>
          </p:nvSpPr>
          <p:spPr>
            <a:xfrm>
              <a:off x="6021421" y="5206605"/>
              <a:ext cx="419349" cy="948307"/>
            </a:xfrm>
            <a:prstGeom prst="rect">
              <a:avLst/>
            </a:prstGeom>
            <a:solidFill>
              <a:srgbClr val="99CCFF"/>
            </a:solidFill>
            <a:ln>
              <a:noFill/>
            </a:ln>
          </p:spPr>
          <p:txBody>
            <a:bodyPr vert="eaVert" wrap="square" rtlCol="0" anchor="ctr">
              <a:spAutoFit/>
            </a:bodyPr>
            <a:lstStyle/>
            <a:p>
              <a:pPr algn="ctr"/>
              <a:r>
                <a:rPr lang="ja-JP" altLang="en-US" dirty="0" smtClean="0"/>
                <a:t>汁など</a:t>
              </a:r>
              <a:endParaRPr kumimoji="1" lang="ja-JP" altLang="en-US" dirty="0"/>
            </a:p>
          </p:txBody>
        </p:sp>
        <p:sp>
          <p:nvSpPr>
            <p:cNvPr id="19" name="テキスト ボックス 18"/>
            <p:cNvSpPr txBox="1">
              <a:spLocks noChangeAspect="1"/>
            </p:cNvSpPr>
            <p:nvPr/>
          </p:nvSpPr>
          <p:spPr>
            <a:xfrm>
              <a:off x="1525133" y="4380166"/>
              <a:ext cx="1712541" cy="1425785"/>
            </a:xfrm>
            <a:prstGeom prst="rect">
              <a:avLst/>
            </a:prstGeom>
            <a:noFill/>
          </p:spPr>
          <p:txBody>
            <a:bodyPr wrap="square" rtlCol="0">
              <a:spAutoFit/>
            </a:bodyPr>
            <a:lstStyle/>
            <a:p>
              <a:r>
                <a:rPr kumimoji="1" lang="ja-JP" altLang="en-US" sz="1200" dirty="0" smtClean="0"/>
                <a:t>ナトリウム</a:t>
              </a:r>
              <a:endParaRPr kumimoji="1" lang="en-US" altLang="ja-JP" sz="1200" dirty="0" smtClean="0"/>
            </a:p>
            <a:p>
              <a:r>
                <a:rPr lang="ja-JP" altLang="en-US" sz="1200" dirty="0" smtClean="0"/>
                <a:t>カリウム</a:t>
              </a:r>
              <a:endParaRPr lang="en-US" altLang="ja-JP" sz="1200" dirty="0" smtClean="0"/>
            </a:p>
            <a:p>
              <a:r>
                <a:rPr kumimoji="1" lang="ja-JP" altLang="en-US" sz="1200" dirty="0" smtClean="0"/>
                <a:t>カルシウム</a:t>
              </a:r>
              <a:endParaRPr kumimoji="1" lang="en-US" altLang="ja-JP" sz="1200" dirty="0" smtClean="0"/>
            </a:p>
            <a:p>
              <a:r>
                <a:rPr lang="ja-JP" altLang="en-US" sz="1200" dirty="0" smtClean="0"/>
                <a:t>マグネシウム</a:t>
              </a:r>
              <a:endParaRPr lang="en-US" altLang="ja-JP" sz="1200" dirty="0" smtClean="0"/>
            </a:p>
            <a:p>
              <a:r>
                <a:rPr kumimoji="1" lang="ja-JP" altLang="en-US" sz="1200" dirty="0" smtClean="0"/>
                <a:t>リン、鉄、亜鉛、ヨウ素</a:t>
              </a:r>
              <a:endParaRPr kumimoji="1" lang="en-US" altLang="ja-JP" sz="1200" dirty="0" smtClean="0"/>
            </a:p>
            <a:p>
              <a:r>
                <a:rPr kumimoji="1" lang="ja-JP" altLang="en-US" sz="1200" dirty="0" smtClean="0"/>
                <a:t>ビタミンＡ</a:t>
              </a:r>
              <a:r>
                <a:rPr lang="ja-JP" altLang="en-US" sz="1200" dirty="0"/>
                <a:t>・</a:t>
              </a:r>
              <a:r>
                <a:rPr lang="ja-JP" altLang="en-US" sz="1200" dirty="0" smtClean="0"/>
                <a:t>Ｄ・Ｅ・Ｋ</a:t>
              </a:r>
              <a:endParaRPr lang="en-US" altLang="ja-JP" sz="1200" dirty="0" smtClean="0"/>
            </a:p>
            <a:p>
              <a:r>
                <a:rPr kumimoji="1" lang="ja-JP" altLang="en-US" sz="1200" dirty="0" smtClean="0"/>
                <a:t>ビタミンＢ</a:t>
              </a:r>
              <a:r>
                <a:rPr kumimoji="1" lang="ja-JP" altLang="en-US" sz="1200" baseline="-25000" dirty="0" smtClean="0"/>
                <a:t>１</a:t>
              </a:r>
              <a:r>
                <a:rPr lang="ja-JP" altLang="en-US" sz="1200" dirty="0"/>
                <a:t>・</a:t>
              </a:r>
              <a:r>
                <a:rPr kumimoji="1" lang="ja-JP" altLang="en-US" sz="1200" dirty="0" smtClean="0"/>
                <a:t>Ｂ</a:t>
              </a:r>
              <a:r>
                <a:rPr kumimoji="1" lang="ja-JP" altLang="en-US" sz="1200" baseline="-25000" dirty="0" smtClean="0"/>
                <a:t>２</a:t>
              </a:r>
              <a:r>
                <a:rPr lang="ja-JP" altLang="en-US" sz="1200" dirty="0" smtClean="0"/>
                <a:t>・</a:t>
              </a:r>
              <a:endParaRPr lang="en-US" altLang="ja-JP" sz="1200" dirty="0" smtClean="0"/>
            </a:p>
            <a:p>
              <a:r>
                <a:rPr lang="ja-JP" altLang="en-US" sz="1200" dirty="0" smtClean="0"/>
                <a:t>葉酸</a:t>
              </a:r>
              <a:r>
                <a:rPr lang="ja-JP" altLang="en-US" sz="1200" dirty="0"/>
                <a:t>、</a:t>
              </a:r>
              <a:r>
                <a:rPr lang="ja-JP" altLang="en-US" sz="1200" dirty="0" smtClean="0"/>
                <a:t>ビタミンＣ　など</a:t>
              </a:r>
              <a:endParaRPr lang="en-US" altLang="ja-JP" sz="1200" dirty="0" smtClean="0"/>
            </a:p>
          </p:txBody>
        </p:sp>
        <p:sp>
          <p:nvSpPr>
            <p:cNvPr id="20" name="テキスト ボックス 19"/>
            <p:cNvSpPr txBox="1"/>
            <p:nvPr/>
          </p:nvSpPr>
          <p:spPr>
            <a:xfrm>
              <a:off x="6443648" y="2299089"/>
              <a:ext cx="2304816" cy="587088"/>
            </a:xfrm>
            <a:prstGeom prst="rect">
              <a:avLst/>
            </a:prstGeom>
            <a:noFill/>
          </p:spPr>
          <p:txBody>
            <a:bodyPr wrap="square" rtlCol="0">
              <a:spAutoFit/>
            </a:bodyPr>
            <a:lstStyle/>
            <a:p>
              <a:r>
                <a:rPr kumimoji="1" lang="ja-JP" altLang="en-US" sz="1200" dirty="0" smtClean="0"/>
                <a:t>米、パン、</a:t>
              </a:r>
              <a:r>
                <a:rPr kumimoji="1" lang="ja-JP" altLang="en-US" sz="1200" dirty="0" err="1" smtClean="0"/>
                <a:t>めん</a:t>
              </a:r>
              <a:r>
                <a:rPr kumimoji="1" lang="ja-JP" altLang="en-US" sz="1200" dirty="0" smtClean="0"/>
                <a:t>類などの</a:t>
              </a:r>
              <a:r>
                <a:rPr lang="ja-JP" altLang="en-US" sz="1200" dirty="0"/>
                <a:t>穀類</a:t>
              </a:r>
              <a:r>
                <a:rPr lang="ja-JP" altLang="en-US" sz="1200" dirty="0" smtClean="0"/>
                <a:t>を主材料とする料理で、</a:t>
              </a:r>
              <a:r>
                <a:rPr kumimoji="1" lang="ja-JP" altLang="en-US" sz="1200" dirty="0" smtClean="0"/>
                <a:t>主として炭水化物等の供給源となる。</a:t>
              </a:r>
              <a:endParaRPr kumimoji="1" lang="ja-JP" altLang="en-US" sz="1200" dirty="0"/>
            </a:p>
          </p:txBody>
        </p:sp>
        <p:sp>
          <p:nvSpPr>
            <p:cNvPr id="21" name="テキスト ボックス 20"/>
            <p:cNvSpPr txBox="1"/>
            <p:nvPr/>
          </p:nvSpPr>
          <p:spPr>
            <a:xfrm>
              <a:off x="6447326" y="3204159"/>
              <a:ext cx="2208706" cy="754828"/>
            </a:xfrm>
            <a:prstGeom prst="rect">
              <a:avLst/>
            </a:prstGeom>
            <a:noFill/>
          </p:spPr>
          <p:txBody>
            <a:bodyPr wrap="square" rtlCol="0">
              <a:spAutoFit/>
            </a:bodyPr>
            <a:lstStyle/>
            <a:p>
              <a:r>
                <a:rPr lang="ja-JP" altLang="en-US" sz="1200" dirty="0"/>
                <a:t>魚</a:t>
              </a:r>
              <a:r>
                <a:rPr lang="ja-JP" altLang="en-US" sz="1200" dirty="0" smtClean="0"/>
                <a:t>や肉、卵、大豆製品などを使った副食の中心となる料理で、主として良質たんぱく質や脂肪の供給源となる。</a:t>
              </a:r>
              <a:endParaRPr kumimoji="1" lang="ja-JP" altLang="en-US" sz="1200" dirty="0"/>
            </a:p>
          </p:txBody>
        </p:sp>
        <p:sp>
          <p:nvSpPr>
            <p:cNvPr id="22" name="テキスト ボックス 21"/>
            <p:cNvSpPr txBox="1"/>
            <p:nvPr/>
          </p:nvSpPr>
          <p:spPr>
            <a:xfrm>
              <a:off x="6443646" y="4127770"/>
              <a:ext cx="2304818" cy="754828"/>
            </a:xfrm>
            <a:prstGeom prst="rect">
              <a:avLst/>
            </a:prstGeom>
            <a:noFill/>
          </p:spPr>
          <p:txBody>
            <a:bodyPr wrap="square" rtlCol="0">
              <a:spAutoFit/>
            </a:bodyPr>
            <a:lstStyle/>
            <a:p>
              <a:r>
                <a:rPr lang="ja-JP" altLang="en-US" sz="1200" dirty="0" smtClean="0"/>
                <a:t>主菜につけあわせる野菜</a:t>
              </a:r>
              <a:r>
                <a:rPr lang="ja-JP" altLang="en-US" sz="1200" dirty="0"/>
                <a:t>など</a:t>
              </a:r>
              <a:r>
                <a:rPr lang="ja-JP" altLang="en-US" sz="1200" dirty="0" smtClean="0"/>
                <a:t>を使った料理で、主食と主菜に不足するビタミン、ミネラル、食物繊維などを補う重要な役割を果たす。</a:t>
              </a:r>
              <a:endParaRPr kumimoji="1" lang="ja-JP" altLang="en-US" sz="1200" dirty="0"/>
            </a:p>
          </p:txBody>
        </p:sp>
        <p:cxnSp>
          <p:nvCxnSpPr>
            <p:cNvPr id="23" name="直線コネクタ 22"/>
            <p:cNvCxnSpPr/>
            <p:nvPr/>
          </p:nvCxnSpPr>
          <p:spPr>
            <a:xfrm>
              <a:off x="3093414" y="2713686"/>
              <a:ext cx="382509" cy="3628"/>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5358914" y="2717314"/>
              <a:ext cx="382509" cy="3628"/>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a:off x="2752171" y="3114120"/>
              <a:ext cx="723753" cy="0"/>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V="1">
              <a:off x="3382687" y="3473321"/>
              <a:ext cx="200280" cy="4485"/>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5358914" y="3508830"/>
              <a:ext cx="449990" cy="8113"/>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V="1">
              <a:off x="3395819" y="5028992"/>
              <a:ext cx="1" cy="344771"/>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flipV="1">
              <a:off x="5356207" y="5017734"/>
              <a:ext cx="1" cy="344771"/>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flipV="1">
              <a:off x="5583909" y="4685030"/>
              <a:ext cx="0" cy="1037799"/>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flipH="1" flipV="1">
              <a:off x="3226453" y="4429964"/>
              <a:ext cx="5613" cy="1301724"/>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flipV="1">
              <a:off x="3382687" y="3204159"/>
              <a:ext cx="0" cy="261602"/>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33" name="直線コネクタ 32"/>
            <p:cNvCxnSpPr/>
            <p:nvPr/>
          </p:nvCxnSpPr>
          <p:spPr>
            <a:xfrm>
              <a:off x="5550169" y="4429964"/>
              <a:ext cx="258734" cy="3628"/>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34" name="直線コネクタ 33"/>
            <p:cNvCxnSpPr/>
            <p:nvPr/>
          </p:nvCxnSpPr>
          <p:spPr>
            <a:xfrm flipV="1">
              <a:off x="5556570" y="3868951"/>
              <a:ext cx="0" cy="561013"/>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a:off x="5356208" y="3872953"/>
              <a:ext cx="191255" cy="0"/>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36" name="直線コネクタ 35"/>
            <p:cNvCxnSpPr/>
            <p:nvPr/>
          </p:nvCxnSpPr>
          <p:spPr>
            <a:xfrm>
              <a:off x="2752171" y="3212272"/>
              <a:ext cx="630516" cy="0"/>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5574033" y="4668754"/>
              <a:ext cx="258734" cy="3628"/>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a:off x="5583909" y="5715573"/>
              <a:ext cx="258734" cy="3628"/>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a:off x="5180119" y="5017734"/>
              <a:ext cx="191255" cy="0"/>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a:off x="5180119" y="5362505"/>
              <a:ext cx="191255" cy="0"/>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a:off x="5371373" y="5218031"/>
              <a:ext cx="212535" cy="0"/>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a:off x="3061829" y="4464166"/>
              <a:ext cx="191255" cy="0"/>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3035198" y="5722829"/>
              <a:ext cx="191255" cy="0"/>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a:off x="3200806" y="5205054"/>
              <a:ext cx="191255" cy="0"/>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a:off x="3395820" y="5032562"/>
              <a:ext cx="191255" cy="0"/>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a:off x="3380296" y="5362505"/>
              <a:ext cx="191255" cy="0"/>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a:off x="3145819" y="3548930"/>
              <a:ext cx="449990" cy="8113"/>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5371373" y="3786520"/>
              <a:ext cx="449990" cy="8113"/>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grpSp>
      <p:sp>
        <p:nvSpPr>
          <p:cNvPr id="49" name="正方形/長方形 48"/>
          <p:cNvSpPr/>
          <p:nvPr/>
        </p:nvSpPr>
        <p:spPr>
          <a:xfrm>
            <a:off x="1332656" y="908720"/>
            <a:ext cx="6479704" cy="3436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食行動との関連からみた栄養教育の枠組み　</a:t>
            </a:r>
          </a:p>
        </p:txBody>
      </p:sp>
      <p:sp>
        <p:nvSpPr>
          <p:cNvPr id="59" name="角丸四角形 58"/>
          <p:cNvSpPr/>
          <p:nvPr/>
        </p:nvSpPr>
        <p:spPr>
          <a:xfrm>
            <a:off x="1331640" y="185599"/>
            <a:ext cx="7704856" cy="579105"/>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栄養教育で、栄養素、食材料、料理のどれに着目するかは、</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対象となる主な行動・営みによって異なる。</a:t>
            </a:r>
            <a:endParaRPr lang="ja-JP" altLang="en-US" dirty="0">
              <a:latin typeface="ＭＳ ゴシック" panose="020B0609070205080204" pitchFamily="49" charset="-128"/>
              <a:ea typeface="ＭＳ ゴシック" panose="020B0609070205080204" pitchFamily="49" charset="-128"/>
            </a:endParaRPr>
          </a:p>
        </p:txBody>
      </p:sp>
      <p:sp>
        <p:nvSpPr>
          <p:cNvPr id="65" name="テキスト ボックス 2"/>
          <p:cNvSpPr txBox="1">
            <a:spLocks noChangeArrowheads="1"/>
          </p:cNvSpPr>
          <p:nvPr/>
        </p:nvSpPr>
        <p:spPr bwMode="auto">
          <a:xfrm>
            <a:off x="395536" y="6597352"/>
            <a:ext cx="8982744" cy="246221"/>
          </a:xfrm>
          <a:prstGeom prst="rect">
            <a:avLst/>
          </a:prstGeom>
          <a:noFill/>
          <a:ln w="9525">
            <a:noFill/>
            <a:miter lim="800000"/>
            <a:headEnd/>
            <a:tailEnd/>
          </a:ln>
        </p:spPr>
        <p:txBody>
          <a:bodyPr rot="0" vert="horz" wrap="square" lIns="91440" tIns="45720" rIns="91440" bIns="45720" anchor="t" anchorCtr="0">
            <a:spAutoFit/>
          </a:bodyPr>
          <a:lstStyle/>
          <a:p>
            <a:pPr algn="just">
              <a:lnSpc>
                <a:spcPts val="1200"/>
              </a:lnSpc>
              <a:spcAft>
                <a:spcPts val="0"/>
              </a:spcAft>
            </a:pPr>
            <a:r>
              <a:rPr lang="ja-JP" sz="1400" kern="100" dirty="0">
                <a:effectLst/>
                <a:latin typeface="Century"/>
                <a:ea typeface="ＭＳ ゴシック"/>
                <a:cs typeface="Times New Roman"/>
              </a:rPr>
              <a:t>資料</a:t>
            </a:r>
            <a:r>
              <a:rPr lang="ja-JP" sz="1400" kern="100" dirty="0" smtClean="0">
                <a:effectLst/>
                <a:latin typeface="Century"/>
                <a:ea typeface="ＭＳ ゴシック"/>
                <a:cs typeface="Times New Roman"/>
              </a:rPr>
              <a:t>：</a:t>
            </a:r>
            <a:r>
              <a:rPr lang="ja-JP" altLang="en-US" sz="1400" kern="100" dirty="0" smtClean="0">
                <a:effectLst/>
                <a:latin typeface="Century"/>
                <a:ea typeface="ＭＳ ゴシック"/>
                <a:cs typeface="Times New Roman"/>
              </a:rPr>
              <a:t>厚生労働省「楽しく食べる子どもに～食からはじまる健やかガイド～」</a:t>
            </a:r>
            <a:r>
              <a:rPr lang="en-US" altLang="ja-JP" sz="1400" kern="100" dirty="0" smtClean="0">
                <a:effectLst/>
                <a:latin typeface="Century"/>
                <a:ea typeface="ＭＳ ゴシック"/>
                <a:cs typeface="Times New Roman"/>
              </a:rPr>
              <a:t>p.54</a:t>
            </a:r>
            <a:r>
              <a:rPr lang="ja-JP" altLang="en-US" sz="1400" kern="100" dirty="0" smtClean="0">
                <a:effectLst/>
                <a:latin typeface="Century"/>
                <a:ea typeface="ＭＳ ゴシック"/>
                <a:cs typeface="Times New Roman"/>
              </a:rPr>
              <a:t>をもとに一部加筆修正</a:t>
            </a:r>
            <a:endParaRPr lang="ja-JP" kern="100" dirty="0">
              <a:effectLst/>
              <a:latin typeface="Century"/>
              <a:ea typeface="ＭＳ 明朝"/>
              <a:cs typeface="Times New Roman"/>
            </a:endParaRPr>
          </a:p>
        </p:txBody>
      </p:sp>
      <p:sp>
        <p:nvSpPr>
          <p:cNvPr id="66"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33</a:t>
            </a:fld>
            <a:endParaRPr kumimoji="1" lang="ja-JP" altLang="en-US"/>
          </a:p>
        </p:txBody>
      </p:sp>
    </p:spTree>
    <p:extLst>
      <p:ext uri="{BB962C8B-B14F-4D97-AF65-F5344CB8AC3E}">
        <p14:creationId xmlns:p14="http://schemas.microsoft.com/office/powerpoint/2010/main" val="94141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901400" y="116632"/>
            <a:ext cx="8205072" cy="72008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 name="円/楕円 34"/>
          <p:cNvSpPr/>
          <p:nvPr/>
        </p:nvSpPr>
        <p:spPr>
          <a:xfrm>
            <a:off x="664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2" name="正方形/長方形 11"/>
          <p:cNvSpPr/>
          <p:nvPr/>
        </p:nvSpPr>
        <p:spPr>
          <a:xfrm>
            <a:off x="-36512" y="139581"/>
            <a:ext cx="1584176" cy="646331"/>
          </a:xfrm>
          <a:prstGeom prst="rect">
            <a:avLst/>
          </a:prstGeom>
        </p:spPr>
        <p:txBody>
          <a:bodyPr wrap="square">
            <a:spAutoFit/>
          </a:bodyPr>
          <a:lstStyle/>
          <a:p>
            <a:pPr algn="ctr"/>
            <a:r>
              <a:rPr lang="ja-JP" altLang="en-US" b="1" dirty="0">
                <a:solidFill>
                  <a:schemeClr val="bg1"/>
                </a:solidFill>
              </a:rPr>
              <a:t>おいしさ、</a:t>
            </a:r>
            <a:endParaRPr lang="en-US" altLang="ja-JP" b="1" dirty="0">
              <a:solidFill>
                <a:schemeClr val="bg1"/>
              </a:solidFill>
            </a:endParaRPr>
          </a:p>
          <a:p>
            <a:pPr algn="ctr"/>
            <a:r>
              <a:rPr lang="ja-JP" altLang="en-US" b="1" dirty="0">
                <a:solidFill>
                  <a:schemeClr val="bg1"/>
                </a:solidFill>
              </a:rPr>
              <a:t>楽しみ</a:t>
            </a:r>
          </a:p>
        </p:txBody>
      </p:sp>
      <p:sp>
        <p:nvSpPr>
          <p:cNvPr id="13" name="角丸四角形 12"/>
          <p:cNvSpPr/>
          <p:nvPr/>
        </p:nvSpPr>
        <p:spPr>
          <a:xfrm>
            <a:off x="1331640" y="185599"/>
            <a:ext cx="7704856" cy="579105"/>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主食、主菜、副菜がそろう食事は、様々な場面で展開。</a:t>
            </a:r>
            <a:endParaRPr lang="ja-JP" altLang="en-US" dirty="0">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901400" y="1772816"/>
            <a:ext cx="1826141" cy="338554"/>
          </a:xfrm>
          <a:prstGeom prst="rect">
            <a:avLst/>
          </a:prstGeom>
        </p:spPr>
        <p:txBody>
          <a:bodyPr wrap="none">
            <a:spAutoFit/>
          </a:bodyPr>
          <a:lstStyle/>
          <a:p>
            <a:r>
              <a:rPr lang="ja-JP" altLang="ja-JP" sz="1600" dirty="0"/>
              <a:t>－学校給食の例－</a:t>
            </a:r>
            <a:endParaRPr lang="ja-JP" altLang="en-US" sz="1600" dirty="0"/>
          </a:p>
        </p:txBody>
      </p:sp>
      <p:sp>
        <p:nvSpPr>
          <p:cNvPr id="15" name="正方形/長方形 14"/>
          <p:cNvSpPr/>
          <p:nvPr/>
        </p:nvSpPr>
        <p:spPr>
          <a:xfrm>
            <a:off x="5020957" y="1772816"/>
            <a:ext cx="2935419" cy="338554"/>
          </a:xfrm>
          <a:prstGeom prst="rect">
            <a:avLst/>
          </a:prstGeom>
        </p:spPr>
        <p:txBody>
          <a:bodyPr wrap="none">
            <a:spAutoFit/>
          </a:bodyPr>
          <a:lstStyle/>
          <a:p>
            <a:r>
              <a:rPr lang="ja-JP" altLang="ja-JP" sz="1600" dirty="0"/>
              <a:t>－社員食堂メニューの展開例－</a:t>
            </a:r>
            <a:endParaRPr lang="ja-JP" altLang="en-US" sz="1600" dirty="0"/>
          </a:p>
        </p:txBody>
      </p:sp>
      <p:grpSp>
        <p:nvGrpSpPr>
          <p:cNvPr id="16" name="グループ化 15"/>
          <p:cNvGrpSpPr/>
          <p:nvPr/>
        </p:nvGrpSpPr>
        <p:grpSpPr>
          <a:xfrm>
            <a:off x="3700194" y="2271612"/>
            <a:ext cx="6272406" cy="3317629"/>
            <a:chOff x="1187624" y="418183"/>
            <a:chExt cx="8887571" cy="4700854"/>
          </a:xfrm>
        </p:grpSpPr>
        <p:pic>
          <p:nvPicPr>
            <p:cNvPr id="17" name="図 20" descr="T1メイン_MG_食事.jpg"/>
            <p:cNvPicPr>
              <a:picLocks noChangeAspect="1"/>
            </p:cNvPicPr>
            <p:nvPr/>
          </p:nvPicPr>
          <p:blipFill>
            <a:blip r:embed="rId2"/>
            <a:srcRect t="4791" b="11165"/>
            <a:stretch>
              <a:fillRect/>
            </a:stretch>
          </p:blipFill>
          <p:spPr bwMode="auto">
            <a:xfrm>
              <a:off x="1187624" y="1041400"/>
              <a:ext cx="4651201" cy="3606800"/>
            </a:xfrm>
            <a:prstGeom prst="rect">
              <a:avLst/>
            </a:prstGeom>
            <a:noFill/>
            <a:ln w="9525">
              <a:noFill/>
              <a:miter lim="800000"/>
              <a:headEnd/>
              <a:tailEnd/>
            </a:ln>
          </p:spPr>
        </p:pic>
        <p:sp>
          <p:nvSpPr>
            <p:cNvPr id="18" name="テキスト ボックス 17"/>
            <p:cNvSpPr txBox="1">
              <a:spLocks noChangeArrowheads="1"/>
            </p:cNvSpPr>
            <p:nvPr/>
          </p:nvSpPr>
          <p:spPr bwMode="auto">
            <a:xfrm>
              <a:off x="6012160" y="4703347"/>
              <a:ext cx="4063035" cy="415690"/>
            </a:xfrm>
            <a:prstGeom prst="rect">
              <a:avLst/>
            </a:prstGeom>
            <a:noFill/>
            <a:ln w="9525">
              <a:noFill/>
              <a:miter lim="800000"/>
              <a:headEnd/>
              <a:tailEnd/>
            </a:ln>
          </p:spPr>
          <p:txBody>
            <a:bodyPr wrap="square">
              <a:spAutoFit/>
            </a:bodyPr>
            <a:lstStyle/>
            <a:p>
              <a:pPr>
                <a:spcBef>
                  <a:spcPct val="50000"/>
                </a:spcBef>
              </a:pPr>
              <a:r>
                <a:rPr lang="ja-JP" altLang="en-US" sz="1050" b="1" dirty="0">
                  <a:solidFill>
                    <a:srgbClr val="401B14"/>
                  </a:solidFill>
                  <a:latin typeface="+mj-ea"/>
                  <a:ea typeface="+mj-ea"/>
                </a:rPr>
                <a:t>野菜たっぷりで塩分</a:t>
              </a:r>
              <a:r>
                <a:rPr lang="ja-JP" altLang="en-US" sz="1050" b="1" dirty="0" smtClean="0">
                  <a:solidFill>
                    <a:srgbClr val="401B14"/>
                  </a:solidFill>
                  <a:latin typeface="+mj-ea"/>
                  <a:ea typeface="+mj-ea"/>
                </a:rPr>
                <a:t>ひかえめ</a:t>
              </a:r>
              <a:endParaRPr lang="en-US" altLang="ja-JP" sz="1050" b="1" dirty="0">
                <a:solidFill>
                  <a:srgbClr val="401B14"/>
                </a:solidFill>
                <a:latin typeface="+mj-ea"/>
                <a:ea typeface="+mj-ea"/>
              </a:endParaRPr>
            </a:p>
          </p:txBody>
        </p:sp>
        <p:sp>
          <p:nvSpPr>
            <p:cNvPr id="19" name="角丸四角形 18"/>
            <p:cNvSpPr>
              <a:spLocks noChangeArrowheads="1"/>
            </p:cNvSpPr>
            <p:nvPr/>
          </p:nvSpPr>
          <p:spPr bwMode="auto">
            <a:xfrm>
              <a:off x="1187624" y="418183"/>
              <a:ext cx="7575376" cy="490537"/>
            </a:xfrm>
            <a:prstGeom prst="roundRect">
              <a:avLst>
                <a:gd name="adj" fmla="val 16667"/>
              </a:avLst>
            </a:prstGeom>
            <a:solidFill>
              <a:schemeClr val="tx2"/>
            </a:solidFill>
            <a:ln w="9525">
              <a:noFill/>
              <a:round/>
              <a:headEnd/>
              <a:tailEnd/>
            </a:ln>
            <a:effectLst>
              <a:outerShdw dist="23000" dir="5400000" rotWithShape="0">
                <a:srgbClr val="808080">
                  <a:alpha val="34999"/>
                </a:srgbClr>
              </a:outerShdw>
            </a:effectLst>
          </p:spPr>
          <p:txBody>
            <a:bodyPr anchor="ctr"/>
            <a:lstStyle/>
            <a:p>
              <a:pPr algn="ctr">
                <a:defRPr/>
              </a:pPr>
              <a:r>
                <a:rPr lang="ja-JP" altLang="en-US" sz="1600" dirty="0" smtClean="0">
                  <a:solidFill>
                    <a:srgbClr val="FFFFFF"/>
                  </a:solidFill>
                  <a:latin typeface="+mj-ea"/>
                  <a:ea typeface="+mj-ea"/>
                </a:rPr>
                <a:t>ヘルシーで美味しい料理の再現</a:t>
              </a:r>
              <a:endParaRPr lang="ja-JP" altLang="en-US" sz="1600" dirty="0">
                <a:solidFill>
                  <a:srgbClr val="FFFFFF"/>
                </a:solidFill>
                <a:latin typeface="+mj-ea"/>
                <a:ea typeface="+mj-ea"/>
              </a:endParaRPr>
            </a:p>
          </p:txBody>
        </p:sp>
        <p:grpSp>
          <p:nvGrpSpPr>
            <p:cNvPr id="20" name="図形グループ 14"/>
            <p:cNvGrpSpPr>
              <a:grpSpLocks/>
            </p:cNvGrpSpPr>
            <p:nvPr/>
          </p:nvGrpSpPr>
          <p:grpSpPr bwMode="auto">
            <a:xfrm>
              <a:off x="5868144" y="1041400"/>
              <a:ext cx="2987947" cy="3611563"/>
              <a:chOff x="6021388" y="1041400"/>
              <a:chExt cx="2760662" cy="3611064"/>
            </a:xfrm>
          </p:grpSpPr>
          <p:sp>
            <p:nvSpPr>
              <p:cNvPr id="21" name="角丸四角形 20"/>
              <p:cNvSpPr>
                <a:spLocks noChangeArrowheads="1"/>
              </p:cNvSpPr>
              <p:nvPr/>
            </p:nvSpPr>
            <p:spPr bwMode="auto">
              <a:xfrm>
                <a:off x="6021388" y="1041400"/>
                <a:ext cx="2760662" cy="539675"/>
              </a:xfrm>
              <a:prstGeom prst="roundRect">
                <a:avLst>
                  <a:gd name="adj" fmla="val 16667"/>
                </a:avLst>
              </a:prstGeom>
              <a:solidFill>
                <a:srgbClr val="FF0000"/>
              </a:solidFill>
              <a:ln w="9525">
                <a:noFill/>
                <a:round/>
                <a:headEnd/>
                <a:tailEnd/>
              </a:ln>
              <a:effectLst>
                <a:outerShdw dist="38100" dir="2700000" rotWithShape="0">
                  <a:srgbClr val="808080">
                    <a:alpha val="42999"/>
                  </a:srgbClr>
                </a:outerShdw>
              </a:effectLst>
            </p:spPr>
            <p:txBody>
              <a:bodyPr anchor="ctr"/>
              <a:lstStyle/>
              <a:p>
                <a:pPr algn="ctr">
                  <a:defRPr/>
                </a:pPr>
                <a:r>
                  <a:rPr lang="ja-JP" altLang="en-US" sz="1000" dirty="0">
                    <a:solidFill>
                      <a:schemeClr val="bg1"/>
                    </a:solidFill>
                    <a:latin typeface="+mj-ea"/>
                    <a:ea typeface="+mj-ea"/>
                  </a:rPr>
                  <a:t>タニタ社員食堂のコンセプトを</a:t>
                </a:r>
                <a:endParaRPr lang="en-US" altLang="ja-JP" sz="1000" dirty="0">
                  <a:solidFill>
                    <a:schemeClr val="bg1"/>
                  </a:solidFill>
                  <a:latin typeface="+mj-ea"/>
                  <a:ea typeface="+mj-ea"/>
                </a:endParaRPr>
              </a:p>
              <a:p>
                <a:pPr algn="ctr">
                  <a:defRPr/>
                </a:pPr>
                <a:r>
                  <a:rPr lang="ja-JP" altLang="en-US" sz="1000" dirty="0">
                    <a:solidFill>
                      <a:schemeClr val="bg1"/>
                    </a:solidFill>
                    <a:latin typeface="+mj-ea"/>
                    <a:ea typeface="+mj-ea"/>
                  </a:rPr>
                  <a:t>忠実に再現</a:t>
                </a:r>
              </a:p>
            </p:txBody>
          </p:sp>
          <p:sp>
            <p:nvSpPr>
              <p:cNvPr id="22" name="角丸四角形 21"/>
              <p:cNvSpPr/>
              <p:nvPr/>
            </p:nvSpPr>
            <p:spPr bwMode="auto">
              <a:xfrm>
                <a:off x="6021388" y="1696947"/>
                <a:ext cx="2760662" cy="434915"/>
              </a:xfrm>
              <a:prstGeom prst="roundRect">
                <a:avLst/>
              </a:prstGeom>
              <a:noFill/>
              <a:ln w="12700" cap="flat" cmpd="sng" algn="ctr">
                <a:solidFill>
                  <a:srgbClr val="401B1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1000" dirty="0">
                    <a:solidFill>
                      <a:srgbClr val="401B14"/>
                    </a:solidFill>
                    <a:latin typeface="+mj-ea"/>
                    <a:ea typeface="+mj-ea"/>
                  </a:rPr>
                  <a:t>定食スタイル</a:t>
                </a:r>
                <a:endParaRPr lang="en-US" altLang="ja-JP" sz="1000" dirty="0">
                  <a:solidFill>
                    <a:srgbClr val="401B14"/>
                  </a:solidFill>
                  <a:latin typeface="+mj-ea"/>
                  <a:ea typeface="+mj-ea"/>
                </a:endParaRPr>
              </a:p>
              <a:p>
                <a:pPr algn="ctr">
                  <a:defRPr/>
                </a:pPr>
                <a:r>
                  <a:rPr lang="ja-JP" altLang="en-US" sz="1000" dirty="0">
                    <a:solidFill>
                      <a:srgbClr val="401B14"/>
                    </a:solidFill>
                    <a:latin typeface="+mj-ea"/>
                    <a:ea typeface="+mj-ea"/>
                  </a:rPr>
                  <a:t>（主菜・副菜</a:t>
                </a:r>
                <a:r>
                  <a:rPr lang="en-US" altLang="ja-JP" sz="1000" dirty="0">
                    <a:solidFill>
                      <a:srgbClr val="401B14"/>
                    </a:solidFill>
                    <a:latin typeface="+mj-ea"/>
                    <a:ea typeface="+mj-ea"/>
                  </a:rPr>
                  <a:t>2</a:t>
                </a:r>
                <a:r>
                  <a:rPr lang="ja-JP" altLang="en-US" sz="1000" dirty="0">
                    <a:solidFill>
                      <a:srgbClr val="401B14"/>
                    </a:solidFill>
                    <a:latin typeface="+mj-ea"/>
                    <a:ea typeface="+mj-ea"/>
                  </a:rPr>
                  <a:t>品・汁物・ご飯）</a:t>
                </a:r>
              </a:p>
            </p:txBody>
          </p:sp>
          <p:sp>
            <p:nvSpPr>
              <p:cNvPr id="23" name="角丸四角形 22"/>
              <p:cNvSpPr/>
              <p:nvPr/>
            </p:nvSpPr>
            <p:spPr bwMode="auto">
              <a:xfrm>
                <a:off x="6021388" y="2203289"/>
                <a:ext cx="2760662" cy="350790"/>
              </a:xfrm>
              <a:prstGeom prst="roundRect">
                <a:avLst/>
              </a:prstGeom>
              <a:noFill/>
              <a:ln w="12700" cap="flat" cmpd="sng" algn="ctr">
                <a:solidFill>
                  <a:srgbClr val="401B1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1000" dirty="0">
                    <a:solidFill>
                      <a:srgbClr val="401B14"/>
                    </a:solidFill>
                    <a:latin typeface="+mj-ea"/>
                    <a:ea typeface="+mj-ea"/>
                  </a:rPr>
                  <a:t>エネルギー量</a:t>
                </a:r>
                <a:r>
                  <a:rPr lang="ja-JP" altLang="en-US" sz="1000" dirty="0" smtClean="0">
                    <a:solidFill>
                      <a:srgbClr val="401B14"/>
                    </a:solidFill>
                    <a:latin typeface="+mj-ea"/>
                    <a:ea typeface="+mj-ea"/>
                  </a:rPr>
                  <a:t>は１定食</a:t>
                </a:r>
                <a:r>
                  <a:rPr lang="en-US" altLang="ja-JP" sz="1000" dirty="0" smtClean="0">
                    <a:solidFill>
                      <a:srgbClr val="401B14"/>
                    </a:solidFill>
                    <a:latin typeface="+mj-ea"/>
                    <a:ea typeface="+mj-ea"/>
                  </a:rPr>
                  <a:t>500kcal</a:t>
                </a:r>
                <a:r>
                  <a:rPr lang="ja-JP" altLang="en-US" sz="1000" dirty="0">
                    <a:solidFill>
                      <a:srgbClr val="401B14"/>
                    </a:solidFill>
                    <a:latin typeface="+mj-ea"/>
                    <a:ea typeface="+mj-ea"/>
                  </a:rPr>
                  <a:t>前後</a:t>
                </a:r>
              </a:p>
            </p:txBody>
          </p:sp>
          <p:sp>
            <p:nvSpPr>
              <p:cNvPr id="24" name="角丸四角形 23"/>
              <p:cNvSpPr/>
              <p:nvPr/>
            </p:nvSpPr>
            <p:spPr bwMode="auto">
              <a:xfrm>
                <a:off x="6021388" y="3044548"/>
                <a:ext cx="2760662" cy="349202"/>
              </a:xfrm>
              <a:prstGeom prst="roundRect">
                <a:avLst/>
              </a:prstGeom>
              <a:noFill/>
              <a:ln w="12700" cap="flat" cmpd="sng" algn="ctr">
                <a:solidFill>
                  <a:srgbClr val="401B1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1000" dirty="0">
                    <a:solidFill>
                      <a:srgbClr val="401B14"/>
                    </a:solidFill>
                    <a:latin typeface="+mj-ea"/>
                    <a:ea typeface="+mj-ea"/>
                  </a:rPr>
                  <a:t>野菜はたっぷり</a:t>
                </a:r>
                <a:r>
                  <a:rPr lang="en-US" altLang="ja-JP" sz="1000" dirty="0">
                    <a:solidFill>
                      <a:srgbClr val="401B14"/>
                    </a:solidFill>
                    <a:latin typeface="+mj-ea"/>
                    <a:ea typeface="+mj-ea"/>
                  </a:rPr>
                  <a:t>1</a:t>
                </a:r>
                <a:r>
                  <a:rPr lang="ja-JP" altLang="en-US" sz="1000" dirty="0">
                    <a:solidFill>
                      <a:srgbClr val="401B14"/>
                    </a:solidFill>
                    <a:latin typeface="+mj-ea"/>
                    <a:ea typeface="+mj-ea"/>
                  </a:rPr>
                  <a:t>食</a:t>
                </a:r>
                <a:r>
                  <a:rPr lang="en-US" altLang="ja-JP" sz="1000" dirty="0">
                    <a:solidFill>
                      <a:srgbClr val="401B14"/>
                    </a:solidFill>
                    <a:latin typeface="+mj-ea"/>
                    <a:ea typeface="+mj-ea"/>
                  </a:rPr>
                  <a:t>150g</a:t>
                </a:r>
                <a:r>
                  <a:rPr lang="ja-JP" altLang="en-US" sz="1000" dirty="0">
                    <a:solidFill>
                      <a:srgbClr val="401B14"/>
                    </a:solidFill>
                    <a:latin typeface="+mj-ea"/>
                    <a:ea typeface="+mj-ea"/>
                  </a:rPr>
                  <a:t>～</a:t>
                </a:r>
                <a:r>
                  <a:rPr lang="en-US" altLang="ja-JP" sz="1000" dirty="0">
                    <a:solidFill>
                      <a:srgbClr val="401B14"/>
                    </a:solidFill>
                    <a:latin typeface="+mj-ea"/>
                    <a:ea typeface="+mj-ea"/>
                  </a:rPr>
                  <a:t>250g</a:t>
                </a:r>
                <a:r>
                  <a:rPr lang="ja-JP" altLang="en-US" sz="1000" dirty="0">
                    <a:solidFill>
                      <a:srgbClr val="401B14"/>
                    </a:solidFill>
                    <a:latin typeface="+mj-ea"/>
                    <a:ea typeface="+mj-ea"/>
                  </a:rPr>
                  <a:t>使用</a:t>
                </a:r>
              </a:p>
            </p:txBody>
          </p:sp>
          <p:sp>
            <p:nvSpPr>
              <p:cNvPr id="25" name="角丸四角形 24"/>
              <p:cNvSpPr/>
              <p:nvPr/>
            </p:nvSpPr>
            <p:spPr bwMode="auto">
              <a:xfrm>
                <a:off x="6021388" y="3465178"/>
                <a:ext cx="2760662" cy="347614"/>
              </a:xfrm>
              <a:prstGeom prst="roundRect">
                <a:avLst/>
              </a:prstGeom>
              <a:noFill/>
              <a:ln w="12700" cap="flat" cmpd="sng" algn="ctr">
                <a:solidFill>
                  <a:srgbClr val="401B1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1000" dirty="0">
                    <a:solidFill>
                      <a:srgbClr val="401B14"/>
                    </a:solidFill>
                    <a:latin typeface="+mj-ea"/>
                    <a:ea typeface="+mj-ea"/>
                  </a:rPr>
                  <a:t>薄味、塩分量は</a:t>
                </a:r>
                <a:r>
                  <a:rPr lang="en-US" altLang="ja-JP" sz="1000" dirty="0">
                    <a:solidFill>
                      <a:srgbClr val="401B14"/>
                    </a:solidFill>
                    <a:latin typeface="+mj-ea"/>
                    <a:ea typeface="+mj-ea"/>
                  </a:rPr>
                  <a:t>1</a:t>
                </a:r>
                <a:r>
                  <a:rPr lang="ja-JP" altLang="en-US" sz="1000" dirty="0">
                    <a:solidFill>
                      <a:srgbClr val="401B14"/>
                    </a:solidFill>
                    <a:latin typeface="+mj-ea"/>
                    <a:ea typeface="+mj-ea"/>
                  </a:rPr>
                  <a:t>食</a:t>
                </a:r>
                <a:r>
                  <a:rPr lang="en-US" altLang="ja-JP" sz="1000" dirty="0">
                    <a:solidFill>
                      <a:srgbClr val="401B14"/>
                    </a:solidFill>
                    <a:latin typeface="+mj-ea"/>
                    <a:ea typeface="+mj-ea"/>
                  </a:rPr>
                  <a:t>3.0g</a:t>
                </a:r>
                <a:r>
                  <a:rPr lang="ja-JP" altLang="en-US" sz="1000" dirty="0">
                    <a:solidFill>
                      <a:srgbClr val="401B14"/>
                    </a:solidFill>
                    <a:latin typeface="+mj-ea"/>
                    <a:ea typeface="+mj-ea"/>
                  </a:rPr>
                  <a:t>前後</a:t>
                </a:r>
              </a:p>
            </p:txBody>
          </p:sp>
          <p:sp>
            <p:nvSpPr>
              <p:cNvPr id="26" name="角丸四角形 25"/>
              <p:cNvSpPr/>
              <p:nvPr/>
            </p:nvSpPr>
            <p:spPr bwMode="auto">
              <a:xfrm>
                <a:off x="6021388" y="3884220"/>
                <a:ext cx="2760662" cy="349202"/>
              </a:xfrm>
              <a:prstGeom prst="roundRect">
                <a:avLst/>
              </a:prstGeom>
              <a:noFill/>
              <a:ln w="12700" cap="flat" cmpd="sng" algn="ctr">
                <a:solidFill>
                  <a:srgbClr val="401B1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900" dirty="0" smtClean="0">
                    <a:solidFill>
                      <a:srgbClr val="401B14"/>
                    </a:solidFill>
                    <a:latin typeface="+mj-ea"/>
                    <a:ea typeface="+mj-ea"/>
                  </a:rPr>
                  <a:t>余分な油</a:t>
                </a:r>
                <a:r>
                  <a:rPr lang="ja-JP" altLang="en-US" sz="900" dirty="0">
                    <a:solidFill>
                      <a:srgbClr val="401B14"/>
                    </a:solidFill>
                    <a:latin typeface="+mj-ea"/>
                    <a:ea typeface="+mj-ea"/>
                  </a:rPr>
                  <a:t>・脂肪</a:t>
                </a:r>
                <a:r>
                  <a:rPr lang="ja-JP" altLang="en-US" sz="900" dirty="0" smtClean="0">
                    <a:solidFill>
                      <a:srgbClr val="401B14"/>
                    </a:solidFill>
                    <a:latin typeface="+mj-ea"/>
                    <a:ea typeface="+mj-ea"/>
                  </a:rPr>
                  <a:t>はカット</a:t>
                </a:r>
                <a:endParaRPr lang="ja-JP" altLang="en-US" sz="900" dirty="0">
                  <a:solidFill>
                    <a:srgbClr val="401B14"/>
                  </a:solidFill>
                  <a:latin typeface="+mj-ea"/>
                  <a:ea typeface="+mj-ea"/>
                </a:endParaRPr>
              </a:p>
            </p:txBody>
          </p:sp>
          <p:sp>
            <p:nvSpPr>
              <p:cNvPr id="27" name="角丸四角形 26"/>
              <p:cNvSpPr/>
              <p:nvPr/>
            </p:nvSpPr>
            <p:spPr bwMode="auto">
              <a:xfrm>
                <a:off x="6021388" y="4304849"/>
                <a:ext cx="2760662" cy="347615"/>
              </a:xfrm>
              <a:prstGeom prst="roundRect">
                <a:avLst/>
              </a:prstGeom>
              <a:noFill/>
              <a:ln w="12700" cap="flat" cmpd="sng" algn="ctr">
                <a:solidFill>
                  <a:srgbClr val="401B1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1000" dirty="0">
                    <a:solidFill>
                      <a:srgbClr val="401B14"/>
                    </a:solidFill>
                    <a:latin typeface="+mj-ea"/>
                    <a:ea typeface="+mj-ea"/>
                  </a:rPr>
                  <a:t>野菜は大きめに</a:t>
                </a:r>
                <a:r>
                  <a:rPr lang="ja-JP" altLang="en-US" sz="1000" dirty="0" smtClean="0">
                    <a:solidFill>
                      <a:srgbClr val="401B14"/>
                    </a:solidFill>
                    <a:latin typeface="+mj-ea"/>
                    <a:ea typeface="+mj-ea"/>
                  </a:rPr>
                  <a:t>カットし咀嚼アップ</a:t>
                </a:r>
                <a:endParaRPr lang="ja-JP" altLang="en-US" sz="1000" dirty="0">
                  <a:solidFill>
                    <a:srgbClr val="401B14"/>
                  </a:solidFill>
                  <a:latin typeface="+mj-ea"/>
                  <a:ea typeface="+mj-ea"/>
                </a:endParaRPr>
              </a:p>
            </p:txBody>
          </p:sp>
          <p:sp>
            <p:nvSpPr>
              <p:cNvPr id="28" name="角丸四角形 27"/>
              <p:cNvSpPr/>
              <p:nvPr/>
            </p:nvSpPr>
            <p:spPr bwMode="auto">
              <a:xfrm>
                <a:off x="6021388" y="2625506"/>
                <a:ext cx="2760662" cy="347615"/>
              </a:xfrm>
              <a:prstGeom prst="roundRect">
                <a:avLst/>
              </a:prstGeom>
              <a:noFill/>
              <a:ln w="12700" cap="flat" cmpd="sng" algn="ctr">
                <a:solidFill>
                  <a:srgbClr val="401B1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1000" dirty="0">
                    <a:solidFill>
                      <a:srgbClr val="401B14"/>
                    </a:solidFill>
                    <a:latin typeface="+mj-ea"/>
                    <a:ea typeface="+mj-ea"/>
                  </a:rPr>
                  <a:t>ごはんは軽めに</a:t>
                </a:r>
                <a:r>
                  <a:rPr lang="en-US" altLang="ja-JP" sz="1000" dirty="0">
                    <a:solidFill>
                      <a:srgbClr val="401B14"/>
                    </a:solidFill>
                    <a:latin typeface="+mj-ea"/>
                    <a:ea typeface="+mj-ea"/>
                  </a:rPr>
                  <a:t>1</a:t>
                </a:r>
                <a:r>
                  <a:rPr lang="ja-JP" altLang="en-US" sz="1000" dirty="0">
                    <a:solidFill>
                      <a:srgbClr val="401B14"/>
                    </a:solidFill>
                    <a:latin typeface="+mj-ea"/>
                    <a:ea typeface="+mj-ea"/>
                  </a:rPr>
                  <a:t>杯</a:t>
                </a:r>
                <a:r>
                  <a:rPr lang="en-US" altLang="ja-JP" sz="1000" dirty="0">
                    <a:solidFill>
                      <a:srgbClr val="401B14"/>
                    </a:solidFill>
                    <a:latin typeface="+mj-ea"/>
                    <a:ea typeface="+mj-ea"/>
                  </a:rPr>
                  <a:t>100g/</a:t>
                </a:r>
                <a:r>
                  <a:rPr lang="ja-JP" altLang="en-US" sz="1000" dirty="0">
                    <a:solidFill>
                      <a:srgbClr val="401B14"/>
                    </a:solidFill>
                    <a:latin typeface="+mj-ea"/>
                    <a:ea typeface="+mj-ea"/>
                  </a:rPr>
                  <a:t>約</a:t>
                </a:r>
                <a:r>
                  <a:rPr lang="en-US" altLang="ja-JP" sz="1000" dirty="0">
                    <a:solidFill>
                      <a:srgbClr val="401B14"/>
                    </a:solidFill>
                    <a:latin typeface="+mj-ea"/>
                    <a:ea typeface="+mj-ea"/>
                  </a:rPr>
                  <a:t>160kcal</a:t>
                </a:r>
                <a:endParaRPr lang="ja-JP" altLang="en-US" sz="1000" dirty="0">
                  <a:solidFill>
                    <a:srgbClr val="401B14"/>
                  </a:solidFill>
                  <a:latin typeface="+mj-ea"/>
                  <a:ea typeface="+mj-ea"/>
                </a:endParaRPr>
              </a:p>
            </p:txBody>
          </p:sp>
        </p:grpSp>
      </p:grpSp>
      <p:sp>
        <p:nvSpPr>
          <p:cNvPr id="29" name="テキスト ボックス 42"/>
          <p:cNvSpPr txBox="1"/>
          <p:nvPr/>
        </p:nvSpPr>
        <p:spPr>
          <a:xfrm>
            <a:off x="35497" y="5589240"/>
            <a:ext cx="3312368" cy="43204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400" kern="100" dirty="0">
                <a:effectLst/>
                <a:ea typeface="ＭＳ ゴシック"/>
                <a:cs typeface="Times New Roman"/>
              </a:rPr>
              <a:t>出典：文部科学省「食生活学習</a:t>
            </a:r>
            <a:r>
              <a:rPr lang="ja-JP" sz="1400" kern="100" dirty="0" smtClean="0">
                <a:effectLst/>
                <a:ea typeface="ＭＳ ゴシック"/>
                <a:cs typeface="Times New Roman"/>
              </a:rPr>
              <a:t>教材</a:t>
            </a:r>
            <a:endParaRPr lang="en-US" altLang="ja-JP" sz="1400" kern="100" dirty="0" smtClean="0">
              <a:effectLst/>
              <a:ea typeface="ＭＳ ゴシック"/>
              <a:cs typeface="Times New Roman"/>
            </a:endParaRPr>
          </a:p>
          <a:p>
            <a:pPr algn="l">
              <a:spcAft>
                <a:spcPts val="0"/>
              </a:spcAft>
            </a:pPr>
            <a:r>
              <a:rPr lang="ja-JP" altLang="en-US" sz="1400" kern="100" dirty="0">
                <a:ea typeface="ＭＳ ゴシック"/>
                <a:cs typeface="Times New Roman"/>
              </a:rPr>
              <a:t>　</a:t>
            </a:r>
            <a:r>
              <a:rPr lang="ja-JP" altLang="en-US" sz="1400" kern="100" dirty="0" smtClean="0">
                <a:ea typeface="ＭＳ ゴシック"/>
                <a:cs typeface="Times New Roman"/>
              </a:rPr>
              <a:t>　　</a:t>
            </a:r>
            <a:r>
              <a:rPr lang="ja-JP" sz="1400" kern="100" dirty="0" smtClean="0">
                <a:effectLst/>
                <a:ea typeface="ＭＳ ゴシック"/>
                <a:cs typeface="Times New Roman"/>
              </a:rPr>
              <a:t>（</a:t>
            </a:r>
            <a:r>
              <a:rPr lang="ja-JP" sz="1400" kern="100" dirty="0">
                <a:effectLst/>
                <a:ea typeface="ＭＳ ゴシック"/>
                <a:cs typeface="Times New Roman"/>
              </a:rPr>
              <a:t>小学校高学年用）」</a:t>
            </a:r>
            <a:endParaRPr lang="ja-JP" kern="100" dirty="0">
              <a:effectLst/>
              <a:ea typeface="ＭＳ 明朝"/>
              <a:cs typeface="Times New Roman"/>
            </a:endParaRPr>
          </a:p>
        </p:txBody>
      </p:sp>
      <p:sp>
        <p:nvSpPr>
          <p:cNvPr id="30" name="正方形/長方形 29"/>
          <p:cNvSpPr/>
          <p:nvPr/>
        </p:nvSpPr>
        <p:spPr>
          <a:xfrm>
            <a:off x="3672550" y="5600273"/>
            <a:ext cx="2627642" cy="307777"/>
          </a:xfrm>
          <a:prstGeom prst="rect">
            <a:avLst/>
          </a:prstGeom>
        </p:spPr>
        <p:txBody>
          <a:bodyPr wrap="none">
            <a:spAutoFit/>
          </a:bodyPr>
          <a:lstStyle/>
          <a:p>
            <a:r>
              <a:rPr lang="ja-JP" altLang="ja-JP" sz="1400" dirty="0"/>
              <a:t>資料：株式会社タニタ　提供資料</a:t>
            </a:r>
            <a:endParaRPr lang="ja-JP" altLang="en-US" sz="1400" dirty="0"/>
          </a:p>
        </p:txBody>
      </p:sp>
      <p:pic>
        <p:nvPicPr>
          <p:cNvPr id="31"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36512" y="2236819"/>
            <a:ext cx="3616866" cy="2935138"/>
          </a:xfrm>
          <a:prstGeom prst="rect">
            <a:avLst/>
          </a:prstGeom>
          <a:noFill/>
          <a:ln>
            <a:noFill/>
          </a:ln>
          <a:effectLst/>
          <a:extLst/>
        </p:spPr>
      </p:pic>
      <p:sp>
        <p:nvSpPr>
          <p:cNvPr id="32" name="正方形/長方形 31"/>
          <p:cNvSpPr/>
          <p:nvPr/>
        </p:nvSpPr>
        <p:spPr>
          <a:xfrm>
            <a:off x="2003502" y="1218238"/>
            <a:ext cx="5101610" cy="338554"/>
          </a:xfrm>
          <a:prstGeom prst="rect">
            <a:avLst/>
          </a:prstGeom>
        </p:spPr>
        <p:txBody>
          <a:bodyPr wrap="square">
            <a:spAutoFit/>
          </a:bodyPr>
          <a:lstStyle/>
          <a:p>
            <a:pPr algn="ctr"/>
            <a:r>
              <a:rPr lang="ja-JP" altLang="ja-JP" sz="1600" b="1" dirty="0" smtClean="0"/>
              <a:t>「</a:t>
            </a:r>
            <a:r>
              <a:rPr lang="ja-JP" altLang="ja-JP" sz="1600" b="1" dirty="0"/>
              <a:t>主食・主菜・副菜がそろう食事」の実践例</a:t>
            </a:r>
            <a:r>
              <a:rPr lang="ja-JP" altLang="en-US" sz="1600" b="1" dirty="0"/>
              <a:t>　</a:t>
            </a:r>
            <a:endParaRPr lang="en-US" altLang="ja-JP" sz="1600" b="1" dirty="0" smtClean="0"/>
          </a:p>
        </p:txBody>
      </p:sp>
      <p:sp>
        <p:nvSpPr>
          <p:cNvPr id="37"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34</a:t>
            </a:fld>
            <a:endParaRPr kumimoji="1" lang="ja-JP" altLang="en-US"/>
          </a:p>
        </p:txBody>
      </p:sp>
    </p:spTree>
    <p:extLst>
      <p:ext uri="{BB962C8B-B14F-4D97-AF65-F5344CB8AC3E}">
        <p14:creationId xmlns:p14="http://schemas.microsoft.com/office/powerpoint/2010/main" val="2936357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971600" y="116632"/>
            <a:ext cx="8134872" cy="72008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円/楕円 9"/>
          <p:cNvSpPr/>
          <p:nvPr/>
        </p:nvSpPr>
        <p:spPr>
          <a:xfrm>
            <a:off x="664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1" name="正方形/長方形 10"/>
          <p:cNvSpPr/>
          <p:nvPr/>
        </p:nvSpPr>
        <p:spPr>
          <a:xfrm>
            <a:off x="-36512" y="139581"/>
            <a:ext cx="1584176" cy="646331"/>
          </a:xfrm>
          <a:prstGeom prst="rect">
            <a:avLst/>
          </a:prstGeom>
        </p:spPr>
        <p:txBody>
          <a:bodyPr wrap="square">
            <a:spAutoFit/>
          </a:bodyPr>
          <a:lstStyle/>
          <a:p>
            <a:pPr algn="ctr"/>
            <a:r>
              <a:rPr lang="ja-JP" altLang="en-US" b="1" dirty="0">
                <a:solidFill>
                  <a:schemeClr val="bg1"/>
                </a:solidFill>
              </a:rPr>
              <a:t>おいしさ、</a:t>
            </a:r>
            <a:endParaRPr lang="en-US" altLang="ja-JP" b="1" dirty="0">
              <a:solidFill>
                <a:schemeClr val="bg1"/>
              </a:solidFill>
            </a:endParaRPr>
          </a:p>
          <a:p>
            <a:pPr algn="ctr"/>
            <a:r>
              <a:rPr lang="ja-JP" altLang="en-US" b="1" dirty="0">
                <a:solidFill>
                  <a:schemeClr val="bg1"/>
                </a:solidFill>
              </a:rPr>
              <a:t>楽しみ</a:t>
            </a:r>
          </a:p>
        </p:txBody>
      </p:sp>
      <p:sp>
        <p:nvSpPr>
          <p:cNvPr id="16" name="角丸四角形 15"/>
          <p:cNvSpPr/>
          <p:nvPr/>
        </p:nvSpPr>
        <p:spPr>
          <a:xfrm>
            <a:off x="1331640" y="185599"/>
            <a:ext cx="7704856" cy="579105"/>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mn-ea"/>
              </a:rPr>
              <a:t>○ </a:t>
            </a:r>
            <a:r>
              <a:rPr lang="ja-JP" altLang="ja-JP" dirty="0" smtClean="0">
                <a:latin typeface="+mn-ea"/>
              </a:rPr>
              <a:t>食品</a:t>
            </a:r>
            <a:r>
              <a:rPr lang="ja-JP" altLang="ja-JP" dirty="0">
                <a:latin typeface="+mn-ea"/>
              </a:rPr>
              <a:t>を選択する際に重視している</a:t>
            </a:r>
            <a:r>
              <a:rPr lang="ja-JP" altLang="ja-JP" dirty="0" smtClean="0">
                <a:latin typeface="+mn-ea"/>
              </a:rPr>
              <a:t>ことは</a:t>
            </a:r>
            <a:r>
              <a:rPr lang="ja-JP" altLang="ja-JP" dirty="0">
                <a:latin typeface="+mn-ea"/>
              </a:rPr>
              <a:t>、「鮮度」、「価格」</a:t>
            </a:r>
            <a:r>
              <a:rPr lang="ja-JP" altLang="ja-JP" dirty="0" smtClean="0">
                <a:latin typeface="+mn-ea"/>
              </a:rPr>
              <a:t>、</a:t>
            </a:r>
            <a:r>
              <a:rPr lang="ja-JP" altLang="ja-JP" dirty="0">
                <a:latin typeface="+mn-ea"/>
              </a:rPr>
              <a:t> 「安全性」、</a:t>
            </a:r>
            <a:endParaRPr lang="en-US" altLang="ja-JP" dirty="0" smtClean="0">
              <a:latin typeface="+mn-ea"/>
            </a:endParaRPr>
          </a:p>
          <a:p>
            <a:r>
              <a:rPr lang="en-US" altLang="ja-JP" dirty="0" smtClean="0">
                <a:latin typeface="+mn-ea"/>
              </a:rPr>
              <a:t>     </a:t>
            </a:r>
            <a:r>
              <a:rPr lang="ja-JP" altLang="ja-JP" dirty="0" smtClean="0">
                <a:latin typeface="+mn-ea"/>
              </a:rPr>
              <a:t>「</a:t>
            </a:r>
            <a:r>
              <a:rPr lang="ja-JP" altLang="ja-JP" dirty="0">
                <a:latin typeface="+mn-ea"/>
              </a:rPr>
              <a:t>季節感・旬」、「おいしさ」、「好み」、「産地」、「栄養価」など様々</a:t>
            </a:r>
            <a:r>
              <a:rPr lang="ja-JP" altLang="en-US" dirty="0" smtClean="0">
                <a:latin typeface="+mn-ea"/>
              </a:rPr>
              <a:t>。</a:t>
            </a:r>
            <a:endParaRPr lang="ja-JP" altLang="en-US" dirty="0">
              <a:latin typeface="+mn-ea"/>
            </a:endParaRPr>
          </a:p>
        </p:txBody>
      </p:sp>
      <p:sp>
        <p:nvSpPr>
          <p:cNvPr id="2" name="正方形/長方形 1"/>
          <p:cNvSpPr/>
          <p:nvPr/>
        </p:nvSpPr>
        <p:spPr>
          <a:xfrm>
            <a:off x="971600" y="6143395"/>
            <a:ext cx="4572000" cy="307777"/>
          </a:xfrm>
          <a:prstGeom prst="rect">
            <a:avLst/>
          </a:prstGeom>
        </p:spPr>
        <p:txBody>
          <a:bodyPr>
            <a:spAutoFit/>
          </a:bodyPr>
          <a:lstStyle/>
          <a:p>
            <a:r>
              <a:rPr lang="ja-JP" altLang="ja-JP" sz="1400" dirty="0"/>
              <a:t>資料：内閣府「食育に関する意識調査」（平成</a:t>
            </a:r>
            <a:r>
              <a:rPr lang="en-US" altLang="ja-JP" sz="1400" dirty="0"/>
              <a:t>23</a:t>
            </a:r>
            <a:r>
              <a:rPr lang="ja-JP" altLang="ja-JP" sz="1400" dirty="0"/>
              <a:t>年</a:t>
            </a:r>
            <a:r>
              <a:rPr lang="en-US" altLang="ja-JP" sz="1400" dirty="0"/>
              <a:t>12</a:t>
            </a:r>
            <a:r>
              <a:rPr lang="ja-JP" altLang="ja-JP" sz="1400" dirty="0"/>
              <a:t>月）</a:t>
            </a:r>
          </a:p>
        </p:txBody>
      </p:sp>
      <p:graphicFrame>
        <p:nvGraphicFramePr>
          <p:cNvPr id="4" name="グラフ 3"/>
          <p:cNvGraphicFramePr>
            <a:graphicFrameLocks/>
          </p:cNvGraphicFramePr>
          <p:nvPr>
            <p:extLst>
              <p:ext uri="{D42A27DB-BD31-4B8C-83A1-F6EECF244321}">
                <p14:modId xmlns:p14="http://schemas.microsoft.com/office/powerpoint/2010/main" val="2906274392"/>
              </p:ext>
            </p:extLst>
          </p:nvPr>
        </p:nvGraphicFramePr>
        <p:xfrm>
          <a:off x="-1015457" y="1534883"/>
          <a:ext cx="10159457"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2123728" y="1196752"/>
            <a:ext cx="4896544" cy="4298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食品を選択する際に重視すること　</a:t>
            </a:r>
          </a:p>
        </p:txBody>
      </p:sp>
      <p:sp>
        <p:nvSpPr>
          <p:cNvPr id="12"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35</a:t>
            </a:fld>
            <a:endParaRPr kumimoji="1" lang="ja-JP" altLang="en-US"/>
          </a:p>
        </p:txBody>
      </p:sp>
    </p:spTree>
    <p:extLst>
      <p:ext uri="{BB962C8B-B14F-4D97-AF65-F5344CB8AC3E}">
        <p14:creationId xmlns:p14="http://schemas.microsoft.com/office/powerpoint/2010/main" val="3098701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971600" y="116632"/>
            <a:ext cx="8134872" cy="72008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円/楕円 17"/>
          <p:cNvSpPr/>
          <p:nvPr/>
        </p:nvSpPr>
        <p:spPr>
          <a:xfrm>
            <a:off x="664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9" name="正方形/長方形 18"/>
          <p:cNvSpPr/>
          <p:nvPr/>
        </p:nvSpPr>
        <p:spPr>
          <a:xfrm>
            <a:off x="-36512" y="139581"/>
            <a:ext cx="1584176" cy="646331"/>
          </a:xfrm>
          <a:prstGeom prst="rect">
            <a:avLst/>
          </a:prstGeom>
        </p:spPr>
        <p:txBody>
          <a:bodyPr wrap="square">
            <a:spAutoFit/>
          </a:bodyPr>
          <a:lstStyle/>
          <a:p>
            <a:pPr algn="ctr"/>
            <a:r>
              <a:rPr lang="ja-JP" altLang="en-US" b="1" dirty="0">
                <a:solidFill>
                  <a:schemeClr val="bg1"/>
                </a:solidFill>
              </a:rPr>
              <a:t>おいしさ、</a:t>
            </a:r>
            <a:endParaRPr lang="en-US" altLang="ja-JP" b="1" dirty="0">
              <a:solidFill>
                <a:schemeClr val="bg1"/>
              </a:solidFill>
            </a:endParaRPr>
          </a:p>
          <a:p>
            <a:pPr algn="ctr"/>
            <a:r>
              <a:rPr lang="ja-JP" altLang="en-US" b="1" dirty="0">
                <a:solidFill>
                  <a:schemeClr val="bg1"/>
                </a:solidFill>
              </a:rPr>
              <a:t>楽しみ</a:t>
            </a:r>
          </a:p>
        </p:txBody>
      </p:sp>
      <p:grpSp>
        <p:nvGrpSpPr>
          <p:cNvPr id="9" name="グループ化 8"/>
          <p:cNvGrpSpPr/>
          <p:nvPr/>
        </p:nvGrpSpPr>
        <p:grpSpPr>
          <a:xfrm>
            <a:off x="-180528" y="1631742"/>
            <a:ext cx="8928992" cy="4893602"/>
            <a:chOff x="-180528" y="647943"/>
            <a:chExt cx="8928992" cy="5944946"/>
          </a:xfrm>
        </p:grpSpPr>
        <p:sp>
          <p:nvSpPr>
            <p:cNvPr id="2" name="正方形/長方形 1"/>
            <p:cNvSpPr/>
            <p:nvPr/>
          </p:nvSpPr>
          <p:spPr>
            <a:xfrm>
              <a:off x="323528" y="6285112"/>
              <a:ext cx="7344816" cy="307777"/>
            </a:xfrm>
            <a:prstGeom prst="rect">
              <a:avLst/>
            </a:prstGeom>
          </p:spPr>
          <p:txBody>
            <a:bodyPr wrap="square">
              <a:spAutoFit/>
            </a:bodyPr>
            <a:lstStyle/>
            <a:p>
              <a:r>
                <a:rPr lang="ja-JP" altLang="ja-JP" sz="1400" dirty="0"/>
                <a:t>資料：独立行政法人日本スポーツ振興センター「平成</a:t>
              </a:r>
              <a:r>
                <a:rPr lang="en-US" altLang="ja-JP" sz="1400" dirty="0"/>
                <a:t>22</a:t>
              </a:r>
              <a:r>
                <a:rPr lang="ja-JP" altLang="ja-JP" sz="1400" dirty="0"/>
                <a:t>年度　児童生徒の食生活実態調査」</a:t>
              </a:r>
              <a:endParaRPr lang="ja-JP" altLang="en-US" sz="1400" dirty="0"/>
            </a:p>
          </p:txBody>
        </p:sp>
        <p:sp>
          <p:nvSpPr>
            <p:cNvPr id="5" name="正方形/長方形 4"/>
            <p:cNvSpPr/>
            <p:nvPr/>
          </p:nvSpPr>
          <p:spPr>
            <a:xfrm>
              <a:off x="7962678" y="5897180"/>
              <a:ext cx="785786" cy="369332"/>
            </a:xfrm>
            <a:prstGeom prst="rect">
              <a:avLst/>
            </a:prstGeom>
          </p:spPr>
          <p:txBody>
            <a:bodyPr wrap="square">
              <a:spAutoFit/>
            </a:bodyPr>
            <a:lstStyle/>
            <a:p>
              <a:pPr algn="ctr"/>
              <a:r>
                <a:rPr lang="en-US" altLang="ja-JP" dirty="0" smtClean="0"/>
                <a:t>(%)</a:t>
              </a:r>
            </a:p>
          </p:txBody>
        </p:sp>
        <p:grpSp>
          <p:nvGrpSpPr>
            <p:cNvPr id="3" name="グループ化 2"/>
            <p:cNvGrpSpPr/>
            <p:nvPr/>
          </p:nvGrpSpPr>
          <p:grpSpPr>
            <a:xfrm>
              <a:off x="-180528" y="647943"/>
              <a:ext cx="8424936" cy="5562113"/>
              <a:chOff x="-180528" y="647943"/>
              <a:chExt cx="8424936" cy="5562113"/>
            </a:xfrm>
          </p:grpSpPr>
          <p:graphicFrame>
            <p:nvGraphicFramePr>
              <p:cNvPr id="4" name="グラフ 3"/>
              <p:cNvGraphicFramePr>
                <a:graphicFrameLocks/>
              </p:cNvGraphicFramePr>
              <p:nvPr>
                <p:extLst>
                  <p:ext uri="{D42A27DB-BD31-4B8C-83A1-F6EECF244321}">
                    <p14:modId xmlns:p14="http://schemas.microsoft.com/office/powerpoint/2010/main" val="4007939056"/>
                  </p:ext>
                </p:extLst>
              </p:nvPr>
            </p:nvGraphicFramePr>
            <p:xfrm>
              <a:off x="467544" y="647943"/>
              <a:ext cx="7776864" cy="5562113"/>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180528" y="851594"/>
                <a:ext cx="2592288" cy="5197202"/>
              </a:xfrm>
              <a:prstGeom prst="rect">
                <a:avLst/>
              </a:prstGeom>
              <a:solidFill>
                <a:schemeClr val="bg1"/>
              </a:solidFill>
            </p:spPr>
            <p:txBody>
              <a:bodyPr wrap="square" rtlCol="0">
                <a:spAutoFit/>
              </a:bodyPr>
              <a:lstStyle/>
              <a:p>
                <a:pPr algn="r"/>
                <a:r>
                  <a:rPr lang="ja-JP" altLang="en-US" sz="1600" dirty="0"/>
                  <a:t>外食する</a:t>
                </a:r>
                <a:r>
                  <a:rPr lang="ja-JP" altLang="en-US" sz="1600" dirty="0" smtClean="0"/>
                  <a:t>とき</a:t>
                </a:r>
                <a:endParaRPr lang="en-US" altLang="ja-JP" sz="1600" dirty="0" smtClean="0"/>
              </a:p>
              <a:p>
                <a:pPr algn="r"/>
                <a:endParaRPr lang="ja-JP" altLang="en-US" dirty="0" smtClean="0"/>
              </a:p>
              <a:p>
                <a:pPr algn="r"/>
                <a:r>
                  <a:rPr lang="ja-JP" altLang="en-US" sz="1600" dirty="0" smtClean="0"/>
                  <a:t>学校</a:t>
                </a:r>
                <a:r>
                  <a:rPr lang="ja-JP" altLang="en-US" sz="1600" dirty="0"/>
                  <a:t>給食の</a:t>
                </a:r>
                <a:r>
                  <a:rPr lang="ja-JP" altLang="en-US" sz="1600" dirty="0" smtClean="0"/>
                  <a:t>とき</a:t>
                </a:r>
                <a:endParaRPr lang="en-US" altLang="ja-JP" sz="1600" dirty="0" smtClean="0"/>
              </a:p>
              <a:p>
                <a:pPr algn="r"/>
                <a:endParaRPr lang="en-US" altLang="ja-JP" dirty="0" smtClean="0"/>
              </a:p>
              <a:p>
                <a:pPr algn="r"/>
                <a:r>
                  <a:rPr lang="ja-JP" altLang="en-US" sz="1600" dirty="0" smtClean="0"/>
                  <a:t>家族</a:t>
                </a:r>
                <a:r>
                  <a:rPr lang="ja-JP" altLang="en-US" sz="1600" dirty="0"/>
                  <a:t>そろって食べるとき</a:t>
                </a:r>
              </a:p>
              <a:p>
                <a:pPr algn="r"/>
                <a:endParaRPr lang="en-US" altLang="ja-JP" sz="1100" dirty="0" smtClean="0"/>
              </a:p>
              <a:p>
                <a:pPr algn="r"/>
                <a:r>
                  <a:rPr lang="ja-JP" altLang="en-US" sz="1600" dirty="0" smtClean="0"/>
                  <a:t>自分</a:t>
                </a:r>
                <a:r>
                  <a:rPr lang="ja-JP" altLang="en-US" sz="1600" dirty="0"/>
                  <a:t>が作ったり</a:t>
                </a:r>
                <a:r>
                  <a:rPr lang="ja-JP" altLang="en-US" sz="1600" dirty="0" smtClean="0"/>
                  <a:t>手伝ったり</a:t>
                </a:r>
                <a:endParaRPr lang="en-US" altLang="ja-JP" sz="1600" dirty="0" smtClean="0"/>
              </a:p>
              <a:p>
                <a:pPr algn="r"/>
                <a:r>
                  <a:rPr lang="ja-JP" altLang="en-US" sz="1600" dirty="0" smtClean="0"/>
                  <a:t>した</a:t>
                </a:r>
                <a:r>
                  <a:rPr lang="ja-JP" altLang="en-US" sz="1600" dirty="0"/>
                  <a:t>もの</a:t>
                </a:r>
                <a:r>
                  <a:rPr lang="ja-JP" altLang="en-US" sz="1600" dirty="0" smtClean="0"/>
                  <a:t>を食べるとき</a:t>
                </a:r>
                <a:endParaRPr lang="en-US" altLang="ja-JP" sz="1600" dirty="0"/>
              </a:p>
              <a:p>
                <a:pPr algn="r"/>
                <a:endParaRPr lang="en-US" altLang="ja-JP" sz="1100" dirty="0" smtClean="0"/>
              </a:p>
              <a:p>
                <a:pPr algn="r"/>
                <a:r>
                  <a:rPr lang="ja-JP" altLang="en-US" sz="1600" dirty="0" smtClean="0"/>
                  <a:t>夕食</a:t>
                </a:r>
                <a:r>
                  <a:rPr lang="ja-JP" altLang="en-US" sz="1600" dirty="0"/>
                  <a:t>のとき</a:t>
                </a:r>
              </a:p>
              <a:p>
                <a:pPr algn="r"/>
                <a:endParaRPr lang="en-US" altLang="ja-JP" sz="1600" dirty="0" smtClean="0"/>
              </a:p>
              <a:p>
                <a:pPr algn="r"/>
                <a:r>
                  <a:rPr lang="ja-JP" altLang="en-US" sz="1600" dirty="0" smtClean="0"/>
                  <a:t>一人</a:t>
                </a:r>
                <a:r>
                  <a:rPr lang="ja-JP" altLang="en-US" sz="1600" dirty="0"/>
                  <a:t>で食べるとき</a:t>
                </a:r>
              </a:p>
              <a:p>
                <a:pPr algn="r"/>
                <a:endParaRPr lang="en-US" altLang="ja-JP" dirty="0" smtClean="0"/>
              </a:p>
              <a:p>
                <a:pPr algn="r"/>
                <a:r>
                  <a:rPr lang="ja-JP" altLang="en-US" sz="1600" dirty="0" smtClean="0"/>
                  <a:t>朝食</a:t>
                </a:r>
                <a:r>
                  <a:rPr lang="ja-JP" altLang="en-US" sz="1600" dirty="0"/>
                  <a:t>のとき</a:t>
                </a:r>
              </a:p>
              <a:p>
                <a:pPr algn="r"/>
                <a:endParaRPr lang="en-US" altLang="ja-JP" dirty="0" smtClean="0"/>
              </a:p>
              <a:p>
                <a:pPr algn="r"/>
                <a:r>
                  <a:rPr lang="ja-JP" altLang="en-US" sz="1600" dirty="0" smtClean="0"/>
                  <a:t>その他</a:t>
                </a:r>
                <a:endParaRPr lang="en-US" altLang="ja-JP" sz="1600" dirty="0"/>
              </a:p>
              <a:p>
                <a:pPr algn="r"/>
                <a:endParaRPr lang="ja-JP" altLang="en-US" sz="1600" dirty="0"/>
              </a:p>
            </p:txBody>
          </p:sp>
        </p:grpSp>
      </p:grpSp>
      <p:sp>
        <p:nvSpPr>
          <p:cNvPr id="7" name="正方形/長方形 6"/>
          <p:cNvSpPr/>
          <p:nvPr/>
        </p:nvSpPr>
        <p:spPr>
          <a:xfrm>
            <a:off x="1763688" y="1055393"/>
            <a:ext cx="5616624" cy="37006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児童・生徒が食事を楽しいと感じるとき</a:t>
            </a:r>
          </a:p>
        </p:txBody>
      </p:sp>
      <p:sp>
        <p:nvSpPr>
          <p:cNvPr id="17" name="角丸四角形 16"/>
          <p:cNvSpPr/>
          <p:nvPr/>
        </p:nvSpPr>
        <p:spPr>
          <a:xfrm>
            <a:off x="1331640" y="185599"/>
            <a:ext cx="7704856" cy="579105"/>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a:t>
            </a:r>
            <a:r>
              <a:rPr lang="ja-JP" altLang="ja-JP" dirty="0" smtClean="0">
                <a:latin typeface="ＭＳ ゴシック" panose="020B0609070205080204" pitchFamily="49" charset="-128"/>
                <a:ea typeface="ＭＳ ゴシック" panose="020B0609070205080204" pitchFamily="49" charset="-128"/>
              </a:rPr>
              <a:t>児童</a:t>
            </a:r>
            <a:r>
              <a:rPr lang="ja-JP" altLang="ja-JP" dirty="0">
                <a:latin typeface="ＭＳ ゴシック" panose="020B0609070205080204" pitchFamily="49" charset="-128"/>
                <a:ea typeface="ＭＳ ゴシック" panose="020B0609070205080204" pitchFamily="49" charset="-128"/>
              </a:rPr>
              <a:t>・生徒が食事を楽しいと感じるのは</a:t>
            </a:r>
            <a:r>
              <a:rPr lang="ja-JP" altLang="ja-JP" dirty="0" smtClean="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外食するとき｣</a:t>
            </a:r>
            <a:r>
              <a:rPr lang="ja-JP" altLang="ja-JP"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lang="ja-JP" altLang="ja-JP" dirty="0" smtClean="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学校給食のとき」、「家族そろって食べるとき</a:t>
            </a:r>
            <a:r>
              <a:rPr lang="ja-JP"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a:t>
            </a:r>
            <a:endParaRPr lang="ja-JP" altLang="en-US" dirty="0">
              <a:latin typeface="ＭＳ ゴシック" panose="020B0609070205080204" pitchFamily="49" charset="-128"/>
              <a:ea typeface="ＭＳ ゴシック" panose="020B0609070205080204" pitchFamily="49" charset="-128"/>
            </a:endParaRPr>
          </a:p>
        </p:txBody>
      </p:sp>
      <p:sp>
        <p:nvSpPr>
          <p:cNvPr id="20"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36</a:t>
            </a:fld>
            <a:endParaRPr kumimoji="1" lang="ja-JP" altLang="en-US"/>
          </a:p>
        </p:txBody>
      </p:sp>
    </p:spTree>
    <p:extLst>
      <p:ext uri="{BB962C8B-B14F-4D97-AF65-F5344CB8AC3E}">
        <p14:creationId xmlns:p14="http://schemas.microsoft.com/office/powerpoint/2010/main" val="532741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897082" y="116631"/>
            <a:ext cx="8209390" cy="6819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円/楕円 18"/>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2" name="正方形/長方形 1"/>
          <p:cNvSpPr/>
          <p:nvPr/>
        </p:nvSpPr>
        <p:spPr>
          <a:xfrm>
            <a:off x="836276" y="6577607"/>
            <a:ext cx="6111988" cy="307777"/>
          </a:xfrm>
          <a:prstGeom prst="rect">
            <a:avLst/>
          </a:prstGeom>
        </p:spPr>
        <p:txBody>
          <a:bodyPr wrap="square">
            <a:spAutoFit/>
          </a:bodyPr>
          <a:lstStyle/>
          <a:p>
            <a:r>
              <a:rPr lang="ja-JP" altLang="ja-JP" sz="1400" dirty="0"/>
              <a:t>出典：田村隆「</a:t>
            </a:r>
            <a:r>
              <a:rPr lang="ja-JP" altLang="ja-JP" sz="1400" dirty="0" err="1"/>
              <a:t>つきぢ</a:t>
            </a:r>
            <a:r>
              <a:rPr lang="ja-JP" altLang="ja-JP" sz="1400" dirty="0"/>
              <a:t>田村の隠し味</a:t>
            </a:r>
            <a:r>
              <a:rPr lang="en-US" altLang="ja-JP" sz="1400" dirty="0"/>
              <a:t>365</a:t>
            </a:r>
            <a:r>
              <a:rPr lang="ja-JP" altLang="ja-JP" sz="1400" dirty="0"/>
              <a:t>日」株式会社白水社（</a:t>
            </a:r>
            <a:r>
              <a:rPr lang="en-US" altLang="ja-JP" sz="1400" dirty="0"/>
              <a:t>2007</a:t>
            </a:r>
            <a:r>
              <a:rPr lang="ja-JP" altLang="ja-JP" sz="1400" dirty="0"/>
              <a:t>年</a:t>
            </a:r>
            <a:r>
              <a:rPr lang="ja-JP" altLang="ja-JP" sz="1400" dirty="0" smtClean="0"/>
              <a:t>）</a:t>
            </a:r>
            <a:endParaRPr lang="ja-JP" altLang="ja-JP" sz="1400" dirty="0"/>
          </a:p>
        </p:txBody>
      </p:sp>
      <p:sp>
        <p:nvSpPr>
          <p:cNvPr id="16" name="正方形/長方形 15"/>
          <p:cNvSpPr/>
          <p:nvPr/>
        </p:nvSpPr>
        <p:spPr>
          <a:xfrm>
            <a:off x="-209103" y="190381"/>
            <a:ext cx="1872208" cy="646331"/>
          </a:xfrm>
          <a:prstGeom prst="rect">
            <a:avLst/>
          </a:prstGeom>
        </p:spPr>
        <p:txBody>
          <a:bodyPr wrap="square">
            <a:spAutoFit/>
          </a:bodyPr>
          <a:lstStyle/>
          <a:p>
            <a:pPr algn="ctr"/>
            <a:r>
              <a:rPr lang="ja-JP" altLang="en-US" b="1" dirty="0" smtClean="0">
                <a:solidFill>
                  <a:schemeClr val="bg1"/>
                </a:solidFill>
              </a:rPr>
              <a:t>食材（食品）、</a:t>
            </a:r>
            <a:endParaRPr lang="en-US" altLang="ja-JP" b="1" dirty="0" smtClean="0">
              <a:solidFill>
                <a:schemeClr val="bg1"/>
              </a:solidFill>
            </a:endParaRPr>
          </a:p>
          <a:p>
            <a:pPr algn="ctr"/>
            <a:r>
              <a:rPr lang="ja-JP" altLang="en-US" b="1" dirty="0" smtClean="0">
                <a:solidFill>
                  <a:schemeClr val="bg1"/>
                </a:solidFill>
              </a:rPr>
              <a:t>調理</a:t>
            </a:r>
            <a:endParaRPr lang="ja-JP" altLang="en-US" b="1" dirty="0">
              <a:solidFill>
                <a:schemeClr val="bg1"/>
              </a:solidFill>
            </a:endParaRPr>
          </a:p>
        </p:txBody>
      </p:sp>
      <p:sp>
        <p:nvSpPr>
          <p:cNvPr id="17" name="角丸四角形 16"/>
          <p:cNvSpPr/>
          <p:nvPr/>
        </p:nvSpPr>
        <p:spPr>
          <a:xfrm>
            <a:off x="1331640" y="116632"/>
            <a:ext cx="7704856" cy="681980"/>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料理には、</a:t>
            </a:r>
            <a:r>
              <a:rPr lang="ja-JP" altLang="ja-JP" dirty="0" smtClean="0">
                <a:latin typeface="ＭＳ ゴシック" panose="020B0609070205080204" pitchFamily="49" charset="-128"/>
                <a:ea typeface="ＭＳ ゴシック" panose="020B0609070205080204" pitchFamily="49" charset="-128"/>
              </a:rPr>
              <a:t>食材</a:t>
            </a:r>
            <a:r>
              <a:rPr lang="ja-JP" altLang="ja-JP" dirty="0">
                <a:latin typeface="ＭＳ ゴシック" panose="020B0609070205080204" pitchFamily="49" charset="-128"/>
                <a:ea typeface="ＭＳ ゴシック" panose="020B0609070205080204" pitchFamily="49" charset="-128"/>
              </a:rPr>
              <a:t>の</a:t>
            </a:r>
            <a:r>
              <a:rPr lang="ja-JP" altLang="ja-JP" dirty="0" smtClean="0">
                <a:latin typeface="ＭＳ ゴシック" panose="020B0609070205080204" pitchFamily="49" charset="-128"/>
                <a:ea typeface="ＭＳ ゴシック" panose="020B0609070205080204" pitchFamily="49" charset="-128"/>
              </a:rPr>
              <a:t>切り方</a:t>
            </a:r>
            <a:r>
              <a:rPr lang="ja-JP" altLang="en-US" dirty="0" smtClean="0">
                <a:latin typeface="ＭＳ ゴシック" panose="020B0609070205080204" pitchFamily="49" charset="-128"/>
                <a:ea typeface="ＭＳ ゴシック" panose="020B0609070205080204" pitchFamily="49" charset="-128"/>
              </a:rPr>
              <a:t>や</a:t>
            </a:r>
            <a:r>
              <a:rPr lang="ja-JP" altLang="ja-JP" dirty="0" smtClean="0">
                <a:latin typeface="ＭＳ ゴシック" panose="020B0609070205080204" pitchFamily="49" charset="-128"/>
                <a:ea typeface="ＭＳ ゴシック" panose="020B0609070205080204" pitchFamily="49" charset="-128"/>
              </a:rPr>
              <a:t>、季節</a:t>
            </a:r>
            <a:r>
              <a:rPr lang="ja-JP" altLang="ja-JP" dirty="0">
                <a:latin typeface="ＭＳ ゴシック" panose="020B0609070205080204" pitchFamily="49" charset="-128"/>
                <a:ea typeface="ＭＳ ゴシック" panose="020B0609070205080204" pitchFamily="49" charset="-128"/>
              </a:rPr>
              <a:t>ごとの旬の</a:t>
            </a:r>
            <a:r>
              <a:rPr lang="ja-JP" altLang="ja-JP" dirty="0" smtClean="0">
                <a:latin typeface="ＭＳ ゴシック" panose="020B0609070205080204" pitchFamily="49" charset="-128"/>
                <a:ea typeface="ＭＳ ゴシック" panose="020B0609070205080204" pitchFamily="49" charset="-128"/>
              </a:rPr>
              <a:t>食材</a:t>
            </a:r>
            <a:r>
              <a:rPr lang="ja-JP" altLang="en-US" dirty="0" smtClean="0">
                <a:latin typeface="ＭＳ ゴシック" panose="020B0609070205080204" pitchFamily="49" charset="-128"/>
                <a:ea typeface="ＭＳ ゴシック" panose="020B0609070205080204" pitchFamily="49" charset="-128"/>
              </a:rPr>
              <a:t>を使い、その</a:t>
            </a:r>
            <a:r>
              <a:rPr lang="ja-JP" altLang="ja-JP" dirty="0" smtClean="0">
                <a:latin typeface="ＭＳ ゴシック" panose="020B0609070205080204" pitchFamily="49" charset="-128"/>
                <a:ea typeface="ＭＳ ゴシック" panose="020B0609070205080204" pitchFamily="49" charset="-128"/>
              </a:rPr>
              <a:t>味や</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ja-JP" altLang="ja-JP" dirty="0" smtClean="0">
                <a:latin typeface="ＭＳ ゴシック" panose="020B0609070205080204" pitchFamily="49" charset="-128"/>
                <a:ea typeface="ＭＳ ゴシック" panose="020B0609070205080204" pitchFamily="49" charset="-128"/>
              </a:rPr>
              <a:t>香りを生か</a:t>
            </a:r>
            <a:r>
              <a:rPr lang="ja-JP" altLang="en-US" dirty="0" smtClean="0">
                <a:latin typeface="ＭＳ ゴシック" panose="020B0609070205080204" pitchFamily="49" charset="-128"/>
                <a:ea typeface="ＭＳ ゴシック" panose="020B0609070205080204" pitchFamily="49" charset="-128"/>
              </a:rPr>
              <a:t>すことなど、様々な工夫を加えることができる</a:t>
            </a:r>
            <a:r>
              <a:rPr lang="ja-JP" altLang="ja-JP" dirty="0" smtClean="0">
                <a:latin typeface="ＭＳ ゴシック" panose="020B0609070205080204" pitchFamily="49" charset="-128"/>
                <a:ea typeface="ＭＳ ゴシック" panose="020B0609070205080204" pitchFamily="49" charset="-128"/>
              </a:rPr>
              <a:t>。</a:t>
            </a:r>
            <a:endParaRPr lang="ja-JP" altLang="en-US" dirty="0">
              <a:latin typeface="ＭＳ ゴシック" panose="020B0609070205080204" pitchFamily="49" charset="-128"/>
              <a:ea typeface="ＭＳ ゴシック" panose="020B0609070205080204" pitchFamily="49" charset="-128"/>
            </a:endParaRPr>
          </a:p>
        </p:txBody>
      </p:sp>
      <p:sp>
        <p:nvSpPr>
          <p:cNvPr id="21"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37</a:t>
            </a:fld>
            <a:endParaRPr kumimoji="1" lang="ja-JP" altLang="en-US"/>
          </a:p>
        </p:txBody>
      </p:sp>
      <p:grpSp>
        <p:nvGrpSpPr>
          <p:cNvPr id="9" name="グループ化 8"/>
          <p:cNvGrpSpPr/>
          <p:nvPr/>
        </p:nvGrpSpPr>
        <p:grpSpPr>
          <a:xfrm>
            <a:off x="897082" y="1052736"/>
            <a:ext cx="7347326" cy="5390872"/>
            <a:chOff x="897082" y="1392737"/>
            <a:chExt cx="7347326" cy="5132607"/>
          </a:xfrm>
        </p:grpSpPr>
        <p:grpSp>
          <p:nvGrpSpPr>
            <p:cNvPr id="7" name="グループ化 6"/>
            <p:cNvGrpSpPr/>
            <p:nvPr/>
          </p:nvGrpSpPr>
          <p:grpSpPr>
            <a:xfrm>
              <a:off x="897082" y="1392737"/>
              <a:ext cx="7347326" cy="5132607"/>
              <a:chOff x="314836" y="548680"/>
              <a:chExt cx="8577644" cy="5400600"/>
            </a:xfrm>
          </p:grpSpPr>
          <p:sp>
            <p:nvSpPr>
              <p:cNvPr id="6" name="テキスト ボックス 2055"/>
              <p:cNvSpPr txBox="1"/>
              <p:nvPr/>
            </p:nvSpPr>
            <p:spPr>
              <a:xfrm>
                <a:off x="4702106" y="548680"/>
                <a:ext cx="4190374" cy="5400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algn="just">
                  <a:spcAft>
                    <a:spcPts val="0"/>
                  </a:spcAft>
                </a:pPr>
                <a:endParaRPr lang="en-US" sz="1200" kern="100">
                  <a:solidFill>
                    <a:srgbClr val="000000"/>
                  </a:solidFill>
                  <a:effectLst/>
                  <a:latin typeface="ＭＳ Ｐゴシック"/>
                  <a:ea typeface="ＭＳ 明朝"/>
                  <a:cs typeface="Times New Roman"/>
                </a:endParaRPr>
              </a:p>
            </p:txBody>
          </p:sp>
          <p:sp>
            <p:nvSpPr>
              <p:cNvPr id="5" name="テキスト ボックス 2055"/>
              <p:cNvSpPr txBox="1"/>
              <p:nvPr/>
            </p:nvSpPr>
            <p:spPr>
              <a:xfrm>
                <a:off x="314836" y="548680"/>
                <a:ext cx="4190374" cy="5400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algn="just">
                  <a:spcAft>
                    <a:spcPts val="0"/>
                  </a:spcAft>
                </a:pPr>
                <a:endParaRPr lang="en-US" sz="1200" kern="100">
                  <a:solidFill>
                    <a:srgbClr val="000000"/>
                  </a:solidFill>
                  <a:effectLst/>
                  <a:latin typeface="ＭＳ Ｐゴシック"/>
                  <a:ea typeface="ＭＳ 明朝"/>
                  <a:cs typeface="Times New Roman"/>
                </a:endParaRPr>
              </a:p>
            </p:txBody>
          </p:sp>
          <p:pic>
            <p:nvPicPr>
              <p:cNvPr id="3" name="Picture 4"/>
              <p:cNvPicPr/>
              <p:nvPr/>
            </p:nvPicPr>
            <p:blipFill rotWithShape="1">
              <a:blip r:embed="rId2" cstate="print">
                <a:extLst>
                  <a:ext uri="{28A0092B-C50C-407E-A947-70E740481C1C}">
                    <a14:useLocalDpi xmlns:a14="http://schemas.microsoft.com/office/drawing/2010/main" val="0"/>
                  </a:ext>
                </a:extLst>
              </a:blip>
              <a:srcRect/>
              <a:stretch/>
            </p:blipFill>
            <p:spPr bwMode="auto">
              <a:xfrm>
                <a:off x="442797" y="631951"/>
                <a:ext cx="3958801" cy="5173312"/>
              </a:xfrm>
              <a:prstGeom prst="rect">
                <a:avLst/>
              </a:prstGeom>
              <a:noFill/>
              <a:ln>
                <a:noFill/>
              </a:ln>
              <a:effectLst/>
              <a:extLst/>
            </p:spPr>
          </p:pic>
        </p:gr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383" b="26557"/>
            <a:stretch/>
          </p:blipFill>
          <p:spPr bwMode="auto">
            <a:xfrm rot="5400000">
              <a:off x="3951009" y="2249792"/>
              <a:ext cx="4916598" cy="338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16350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899592" y="116631"/>
            <a:ext cx="8206880" cy="6819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円/楕円 9"/>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2" name="正方形/長方形 1"/>
          <p:cNvSpPr/>
          <p:nvPr/>
        </p:nvSpPr>
        <p:spPr>
          <a:xfrm>
            <a:off x="321200" y="6361583"/>
            <a:ext cx="5238328" cy="307777"/>
          </a:xfrm>
          <a:prstGeom prst="rect">
            <a:avLst/>
          </a:prstGeom>
        </p:spPr>
        <p:txBody>
          <a:bodyPr wrap="square">
            <a:spAutoFit/>
          </a:bodyPr>
          <a:lstStyle/>
          <a:p>
            <a:r>
              <a:rPr lang="zh-CN" altLang="en-US" sz="1400" dirty="0">
                <a:latin typeface="ＭＳ ゴシック" panose="020B0609070205080204" pitchFamily="49" charset="-128"/>
                <a:ea typeface="ＭＳ ゴシック" panose="020B0609070205080204" pitchFamily="49" charset="-128"/>
              </a:rPr>
              <a:t>出典：文部科学省「食生活学習教材（小学校中学年用）」</a:t>
            </a:r>
            <a:endParaRPr lang="ja-JP" altLang="en-US" sz="1400" dirty="0">
              <a:latin typeface="ＭＳ ゴシック" panose="020B0609070205080204" pitchFamily="49" charset="-128"/>
              <a:ea typeface="ＭＳ ゴシック" panose="020B0609070205080204" pitchFamily="49" charset="-12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55" y="1412776"/>
            <a:ext cx="8808042" cy="467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2627784" y="980728"/>
            <a:ext cx="3888432" cy="37006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旬の食材の例　</a:t>
            </a:r>
            <a:endParaRPr lang="ja-JP" altLang="en-US" sz="1600" b="1"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14" name="角丸四角形 13"/>
          <p:cNvSpPr/>
          <p:nvPr/>
        </p:nvSpPr>
        <p:spPr>
          <a:xfrm>
            <a:off x="1331640" y="116632"/>
            <a:ext cx="7704856" cy="681980"/>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食べ物</a:t>
            </a:r>
            <a:r>
              <a:rPr lang="ja-JP" altLang="en-US" dirty="0">
                <a:latin typeface="ＭＳ ゴシック" panose="020B0609070205080204" pitchFamily="49" charset="-128"/>
                <a:ea typeface="ＭＳ ゴシック" panose="020B0609070205080204" pitchFamily="49" charset="-128"/>
              </a:rPr>
              <a:t>には一年の中で、一番良くとれ、おいしく、栄養が豊富</a:t>
            </a:r>
            <a:r>
              <a:rPr lang="ja-JP" altLang="en-US" dirty="0" smtClean="0">
                <a:latin typeface="ＭＳ ゴシック" panose="020B0609070205080204" pitchFamily="49" charset="-128"/>
                <a:ea typeface="ＭＳ ゴシック" panose="020B0609070205080204" pitchFamily="49" charset="-128"/>
              </a:rPr>
              <a:t>に</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含まれる</a:t>
            </a:r>
            <a:r>
              <a:rPr lang="ja-JP" altLang="en-US" dirty="0">
                <a:latin typeface="ＭＳ ゴシック" panose="020B0609070205080204" pitchFamily="49" charset="-128"/>
                <a:ea typeface="ＭＳ ゴシック" panose="020B0609070205080204" pitchFamily="49" charset="-128"/>
              </a:rPr>
              <a:t>時期、「旬」がある。</a:t>
            </a:r>
          </a:p>
        </p:txBody>
      </p:sp>
      <p:sp>
        <p:nvSpPr>
          <p:cNvPr id="13"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38</a:t>
            </a:fld>
            <a:endParaRPr kumimoji="1" lang="ja-JP" altLang="en-US"/>
          </a:p>
        </p:txBody>
      </p:sp>
      <p:sp>
        <p:nvSpPr>
          <p:cNvPr id="11" name="正方形/長方形 10"/>
          <p:cNvSpPr/>
          <p:nvPr/>
        </p:nvSpPr>
        <p:spPr>
          <a:xfrm>
            <a:off x="-209103" y="190381"/>
            <a:ext cx="1872208" cy="646331"/>
          </a:xfrm>
          <a:prstGeom prst="rect">
            <a:avLst/>
          </a:prstGeom>
        </p:spPr>
        <p:txBody>
          <a:bodyPr wrap="square">
            <a:spAutoFit/>
          </a:bodyPr>
          <a:lstStyle/>
          <a:p>
            <a:pPr algn="ctr"/>
            <a:r>
              <a:rPr lang="ja-JP" altLang="en-US" b="1" dirty="0" smtClean="0">
                <a:solidFill>
                  <a:schemeClr val="bg1"/>
                </a:solidFill>
              </a:rPr>
              <a:t>食材（食品）、</a:t>
            </a:r>
            <a:endParaRPr lang="en-US" altLang="ja-JP" b="1" dirty="0" smtClean="0">
              <a:solidFill>
                <a:schemeClr val="bg1"/>
              </a:solidFill>
            </a:endParaRPr>
          </a:p>
          <a:p>
            <a:pPr algn="ctr"/>
            <a:r>
              <a:rPr lang="ja-JP" altLang="en-US" b="1" dirty="0" smtClean="0">
                <a:solidFill>
                  <a:schemeClr val="bg1"/>
                </a:solidFill>
              </a:rPr>
              <a:t>調理</a:t>
            </a:r>
            <a:endParaRPr lang="ja-JP" altLang="en-US" b="1" dirty="0">
              <a:solidFill>
                <a:schemeClr val="bg1"/>
              </a:solidFill>
            </a:endParaRPr>
          </a:p>
        </p:txBody>
      </p:sp>
    </p:spTree>
    <p:extLst>
      <p:ext uri="{BB962C8B-B14F-4D97-AF65-F5344CB8AC3E}">
        <p14:creationId xmlns:p14="http://schemas.microsoft.com/office/powerpoint/2010/main" val="1875858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09811" y="1237767"/>
            <a:ext cx="5326485" cy="5575609"/>
          </a:xfrm>
          <a:prstGeom prst="rect">
            <a:avLst/>
          </a:prstGeom>
          <a:noFill/>
          <a:ln>
            <a:noFill/>
          </a:ln>
          <a:scene3d>
            <a:camera prst="orthographicFront">
              <a:rot lat="0" lon="0" rev="2157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899592" y="116631"/>
            <a:ext cx="8206880" cy="6819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円/楕円 10"/>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5" name="正方形/長方形 4"/>
          <p:cNvSpPr/>
          <p:nvPr/>
        </p:nvSpPr>
        <p:spPr>
          <a:xfrm>
            <a:off x="2339752" y="818128"/>
            <a:ext cx="4464496" cy="3700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地域の産物を用いた郷土料理の例</a:t>
            </a:r>
          </a:p>
        </p:txBody>
      </p:sp>
      <p:sp>
        <p:nvSpPr>
          <p:cNvPr id="13" name="角丸四角形 12"/>
          <p:cNvSpPr/>
          <p:nvPr/>
        </p:nvSpPr>
        <p:spPr>
          <a:xfrm>
            <a:off x="1331640" y="185599"/>
            <a:ext cx="7704856" cy="579105"/>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全国</a:t>
            </a:r>
            <a:r>
              <a:rPr lang="ja-JP" altLang="en-US" dirty="0">
                <a:latin typeface="ＭＳ ゴシック" panose="020B0609070205080204" pitchFamily="49" charset="-128"/>
                <a:ea typeface="ＭＳ ゴシック" panose="020B0609070205080204" pitchFamily="49" charset="-128"/>
              </a:rPr>
              <a:t>には、それぞれの地域の自然（山、川、海、里）のなか</a:t>
            </a:r>
            <a:r>
              <a:rPr lang="ja-JP" altLang="en-US" dirty="0" smtClean="0">
                <a:latin typeface="ＭＳ ゴシック" panose="020B0609070205080204" pitchFamily="49" charset="-128"/>
                <a:ea typeface="ＭＳ ゴシック" panose="020B0609070205080204" pitchFamily="49" charset="-128"/>
              </a:rPr>
              <a:t>で</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工夫</a:t>
            </a:r>
            <a:r>
              <a:rPr lang="ja-JP" altLang="en-US" dirty="0">
                <a:latin typeface="ＭＳ ゴシック" panose="020B0609070205080204" pitchFamily="49" charset="-128"/>
                <a:ea typeface="ＭＳ ゴシック" panose="020B0609070205080204" pitchFamily="49" charset="-128"/>
              </a:rPr>
              <a:t>して生み出された産物や料理が</a:t>
            </a:r>
            <a:r>
              <a:rPr lang="ja-JP" altLang="en-US" dirty="0" smtClean="0">
                <a:latin typeface="ＭＳ ゴシック" panose="020B0609070205080204" pitchFamily="49" charset="-128"/>
                <a:ea typeface="ＭＳ ゴシック" panose="020B0609070205080204" pitchFamily="49" charset="-128"/>
              </a:rPr>
              <a:t>ある。</a:t>
            </a:r>
            <a:endParaRPr lang="ja-JP" altLang="en-US" dirty="0">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7020272" y="6074712"/>
            <a:ext cx="2274140" cy="738664"/>
          </a:xfrm>
          <a:prstGeom prst="rect">
            <a:avLst/>
          </a:prstGeom>
        </p:spPr>
        <p:txBody>
          <a:bodyPr wrap="square">
            <a:spAutoFit/>
          </a:bodyPr>
          <a:lstStyle/>
          <a:p>
            <a:r>
              <a:rPr lang="zh-CN" altLang="en-US" sz="1400" dirty="0">
                <a:latin typeface="ＭＳ ゴシック" panose="020B0609070205080204" pitchFamily="49" charset="-128"/>
                <a:ea typeface="ＭＳ ゴシック" panose="020B0609070205080204" pitchFamily="49" charset="-128"/>
              </a:rPr>
              <a:t>出典：文部</a:t>
            </a:r>
            <a:r>
              <a:rPr lang="zh-CN" altLang="en-US" sz="1400" dirty="0" smtClean="0">
                <a:latin typeface="ＭＳ ゴシック" panose="020B0609070205080204" pitchFamily="49" charset="-128"/>
                <a:ea typeface="ＭＳ ゴシック" panose="020B0609070205080204" pitchFamily="49" charset="-128"/>
              </a:rPr>
              <a:t>科学省</a:t>
            </a:r>
            <a:endParaRPr lang="en-US" altLang="zh-CN" sz="1400" dirty="0" smtClean="0">
              <a:latin typeface="ＭＳ ゴシック" panose="020B0609070205080204" pitchFamily="49" charset="-128"/>
              <a:ea typeface="ＭＳ ゴシック" panose="020B0609070205080204" pitchFamily="49" charset="-128"/>
            </a:endParaRPr>
          </a:p>
          <a:p>
            <a:r>
              <a:rPr lang="zh-CN" altLang="en-US" sz="1400" dirty="0" smtClean="0">
                <a:latin typeface="ＭＳ ゴシック" panose="020B0609070205080204" pitchFamily="49" charset="-128"/>
                <a:ea typeface="ＭＳ ゴシック" panose="020B0609070205080204" pitchFamily="49" charset="-128"/>
              </a:rPr>
              <a:t>「</a:t>
            </a:r>
            <a:r>
              <a:rPr lang="zh-CN" altLang="en-US" sz="1400" dirty="0">
                <a:latin typeface="ＭＳ ゴシック" panose="020B0609070205080204" pitchFamily="49" charset="-128"/>
                <a:ea typeface="ＭＳ ゴシック" panose="020B0609070205080204" pitchFamily="49" charset="-128"/>
              </a:rPr>
              <a:t>食生活学習</a:t>
            </a:r>
            <a:r>
              <a:rPr lang="zh-CN" altLang="en-US" sz="1400" dirty="0" smtClean="0">
                <a:latin typeface="ＭＳ ゴシック" panose="020B0609070205080204" pitchFamily="49" charset="-128"/>
                <a:ea typeface="ＭＳ ゴシック" panose="020B0609070205080204" pitchFamily="49" charset="-128"/>
              </a:rPr>
              <a:t>教材</a:t>
            </a:r>
            <a:endParaRPr lang="en-US" altLang="zh-CN" sz="1400" dirty="0" smtClean="0">
              <a:latin typeface="ＭＳ ゴシック" panose="020B0609070205080204" pitchFamily="49" charset="-128"/>
              <a:ea typeface="ＭＳ ゴシック" panose="020B0609070205080204" pitchFamily="49" charset="-128"/>
            </a:endParaRPr>
          </a:p>
          <a:p>
            <a:r>
              <a:rPr lang="zh-CN" altLang="en-US" sz="1400" dirty="0" smtClean="0">
                <a:latin typeface="ＭＳ ゴシック" panose="020B0609070205080204" pitchFamily="49" charset="-128"/>
                <a:ea typeface="ＭＳ ゴシック" panose="020B0609070205080204" pitchFamily="49" charset="-128"/>
              </a:rPr>
              <a:t>（小学校</a:t>
            </a:r>
            <a:r>
              <a:rPr lang="ja-JP" altLang="en-US" sz="1400" dirty="0" smtClean="0">
                <a:latin typeface="ＭＳ ゴシック" panose="020B0609070205080204" pitchFamily="49" charset="-128"/>
                <a:ea typeface="ＭＳ ゴシック" panose="020B0609070205080204" pitchFamily="49" charset="-128"/>
              </a:rPr>
              <a:t>高学年</a:t>
            </a:r>
            <a:r>
              <a:rPr lang="zh-CN" altLang="en-US" sz="1400" dirty="0" smtClean="0">
                <a:latin typeface="ＭＳ ゴシック" panose="020B0609070205080204" pitchFamily="49" charset="-128"/>
                <a:ea typeface="ＭＳ ゴシック" panose="020B0609070205080204" pitchFamily="49" charset="-128"/>
              </a:rPr>
              <a:t>用</a:t>
            </a:r>
            <a:r>
              <a:rPr lang="zh-CN" altLang="en-US" sz="1400" dirty="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p:txBody>
      </p:sp>
      <p:sp>
        <p:nvSpPr>
          <p:cNvPr id="15"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39</a:t>
            </a:fld>
            <a:endParaRPr kumimoji="1" lang="ja-JP" altLang="en-US"/>
          </a:p>
        </p:txBody>
      </p:sp>
      <p:sp>
        <p:nvSpPr>
          <p:cNvPr id="10" name="正方形/長方形 9"/>
          <p:cNvSpPr/>
          <p:nvPr/>
        </p:nvSpPr>
        <p:spPr>
          <a:xfrm>
            <a:off x="-209103" y="190381"/>
            <a:ext cx="1872208" cy="646331"/>
          </a:xfrm>
          <a:prstGeom prst="rect">
            <a:avLst/>
          </a:prstGeom>
        </p:spPr>
        <p:txBody>
          <a:bodyPr wrap="square">
            <a:spAutoFit/>
          </a:bodyPr>
          <a:lstStyle/>
          <a:p>
            <a:pPr algn="ctr"/>
            <a:r>
              <a:rPr lang="ja-JP" altLang="en-US" b="1" dirty="0" smtClean="0">
                <a:solidFill>
                  <a:schemeClr val="bg1"/>
                </a:solidFill>
              </a:rPr>
              <a:t>食材（食品）、</a:t>
            </a:r>
            <a:endParaRPr lang="en-US" altLang="ja-JP" b="1" dirty="0" smtClean="0">
              <a:solidFill>
                <a:schemeClr val="bg1"/>
              </a:solidFill>
            </a:endParaRPr>
          </a:p>
          <a:p>
            <a:pPr algn="ctr"/>
            <a:r>
              <a:rPr lang="ja-JP" altLang="en-US" b="1" dirty="0" smtClean="0">
                <a:solidFill>
                  <a:schemeClr val="bg1"/>
                </a:solidFill>
              </a:rPr>
              <a:t>調理</a:t>
            </a:r>
            <a:endParaRPr lang="ja-JP" altLang="en-US" b="1" dirty="0">
              <a:solidFill>
                <a:schemeClr val="bg1"/>
              </a:solidFill>
            </a:endParaRPr>
          </a:p>
        </p:txBody>
      </p:sp>
    </p:spTree>
    <p:extLst>
      <p:ext uri="{BB962C8B-B14F-4D97-AF65-F5344CB8AC3E}">
        <p14:creationId xmlns:p14="http://schemas.microsoft.com/office/powerpoint/2010/main" val="4178105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512" y="692696"/>
            <a:ext cx="8784976" cy="5904656"/>
          </a:xfrm>
          <a:prstGeom prst="roundRect">
            <a:avLst>
              <a:gd name="adj" fmla="val 2074"/>
            </a:avLst>
          </a:prstGeom>
          <a:ln>
            <a:noFill/>
          </a:ln>
        </p:spPr>
        <p:style>
          <a:lnRef idx="2">
            <a:schemeClr val="accent5"/>
          </a:lnRef>
          <a:fillRef idx="1">
            <a:schemeClr val="lt1"/>
          </a:fillRef>
          <a:effectRef idx="0">
            <a:schemeClr val="accent5"/>
          </a:effectRef>
          <a:fontRef idx="minor">
            <a:schemeClr val="dk1"/>
          </a:fontRef>
        </p:style>
        <p:txBody>
          <a:bodyPr rtlCol="0" anchor="t"/>
          <a:lstStyle/>
          <a:p>
            <a:r>
              <a:rPr lang="ja-JP" altLang="ja-JP" sz="2000" dirty="0">
                <a:latin typeface="ＭＳ ゴシック" panose="020B0609070205080204" pitchFamily="49" charset="-128"/>
                <a:ea typeface="ＭＳ ゴシック" panose="020B0609070205080204" pitchFamily="49" charset="-128"/>
              </a:rPr>
              <a:t>１）</a:t>
            </a:r>
            <a:r>
              <a:rPr lang="ja-JP" altLang="ja-JP" sz="2000" u="sng" dirty="0">
                <a:latin typeface="ＭＳ ゴシック" panose="020B0609070205080204" pitchFamily="49" charset="-128"/>
                <a:ea typeface="ＭＳ ゴシック" panose="020B0609070205080204" pitchFamily="49" charset="-128"/>
              </a:rPr>
              <a:t>日本人の長寿を支える「健康な食事」のとらえ方を整理</a:t>
            </a:r>
            <a:endParaRPr lang="ja-JP" altLang="ja-JP" sz="2000" dirty="0">
              <a:latin typeface="ＭＳ ゴシック" panose="020B0609070205080204" pitchFamily="49" charset="-128"/>
              <a:ea typeface="ＭＳ ゴシック" panose="020B0609070205080204" pitchFamily="49" charset="-128"/>
            </a:endParaRPr>
          </a:p>
          <a:p>
            <a:pPr marL="266700"/>
            <a:r>
              <a:rPr lang="ja-JP" altLang="ja-JP" sz="2000" dirty="0">
                <a:latin typeface="ＭＳ ゴシック" panose="020B0609070205080204" pitchFamily="49" charset="-128"/>
                <a:ea typeface="ＭＳ ゴシック" panose="020B0609070205080204" pitchFamily="49" charset="-128"/>
              </a:rPr>
              <a:t>　「健康な食事」とは何かについて、健康、栄養、食品、加工・調理</a:t>
            </a:r>
            <a:r>
              <a:rPr lang="ja-JP" altLang="ja-JP" sz="2000" dirty="0" smtClean="0">
                <a:latin typeface="ＭＳ ゴシック" panose="020B0609070205080204" pitchFamily="49" charset="-128"/>
                <a:ea typeface="ＭＳ ゴシック" panose="020B0609070205080204" pitchFamily="49" charset="-128"/>
              </a:rPr>
              <a:t>、</a:t>
            </a:r>
            <a:endParaRPr lang="en-US" altLang="ja-JP" sz="2000" dirty="0">
              <a:latin typeface="ＭＳ ゴシック" panose="020B0609070205080204" pitchFamily="49" charset="-128"/>
              <a:ea typeface="ＭＳ ゴシック" panose="020B0609070205080204" pitchFamily="49" charset="-128"/>
            </a:endParaRPr>
          </a:p>
          <a:p>
            <a:pPr marL="266700"/>
            <a:r>
              <a:rPr lang="ja-JP" altLang="ja-JP" sz="2000" dirty="0" smtClean="0">
                <a:latin typeface="ＭＳ ゴシック" panose="020B0609070205080204" pitchFamily="49" charset="-128"/>
                <a:ea typeface="ＭＳ ゴシック" panose="020B0609070205080204" pitchFamily="49" charset="-128"/>
              </a:rPr>
              <a:t>食</a:t>
            </a:r>
            <a:r>
              <a:rPr lang="ja-JP" altLang="ja-JP" sz="2000" dirty="0">
                <a:latin typeface="ＭＳ ゴシック" panose="020B0609070205080204" pitchFamily="49" charset="-128"/>
                <a:ea typeface="ＭＳ ゴシック" panose="020B0609070205080204" pitchFamily="49" charset="-128"/>
              </a:rPr>
              <a:t>文化、生産・流通、経済など多様な側面から、構成する要因を踏まえ</a:t>
            </a:r>
            <a:r>
              <a:rPr lang="ja-JP" altLang="ja-JP" sz="2000" dirty="0" smtClean="0">
                <a:latin typeface="ＭＳ ゴシック" panose="020B0609070205080204" pitchFamily="49" charset="-128"/>
                <a:ea typeface="ＭＳ ゴシック" panose="020B0609070205080204" pitchFamily="49" charset="-128"/>
              </a:rPr>
              <a:t>、整理</a:t>
            </a:r>
            <a:r>
              <a:rPr lang="ja-JP" altLang="ja-JP" sz="2000" dirty="0">
                <a:latin typeface="ＭＳ ゴシック" panose="020B0609070205080204" pitchFamily="49" charset="-128"/>
                <a:ea typeface="ＭＳ ゴシック" panose="020B0609070205080204" pitchFamily="49" charset="-128"/>
              </a:rPr>
              <a:t>。</a:t>
            </a:r>
          </a:p>
          <a:p>
            <a:r>
              <a:rPr lang="en-US" altLang="ja-JP" sz="2000" dirty="0">
                <a:latin typeface="ＭＳ ゴシック" panose="020B0609070205080204" pitchFamily="49" charset="-128"/>
                <a:ea typeface="ＭＳ ゴシック" panose="020B0609070205080204" pitchFamily="49" charset="-128"/>
              </a:rPr>
              <a:t> </a:t>
            </a:r>
            <a:endParaRPr lang="ja-JP" altLang="ja-JP" sz="2000" dirty="0">
              <a:latin typeface="ＭＳ ゴシック" panose="020B0609070205080204" pitchFamily="49" charset="-128"/>
              <a:ea typeface="ＭＳ ゴシック" panose="020B0609070205080204" pitchFamily="49" charset="-128"/>
            </a:endParaRPr>
          </a:p>
          <a:p>
            <a:r>
              <a:rPr lang="ja-JP" altLang="ja-JP" sz="2000" dirty="0">
                <a:latin typeface="ＭＳ ゴシック" panose="020B0609070205080204" pitchFamily="49" charset="-128"/>
                <a:ea typeface="ＭＳ ゴシック" panose="020B0609070205080204" pitchFamily="49" charset="-128"/>
              </a:rPr>
              <a:t>２）</a:t>
            </a:r>
            <a:r>
              <a:rPr lang="ja-JP" altLang="ja-JP" sz="2000" u="sng" dirty="0">
                <a:latin typeface="ＭＳ ゴシック" panose="020B0609070205080204" pitchFamily="49" charset="-128"/>
                <a:ea typeface="ＭＳ ゴシック" panose="020B0609070205080204" pitchFamily="49" charset="-128"/>
              </a:rPr>
              <a:t>生活習慣病の予防に資する「健康な食事」を事業者が提供するため</a:t>
            </a:r>
            <a:r>
              <a:rPr lang="ja-JP" altLang="ja-JP" sz="2000" u="sng" dirty="0" smtClean="0">
                <a:latin typeface="ＭＳ ゴシック" panose="020B0609070205080204" pitchFamily="49" charset="-128"/>
                <a:ea typeface="ＭＳ ゴシック" panose="020B0609070205080204" pitchFamily="49" charset="-128"/>
              </a:rPr>
              <a:t>の</a:t>
            </a:r>
            <a:endParaRPr lang="en-US" altLang="ja-JP" sz="2000" u="sng" dirty="0" smtClean="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a:t>
            </a:r>
            <a:r>
              <a:rPr lang="ja-JP" altLang="ja-JP" sz="2000" u="sng" dirty="0" smtClean="0">
                <a:latin typeface="ＭＳ ゴシック" panose="020B0609070205080204" pitchFamily="49" charset="-128"/>
                <a:ea typeface="ＭＳ ゴシック" panose="020B0609070205080204" pitchFamily="49" charset="-128"/>
              </a:rPr>
              <a:t>基準</a:t>
            </a:r>
            <a:r>
              <a:rPr lang="ja-JP" altLang="ja-JP" sz="2000" u="sng" dirty="0">
                <a:latin typeface="ＭＳ ゴシック" panose="020B0609070205080204" pitchFamily="49" charset="-128"/>
                <a:ea typeface="ＭＳ ゴシック" panose="020B0609070205080204" pitchFamily="49" charset="-128"/>
              </a:rPr>
              <a:t>を策定</a:t>
            </a:r>
            <a:endParaRPr lang="ja-JP" altLang="ja-JP" sz="2000" dirty="0">
              <a:latin typeface="ＭＳ ゴシック" panose="020B0609070205080204" pitchFamily="49" charset="-128"/>
              <a:ea typeface="ＭＳ ゴシック" panose="020B0609070205080204" pitchFamily="49" charset="-128"/>
            </a:endParaRPr>
          </a:p>
          <a:p>
            <a:pPr marL="266700"/>
            <a:r>
              <a:rPr lang="ja-JP" altLang="ja-JP" sz="2000" dirty="0" smtClean="0">
                <a:latin typeface="ＭＳ ゴシック" panose="020B0609070205080204" pitchFamily="49" charset="-128"/>
                <a:ea typeface="ＭＳ ゴシック" panose="020B0609070205080204" pitchFamily="49" charset="-128"/>
              </a:rPr>
              <a:t>　食事</a:t>
            </a:r>
            <a:r>
              <a:rPr lang="ja-JP" altLang="ja-JP" sz="2000" dirty="0">
                <a:latin typeface="ＭＳ ゴシック" panose="020B0609070205080204" pitchFamily="49" charset="-128"/>
                <a:ea typeface="ＭＳ ゴシック" panose="020B0609070205080204" pitchFamily="49" charset="-128"/>
              </a:rPr>
              <a:t>摂取基準（</a:t>
            </a:r>
            <a:r>
              <a:rPr lang="en-US" altLang="ja-JP" sz="2000" dirty="0">
                <a:latin typeface="ＭＳ ゴシック" panose="020B0609070205080204" pitchFamily="49" charset="-128"/>
                <a:ea typeface="ＭＳ ゴシック" panose="020B0609070205080204" pitchFamily="49" charset="-128"/>
              </a:rPr>
              <a:t>2015</a:t>
            </a:r>
            <a:r>
              <a:rPr lang="ja-JP" altLang="ja-JP" sz="2000" dirty="0">
                <a:latin typeface="ＭＳ ゴシック" panose="020B0609070205080204" pitchFamily="49" charset="-128"/>
                <a:ea typeface="ＭＳ ゴシック" panose="020B0609070205080204" pitchFamily="49" charset="-128"/>
              </a:rPr>
              <a:t>年版）における主要な栄養素の摂取基準値を満たし</a:t>
            </a:r>
            <a:r>
              <a:rPr lang="ja-JP" altLang="ja-JP" sz="2000" dirty="0" smtClean="0">
                <a:latin typeface="ＭＳ ゴシック" panose="020B0609070205080204" pitchFamily="49" charset="-128"/>
                <a:ea typeface="ＭＳ ゴシック" panose="020B0609070205080204" pitchFamily="49" charset="-128"/>
              </a:rPr>
              <a:t>、かつ</a:t>
            </a:r>
            <a:r>
              <a:rPr lang="ja-JP" altLang="ja-JP" sz="2000" dirty="0">
                <a:latin typeface="ＭＳ ゴシック" panose="020B0609070205080204" pitchFamily="49" charset="-128"/>
                <a:ea typeface="ＭＳ ゴシック" panose="020B0609070205080204" pitchFamily="49" charset="-128"/>
              </a:rPr>
              <a:t>、現在の日本人の食習慣を踏まえた食品の量と組合せを求め、１食当たりの料理を組み合せることで「健康な食事」の食事パターンを実現するための基準を策定した。この基準は、食事を提供する事業者が使用するものである。事業者は、この基準を満たした料理を市販する場合にマークを表示することができる。</a:t>
            </a:r>
          </a:p>
          <a:p>
            <a:pPr marL="266700"/>
            <a:r>
              <a:rPr lang="en-US" altLang="ja-JP" sz="2000" dirty="0">
                <a:latin typeface="ＭＳ ゴシック" panose="020B0609070205080204" pitchFamily="49" charset="-128"/>
                <a:ea typeface="ＭＳ ゴシック" panose="020B0609070205080204" pitchFamily="49" charset="-128"/>
              </a:rPr>
              <a:t> </a:t>
            </a:r>
            <a:endParaRPr lang="ja-JP" altLang="ja-JP" sz="2000" dirty="0">
              <a:latin typeface="ＭＳ ゴシック" panose="020B0609070205080204" pitchFamily="49" charset="-128"/>
              <a:ea typeface="ＭＳ ゴシック" panose="020B0609070205080204" pitchFamily="49" charset="-128"/>
            </a:endParaRPr>
          </a:p>
          <a:p>
            <a:r>
              <a:rPr lang="ja-JP" altLang="ja-JP" sz="2000" dirty="0" smtClean="0">
                <a:latin typeface="ＭＳ ゴシック" panose="020B0609070205080204" pitchFamily="49" charset="-128"/>
                <a:ea typeface="ＭＳ ゴシック" panose="020B0609070205080204" pitchFamily="49" charset="-128"/>
              </a:rPr>
              <a:t>３</a:t>
            </a:r>
            <a:r>
              <a:rPr lang="ja-JP" altLang="ja-JP" sz="2000" dirty="0">
                <a:latin typeface="ＭＳ ゴシック" panose="020B0609070205080204" pitchFamily="49" charset="-128"/>
                <a:ea typeface="ＭＳ ゴシック" panose="020B0609070205080204" pitchFamily="49" charset="-128"/>
              </a:rPr>
              <a:t>）</a:t>
            </a:r>
            <a:r>
              <a:rPr lang="ja-JP" altLang="ja-JP" sz="2000" u="sng" dirty="0">
                <a:latin typeface="ＭＳ ゴシック" panose="020B0609070205080204" pitchFamily="49" charset="-128"/>
                <a:ea typeface="ＭＳ ゴシック" panose="020B0609070205080204" pitchFamily="49" charset="-128"/>
              </a:rPr>
              <a:t>「健康な食事」を普及するためのマークを決定</a:t>
            </a:r>
            <a:r>
              <a:rPr lang="ja-JP" altLang="ja-JP" sz="2000" dirty="0">
                <a:latin typeface="ＭＳ ゴシック" panose="020B0609070205080204" pitchFamily="49" charset="-128"/>
                <a:ea typeface="ＭＳ ゴシック" panose="020B0609070205080204" pitchFamily="49" charset="-128"/>
              </a:rPr>
              <a:t>　　</a:t>
            </a:r>
          </a:p>
          <a:p>
            <a:pPr marL="266700"/>
            <a:r>
              <a:rPr lang="ja-JP" altLang="ja-JP" sz="2000" dirty="0">
                <a:latin typeface="ＭＳ ゴシック" panose="020B0609070205080204" pitchFamily="49" charset="-128"/>
                <a:ea typeface="ＭＳ ゴシック" panose="020B0609070205080204" pitchFamily="49" charset="-128"/>
              </a:rPr>
              <a:t>　市販された料理（調理済みの食品）の中で、消費者が「健康な食事」の基準に合致していることを一目で分かり、手軽に入手し、適切に料理を組み合わせて食べることができるよう、公募によりマークを決定。</a:t>
            </a:r>
          </a:p>
        </p:txBody>
      </p:sp>
      <p:sp>
        <p:nvSpPr>
          <p:cNvPr id="3" name="正方形/長方形 2"/>
          <p:cNvSpPr/>
          <p:nvPr/>
        </p:nvSpPr>
        <p:spPr>
          <a:xfrm>
            <a:off x="0" y="2527"/>
            <a:ext cx="9144000" cy="47414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b="1" dirty="0">
                <a:solidFill>
                  <a:schemeClr val="bg1"/>
                </a:solidFill>
                <a:latin typeface="ＭＳ ゴシック" panose="020B0609070205080204" pitchFamily="49" charset="-128"/>
                <a:ea typeface="ＭＳ ゴシック" panose="020B0609070205080204" pitchFamily="49" charset="-128"/>
              </a:rPr>
              <a:t>本検討会で決定</a:t>
            </a:r>
            <a:r>
              <a:rPr lang="ja-JP" altLang="en-US" b="1" dirty="0" smtClean="0">
                <a:solidFill>
                  <a:schemeClr val="bg1"/>
                </a:solidFill>
                <a:latin typeface="ＭＳ ゴシック" panose="020B0609070205080204" pitchFamily="49" charset="-128"/>
                <a:ea typeface="ＭＳ ゴシック" panose="020B0609070205080204" pitchFamily="49" charset="-128"/>
              </a:rPr>
              <a:t>した主なポイント</a:t>
            </a:r>
            <a:endParaRPr lang="ja-JP" altLang="en-US" b="1"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56888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971600" y="116631"/>
            <a:ext cx="8134872" cy="6819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9" name="円/楕円 38"/>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40" name="正方形/長方形 39"/>
          <p:cNvSpPr/>
          <p:nvPr/>
        </p:nvSpPr>
        <p:spPr>
          <a:xfrm>
            <a:off x="-252536" y="152281"/>
            <a:ext cx="1872208" cy="646331"/>
          </a:xfrm>
          <a:prstGeom prst="rect">
            <a:avLst/>
          </a:prstGeom>
        </p:spPr>
        <p:txBody>
          <a:bodyPr wrap="square">
            <a:spAutoFit/>
          </a:bodyPr>
          <a:lstStyle/>
          <a:p>
            <a:pPr algn="ctr"/>
            <a:r>
              <a:rPr lang="ja-JP" altLang="en-US" b="1" dirty="0" smtClean="0">
                <a:solidFill>
                  <a:schemeClr val="bg1"/>
                </a:solidFill>
              </a:rPr>
              <a:t>食嗜好、</a:t>
            </a:r>
            <a:endParaRPr lang="en-US" altLang="ja-JP" b="1" dirty="0" smtClean="0">
              <a:solidFill>
                <a:schemeClr val="bg1"/>
              </a:solidFill>
            </a:endParaRPr>
          </a:p>
          <a:p>
            <a:pPr algn="ctr"/>
            <a:r>
              <a:rPr lang="ja-JP" altLang="en-US" b="1" dirty="0">
                <a:solidFill>
                  <a:schemeClr val="bg1"/>
                </a:solidFill>
              </a:rPr>
              <a:t>食事観</a:t>
            </a:r>
          </a:p>
        </p:txBody>
      </p:sp>
      <p:sp>
        <p:nvSpPr>
          <p:cNvPr id="3" name="テキスト ボックス 2"/>
          <p:cNvSpPr txBox="1"/>
          <p:nvPr/>
        </p:nvSpPr>
        <p:spPr>
          <a:xfrm>
            <a:off x="179512" y="6433591"/>
            <a:ext cx="6543360" cy="307777"/>
          </a:xfrm>
          <a:prstGeom prst="rect">
            <a:avLst/>
          </a:prstGeom>
          <a:noFill/>
        </p:spPr>
        <p:txBody>
          <a:bodyPr wrap="square" rtlCol="0">
            <a:spAutoFit/>
          </a:bodyPr>
          <a:lstStyle/>
          <a:p>
            <a:r>
              <a:rPr kumimoji="1" lang="ja-JP" altLang="en-US" sz="1400" dirty="0" smtClean="0"/>
              <a:t>出典：伏木亨編「食の文化フォーラム</a:t>
            </a:r>
            <a:r>
              <a:rPr kumimoji="1" lang="en-US" altLang="ja-JP" sz="1400" dirty="0" smtClean="0"/>
              <a:t>24</a:t>
            </a:r>
            <a:r>
              <a:rPr lang="ja-JP" altLang="en-US" sz="1400" dirty="0"/>
              <a:t> </a:t>
            </a:r>
            <a:r>
              <a:rPr lang="ja-JP" altLang="en-US" sz="1400" dirty="0" smtClean="0"/>
              <a:t>味覚と嗜好</a:t>
            </a:r>
            <a:r>
              <a:rPr kumimoji="1" lang="ja-JP" altLang="en-US" sz="1400" dirty="0" smtClean="0"/>
              <a:t>」　株式会社ドメス出版　</a:t>
            </a:r>
            <a:r>
              <a:rPr kumimoji="1" lang="en-US" altLang="ja-JP" sz="1400" dirty="0" smtClean="0"/>
              <a:t>2006</a:t>
            </a:r>
            <a:r>
              <a:rPr kumimoji="1" lang="ja-JP" altLang="en-US" sz="1400" dirty="0" smtClean="0"/>
              <a:t>年</a:t>
            </a:r>
            <a:endParaRPr kumimoji="1" lang="en-US" altLang="ja-JP" sz="1400" dirty="0" smtClean="0"/>
          </a:p>
        </p:txBody>
      </p:sp>
      <p:graphicFrame>
        <p:nvGraphicFramePr>
          <p:cNvPr id="20" name="表 19"/>
          <p:cNvGraphicFramePr>
            <a:graphicFrameLocks noGrp="1"/>
          </p:cNvGraphicFramePr>
          <p:nvPr>
            <p:extLst>
              <p:ext uri="{D42A27DB-BD31-4B8C-83A1-F6EECF244321}">
                <p14:modId xmlns:p14="http://schemas.microsoft.com/office/powerpoint/2010/main" val="1764517840"/>
              </p:ext>
            </p:extLst>
          </p:nvPr>
        </p:nvGraphicFramePr>
        <p:xfrm>
          <a:off x="107504" y="1556792"/>
          <a:ext cx="8928992" cy="4812825"/>
        </p:xfrm>
        <a:graphic>
          <a:graphicData uri="http://schemas.openxmlformats.org/drawingml/2006/table">
            <a:tbl>
              <a:tblPr>
                <a:tableStyleId>{2D5ABB26-0587-4C30-8999-92F81FD0307C}</a:tableStyleId>
              </a:tblPr>
              <a:tblGrid>
                <a:gridCol w="1728192"/>
                <a:gridCol w="2160240"/>
                <a:gridCol w="5040560"/>
              </a:tblGrid>
              <a:tr h="1045276">
                <a:tc row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ja-JP" altLang="en-US" sz="1600" u="none" strike="noStrike" dirty="0" smtClean="0">
                          <a:effectLst/>
                        </a:rPr>
                        <a:t>生得的な嗜好</a:t>
                      </a:r>
                      <a:endParaRPr lang="en-US" altLang="ja-JP" sz="1600" b="0" i="0" u="none" strike="noStrike" dirty="0" smtClean="0">
                        <a:solidFill>
                          <a:srgbClr val="000000"/>
                        </a:solidFill>
                        <a:effectLst/>
                        <a:latin typeface="ＭＳ Ｐゴシック"/>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altLang="ja-JP" sz="1600" b="0" i="0" u="none" strike="noStrike" dirty="0" smtClean="0">
                        <a:solidFill>
                          <a:srgbClr val="000000"/>
                        </a:solidFill>
                        <a:effectLst/>
                        <a:latin typeface="ＭＳ Ｐゴシック"/>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altLang="ja-JP" sz="1600" b="0" i="0" u="none" strike="noStrike" dirty="0" smtClean="0">
                        <a:solidFill>
                          <a:srgbClr val="000000"/>
                        </a:solidFill>
                        <a:effectLst/>
                        <a:latin typeface="ＭＳ Ｐゴシック"/>
                      </a:endParaRPr>
                    </a:p>
                    <a:p>
                      <a:pPr marL="0" marR="0" indent="0" algn="l" defTabSz="914400" rtl="0" eaLnBrk="1" fontAlgn="b"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ＭＳ Ｐゴシック"/>
                      </a:endParaRPr>
                    </a:p>
                  </a:txBody>
                  <a:tcPr marL="1629" marR="1629" marT="1629"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ja-JP" altLang="en-US" sz="1600" u="none" strike="noStrike" dirty="0" smtClean="0">
                          <a:effectLst/>
                        </a:rPr>
                        <a:t>生理的な要求の嗜好</a:t>
                      </a:r>
                    </a:p>
                  </a:txBody>
                  <a:tcPr marL="1629" marR="1629" marT="1629" marB="0"/>
                </a:tc>
                <a:tc>
                  <a:txBody>
                    <a:bodyPr/>
                    <a:lstStyle/>
                    <a:p>
                      <a:pPr algn="l" rtl="0" fontAlgn="ctr"/>
                      <a:r>
                        <a:rPr lang="ja-JP" altLang="en-US" sz="1400" u="none" strike="noStrike" dirty="0" smtClean="0">
                          <a:effectLst/>
                        </a:rPr>
                        <a:t>　生理的な要求を満たすための、人間にも動物にも共通した基本的なおいしさ。</a:t>
                      </a:r>
                      <a:endParaRPr lang="en-US" altLang="ja-JP" sz="1400" u="none" strike="noStrike" dirty="0" smtClean="0">
                        <a:effectLst/>
                      </a:endParaRPr>
                    </a:p>
                    <a:p>
                      <a:pPr algn="l" rtl="0" fontAlgn="ctr"/>
                      <a:r>
                        <a:rPr lang="ja-JP" altLang="en-US" sz="1400" u="none" strike="noStrike" dirty="0" smtClean="0">
                          <a:effectLst/>
                        </a:rPr>
                        <a:t>　糖分は脳の栄養である血糖を一定レベルに維持するために極めて重要であり、栄養不足の時代には甘さはおいしさと同義であった。</a:t>
                      </a:r>
                      <a:endParaRPr lang="ja-JP" altLang="en-US" sz="1400" b="0" i="0" u="none" strike="noStrike" dirty="0">
                        <a:solidFill>
                          <a:srgbClr val="000000"/>
                        </a:solidFill>
                        <a:effectLst/>
                        <a:latin typeface="ＭＳ Ｐゴシック"/>
                      </a:endParaRPr>
                    </a:p>
                  </a:txBody>
                  <a:tcPr marL="1629" marR="1629" marT="1629" marB="0"/>
                </a:tc>
              </a:tr>
              <a:tr h="1045276">
                <a:tc vMerge="1">
                  <a:txBody>
                    <a:bodyPr/>
                    <a:lstStyle/>
                    <a:p>
                      <a:pPr algn="ctr" fontAlgn="b"/>
                      <a:endParaRPr lang="ja-JP" altLang="en-US" sz="1200" b="0" i="0" u="none" strike="noStrike" dirty="0">
                        <a:solidFill>
                          <a:srgbClr val="000000"/>
                        </a:solidFill>
                        <a:effectLst/>
                        <a:latin typeface="ＭＳ Ｐゴシック"/>
                      </a:endParaRPr>
                    </a:p>
                  </a:txBody>
                  <a:tcPr marL="1514" marR="1514" marT="1514"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ja-JP" altLang="en-US" sz="1600" u="none" strike="noStrike" dirty="0" smtClean="0">
                          <a:effectLst/>
                        </a:rPr>
                        <a:t>高栄養を求める嗜好</a:t>
                      </a:r>
                      <a:endParaRPr lang="en-US" altLang="ja-JP" sz="1600" u="none" strike="noStrike" dirty="0" smtClean="0">
                        <a:effectLst/>
                      </a:endParaRPr>
                    </a:p>
                    <a:p>
                      <a:pPr marL="0" marR="0" indent="0" algn="l" defTabSz="914400" rtl="0" eaLnBrk="1" fontAlgn="b" latinLnBrk="0" hangingPunct="1">
                        <a:lnSpc>
                          <a:spcPct val="100000"/>
                        </a:lnSpc>
                        <a:spcBef>
                          <a:spcPts val="0"/>
                        </a:spcBef>
                        <a:spcAft>
                          <a:spcPts val="0"/>
                        </a:spcAft>
                        <a:buClrTx/>
                        <a:buSzTx/>
                        <a:buFontTx/>
                        <a:buNone/>
                        <a:tabLst/>
                        <a:defRPr/>
                      </a:pPr>
                      <a:r>
                        <a:rPr lang="ja-JP" altLang="en-US" sz="1600" u="none" strike="noStrike" dirty="0" smtClean="0">
                          <a:effectLst/>
                        </a:rPr>
                        <a:t>（特定の高栄養物質に</a:t>
                      </a:r>
                      <a:endParaRPr lang="en-US" altLang="ja-JP" sz="1600" u="none" strike="noStrike" dirty="0" smtClean="0">
                        <a:effectLst/>
                      </a:endParaRPr>
                    </a:p>
                    <a:p>
                      <a:pPr marL="0" marR="0" indent="0" algn="l" defTabSz="914400" rtl="0" eaLnBrk="1" fontAlgn="b" latinLnBrk="0" hangingPunct="1">
                        <a:lnSpc>
                          <a:spcPct val="100000"/>
                        </a:lnSpc>
                        <a:spcBef>
                          <a:spcPts val="0"/>
                        </a:spcBef>
                        <a:spcAft>
                          <a:spcPts val="0"/>
                        </a:spcAft>
                        <a:buClrTx/>
                        <a:buSzTx/>
                        <a:buFontTx/>
                        <a:buNone/>
                        <a:tabLst/>
                        <a:defRPr/>
                      </a:pPr>
                      <a:r>
                        <a:rPr lang="ja-JP" altLang="en-US" sz="1600" u="none" strike="noStrike" dirty="0" smtClean="0">
                          <a:effectLst/>
                        </a:rPr>
                        <a:t>よる快感の発生と欲求）</a:t>
                      </a:r>
                    </a:p>
                  </a:txBody>
                  <a:tcPr marL="1629" marR="1629" marT="1629"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　生理状態にかかわらない、高栄養を求める嗜好で脳内の報酬系が関与している。</a:t>
                      </a:r>
                      <a:endParaRPr lang="en-US" altLang="ja-JP" sz="1400" u="none" strike="noStrike" dirty="0" smtClean="0">
                        <a:effectLst/>
                      </a:endParaRPr>
                    </a:p>
                    <a:p>
                      <a:pPr algn="l" rtl="0" fontAlgn="ctr"/>
                      <a:r>
                        <a:rPr lang="ja-JP" altLang="en-US" sz="1400" u="none" strike="noStrike" dirty="0" smtClean="0">
                          <a:effectLst/>
                        </a:rPr>
                        <a:t>　報酬効果をもたらす食材は、油脂と砂糖とだしのうま味の三つであることが動物実験で明らかになっている。</a:t>
                      </a:r>
                      <a:endParaRPr lang="ja-JP" altLang="en-US" sz="1400" b="0" i="0" u="none" strike="noStrike" dirty="0">
                        <a:solidFill>
                          <a:srgbClr val="000000"/>
                        </a:solidFill>
                        <a:effectLst/>
                        <a:latin typeface="ＭＳ Ｐゴシック"/>
                      </a:endParaRPr>
                    </a:p>
                  </a:txBody>
                  <a:tcPr marL="1629" marR="1629" marT="1629" marB="0"/>
                </a:tc>
              </a:tr>
              <a:tr h="1312070">
                <a:tc row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ja-JP" altLang="en-US" sz="1600" u="none" strike="noStrike" dirty="0" smtClean="0">
                          <a:effectLst/>
                        </a:rPr>
                        <a:t>後天的に獲得</a:t>
                      </a:r>
                      <a:endParaRPr lang="en-US" altLang="ja-JP" sz="1600" u="none" strike="noStrike" dirty="0" smtClean="0">
                        <a:effectLst/>
                      </a:endParaRPr>
                    </a:p>
                    <a:p>
                      <a:pPr marL="0" marR="0" indent="0" algn="l" defTabSz="914400" rtl="0" eaLnBrk="1" fontAlgn="b" latinLnBrk="0" hangingPunct="1">
                        <a:lnSpc>
                          <a:spcPct val="100000"/>
                        </a:lnSpc>
                        <a:spcBef>
                          <a:spcPts val="0"/>
                        </a:spcBef>
                        <a:spcAft>
                          <a:spcPts val="0"/>
                        </a:spcAft>
                        <a:buClrTx/>
                        <a:buSzTx/>
                        <a:buFontTx/>
                        <a:buNone/>
                        <a:tabLst/>
                        <a:defRPr/>
                      </a:pPr>
                      <a:r>
                        <a:rPr lang="ja-JP" altLang="en-US" sz="1600" u="none" strike="noStrike" dirty="0" smtClean="0">
                          <a:effectLst/>
                        </a:rPr>
                        <a:t>される嗜好</a:t>
                      </a:r>
                      <a:endParaRPr lang="en-US" altLang="ja-JP" sz="1600" b="0" i="0" u="none" strike="noStrike" dirty="0" smtClean="0">
                        <a:solidFill>
                          <a:srgbClr val="000000"/>
                        </a:solidFill>
                        <a:effectLst/>
                        <a:latin typeface="ＭＳ Ｐゴシック"/>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altLang="ja-JP" sz="1600" b="0" i="0" u="none" strike="noStrike" dirty="0" smtClean="0">
                        <a:solidFill>
                          <a:srgbClr val="000000"/>
                        </a:solidFill>
                        <a:effectLst/>
                        <a:latin typeface="ＭＳ Ｐゴシック"/>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altLang="ja-JP" sz="1600" b="0" i="0" u="none" strike="noStrike" dirty="0" smtClean="0">
                        <a:solidFill>
                          <a:srgbClr val="000000"/>
                        </a:solidFill>
                        <a:effectLst/>
                        <a:latin typeface="ＭＳ Ｐゴシック"/>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altLang="ja-JP" sz="1600" b="0" i="0" u="none" strike="noStrike" dirty="0" smtClean="0">
                        <a:solidFill>
                          <a:srgbClr val="000000"/>
                        </a:solidFill>
                        <a:effectLst/>
                        <a:latin typeface="ＭＳ Ｐゴシック"/>
                      </a:endParaRPr>
                    </a:p>
                    <a:p>
                      <a:pPr marL="0" marR="0" indent="0" algn="l" defTabSz="914400" rtl="0" eaLnBrk="1" fontAlgn="b"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ＭＳ Ｐゴシック"/>
                      </a:endParaRPr>
                    </a:p>
                  </a:txBody>
                  <a:tcPr marL="1629" marR="1629" marT="1629" marB="0" anchor="ctr"/>
                </a:tc>
                <a:tc>
                  <a:txBody>
                    <a:bodyPr/>
                    <a:lstStyle/>
                    <a:p>
                      <a:pPr algn="l" fontAlgn="b"/>
                      <a:r>
                        <a:rPr lang="ja-JP" altLang="en-US" sz="1600" u="none" strike="noStrike" dirty="0" smtClean="0">
                          <a:effectLst/>
                        </a:rPr>
                        <a:t>繰り返しによる嗜好</a:t>
                      </a:r>
                      <a:endParaRPr lang="en-US" altLang="ja-JP" sz="1600" u="none" strike="noStrike" dirty="0" smtClean="0">
                        <a:effectLst/>
                      </a:endParaRPr>
                    </a:p>
                    <a:p>
                      <a:pPr algn="l" fontAlgn="b"/>
                      <a:r>
                        <a:rPr lang="ja-JP" altLang="en-US" sz="1600" u="none" strike="noStrike" dirty="0" smtClean="0">
                          <a:effectLst/>
                        </a:rPr>
                        <a:t>（反復摂取による</a:t>
                      </a:r>
                      <a:endParaRPr lang="en-US" altLang="ja-JP" sz="1600" u="none" strike="noStrike" dirty="0" smtClean="0">
                        <a:effectLst/>
                      </a:endParaRPr>
                    </a:p>
                    <a:p>
                      <a:pPr algn="l" fontAlgn="b"/>
                      <a:r>
                        <a:rPr lang="ja-JP" altLang="en-US" sz="1600" u="none" strike="noStrike" dirty="0" smtClean="0">
                          <a:effectLst/>
                        </a:rPr>
                        <a:t>予測可能なおいしさ）</a:t>
                      </a:r>
                      <a:endParaRPr lang="ja-JP" altLang="en-US" sz="1600" b="0" i="0" u="none" strike="noStrike" dirty="0">
                        <a:solidFill>
                          <a:srgbClr val="000000"/>
                        </a:solidFill>
                        <a:effectLst/>
                        <a:latin typeface="ＭＳ Ｐゴシック"/>
                      </a:endParaRPr>
                    </a:p>
                  </a:txBody>
                  <a:tcPr marL="1629" marR="1629" marT="1629" marB="0"/>
                </a:tc>
                <a:tc>
                  <a:txBody>
                    <a:bodyPr/>
                    <a:lstStyle/>
                    <a:p>
                      <a:pPr algn="l" rtl="0" fontAlgn="ctr"/>
                      <a:r>
                        <a:rPr lang="ja-JP" altLang="en-US" sz="1400" u="none" strike="noStrike" dirty="0" smtClean="0">
                          <a:effectLst/>
                        </a:rPr>
                        <a:t>　特定の食材や料理を反復して摂取することで形成される。</a:t>
                      </a:r>
                      <a:endParaRPr lang="en-US" altLang="ja-JP" sz="1400" u="none" strike="noStrike" dirty="0" smtClean="0">
                        <a:effectLst/>
                      </a:endParaRPr>
                    </a:p>
                    <a:p>
                      <a:pPr algn="l" rtl="0" fontAlgn="ctr"/>
                      <a:r>
                        <a:rPr lang="ja-JP" altLang="en-US" sz="1400" u="none" strike="noStrike" dirty="0" smtClean="0">
                          <a:effectLst/>
                        </a:rPr>
                        <a:t>反復して摂取することで味わいが予測でき、安全が予測できるようになり、その安心感が嗜好性を生む。</a:t>
                      </a:r>
                      <a:endParaRPr lang="en-US" altLang="ja-JP" sz="1400" u="none" strike="noStrike" dirty="0" smtClean="0">
                        <a:effectLst/>
                      </a:endParaRPr>
                    </a:p>
                    <a:p>
                      <a:pPr algn="l" rtl="0" fontAlgn="ctr"/>
                      <a:r>
                        <a:rPr lang="ja-JP" altLang="en-US" sz="1400" u="none" strike="noStrike" dirty="0" smtClean="0">
                          <a:effectLst/>
                        </a:rPr>
                        <a:t>　幼児期の繰り返しにより、嗜好の定着は早く強固になると考えられ、最初に確立したものは以降の嗜好に作用する可能性がある。</a:t>
                      </a:r>
                      <a:endParaRPr lang="en-US" altLang="ja-JP" sz="1400" b="0" i="0" u="none" strike="noStrike" dirty="0" smtClean="0">
                        <a:solidFill>
                          <a:srgbClr val="000000"/>
                        </a:solidFill>
                        <a:effectLst/>
                        <a:latin typeface="ＭＳ Ｐゴシック"/>
                      </a:endParaRPr>
                    </a:p>
                  </a:txBody>
                  <a:tcPr marL="1629" marR="1629" marT="1629" marB="0"/>
                </a:tc>
              </a:tr>
              <a:tr h="1410203">
                <a:tc vMerge="1">
                  <a:txBody>
                    <a:bodyPr/>
                    <a:lstStyle/>
                    <a:p>
                      <a:pPr algn="ctr" fontAlgn="b"/>
                      <a:endParaRPr lang="ja-JP" altLang="en-US" sz="1200" b="0" i="0" u="none" strike="noStrike" dirty="0">
                        <a:solidFill>
                          <a:srgbClr val="000000"/>
                        </a:solidFill>
                        <a:effectLst/>
                        <a:latin typeface="ＭＳ Ｐゴシック"/>
                      </a:endParaRPr>
                    </a:p>
                  </a:txBody>
                  <a:tcPr marL="1514" marR="1514" marT="1514"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ja-JP" altLang="en-US" sz="1600" u="none" strike="noStrike" dirty="0" smtClean="0">
                          <a:effectLst/>
                        </a:rPr>
                        <a:t>脱味覚的な嗜好</a:t>
                      </a:r>
                      <a:endParaRPr lang="en-US" altLang="ja-JP" sz="1600" u="none" strike="noStrike" dirty="0" smtClean="0">
                        <a:effectLst/>
                      </a:endParaRPr>
                    </a:p>
                    <a:p>
                      <a:pPr marL="0" marR="0" indent="0" algn="l" defTabSz="914400" rtl="0" eaLnBrk="1" fontAlgn="b" latinLnBrk="0" hangingPunct="1">
                        <a:lnSpc>
                          <a:spcPct val="100000"/>
                        </a:lnSpc>
                        <a:spcBef>
                          <a:spcPts val="0"/>
                        </a:spcBef>
                        <a:spcAft>
                          <a:spcPts val="0"/>
                        </a:spcAft>
                        <a:buClrTx/>
                        <a:buSzTx/>
                        <a:buFontTx/>
                        <a:buNone/>
                        <a:tabLst/>
                        <a:defRPr/>
                      </a:pPr>
                      <a:r>
                        <a:rPr lang="ja-JP" altLang="en-US" sz="1600" u="none" strike="noStrike" dirty="0" smtClean="0">
                          <a:effectLst/>
                        </a:rPr>
                        <a:t>（情報の嗜好への影響）</a:t>
                      </a:r>
                    </a:p>
                  </a:txBody>
                  <a:tcPr marL="1629" marR="1629" marT="1629" marB="0"/>
                </a:tc>
                <a:tc>
                  <a:txBody>
                    <a:bodyPr/>
                    <a:lstStyle/>
                    <a:p>
                      <a:pPr algn="l" rtl="0" fontAlgn="ctr"/>
                      <a:r>
                        <a:rPr lang="ja-JP" altLang="en-US" sz="1400" u="none" strike="noStrike" dirty="0" smtClean="0">
                          <a:effectLst/>
                        </a:rPr>
                        <a:t>　味覚や嗅覚を介さず、情報で食物の価値を判断する食嗜好。例えば、何も痛んでいない食品が、賞味期限が過ぎているという理由で廃棄されることや、「行列ができるからおいしい」といった例である。</a:t>
                      </a:r>
                      <a:endParaRPr lang="en-US" altLang="ja-JP" sz="1400" u="none" strike="noStrike" dirty="0" smtClean="0">
                        <a:effectLst/>
                      </a:endParaRPr>
                    </a:p>
                    <a:p>
                      <a:pPr algn="l" rtl="0" fontAlgn="ctr"/>
                      <a:r>
                        <a:rPr lang="ja-JP" altLang="en-US" sz="1400" u="none" strike="noStrike" dirty="0" smtClean="0">
                          <a:effectLst/>
                        </a:rPr>
                        <a:t>　集団としてのコンセンサス（評判）がおいしさの判断に大きな影響を及ぼすことがある。</a:t>
                      </a:r>
                      <a:endParaRPr lang="en-US" altLang="ja-JP" sz="1400" u="none" strike="noStrike" dirty="0" smtClean="0">
                        <a:effectLst/>
                      </a:endParaRPr>
                    </a:p>
                  </a:txBody>
                  <a:tcPr marL="1629" marR="1629" marT="1629" marB="0"/>
                </a:tc>
              </a:tr>
            </a:tbl>
          </a:graphicData>
        </a:graphic>
      </p:graphicFrame>
      <p:cxnSp>
        <p:nvCxnSpPr>
          <p:cNvPr id="21" name="直線コネクタ 20"/>
          <p:cNvCxnSpPr/>
          <p:nvPr/>
        </p:nvCxnSpPr>
        <p:spPr>
          <a:xfrm>
            <a:off x="1331640" y="2288049"/>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331640" y="4454995"/>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1547664" y="1628800"/>
            <a:ext cx="216024" cy="1222613"/>
            <a:chOff x="1979712" y="836712"/>
            <a:chExt cx="216024" cy="1080120"/>
          </a:xfrm>
        </p:grpSpPr>
        <p:cxnSp>
          <p:nvCxnSpPr>
            <p:cNvPr id="24" name="直線コネクタ 23"/>
            <p:cNvCxnSpPr/>
            <p:nvPr/>
          </p:nvCxnSpPr>
          <p:spPr>
            <a:xfrm>
              <a:off x="1979712" y="836712"/>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979712" y="1916832"/>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979712" y="836712"/>
              <a:ext cx="0" cy="1080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1547664" y="3861048"/>
            <a:ext cx="216024" cy="1242019"/>
            <a:chOff x="1979712" y="3573016"/>
            <a:chExt cx="216024" cy="1440160"/>
          </a:xfrm>
        </p:grpSpPr>
        <p:cxnSp>
          <p:nvCxnSpPr>
            <p:cNvPr id="28" name="直線コネクタ 27"/>
            <p:cNvCxnSpPr/>
            <p:nvPr/>
          </p:nvCxnSpPr>
          <p:spPr>
            <a:xfrm>
              <a:off x="1979712" y="3573016"/>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979712" y="5013176"/>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979712" y="3573016"/>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大かっこ 30"/>
          <p:cNvSpPr/>
          <p:nvPr/>
        </p:nvSpPr>
        <p:spPr>
          <a:xfrm>
            <a:off x="3870970" y="1556792"/>
            <a:ext cx="5235502" cy="864096"/>
          </a:xfrm>
          <a:prstGeom prst="bracketPair">
            <a:avLst>
              <a:gd name="adj" fmla="val 1220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正方形/長方形 18"/>
          <p:cNvSpPr/>
          <p:nvPr/>
        </p:nvSpPr>
        <p:spPr>
          <a:xfrm>
            <a:off x="2123728" y="1042714"/>
            <a:ext cx="4896544" cy="3700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嗜好を構成する４つのおもな要因</a:t>
            </a:r>
          </a:p>
        </p:txBody>
      </p:sp>
      <p:sp>
        <p:nvSpPr>
          <p:cNvPr id="41" name="角丸四角形 40"/>
          <p:cNvSpPr/>
          <p:nvPr/>
        </p:nvSpPr>
        <p:spPr>
          <a:xfrm>
            <a:off x="1331640" y="185599"/>
            <a:ext cx="7704856" cy="579105"/>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人間の嗜好は生得的なものと後天的に獲得したものに分けられる。</a:t>
            </a:r>
            <a:endParaRPr lang="ja-JP" altLang="en-US" dirty="0">
              <a:latin typeface="ＭＳ ゴシック" panose="020B0609070205080204" pitchFamily="49" charset="-128"/>
              <a:ea typeface="ＭＳ ゴシック" panose="020B0609070205080204" pitchFamily="49" charset="-128"/>
            </a:endParaRPr>
          </a:p>
        </p:txBody>
      </p:sp>
      <p:sp>
        <p:nvSpPr>
          <p:cNvPr id="42" name="大かっこ 41"/>
          <p:cNvSpPr/>
          <p:nvPr/>
        </p:nvSpPr>
        <p:spPr>
          <a:xfrm>
            <a:off x="3870970" y="2590076"/>
            <a:ext cx="5235502" cy="864096"/>
          </a:xfrm>
          <a:prstGeom prst="bracketPair">
            <a:avLst>
              <a:gd name="adj" fmla="val 1220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大かっこ 42"/>
          <p:cNvSpPr/>
          <p:nvPr/>
        </p:nvSpPr>
        <p:spPr>
          <a:xfrm>
            <a:off x="3870970" y="3648068"/>
            <a:ext cx="5235502" cy="1077075"/>
          </a:xfrm>
          <a:prstGeom prst="bracketPair">
            <a:avLst>
              <a:gd name="adj" fmla="val 1220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大かっこ 43"/>
          <p:cNvSpPr/>
          <p:nvPr/>
        </p:nvSpPr>
        <p:spPr>
          <a:xfrm>
            <a:off x="3870970" y="4941168"/>
            <a:ext cx="5235502" cy="1077075"/>
          </a:xfrm>
          <a:prstGeom prst="bracketPair">
            <a:avLst>
              <a:gd name="adj" fmla="val 1220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40</a:t>
            </a:fld>
            <a:endParaRPr kumimoji="1" lang="ja-JP" altLang="en-US"/>
          </a:p>
        </p:txBody>
      </p:sp>
    </p:spTree>
    <p:extLst>
      <p:ext uri="{BB962C8B-B14F-4D97-AF65-F5344CB8AC3E}">
        <p14:creationId xmlns:p14="http://schemas.microsoft.com/office/powerpoint/2010/main" val="4114773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49" y="1268760"/>
            <a:ext cx="7669575" cy="511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665312" y="6387261"/>
            <a:ext cx="7776864" cy="523220"/>
          </a:xfrm>
          <a:prstGeom prst="rect">
            <a:avLst/>
          </a:prstGeom>
        </p:spPr>
        <p:txBody>
          <a:bodyPr wrap="square">
            <a:spAutoFit/>
          </a:bodyPr>
          <a:lstStyle/>
          <a:p>
            <a:r>
              <a:rPr lang="ja-JP" altLang="ja-JP" sz="1400" dirty="0"/>
              <a:t>出典：「家族と“食を共にすること”共食の大切さ　名古屋学芸大学大学院教授 足立己幸」</a:t>
            </a:r>
            <a:r>
              <a:rPr lang="en-US" altLang="ja-JP" sz="1400" dirty="0"/>
              <a:t/>
            </a:r>
            <a:br>
              <a:rPr lang="en-US" altLang="ja-JP" sz="1400" dirty="0"/>
            </a:br>
            <a:r>
              <a:rPr lang="en-US" altLang="ja-JP" sz="1400" dirty="0" smtClean="0"/>
              <a:t> </a:t>
            </a:r>
            <a:r>
              <a:rPr lang="ja-JP" altLang="ja-JP" sz="1400" dirty="0" smtClean="0"/>
              <a:t>内閣府</a:t>
            </a:r>
            <a:r>
              <a:rPr lang="ja-JP" altLang="ja-JP" sz="1400" dirty="0"/>
              <a:t>「親子のための食育読本」（平成</a:t>
            </a:r>
            <a:r>
              <a:rPr lang="en-US" altLang="ja-JP" sz="1400" dirty="0"/>
              <a:t>22</a:t>
            </a:r>
            <a:r>
              <a:rPr lang="ja-JP" altLang="ja-JP" sz="1400" dirty="0"/>
              <a:t>年</a:t>
            </a:r>
            <a:r>
              <a:rPr lang="en-US" altLang="ja-JP" sz="1400" dirty="0"/>
              <a:t>3</a:t>
            </a:r>
            <a:r>
              <a:rPr lang="ja-JP" altLang="ja-JP" sz="1400" dirty="0"/>
              <a:t>月）</a:t>
            </a:r>
            <a:endParaRPr lang="ja-JP" altLang="en-US" sz="1400" dirty="0"/>
          </a:p>
        </p:txBody>
      </p:sp>
      <p:sp>
        <p:nvSpPr>
          <p:cNvPr id="5" name="正方形/長方形 4"/>
          <p:cNvSpPr/>
          <p:nvPr/>
        </p:nvSpPr>
        <p:spPr>
          <a:xfrm>
            <a:off x="539552" y="836712"/>
            <a:ext cx="8028384" cy="3725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食事（共食）、食を営む力、生きる力の形成と「食の循環」</a:t>
            </a:r>
          </a:p>
        </p:txBody>
      </p:sp>
      <p:sp>
        <p:nvSpPr>
          <p:cNvPr id="10" name="正方形/長方形 9"/>
          <p:cNvSpPr/>
          <p:nvPr/>
        </p:nvSpPr>
        <p:spPr>
          <a:xfrm>
            <a:off x="899592" y="116631"/>
            <a:ext cx="8206880" cy="6819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円/楕円 10"/>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2" name="正方形/長方形 11"/>
          <p:cNvSpPr/>
          <p:nvPr/>
        </p:nvSpPr>
        <p:spPr>
          <a:xfrm>
            <a:off x="-252536" y="152281"/>
            <a:ext cx="1872208" cy="646331"/>
          </a:xfrm>
          <a:prstGeom prst="rect">
            <a:avLst/>
          </a:prstGeom>
        </p:spPr>
        <p:txBody>
          <a:bodyPr wrap="square">
            <a:spAutoFit/>
          </a:bodyPr>
          <a:lstStyle/>
          <a:p>
            <a:pPr algn="ctr"/>
            <a:r>
              <a:rPr lang="ja-JP" altLang="en-US" b="1" dirty="0" smtClean="0">
                <a:solidFill>
                  <a:schemeClr val="bg1"/>
                </a:solidFill>
              </a:rPr>
              <a:t>食嗜好、</a:t>
            </a:r>
            <a:endParaRPr lang="en-US" altLang="ja-JP" b="1" dirty="0" smtClean="0">
              <a:solidFill>
                <a:schemeClr val="bg1"/>
              </a:solidFill>
            </a:endParaRPr>
          </a:p>
          <a:p>
            <a:pPr algn="ctr"/>
            <a:r>
              <a:rPr lang="ja-JP" altLang="en-US" b="1" dirty="0">
                <a:solidFill>
                  <a:schemeClr val="bg1"/>
                </a:solidFill>
              </a:rPr>
              <a:t>食事観</a:t>
            </a:r>
          </a:p>
        </p:txBody>
      </p:sp>
      <p:sp>
        <p:nvSpPr>
          <p:cNvPr id="13" name="角丸四角形 12"/>
          <p:cNvSpPr/>
          <p:nvPr/>
        </p:nvSpPr>
        <p:spPr>
          <a:xfrm>
            <a:off x="1331640" y="185599"/>
            <a:ext cx="7704856" cy="579105"/>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a:t>
            </a:r>
            <a:r>
              <a:rPr lang="ja-JP" altLang="ja-JP" dirty="0" smtClean="0">
                <a:latin typeface="ＭＳ ゴシック" panose="020B0609070205080204" pitchFamily="49" charset="-128"/>
                <a:ea typeface="ＭＳ ゴシック" panose="020B0609070205080204" pitchFamily="49" charset="-128"/>
              </a:rPr>
              <a:t>人間</a:t>
            </a:r>
            <a:r>
              <a:rPr lang="ja-JP" altLang="ja-JP" dirty="0">
                <a:latin typeface="ＭＳ ゴシック" panose="020B0609070205080204" pitchFamily="49" charset="-128"/>
                <a:ea typeface="ＭＳ ゴシック" panose="020B0609070205080204" pitchFamily="49" charset="-128"/>
              </a:rPr>
              <a:t>の“食欲から食べる行動”への</a:t>
            </a:r>
            <a:r>
              <a:rPr lang="ja-JP" altLang="ja-JP" dirty="0" smtClean="0">
                <a:latin typeface="ＭＳ ゴシック" panose="020B0609070205080204" pitchFamily="49" charset="-128"/>
                <a:ea typeface="ＭＳ ゴシック" panose="020B0609070205080204" pitchFamily="49" charset="-128"/>
              </a:rPr>
              <a:t>仕組み</a:t>
            </a:r>
            <a:r>
              <a:rPr lang="ja-JP" altLang="en-US" dirty="0">
                <a:latin typeface="ＭＳ ゴシック" panose="020B0609070205080204" pitchFamily="49" charset="-128"/>
                <a:ea typeface="ＭＳ ゴシック" panose="020B0609070205080204" pitchFamily="49" charset="-128"/>
              </a:rPr>
              <a:t>では</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a:t>
            </a:r>
            <a:r>
              <a:rPr lang="ja-JP" altLang="ja-JP" dirty="0" smtClean="0">
                <a:latin typeface="ＭＳ ゴシック" panose="020B0609070205080204" pitchFamily="49" charset="-128"/>
                <a:ea typeface="ＭＳ ゴシック" panose="020B0609070205080204" pitchFamily="49" charset="-128"/>
              </a:rPr>
              <a:t>食欲</a:t>
            </a:r>
            <a:r>
              <a:rPr lang="ja-JP" altLang="ja-JP" dirty="0">
                <a:latin typeface="ＭＳ ゴシック" panose="020B0609070205080204" pitchFamily="49" charset="-128"/>
                <a:ea typeface="ＭＳ ゴシック" panose="020B0609070205080204" pitchFamily="49" charset="-128"/>
              </a:rPr>
              <a:t>は</a:t>
            </a:r>
            <a:r>
              <a:rPr lang="ja-JP" altLang="ja-JP" dirty="0" smtClean="0">
                <a:latin typeface="ＭＳ ゴシック" panose="020B0609070205080204" pitchFamily="49" charset="-128"/>
                <a:ea typeface="ＭＳ ゴシック" panose="020B0609070205080204" pitchFamily="49" charset="-128"/>
              </a:rPr>
              <a:t>、健康状態、</a:t>
            </a:r>
            <a:r>
              <a:rPr lang="ja-JP" altLang="ja-JP" dirty="0">
                <a:latin typeface="ＭＳ ゴシック" panose="020B0609070205080204" pitchFamily="49" charset="-128"/>
                <a:ea typeface="ＭＳ ゴシック" panose="020B0609070205080204" pitchFamily="49" charset="-128"/>
              </a:rPr>
              <a:t>食</a:t>
            </a:r>
            <a:r>
              <a:rPr lang="ja-JP" altLang="ja-JP" dirty="0" smtClean="0">
                <a:latin typeface="ＭＳ ゴシック" panose="020B0609070205080204" pitchFamily="49" charset="-128"/>
                <a:ea typeface="ＭＳ ゴシック" panose="020B0609070205080204" pitchFamily="49" charset="-128"/>
              </a:rPr>
              <a:t>嗜好</a:t>
            </a:r>
            <a:r>
              <a:rPr lang="ja-JP" altLang="en-US" dirty="0" smtClean="0">
                <a:latin typeface="ＭＳ ゴシック" panose="020B0609070205080204" pitchFamily="49" charset="-128"/>
                <a:ea typeface="ＭＳ ゴシック" panose="020B0609070205080204" pitchFamily="49" charset="-128"/>
              </a:rPr>
              <a:t>、</a:t>
            </a:r>
            <a:r>
              <a:rPr lang="ja-JP" altLang="ja-JP" dirty="0" smtClean="0">
                <a:latin typeface="ＭＳ ゴシック" panose="020B0609070205080204" pitchFamily="49" charset="-128"/>
                <a:ea typeface="ＭＳ ゴシック" panose="020B0609070205080204" pitchFamily="49" charset="-128"/>
              </a:rPr>
              <a:t>食事観、</a:t>
            </a:r>
            <a:r>
              <a:rPr lang="ja-JP" altLang="ja-JP" dirty="0">
                <a:latin typeface="ＭＳ ゴシック" panose="020B0609070205080204" pitchFamily="49" charset="-128"/>
                <a:ea typeface="ＭＳ ゴシック" panose="020B0609070205080204" pitchFamily="49" charset="-128"/>
              </a:rPr>
              <a:t>知識</a:t>
            </a:r>
            <a:r>
              <a:rPr lang="ja-JP" altLang="ja-JP" dirty="0" smtClean="0">
                <a:latin typeface="ＭＳ ゴシック" panose="020B0609070205080204" pitchFamily="49" charset="-128"/>
                <a:ea typeface="ＭＳ ゴシック" panose="020B0609070205080204" pitchFamily="49" charset="-128"/>
              </a:rPr>
              <a:t>に</a:t>
            </a:r>
            <a:r>
              <a:rPr lang="ja-JP" altLang="en-US" dirty="0" smtClean="0">
                <a:latin typeface="ＭＳ ゴシック" panose="020B0609070205080204" pitchFamily="49" charset="-128"/>
                <a:ea typeface="ＭＳ ゴシック" panose="020B0609070205080204" pitchFamily="49" charset="-128"/>
              </a:rPr>
              <a:t>影響される。</a:t>
            </a:r>
            <a:endParaRPr lang="ja-JP" altLang="en-US" dirty="0">
              <a:latin typeface="ＭＳ ゴシック" panose="020B0609070205080204" pitchFamily="49" charset="-128"/>
              <a:ea typeface="ＭＳ ゴシック" panose="020B0609070205080204" pitchFamily="49" charset="-128"/>
            </a:endParaRPr>
          </a:p>
        </p:txBody>
      </p:sp>
      <p:sp>
        <p:nvSpPr>
          <p:cNvPr id="14"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41</a:t>
            </a:fld>
            <a:endParaRPr kumimoji="1" lang="ja-JP" altLang="en-US"/>
          </a:p>
        </p:txBody>
      </p:sp>
    </p:spTree>
    <p:extLst>
      <p:ext uri="{BB962C8B-B14F-4D97-AF65-F5344CB8AC3E}">
        <p14:creationId xmlns:p14="http://schemas.microsoft.com/office/powerpoint/2010/main" val="22056169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899592" y="116631"/>
            <a:ext cx="8206880" cy="6819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円/楕円 16"/>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8" name="正方形/長方形 17"/>
          <p:cNvSpPr/>
          <p:nvPr/>
        </p:nvSpPr>
        <p:spPr>
          <a:xfrm>
            <a:off x="-252536" y="116632"/>
            <a:ext cx="1872208" cy="646331"/>
          </a:xfrm>
          <a:prstGeom prst="rect">
            <a:avLst/>
          </a:prstGeom>
        </p:spPr>
        <p:txBody>
          <a:bodyPr wrap="square">
            <a:spAutoFit/>
          </a:bodyPr>
          <a:lstStyle/>
          <a:p>
            <a:pPr algn="ctr"/>
            <a:r>
              <a:rPr lang="ja-JP" altLang="en-US" b="1" dirty="0" smtClean="0">
                <a:solidFill>
                  <a:schemeClr val="bg1"/>
                </a:solidFill>
              </a:rPr>
              <a:t>食に関する</a:t>
            </a:r>
            <a:endParaRPr lang="en-US" altLang="ja-JP" b="1" dirty="0" smtClean="0">
              <a:solidFill>
                <a:schemeClr val="bg1"/>
              </a:solidFill>
            </a:endParaRPr>
          </a:p>
          <a:p>
            <a:pPr algn="ctr"/>
            <a:r>
              <a:rPr lang="ja-JP" altLang="en-US" b="1" dirty="0" smtClean="0">
                <a:solidFill>
                  <a:schemeClr val="bg1"/>
                </a:solidFill>
              </a:rPr>
              <a:t>知識・スキル</a:t>
            </a:r>
            <a:endParaRPr lang="ja-JP" altLang="en-US" b="1" dirty="0">
              <a:solidFill>
                <a:schemeClr val="bg1"/>
              </a:solidFill>
            </a:endParaRPr>
          </a:p>
        </p:txBody>
      </p:sp>
      <p:sp>
        <p:nvSpPr>
          <p:cNvPr id="3" name="テキスト ボックス 2053"/>
          <p:cNvSpPr txBox="1"/>
          <p:nvPr/>
        </p:nvSpPr>
        <p:spPr>
          <a:xfrm>
            <a:off x="899592" y="6297885"/>
            <a:ext cx="5211841" cy="371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Bef>
                <a:spcPts val="600"/>
              </a:spcBef>
              <a:spcAft>
                <a:spcPts val="0"/>
              </a:spcAft>
            </a:pPr>
            <a:r>
              <a:rPr lang="ja-JP" sz="1400" kern="100" dirty="0">
                <a:solidFill>
                  <a:srgbClr val="000000"/>
                </a:solidFill>
                <a:effectLst/>
                <a:ea typeface="ＭＳ ゴシック"/>
                <a:cs typeface="Times New Roman"/>
              </a:rPr>
              <a:t>資料：内閣府「食育に関する意識調査」（平成</a:t>
            </a:r>
            <a:r>
              <a:rPr lang="en-US" sz="1400" kern="100" dirty="0">
                <a:solidFill>
                  <a:srgbClr val="000000"/>
                </a:solidFill>
                <a:effectLst/>
                <a:ea typeface="ＭＳ ゴシック"/>
                <a:cs typeface="Times New Roman"/>
              </a:rPr>
              <a:t>25</a:t>
            </a:r>
            <a:r>
              <a:rPr lang="ja-JP" sz="1400" kern="100" dirty="0">
                <a:solidFill>
                  <a:srgbClr val="000000"/>
                </a:solidFill>
                <a:effectLst/>
                <a:ea typeface="ＭＳ ゴシック"/>
                <a:cs typeface="Times New Roman"/>
              </a:rPr>
              <a:t>年</a:t>
            </a:r>
            <a:r>
              <a:rPr lang="en-US" sz="1400" kern="100" dirty="0">
                <a:solidFill>
                  <a:srgbClr val="000000"/>
                </a:solidFill>
                <a:effectLst/>
                <a:ea typeface="ＭＳ ゴシック"/>
                <a:cs typeface="Times New Roman"/>
              </a:rPr>
              <a:t>12</a:t>
            </a:r>
            <a:r>
              <a:rPr lang="ja-JP" sz="1400" kern="100" dirty="0">
                <a:solidFill>
                  <a:srgbClr val="000000"/>
                </a:solidFill>
                <a:effectLst/>
                <a:ea typeface="ＭＳ ゴシック"/>
                <a:cs typeface="Times New Roman"/>
              </a:rPr>
              <a:t>月</a:t>
            </a:r>
            <a:r>
              <a:rPr lang="ja-JP" sz="1400" kern="100" dirty="0" smtClean="0">
                <a:solidFill>
                  <a:srgbClr val="000000"/>
                </a:solidFill>
                <a:effectLst/>
                <a:ea typeface="ＭＳ ゴシック"/>
                <a:cs typeface="Times New Roman"/>
              </a:rPr>
              <a:t>）</a:t>
            </a:r>
            <a:endParaRPr lang="ja-JP" sz="1400" kern="100" dirty="0">
              <a:effectLst/>
              <a:ea typeface="ＭＳ 明朝"/>
              <a:cs typeface="Times New Roman"/>
            </a:endParaRPr>
          </a:p>
        </p:txBody>
      </p:sp>
      <p:sp>
        <p:nvSpPr>
          <p:cNvPr id="4" name="正方形/長方形 3"/>
          <p:cNvSpPr/>
          <p:nvPr/>
        </p:nvSpPr>
        <p:spPr>
          <a:xfrm>
            <a:off x="1431468" y="1427763"/>
            <a:ext cx="1818456" cy="261610"/>
          </a:xfrm>
          <a:prstGeom prst="rect">
            <a:avLst/>
          </a:prstGeom>
        </p:spPr>
        <p:txBody>
          <a:bodyPr wrap="square">
            <a:spAutoFit/>
          </a:bodyPr>
          <a:lstStyle/>
          <a:p>
            <a:pPr algn="ctr"/>
            <a:r>
              <a:rPr lang="ja-JP" altLang="en-US" sz="1100" dirty="0"/>
              <a:t>あると</a:t>
            </a:r>
            <a:r>
              <a:rPr lang="ja-JP" altLang="en-US" sz="1100" dirty="0" smtClean="0"/>
              <a:t>思う（小計）　</a:t>
            </a:r>
            <a:endParaRPr lang="en-US" altLang="ja-JP" sz="1100" dirty="0" smtClean="0"/>
          </a:p>
        </p:txBody>
      </p:sp>
      <p:sp>
        <p:nvSpPr>
          <p:cNvPr id="5" name="正方形/長方形 4"/>
          <p:cNvSpPr/>
          <p:nvPr/>
        </p:nvSpPr>
        <p:spPr>
          <a:xfrm>
            <a:off x="3905671" y="1497799"/>
            <a:ext cx="1818456" cy="261610"/>
          </a:xfrm>
          <a:prstGeom prst="rect">
            <a:avLst/>
          </a:prstGeom>
        </p:spPr>
        <p:txBody>
          <a:bodyPr wrap="square">
            <a:spAutoFit/>
          </a:bodyPr>
          <a:lstStyle/>
          <a:p>
            <a:pPr algn="ctr"/>
            <a:r>
              <a:rPr lang="ja-JP" altLang="en-US" sz="1100" dirty="0" smtClean="0"/>
              <a:t>　ない</a:t>
            </a:r>
            <a:r>
              <a:rPr lang="ja-JP" altLang="en-US" sz="1100" dirty="0"/>
              <a:t>と思う（小計）</a:t>
            </a:r>
            <a:endParaRPr lang="en-US" altLang="ja-JP" sz="1100" dirty="0" smtClean="0"/>
          </a:p>
        </p:txBody>
      </p:sp>
      <p:sp>
        <p:nvSpPr>
          <p:cNvPr id="6" name="右中かっこ 5"/>
          <p:cNvSpPr/>
          <p:nvPr/>
        </p:nvSpPr>
        <p:spPr>
          <a:xfrm rot="16200000">
            <a:off x="2218881" y="743654"/>
            <a:ext cx="198257" cy="2059708"/>
          </a:xfrm>
          <a:prstGeom prst="rightBrace">
            <a:avLst>
              <a:gd name="adj1" fmla="val 8333"/>
              <a:gd name="adj2" fmla="val 495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右中かっこ 6"/>
          <p:cNvSpPr/>
          <p:nvPr/>
        </p:nvSpPr>
        <p:spPr>
          <a:xfrm rot="16200000">
            <a:off x="4727039" y="899726"/>
            <a:ext cx="198258" cy="1795919"/>
          </a:xfrm>
          <a:prstGeom prst="rightBrace">
            <a:avLst>
              <a:gd name="adj1" fmla="val 8333"/>
              <a:gd name="adj2" fmla="val 495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p:cNvSpPr/>
          <p:nvPr/>
        </p:nvSpPr>
        <p:spPr>
          <a:xfrm>
            <a:off x="6414819" y="5748243"/>
            <a:ext cx="389429" cy="261610"/>
          </a:xfrm>
          <a:prstGeom prst="rect">
            <a:avLst/>
          </a:prstGeom>
        </p:spPr>
        <p:txBody>
          <a:bodyPr wrap="square">
            <a:spAutoFit/>
          </a:bodyPr>
          <a:lstStyle/>
          <a:p>
            <a:pPr algn="ctr"/>
            <a:r>
              <a:rPr lang="en-US" altLang="ja-JP" sz="1100" dirty="0" smtClean="0"/>
              <a:t>(%)</a:t>
            </a:r>
          </a:p>
        </p:txBody>
      </p:sp>
      <p:graphicFrame>
        <p:nvGraphicFramePr>
          <p:cNvPr id="9" name="グラフ 8"/>
          <p:cNvGraphicFramePr>
            <a:graphicFrameLocks/>
          </p:cNvGraphicFramePr>
          <p:nvPr>
            <p:extLst>
              <p:ext uri="{D42A27DB-BD31-4B8C-83A1-F6EECF244321}">
                <p14:modId xmlns:p14="http://schemas.microsoft.com/office/powerpoint/2010/main" val="4205505749"/>
              </p:ext>
            </p:extLst>
          </p:nvPr>
        </p:nvGraphicFramePr>
        <p:xfrm>
          <a:off x="611560" y="1852192"/>
          <a:ext cx="6187327" cy="41840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表 9"/>
          <p:cNvGraphicFramePr>
            <a:graphicFrameLocks noGrp="1"/>
          </p:cNvGraphicFramePr>
          <p:nvPr>
            <p:extLst>
              <p:ext uri="{D42A27DB-BD31-4B8C-83A1-F6EECF244321}">
                <p14:modId xmlns:p14="http://schemas.microsoft.com/office/powerpoint/2010/main" val="109470366"/>
              </p:ext>
            </p:extLst>
          </p:nvPr>
        </p:nvGraphicFramePr>
        <p:xfrm>
          <a:off x="6804248" y="1793349"/>
          <a:ext cx="1800202" cy="3954898"/>
        </p:xfrm>
        <a:graphic>
          <a:graphicData uri="http://schemas.openxmlformats.org/drawingml/2006/table">
            <a:tbl>
              <a:tblPr>
                <a:tableStyleId>{2D5ABB26-0587-4C30-8999-92F81FD0307C}</a:tableStyleId>
              </a:tblPr>
              <a:tblGrid>
                <a:gridCol w="900101"/>
                <a:gridCol w="900101"/>
              </a:tblGrid>
              <a:tr h="506738">
                <a:tc>
                  <a:txBody>
                    <a:bodyPr/>
                    <a:lstStyle/>
                    <a:p>
                      <a:pPr algn="ctr" fontAlgn="ctr"/>
                      <a:r>
                        <a:rPr lang="ja-JP" altLang="en-US" sz="1400" u="none" strike="noStrike" dirty="0">
                          <a:effectLst/>
                        </a:rPr>
                        <a:t>あると</a:t>
                      </a:r>
                      <a:r>
                        <a:rPr lang="ja-JP" altLang="en-US" sz="1400" u="none" strike="noStrike" dirty="0" smtClean="0">
                          <a:effectLst/>
                        </a:rPr>
                        <a:t>思う</a:t>
                      </a:r>
                      <a:r>
                        <a:rPr lang="ja-JP" altLang="en-US" sz="1400" dirty="0" smtClean="0"/>
                        <a:t>（小計）</a:t>
                      </a:r>
                      <a:endParaRPr lang="ja-JP" altLang="en-US" sz="1400" b="0" i="0" u="none" strike="noStrike" dirty="0">
                        <a:solidFill>
                          <a:srgbClr val="000000"/>
                        </a:solidFill>
                        <a:effectLst/>
                        <a:latin typeface="ＭＳ Ｐゴシック"/>
                      </a:endParaRPr>
                    </a:p>
                  </a:txBody>
                  <a:tcPr marL="9525" marR="9525" marT="9525" marB="0" anchor="ctr"/>
                </a:tc>
                <a:tc>
                  <a:txBody>
                    <a:bodyPr/>
                    <a:lstStyle/>
                    <a:p>
                      <a:pPr algn="ctr" fontAlgn="ctr"/>
                      <a:r>
                        <a:rPr lang="ja-JP" altLang="en-US" sz="1400" u="none" strike="noStrike" dirty="0">
                          <a:effectLst/>
                        </a:rPr>
                        <a:t>ないと</a:t>
                      </a:r>
                      <a:r>
                        <a:rPr lang="ja-JP" altLang="en-US" sz="1400" u="none" strike="noStrike" dirty="0" smtClean="0">
                          <a:effectLst/>
                        </a:rPr>
                        <a:t>思う</a:t>
                      </a:r>
                      <a:r>
                        <a:rPr lang="ja-JP" altLang="en-US" sz="1400" dirty="0" smtClean="0"/>
                        <a:t>（小計）</a:t>
                      </a:r>
                      <a:endParaRPr lang="ja-JP" altLang="en-US" sz="1400" b="0" i="0" u="none" strike="noStrike" dirty="0">
                        <a:solidFill>
                          <a:srgbClr val="000000"/>
                        </a:solidFill>
                        <a:effectLst/>
                        <a:latin typeface="ＭＳ Ｐゴシック"/>
                      </a:endParaRPr>
                    </a:p>
                  </a:txBody>
                  <a:tcPr marL="9525" marR="9525" marT="9525" marB="0" anchor="ctr"/>
                </a:tc>
              </a:tr>
              <a:tr h="344816">
                <a:tc>
                  <a:txBody>
                    <a:bodyPr/>
                    <a:lstStyle/>
                    <a:p>
                      <a:pPr algn="ctr" fontAlgn="ctr"/>
                      <a:r>
                        <a:rPr lang="en-US" altLang="ja-JP" sz="1400" u="none" strike="noStrike" dirty="0">
                          <a:effectLst/>
                        </a:rPr>
                        <a:t>93.7</a:t>
                      </a:r>
                      <a:endParaRPr lang="en-US" altLang="ja-JP" sz="14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400" u="none" strike="noStrike" dirty="0">
                          <a:effectLst/>
                        </a:rPr>
                        <a:t>6.2</a:t>
                      </a:r>
                      <a:endParaRPr lang="en-US" altLang="ja-JP" sz="1400" b="0" i="0" u="none" strike="noStrike" dirty="0">
                        <a:solidFill>
                          <a:srgbClr val="000000"/>
                        </a:solidFill>
                        <a:effectLst/>
                        <a:latin typeface="ＭＳ Ｐゴシック"/>
                      </a:endParaRPr>
                    </a:p>
                  </a:txBody>
                  <a:tcPr marL="9525" marR="9525" marT="9525" marB="0" anchor="ctr"/>
                </a:tc>
              </a:tr>
              <a:tr h="344816">
                <a:tc>
                  <a:txBody>
                    <a:bodyPr/>
                    <a:lstStyle/>
                    <a:p>
                      <a:pPr algn="ctr" fontAlgn="ctr"/>
                      <a:r>
                        <a:rPr lang="en-US" altLang="ja-JP" sz="1400" u="none" strike="noStrike" dirty="0">
                          <a:effectLst/>
                        </a:rPr>
                        <a:t>83.8</a:t>
                      </a:r>
                      <a:endParaRPr lang="en-US" altLang="ja-JP" sz="14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400" u="none" strike="noStrike" dirty="0">
                          <a:effectLst/>
                        </a:rPr>
                        <a:t>16.1</a:t>
                      </a:r>
                      <a:endParaRPr lang="en-US" altLang="ja-JP" sz="1400" b="0" i="0" u="none" strike="noStrike" dirty="0">
                        <a:solidFill>
                          <a:srgbClr val="000000"/>
                        </a:solidFill>
                        <a:effectLst/>
                        <a:latin typeface="ＭＳ Ｐゴシック"/>
                      </a:endParaRPr>
                    </a:p>
                  </a:txBody>
                  <a:tcPr marL="9525" marR="9525" marT="9525" marB="0" anchor="ctr"/>
                </a:tc>
              </a:tr>
              <a:tr h="344816">
                <a:tc>
                  <a:txBody>
                    <a:bodyPr/>
                    <a:lstStyle/>
                    <a:p>
                      <a:pPr algn="ctr" fontAlgn="ctr"/>
                      <a:r>
                        <a:rPr lang="en-US" altLang="ja-JP" sz="1400" u="none" strike="noStrike" dirty="0">
                          <a:effectLst/>
                        </a:rPr>
                        <a:t>83.6</a:t>
                      </a:r>
                      <a:endParaRPr lang="en-US" altLang="ja-JP" sz="14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400" u="none" strike="noStrike" dirty="0">
                          <a:effectLst/>
                        </a:rPr>
                        <a:t>16.3</a:t>
                      </a:r>
                      <a:endParaRPr lang="en-US" altLang="ja-JP" sz="1400" b="0" i="0" u="none" strike="noStrike" dirty="0">
                        <a:solidFill>
                          <a:srgbClr val="000000"/>
                        </a:solidFill>
                        <a:effectLst/>
                        <a:latin typeface="ＭＳ Ｐゴシック"/>
                      </a:endParaRPr>
                    </a:p>
                  </a:txBody>
                  <a:tcPr marL="9525" marR="9525" marT="9525" marB="0" anchor="ctr"/>
                </a:tc>
              </a:tr>
              <a:tr h="344816">
                <a:tc>
                  <a:txBody>
                    <a:bodyPr/>
                    <a:lstStyle/>
                    <a:p>
                      <a:pPr algn="ctr" fontAlgn="ctr"/>
                      <a:r>
                        <a:rPr lang="en-US" altLang="ja-JP" sz="1400" u="none" strike="noStrike" dirty="0">
                          <a:effectLst/>
                        </a:rPr>
                        <a:t>82.8</a:t>
                      </a:r>
                      <a:endParaRPr lang="en-US" altLang="ja-JP" sz="14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400" u="none" strike="noStrike" dirty="0">
                          <a:effectLst/>
                        </a:rPr>
                        <a:t>17.1</a:t>
                      </a:r>
                      <a:endParaRPr lang="en-US" altLang="ja-JP" sz="1400" b="0" i="0" u="none" strike="noStrike" dirty="0">
                        <a:solidFill>
                          <a:srgbClr val="000000"/>
                        </a:solidFill>
                        <a:effectLst/>
                        <a:latin typeface="ＭＳ Ｐゴシック"/>
                      </a:endParaRPr>
                    </a:p>
                  </a:txBody>
                  <a:tcPr marL="9525" marR="9525" marT="9525" marB="0" anchor="ctr"/>
                </a:tc>
              </a:tr>
              <a:tr h="344816">
                <a:tc>
                  <a:txBody>
                    <a:bodyPr/>
                    <a:lstStyle/>
                    <a:p>
                      <a:pPr algn="ctr" fontAlgn="ctr"/>
                      <a:r>
                        <a:rPr lang="en-US" altLang="ja-JP" sz="1400" u="none" strike="noStrike" dirty="0">
                          <a:effectLst/>
                        </a:rPr>
                        <a:t>67.7</a:t>
                      </a:r>
                      <a:endParaRPr lang="en-US" altLang="ja-JP" sz="14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400" u="none" strike="noStrike" dirty="0">
                          <a:effectLst/>
                        </a:rPr>
                        <a:t>32.2</a:t>
                      </a:r>
                      <a:endParaRPr lang="en-US" altLang="ja-JP" sz="1400" b="0" i="0" u="none" strike="noStrike" dirty="0">
                        <a:solidFill>
                          <a:srgbClr val="000000"/>
                        </a:solidFill>
                        <a:effectLst/>
                        <a:latin typeface="ＭＳ Ｐゴシック"/>
                      </a:endParaRPr>
                    </a:p>
                  </a:txBody>
                  <a:tcPr marL="9525" marR="9525" marT="9525" marB="0" anchor="ctr"/>
                </a:tc>
              </a:tr>
              <a:tr h="344816">
                <a:tc>
                  <a:txBody>
                    <a:bodyPr/>
                    <a:lstStyle/>
                    <a:p>
                      <a:pPr algn="ctr" fontAlgn="ctr"/>
                      <a:r>
                        <a:rPr lang="en-US" altLang="ja-JP" sz="1400" u="none" strike="noStrike" dirty="0">
                          <a:effectLst/>
                        </a:rPr>
                        <a:t>64.2</a:t>
                      </a:r>
                      <a:endParaRPr lang="en-US" altLang="ja-JP" sz="14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400" u="none" strike="noStrike" dirty="0">
                          <a:effectLst/>
                        </a:rPr>
                        <a:t>35.6</a:t>
                      </a:r>
                      <a:endParaRPr lang="en-US" altLang="ja-JP" sz="1400" b="0" i="0" u="none" strike="noStrike" dirty="0">
                        <a:solidFill>
                          <a:srgbClr val="000000"/>
                        </a:solidFill>
                        <a:effectLst/>
                        <a:latin typeface="ＭＳ Ｐゴシック"/>
                      </a:endParaRPr>
                    </a:p>
                  </a:txBody>
                  <a:tcPr marL="9525" marR="9525" marT="9525" marB="0" anchor="ctr"/>
                </a:tc>
              </a:tr>
              <a:tr h="344816">
                <a:tc>
                  <a:txBody>
                    <a:bodyPr/>
                    <a:lstStyle/>
                    <a:p>
                      <a:pPr algn="ctr" fontAlgn="ctr"/>
                      <a:r>
                        <a:rPr lang="en-US" altLang="ja-JP" sz="1400" u="none" strike="noStrike" dirty="0">
                          <a:effectLst/>
                        </a:rPr>
                        <a:t>61.4</a:t>
                      </a:r>
                      <a:endParaRPr lang="en-US" altLang="ja-JP" sz="14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400" u="none" strike="noStrike" dirty="0">
                          <a:effectLst/>
                        </a:rPr>
                        <a:t>38.3</a:t>
                      </a:r>
                      <a:endParaRPr lang="en-US" altLang="ja-JP" sz="1400" b="0" i="0" u="none" strike="noStrike" dirty="0">
                        <a:solidFill>
                          <a:srgbClr val="000000"/>
                        </a:solidFill>
                        <a:effectLst/>
                        <a:latin typeface="ＭＳ Ｐゴシック"/>
                      </a:endParaRPr>
                    </a:p>
                  </a:txBody>
                  <a:tcPr marL="9525" marR="9525" marT="9525" marB="0" anchor="ctr"/>
                </a:tc>
              </a:tr>
              <a:tr h="344816">
                <a:tc>
                  <a:txBody>
                    <a:bodyPr/>
                    <a:lstStyle/>
                    <a:p>
                      <a:pPr algn="ctr" fontAlgn="ctr"/>
                      <a:r>
                        <a:rPr lang="en-US" altLang="ja-JP" sz="1400" u="none" strike="noStrike" dirty="0">
                          <a:effectLst/>
                        </a:rPr>
                        <a:t>61.0</a:t>
                      </a:r>
                      <a:endParaRPr lang="en-US" altLang="ja-JP" sz="14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400" u="none" strike="noStrike" dirty="0">
                          <a:effectLst/>
                        </a:rPr>
                        <a:t>38.8</a:t>
                      </a:r>
                      <a:endParaRPr lang="en-US" altLang="ja-JP" sz="1400" b="0" i="0" u="none" strike="noStrike" dirty="0">
                        <a:solidFill>
                          <a:srgbClr val="000000"/>
                        </a:solidFill>
                        <a:effectLst/>
                        <a:latin typeface="ＭＳ Ｐゴシック"/>
                      </a:endParaRPr>
                    </a:p>
                  </a:txBody>
                  <a:tcPr marL="9525" marR="9525" marT="9525" marB="0" anchor="ctr"/>
                </a:tc>
              </a:tr>
              <a:tr h="344816">
                <a:tc>
                  <a:txBody>
                    <a:bodyPr/>
                    <a:lstStyle/>
                    <a:p>
                      <a:pPr algn="ctr" fontAlgn="ctr"/>
                      <a:r>
                        <a:rPr lang="en-US" altLang="ja-JP" sz="1400" u="none" strike="noStrike" dirty="0">
                          <a:effectLst/>
                        </a:rPr>
                        <a:t>60.3</a:t>
                      </a:r>
                      <a:endParaRPr lang="en-US" altLang="ja-JP" sz="14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400" u="none" strike="noStrike" dirty="0">
                          <a:effectLst/>
                        </a:rPr>
                        <a:t>39.5</a:t>
                      </a:r>
                      <a:endParaRPr lang="en-US" altLang="ja-JP" sz="1400" b="0" i="0" u="none" strike="noStrike" dirty="0">
                        <a:solidFill>
                          <a:srgbClr val="000000"/>
                        </a:solidFill>
                        <a:effectLst/>
                        <a:latin typeface="ＭＳ Ｐゴシック"/>
                      </a:endParaRPr>
                    </a:p>
                  </a:txBody>
                  <a:tcPr marL="9525" marR="9525" marT="9525" marB="0" anchor="ctr"/>
                </a:tc>
              </a:tr>
              <a:tr h="344816">
                <a:tc>
                  <a:txBody>
                    <a:bodyPr/>
                    <a:lstStyle/>
                    <a:p>
                      <a:pPr algn="ctr" fontAlgn="ctr"/>
                      <a:r>
                        <a:rPr lang="en-US" altLang="ja-JP" sz="1400" u="none" strike="noStrike" dirty="0">
                          <a:effectLst/>
                        </a:rPr>
                        <a:t>47.5</a:t>
                      </a:r>
                      <a:endParaRPr lang="en-US" altLang="ja-JP" sz="14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400" u="none" strike="noStrike" dirty="0">
                          <a:effectLst/>
                        </a:rPr>
                        <a:t>52.2</a:t>
                      </a:r>
                      <a:endParaRPr lang="en-US" altLang="ja-JP" sz="1400" b="0" i="0" u="none" strike="noStrike" dirty="0">
                        <a:solidFill>
                          <a:srgbClr val="000000"/>
                        </a:solidFill>
                        <a:effectLst/>
                        <a:latin typeface="ＭＳ Ｐゴシック"/>
                      </a:endParaRPr>
                    </a:p>
                  </a:txBody>
                  <a:tcPr marL="9525" marR="9525" marT="9525" marB="0" anchor="ctr"/>
                </a:tc>
              </a:tr>
            </a:tbl>
          </a:graphicData>
        </a:graphic>
      </p:graphicFrame>
      <p:sp>
        <p:nvSpPr>
          <p:cNvPr id="11" name="正方形/長方形 10"/>
          <p:cNvSpPr/>
          <p:nvPr/>
        </p:nvSpPr>
        <p:spPr>
          <a:xfrm>
            <a:off x="2051720" y="899104"/>
            <a:ext cx="5040560" cy="3846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食品の選択や調理についての知識</a:t>
            </a:r>
          </a:p>
        </p:txBody>
      </p:sp>
      <p:sp>
        <p:nvSpPr>
          <p:cNvPr id="19" name="角丸四角形 18"/>
          <p:cNvSpPr/>
          <p:nvPr/>
        </p:nvSpPr>
        <p:spPr>
          <a:xfrm>
            <a:off x="1331640" y="116632"/>
            <a:ext cx="7704856" cy="681980"/>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mn-ea"/>
              </a:rPr>
              <a:t>○ 食品</a:t>
            </a:r>
            <a:r>
              <a:rPr lang="ja-JP" altLang="en-US" dirty="0">
                <a:latin typeface="+mn-ea"/>
              </a:rPr>
              <a:t>の選択や調理についての</a:t>
            </a:r>
            <a:r>
              <a:rPr lang="ja-JP" altLang="en-US" dirty="0" smtClean="0">
                <a:latin typeface="+mn-ea"/>
              </a:rPr>
              <a:t>知識</a:t>
            </a:r>
            <a:r>
              <a:rPr lang="ja-JP" altLang="en-US" dirty="0">
                <a:latin typeface="+mn-ea"/>
              </a:rPr>
              <a:t>が</a:t>
            </a:r>
            <a:r>
              <a:rPr lang="ja-JP" altLang="en-US" dirty="0" smtClean="0">
                <a:latin typeface="+mn-ea"/>
              </a:rPr>
              <a:t>あるのは</a:t>
            </a:r>
            <a:r>
              <a:rPr lang="ja-JP" altLang="en-US" dirty="0">
                <a:latin typeface="+mn-ea"/>
              </a:rPr>
              <a:t>、「賞味期限・消費期限</a:t>
            </a:r>
            <a:r>
              <a:rPr lang="ja-JP" altLang="en-US" dirty="0" smtClean="0">
                <a:latin typeface="+mn-ea"/>
              </a:rPr>
              <a:t>の</a:t>
            </a:r>
            <a:endParaRPr lang="en-US" altLang="ja-JP" dirty="0" smtClean="0">
              <a:latin typeface="+mn-ea"/>
            </a:endParaRPr>
          </a:p>
          <a:p>
            <a:r>
              <a:rPr lang="ja-JP" altLang="en-US" dirty="0">
                <a:latin typeface="+mn-ea"/>
              </a:rPr>
              <a:t>　</a:t>
            </a:r>
            <a:r>
              <a:rPr lang="ja-JP" altLang="en-US" dirty="0" smtClean="0">
                <a:latin typeface="+mn-ea"/>
              </a:rPr>
              <a:t>　見方</a:t>
            </a:r>
            <a:r>
              <a:rPr lang="ja-JP" altLang="en-US" dirty="0">
                <a:latin typeface="+mn-ea"/>
              </a:rPr>
              <a:t>」が最も高く、「食中毒の予防」、「食品の保存方法」、「旬の食材</a:t>
            </a:r>
            <a:r>
              <a:rPr lang="ja-JP" altLang="en-US" dirty="0" smtClean="0">
                <a:latin typeface="+mn-ea"/>
              </a:rPr>
              <a:t>」の順。</a:t>
            </a:r>
            <a:endParaRPr lang="ja-JP" altLang="en-US" dirty="0">
              <a:latin typeface="+mn-ea"/>
            </a:endParaRPr>
          </a:p>
        </p:txBody>
      </p:sp>
      <p:sp>
        <p:nvSpPr>
          <p:cNvPr id="20"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42</a:t>
            </a:fld>
            <a:endParaRPr kumimoji="1" lang="ja-JP" altLang="en-US"/>
          </a:p>
        </p:txBody>
      </p:sp>
    </p:spTree>
    <p:extLst>
      <p:ext uri="{BB962C8B-B14F-4D97-AF65-F5344CB8AC3E}">
        <p14:creationId xmlns:p14="http://schemas.microsoft.com/office/powerpoint/2010/main" val="178543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899592" y="116631"/>
            <a:ext cx="8206880" cy="6819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円/楕円 16"/>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8" name="正方形/長方形 17"/>
          <p:cNvSpPr/>
          <p:nvPr/>
        </p:nvSpPr>
        <p:spPr>
          <a:xfrm>
            <a:off x="-252536" y="116632"/>
            <a:ext cx="1872208" cy="646331"/>
          </a:xfrm>
          <a:prstGeom prst="rect">
            <a:avLst/>
          </a:prstGeom>
        </p:spPr>
        <p:txBody>
          <a:bodyPr wrap="square">
            <a:spAutoFit/>
          </a:bodyPr>
          <a:lstStyle/>
          <a:p>
            <a:pPr algn="ctr"/>
            <a:r>
              <a:rPr lang="ja-JP" altLang="en-US" b="1" dirty="0" smtClean="0">
                <a:solidFill>
                  <a:schemeClr val="bg1"/>
                </a:solidFill>
              </a:rPr>
              <a:t>食に関する</a:t>
            </a:r>
            <a:endParaRPr lang="en-US" altLang="ja-JP" b="1" dirty="0" smtClean="0">
              <a:solidFill>
                <a:schemeClr val="bg1"/>
              </a:solidFill>
            </a:endParaRPr>
          </a:p>
          <a:p>
            <a:pPr algn="ctr"/>
            <a:r>
              <a:rPr lang="ja-JP" altLang="en-US" b="1" dirty="0" smtClean="0">
                <a:solidFill>
                  <a:schemeClr val="bg1"/>
                </a:solidFill>
              </a:rPr>
              <a:t>知識・スキル</a:t>
            </a:r>
            <a:endParaRPr lang="ja-JP" altLang="en-US" b="1" dirty="0">
              <a:solidFill>
                <a:schemeClr val="bg1"/>
              </a:solidFill>
            </a:endParaRPr>
          </a:p>
        </p:txBody>
      </p:sp>
      <p:sp>
        <p:nvSpPr>
          <p:cNvPr id="19" name="角丸四角形 18"/>
          <p:cNvSpPr/>
          <p:nvPr/>
        </p:nvSpPr>
        <p:spPr>
          <a:xfrm>
            <a:off x="1331640" y="116632"/>
            <a:ext cx="7704856" cy="681980"/>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学校</a:t>
            </a:r>
            <a:r>
              <a:rPr lang="ja-JP" altLang="en-US" dirty="0">
                <a:latin typeface="ＭＳ ゴシック" panose="020B0609070205080204" pitchFamily="49" charset="-128"/>
                <a:ea typeface="ＭＳ ゴシック" panose="020B0609070205080204" pitchFamily="49" charset="-128"/>
              </a:rPr>
              <a:t>給食における食に関する指導では、献立と教科など</a:t>
            </a:r>
            <a:r>
              <a:rPr lang="ja-JP" altLang="en-US" dirty="0" smtClean="0">
                <a:latin typeface="ＭＳ ゴシック" panose="020B0609070205080204" pitchFamily="49" charset="-128"/>
                <a:ea typeface="ＭＳ ゴシック" panose="020B0609070205080204" pitchFamily="49" charset="-128"/>
              </a:rPr>
              <a:t>の</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学習</a:t>
            </a:r>
            <a:r>
              <a:rPr lang="ja-JP" altLang="en-US" dirty="0">
                <a:latin typeface="ＭＳ ゴシック" panose="020B0609070205080204" pitchFamily="49" charset="-128"/>
                <a:ea typeface="ＭＳ ゴシック" panose="020B0609070205080204" pitchFamily="49" charset="-128"/>
              </a:rPr>
              <a:t>のねらい</a:t>
            </a:r>
            <a:r>
              <a:rPr lang="ja-JP" altLang="en-US" dirty="0" smtClean="0">
                <a:latin typeface="ＭＳ ゴシック" panose="020B0609070205080204" pitchFamily="49" charset="-128"/>
                <a:ea typeface="ＭＳ ゴシック" panose="020B0609070205080204" pitchFamily="49" charset="-128"/>
              </a:rPr>
              <a:t>を関連付けて</a:t>
            </a:r>
            <a:r>
              <a:rPr lang="ja-JP" altLang="en-US" dirty="0">
                <a:latin typeface="ＭＳ ゴシック" panose="020B0609070205080204" pitchFamily="49" charset="-128"/>
                <a:ea typeface="ＭＳ ゴシック" panose="020B0609070205080204" pitchFamily="49" charset="-128"/>
              </a:rPr>
              <a:t>、学校給食を生きた教材として活用。</a:t>
            </a:r>
          </a:p>
        </p:txBody>
      </p:sp>
      <p:sp>
        <p:nvSpPr>
          <p:cNvPr id="40" name="正方形/長方形 39"/>
          <p:cNvSpPr/>
          <p:nvPr/>
        </p:nvSpPr>
        <p:spPr>
          <a:xfrm>
            <a:off x="1907704" y="1052737"/>
            <a:ext cx="5328592" cy="3700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教材としての学校給食活用例　</a:t>
            </a:r>
          </a:p>
        </p:txBody>
      </p:sp>
      <p:sp>
        <p:nvSpPr>
          <p:cNvPr id="49" name="線吹き出し 2 (枠付き) 48"/>
          <p:cNvSpPr/>
          <p:nvPr/>
        </p:nvSpPr>
        <p:spPr>
          <a:xfrm>
            <a:off x="1477070" y="1571512"/>
            <a:ext cx="2374850" cy="946374"/>
          </a:xfrm>
          <a:prstGeom prst="borderCallout2">
            <a:avLst>
              <a:gd name="adj1" fmla="val 47636"/>
              <a:gd name="adj2" fmla="val 99649"/>
              <a:gd name="adj3" fmla="val 48279"/>
              <a:gd name="adj4" fmla="val 111202"/>
              <a:gd name="adj5" fmla="val 114240"/>
              <a:gd name="adj6" fmla="val 121823"/>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smtClean="0"/>
              <a:t>体育</a:t>
            </a:r>
          </a:p>
          <a:p>
            <a:r>
              <a:rPr lang="ja-JP" altLang="en-US" sz="1400" dirty="0" smtClean="0"/>
              <a:t>「調和のとれた食事、適切な運動、休養及び睡眠」</a:t>
            </a:r>
          </a:p>
          <a:p>
            <a:r>
              <a:rPr kumimoji="1" lang="ja-JP" altLang="en-US" sz="1400" dirty="0" smtClean="0"/>
              <a:t>「病気の予防」など</a:t>
            </a:r>
            <a:endParaRPr kumimoji="1" lang="ja-JP" altLang="en-US" sz="1400" dirty="0"/>
          </a:p>
        </p:txBody>
      </p:sp>
      <p:sp>
        <p:nvSpPr>
          <p:cNvPr id="51" name="線吹き出し 2 (枠付き) 50"/>
          <p:cNvSpPr/>
          <p:nvPr/>
        </p:nvSpPr>
        <p:spPr>
          <a:xfrm>
            <a:off x="6068385" y="1556792"/>
            <a:ext cx="2608071" cy="1163128"/>
          </a:xfrm>
          <a:prstGeom prst="borderCallout2">
            <a:avLst>
              <a:gd name="adj1" fmla="val 42905"/>
              <a:gd name="adj2" fmla="val -242"/>
              <a:gd name="adj3" fmla="val 44247"/>
              <a:gd name="adj4" fmla="val -15023"/>
              <a:gd name="adj5" fmla="val 109223"/>
              <a:gd name="adj6" fmla="val -36903"/>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smtClean="0"/>
              <a:t>家庭</a:t>
            </a:r>
          </a:p>
          <a:p>
            <a:r>
              <a:rPr lang="ja-JP" altLang="en-US" sz="1400" dirty="0" smtClean="0"/>
              <a:t>「食事の役割」</a:t>
            </a:r>
            <a:endParaRPr lang="en-US" altLang="ja-JP" sz="1400" dirty="0" smtClean="0"/>
          </a:p>
          <a:p>
            <a:r>
              <a:rPr lang="ja-JP" altLang="en-US" sz="1400" dirty="0" smtClean="0"/>
              <a:t>「栄養を考えた食事」</a:t>
            </a:r>
          </a:p>
          <a:p>
            <a:r>
              <a:rPr lang="ja-JP" altLang="en-US" sz="1400" dirty="0" smtClean="0"/>
              <a:t>「米飯とみそ汁の調理及び我が国の伝統的な日常食」など</a:t>
            </a:r>
            <a:endParaRPr kumimoji="1" lang="ja-JP" altLang="en-US" sz="1400" dirty="0"/>
          </a:p>
        </p:txBody>
      </p:sp>
      <p:sp>
        <p:nvSpPr>
          <p:cNvPr id="52" name="線吹き出し 2 (枠付き) 51"/>
          <p:cNvSpPr/>
          <p:nvPr/>
        </p:nvSpPr>
        <p:spPr>
          <a:xfrm>
            <a:off x="123440" y="4016064"/>
            <a:ext cx="2399412" cy="1057667"/>
          </a:xfrm>
          <a:prstGeom prst="borderCallout2">
            <a:avLst>
              <a:gd name="adj1" fmla="val -601"/>
              <a:gd name="adj2" fmla="val 52500"/>
              <a:gd name="adj3" fmla="val -57173"/>
              <a:gd name="adj4" fmla="val 74620"/>
              <a:gd name="adj5" fmla="val -62695"/>
              <a:gd name="adj6" fmla="val 111732"/>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smtClean="0"/>
              <a:t>理科</a:t>
            </a:r>
          </a:p>
          <a:p>
            <a:r>
              <a:rPr lang="ja-JP" altLang="en-US" sz="1400" dirty="0" smtClean="0"/>
              <a:t>「植物の発芽、生長、結実」</a:t>
            </a:r>
            <a:endParaRPr kumimoji="1" lang="ja-JP" altLang="en-US" sz="1400" dirty="0" smtClean="0"/>
          </a:p>
          <a:p>
            <a:r>
              <a:rPr lang="ja-JP" altLang="en-US" sz="1400" dirty="0" smtClean="0"/>
              <a:t>「人の体のつくりと働き」</a:t>
            </a:r>
          </a:p>
          <a:p>
            <a:r>
              <a:rPr lang="ja-JP" altLang="en-US" sz="1400" dirty="0" smtClean="0"/>
              <a:t>「消化、吸収、排出」など</a:t>
            </a:r>
            <a:endParaRPr kumimoji="1" lang="ja-JP" altLang="en-US" sz="1400" dirty="0"/>
          </a:p>
        </p:txBody>
      </p:sp>
      <p:sp>
        <p:nvSpPr>
          <p:cNvPr id="53" name="線吹き出し 2 (枠付き) 52"/>
          <p:cNvSpPr/>
          <p:nvPr/>
        </p:nvSpPr>
        <p:spPr>
          <a:xfrm>
            <a:off x="6012160" y="4005064"/>
            <a:ext cx="3053280" cy="946374"/>
          </a:xfrm>
          <a:prstGeom prst="borderCallout2">
            <a:avLst>
              <a:gd name="adj1" fmla="val 52680"/>
              <a:gd name="adj2" fmla="val -464"/>
              <a:gd name="adj3" fmla="val 52679"/>
              <a:gd name="adj4" fmla="val -17392"/>
              <a:gd name="adj5" fmla="val -13587"/>
              <a:gd name="adj6" fmla="val -24700"/>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smtClean="0"/>
              <a:t>社会</a:t>
            </a:r>
          </a:p>
          <a:p>
            <a:r>
              <a:rPr lang="ja-JP" altLang="en-US" sz="1400" dirty="0" smtClean="0"/>
              <a:t>「我が国の農業や水産業」</a:t>
            </a:r>
            <a:endParaRPr lang="en-US" altLang="ja-JP" sz="1400" dirty="0" smtClean="0"/>
          </a:p>
          <a:p>
            <a:r>
              <a:rPr lang="ja-JP" altLang="en-US" sz="1400" dirty="0" smtClean="0"/>
              <a:t>「国民の食料を確保する重要な役割」</a:t>
            </a:r>
          </a:p>
          <a:p>
            <a:r>
              <a:rPr lang="ja-JP" altLang="en-US" sz="1400" dirty="0" smtClean="0"/>
              <a:t>「自然環境との深いかかわり」など</a:t>
            </a:r>
            <a:endParaRPr kumimoji="1" lang="ja-JP" altLang="en-US" sz="1400" dirty="0"/>
          </a:p>
        </p:txBody>
      </p:sp>
      <p:sp>
        <p:nvSpPr>
          <p:cNvPr id="54" name="線吹き出し 2 (枠付き) 53"/>
          <p:cNvSpPr/>
          <p:nvPr/>
        </p:nvSpPr>
        <p:spPr>
          <a:xfrm>
            <a:off x="5231077" y="5156462"/>
            <a:ext cx="3589395" cy="973505"/>
          </a:xfrm>
          <a:prstGeom prst="borderCallout2">
            <a:avLst>
              <a:gd name="adj1" fmla="val 52683"/>
              <a:gd name="adj2" fmla="val -209"/>
              <a:gd name="adj3" fmla="val -2123"/>
              <a:gd name="adj4" fmla="val -19093"/>
              <a:gd name="adj5" fmla="val -150279"/>
              <a:gd name="adj6" fmla="val -20752"/>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smtClean="0"/>
              <a:t>道徳</a:t>
            </a:r>
          </a:p>
          <a:p>
            <a:r>
              <a:rPr lang="ja-JP" altLang="en-US" sz="1400" dirty="0" smtClean="0"/>
              <a:t>「</a:t>
            </a:r>
            <a:r>
              <a:rPr lang="ja-JP" altLang="en-US" sz="1400" dirty="0"/>
              <a:t>人々に感謝」</a:t>
            </a:r>
            <a:endParaRPr lang="en-US" altLang="ja-JP" sz="1400" dirty="0"/>
          </a:p>
          <a:p>
            <a:r>
              <a:rPr lang="ja-JP" altLang="en-US" sz="1400" dirty="0" smtClean="0"/>
              <a:t>「郷土の伝統と文化，郷土愛」</a:t>
            </a:r>
          </a:p>
          <a:p>
            <a:r>
              <a:rPr lang="ja-JP" altLang="en-US" sz="1400" dirty="0" smtClean="0"/>
              <a:t>「生活習慣の大切さと生活の見直し」など</a:t>
            </a:r>
            <a:endParaRPr kumimoji="1" lang="ja-JP" altLang="en-US" sz="1400" dirty="0"/>
          </a:p>
        </p:txBody>
      </p:sp>
      <p:sp>
        <p:nvSpPr>
          <p:cNvPr id="55" name="線吹き出し 2 (枠付き) 54"/>
          <p:cNvSpPr/>
          <p:nvPr/>
        </p:nvSpPr>
        <p:spPr>
          <a:xfrm>
            <a:off x="395536" y="5300478"/>
            <a:ext cx="2802151" cy="796504"/>
          </a:xfrm>
          <a:prstGeom prst="borderCallout2">
            <a:avLst>
              <a:gd name="adj1" fmla="val 42706"/>
              <a:gd name="adj2" fmla="val 98978"/>
              <a:gd name="adj3" fmla="val -20900"/>
              <a:gd name="adj4" fmla="val 121094"/>
              <a:gd name="adj5" fmla="val -120350"/>
              <a:gd name="adj6" fmla="val 121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smtClean="0"/>
              <a:t>特別活動</a:t>
            </a:r>
          </a:p>
          <a:p>
            <a:r>
              <a:rPr lang="ja-JP" altLang="en-US" sz="1400" dirty="0" smtClean="0"/>
              <a:t>「食育の観点を踏まえた学校給食と望ましい食習慣の形成」など</a:t>
            </a:r>
          </a:p>
        </p:txBody>
      </p:sp>
      <p:pic>
        <p:nvPicPr>
          <p:cNvPr id="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86" y="2616295"/>
            <a:ext cx="3274654" cy="244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テキスト ボックス 2053"/>
          <p:cNvSpPr txBox="1"/>
          <p:nvPr/>
        </p:nvSpPr>
        <p:spPr>
          <a:xfrm>
            <a:off x="279190" y="6453336"/>
            <a:ext cx="4471813" cy="3654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Bef>
                <a:spcPts val="600"/>
              </a:spcBef>
              <a:spcAft>
                <a:spcPts val="0"/>
              </a:spcAft>
            </a:pPr>
            <a:r>
              <a:rPr lang="ja-JP" sz="1400" kern="100" dirty="0">
                <a:solidFill>
                  <a:srgbClr val="000000"/>
                </a:solidFill>
                <a:effectLst/>
                <a:ea typeface="ＭＳ ゴシック"/>
                <a:cs typeface="Times New Roman"/>
              </a:rPr>
              <a:t>資料</a:t>
            </a:r>
            <a:r>
              <a:rPr lang="ja-JP" sz="1400" kern="100" dirty="0" smtClean="0">
                <a:solidFill>
                  <a:srgbClr val="000000"/>
                </a:solidFill>
                <a:effectLst/>
                <a:ea typeface="ＭＳ ゴシック"/>
                <a:cs typeface="Times New Roman"/>
              </a:rPr>
              <a:t>：</a:t>
            </a:r>
            <a:r>
              <a:rPr lang="ja-JP" altLang="en-US" sz="1400" kern="100" dirty="0" smtClean="0">
                <a:solidFill>
                  <a:srgbClr val="000000"/>
                </a:solidFill>
                <a:effectLst/>
                <a:ea typeface="ＭＳ ゴシック"/>
                <a:cs typeface="Times New Roman"/>
              </a:rPr>
              <a:t>文部科学省スポーツ・青少年局学校健康教育課</a:t>
            </a:r>
            <a:endParaRPr lang="ja-JP" sz="1400" kern="100" dirty="0">
              <a:effectLst/>
              <a:ea typeface="ＭＳ 明朝"/>
              <a:cs typeface="Times New Roman"/>
            </a:endParaRPr>
          </a:p>
        </p:txBody>
      </p:sp>
      <p:sp>
        <p:nvSpPr>
          <p:cNvPr id="20"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43</a:t>
            </a:fld>
            <a:endParaRPr kumimoji="1" lang="ja-JP" altLang="en-US"/>
          </a:p>
        </p:txBody>
      </p:sp>
    </p:spTree>
    <p:extLst>
      <p:ext uri="{BB962C8B-B14F-4D97-AF65-F5344CB8AC3E}">
        <p14:creationId xmlns:p14="http://schemas.microsoft.com/office/powerpoint/2010/main" val="42379777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グループ化 51"/>
          <p:cNvGrpSpPr/>
          <p:nvPr/>
        </p:nvGrpSpPr>
        <p:grpSpPr>
          <a:xfrm>
            <a:off x="-36512" y="1700808"/>
            <a:ext cx="9072066" cy="3897143"/>
            <a:chOff x="166366" y="363463"/>
            <a:chExt cx="14342417" cy="6161162"/>
          </a:xfrm>
        </p:grpSpPr>
        <p:grpSp>
          <p:nvGrpSpPr>
            <p:cNvPr id="53" name="グループ化 52"/>
            <p:cNvGrpSpPr/>
            <p:nvPr/>
          </p:nvGrpSpPr>
          <p:grpSpPr>
            <a:xfrm>
              <a:off x="166366" y="363463"/>
              <a:ext cx="7911114" cy="6161162"/>
              <a:chOff x="166366" y="363463"/>
              <a:chExt cx="7911114" cy="6161162"/>
            </a:xfrm>
          </p:grpSpPr>
          <p:sp>
            <p:nvSpPr>
              <p:cNvPr id="63" name="AutoShape 6"/>
              <p:cNvSpPr>
                <a:spLocks noChangeArrowheads="1"/>
              </p:cNvSpPr>
              <p:nvPr/>
            </p:nvSpPr>
            <p:spPr bwMode="auto">
              <a:xfrm rot="5400000">
                <a:off x="2200821" y="3146475"/>
                <a:ext cx="3878262" cy="2592288"/>
              </a:xfrm>
              <a:prstGeom prst="roundRect">
                <a:avLst>
                  <a:gd name="adj" fmla="val 22306"/>
                </a:avLst>
              </a:prstGeom>
              <a:solidFill>
                <a:srgbClr val="FFFFFF"/>
              </a:solidFill>
              <a:ln w="9525">
                <a:solidFill>
                  <a:srgbClr val="000000"/>
                </a:solidFill>
                <a:round/>
                <a:headEnd/>
                <a:tailEnd/>
              </a:ln>
            </p:spPr>
            <p:txBody>
              <a:bodyPr lIns="74295" tIns="8890" rIns="74295" bIns="8890"/>
              <a:lstStyle/>
              <a:p>
                <a:endParaRPr lang="ja-JP" altLang="en-US" sz="1000"/>
              </a:p>
            </p:txBody>
          </p:sp>
          <p:grpSp>
            <p:nvGrpSpPr>
              <p:cNvPr id="64" name="Group 7"/>
              <p:cNvGrpSpPr>
                <a:grpSpLocks/>
              </p:cNvGrpSpPr>
              <p:nvPr/>
            </p:nvGrpSpPr>
            <p:grpSpPr bwMode="auto">
              <a:xfrm>
                <a:off x="2987824" y="2430463"/>
                <a:ext cx="2372381" cy="739877"/>
                <a:chOff x="81" y="29"/>
                <a:chExt cx="285" cy="86"/>
              </a:xfrm>
            </p:grpSpPr>
            <p:sp>
              <p:nvSpPr>
                <p:cNvPr id="84" name="AutoShape 8"/>
                <p:cNvSpPr>
                  <a:spLocks noChangeArrowheads="1"/>
                </p:cNvSpPr>
                <p:nvPr/>
              </p:nvSpPr>
              <p:spPr bwMode="auto">
                <a:xfrm>
                  <a:off x="81" y="29"/>
                  <a:ext cx="285" cy="73"/>
                </a:xfrm>
                <a:prstGeom prst="roundRect">
                  <a:avLst>
                    <a:gd name="adj" fmla="val 50000"/>
                  </a:avLst>
                </a:prstGeom>
                <a:solidFill>
                  <a:srgbClr val="80008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sz="1000"/>
                </a:p>
              </p:txBody>
            </p:sp>
            <p:sp>
              <p:nvSpPr>
                <p:cNvPr id="85" name="Text Box 9"/>
                <p:cNvSpPr txBox="1">
                  <a:spLocks noChangeArrowheads="1"/>
                </p:cNvSpPr>
                <p:nvPr/>
              </p:nvSpPr>
              <p:spPr bwMode="auto">
                <a:xfrm>
                  <a:off x="88" y="36"/>
                  <a:ext cx="27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sz="1600">
                      <a:solidFill>
                        <a:schemeClr val="tx1"/>
                      </a:solidFill>
                      <a:latin typeface="Verdana" pitchFamily="34" charset="0"/>
                      <a:ea typeface="ＭＳ Ｐゴシック" charset="-128"/>
                    </a:defRPr>
                  </a:lvl1pPr>
                  <a:lvl2pPr marL="742950" indent="-285750" eaLnBrk="0" hangingPunct="0">
                    <a:defRPr kumimoji="1" sz="1600">
                      <a:solidFill>
                        <a:schemeClr val="tx1"/>
                      </a:solidFill>
                      <a:latin typeface="Verdana" pitchFamily="34" charset="0"/>
                      <a:ea typeface="ＭＳ Ｐゴシック" charset="-128"/>
                    </a:defRPr>
                  </a:lvl2pPr>
                  <a:lvl3pPr marL="1143000" indent="-228600" eaLnBrk="0" hangingPunct="0">
                    <a:defRPr kumimoji="1" sz="1600">
                      <a:solidFill>
                        <a:schemeClr val="tx1"/>
                      </a:solidFill>
                      <a:latin typeface="Verdana" pitchFamily="34" charset="0"/>
                      <a:ea typeface="ＭＳ Ｐゴシック" charset="-128"/>
                    </a:defRPr>
                  </a:lvl3pPr>
                  <a:lvl4pPr marL="1600200" indent="-228600" eaLnBrk="0" hangingPunct="0">
                    <a:defRPr kumimoji="1" sz="1600">
                      <a:solidFill>
                        <a:schemeClr val="tx1"/>
                      </a:solidFill>
                      <a:latin typeface="Verdana" pitchFamily="34" charset="0"/>
                      <a:ea typeface="ＭＳ Ｐゴシック" charset="-128"/>
                    </a:defRPr>
                  </a:lvl4pPr>
                  <a:lvl5pPr marL="2057400" indent="-228600" eaLnBrk="0" hangingPunct="0">
                    <a:defRPr kumimoji="1" sz="16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Verdana" pitchFamily="34" charset="0"/>
                      <a:ea typeface="ＭＳ Ｐゴシック" charset="-128"/>
                    </a:defRPr>
                  </a:lvl9pPr>
                </a:lstStyle>
                <a:p>
                  <a:pPr eaLnBrk="1" hangingPunct="1"/>
                  <a:r>
                    <a:rPr lang="en-US" altLang="ja-JP" sz="800" dirty="0">
                      <a:solidFill>
                        <a:schemeClr val="bg1"/>
                      </a:solidFill>
                      <a:latin typeface="HGP創英角ｺﾞｼｯｸUB" pitchFamily="50" charset="-128"/>
                      <a:ea typeface="HGP創英角ｺﾞｼｯｸUB" pitchFamily="50" charset="-128"/>
                    </a:rPr>
                    <a:t>○○</a:t>
                  </a:r>
                  <a:r>
                    <a:rPr lang="ja-JP" altLang="en-US" sz="800" dirty="0">
                      <a:solidFill>
                        <a:schemeClr val="bg1"/>
                      </a:solidFill>
                      <a:latin typeface="HGP創英角ｺﾞｼｯｸUB" pitchFamily="50" charset="-128"/>
                      <a:ea typeface="HGP創英角ｺﾞｼｯｸUB" pitchFamily="50" charset="-128"/>
                    </a:rPr>
                    <a:t>大阪健康管理センター</a:t>
                  </a:r>
                </a:p>
                <a:p>
                  <a:pPr algn="ctr" eaLnBrk="1" hangingPunct="1"/>
                  <a:r>
                    <a:rPr lang="ja-JP" altLang="en-US" sz="800" dirty="0">
                      <a:solidFill>
                        <a:schemeClr val="bg1"/>
                      </a:solidFill>
                      <a:latin typeface="HGP創英角ｺﾞｼｯｸUB" pitchFamily="50" charset="-128"/>
                      <a:ea typeface="HGP創英角ｺﾞｼｯｸUB" pitchFamily="50" charset="-128"/>
                    </a:rPr>
                    <a:t>コラボ企画</a:t>
                  </a:r>
                </a:p>
              </p:txBody>
            </p:sp>
          </p:grpSp>
          <p:sp>
            <p:nvSpPr>
              <p:cNvPr id="65" name="Text Box 10"/>
              <p:cNvSpPr txBox="1">
                <a:spLocks noChangeArrowheads="1"/>
              </p:cNvSpPr>
              <p:nvPr/>
            </p:nvSpPr>
            <p:spPr bwMode="auto">
              <a:xfrm>
                <a:off x="2843808" y="3358193"/>
                <a:ext cx="2655402"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a:solidFill>
                      <a:schemeClr val="tx1"/>
                    </a:solidFill>
                    <a:latin typeface="Verdana" pitchFamily="34" charset="0"/>
                    <a:ea typeface="ＭＳ Ｐゴシック" charset="-128"/>
                  </a:defRPr>
                </a:lvl1pPr>
                <a:lvl2pPr marL="742950" indent="-285750" eaLnBrk="0" hangingPunct="0">
                  <a:defRPr kumimoji="1" sz="1600">
                    <a:solidFill>
                      <a:schemeClr val="tx1"/>
                    </a:solidFill>
                    <a:latin typeface="Verdana" pitchFamily="34" charset="0"/>
                    <a:ea typeface="ＭＳ Ｐゴシック" charset="-128"/>
                  </a:defRPr>
                </a:lvl2pPr>
                <a:lvl3pPr marL="1143000" indent="-228600" eaLnBrk="0" hangingPunct="0">
                  <a:defRPr kumimoji="1" sz="1600">
                    <a:solidFill>
                      <a:schemeClr val="tx1"/>
                    </a:solidFill>
                    <a:latin typeface="Verdana" pitchFamily="34" charset="0"/>
                    <a:ea typeface="ＭＳ Ｐゴシック" charset="-128"/>
                  </a:defRPr>
                </a:lvl3pPr>
                <a:lvl4pPr marL="1600200" indent="-228600" eaLnBrk="0" hangingPunct="0">
                  <a:defRPr kumimoji="1" sz="1600">
                    <a:solidFill>
                      <a:schemeClr val="tx1"/>
                    </a:solidFill>
                    <a:latin typeface="Verdana" pitchFamily="34" charset="0"/>
                    <a:ea typeface="ＭＳ Ｐゴシック" charset="-128"/>
                  </a:defRPr>
                </a:lvl4pPr>
                <a:lvl5pPr marL="2057400" indent="-228600" eaLnBrk="0" hangingPunct="0">
                  <a:defRPr kumimoji="1" sz="16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Verdana" pitchFamily="34" charset="0"/>
                    <a:ea typeface="ＭＳ Ｐゴシック" charset="-128"/>
                  </a:defRPr>
                </a:lvl9pPr>
              </a:lstStyle>
              <a:p>
                <a:pPr eaLnBrk="1" hangingPunct="1"/>
                <a:r>
                  <a:rPr lang="ja-JP" altLang="en-US" sz="1050" dirty="0">
                    <a:latin typeface="HGP創英角ｺﾞｼｯｸUB" pitchFamily="50" charset="-128"/>
                    <a:ea typeface="HGP創英角ｺﾞｼｯｸUB" pitchFamily="50" charset="-128"/>
                  </a:rPr>
                  <a:t>鯖の味噌煮</a:t>
                </a:r>
              </a:p>
              <a:p>
                <a:pPr eaLnBrk="1" hangingPunct="1"/>
                <a:r>
                  <a:rPr lang="ja-JP" altLang="en-US" sz="900" dirty="0">
                    <a:latin typeface="HGP創英角ｺﾞｼｯｸUB" pitchFamily="50" charset="-128"/>
                    <a:ea typeface="HGP創英角ｺﾞｼｯｸUB" pitchFamily="50" charset="-128"/>
                  </a:rPr>
                  <a:t>通常メニューと比べて</a:t>
                </a:r>
              </a:p>
              <a:p>
                <a:pPr eaLnBrk="1" hangingPunct="1"/>
                <a:r>
                  <a:rPr lang="ja-JP" altLang="en-US" sz="900" dirty="0">
                    <a:latin typeface="HGP創英角ｺﾞｼｯｸUB" pitchFamily="50" charset="-128"/>
                    <a:ea typeface="HGP創英角ｺﾞｼｯｸUB" pitchFamily="50" charset="-128"/>
                  </a:rPr>
                  <a:t>　</a:t>
                </a:r>
                <a:r>
                  <a:rPr lang="ja-JP" altLang="en-US" sz="900" dirty="0" smtClean="0">
                    <a:latin typeface="HGP創英角ｺﾞｼｯｸUB" pitchFamily="50" charset="-128"/>
                    <a:ea typeface="HGP創英角ｺﾞｼｯｸUB" pitchFamily="50" charset="-128"/>
                  </a:rPr>
                  <a:t>カロリー</a:t>
                </a:r>
                <a:r>
                  <a:rPr lang="ja-JP" altLang="en-US" sz="900" dirty="0">
                    <a:latin typeface="HGP創英角ｺﾞｼｯｸUB" pitchFamily="50" charset="-128"/>
                    <a:ea typeface="HGP創英角ｺﾞｼｯｸUB" pitchFamily="50" charset="-128"/>
                  </a:rPr>
                  <a:t>　</a:t>
                </a:r>
                <a:r>
                  <a:rPr lang="en-US" altLang="ja-JP" sz="900" dirty="0">
                    <a:latin typeface="HGP創英角ｺﾞｼｯｸUB" pitchFamily="50" charset="-128"/>
                    <a:ea typeface="HGP創英角ｺﾞｼｯｸUB" pitchFamily="50" charset="-128"/>
                  </a:rPr>
                  <a:t>445→386kcal </a:t>
                </a:r>
                <a:r>
                  <a:rPr lang="ja-JP" altLang="en-US" sz="900" dirty="0">
                    <a:latin typeface="HGP創英角ｺﾞｼｯｸUB" pitchFamily="50" charset="-128"/>
                    <a:ea typeface="HGP創英角ｺﾞｼｯｸUB" pitchFamily="50" charset="-128"/>
                  </a:rPr>
                  <a:t>に</a:t>
                </a:r>
                <a:r>
                  <a:rPr lang="en-US" altLang="ja-JP" sz="900" dirty="0">
                    <a:latin typeface="HGP創英角ｺﾞｼｯｸUB" pitchFamily="50" charset="-128"/>
                    <a:ea typeface="HGP創英角ｺﾞｼｯｸUB" pitchFamily="50" charset="-128"/>
                  </a:rPr>
                  <a:t>!</a:t>
                </a:r>
              </a:p>
              <a:p>
                <a:pPr eaLnBrk="1" hangingPunct="1"/>
                <a:r>
                  <a:rPr lang="ja-JP" altLang="en-US" sz="900" dirty="0">
                    <a:latin typeface="HGP創英角ｺﾞｼｯｸUB" pitchFamily="50" charset="-128"/>
                    <a:ea typeface="HGP創英角ｺﾞｼｯｸUB" pitchFamily="50" charset="-128"/>
                  </a:rPr>
                  <a:t>　　　</a:t>
                </a:r>
              </a:p>
              <a:p>
                <a:pPr eaLnBrk="1" hangingPunct="1"/>
                <a:r>
                  <a:rPr lang="ja-JP" altLang="en-US" sz="900" dirty="0">
                    <a:latin typeface="HGP創英角ｺﾞｼｯｸUB" pitchFamily="50" charset="-128"/>
                    <a:ea typeface="HGP創英角ｺﾞｼｯｸUB" pitchFamily="50" charset="-128"/>
                  </a:rPr>
                  <a:t>       </a:t>
                </a:r>
              </a:p>
              <a:p>
                <a:pPr eaLnBrk="1" hangingPunct="1"/>
                <a:r>
                  <a:rPr lang="ja-JP" altLang="en-US" sz="900" dirty="0">
                    <a:latin typeface="HGP創英角ｺﾞｼｯｸUB" pitchFamily="50" charset="-128"/>
                    <a:ea typeface="HGP創英角ｺﾞｼｯｸUB" pitchFamily="50" charset="-128"/>
                  </a:rPr>
                  <a:t>   </a:t>
                </a:r>
              </a:p>
              <a:p>
                <a:pPr eaLnBrk="1" hangingPunct="1"/>
                <a:r>
                  <a:rPr lang="ja-JP" altLang="en-US" sz="900" dirty="0">
                    <a:latin typeface="HGP創英角ｺﾞｼｯｸUB" pitchFamily="50" charset="-128"/>
                    <a:ea typeface="HGP創英角ｺﾞｼｯｸUB" pitchFamily="50" charset="-128"/>
                  </a:rPr>
                  <a:t>  </a:t>
                </a:r>
                <a:r>
                  <a:rPr lang="ja-JP" altLang="en-US" sz="900" dirty="0" smtClean="0">
                    <a:latin typeface="HGP創英角ｺﾞｼｯｸUB" pitchFamily="50" charset="-128"/>
                    <a:ea typeface="HGP創英角ｺﾞｼｯｸUB" pitchFamily="50" charset="-128"/>
                  </a:rPr>
                  <a:t>脂質</a:t>
                </a:r>
                <a:r>
                  <a:rPr lang="ja-JP" altLang="en-US" sz="900" dirty="0">
                    <a:latin typeface="HGP創英角ｺﾞｼｯｸUB" pitchFamily="50" charset="-128"/>
                    <a:ea typeface="HGP創英角ｺﾞｼｯｸUB" pitchFamily="50" charset="-128"/>
                  </a:rPr>
                  <a:t>　</a:t>
                </a:r>
                <a:r>
                  <a:rPr lang="en-US" altLang="ja-JP" sz="900" dirty="0">
                    <a:latin typeface="HGP創英角ｺﾞｼｯｸUB" pitchFamily="50" charset="-128"/>
                    <a:ea typeface="HGP創英角ｺﾞｼｯｸUB" pitchFamily="50" charset="-128"/>
                  </a:rPr>
                  <a:t>23.3→16.9</a:t>
                </a:r>
                <a:r>
                  <a:rPr lang="ja-JP" altLang="en-US" sz="900" dirty="0">
                    <a:latin typeface="HGP創英角ｺﾞｼｯｸUB" pitchFamily="50" charset="-128"/>
                    <a:ea typeface="HGP創英角ｺﾞｼｯｸUB" pitchFamily="50" charset="-128"/>
                  </a:rPr>
                  <a:t>ｇ に！</a:t>
                </a:r>
              </a:p>
              <a:p>
                <a:pPr eaLnBrk="1" hangingPunct="1"/>
                <a:endParaRPr lang="en-US" altLang="ja-JP" sz="900" dirty="0" smtClean="0">
                  <a:latin typeface="HGP創英角ｺﾞｼｯｸUB" pitchFamily="50" charset="-128"/>
                  <a:ea typeface="HGP創英角ｺﾞｼｯｸUB" pitchFamily="50" charset="-128"/>
                </a:endParaRPr>
              </a:p>
              <a:p>
                <a:pPr eaLnBrk="1" hangingPunct="1"/>
                <a:endParaRPr lang="ja-JP" altLang="en-US" sz="900" dirty="0">
                  <a:latin typeface="HGP創英角ｺﾞｼｯｸUB" pitchFamily="50" charset="-128"/>
                  <a:ea typeface="HGP創英角ｺﾞｼｯｸUB" pitchFamily="50" charset="-128"/>
                </a:endParaRPr>
              </a:p>
              <a:p>
                <a:pPr eaLnBrk="1" hangingPunct="1"/>
                <a:r>
                  <a:rPr lang="ja-JP" altLang="en-US" sz="900" dirty="0">
                    <a:latin typeface="HGP創英角ｺﾞｼｯｸUB" pitchFamily="50" charset="-128"/>
                    <a:ea typeface="HGP創英角ｺﾞｼｯｸUB" pitchFamily="50" charset="-128"/>
                  </a:rPr>
                  <a:t>      </a:t>
                </a:r>
              </a:p>
              <a:p>
                <a:pPr eaLnBrk="1" hangingPunct="1"/>
                <a:r>
                  <a:rPr lang="ja-JP" altLang="en-US" sz="900" dirty="0" smtClean="0">
                    <a:latin typeface="HGP創英角ｺﾞｼｯｸUB" pitchFamily="50" charset="-128"/>
                    <a:ea typeface="HGP創英角ｺﾞｼｯｸUB" pitchFamily="50" charset="-128"/>
                  </a:rPr>
                  <a:t>  食物</a:t>
                </a:r>
                <a:r>
                  <a:rPr lang="ja-JP" altLang="en-US" sz="900" dirty="0">
                    <a:latin typeface="HGP創英角ｺﾞｼｯｸUB" pitchFamily="50" charset="-128"/>
                    <a:ea typeface="HGP創英角ｺﾞｼｯｸUB" pitchFamily="50" charset="-128"/>
                  </a:rPr>
                  <a:t>繊維　</a:t>
                </a:r>
                <a:r>
                  <a:rPr lang="en-US" altLang="ja-JP" sz="900" dirty="0">
                    <a:latin typeface="HGP創英角ｺﾞｼｯｸUB" pitchFamily="50" charset="-128"/>
                    <a:ea typeface="HGP創英角ｺﾞｼｯｸUB" pitchFamily="50" charset="-128"/>
                  </a:rPr>
                  <a:t>2.1→3.4</a:t>
                </a:r>
                <a:r>
                  <a:rPr lang="ja-JP" altLang="en-US" sz="900" dirty="0">
                    <a:latin typeface="HGP創英角ｺﾞｼｯｸUB" pitchFamily="50" charset="-128"/>
                    <a:ea typeface="HGP創英角ｺﾞｼｯｸUB" pitchFamily="50" charset="-128"/>
                  </a:rPr>
                  <a:t>ｇ に！</a:t>
                </a:r>
              </a:p>
            </p:txBody>
          </p:sp>
          <p:sp>
            <p:nvSpPr>
              <p:cNvPr id="66" name="AutoShape 12"/>
              <p:cNvSpPr>
                <a:spLocks noChangeArrowheads="1"/>
              </p:cNvSpPr>
              <p:nvPr/>
            </p:nvSpPr>
            <p:spPr bwMode="auto">
              <a:xfrm>
                <a:off x="3707010" y="4149080"/>
                <a:ext cx="1460730" cy="370533"/>
              </a:xfrm>
              <a:prstGeom prst="flowChartAlternateProcess">
                <a:avLst/>
              </a:prstGeom>
              <a:solidFill>
                <a:srgbClr val="FFFF99"/>
              </a:solidFill>
              <a:ln w="9525">
                <a:solidFill>
                  <a:srgbClr val="000000"/>
                </a:solidFill>
                <a:miter lim="800000"/>
                <a:headEnd/>
                <a:tailEnd/>
              </a:ln>
            </p:spPr>
            <p:txBody>
              <a:bodyPr/>
              <a:lstStyle/>
              <a:p>
                <a:pPr algn="ctr"/>
                <a:r>
                  <a:rPr lang="ja-JP" altLang="en-US" sz="1000" dirty="0">
                    <a:ea typeface="HGP創英角ｺﾞｼｯｸUB" pitchFamily="50" charset="-128"/>
                  </a:rPr>
                  <a:t>１４％カット</a:t>
                </a:r>
                <a:endParaRPr lang="ja-JP" altLang="en-US" sz="800" dirty="0">
                  <a:latin typeface="HGP創英角ｺﾞｼｯｸUB" pitchFamily="50" charset="-128"/>
                  <a:ea typeface="HGP創英角ｺﾞｼｯｸUB" pitchFamily="50" charset="-128"/>
                </a:endParaRPr>
              </a:p>
            </p:txBody>
          </p:sp>
          <p:sp>
            <p:nvSpPr>
              <p:cNvPr id="67" name="AutoShape 16"/>
              <p:cNvSpPr>
                <a:spLocks noChangeArrowheads="1"/>
              </p:cNvSpPr>
              <p:nvPr/>
            </p:nvSpPr>
            <p:spPr bwMode="auto">
              <a:xfrm>
                <a:off x="3691281" y="5007587"/>
                <a:ext cx="1579124" cy="375626"/>
              </a:xfrm>
              <a:prstGeom prst="flowChartAlternateProcess">
                <a:avLst/>
              </a:prstGeom>
              <a:solidFill>
                <a:srgbClr val="FF99CC"/>
              </a:solidFill>
              <a:ln w="9525">
                <a:solidFill>
                  <a:srgbClr val="000000"/>
                </a:solidFill>
                <a:miter lim="800000"/>
                <a:headEnd/>
                <a:tailEnd/>
              </a:ln>
            </p:spPr>
            <p:txBody>
              <a:bodyPr/>
              <a:lstStyle/>
              <a:p>
                <a:pPr algn="ctr"/>
                <a:r>
                  <a:rPr lang="ja-JP" altLang="en-US" sz="1000" dirty="0">
                    <a:ea typeface="HGP創英角ｺﾞｼｯｸUB" pitchFamily="50" charset="-128"/>
                  </a:rPr>
                  <a:t>２８％カット</a:t>
                </a:r>
              </a:p>
            </p:txBody>
          </p:sp>
          <p:sp>
            <p:nvSpPr>
              <p:cNvPr id="68" name="AutoShape 20"/>
              <p:cNvSpPr>
                <a:spLocks noChangeArrowheads="1"/>
              </p:cNvSpPr>
              <p:nvPr/>
            </p:nvSpPr>
            <p:spPr bwMode="auto">
              <a:xfrm>
                <a:off x="3698720" y="5904293"/>
                <a:ext cx="1523126" cy="342520"/>
              </a:xfrm>
              <a:prstGeom prst="flowChartAlternateProcess">
                <a:avLst/>
              </a:prstGeom>
              <a:solidFill>
                <a:srgbClr val="CCFFCC"/>
              </a:solidFill>
              <a:ln w="9525">
                <a:solidFill>
                  <a:srgbClr val="000000"/>
                </a:solidFill>
                <a:miter lim="800000"/>
                <a:headEnd/>
                <a:tailEnd/>
              </a:ln>
            </p:spPr>
            <p:txBody>
              <a:bodyPr/>
              <a:lstStyle/>
              <a:p>
                <a:pPr algn="ctr"/>
                <a:r>
                  <a:rPr lang="ja-JP" altLang="en-US" sz="1000">
                    <a:ea typeface="HGP創英角ｺﾞｼｯｸUB" pitchFamily="50" charset="-128"/>
                  </a:rPr>
                  <a:t>１．６倍</a:t>
                </a:r>
                <a:endParaRPr lang="ja-JP" altLang="en-US" sz="800">
                  <a:latin typeface="HGP創英角ｺﾞｼｯｸUB" pitchFamily="50" charset="-128"/>
                  <a:ea typeface="HGP創英角ｺﾞｼｯｸUB" pitchFamily="50" charset="-128"/>
                </a:endParaRPr>
              </a:p>
            </p:txBody>
          </p:sp>
          <p:sp>
            <p:nvSpPr>
              <p:cNvPr id="69" name="Rectangle 23"/>
              <p:cNvSpPr>
                <a:spLocks noChangeArrowheads="1"/>
              </p:cNvSpPr>
              <p:nvPr/>
            </p:nvSpPr>
            <p:spPr bwMode="auto">
              <a:xfrm>
                <a:off x="539750" y="1773237"/>
                <a:ext cx="3816227" cy="4379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200" dirty="0">
                    <a:ea typeface="HGP創英角ｺﾞｼｯｸUB" pitchFamily="50" charset="-128"/>
                  </a:rPr>
                  <a:t>『</a:t>
                </a:r>
                <a:r>
                  <a:rPr lang="ja-JP" altLang="en-US" sz="1200" dirty="0">
                    <a:ea typeface="HGP創英角ｺﾞｼｯｸUB" pitchFamily="50" charset="-128"/>
                  </a:rPr>
                  <a:t>～低塩、低脂肪メニュー～</a:t>
                </a:r>
                <a:r>
                  <a:rPr lang="en-US" altLang="ja-JP" sz="1200" dirty="0">
                    <a:ea typeface="HGP創英角ｺﾞｼｯｸUB" pitchFamily="50" charset="-128"/>
                  </a:rPr>
                  <a:t>』</a:t>
                </a:r>
              </a:p>
            </p:txBody>
          </p:sp>
          <p:sp>
            <p:nvSpPr>
              <p:cNvPr id="70" name="Rectangle 24"/>
              <p:cNvSpPr>
                <a:spLocks noChangeArrowheads="1"/>
              </p:cNvSpPr>
              <p:nvPr/>
            </p:nvSpPr>
            <p:spPr bwMode="auto">
              <a:xfrm>
                <a:off x="166366" y="363463"/>
                <a:ext cx="7911114" cy="92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600" dirty="0">
                    <a:ea typeface="HGP創英角ｺﾞｼｯｸUB" pitchFamily="50" charset="-128"/>
                  </a:rPr>
                  <a:t>　天ぷら、豚肉しょうが焼き、チキン南蛮、鯖の味噌煮など</a:t>
                </a:r>
              </a:p>
              <a:p>
                <a:r>
                  <a:rPr lang="ja-JP" altLang="en-US" sz="1600" dirty="0">
                    <a:ea typeface="HGP創英角ｺﾞｼｯｸUB" pitchFamily="50" charset="-128"/>
                  </a:rPr>
                  <a:t>　食堂の人気メニューを低塩、低脂肪メニューに展開</a:t>
                </a:r>
              </a:p>
            </p:txBody>
          </p:sp>
          <p:sp>
            <p:nvSpPr>
              <p:cNvPr id="71" name="Rectangle 25"/>
              <p:cNvSpPr>
                <a:spLocks noChangeArrowheads="1"/>
              </p:cNvSpPr>
              <p:nvPr/>
            </p:nvSpPr>
            <p:spPr bwMode="auto">
              <a:xfrm>
                <a:off x="395536" y="1557338"/>
                <a:ext cx="6984776" cy="4967287"/>
              </a:xfrm>
              <a:prstGeom prst="rect">
                <a:avLst/>
              </a:prstGeom>
              <a:noFill/>
              <a:ln w="38100">
                <a:solidFill>
                  <a:srgbClr val="FF66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sz="1000"/>
              </a:p>
            </p:txBody>
          </p:sp>
          <p:pic>
            <p:nvPicPr>
              <p:cNvPr id="72" name="Picture 27" descr="天ぷら盛合せ"/>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1675" y="2060575"/>
                <a:ext cx="17272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50" y="5013325"/>
                <a:ext cx="18716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875" y="3508375"/>
                <a:ext cx="1778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39" descr="鯖の味噌煮"/>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213" y="4797425"/>
                <a:ext cx="195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AutoShape 40"/>
              <p:cNvSpPr>
                <a:spLocks noChangeArrowheads="1"/>
              </p:cNvSpPr>
              <p:nvPr/>
            </p:nvSpPr>
            <p:spPr bwMode="auto">
              <a:xfrm rot="5400000">
                <a:off x="477356" y="2480156"/>
                <a:ext cx="2220912" cy="2267575"/>
              </a:xfrm>
              <a:prstGeom prst="roundRect">
                <a:avLst>
                  <a:gd name="adj" fmla="val 22306"/>
                </a:avLst>
              </a:prstGeom>
              <a:solidFill>
                <a:srgbClr val="FFFFFF"/>
              </a:solidFill>
              <a:ln w="9525">
                <a:solidFill>
                  <a:srgbClr val="000000"/>
                </a:solidFill>
                <a:round/>
                <a:headEnd/>
                <a:tailEnd/>
              </a:ln>
            </p:spPr>
            <p:txBody>
              <a:bodyPr lIns="74295" tIns="8890" rIns="74295" bIns="8890"/>
              <a:lstStyle/>
              <a:p>
                <a:endParaRPr lang="ja-JP" altLang="en-US" sz="1000"/>
              </a:p>
            </p:txBody>
          </p:sp>
          <p:grpSp>
            <p:nvGrpSpPr>
              <p:cNvPr id="77" name="Group 41"/>
              <p:cNvGrpSpPr>
                <a:grpSpLocks/>
              </p:cNvGrpSpPr>
              <p:nvPr/>
            </p:nvGrpSpPr>
            <p:grpSpPr bwMode="auto">
              <a:xfrm>
                <a:off x="485166" y="2430463"/>
                <a:ext cx="2372381" cy="739877"/>
                <a:chOff x="81" y="29"/>
                <a:chExt cx="285" cy="86"/>
              </a:xfrm>
            </p:grpSpPr>
            <p:sp>
              <p:nvSpPr>
                <p:cNvPr id="82" name="AutoShape 42"/>
                <p:cNvSpPr>
                  <a:spLocks noChangeArrowheads="1"/>
                </p:cNvSpPr>
                <p:nvPr/>
              </p:nvSpPr>
              <p:spPr bwMode="auto">
                <a:xfrm>
                  <a:off x="81" y="29"/>
                  <a:ext cx="285" cy="73"/>
                </a:xfrm>
                <a:prstGeom prst="roundRect">
                  <a:avLst>
                    <a:gd name="adj" fmla="val 50000"/>
                  </a:avLst>
                </a:prstGeom>
                <a:solidFill>
                  <a:srgbClr val="80008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sz="1000"/>
                </a:p>
              </p:txBody>
            </p:sp>
            <p:sp>
              <p:nvSpPr>
                <p:cNvPr id="83" name="Text Box 43"/>
                <p:cNvSpPr txBox="1">
                  <a:spLocks noChangeArrowheads="1"/>
                </p:cNvSpPr>
                <p:nvPr/>
              </p:nvSpPr>
              <p:spPr bwMode="auto">
                <a:xfrm>
                  <a:off x="86" y="36"/>
                  <a:ext cx="27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sz="1600">
                      <a:solidFill>
                        <a:schemeClr val="tx1"/>
                      </a:solidFill>
                      <a:latin typeface="Verdana" pitchFamily="34" charset="0"/>
                      <a:ea typeface="ＭＳ Ｐゴシック" charset="-128"/>
                    </a:defRPr>
                  </a:lvl1pPr>
                  <a:lvl2pPr marL="742950" indent="-285750" eaLnBrk="0" hangingPunct="0">
                    <a:defRPr kumimoji="1" sz="1600">
                      <a:solidFill>
                        <a:schemeClr val="tx1"/>
                      </a:solidFill>
                      <a:latin typeface="Verdana" pitchFamily="34" charset="0"/>
                      <a:ea typeface="ＭＳ Ｐゴシック" charset="-128"/>
                    </a:defRPr>
                  </a:lvl2pPr>
                  <a:lvl3pPr marL="1143000" indent="-228600" eaLnBrk="0" hangingPunct="0">
                    <a:defRPr kumimoji="1" sz="1600">
                      <a:solidFill>
                        <a:schemeClr val="tx1"/>
                      </a:solidFill>
                      <a:latin typeface="Verdana" pitchFamily="34" charset="0"/>
                      <a:ea typeface="ＭＳ Ｐゴシック" charset="-128"/>
                    </a:defRPr>
                  </a:lvl3pPr>
                  <a:lvl4pPr marL="1600200" indent="-228600" eaLnBrk="0" hangingPunct="0">
                    <a:defRPr kumimoji="1" sz="1600">
                      <a:solidFill>
                        <a:schemeClr val="tx1"/>
                      </a:solidFill>
                      <a:latin typeface="Verdana" pitchFamily="34" charset="0"/>
                      <a:ea typeface="ＭＳ Ｐゴシック" charset="-128"/>
                    </a:defRPr>
                  </a:lvl4pPr>
                  <a:lvl5pPr marL="2057400" indent="-228600" eaLnBrk="0" hangingPunct="0">
                    <a:defRPr kumimoji="1" sz="16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Verdana" pitchFamily="34" charset="0"/>
                      <a:ea typeface="ＭＳ Ｐゴシック" charset="-128"/>
                    </a:defRPr>
                  </a:lvl9pPr>
                </a:lstStyle>
                <a:p>
                  <a:pPr eaLnBrk="1" hangingPunct="1"/>
                  <a:r>
                    <a:rPr lang="en-US" altLang="ja-JP" sz="800" dirty="0">
                      <a:solidFill>
                        <a:schemeClr val="bg1"/>
                      </a:solidFill>
                      <a:latin typeface="HGP創英角ｺﾞｼｯｸUB" pitchFamily="50" charset="-128"/>
                      <a:ea typeface="HGP創英角ｺﾞｼｯｸUB" pitchFamily="50" charset="-128"/>
                    </a:rPr>
                    <a:t>○○</a:t>
                  </a:r>
                  <a:r>
                    <a:rPr lang="ja-JP" altLang="en-US" sz="800" dirty="0">
                      <a:solidFill>
                        <a:schemeClr val="bg1"/>
                      </a:solidFill>
                      <a:latin typeface="HGP創英角ｺﾞｼｯｸUB" pitchFamily="50" charset="-128"/>
                      <a:ea typeface="HGP創英角ｺﾞｼｯｸUB" pitchFamily="50" charset="-128"/>
                    </a:rPr>
                    <a:t>大阪健康管理センター</a:t>
                  </a:r>
                </a:p>
                <a:p>
                  <a:pPr algn="ctr" eaLnBrk="1" hangingPunct="1"/>
                  <a:r>
                    <a:rPr lang="ja-JP" altLang="en-US" sz="800" dirty="0">
                      <a:solidFill>
                        <a:schemeClr val="bg1"/>
                      </a:solidFill>
                      <a:latin typeface="HGP創英角ｺﾞｼｯｸUB" pitchFamily="50" charset="-128"/>
                      <a:ea typeface="HGP創英角ｺﾞｼｯｸUB" pitchFamily="50" charset="-128"/>
                    </a:rPr>
                    <a:t>コラボ企画</a:t>
                  </a:r>
                </a:p>
              </p:txBody>
            </p:sp>
          </p:grpSp>
          <p:sp>
            <p:nvSpPr>
              <p:cNvPr id="78" name="Text Box 44"/>
              <p:cNvSpPr txBox="1">
                <a:spLocks noChangeArrowheads="1"/>
              </p:cNvSpPr>
              <p:nvPr/>
            </p:nvSpPr>
            <p:spPr bwMode="auto">
              <a:xfrm>
                <a:off x="373971" y="3295652"/>
                <a:ext cx="2400336" cy="140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a:solidFill>
                      <a:schemeClr val="tx1"/>
                    </a:solidFill>
                    <a:latin typeface="Verdana" pitchFamily="34" charset="0"/>
                    <a:ea typeface="ＭＳ Ｐゴシック" charset="-128"/>
                  </a:defRPr>
                </a:lvl1pPr>
                <a:lvl2pPr marL="742950" indent="-285750" eaLnBrk="0" hangingPunct="0">
                  <a:defRPr kumimoji="1" sz="1600">
                    <a:solidFill>
                      <a:schemeClr val="tx1"/>
                    </a:solidFill>
                    <a:latin typeface="Verdana" pitchFamily="34" charset="0"/>
                    <a:ea typeface="ＭＳ Ｐゴシック" charset="-128"/>
                  </a:defRPr>
                </a:lvl2pPr>
                <a:lvl3pPr marL="1143000" indent="-228600" eaLnBrk="0" hangingPunct="0">
                  <a:defRPr kumimoji="1" sz="1600">
                    <a:solidFill>
                      <a:schemeClr val="tx1"/>
                    </a:solidFill>
                    <a:latin typeface="Verdana" pitchFamily="34" charset="0"/>
                    <a:ea typeface="ＭＳ Ｐゴシック" charset="-128"/>
                  </a:defRPr>
                </a:lvl3pPr>
                <a:lvl4pPr marL="1600200" indent="-228600" eaLnBrk="0" hangingPunct="0">
                  <a:defRPr kumimoji="1" sz="1600">
                    <a:solidFill>
                      <a:schemeClr val="tx1"/>
                    </a:solidFill>
                    <a:latin typeface="Verdana" pitchFamily="34" charset="0"/>
                    <a:ea typeface="ＭＳ Ｐゴシック" charset="-128"/>
                  </a:defRPr>
                </a:lvl4pPr>
                <a:lvl5pPr marL="2057400" indent="-228600" eaLnBrk="0" hangingPunct="0">
                  <a:defRPr kumimoji="1" sz="16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Verdana" pitchFamily="34" charset="0"/>
                    <a:ea typeface="ＭＳ Ｐゴシック" charset="-128"/>
                  </a:defRPr>
                </a:lvl9pPr>
              </a:lstStyle>
              <a:p>
                <a:pPr eaLnBrk="1" hangingPunct="1"/>
                <a:r>
                  <a:rPr lang="ja-JP" altLang="en-US" sz="1050" dirty="0">
                    <a:latin typeface="HGP創英角ｺﾞｼｯｸUB" pitchFamily="50" charset="-128"/>
                    <a:ea typeface="HGP創英角ｺﾞｼｯｸUB" pitchFamily="50" charset="-128"/>
                  </a:rPr>
                  <a:t>鯖の味噌煮</a:t>
                </a:r>
              </a:p>
              <a:p>
                <a:pPr eaLnBrk="1" hangingPunct="1"/>
                <a:r>
                  <a:rPr lang="ja-JP" altLang="en-US" sz="900" dirty="0">
                    <a:latin typeface="HGP創英角ｺﾞｼｯｸUB" pitchFamily="50" charset="-128"/>
                    <a:ea typeface="HGP創英角ｺﾞｼｯｸUB" pitchFamily="50" charset="-128"/>
                  </a:rPr>
                  <a:t>通常メニューと比べて</a:t>
                </a:r>
              </a:p>
              <a:p>
                <a:pPr eaLnBrk="1" hangingPunct="1"/>
                <a:r>
                  <a:rPr lang="ja-JP" altLang="en-US" sz="900" dirty="0">
                    <a:latin typeface="HGP創英角ｺﾞｼｯｸUB" pitchFamily="50" charset="-128"/>
                    <a:ea typeface="HGP創英角ｺﾞｼｯｸUB" pitchFamily="50" charset="-128"/>
                  </a:rPr>
                  <a:t>　 塩分　２．０ｇ→１．１ｇで　</a:t>
                </a:r>
              </a:p>
            </p:txBody>
          </p:sp>
          <p:sp>
            <p:nvSpPr>
              <p:cNvPr id="79" name="AutoShape 45"/>
              <p:cNvSpPr>
                <a:spLocks noChangeArrowheads="1"/>
              </p:cNvSpPr>
              <p:nvPr/>
            </p:nvSpPr>
            <p:spPr bwMode="auto">
              <a:xfrm>
                <a:off x="1115616" y="4149080"/>
                <a:ext cx="1460729" cy="370533"/>
              </a:xfrm>
              <a:prstGeom prst="flowChartAlternateProcess">
                <a:avLst/>
              </a:prstGeom>
              <a:solidFill>
                <a:srgbClr val="99CCFF"/>
              </a:solidFill>
              <a:ln w="9525">
                <a:solidFill>
                  <a:srgbClr val="000000"/>
                </a:solidFill>
                <a:miter lim="800000"/>
                <a:headEnd/>
                <a:tailEnd/>
              </a:ln>
            </p:spPr>
            <p:txBody>
              <a:bodyPr/>
              <a:lstStyle/>
              <a:p>
                <a:pPr algn="ctr"/>
                <a:r>
                  <a:rPr lang="en-US" altLang="ja-JP" sz="1000" b="1" dirty="0">
                    <a:latin typeface="HGS創英角ｺﾞｼｯｸUB" panose="020B0900000000000000" pitchFamily="50" charset="-128"/>
                    <a:ea typeface="HGS創英角ｺﾞｼｯｸUB" panose="020B0900000000000000" pitchFamily="50" charset="-128"/>
                  </a:rPr>
                  <a:t>45</a:t>
                </a:r>
                <a:r>
                  <a:rPr lang="ja-JP" altLang="en-US" sz="1000" b="1" dirty="0">
                    <a:latin typeface="HGS創英角ｺﾞｼｯｸUB" panose="020B0900000000000000" pitchFamily="50" charset="-128"/>
                    <a:ea typeface="HGS創英角ｺﾞｼｯｸUB" panose="020B0900000000000000" pitchFamily="50" charset="-128"/>
                  </a:rPr>
                  <a:t>％カット</a:t>
                </a:r>
                <a:endParaRPr lang="ja-JP" altLang="en-US" sz="800" b="1" dirty="0">
                  <a:latin typeface="HGS創英角ｺﾞｼｯｸUB" panose="020B0900000000000000" pitchFamily="50" charset="-128"/>
                  <a:ea typeface="HGS創英角ｺﾞｼｯｸUB" panose="020B0900000000000000" pitchFamily="50" charset="-128"/>
                </a:endParaRPr>
              </a:p>
            </p:txBody>
          </p:sp>
          <p:sp>
            <p:nvSpPr>
              <p:cNvPr id="80" name="WordArt 46"/>
              <p:cNvSpPr>
                <a:spLocks noChangeArrowheads="1" noChangeShapeType="1" noTextEdit="1"/>
              </p:cNvSpPr>
              <p:nvPr/>
            </p:nvSpPr>
            <p:spPr bwMode="auto">
              <a:xfrm>
                <a:off x="1835696" y="3141663"/>
                <a:ext cx="744435" cy="314325"/>
              </a:xfrm>
              <a:prstGeom prst="rect">
                <a:avLst/>
              </a:prstGeom>
            </p:spPr>
            <p:txBody>
              <a:bodyPr wrap="none" fromWordArt="1">
                <a:prstTxWarp prst="textPlain">
                  <a:avLst>
                    <a:gd name="adj" fmla="val 50000"/>
                  </a:avLst>
                </a:prstTxWarp>
              </a:bodyPr>
              <a:lstStyle/>
              <a:p>
                <a:pPr algn="ctr"/>
                <a:r>
                  <a:rPr lang="ja-JP" altLang="en-US" sz="1100" kern="10" dirty="0">
                    <a:ln w="9525">
                      <a:solidFill>
                        <a:srgbClr val="FF0000"/>
                      </a:solidFill>
                      <a:round/>
                      <a:headEnd/>
                      <a:tailEnd/>
                    </a:ln>
                    <a:solidFill>
                      <a:srgbClr val="FF0000"/>
                    </a:solidFill>
                    <a:latin typeface="ＭＳ Ｐゴシック"/>
                    <a:ea typeface="ＭＳ Ｐゴシック"/>
                  </a:rPr>
                  <a:t>低塩</a:t>
                </a:r>
              </a:p>
            </p:txBody>
          </p:sp>
          <p:sp>
            <p:nvSpPr>
              <p:cNvPr id="81" name="WordArt 47"/>
              <p:cNvSpPr>
                <a:spLocks noChangeArrowheads="1" noChangeShapeType="1" noTextEdit="1"/>
              </p:cNvSpPr>
              <p:nvPr/>
            </p:nvSpPr>
            <p:spPr bwMode="auto">
              <a:xfrm>
                <a:off x="4175427" y="3141663"/>
                <a:ext cx="1116653" cy="314325"/>
              </a:xfrm>
              <a:prstGeom prst="rect">
                <a:avLst/>
              </a:prstGeom>
            </p:spPr>
            <p:txBody>
              <a:bodyPr wrap="none" fromWordArt="1">
                <a:prstTxWarp prst="textPlain">
                  <a:avLst>
                    <a:gd name="adj" fmla="val 50000"/>
                  </a:avLst>
                </a:prstTxWarp>
              </a:bodyPr>
              <a:lstStyle/>
              <a:p>
                <a:pPr algn="ctr"/>
                <a:r>
                  <a:rPr lang="ja-JP" altLang="en-US" sz="1100" kern="10" dirty="0">
                    <a:ln w="9525">
                      <a:solidFill>
                        <a:srgbClr val="FF0000"/>
                      </a:solidFill>
                      <a:round/>
                      <a:headEnd/>
                      <a:tailEnd/>
                    </a:ln>
                    <a:solidFill>
                      <a:srgbClr val="FF0000"/>
                    </a:solidFill>
                    <a:latin typeface="ＭＳ Ｐゴシック"/>
                    <a:ea typeface="ＭＳ Ｐゴシック"/>
                  </a:rPr>
                  <a:t>低脂肪</a:t>
                </a:r>
              </a:p>
            </p:txBody>
          </p:sp>
        </p:grpSp>
        <p:grpSp>
          <p:nvGrpSpPr>
            <p:cNvPr id="54" name="グループ化 53"/>
            <p:cNvGrpSpPr/>
            <p:nvPr/>
          </p:nvGrpSpPr>
          <p:grpSpPr>
            <a:xfrm>
              <a:off x="7668344" y="980728"/>
              <a:ext cx="6840439" cy="5524042"/>
              <a:chOff x="467865" y="1268413"/>
              <a:chExt cx="6840439" cy="5524042"/>
            </a:xfrm>
          </p:grpSpPr>
          <p:pic>
            <p:nvPicPr>
              <p:cNvPr id="55" name="Picture 5" descr="C:\Documents and Settings\y.takato1\My Documents\My Pictures\06メディｱタワー写真\新しいフォルダ\Resized\DSC0185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t="-1" r="4798" b="2448"/>
              <a:stretch/>
            </p:blipFill>
            <p:spPr bwMode="auto">
              <a:xfrm>
                <a:off x="4840384" y="3140968"/>
                <a:ext cx="2467920" cy="1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AutoShape 7"/>
              <p:cNvSpPr>
                <a:spLocks noChangeArrowheads="1"/>
              </p:cNvSpPr>
              <p:nvPr/>
            </p:nvSpPr>
            <p:spPr bwMode="auto">
              <a:xfrm>
                <a:off x="707043" y="1268413"/>
                <a:ext cx="3086383" cy="457590"/>
              </a:xfrm>
              <a:prstGeom prst="roundRect">
                <a:avLst>
                  <a:gd name="adj" fmla="val 16667"/>
                </a:avLst>
              </a:prstGeom>
              <a:noFill/>
              <a:ln w="38100">
                <a:solidFill>
                  <a:srgbClr val="FF6699"/>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ja-JP" altLang="en-US" sz="1100">
                    <a:ea typeface="HGP創英角ｺﾞｼｯｸUB" pitchFamily="50" charset="-128"/>
                  </a:rPr>
                  <a:t>基準を定めたヘルシーメニュー</a:t>
                </a:r>
              </a:p>
            </p:txBody>
          </p:sp>
          <p:pic>
            <p:nvPicPr>
              <p:cNvPr id="57" name="Picture 42" descr="MN0059000001162001000020080905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899" y="1894632"/>
                <a:ext cx="4176713"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865" y="5080199"/>
                <a:ext cx="2807991" cy="170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5856" y="5085184"/>
                <a:ext cx="3795410" cy="170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テキスト ボックス 59"/>
              <p:cNvSpPr txBox="1"/>
              <p:nvPr/>
            </p:nvSpPr>
            <p:spPr>
              <a:xfrm>
                <a:off x="470091" y="4725145"/>
                <a:ext cx="1366470" cy="340605"/>
              </a:xfrm>
              <a:prstGeom prst="rect">
                <a:avLst/>
              </a:prstGeom>
              <a:noFill/>
            </p:spPr>
            <p:txBody>
              <a:bodyPr wrap="none">
                <a:spAutoFit/>
              </a:bodyPr>
              <a:lstStyle/>
              <a:p>
                <a:pPr>
                  <a:defRPr/>
                </a:pPr>
                <a:r>
                  <a:rPr lang="ja-JP" altLang="en-US" sz="800" kern="10" dirty="0">
                    <a:ln w="9525">
                      <a:solidFill>
                        <a:srgbClr val="FF6600"/>
                      </a:solidFill>
                      <a:round/>
                      <a:headEnd/>
                      <a:tailEnd/>
                    </a:ln>
                    <a:latin typeface="ＭＳ Ｐゴシック"/>
                    <a:ea typeface="ＭＳ Ｐゴシック"/>
                  </a:rPr>
                  <a:t>豚肉のごま焼き</a:t>
                </a:r>
              </a:p>
            </p:txBody>
          </p:sp>
          <p:pic>
            <p:nvPicPr>
              <p:cNvPr id="61" name="Picture 26" descr="MN0059000001162001000020080903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0384" y="1268760"/>
                <a:ext cx="2467920" cy="160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テキスト ボックス 61"/>
              <p:cNvSpPr txBox="1"/>
              <p:nvPr/>
            </p:nvSpPr>
            <p:spPr>
              <a:xfrm>
                <a:off x="4912316" y="2852937"/>
                <a:ext cx="829209" cy="340605"/>
              </a:xfrm>
              <a:prstGeom prst="rect">
                <a:avLst/>
              </a:prstGeom>
              <a:noFill/>
            </p:spPr>
            <p:txBody>
              <a:bodyPr wrap="none">
                <a:spAutoFit/>
              </a:bodyPr>
              <a:lstStyle/>
              <a:p>
                <a:pPr>
                  <a:defRPr/>
                </a:pPr>
                <a:r>
                  <a:rPr lang="ja-JP" altLang="en-US" sz="800" kern="10" dirty="0">
                    <a:ln w="9525">
                      <a:solidFill>
                        <a:srgbClr val="FF6600"/>
                      </a:solidFill>
                      <a:round/>
                      <a:headEnd/>
                      <a:tailEnd/>
                    </a:ln>
                    <a:latin typeface="ＭＳ Ｐゴシック"/>
                    <a:ea typeface="ＭＳ Ｐゴシック"/>
                  </a:rPr>
                  <a:t>ヒレカツ</a:t>
                </a:r>
              </a:p>
            </p:txBody>
          </p:sp>
        </p:grpSp>
      </p:grpSp>
      <p:sp>
        <p:nvSpPr>
          <p:cNvPr id="86" name="テキスト ボックス 2053"/>
          <p:cNvSpPr txBox="1"/>
          <p:nvPr/>
        </p:nvSpPr>
        <p:spPr>
          <a:xfrm>
            <a:off x="202370" y="5884239"/>
            <a:ext cx="2924657" cy="3654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Bef>
                <a:spcPts val="600"/>
              </a:spcBef>
              <a:spcAft>
                <a:spcPts val="0"/>
              </a:spcAft>
            </a:pPr>
            <a:r>
              <a:rPr lang="ja-JP" sz="1400" kern="100" dirty="0">
                <a:solidFill>
                  <a:srgbClr val="000000"/>
                </a:solidFill>
                <a:effectLst/>
                <a:ea typeface="ＭＳ ゴシック"/>
                <a:cs typeface="Times New Roman"/>
              </a:rPr>
              <a:t>資料</a:t>
            </a:r>
            <a:r>
              <a:rPr lang="ja-JP" sz="1400" kern="100" dirty="0" smtClean="0">
                <a:solidFill>
                  <a:srgbClr val="000000"/>
                </a:solidFill>
                <a:effectLst/>
                <a:ea typeface="ＭＳ ゴシック"/>
                <a:cs typeface="Times New Roman"/>
              </a:rPr>
              <a:t>：</a:t>
            </a:r>
            <a:r>
              <a:rPr lang="ja-JP" altLang="en-US" sz="1400" kern="100" dirty="0" smtClean="0">
                <a:solidFill>
                  <a:srgbClr val="000000"/>
                </a:solidFill>
                <a:effectLst/>
                <a:ea typeface="ＭＳ ゴシック"/>
                <a:cs typeface="Times New Roman"/>
              </a:rPr>
              <a:t>シダックス株式会社 提供</a:t>
            </a:r>
            <a:endParaRPr lang="ja-JP" sz="1400" kern="100" dirty="0">
              <a:effectLst/>
              <a:ea typeface="ＭＳ 明朝"/>
              <a:cs typeface="Times New Roman"/>
            </a:endParaRPr>
          </a:p>
        </p:txBody>
      </p:sp>
      <p:sp>
        <p:nvSpPr>
          <p:cNvPr id="43" name="正方形/長方形 42"/>
          <p:cNvSpPr/>
          <p:nvPr/>
        </p:nvSpPr>
        <p:spPr>
          <a:xfrm>
            <a:off x="902282" y="116631"/>
            <a:ext cx="8204190" cy="6819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5" name="円/楕円 44"/>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46" name="正方形/長方形 45"/>
          <p:cNvSpPr/>
          <p:nvPr/>
        </p:nvSpPr>
        <p:spPr>
          <a:xfrm>
            <a:off x="-252536" y="279698"/>
            <a:ext cx="1872208" cy="369332"/>
          </a:xfrm>
          <a:prstGeom prst="rect">
            <a:avLst/>
          </a:prstGeom>
        </p:spPr>
        <p:txBody>
          <a:bodyPr wrap="square">
            <a:spAutoFit/>
          </a:bodyPr>
          <a:lstStyle/>
          <a:p>
            <a:pPr algn="ctr"/>
            <a:r>
              <a:rPr lang="ja-JP" altLang="en-US" b="1" dirty="0" smtClean="0">
                <a:solidFill>
                  <a:schemeClr val="bg1"/>
                </a:solidFill>
              </a:rPr>
              <a:t>教育・体験</a:t>
            </a:r>
            <a:endParaRPr lang="ja-JP" altLang="en-US" b="1" dirty="0">
              <a:solidFill>
                <a:schemeClr val="bg1"/>
              </a:solidFill>
            </a:endParaRPr>
          </a:p>
        </p:txBody>
      </p:sp>
      <p:sp>
        <p:nvSpPr>
          <p:cNvPr id="47" name="角丸四角形 46"/>
          <p:cNvSpPr/>
          <p:nvPr/>
        </p:nvSpPr>
        <p:spPr>
          <a:xfrm>
            <a:off x="1331640" y="116632"/>
            <a:ext cx="7704856" cy="681980"/>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事業所</a:t>
            </a:r>
            <a:r>
              <a:rPr lang="ja-JP" altLang="en-US" dirty="0">
                <a:latin typeface="ＭＳ ゴシック" panose="020B0609070205080204" pitchFamily="49" charset="-128"/>
                <a:ea typeface="ＭＳ ゴシック" panose="020B0609070205080204" pitchFamily="49" charset="-128"/>
              </a:rPr>
              <a:t>給食におけるヘルシーメニューの提供例。</a:t>
            </a:r>
          </a:p>
        </p:txBody>
      </p:sp>
      <p:sp>
        <p:nvSpPr>
          <p:cNvPr id="48"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44</a:t>
            </a:fld>
            <a:endParaRPr kumimoji="1" lang="ja-JP" altLang="en-US"/>
          </a:p>
        </p:txBody>
      </p:sp>
    </p:spTree>
    <p:extLst>
      <p:ext uri="{BB962C8B-B14F-4D97-AF65-F5344CB8AC3E}">
        <p14:creationId xmlns:p14="http://schemas.microsoft.com/office/powerpoint/2010/main" val="1035180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91680" y="1340768"/>
            <a:ext cx="5742638" cy="3751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食をめぐる状況の変化　</a:t>
            </a:r>
            <a:r>
              <a:rPr lang="en-US" altLang="ja-JP" sz="1600" b="1" dirty="0">
                <a:solidFill>
                  <a:sysClr val="windowText" lastClr="000000"/>
                </a:solidFill>
                <a:latin typeface="ＭＳ ゴシック" panose="020B0609070205080204" pitchFamily="49" charset="-128"/>
                <a:ea typeface="ＭＳ ゴシック" panose="020B0609070205080204" pitchFamily="49" charset="-128"/>
              </a:rPr>
              <a:t>―</a:t>
            </a: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子どもの頃と現在</a:t>
            </a:r>
            <a:r>
              <a:rPr lang="en-US" altLang="ja-JP" sz="1600" b="1" dirty="0">
                <a:solidFill>
                  <a:sysClr val="windowText" lastClr="000000"/>
                </a:solidFill>
                <a:latin typeface="ＭＳ ゴシック" panose="020B0609070205080204" pitchFamily="49" charset="-128"/>
                <a:ea typeface="ＭＳ ゴシック" panose="020B0609070205080204" pitchFamily="49" charset="-128"/>
              </a:rPr>
              <a:t>―</a:t>
            </a:r>
          </a:p>
        </p:txBody>
      </p:sp>
      <p:sp>
        <p:nvSpPr>
          <p:cNvPr id="2" name="正方形/長方形 1"/>
          <p:cNvSpPr/>
          <p:nvPr/>
        </p:nvSpPr>
        <p:spPr>
          <a:xfrm>
            <a:off x="7524328" y="6074712"/>
            <a:ext cx="1709681" cy="738664"/>
          </a:xfrm>
          <a:prstGeom prst="rect">
            <a:avLst/>
          </a:prstGeom>
        </p:spPr>
        <p:txBody>
          <a:bodyPr wrap="square">
            <a:spAutoFit/>
          </a:bodyPr>
          <a:lstStyle/>
          <a:p>
            <a:r>
              <a:rPr lang="ja-JP" altLang="ja-JP" sz="1400" dirty="0"/>
              <a:t>資料：内閣府「食育に関する意識調査」（平成</a:t>
            </a:r>
            <a:r>
              <a:rPr lang="en-US" altLang="ja-JP" sz="1400" dirty="0"/>
              <a:t>20</a:t>
            </a:r>
            <a:r>
              <a:rPr lang="ja-JP" altLang="ja-JP" sz="1400" dirty="0"/>
              <a:t>年３月）</a:t>
            </a:r>
            <a:endParaRPr lang="ja-JP" altLang="en-US" sz="1400" dirty="0"/>
          </a:p>
        </p:txBody>
      </p:sp>
      <p:graphicFrame>
        <p:nvGraphicFramePr>
          <p:cNvPr id="4" name="グラフ 3"/>
          <p:cNvGraphicFramePr>
            <a:graphicFrameLocks/>
          </p:cNvGraphicFramePr>
          <p:nvPr>
            <p:extLst>
              <p:ext uri="{D42A27DB-BD31-4B8C-83A1-F6EECF244321}">
                <p14:modId xmlns:p14="http://schemas.microsoft.com/office/powerpoint/2010/main" val="2982554824"/>
              </p:ext>
            </p:extLst>
          </p:nvPr>
        </p:nvGraphicFramePr>
        <p:xfrm>
          <a:off x="1763688" y="1903818"/>
          <a:ext cx="2097187" cy="48771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ext uri="{D42A27DB-BD31-4B8C-83A1-F6EECF244321}">
                <p14:modId xmlns:p14="http://schemas.microsoft.com/office/powerpoint/2010/main" val="318350814"/>
              </p:ext>
            </p:extLst>
          </p:nvPr>
        </p:nvGraphicFramePr>
        <p:xfrm>
          <a:off x="5337132" y="1869910"/>
          <a:ext cx="2097187" cy="48771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 5"/>
          <p:cNvGraphicFramePr>
            <a:graphicFrameLocks noGrp="1"/>
          </p:cNvGraphicFramePr>
          <p:nvPr>
            <p:extLst>
              <p:ext uri="{D42A27DB-BD31-4B8C-83A1-F6EECF244321}">
                <p14:modId xmlns:p14="http://schemas.microsoft.com/office/powerpoint/2010/main" val="2912753829"/>
              </p:ext>
            </p:extLst>
          </p:nvPr>
        </p:nvGraphicFramePr>
        <p:xfrm>
          <a:off x="3761911" y="2048865"/>
          <a:ext cx="1656184" cy="4444071"/>
        </p:xfrm>
        <a:graphic>
          <a:graphicData uri="http://schemas.openxmlformats.org/drawingml/2006/table">
            <a:tbl>
              <a:tblPr>
                <a:tableStyleId>{2D5ABB26-0587-4C30-8999-92F81FD0307C}</a:tableStyleId>
              </a:tblPr>
              <a:tblGrid>
                <a:gridCol w="1656184"/>
              </a:tblGrid>
              <a:tr h="295631">
                <a:tc>
                  <a:txBody>
                    <a:bodyPr/>
                    <a:lstStyle/>
                    <a:p>
                      <a:pPr algn="dist" fontAlgn="b"/>
                      <a:r>
                        <a:rPr lang="ja-JP" altLang="en-US" sz="1100" u="none" strike="noStrike" spc="-150" dirty="0">
                          <a:effectLst/>
                        </a:rPr>
                        <a:t>食卓を囲む家族の団らん</a:t>
                      </a:r>
                      <a:endParaRPr lang="ja-JP" altLang="en-US" sz="1100" b="0" i="0" u="none" strike="noStrike" spc="-150" dirty="0">
                        <a:solidFill>
                          <a:srgbClr val="000000"/>
                        </a:solidFill>
                        <a:effectLst/>
                        <a:latin typeface="ＭＳ Ｐゴシック"/>
                      </a:endParaRPr>
                    </a:p>
                  </a:txBody>
                  <a:tcPr marL="36000" marR="36000" marT="0" marB="0" anchor="ctr"/>
                </a:tc>
              </a:tr>
              <a:tr h="295631">
                <a:tc>
                  <a:txBody>
                    <a:bodyPr/>
                    <a:lstStyle/>
                    <a:p>
                      <a:pPr algn="dist" fontAlgn="b"/>
                      <a:r>
                        <a:rPr lang="ja-JP" altLang="en-US" sz="1100" u="none" strike="noStrike" spc="-150" dirty="0">
                          <a:effectLst/>
                        </a:rPr>
                        <a:t>地域性や季節感のある食事</a:t>
                      </a:r>
                      <a:endParaRPr lang="ja-JP" altLang="en-US" sz="1100" b="0" i="0" u="none" strike="noStrike" spc="-150" dirty="0">
                        <a:solidFill>
                          <a:srgbClr val="000000"/>
                        </a:solidFill>
                        <a:effectLst/>
                        <a:latin typeface="ＭＳ Ｐゴシック"/>
                      </a:endParaRPr>
                    </a:p>
                  </a:txBody>
                  <a:tcPr marL="36000" marR="36000" marT="0" marB="0" anchor="ctr"/>
                </a:tc>
              </a:tr>
              <a:tr h="295631">
                <a:tc>
                  <a:txBody>
                    <a:bodyPr/>
                    <a:lstStyle/>
                    <a:p>
                      <a:pPr algn="dist" fontAlgn="b"/>
                      <a:r>
                        <a:rPr lang="ja-JP" altLang="en-US" sz="1100" u="none" strike="noStrike" spc="-150" dirty="0">
                          <a:effectLst/>
                        </a:rPr>
                        <a:t>食事の正しいマナーや作法</a:t>
                      </a:r>
                      <a:endParaRPr lang="ja-JP" altLang="en-US" sz="1100" b="0" i="0" u="none" strike="noStrike" spc="-150" dirty="0">
                        <a:solidFill>
                          <a:srgbClr val="000000"/>
                        </a:solidFill>
                        <a:effectLst/>
                        <a:latin typeface="ＭＳ Ｐゴシック"/>
                      </a:endParaRPr>
                    </a:p>
                  </a:txBody>
                  <a:tcPr marL="36000" marR="36000" marT="0" marB="0" anchor="ctr"/>
                </a:tc>
              </a:tr>
              <a:tr h="295631">
                <a:tc>
                  <a:txBody>
                    <a:bodyPr/>
                    <a:lstStyle/>
                    <a:p>
                      <a:pPr algn="dist" fontAlgn="b"/>
                      <a:r>
                        <a:rPr lang="ja-JP" altLang="en-US" sz="1100" u="none" strike="noStrike" spc="-150">
                          <a:effectLst/>
                        </a:rPr>
                        <a:t>食事づくりに要する時間や労力</a:t>
                      </a:r>
                      <a:endParaRPr lang="ja-JP" altLang="en-US" sz="1100" b="0" i="0" u="none" strike="noStrike" spc="-150">
                        <a:solidFill>
                          <a:srgbClr val="000000"/>
                        </a:solidFill>
                        <a:effectLst/>
                        <a:latin typeface="ＭＳ Ｐゴシック"/>
                      </a:endParaRPr>
                    </a:p>
                  </a:txBody>
                  <a:tcPr marL="36000" marR="36000" marT="0" marB="0" anchor="ctr"/>
                </a:tc>
              </a:tr>
              <a:tr h="295631">
                <a:tc>
                  <a:txBody>
                    <a:bodyPr/>
                    <a:lstStyle/>
                    <a:p>
                      <a:pPr algn="dist" fontAlgn="b"/>
                      <a:r>
                        <a:rPr lang="ja-JP" altLang="en-US" sz="1100" u="none" strike="noStrike" spc="-150" dirty="0">
                          <a:effectLst/>
                        </a:rPr>
                        <a:t>規則正しい食生活リズム</a:t>
                      </a:r>
                      <a:endParaRPr lang="ja-JP" altLang="en-US" sz="1100" b="0" i="0" u="none" strike="noStrike" spc="-150" dirty="0">
                        <a:solidFill>
                          <a:srgbClr val="000000"/>
                        </a:solidFill>
                        <a:effectLst/>
                        <a:latin typeface="ＭＳ Ｐゴシック"/>
                      </a:endParaRPr>
                    </a:p>
                  </a:txBody>
                  <a:tcPr marL="36000" marR="36000" marT="0" marB="0" anchor="ctr"/>
                </a:tc>
              </a:tr>
              <a:tr h="295631">
                <a:tc>
                  <a:txBody>
                    <a:bodyPr/>
                    <a:lstStyle/>
                    <a:p>
                      <a:pPr algn="dist" fontAlgn="b"/>
                      <a:r>
                        <a:rPr lang="ja-JP" altLang="en-US" sz="1100" u="none" strike="noStrike" spc="-150" dirty="0">
                          <a:effectLst/>
                        </a:rPr>
                        <a:t>地場産物の購入</a:t>
                      </a:r>
                      <a:endParaRPr lang="ja-JP" altLang="en-US" sz="1100" b="0" i="0" u="none" strike="noStrike" spc="-150" dirty="0">
                        <a:solidFill>
                          <a:srgbClr val="000000"/>
                        </a:solidFill>
                        <a:effectLst/>
                        <a:latin typeface="ＭＳ Ｐゴシック"/>
                      </a:endParaRPr>
                    </a:p>
                  </a:txBody>
                  <a:tcPr marL="36000" marR="36000" marT="0" marB="0" anchor="ctr"/>
                </a:tc>
              </a:tr>
              <a:tr h="295631">
                <a:tc>
                  <a:txBody>
                    <a:bodyPr/>
                    <a:lstStyle/>
                    <a:p>
                      <a:pPr algn="dist" fontAlgn="b"/>
                      <a:r>
                        <a:rPr lang="ja-JP" altLang="en-US" sz="1100" u="none" strike="noStrike" spc="-150">
                          <a:effectLst/>
                        </a:rPr>
                        <a:t>栄養バランスのとれた食事</a:t>
                      </a:r>
                      <a:endParaRPr lang="ja-JP" altLang="en-US" sz="1100" b="0" i="0" u="none" strike="noStrike" spc="-150">
                        <a:solidFill>
                          <a:srgbClr val="000000"/>
                        </a:solidFill>
                        <a:effectLst/>
                        <a:latin typeface="ＭＳ Ｐゴシック"/>
                      </a:endParaRPr>
                    </a:p>
                  </a:txBody>
                  <a:tcPr marL="36000" marR="36000" marT="0" marB="0" anchor="ctr"/>
                </a:tc>
              </a:tr>
              <a:tr h="295631">
                <a:tc>
                  <a:txBody>
                    <a:bodyPr/>
                    <a:lstStyle/>
                    <a:p>
                      <a:pPr algn="dist" fontAlgn="b"/>
                      <a:r>
                        <a:rPr lang="ja-JP" altLang="en-US" sz="1100" u="none" strike="noStrike" spc="-150">
                          <a:effectLst/>
                        </a:rPr>
                        <a:t>食べ残しや食品の廃棄</a:t>
                      </a:r>
                      <a:endParaRPr lang="ja-JP" altLang="en-US" sz="1100" b="0" i="0" u="none" strike="noStrike" spc="-150">
                        <a:solidFill>
                          <a:srgbClr val="000000"/>
                        </a:solidFill>
                        <a:effectLst/>
                        <a:latin typeface="ＭＳ Ｐゴシック"/>
                      </a:endParaRPr>
                    </a:p>
                  </a:txBody>
                  <a:tcPr marL="36000" marR="36000" marT="0" marB="0" anchor="ctr"/>
                </a:tc>
              </a:tr>
              <a:tr h="305237">
                <a:tc>
                  <a:txBody>
                    <a:bodyPr/>
                    <a:lstStyle/>
                    <a:p>
                      <a:pPr algn="dist" fontAlgn="b">
                        <a:lnSpc>
                          <a:spcPts val="1000"/>
                        </a:lnSpc>
                      </a:pPr>
                      <a:r>
                        <a:rPr lang="ja-JP" altLang="en-US" sz="1100" u="none" strike="noStrike" spc="-150" dirty="0">
                          <a:effectLst/>
                        </a:rPr>
                        <a:t>おいしさや楽しさなど食を通じた精神的な豊かさ</a:t>
                      </a:r>
                      <a:endParaRPr lang="ja-JP" altLang="en-US" sz="1100" b="0" i="0" u="none" strike="noStrike" spc="-150" dirty="0">
                        <a:solidFill>
                          <a:srgbClr val="000000"/>
                        </a:solidFill>
                        <a:effectLst/>
                        <a:latin typeface="ＭＳ Ｐゴシック"/>
                      </a:endParaRPr>
                    </a:p>
                  </a:txBody>
                  <a:tcPr marL="36000" marR="36000" marT="0" marB="0" anchor="ctr"/>
                </a:tc>
              </a:tr>
              <a:tr h="295631">
                <a:tc>
                  <a:txBody>
                    <a:bodyPr/>
                    <a:lstStyle/>
                    <a:p>
                      <a:pPr algn="dist" fontAlgn="b"/>
                      <a:r>
                        <a:rPr lang="ja-JP" altLang="en-US" sz="1100" u="none" strike="noStrike" spc="-150" dirty="0">
                          <a:effectLst/>
                        </a:rPr>
                        <a:t>安定的な食料供給への不安</a:t>
                      </a:r>
                      <a:endParaRPr lang="ja-JP" altLang="en-US" sz="1100" b="0" i="0" u="none" strike="noStrike" spc="-150" dirty="0">
                        <a:solidFill>
                          <a:srgbClr val="000000"/>
                        </a:solidFill>
                        <a:effectLst/>
                        <a:latin typeface="ＭＳ Ｐゴシック"/>
                      </a:endParaRPr>
                    </a:p>
                  </a:txBody>
                  <a:tcPr marL="36000" marR="36000" marT="0" marB="0" anchor="ctr"/>
                </a:tc>
              </a:tr>
              <a:tr h="295631">
                <a:tc>
                  <a:txBody>
                    <a:bodyPr/>
                    <a:lstStyle/>
                    <a:p>
                      <a:pPr algn="dist" fontAlgn="b"/>
                      <a:r>
                        <a:rPr lang="ja-JP" altLang="en-US" sz="1100" u="none" strike="noStrike" spc="-150">
                          <a:effectLst/>
                        </a:rPr>
                        <a:t>食品の安全性への不安</a:t>
                      </a:r>
                      <a:endParaRPr lang="ja-JP" altLang="en-US" sz="1100" b="0" i="0" u="none" strike="noStrike" spc="-150">
                        <a:solidFill>
                          <a:srgbClr val="000000"/>
                        </a:solidFill>
                        <a:effectLst/>
                        <a:latin typeface="ＭＳ Ｐゴシック"/>
                      </a:endParaRPr>
                    </a:p>
                  </a:txBody>
                  <a:tcPr marL="36000" marR="36000" marT="0" marB="0" anchor="ctr"/>
                </a:tc>
              </a:tr>
              <a:tr h="295631">
                <a:tc>
                  <a:txBody>
                    <a:bodyPr/>
                    <a:lstStyle/>
                    <a:p>
                      <a:pPr algn="dist" fontAlgn="b"/>
                      <a:r>
                        <a:rPr lang="ja-JP" altLang="en-US" sz="1100" u="none" strike="noStrike" spc="-150">
                          <a:effectLst/>
                        </a:rPr>
                        <a:t>食品の種類</a:t>
                      </a:r>
                      <a:endParaRPr lang="ja-JP" altLang="en-US" sz="1100" b="0" i="0" u="none" strike="noStrike" spc="-150">
                        <a:solidFill>
                          <a:srgbClr val="000000"/>
                        </a:solidFill>
                        <a:effectLst/>
                        <a:latin typeface="ＭＳ Ｐゴシック"/>
                      </a:endParaRPr>
                    </a:p>
                  </a:txBody>
                  <a:tcPr marL="36000" marR="36000" marT="0" marB="0" anchor="ctr"/>
                </a:tc>
              </a:tr>
              <a:tr h="295631">
                <a:tc>
                  <a:txBody>
                    <a:bodyPr/>
                    <a:lstStyle/>
                    <a:p>
                      <a:pPr algn="dist" fontAlgn="b"/>
                      <a:r>
                        <a:rPr lang="ja-JP" altLang="en-US" sz="1100" u="none" strike="noStrike" spc="-150" dirty="0">
                          <a:effectLst/>
                        </a:rPr>
                        <a:t>食品の購入（飲食）のしやすさ</a:t>
                      </a:r>
                      <a:endParaRPr lang="ja-JP" altLang="en-US" sz="1100" b="0" i="0" u="none" strike="noStrike" spc="-150" dirty="0">
                        <a:solidFill>
                          <a:srgbClr val="000000"/>
                        </a:solidFill>
                        <a:effectLst/>
                        <a:latin typeface="ＭＳ Ｐゴシック"/>
                      </a:endParaRPr>
                    </a:p>
                  </a:txBody>
                  <a:tcPr marL="36000" marR="36000" marT="0" marB="0" anchor="ctr"/>
                </a:tc>
              </a:tr>
              <a:tr h="295631">
                <a:tc>
                  <a:txBody>
                    <a:bodyPr/>
                    <a:lstStyle/>
                    <a:p>
                      <a:pPr algn="dist" fontAlgn="b"/>
                      <a:r>
                        <a:rPr lang="ja-JP" altLang="en-US" sz="1100" u="none" strike="noStrike" spc="-150">
                          <a:effectLst/>
                        </a:rPr>
                        <a:t>食に関する情報</a:t>
                      </a:r>
                      <a:endParaRPr lang="ja-JP" altLang="en-US" sz="1100" b="0" i="0" u="none" strike="noStrike" spc="-150">
                        <a:solidFill>
                          <a:srgbClr val="000000"/>
                        </a:solidFill>
                        <a:effectLst/>
                        <a:latin typeface="ＭＳ Ｐゴシック"/>
                      </a:endParaRPr>
                    </a:p>
                  </a:txBody>
                  <a:tcPr marL="36000" marR="36000" marT="0" marB="0" anchor="ctr"/>
                </a:tc>
              </a:tr>
              <a:tr h="295631">
                <a:tc>
                  <a:txBody>
                    <a:bodyPr/>
                    <a:lstStyle/>
                    <a:p>
                      <a:pPr algn="dist" fontAlgn="b"/>
                      <a:r>
                        <a:rPr lang="ja-JP" altLang="en-US" sz="1100" u="none" strike="noStrike" spc="-150" dirty="0">
                          <a:effectLst/>
                        </a:rPr>
                        <a:t>変わらない・ない</a:t>
                      </a:r>
                      <a:endParaRPr lang="ja-JP" altLang="en-US" sz="1100" b="0" i="0" u="none" strike="noStrike" spc="-150" dirty="0">
                        <a:solidFill>
                          <a:srgbClr val="000000"/>
                        </a:solidFill>
                        <a:effectLst/>
                        <a:latin typeface="ＭＳ Ｐゴシック"/>
                      </a:endParaRPr>
                    </a:p>
                  </a:txBody>
                  <a:tcPr marL="36000" marR="36000" marT="0" marB="0" anchor="ctr"/>
                </a:tc>
              </a:tr>
            </a:tbl>
          </a:graphicData>
        </a:graphic>
      </p:graphicFrame>
      <p:sp>
        <p:nvSpPr>
          <p:cNvPr id="7" name="正方形/長方形 6"/>
          <p:cNvSpPr/>
          <p:nvPr/>
        </p:nvSpPr>
        <p:spPr>
          <a:xfrm>
            <a:off x="7074279" y="6554142"/>
            <a:ext cx="360040" cy="309637"/>
          </a:xfrm>
          <a:prstGeom prst="rect">
            <a:avLst/>
          </a:prstGeom>
        </p:spPr>
        <p:txBody>
          <a:bodyPr wrap="square">
            <a:spAutoFit/>
          </a:bodyPr>
          <a:lstStyle/>
          <a:p>
            <a:pPr>
              <a:lnSpc>
                <a:spcPct val="150000"/>
              </a:lnSpc>
            </a:pPr>
            <a:r>
              <a:rPr lang="en-US" altLang="ja-JP" sz="1050" dirty="0" smtClean="0"/>
              <a:t>(%)</a:t>
            </a:r>
            <a:endParaRPr lang="ja-JP" altLang="en-US" sz="1050" dirty="0"/>
          </a:p>
        </p:txBody>
      </p:sp>
      <p:sp>
        <p:nvSpPr>
          <p:cNvPr id="8" name="正方形/長方形 7"/>
          <p:cNvSpPr/>
          <p:nvPr/>
        </p:nvSpPr>
        <p:spPr>
          <a:xfrm>
            <a:off x="1817695" y="6575747"/>
            <a:ext cx="360040" cy="309637"/>
          </a:xfrm>
          <a:prstGeom prst="rect">
            <a:avLst/>
          </a:prstGeom>
        </p:spPr>
        <p:txBody>
          <a:bodyPr wrap="square">
            <a:spAutoFit/>
          </a:bodyPr>
          <a:lstStyle/>
          <a:p>
            <a:pPr>
              <a:lnSpc>
                <a:spcPct val="150000"/>
              </a:lnSpc>
            </a:pPr>
            <a:r>
              <a:rPr lang="en-US" altLang="ja-JP" sz="1050" dirty="0" smtClean="0"/>
              <a:t>(%)</a:t>
            </a:r>
            <a:endParaRPr lang="ja-JP" altLang="en-US" sz="1050" dirty="0"/>
          </a:p>
        </p:txBody>
      </p:sp>
      <p:sp>
        <p:nvSpPr>
          <p:cNvPr id="9" name="正方形/長方形 8"/>
          <p:cNvSpPr/>
          <p:nvPr/>
        </p:nvSpPr>
        <p:spPr>
          <a:xfrm>
            <a:off x="5571661" y="6597847"/>
            <a:ext cx="1502618" cy="307007"/>
          </a:xfrm>
          <a:prstGeom prst="rect">
            <a:avLst/>
          </a:prstGeom>
        </p:spPr>
        <p:txBody>
          <a:bodyPr wrap="square">
            <a:spAutoFit/>
          </a:bodyPr>
          <a:lstStyle/>
          <a:p>
            <a:pPr>
              <a:lnSpc>
                <a:spcPct val="150000"/>
              </a:lnSpc>
            </a:pPr>
            <a:r>
              <a:rPr lang="ja-JP" altLang="en-US" sz="1050" dirty="0" smtClean="0"/>
              <a:t>（複数</a:t>
            </a:r>
            <a:r>
              <a:rPr lang="ja-JP" altLang="en-US" sz="1050" dirty="0"/>
              <a:t>回答、</a:t>
            </a:r>
            <a:r>
              <a:rPr lang="en-US" altLang="ja-JP" sz="1050" dirty="0"/>
              <a:t>n=1,745</a:t>
            </a:r>
            <a:r>
              <a:rPr lang="ja-JP" altLang="en-US" sz="1050" dirty="0"/>
              <a:t>）</a:t>
            </a:r>
          </a:p>
        </p:txBody>
      </p:sp>
      <p:sp>
        <p:nvSpPr>
          <p:cNvPr id="10" name="正方形/長方形 9"/>
          <p:cNvSpPr/>
          <p:nvPr/>
        </p:nvSpPr>
        <p:spPr>
          <a:xfrm>
            <a:off x="1889703" y="1702309"/>
            <a:ext cx="2326209" cy="276999"/>
          </a:xfrm>
          <a:prstGeom prst="rect">
            <a:avLst/>
          </a:prstGeom>
        </p:spPr>
        <p:txBody>
          <a:bodyPr wrap="square">
            <a:spAutoFit/>
          </a:bodyPr>
          <a:lstStyle/>
          <a:p>
            <a:r>
              <a:rPr lang="ja-JP" altLang="en-US" sz="1200" b="1" dirty="0" smtClean="0"/>
              <a:t>（増えたり、広がったもの）</a:t>
            </a:r>
            <a:endParaRPr lang="en-US" altLang="ja-JP" sz="1200" b="1" dirty="0" smtClean="0"/>
          </a:p>
        </p:txBody>
      </p:sp>
      <p:sp>
        <p:nvSpPr>
          <p:cNvPr id="11" name="正方形/長方形 10"/>
          <p:cNvSpPr/>
          <p:nvPr/>
        </p:nvSpPr>
        <p:spPr>
          <a:xfrm>
            <a:off x="5418095" y="1668401"/>
            <a:ext cx="2326209" cy="276999"/>
          </a:xfrm>
          <a:prstGeom prst="rect">
            <a:avLst/>
          </a:prstGeom>
        </p:spPr>
        <p:txBody>
          <a:bodyPr wrap="square">
            <a:spAutoFit/>
          </a:bodyPr>
          <a:lstStyle/>
          <a:p>
            <a:r>
              <a:rPr lang="ja-JP" altLang="en-US" sz="1200" b="1" dirty="0" smtClean="0"/>
              <a:t>（減ったり、狭まったもの）</a:t>
            </a:r>
            <a:endParaRPr lang="en-US" altLang="ja-JP" sz="1200" b="1" dirty="0" smtClean="0"/>
          </a:p>
        </p:txBody>
      </p:sp>
      <p:sp>
        <p:nvSpPr>
          <p:cNvPr id="18" name="正方形/長方形 17"/>
          <p:cNvSpPr/>
          <p:nvPr/>
        </p:nvSpPr>
        <p:spPr>
          <a:xfrm>
            <a:off x="971600" y="116631"/>
            <a:ext cx="8134872" cy="115212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円/楕円 18"/>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20" name="正方形/長方形 19"/>
          <p:cNvSpPr/>
          <p:nvPr/>
        </p:nvSpPr>
        <p:spPr>
          <a:xfrm>
            <a:off x="-252536" y="279698"/>
            <a:ext cx="1872208" cy="369332"/>
          </a:xfrm>
          <a:prstGeom prst="rect">
            <a:avLst/>
          </a:prstGeom>
        </p:spPr>
        <p:txBody>
          <a:bodyPr wrap="square">
            <a:spAutoFit/>
          </a:bodyPr>
          <a:lstStyle/>
          <a:p>
            <a:pPr algn="ctr"/>
            <a:r>
              <a:rPr lang="ja-JP" altLang="en-US" b="1" dirty="0" smtClean="0">
                <a:solidFill>
                  <a:schemeClr val="bg1"/>
                </a:solidFill>
              </a:rPr>
              <a:t>教育・体験</a:t>
            </a:r>
            <a:endParaRPr lang="ja-JP" altLang="en-US" b="1" dirty="0">
              <a:solidFill>
                <a:schemeClr val="bg1"/>
              </a:solidFill>
            </a:endParaRPr>
          </a:p>
        </p:txBody>
      </p:sp>
      <p:sp>
        <p:nvSpPr>
          <p:cNvPr id="21" name="角丸四角形 20"/>
          <p:cNvSpPr/>
          <p:nvPr/>
        </p:nvSpPr>
        <p:spPr>
          <a:xfrm>
            <a:off x="1331640" y="116632"/>
            <a:ext cx="7704856" cy="1152128"/>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mn-ea"/>
              </a:rPr>
              <a:t>○ 食</a:t>
            </a:r>
            <a:r>
              <a:rPr lang="ja-JP" altLang="en-US" dirty="0">
                <a:latin typeface="+mn-ea"/>
              </a:rPr>
              <a:t>をめぐる状況について、子どもの頃と現在との</a:t>
            </a:r>
            <a:r>
              <a:rPr lang="ja-JP" altLang="en-US" dirty="0" smtClean="0">
                <a:latin typeface="+mn-ea"/>
              </a:rPr>
              <a:t>変化で、</a:t>
            </a:r>
            <a:r>
              <a:rPr lang="ja-JP" altLang="en-US" dirty="0">
                <a:latin typeface="+mn-ea"/>
              </a:rPr>
              <a:t>“減ったり</a:t>
            </a:r>
            <a:r>
              <a:rPr lang="ja-JP" altLang="en-US" dirty="0" smtClean="0">
                <a:latin typeface="+mn-ea"/>
              </a:rPr>
              <a:t>、</a:t>
            </a:r>
            <a:r>
              <a:rPr lang="ja-JP" altLang="en-US" dirty="0" err="1" smtClean="0">
                <a:latin typeface="+mn-ea"/>
              </a:rPr>
              <a:t>狭まっ</a:t>
            </a:r>
            <a:endParaRPr lang="en-US" altLang="ja-JP" dirty="0" smtClean="0">
              <a:latin typeface="+mn-ea"/>
            </a:endParaRPr>
          </a:p>
          <a:p>
            <a:r>
              <a:rPr lang="ja-JP" altLang="en-US" dirty="0">
                <a:latin typeface="+mn-ea"/>
              </a:rPr>
              <a:t>　</a:t>
            </a:r>
            <a:r>
              <a:rPr lang="ja-JP" altLang="en-US" dirty="0" smtClean="0">
                <a:latin typeface="+mn-ea"/>
              </a:rPr>
              <a:t>　たり</a:t>
            </a:r>
            <a:r>
              <a:rPr lang="ja-JP" altLang="en-US" dirty="0">
                <a:latin typeface="+mn-ea"/>
              </a:rPr>
              <a:t>したもの</a:t>
            </a:r>
            <a:r>
              <a:rPr lang="ja-JP" altLang="en-US" dirty="0" smtClean="0">
                <a:latin typeface="+mn-ea"/>
              </a:rPr>
              <a:t>”は、「</a:t>
            </a:r>
            <a:r>
              <a:rPr lang="ja-JP" altLang="en-US" dirty="0">
                <a:latin typeface="+mn-ea"/>
              </a:rPr>
              <a:t>食卓を囲む家族の団らん」、「地域性や季節感の</a:t>
            </a:r>
            <a:r>
              <a:rPr lang="ja-JP" altLang="en-US" dirty="0" smtClean="0">
                <a:latin typeface="+mn-ea"/>
              </a:rPr>
              <a:t>ある</a:t>
            </a:r>
            <a:endParaRPr lang="en-US" altLang="ja-JP" dirty="0" smtClean="0">
              <a:latin typeface="+mn-ea"/>
            </a:endParaRPr>
          </a:p>
          <a:p>
            <a:r>
              <a:rPr lang="ja-JP" altLang="en-US" dirty="0">
                <a:latin typeface="+mn-ea"/>
              </a:rPr>
              <a:t>　</a:t>
            </a:r>
            <a:r>
              <a:rPr lang="ja-JP" altLang="en-US" dirty="0" smtClean="0">
                <a:latin typeface="+mn-ea"/>
              </a:rPr>
              <a:t>　食事</a:t>
            </a:r>
            <a:r>
              <a:rPr lang="ja-JP" altLang="en-US" dirty="0">
                <a:latin typeface="+mn-ea"/>
              </a:rPr>
              <a:t>」、「食事の正しいマナーや作法」、「食事づくりに関する時間や労力」</a:t>
            </a:r>
            <a:r>
              <a:rPr lang="ja-JP" altLang="en-US" dirty="0" smtClean="0">
                <a:latin typeface="+mn-ea"/>
              </a:rPr>
              <a:t>、</a:t>
            </a:r>
            <a:endParaRPr lang="en-US" altLang="ja-JP" dirty="0" smtClean="0">
              <a:latin typeface="+mn-ea"/>
            </a:endParaRPr>
          </a:p>
          <a:p>
            <a:r>
              <a:rPr lang="ja-JP" altLang="en-US" dirty="0">
                <a:latin typeface="+mn-ea"/>
              </a:rPr>
              <a:t>　</a:t>
            </a:r>
            <a:r>
              <a:rPr lang="ja-JP" altLang="en-US" dirty="0" smtClean="0">
                <a:latin typeface="+mn-ea"/>
              </a:rPr>
              <a:t>　「</a:t>
            </a:r>
            <a:r>
              <a:rPr lang="ja-JP" altLang="en-US" dirty="0">
                <a:latin typeface="+mn-ea"/>
              </a:rPr>
              <a:t>規則正しい食生活リズム</a:t>
            </a:r>
            <a:r>
              <a:rPr lang="ja-JP" altLang="en-US" dirty="0" smtClean="0">
                <a:latin typeface="+mn-ea"/>
              </a:rPr>
              <a:t>」。</a:t>
            </a:r>
            <a:endParaRPr lang="ja-JP" altLang="en-US" dirty="0">
              <a:latin typeface="+mn-ea"/>
            </a:endParaRPr>
          </a:p>
        </p:txBody>
      </p:sp>
      <p:sp>
        <p:nvSpPr>
          <p:cNvPr id="22"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45</a:t>
            </a:fld>
            <a:endParaRPr kumimoji="1" lang="ja-JP" altLang="en-US"/>
          </a:p>
        </p:txBody>
      </p:sp>
    </p:spTree>
    <p:extLst>
      <p:ext uri="{BB962C8B-B14F-4D97-AF65-F5344CB8AC3E}">
        <p14:creationId xmlns:p14="http://schemas.microsoft.com/office/powerpoint/2010/main" val="29023606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51720" y="980728"/>
            <a:ext cx="5040560" cy="3700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調理、食品の購入、外食の頻度　</a:t>
            </a:r>
          </a:p>
        </p:txBody>
      </p:sp>
      <p:sp>
        <p:nvSpPr>
          <p:cNvPr id="5" name="正方形/長方形 4"/>
          <p:cNvSpPr/>
          <p:nvPr/>
        </p:nvSpPr>
        <p:spPr>
          <a:xfrm>
            <a:off x="943483" y="6550223"/>
            <a:ext cx="4603806" cy="307777"/>
          </a:xfrm>
          <a:prstGeom prst="rect">
            <a:avLst/>
          </a:prstGeom>
        </p:spPr>
        <p:txBody>
          <a:bodyPr wrap="square">
            <a:spAutoFit/>
          </a:bodyPr>
          <a:lstStyle/>
          <a:p>
            <a:r>
              <a:rPr lang="ja-JP" altLang="ja-JP" sz="1400" dirty="0"/>
              <a:t>資料：内閣府「食育に関する意識調査」（平成</a:t>
            </a:r>
            <a:r>
              <a:rPr lang="en-US" altLang="ja-JP" sz="1400" dirty="0"/>
              <a:t>24</a:t>
            </a:r>
            <a:r>
              <a:rPr lang="ja-JP" altLang="ja-JP" sz="1400" dirty="0"/>
              <a:t>年</a:t>
            </a:r>
            <a:r>
              <a:rPr lang="en-US" altLang="ja-JP" sz="1400" dirty="0"/>
              <a:t>12</a:t>
            </a:r>
            <a:r>
              <a:rPr lang="ja-JP" altLang="ja-JP" sz="1400" dirty="0"/>
              <a:t>月）</a:t>
            </a:r>
          </a:p>
        </p:txBody>
      </p:sp>
      <p:grpSp>
        <p:nvGrpSpPr>
          <p:cNvPr id="15" name="グループ化 14"/>
          <p:cNvGrpSpPr/>
          <p:nvPr/>
        </p:nvGrpSpPr>
        <p:grpSpPr>
          <a:xfrm>
            <a:off x="467544" y="1566814"/>
            <a:ext cx="8136905" cy="5055136"/>
            <a:chOff x="745541" y="2236938"/>
            <a:chExt cx="6490755" cy="4032448"/>
          </a:xfrm>
        </p:grpSpPr>
        <p:graphicFrame>
          <p:nvGraphicFramePr>
            <p:cNvPr id="6" name="グラフ 5"/>
            <p:cNvGraphicFramePr>
              <a:graphicFrameLocks/>
            </p:cNvGraphicFramePr>
            <p:nvPr>
              <p:extLst>
                <p:ext uri="{D42A27DB-BD31-4B8C-83A1-F6EECF244321}">
                  <p14:modId xmlns:p14="http://schemas.microsoft.com/office/powerpoint/2010/main" val="749002921"/>
                </p:ext>
              </p:extLst>
            </p:nvPr>
          </p:nvGraphicFramePr>
          <p:xfrm>
            <a:off x="1979712" y="2236938"/>
            <a:ext cx="5256584" cy="12807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a:graphicFrameLocks/>
            </p:cNvGraphicFramePr>
            <p:nvPr>
              <p:extLst>
                <p:ext uri="{D42A27DB-BD31-4B8C-83A1-F6EECF244321}">
                  <p14:modId xmlns:p14="http://schemas.microsoft.com/office/powerpoint/2010/main" val="2298113588"/>
                </p:ext>
              </p:extLst>
            </p:nvPr>
          </p:nvGraphicFramePr>
          <p:xfrm>
            <a:off x="1979712" y="3561277"/>
            <a:ext cx="5256584" cy="12766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1102646410"/>
                </p:ext>
              </p:extLst>
            </p:nvPr>
          </p:nvGraphicFramePr>
          <p:xfrm>
            <a:off x="1979712" y="4844606"/>
            <a:ext cx="5256584" cy="1280764"/>
          </p:xfrm>
          <a:graphic>
            <a:graphicData uri="http://schemas.openxmlformats.org/drawingml/2006/chart">
              <c:chart xmlns:c="http://schemas.openxmlformats.org/drawingml/2006/chart" xmlns:r="http://schemas.openxmlformats.org/officeDocument/2006/relationships" r:id="rId4"/>
            </a:graphicData>
          </a:graphic>
        </p:graphicFrame>
        <p:sp>
          <p:nvSpPr>
            <p:cNvPr id="9" name="正方形/長方形 8"/>
            <p:cNvSpPr/>
            <p:nvPr/>
          </p:nvSpPr>
          <p:spPr>
            <a:xfrm>
              <a:off x="745541" y="2524970"/>
              <a:ext cx="1656184" cy="466471"/>
            </a:xfrm>
            <a:prstGeom prst="rect">
              <a:avLst/>
            </a:prstGeom>
          </p:spPr>
          <p:txBody>
            <a:bodyPr wrap="square">
              <a:spAutoFit/>
            </a:bodyPr>
            <a:lstStyle/>
            <a:p>
              <a:r>
                <a:rPr lang="ja-JP" altLang="en-US" sz="1600" dirty="0" smtClean="0"/>
                <a:t>自分</a:t>
              </a:r>
              <a:r>
                <a:rPr lang="ja-JP" altLang="en-US" sz="1600" dirty="0"/>
                <a:t>で調理</a:t>
              </a:r>
              <a:r>
                <a:rPr lang="ja-JP" altLang="en-US" sz="1600" dirty="0" smtClean="0"/>
                <a:t>し</a:t>
              </a:r>
              <a:endParaRPr lang="en-US" altLang="ja-JP" sz="1600" dirty="0" smtClean="0"/>
            </a:p>
            <a:p>
              <a:r>
                <a:rPr lang="ja-JP" altLang="en-US" sz="1600" dirty="0" smtClean="0"/>
                <a:t>食事</a:t>
              </a:r>
              <a:r>
                <a:rPr lang="ja-JP" altLang="en-US" sz="1600" dirty="0"/>
                <a:t>をつくること</a:t>
              </a:r>
            </a:p>
          </p:txBody>
        </p:sp>
        <p:sp>
          <p:nvSpPr>
            <p:cNvPr id="10" name="正方形/長方形 9"/>
            <p:cNvSpPr/>
            <p:nvPr/>
          </p:nvSpPr>
          <p:spPr>
            <a:xfrm>
              <a:off x="766378" y="3749106"/>
              <a:ext cx="1616669" cy="662881"/>
            </a:xfrm>
            <a:prstGeom prst="rect">
              <a:avLst/>
            </a:prstGeom>
          </p:spPr>
          <p:txBody>
            <a:bodyPr wrap="square">
              <a:spAutoFit/>
            </a:bodyPr>
            <a:lstStyle/>
            <a:p>
              <a:r>
                <a:rPr lang="ja-JP" altLang="en-US" sz="1600" dirty="0" smtClean="0"/>
                <a:t>自分</a:t>
              </a:r>
              <a:r>
                <a:rPr lang="ja-JP" altLang="en-US" sz="1600" dirty="0"/>
                <a:t>で食品</a:t>
              </a:r>
              <a:r>
                <a:rPr lang="ja-JP" altLang="en-US" sz="1600" dirty="0" smtClean="0"/>
                <a:t>や</a:t>
              </a:r>
              <a:endParaRPr lang="en-US" altLang="ja-JP" sz="1600" dirty="0" smtClean="0"/>
            </a:p>
            <a:p>
              <a:r>
                <a:rPr lang="ja-JP" altLang="en-US" sz="1600" dirty="0" smtClean="0"/>
                <a:t>弁当などを購入</a:t>
              </a:r>
              <a:endParaRPr lang="en-US" altLang="ja-JP" sz="1600" dirty="0" smtClean="0"/>
            </a:p>
            <a:p>
              <a:r>
                <a:rPr lang="ja-JP" altLang="en-US" sz="1600" dirty="0" smtClean="0"/>
                <a:t>する</a:t>
              </a:r>
              <a:r>
                <a:rPr lang="ja-JP" altLang="en-US" sz="1600" dirty="0"/>
                <a:t>こと</a:t>
              </a:r>
            </a:p>
          </p:txBody>
        </p:sp>
        <p:sp>
          <p:nvSpPr>
            <p:cNvPr id="11" name="正方形/長方形 10"/>
            <p:cNvSpPr/>
            <p:nvPr/>
          </p:nvSpPr>
          <p:spPr>
            <a:xfrm>
              <a:off x="812866" y="5241529"/>
              <a:ext cx="1533879" cy="270062"/>
            </a:xfrm>
            <a:prstGeom prst="rect">
              <a:avLst/>
            </a:prstGeom>
          </p:spPr>
          <p:txBody>
            <a:bodyPr wrap="square">
              <a:spAutoFit/>
            </a:bodyPr>
            <a:lstStyle/>
            <a:p>
              <a:r>
                <a:rPr lang="ja-JP" altLang="en-US" sz="1600" dirty="0" smtClean="0"/>
                <a:t>外食</a:t>
              </a:r>
              <a:r>
                <a:rPr lang="ja-JP" altLang="en-US" sz="1600" dirty="0"/>
                <a:t>をすること</a:t>
              </a:r>
            </a:p>
          </p:txBody>
        </p:sp>
        <p:sp>
          <p:nvSpPr>
            <p:cNvPr id="12" name="テキスト ボックス 11"/>
            <p:cNvSpPr txBox="1"/>
            <p:nvPr/>
          </p:nvSpPr>
          <p:spPr>
            <a:xfrm>
              <a:off x="6017168" y="4032747"/>
              <a:ext cx="300082" cy="230832"/>
            </a:xfrm>
            <a:prstGeom prst="rect">
              <a:avLst/>
            </a:prstGeom>
            <a:noFill/>
          </p:spPr>
          <p:txBody>
            <a:bodyPr wrap="none" rtlCol="0">
              <a:spAutoFit/>
            </a:bodyPr>
            <a:lstStyle/>
            <a:p>
              <a:r>
                <a:rPr kumimoji="1" lang="ja-JP" altLang="en-US" sz="900" dirty="0" smtClean="0"/>
                <a:t>－</a:t>
              </a:r>
              <a:endParaRPr kumimoji="1" lang="ja-JP" altLang="en-US" sz="900" dirty="0"/>
            </a:p>
          </p:txBody>
        </p:sp>
        <p:sp>
          <p:nvSpPr>
            <p:cNvPr id="13" name="テキスト ボックス 2"/>
            <p:cNvSpPr txBox="1">
              <a:spLocks noChangeArrowheads="1"/>
            </p:cNvSpPr>
            <p:nvPr/>
          </p:nvSpPr>
          <p:spPr bwMode="auto">
            <a:xfrm>
              <a:off x="5206531" y="6007776"/>
              <a:ext cx="1129665" cy="26161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100" kern="100">
                  <a:effectLst/>
                  <a:latin typeface="+mn-ea"/>
                  <a:cs typeface="Times New Roman"/>
                </a:rPr>
                <a:t>（ｎ</a:t>
              </a:r>
              <a:r>
                <a:rPr lang="en-US" sz="1100" kern="100">
                  <a:effectLst/>
                  <a:latin typeface="+mn-ea"/>
                  <a:cs typeface="Times New Roman"/>
                </a:rPr>
                <a:t>=1,773</a:t>
              </a:r>
              <a:r>
                <a:rPr lang="ja-JP" sz="1100" kern="100">
                  <a:effectLst/>
                  <a:latin typeface="+mn-ea"/>
                  <a:cs typeface="Times New Roman"/>
                </a:rPr>
                <a:t>）</a:t>
              </a:r>
              <a:endParaRPr lang="ja-JP" sz="1400" kern="100">
                <a:effectLst/>
                <a:latin typeface="+mn-ea"/>
                <a:cs typeface="Times New Roman"/>
              </a:endParaRPr>
            </a:p>
          </p:txBody>
        </p:sp>
      </p:grpSp>
      <p:sp>
        <p:nvSpPr>
          <p:cNvPr id="17" name="正方形/長方形 16"/>
          <p:cNvSpPr/>
          <p:nvPr/>
        </p:nvSpPr>
        <p:spPr>
          <a:xfrm>
            <a:off x="899592" y="116631"/>
            <a:ext cx="8206880" cy="6819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円/楕円 17"/>
          <p:cNvSpPr/>
          <p:nvPr/>
        </p:nvSpPr>
        <p:spPr>
          <a:xfrm>
            <a:off x="53752" y="0"/>
            <a:ext cx="1493912" cy="9807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9" name="正方形/長方形 18"/>
          <p:cNvSpPr/>
          <p:nvPr/>
        </p:nvSpPr>
        <p:spPr>
          <a:xfrm>
            <a:off x="-51026" y="57398"/>
            <a:ext cx="1872208" cy="923330"/>
          </a:xfrm>
          <a:prstGeom prst="rect">
            <a:avLst/>
          </a:prstGeom>
        </p:spPr>
        <p:txBody>
          <a:bodyPr wrap="square">
            <a:spAutoFit/>
          </a:bodyPr>
          <a:lstStyle/>
          <a:p>
            <a:pPr algn="ctr"/>
            <a:r>
              <a:rPr lang="ja-JP" altLang="en-US" b="1" dirty="0">
                <a:solidFill>
                  <a:schemeClr val="bg1"/>
                </a:solidFill>
              </a:rPr>
              <a:t>食の場面</a:t>
            </a:r>
            <a:r>
              <a:rPr lang="ja-JP" altLang="en-US" b="1" dirty="0" smtClean="0">
                <a:solidFill>
                  <a:schemeClr val="bg1"/>
                </a:solidFill>
              </a:rPr>
              <a:t>、</a:t>
            </a:r>
            <a:endParaRPr lang="en-US" altLang="ja-JP" b="1" dirty="0" smtClean="0">
              <a:solidFill>
                <a:schemeClr val="bg1"/>
              </a:solidFill>
            </a:endParaRPr>
          </a:p>
          <a:p>
            <a:pPr algn="ctr"/>
            <a:r>
              <a:rPr lang="ja-JP" altLang="en-US" b="1" dirty="0" smtClean="0">
                <a:solidFill>
                  <a:schemeClr val="bg1"/>
                </a:solidFill>
              </a:rPr>
              <a:t>選び方</a:t>
            </a:r>
            <a:r>
              <a:rPr lang="ja-JP" altLang="en-US" b="1" dirty="0">
                <a:solidFill>
                  <a:schemeClr val="bg1"/>
                </a:solidFill>
              </a:rPr>
              <a:t>・整え方・食べ方</a:t>
            </a:r>
          </a:p>
        </p:txBody>
      </p:sp>
      <p:sp>
        <p:nvSpPr>
          <p:cNvPr id="20" name="角丸四角形 19"/>
          <p:cNvSpPr/>
          <p:nvPr/>
        </p:nvSpPr>
        <p:spPr>
          <a:xfrm>
            <a:off x="1619672" y="116632"/>
            <a:ext cx="7704856" cy="681980"/>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食事づくり</a:t>
            </a:r>
            <a:r>
              <a:rPr lang="ja-JP" altLang="en-US" dirty="0">
                <a:latin typeface="ＭＳ ゴシック" panose="020B0609070205080204" pitchFamily="49" charset="-128"/>
                <a:ea typeface="ＭＳ ゴシック" panose="020B0609070205080204" pitchFamily="49" charset="-128"/>
              </a:rPr>
              <a:t>や、食品の購入、外食の頻度は、それぞれ高頻度で行</a:t>
            </a:r>
            <a:r>
              <a:rPr lang="ja-JP" altLang="en-US" dirty="0" err="1" smtClean="0">
                <a:latin typeface="ＭＳ ゴシック" panose="020B0609070205080204" pitchFamily="49" charset="-128"/>
                <a:ea typeface="ＭＳ ゴシック" panose="020B0609070205080204" pitchFamily="49" charset="-128"/>
              </a:rPr>
              <a:t>っ</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a:t>
            </a:r>
            <a:r>
              <a:rPr lang="ja-JP" altLang="en-US" dirty="0" err="1" smtClean="0">
                <a:latin typeface="ＭＳ ゴシック" panose="020B0609070205080204" pitchFamily="49" charset="-128"/>
                <a:ea typeface="ＭＳ ゴシック" panose="020B0609070205080204" pitchFamily="49" charset="-128"/>
              </a:rPr>
              <a:t>て</a:t>
            </a:r>
            <a:r>
              <a:rPr lang="ja-JP" altLang="en-US" dirty="0">
                <a:latin typeface="ＭＳ ゴシック" panose="020B0609070205080204" pitchFamily="49" charset="-128"/>
                <a:ea typeface="ＭＳ ゴシック" panose="020B0609070205080204" pitchFamily="49" charset="-128"/>
              </a:rPr>
              <a:t>いる人がいる一方</a:t>
            </a:r>
            <a:r>
              <a:rPr lang="ja-JP" altLang="en-US" dirty="0" smtClean="0">
                <a:latin typeface="ＭＳ ゴシック" panose="020B0609070205080204" pitchFamily="49" charset="-128"/>
                <a:ea typeface="ＭＳ ゴシック" panose="020B0609070205080204" pitchFamily="49" charset="-128"/>
              </a:rPr>
              <a:t>、「ほとんどない」と</a:t>
            </a:r>
            <a:r>
              <a:rPr lang="ja-JP" altLang="en-US" dirty="0">
                <a:latin typeface="ＭＳ ゴシック" panose="020B0609070205080204" pitchFamily="49" charset="-128"/>
                <a:ea typeface="ＭＳ ゴシック" panose="020B0609070205080204" pitchFamily="49" charset="-128"/>
              </a:rPr>
              <a:t>いう人もみられる状況。</a:t>
            </a:r>
          </a:p>
        </p:txBody>
      </p:sp>
      <p:sp>
        <p:nvSpPr>
          <p:cNvPr id="21"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46</a:t>
            </a:fld>
            <a:endParaRPr kumimoji="1" lang="ja-JP" altLang="en-US"/>
          </a:p>
        </p:txBody>
      </p:sp>
    </p:spTree>
    <p:extLst>
      <p:ext uri="{BB962C8B-B14F-4D97-AF65-F5344CB8AC3E}">
        <p14:creationId xmlns:p14="http://schemas.microsoft.com/office/powerpoint/2010/main" val="25395016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2703" y="1570480"/>
            <a:ext cx="6223633" cy="2074544"/>
          </a:xfrm>
          <a:prstGeom prst="rect">
            <a:avLst/>
          </a:prstGeom>
          <a:noFill/>
          <a:ln>
            <a:noFill/>
          </a:ln>
        </p:spPr>
      </p:pic>
      <p:pic>
        <p:nvPicPr>
          <p:cNvPr id="9" name="図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933056"/>
            <a:ext cx="5795784" cy="3000332"/>
          </a:xfrm>
          <a:prstGeom prst="rect">
            <a:avLst/>
          </a:prstGeom>
          <a:noFill/>
          <a:ln>
            <a:noFill/>
          </a:ln>
        </p:spPr>
      </p:pic>
      <p:sp>
        <p:nvSpPr>
          <p:cNvPr id="11" name="正方形/長方形 10"/>
          <p:cNvSpPr/>
          <p:nvPr/>
        </p:nvSpPr>
        <p:spPr>
          <a:xfrm>
            <a:off x="7599118" y="2780928"/>
            <a:ext cx="1725410" cy="738664"/>
          </a:xfrm>
          <a:prstGeom prst="rect">
            <a:avLst/>
          </a:prstGeom>
        </p:spPr>
        <p:txBody>
          <a:bodyPr wrap="square">
            <a:spAutoFit/>
          </a:bodyPr>
          <a:lstStyle/>
          <a:p>
            <a:r>
              <a:rPr lang="ja-JP" altLang="ja-JP" sz="1400" dirty="0"/>
              <a:t>出典：厚生労働省「平成</a:t>
            </a:r>
            <a:r>
              <a:rPr lang="en-US" altLang="ja-JP" sz="1400" dirty="0"/>
              <a:t>22</a:t>
            </a:r>
            <a:r>
              <a:rPr lang="ja-JP" altLang="ja-JP" sz="1400" dirty="0"/>
              <a:t>年国民健康・栄養調査」</a:t>
            </a:r>
            <a:endParaRPr lang="ja-JP" altLang="en-US" sz="1400" dirty="0"/>
          </a:p>
        </p:txBody>
      </p:sp>
      <p:sp>
        <p:nvSpPr>
          <p:cNvPr id="12" name="正方形/長方形 11"/>
          <p:cNvSpPr/>
          <p:nvPr/>
        </p:nvSpPr>
        <p:spPr>
          <a:xfrm>
            <a:off x="-5779" y="1556792"/>
            <a:ext cx="9114283" cy="307777"/>
          </a:xfrm>
          <a:prstGeom prst="rect">
            <a:avLst/>
          </a:prstGeom>
        </p:spPr>
        <p:txBody>
          <a:bodyPr wrap="square">
            <a:spAutoFit/>
          </a:bodyPr>
          <a:lstStyle/>
          <a:p>
            <a:pPr algn="ctr"/>
            <a:r>
              <a:rPr lang="ja-JP" altLang="ja-JP" sz="1400" b="1" dirty="0" smtClean="0"/>
              <a:t>生活</a:t>
            </a:r>
            <a:r>
              <a:rPr lang="ja-JP" altLang="ja-JP" sz="1400" b="1" dirty="0"/>
              <a:t>習慣病の予防・改善を目的とした生活習慣の改善</a:t>
            </a:r>
            <a:r>
              <a:rPr lang="ja-JP" altLang="ja-JP" sz="1400" b="1" dirty="0" smtClean="0"/>
              <a:t>に取り組んでいる人</a:t>
            </a:r>
            <a:r>
              <a:rPr lang="ja-JP" altLang="ja-JP" sz="1400" b="1" dirty="0"/>
              <a:t>の割合（</a:t>
            </a:r>
            <a:r>
              <a:rPr lang="en-US" altLang="ja-JP" sz="1400" b="1" dirty="0"/>
              <a:t>30</a:t>
            </a:r>
            <a:r>
              <a:rPr lang="ja-JP" altLang="ja-JP" sz="1400" b="1" dirty="0"/>
              <a:t>歳以上）</a:t>
            </a:r>
            <a:endParaRPr lang="en-US" altLang="ja-JP" sz="1400" b="1" dirty="0" smtClean="0"/>
          </a:p>
        </p:txBody>
      </p:sp>
      <p:sp>
        <p:nvSpPr>
          <p:cNvPr id="13" name="正方形/長方形 12"/>
          <p:cNvSpPr/>
          <p:nvPr/>
        </p:nvSpPr>
        <p:spPr>
          <a:xfrm>
            <a:off x="-36512" y="3666510"/>
            <a:ext cx="9145015" cy="307777"/>
          </a:xfrm>
          <a:prstGeom prst="rect">
            <a:avLst/>
          </a:prstGeom>
        </p:spPr>
        <p:txBody>
          <a:bodyPr wrap="square">
            <a:spAutoFit/>
          </a:bodyPr>
          <a:lstStyle/>
          <a:p>
            <a:pPr algn="ctr"/>
            <a:r>
              <a:rPr lang="ja-JP" altLang="ja-JP" sz="1400" b="1" dirty="0" smtClean="0"/>
              <a:t>生活</a:t>
            </a:r>
            <a:r>
              <a:rPr lang="ja-JP" altLang="ja-JP" sz="1400" b="1" dirty="0"/>
              <a:t>習慣病の予防・改善のためにふだん</a:t>
            </a:r>
            <a:r>
              <a:rPr lang="ja-JP" altLang="ja-JP" sz="1400" b="1" dirty="0" smtClean="0"/>
              <a:t>の生活</a:t>
            </a:r>
            <a:r>
              <a:rPr lang="ja-JP" altLang="ja-JP" sz="1400" b="1" dirty="0"/>
              <a:t>で心がけている内容（</a:t>
            </a:r>
            <a:r>
              <a:rPr lang="en-US" altLang="ja-JP" sz="1400" b="1" dirty="0"/>
              <a:t>30</a:t>
            </a:r>
            <a:r>
              <a:rPr lang="ja-JP" altLang="ja-JP" sz="1400" b="1" dirty="0"/>
              <a:t>歳以上）</a:t>
            </a:r>
            <a:endParaRPr lang="en-US" altLang="ja-JP" sz="1400" b="1" dirty="0" smtClean="0"/>
          </a:p>
        </p:txBody>
      </p:sp>
      <p:sp>
        <p:nvSpPr>
          <p:cNvPr id="14" name="正方形/長方形 13"/>
          <p:cNvSpPr/>
          <p:nvPr/>
        </p:nvSpPr>
        <p:spPr>
          <a:xfrm>
            <a:off x="971600" y="116631"/>
            <a:ext cx="8134872" cy="136815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円/楕円 14"/>
          <p:cNvSpPr/>
          <p:nvPr/>
        </p:nvSpPr>
        <p:spPr>
          <a:xfrm>
            <a:off x="53752" y="0"/>
            <a:ext cx="1493912" cy="9807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8" name="正方形/長方形 17"/>
          <p:cNvSpPr/>
          <p:nvPr/>
        </p:nvSpPr>
        <p:spPr>
          <a:xfrm>
            <a:off x="-51026" y="57398"/>
            <a:ext cx="1872208" cy="923330"/>
          </a:xfrm>
          <a:prstGeom prst="rect">
            <a:avLst/>
          </a:prstGeom>
        </p:spPr>
        <p:txBody>
          <a:bodyPr wrap="square">
            <a:spAutoFit/>
          </a:bodyPr>
          <a:lstStyle/>
          <a:p>
            <a:pPr algn="ctr"/>
            <a:r>
              <a:rPr lang="ja-JP" altLang="en-US" b="1" dirty="0">
                <a:solidFill>
                  <a:schemeClr val="bg1"/>
                </a:solidFill>
              </a:rPr>
              <a:t>食の場面</a:t>
            </a:r>
            <a:r>
              <a:rPr lang="ja-JP" altLang="en-US" b="1" dirty="0" smtClean="0">
                <a:solidFill>
                  <a:schemeClr val="bg1"/>
                </a:solidFill>
              </a:rPr>
              <a:t>、</a:t>
            </a:r>
            <a:endParaRPr lang="en-US" altLang="ja-JP" b="1" dirty="0" smtClean="0">
              <a:solidFill>
                <a:schemeClr val="bg1"/>
              </a:solidFill>
            </a:endParaRPr>
          </a:p>
          <a:p>
            <a:pPr algn="ctr"/>
            <a:r>
              <a:rPr lang="ja-JP" altLang="en-US" b="1" dirty="0" smtClean="0">
                <a:solidFill>
                  <a:schemeClr val="bg1"/>
                </a:solidFill>
              </a:rPr>
              <a:t>選び方</a:t>
            </a:r>
            <a:r>
              <a:rPr lang="ja-JP" altLang="en-US" b="1" dirty="0">
                <a:solidFill>
                  <a:schemeClr val="bg1"/>
                </a:solidFill>
              </a:rPr>
              <a:t>・整え方・食べ方</a:t>
            </a:r>
          </a:p>
        </p:txBody>
      </p:sp>
      <p:sp>
        <p:nvSpPr>
          <p:cNvPr id="19" name="角丸四角形 18"/>
          <p:cNvSpPr/>
          <p:nvPr/>
        </p:nvSpPr>
        <p:spPr>
          <a:xfrm>
            <a:off x="1619672" y="116632"/>
            <a:ext cx="7704856" cy="1368152"/>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dirty="0" smtClean="0">
                <a:latin typeface="ＭＳ ゴシック" panose="020B0609070205080204" pitchFamily="49" charset="-128"/>
                <a:ea typeface="ＭＳ ゴシック" panose="020B0609070205080204" pitchFamily="49" charset="-128"/>
              </a:rPr>
              <a:t>○ 生活</a:t>
            </a:r>
            <a:r>
              <a:rPr lang="ja-JP" altLang="en-US" sz="1600" dirty="0">
                <a:latin typeface="ＭＳ ゴシック" panose="020B0609070205080204" pitchFamily="49" charset="-128"/>
                <a:ea typeface="ＭＳ ゴシック" panose="020B0609070205080204" pitchFamily="49" charset="-128"/>
              </a:rPr>
              <a:t>習慣病の予防・改善を目的とした生活習慣の改善に</a:t>
            </a:r>
            <a:r>
              <a:rPr lang="ja-JP" altLang="en-US" sz="1600" dirty="0" smtClean="0">
                <a:latin typeface="ＭＳ ゴシック" panose="020B0609070205080204" pitchFamily="49" charset="-128"/>
                <a:ea typeface="ＭＳ ゴシック" panose="020B0609070205080204" pitchFamily="49" charset="-128"/>
              </a:rPr>
              <a:t>取り組んでいる人</a:t>
            </a:r>
            <a:endParaRPr lang="en-US" altLang="ja-JP" sz="1600" dirty="0" smtClean="0">
              <a:latin typeface="ＭＳ ゴシック" panose="020B0609070205080204" pitchFamily="49" charset="-128"/>
              <a:ea typeface="ＭＳ ゴシック" panose="020B0609070205080204" pitchFamily="49" charset="-128"/>
            </a:endParaRPr>
          </a:p>
          <a:p>
            <a:r>
              <a:rPr lang="en-US" altLang="ja-JP" sz="1600" dirty="0">
                <a:latin typeface="ＭＳ ゴシック" panose="020B0609070205080204" pitchFamily="49" charset="-128"/>
                <a:ea typeface="ＭＳ ゴシック" panose="020B0609070205080204" pitchFamily="49" charset="-128"/>
              </a:rPr>
              <a:t> </a:t>
            </a:r>
            <a:r>
              <a:rPr lang="en-US" altLang="ja-JP" sz="1600" dirty="0" smtClean="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の割合</a:t>
            </a:r>
            <a:r>
              <a:rPr lang="ja-JP" altLang="en-US" sz="1600" dirty="0">
                <a:latin typeface="ＭＳ ゴシック" panose="020B0609070205080204" pitchFamily="49" charset="-128"/>
                <a:ea typeface="ＭＳ ゴシック" panose="020B0609070205080204" pitchFamily="49" charset="-128"/>
              </a:rPr>
              <a:t>は、男女とも５割を超えている</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その</a:t>
            </a:r>
            <a:r>
              <a:rPr lang="ja-JP" altLang="en-US" sz="1600" dirty="0">
                <a:latin typeface="ＭＳ ゴシック" panose="020B0609070205080204" pitchFamily="49" charset="-128"/>
                <a:ea typeface="ＭＳ ゴシック" panose="020B0609070205080204" pitchFamily="49" charset="-128"/>
              </a:rPr>
              <a:t>ためにふだんの生活で心がけている内容としては、「</a:t>
            </a:r>
            <a:r>
              <a:rPr lang="ja-JP" altLang="en-US" sz="1600" dirty="0" smtClean="0">
                <a:latin typeface="ＭＳ ゴシック" panose="020B0609070205080204" pitchFamily="49" charset="-128"/>
                <a:ea typeface="ＭＳ ゴシック" panose="020B0609070205080204" pitchFamily="49" charset="-128"/>
              </a:rPr>
              <a:t>食べ過ぎないよう</a:t>
            </a:r>
            <a:endParaRPr lang="en-US" altLang="ja-JP" sz="1600" dirty="0" smtClean="0">
              <a:latin typeface="ＭＳ ゴシック" panose="020B0609070205080204" pitchFamily="49" charset="-128"/>
              <a:ea typeface="ＭＳ ゴシック" panose="020B0609070205080204" pitchFamily="49" charset="-128"/>
            </a:endParaRPr>
          </a:p>
          <a:p>
            <a:r>
              <a:rPr lang="en-US" altLang="ja-JP" sz="1600" dirty="0">
                <a:latin typeface="ＭＳ ゴシック" panose="020B0609070205080204" pitchFamily="49" charset="-128"/>
                <a:ea typeface="ＭＳ ゴシック" panose="020B0609070205080204" pitchFamily="49" charset="-128"/>
              </a:rPr>
              <a:t> </a:t>
            </a:r>
            <a:r>
              <a:rPr lang="en-US" altLang="ja-JP" sz="1600" dirty="0" smtClean="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に</a:t>
            </a:r>
            <a:r>
              <a:rPr lang="ja-JP" altLang="en-US" sz="1600" dirty="0">
                <a:latin typeface="ＭＳ ゴシック" panose="020B0609070205080204" pitchFamily="49" charset="-128"/>
                <a:ea typeface="ＭＳ ゴシック" panose="020B0609070205080204" pitchFamily="49" charset="-128"/>
              </a:rPr>
              <a:t>している</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野菜を食べるようにしている</a:t>
            </a:r>
            <a:r>
              <a:rPr lang="ja-JP" altLang="en-US" sz="1600" dirty="0" smtClean="0">
                <a:latin typeface="ＭＳ ゴシック" panose="020B0609070205080204" pitchFamily="49" charset="-128"/>
                <a:ea typeface="ＭＳ ゴシック" panose="020B0609070205080204" pitchFamily="49" charset="-128"/>
              </a:rPr>
              <a:t>」、「脂肪をとりすぎないよ</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 </a:t>
            </a:r>
            <a:r>
              <a:rPr lang="ja-JP" altLang="en-US" sz="1600" dirty="0" err="1" smtClean="0">
                <a:latin typeface="ＭＳ ゴシック" panose="020B0609070205080204" pitchFamily="49" charset="-128"/>
                <a:ea typeface="ＭＳ ゴシック" panose="020B0609070205080204" pitchFamily="49" charset="-128"/>
              </a:rPr>
              <a:t>うに</a:t>
            </a:r>
            <a:r>
              <a:rPr lang="ja-JP" altLang="en-US" sz="1600" dirty="0" smtClean="0">
                <a:latin typeface="ＭＳ ゴシック" panose="020B0609070205080204" pitchFamily="49" charset="-128"/>
                <a:ea typeface="ＭＳ ゴシック" panose="020B0609070205080204" pitchFamily="49" charset="-128"/>
              </a:rPr>
              <a:t>している」</a:t>
            </a:r>
            <a:r>
              <a:rPr lang="ja-JP" altLang="en-US" sz="1600" dirty="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「塩分をとりすぎないようにしている」。</a:t>
            </a:r>
            <a:endParaRPr lang="ja-JP" altLang="en-US" sz="1600" dirty="0">
              <a:latin typeface="ＭＳ ゴシック" panose="020B0609070205080204" pitchFamily="49" charset="-128"/>
              <a:ea typeface="ＭＳ ゴシック" panose="020B0609070205080204" pitchFamily="49" charset="-128"/>
            </a:endParaRPr>
          </a:p>
        </p:txBody>
      </p:sp>
      <p:sp>
        <p:nvSpPr>
          <p:cNvPr id="20" name="正方形/長方形 19"/>
          <p:cNvSpPr/>
          <p:nvPr/>
        </p:nvSpPr>
        <p:spPr>
          <a:xfrm>
            <a:off x="7599118" y="6118768"/>
            <a:ext cx="1725410" cy="738664"/>
          </a:xfrm>
          <a:prstGeom prst="rect">
            <a:avLst/>
          </a:prstGeom>
        </p:spPr>
        <p:txBody>
          <a:bodyPr wrap="square">
            <a:spAutoFit/>
          </a:bodyPr>
          <a:lstStyle/>
          <a:p>
            <a:r>
              <a:rPr lang="ja-JP" altLang="ja-JP" sz="1400" dirty="0"/>
              <a:t>出典：厚生労働省「平成</a:t>
            </a:r>
            <a:r>
              <a:rPr lang="en-US" altLang="ja-JP" sz="1400" dirty="0"/>
              <a:t>22</a:t>
            </a:r>
            <a:r>
              <a:rPr lang="ja-JP" altLang="ja-JP" sz="1400" dirty="0"/>
              <a:t>年国民健康・栄養調査」</a:t>
            </a:r>
            <a:endParaRPr lang="ja-JP" altLang="en-US" sz="1400" dirty="0"/>
          </a:p>
        </p:txBody>
      </p:sp>
      <p:sp>
        <p:nvSpPr>
          <p:cNvPr id="23"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47</a:t>
            </a:fld>
            <a:endParaRPr kumimoji="1" lang="ja-JP" altLang="en-US"/>
          </a:p>
        </p:txBody>
      </p:sp>
    </p:spTree>
    <p:extLst>
      <p:ext uri="{BB962C8B-B14F-4D97-AF65-F5344CB8AC3E}">
        <p14:creationId xmlns:p14="http://schemas.microsoft.com/office/powerpoint/2010/main" val="25395016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899592" y="116631"/>
            <a:ext cx="8206880" cy="6819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円/楕円 12"/>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4" name="正方形/長方形 13"/>
          <p:cNvSpPr/>
          <p:nvPr/>
        </p:nvSpPr>
        <p:spPr>
          <a:xfrm>
            <a:off x="-252536" y="152281"/>
            <a:ext cx="1872208" cy="646331"/>
          </a:xfrm>
          <a:prstGeom prst="rect">
            <a:avLst/>
          </a:prstGeom>
        </p:spPr>
        <p:txBody>
          <a:bodyPr wrap="square">
            <a:spAutoFit/>
          </a:bodyPr>
          <a:lstStyle/>
          <a:p>
            <a:pPr algn="ctr"/>
            <a:r>
              <a:rPr lang="ja-JP" altLang="en-US" b="1" dirty="0">
                <a:solidFill>
                  <a:schemeClr val="bg1"/>
                </a:solidFill>
              </a:rPr>
              <a:t>食物へ</a:t>
            </a:r>
            <a:r>
              <a:rPr lang="ja-JP" altLang="en-US" b="1" dirty="0" smtClean="0">
                <a:solidFill>
                  <a:schemeClr val="bg1"/>
                </a:solidFill>
              </a:rPr>
              <a:t>の</a:t>
            </a:r>
            <a:endParaRPr lang="en-US" altLang="ja-JP" b="1" dirty="0" smtClean="0">
              <a:solidFill>
                <a:schemeClr val="bg1"/>
              </a:solidFill>
            </a:endParaRPr>
          </a:p>
          <a:p>
            <a:pPr algn="ctr"/>
            <a:r>
              <a:rPr lang="ja-JP" altLang="en-US" b="1" dirty="0">
                <a:solidFill>
                  <a:schemeClr val="bg1"/>
                </a:solidFill>
              </a:rPr>
              <a:t>アクセス</a:t>
            </a:r>
            <a:endParaRPr lang="en-US" altLang="ja-JP" b="1" dirty="0" smtClean="0">
              <a:solidFill>
                <a:schemeClr val="bg1"/>
              </a:solidFill>
            </a:endParaRPr>
          </a:p>
        </p:txBody>
      </p:sp>
      <p:sp>
        <p:nvSpPr>
          <p:cNvPr id="15" name="角丸四角形 14"/>
          <p:cNvSpPr/>
          <p:nvPr/>
        </p:nvSpPr>
        <p:spPr>
          <a:xfrm>
            <a:off x="1331640" y="116632"/>
            <a:ext cx="7704856" cy="681980"/>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食物の入手先として「スーパーマーケット・食料品店」をあげた人</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が</a:t>
            </a:r>
            <a:r>
              <a:rPr lang="en-US" altLang="ja-JP" dirty="0" smtClean="0">
                <a:latin typeface="ＭＳ ゴシック" panose="020B0609070205080204" pitchFamily="49" charset="-128"/>
                <a:ea typeface="ＭＳ ゴシック" panose="020B0609070205080204" pitchFamily="49" charset="-128"/>
              </a:rPr>
              <a:t>91.8</a:t>
            </a:r>
            <a:r>
              <a:rPr lang="ja-JP" altLang="en-US" dirty="0" smtClean="0">
                <a:latin typeface="ＭＳ ゴシック" panose="020B0609070205080204" pitchFamily="49" charset="-128"/>
                <a:ea typeface="ＭＳ ゴシック" panose="020B0609070205080204" pitchFamily="49" charset="-128"/>
              </a:rPr>
              <a:t>％。</a:t>
            </a:r>
            <a:endParaRPr lang="ja-JP" altLang="en-US" dirty="0">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899592" y="6525344"/>
            <a:ext cx="4572000" cy="307777"/>
          </a:xfrm>
          <a:prstGeom prst="rect">
            <a:avLst/>
          </a:prstGeom>
        </p:spPr>
        <p:txBody>
          <a:bodyPr>
            <a:spAutoFit/>
          </a:bodyPr>
          <a:lstStyle/>
          <a:p>
            <a:r>
              <a:rPr lang="ja-JP" altLang="ja-JP" sz="1400" dirty="0"/>
              <a:t>資料：内閣府「食育に関する意識調査」</a:t>
            </a:r>
            <a:r>
              <a:rPr lang="en-US" altLang="ja-JP" sz="1400" dirty="0"/>
              <a:t>(</a:t>
            </a:r>
            <a:r>
              <a:rPr lang="ja-JP" altLang="ja-JP" sz="1400" dirty="0"/>
              <a:t>平成</a:t>
            </a:r>
            <a:r>
              <a:rPr lang="en-US" altLang="ja-JP" sz="1400" dirty="0"/>
              <a:t>20</a:t>
            </a:r>
            <a:r>
              <a:rPr lang="ja-JP" altLang="ja-JP" sz="1400" dirty="0"/>
              <a:t>年３月</a:t>
            </a:r>
            <a:r>
              <a:rPr lang="en-US" altLang="ja-JP" sz="1400" dirty="0"/>
              <a:t>)</a:t>
            </a:r>
            <a:endParaRPr lang="ja-JP" altLang="en-US" sz="1400" dirty="0"/>
          </a:p>
        </p:txBody>
      </p:sp>
      <p:graphicFrame>
        <p:nvGraphicFramePr>
          <p:cNvPr id="17" name="グラフ 16"/>
          <p:cNvGraphicFramePr>
            <a:graphicFrameLocks/>
          </p:cNvGraphicFramePr>
          <p:nvPr>
            <p:extLst>
              <p:ext uri="{D42A27DB-BD31-4B8C-83A1-F6EECF244321}">
                <p14:modId xmlns:p14="http://schemas.microsoft.com/office/powerpoint/2010/main" val="2925039319"/>
              </p:ext>
            </p:extLst>
          </p:nvPr>
        </p:nvGraphicFramePr>
        <p:xfrm>
          <a:off x="826020" y="1340767"/>
          <a:ext cx="7706420" cy="5226966"/>
        </p:xfrm>
        <a:graphic>
          <a:graphicData uri="http://schemas.openxmlformats.org/drawingml/2006/chart">
            <c:chart xmlns:c="http://schemas.openxmlformats.org/drawingml/2006/chart" xmlns:r="http://schemas.openxmlformats.org/officeDocument/2006/relationships" r:id="rId2"/>
          </a:graphicData>
        </a:graphic>
      </p:graphicFrame>
      <p:sp>
        <p:nvSpPr>
          <p:cNvPr id="18" name="正方形/長方形 17"/>
          <p:cNvSpPr/>
          <p:nvPr/>
        </p:nvSpPr>
        <p:spPr>
          <a:xfrm>
            <a:off x="611561" y="980728"/>
            <a:ext cx="7879604" cy="307776"/>
          </a:xfrm>
          <a:prstGeom prst="rect">
            <a:avLst/>
          </a:prstGeom>
        </p:spPr>
        <p:txBody>
          <a:bodyPr wrap="square">
            <a:spAutoFit/>
          </a:bodyPr>
          <a:lstStyle/>
          <a:p>
            <a:pPr algn="ctr"/>
            <a:r>
              <a:rPr lang="ja-JP" altLang="en-US" sz="1400" b="1" dirty="0"/>
              <a:t>日頃、食事の準備をしたり、食べたりする場合に、よく利用する食物（料理）の</a:t>
            </a:r>
            <a:r>
              <a:rPr lang="ja-JP" altLang="en-US" sz="1400" b="1" dirty="0" smtClean="0"/>
              <a:t>入手先</a:t>
            </a:r>
            <a:endParaRPr lang="en-US" altLang="ja-JP" sz="1400" b="1" dirty="0" smtClean="0"/>
          </a:p>
        </p:txBody>
      </p:sp>
      <p:sp>
        <p:nvSpPr>
          <p:cNvPr id="19"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48</a:t>
            </a:fld>
            <a:endParaRPr kumimoji="1" lang="ja-JP" altLang="en-US"/>
          </a:p>
        </p:txBody>
      </p:sp>
    </p:spTree>
    <p:extLst>
      <p:ext uri="{BB962C8B-B14F-4D97-AF65-F5344CB8AC3E}">
        <p14:creationId xmlns:p14="http://schemas.microsoft.com/office/powerpoint/2010/main" val="22075947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35596" y="1052736"/>
            <a:ext cx="6984776" cy="3700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生鮮</a:t>
            </a: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食品の</a:t>
            </a: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入手を控えたり、入手ができなかった</a:t>
            </a: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理由</a:t>
            </a:r>
            <a:endParaRPr lang="ja-JP" altLang="en-US" sz="1600" b="1"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1727684" y="1502659"/>
            <a:ext cx="4149080" cy="220573"/>
          </a:xfrm>
          <a:prstGeom prst="rect">
            <a:avLst/>
          </a:prstGeom>
        </p:spPr>
        <p:txBody>
          <a:bodyPr wrap="square">
            <a:spAutoFit/>
          </a:bodyPr>
          <a:lstStyle/>
          <a:p>
            <a:pPr>
              <a:lnSpc>
                <a:spcPts val="1000"/>
              </a:lnSpc>
              <a:spcBef>
                <a:spcPts val="0"/>
              </a:spcBef>
            </a:pPr>
            <a:r>
              <a:rPr lang="en-US" altLang="ja-JP" sz="1100" dirty="0" smtClean="0">
                <a:latin typeface="Calibri" pitchFamily="34" charset="0"/>
              </a:rPr>
              <a:t>※</a:t>
            </a:r>
            <a:r>
              <a:rPr lang="ja-JP" altLang="en-US" sz="1100" dirty="0" smtClean="0">
                <a:latin typeface="Calibri" pitchFamily="34" charset="0"/>
              </a:rPr>
              <a:t>ふだん生鮮食品を入手している者のみ回答（複数回答）　</a:t>
            </a:r>
            <a:endParaRPr lang="en-US" altLang="ja-JP" sz="1100" dirty="0" smtClean="0">
              <a:latin typeface="Calibri" pitchFamily="34" charset="0"/>
            </a:endParaRPr>
          </a:p>
        </p:txBody>
      </p:sp>
      <p:graphicFrame>
        <p:nvGraphicFramePr>
          <p:cNvPr id="6" name="グラフ 5"/>
          <p:cNvGraphicFramePr/>
          <p:nvPr>
            <p:extLst>
              <p:ext uri="{D42A27DB-BD31-4B8C-83A1-F6EECF244321}">
                <p14:modId xmlns:p14="http://schemas.microsoft.com/office/powerpoint/2010/main" val="3050595801"/>
              </p:ext>
            </p:extLst>
          </p:nvPr>
        </p:nvGraphicFramePr>
        <p:xfrm>
          <a:off x="35496" y="1340768"/>
          <a:ext cx="8676964" cy="5544616"/>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直線コネクタ 6"/>
          <p:cNvCxnSpPr/>
          <p:nvPr/>
        </p:nvCxnSpPr>
        <p:spPr>
          <a:xfrm>
            <a:off x="1727684" y="5778976"/>
            <a:ext cx="5750949"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7848872" y="6023029"/>
            <a:ext cx="1331640" cy="646331"/>
          </a:xfrm>
          <a:prstGeom prst="rect">
            <a:avLst/>
          </a:prstGeom>
        </p:spPr>
        <p:txBody>
          <a:bodyPr wrap="square">
            <a:spAutoFit/>
          </a:bodyPr>
          <a:lstStyle/>
          <a:p>
            <a:r>
              <a:rPr lang="ja-JP" altLang="ja-JP" sz="1200" dirty="0"/>
              <a:t>出典：厚生労働省「平成</a:t>
            </a:r>
            <a:r>
              <a:rPr lang="en-US" altLang="ja-JP" sz="1200" dirty="0"/>
              <a:t>23</a:t>
            </a:r>
            <a:r>
              <a:rPr lang="ja-JP" altLang="ja-JP" sz="1200" dirty="0"/>
              <a:t>年</a:t>
            </a:r>
            <a:r>
              <a:rPr lang="ja-JP" altLang="ja-JP" sz="1200" dirty="0" smtClean="0"/>
              <a:t>国民</a:t>
            </a:r>
            <a:endParaRPr lang="en-US" altLang="ja-JP" sz="1200" dirty="0" smtClean="0"/>
          </a:p>
          <a:p>
            <a:r>
              <a:rPr lang="ja-JP" altLang="ja-JP" sz="1200" dirty="0" smtClean="0"/>
              <a:t>健康</a:t>
            </a:r>
            <a:r>
              <a:rPr lang="ja-JP" altLang="ja-JP" sz="1200" dirty="0"/>
              <a:t>・栄養調査」</a:t>
            </a:r>
          </a:p>
        </p:txBody>
      </p:sp>
      <p:sp>
        <p:nvSpPr>
          <p:cNvPr id="11" name="正方形/長方形 10"/>
          <p:cNvSpPr/>
          <p:nvPr/>
        </p:nvSpPr>
        <p:spPr>
          <a:xfrm>
            <a:off x="935596" y="116631"/>
            <a:ext cx="8170876" cy="936105"/>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円/楕円 12"/>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4" name="正方形/長方形 13"/>
          <p:cNvSpPr/>
          <p:nvPr/>
        </p:nvSpPr>
        <p:spPr>
          <a:xfrm>
            <a:off x="-252536" y="152281"/>
            <a:ext cx="1872208" cy="646331"/>
          </a:xfrm>
          <a:prstGeom prst="rect">
            <a:avLst/>
          </a:prstGeom>
        </p:spPr>
        <p:txBody>
          <a:bodyPr wrap="square">
            <a:spAutoFit/>
          </a:bodyPr>
          <a:lstStyle/>
          <a:p>
            <a:pPr algn="ctr"/>
            <a:r>
              <a:rPr lang="ja-JP" altLang="en-US" b="1" dirty="0">
                <a:solidFill>
                  <a:schemeClr val="bg1"/>
                </a:solidFill>
              </a:rPr>
              <a:t>食物へ</a:t>
            </a:r>
            <a:r>
              <a:rPr lang="ja-JP" altLang="en-US" b="1" dirty="0" smtClean="0">
                <a:solidFill>
                  <a:schemeClr val="bg1"/>
                </a:solidFill>
              </a:rPr>
              <a:t>の</a:t>
            </a:r>
            <a:endParaRPr lang="en-US" altLang="ja-JP" b="1" dirty="0" smtClean="0">
              <a:solidFill>
                <a:schemeClr val="bg1"/>
              </a:solidFill>
            </a:endParaRPr>
          </a:p>
          <a:p>
            <a:pPr algn="ctr"/>
            <a:r>
              <a:rPr lang="ja-JP" altLang="en-US" b="1" dirty="0">
                <a:solidFill>
                  <a:schemeClr val="bg1"/>
                </a:solidFill>
              </a:rPr>
              <a:t>アクセス</a:t>
            </a:r>
            <a:endParaRPr lang="en-US" altLang="ja-JP" b="1" dirty="0" smtClean="0">
              <a:solidFill>
                <a:schemeClr val="bg1"/>
              </a:solidFill>
            </a:endParaRPr>
          </a:p>
        </p:txBody>
      </p:sp>
      <p:sp>
        <p:nvSpPr>
          <p:cNvPr id="15" name="角丸四角形 14"/>
          <p:cNvSpPr/>
          <p:nvPr/>
        </p:nvSpPr>
        <p:spPr>
          <a:xfrm>
            <a:off x="1331640" y="116632"/>
            <a:ext cx="7704856" cy="936104"/>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ふだん</a:t>
            </a:r>
            <a:r>
              <a:rPr lang="ja-JP" altLang="en-US" dirty="0">
                <a:latin typeface="ＭＳ ゴシック" panose="020B0609070205080204" pitchFamily="49" charset="-128"/>
                <a:ea typeface="ＭＳ ゴシック" panose="020B0609070205080204" pitchFamily="49" charset="-128"/>
              </a:rPr>
              <a:t>生鮮食品を入手している人のうち、この</a:t>
            </a:r>
            <a:r>
              <a:rPr lang="en-US" altLang="ja-JP" dirty="0">
                <a:latin typeface="ＭＳ ゴシック" panose="020B0609070205080204" pitchFamily="49" charset="-128"/>
                <a:ea typeface="ＭＳ ゴシック" panose="020B0609070205080204" pitchFamily="49" charset="-128"/>
              </a:rPr>
              <a:t>1</a:t>
            </a:r>
            <a:r>
              <a:rPr lang="ja-JP" altLang="en-US" dirty="0">
                <a:latin typeface="ＭＳ ゴシック" panose="020B0609070205080204" pitchFamily="49" charset="-128"/>
                <a:ea typeface="ＭＳ ゴシック" panose="020B0609070205080204" pitchFamily="49" charset="-128"/>
              </a:rPr>
              <a:t>年間に、生鮮食品</a:t>
            </a:r>
            <a:r>
              <a:rPr lang="ja-JP" altLang="en-US" dirty="0" smtClean="0">
                <a:latin typeface="ＭＳ ゴシック" panose="020B0609070205080204" pitchFamily="49" charset="-128"/>
                <a:ea typeface="ＭＳ ゴシック" panose="020B0609070205080204" pitchFamily="49" charset="-128"/>
              </a:rPr>
              <a:t>の</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入手</a:t>
            </a:r>
            <a:r>
              <a:rPr lang="ja-JP" altLang="en-US" dirty="0">
                <a:latin typeface="ＭＳ ゴシック" panose="020B0609070205080204" pitchFamily="49" charset="-128"/>
                <a:ea typeface="ＭＳ ゴシック" panose="020B0609070205080204" pitchFamily="49" charset="-128"/>
              </a:rPr>
              <a:t>を控えたり、入手できなかった理由としては、「価格が高い」</a:t>
            </a:r>
            <a:r>
              <a:rPr lang="ja-JP" altLang="en-US" dirty="0" smtClean="0">
                <a:latin typeface="ＭＳ ゴシック" panose="020B0609070205080204" pitchFamily="49" charset="-128"/>
                <a:ea typeface="ＭＳ ゴシック" panose="020B0609070205080204" pitchFamily="49" charset="-128"/>
              </a:rPr>
              <a:t>と</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回答</a:t>
            </a:r>
            <a:r>
              <a:rPr lang="ja-JP" altLang="en-US" dirty="0">
                <a:latin typeface="ＭＳ ゴシック" panose="020B0609070205080204" pitchFamily="49" charset="-128"/>
                <a:ea typeface="ＭＳ ゴシック" panose="020B0609070205080204" pitchFamily="49" charset="-128"/>
              </a:rPr>
              <a:t>した人の割合が最も高く、</a:t>
            </a:r>
            <a:r>
              <a:rPr lang="en-US" altLang="ja-JP" dirty="0">
                <a:latin typeface="ＭＳ ゴシック" panose="020B0609070205080204" pitchFamily="49" charset="-128"/>
                <a:ea typeface="ＭＳ ゴシック" panose="020B0609070205080204" pitchFamily="49" charset="-128"/>
              </a:rPr>
              <a:t>30.4%</a:t>
            </a:r>
            <a:r>
              <a:rPr lang="ja-JP" altLang="en-US" dirty="0" err="1" smtClean="0">
                <a:latin typeface="ＭＳ ゴシック" panose="020B0609070205080204" pitchFamily="49" charset="-128"/>
                <a:ea typeface="ＭＳ ゴシック" panose="020B0609070205080204" pitchFamily="49" charset="-128"/>
              </a:rPr>
              <a:t>。</a:t>
            </a:r>
            <a:endParaRPr lang="ja-JP" altLang="en-US" dirty="0">
              <a:latin typeface="ＭＳ ゴシック" panose="020B0609070205080204" pitchFamily="49" charset="-128"/>
              <a:ea typeface="ＭＳ ゴシック" panose="020B0609070205080204" pitchFamily="49" charset="-128"/>
            </a:endParaRPr>
          </a:p>
        </p:txBody>
      </p:sp>
      <p:sp>
        <p:nvSpPr>
          <p:cNvPr id="16"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49</a:t>
            </a:fld>
            <a:endParaRPr kumimoji="1" lang="ja-JP" altLang="en-US"/>
          </a:p>
        </p:txBody>
      </p:sp>
    </p:spTree>
    <p:extLst>
      <p:ext uri="{BB962C8B-B14F-4D97-AF65-F5344CB8AC3E}">
        <p14:creationId xmlns:p14="http://schemas.microsoft.com/office/powerpoint/2010/main" val="3912496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正方形/長方形 83"/>
          <p:cNvSpPr/>
          <p:nvPr/>
        </p:nvSpPr>
        <p:spPr>
          <a:xfrm>
            <a:off x="72885" y="1149915"/>
            <a:ext cx="3506096" cy="5193729"/>
          </a:xfrm>
          <a:prstGeom prst="rect">
            <a:avLst/>
          </a:prstGeom>
        </p:spPr>
        <p:txBody>
          <a:bodyPr wrap="square">
            <a:spAutoFit/>
          </a:bodyPr>
          <a:lstStyle/>
          <a:p>
            <a:pPr>
              <a:lnSpc>
                <a:spcPct val="130000"/>
              </a:lnSpc>
            </a:pP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健康な食事」とは、健康な心身の維持・増進に必要とされる栄養バランスを基本とする食生活が、無理なく持続している状態を意味する</a:t>
            </a:r>
            <a:r>
              <a:rPr lang="ja-JP" altLang="en-US" sz="1200" dirty="0" smtClean="0">
                <a:latin typeface="ＭＳ Ｐ明朝" panose="02020600040205080304" pitchFamily="18" charset="-128"/>
                <a:ea typeface="ＭＳ Ｐ明朝" panose="02020600040205080304" pitchFamily="18" charset="-128"/>
              </a:rPr>
              <a:t>。</a:t>
            </a:r>
            <a:endParaRPr lang="en-US" altLang="ja-JP" sz="1200" dirty="0" smtClean="0">
              <a:latin typeface="ＭＳ Ｐ明朝" panose="02020600040205080304" pitchFamily="18" charset="-128"/>
              <a:ea typeface="ＭＳ Ｐ明朝" panose="02020600040205080304" pitchFamily="18" charset="-128"/>
            </a:endParaRPr>
          </a:p>
          <a:p>
            <a:pPr>
              <a:lnSpc>
                <a:spcPct val="130000"/>
              </a:lnSpc>
            </a:pPr>
            <a:endParaRPr lang="ja-JP" altLang="en-US" sz="900" dirty="0" smtClean="0">
              <a:latin typeface="ＭＳ Ｐ明朝" panose="02020600040205080304" pitchFamily="18" charset="-128"/>
              <a:ea typeface="ＭＳ Ｐ明朝" panose="02020600040205080304" pitchFamily="18" charset="-128"/>
            </a:endParaRPr>
          </a:p>
          <a:p>
            <a:pPr>
              <a:lnSpc>
                <a:spcPct val="130000"/>
              </a:lnSpc>
            </a:pP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健康な食事」の実現のためには、日本の食文化の良さを引き継ぐとともに、おいしさや楽しみを伴っていることが大切である。おいしさや楽しみは、食材や調理の工夫、食嗜好や食事観の形成、食の場面の選択など、幅広い要素から構成される</a:t>
            </a:r>
            <a:r>
              <a:rPr lang="ja-JP" altLang="en-US" sz="1200" dirty="0" smtClean="0">
                <a:latin typeface="ＭＳ Ｐ明朝" panose="02020600040205080304" pitchFamily="18" charset="-128"/>
                <a:ea typeface="ＭＳ Ｐ明朝" panose="02020600040205080304" pitchFamily="18" charset="-128"/>
              </a:rPr>
              <a:t>。</a:t>
            </a:r>
            <a:endParaRPr lang="en-US" altLang="ja-JP" sz="1200" dirty="0" smtClean="0">
              <a:latin typeface="ＭＳ Ｐ明朝" panose="02020600040205080304" pitchFamily="18" charset="-128"/>
              <a:ea typeface="ＭＳ Ｐ明朝" panose="02020600040205080304" pitchFamily="18" charset="-128"/>
            </a:endParaRPr>
          </a:p>
          <a:p>
            <a:pPr>
              <a:lnSpc>
                <a:spcPct val="130000"/>
              </a:lnSpc>
            </a:pPr>
            <a:endParaRPr lang="ja-JP" altLang="en-US" sz="900" dirty="0" smtClean="0">
              <a:latin typeface="ＭＳ Ｐ明朝" panose="02020600040205080304" pitchFamily="18" charset="-128"/>
              <a:ea typeface="ＭＳ Ｐ明朝" panose="02020600040205080304" pitchFamily="18" charset="-128"/>
            </a:endParaRPr>
          </a:p>
          <a:p>
            <a:pPr>
              <a:lnSpc>
                <a:spcPct val="130000"/>
              </a:lnSpc>
            </a:pP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健康な食事」が広く社会に定着するためには、信頼できる情報のもとで、国民が適切な食物に日常的にアクセスすることが可能な社会的・経済的・文化的な条件が整っていなければならない</a:t>
            </a:r>
            <a:r>
              <a:rPr lang="ja-JP" altLang="en-US" sz="1200" dirty="0" smtClean="0">
                <a:latin typeface="ＭＳ Ｐ明朝" panose="02020600040205080304" pitchFamily="18" charset="-128"/>
                <a:ea typeface="ＭＳ Ｐ明朝" panose="02020600040205080304" pitchFamily="18" charset="-128"/>
              </a:rPr>
              <a:t>。</a:t>
            </a:r>
            <a:endParaRPr lang="en-US" altLang="ja-JP" sz="1200" dirty="0" smtClean="0">
              <a:latin typeface="ＭＳ Ｐ明朝" panose="02020600040205080304" pitchFamily="18" charset="-128"/>
              <a:ea typeface="ＭＳ Ｐ明朝" panose="02020600040205080304" pitchFamily="18" charset="-128"/>
            </a:endParaRPr>
          </a:p>
          <a:p>
            <a:pPr>
              <a:lnSpc>
                <a:spcPct val="130000"/>
              </a:lnSpc>
            </a:pPr>
            <a:endParaRPr lang="ja-JP" altLang="en-US" sz="900" dirty="0" smtClean="0">
              <a:latin typeface="ＭＳ Ｐ明朝" panose="02020600040205080304" pitchFamily="18" charset="-128"/>
              <a:ea typeface="ＭＳ Ｐ明朝" panose="02020600040205080304" pitchFamily="18" charset="-128"/>
            </a:endParaRPr>
          </a:p>
          <a:p>
            <a:pPr>
              <a:lnSpc>
                <a:spcPct val="130000"/>
              </a:lnSpc>
            </a:pP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社会</a:t>
            </a:r>
            <a:r>
              <a:rPr lang="ja-JP" altLang="en-US" sz="1200" dirty="0">
                <a:latin typeface="ＭＳ Ｐ明朝" panose="02020600040205080304" pitchFamily="18" charset="-128"/>
                <a:ea typeface="ＭＳ Ｐ明朝" panose="02020600040205080304" pitchFamily="18" charset="-128"/>
              </a:rPr>
              <a:t>全体での「健康な食事」は、地域の特性を生かした食料の安定供給の確保や食生活に関する教育・体験活動などの取組と、国民一人一人の日々の実践とが相乗的に作用することで実現し、食をめぐる地域力の維持・向上とともに、国民の健康とＱＯＬの維持・向上に着実に貢献する。</a:t>
            </a:r>
          </a:p>
          <a:p>
            <a:pPr algn="just">
              <a:lnSpc>
                <a:spcPct val="130000"/>
              </a:lnSpc>
            </a:pPr>
            <a:endParaRPr lang="ja-JP" altLang="en-US" sz="1200" dirty="0">
              <a:latin typeface="ＭＳ Ｐ明朝" panose="02020600040205080304" pitchFamily="18" charset="-128"/>
              <a:ea typeface="ＭＳ Ｐ明朝" panose="02020600040205080304" pitchFamily="18" charset="-128"/>
            </a:endParaRPr>
          </a:p>
        </p:txBody>
      </p:sp>
      <p:sp>
        <p:nvSpPr>
          <p:cNvPr id="85" name="テキスト ボックス 84"/>
          <p:cNvSpPr txBox="1"/>
          <p:nvPr/>
        </p:nvSpPr>
        <p:spPr>
          <a:xfrm>
            <a:off x="-1893" y="633852"/>
            <a:ext cx="3997829" cy="307777"/>
          </a:xfrm>
          <a:prstGeom prst="rect">
            <a:avLst/>
          </a:prstGeom>
          <a:noFill/>
        </p:spPr>
        <p:txBody>
          <a:bodyPr wrap="square" rtlCol="0">
            <a:spAutoFit/>
          </a:bodyPr>
          <a:lstStyle/>
          <a:p>
            <a:r>
              <a:rPr lang="ja-JP" altLang="en-US" sz="1400" b="1" dirty="0"/>
              <a:t>日本人の長寿を支える</a:t>
            </a:r>
            <a:r>
              <a:rPr lang="ja-JP" altLang="en-US" sz="1400" b="1" dirty="0" smtClean="0"/>
              <a:t>「</a:t>
            </a:r>
            <a:r>
              <a:rPr lang="ja-JP" altLang="en-US" sz="1400" b="1" dirty="0"/>
              <a:t>健康な食事」の</a:t>
            </a:r>
            <a:r>
              <a:rPr lang="ja-JP" altLang="en-US" sz="1400" b="1" dirty="0" smtClean="0"/>
              <a:t>とらえ方</a:t>
            </a:r>
            <a:endParaRPr lang="ja-JP" altLang="en-US" sz="1400" b="1" dirty="0"/>
          </a:p>
        </p:txBody>
      </p:sp>
      <p:sp>
        <p:nvSpPr>
          <p:cNvPr id="86" name="テキスト ボックス 85"/>
          <p:cNvSpPr txBox="1"/>
          <p:nvPr/>
        </p:nvSpPr>
        <p:spPr>
          <a:xfrm>
            <a:off x="4188830" y="620688"/>
            <a:ext cx="4919674" cy="307777"/>
          </a:xfrm>
          <a:prstGeom prst="rect">
            <a:avLst/>
          </a:prstGeom>
          <a:noFill/>
        </p:spPr>
        <p:txBody>
          <a:bodyPr wrap="square" rtlCol="0">
            <a:spAutoFit/>
          </a:bodyPr>
          <a:lstStyle/>
          <a:p>
            <a:r>
              <a:rPr kumimoji="1" lang="ja-JP" altLang="en-US" sz="1400" b="1" dirty="0" smtClean="0"/>
              <a:t>日本人の長寿を支える「健康な食事」を</a:t>
            </a:r>
            <a:r>
              <a:rPr lang="ja-JP" altLang="ja-JP" sz="1400" b="1" dirty="0"/>
              <a:t>構成している</a:t>
            </a:r>
            <a:r>
              <a:rPr lang="ja-JP" altLang="ja-JP" sz="1400" b="1" dirty="0" smtClean="0"/>
              <a:t>要因例</a:t>
            </a:r>
            <a:endParaRPr kumimoji="1" lang="en-US" altLang="ja-JP" sz="1400" b="1" dirty="0" smtClean="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7301" y="988902"/>
            <a:ext cx="5388488" cy="582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角丸四角形 5"/>
          <p:cNvSpPr/>
          <p:nvPr/>
        </p:nvSpPr>
        <p:spPr>
          <a:xfrm>
            <a:off x="179512" y="10361"/>
            <a:ext cx="8774196" cy="466311"/>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ja-JP" sz="2000" dirty="0"/>
              <a:t>１）日本人の長寿を支える「健康な食事」のとらえ方を</a:t>
            </a:r>
            <a:r>
              <a:rPr lang="ja-JP" altLang="ja-JP" sz="2000" dirty="0" smtClean="0"/>
              <a:t>整理</a:t>
            </a:r>
            <a:endParaRPr lang="ja-JP" altLang="ja-JP" sz="2000" dirty="0"/>
          </a:p>
        </p:txBody>
      </p:sp>
      <p:sp>
        <p:nvSpPr>
          <p:cNvPr id="3" name="正方形/長方形 2"/>
          <p:cNvSpPr/>
          <p:nvPr/>
        </p:nvSpPr>
        <p:spPr>
          <a:xfrm>
            <a:off x="-252536" y="476672"/>
            <a:ext cx="9577064" cy="45719"/>
          </a:xfrm>
          <a:prstGeom prst="rect">
            <a:avLst/>
          </a:prstGeom>
          <a:gradFill flip="none" rotWithShape="1">
            <a:gsLst>
              <a:gs pos="0">
                <a:srgbClr val="5E9EFF"/>
              </a:gs>
              <a:gs pos="100000">
                <a:schemeClr val="accent5">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88353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264" y="1556792"/>
            <a:ext cx="6837120" cy="524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267744" y="1212106"/>
            <a:ext cx="4608512" cy="37511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今後利用したい食事サービス</a:t>
            </a:r>
          </a:p>
        </p:txBody>
      </p:sp>
      <p:sp>
        <p:nvSpPr>
          <p:cNvPr id="7" name="正方形/長方形 6"/>
          <p:cNvSpPr/>
          <p:nvPr/>
        </p:nvSpPr>
        <p:spPr>
          <a:xfrm>
            <a:off x="6948264" y="6093296"/>
            <a:ext cx="2123728" cy="739825"/>
          </a:xfrm>
          <a:prstGeom prst="rect">
            <a:avLst/>
          </a:prstGeom>
        </p:spPr>
        <p:txBody>
          <a:bodyPr wrap="square">
            <a:spAutoFit/>
          </a:bodyPr>
          <a:lstStyle/>
          <a:p>
            <a:r>
              <a:rPr lang="ja-JP" altLang="ja-JP" sz="1400" dirty="0"/>
              <a:t>出典：内閣府「高齢者の健康に関する意識調査」（平成</a:t>
            </a:r>
            <a:r>
              <a:rPr lang="en-US" altLang="ja-JP" sz="1400" dirty="0"/>
              <a:t>24</a:t>
            </a:r>
            <a:r>
              <a:rPr lang="ja-JP" altLang="ja-JP" sz="1400" dirty="0"/>
              <a:t>年度）</a:t>
            </a:r>
          </a:p>
        </p:txBody>
      </p:sp>
      <p:sp>
        <p:nvSpPr>
          <p:cNvPr id="9" name="正方形/長方形 8"/>
          <p:cNvSpPr/>
          <p:nvPr/>
        </p:nvSpPr>
        <p:spPr>
          <a:xfrm>
            <a:off x="899592" y="116631"/>
            <a:ext cx="8206880" cy="99303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円/楕円 11"/>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3" name="正方形/長方形 12"/>
          <p:cNvSpPr/>
          <p:nvPr/>
        </p:nvSpPr>
        <p:spPr>
          <a:xfrm>
            <a:off x="-252536" y="152281"/>
            <a:ext cx="1872208" cy="646331"/>
          </a:xfrm>
          <a:prstGeom prst="rect">
            <a:avLst/>
          </a:prstGeom>
        </p:spPr>
        <p:txBody>
          <a:bodyPr wrap="square">
            <a:spAutoFit/>
          </a:bodyPr>
          <a:lstStyle/>
          <a:p>
            <a:pPr algn="ctr"/>
            <a:r>
              <a:rPr lang="ja-JP" altLang="en-US" b="1" dirty="0">
                <a:solidFill>
                  <a:schemeClr val="bg1"/>
                </a:solidFill>
              </a:rPr>
              <a:t>食物へ</a:t>
            </a:r>
            <a:r>
              <a:rPr lang="ja-JP" altLang="en-US" b="1" dirty="0" smtClean="0">
                <a:solidFill>
                  <a:schemeClr val="bg1"/>
                </a:solidFill>
              </a:rPr>
              <a:t>の</a:t>
            </a:r>
            <a:endParaRPr lang="en-US" altLang="ja-JP" b="1" dirty="0" smtClean="0">
              <a:solidFill>
                <a:schemeClr val="bg1"/>
              </a:solidFill>
            </a:endParaRPr>
          </a:p>
          <a:p>
            <a:pPr algn="ctr"/>
            <a:r>
              <a:rPr lang="ja-JP" altLang="en-US" b="1" dirty="0">
                <a:solidFill>
                  <a:schemeClr val="bg1"/>
                </a:solidFill>
              </a:rPr>
              <a:t>アクセス</a:t>
            </a:r>
            <a:endParaRPr lang="en-US" altLang="ja-JP" b="1" dirty="0" smtClean="0">
              <a:solidFill>
                <a:schemeClr val="bg1"/>
              </a:solidFill>
            </a:endParaRPr>
          </a:p>
        </p:txBody>
      </p:sp>
      <p:sp>
        <p:nvSpPr>
          <p:cNvPr id="14" name="角丸四角形 13"/>
          <p:cNvSpPr/>
          <p:nvPr/>
        </p:nvSpPr>
        <p:spPr>
          <a:xfrm>
            <a:off x="1331640" y="116632"/>
            <a:ext cx="7704856" cy="993036"/>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55</a:t>
            </a:r>
            <a:r>
              <a:rPr lang="ja-JP" altLang="en-US" dirty="0">
                <a:latin typeface="ＭＳ ゴシック" panose="020B0609070205080204" pitchFamily="49" charset="-128"/>
                <a:ea typeface="ＭＳ ゴシック" panose="020B0609070205080204" pitchFamily="49" charset="-128"/>
              </a:rPr>
              <a:t>歳以上の</a:t>
            </a:r>
            <a:r>
              <a:rPr lang="ja-JP" altLang="en-US" dirty="0" smtClean="0">
                <a:latin typeface="ＭＳ ゴシック" panose="020B0609070205080204" pitchFamily="49" charset="-128"/>
                <a:ea typeface="ＭＳ ゴシック" panose="020B0609070205080204" pitchFamily="49" charset="-128"/>
              </a:rPr>
              <a:t>人</a:t>
            </a:r>
            <a:r>
              <a:rPr lang="ja-JP" altLang="en-US" dirty="0">
                <a:latin typeface="ＭＳ ゴシック" panose="020B0609070205080204" pitchFamily="49" charset="-128"/>
                <a:ea typeface="ＭＳ ゴシック" panose="020B0609070205080204" pitchFamily="49" charset="-128"/>
              </a:rPr>
              <a:t>が</a:t>
            </a:r>
            <a:r>
              <a:rPr lang="ja-JP" altLang="en-US" dirty="0" smtClean="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今後、仮に自分で食事の用意ができなくなったり</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あるいは</a:t>
            </a:r>
            <a:r>
              <a:rPr lang="ja-JP" altLang="en-US" dirty="0">
                <a:latin typeface="ＭＳ ゴシック" panose="020B0609070205080204" pitchFamily="49" charset="-128"/>
                <a:ea typeface="ＭＳ ゴシック" panose="020B0609070205080204" pitchFamily="49" charset="-128"/>
              </a:rPr>
              <a:t>用意してくれる人がいなくなった場合に利用したい</a:t>
            </a:r>
            <a:r>
              <a:rPr lang="ja-JP" altLang="en-US" dirty="0" smtClean="0">
                <a:latin typeface="ＭＳ ゴシック" panose="020B0609070205080204" pitchFamily="49" charset="-128"/>
                <a:ea typeface="ＭＳ ゴシック" panose="020B0609070205080204" pitchFamily="49" charset="-128"/>
              </a:rPr>
              <a:t>サービス</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で、最も多いのは「</a:t>
            </a:r>
            <a:r>
              <a:rPr lang="ja-JP" altLang="en-US" dirty="0">
                <a:latin typeface="ＭＳ ゴシック" panose="020B0609070205080204" pitchFamily="49" charset="-128"/>
                <a:ea typeface="ＭＳ ゴシック" panose="020B0609070205080204" pitchFamily="49" charset="-128"/>
              </a:rPr>
              <a:t>民間による配食サービス</a:t>
            </a:r>
            <a:r>
              <a:rPr lang="ja-JP" altLang="en-US" dirty="0" smtClean="0">
                <a:latin typeface="ＭＳ ゴシック" panose="020B0609070205080204" pitchFamily="49" charset="-128"/>
                <a:ea typeface="ＭＳ ゴシック" panose="020B0609070205080204" pitchFamily="49" charset="-128"/>
              </a:rPr>
              <a:t>」。</a:t>
            </a:r>
            <a:endParaRPr lang="ja-JP" altLang="en-US" dirty="0">
              <a:latin typeface="ＭＳ ゴシック" panose="020B0609070205080204" pitchFamily="49" charset="-128"/>
              <a:ea typeface="ＭＳ ゴシック" panose="020B0609070205080204" pitchFamily="49" charset="-128"/>
            </a:endParaRPr>
          </a:p>
        </p:txBody>
      </p:sp>
      <p:sp>
        <p:nvSpPr>
          <p:cNvPr id="15"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50</a:t>
            </a:fld>
            <a:endParaRPr kumimoji="1" lang="ja-JP" altLang="en-US"/>
          </a:p>
        </p:txBody>
      </p:sp>
    </p:spTree>
    <p:extLst>
      <p:ext uri="{BB962C8B-B14F-4D97-AF65-F5344CB8AC3E}">
        <p14:creationId xmlns:p14="http://schemas.microsoft.com/office/powerpoint/2010/main" val="42153150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31640" y="980728"/>
            <a:ext cx="6480720" cy="3700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食に関する情報の入手先</a:t>
            </a:r>
          </a:p>
        </p:txBody>
      </p:sp>
      <p:sp>
        <p:nvSpPr>
          <p:cNvPr id="6" name="テキスト ボックス 2081"/>
          <p:cNvSpPr txBox="1"/>
          <p:nvPr/>
        </p:nvSpPr>
        <p:spPr>
          <a:xfrm>
            <a:off x="539552" y="6381328"/>
            <a:ext cx="5544207" cy="47667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smtClean="0">
                <a:solidFill>
                  <a:srgbClr val="000000"/>
                </a:solidFill>
                <a:effectLst/>
                <a:latin typeface="Century"/>
                <a:ea typeface="ＭＳ Ｐゴシック"/>
                <a:cs typeface="Times New Roman"/>
              </a:rPr>
              <a:t>資料</a:t>
            </a:r>
            <a:r>
              <a:rPr lang="ja-JP" sz="1400" kern="100" dirty="0">
                <a:solidFill>
                  <a:srgbClr val="000000"/>
                </a:solidFill>
                <a:effectLst/>
                <a:latin typeface="Century"/>
                <a:ea typeface="ＭＳ Ｐゴシック"/>
                <a:cs typeface="Times New Roman"/>
              </a:rPr>
              <a:t>：内閣府「食育に関する意識調査」（平成</a:t>
            </a:r>
            <a:r>
              <a:rPr lang="en-US" sz="1400" kern="100" dirty="0">
                <a:solidFill>
                  <a:srgbClr val="000000"/>
                </a:solidFill>
                <a:effectLst/>
                <a:latin typeface="Century"/>
                <a:ea typeface="ＭＳ Ｐゴシック"/>
                <a:cs typeface="Times New Roman"/>
              </a:rPr>
              <a:t>20</a:t>
            </a:r>
            <a:r>
              <a:rPr lang="ja-JP" sz="1400" kern="100" dirty="0">
                <a:solidFill>
                  <a:srgbClr val="000000"/>
                </a:solidFill>
                <a:effectLst/>
                <a:latin typeface="Century"/>
                <a:ea typeface="ＭＳ Ｐゴシック"/>
                <a:cs typeface="Times New Roman"/>
              </a:rPr>
              <a:t>年３月）</a:t>
            </a:r>
            <a:endParaRPr lang="ja-JP" kern="100" dirty="0">
              <a:effectLst/>
              <a:latin typeface="Century"/>
              <a:ea typeface="ＭＳ 明朝"/>
              <a:cs typeface="Times New Roman"/>
            </a:endParaRPr>
          </a:p>
        </p:txBody>
      </p:sp>
      <p:grpSp>
        <p:nvGrpSpPr>
          <p:cNvPr id="22" name="グループ化 21"/>
          <p:cNvGrpSpPr/>
          <p:nvPr/>
        </p:nvGrpSpPr>
        <p:grpSpPr>
          <a:xfrm>
            <a:off x="35496" y="1236686"/>
            <a:ext cx="8424936" cy="5036630"/>
            <a:chOff x="-176292" y="548680"/>
            <a:chExt cx="7700619" cy="4356484"/>
          </a:xfrm>
        </p:grpSpPr>
        <p:graphicFrame>
          <p:nvGraphicFramePr>
            <p:cNvPr id="5" name="グラフ 4"/>
            <p:cNvGraphicFramePr>
              <a:graphicFrameLocks/>
            </p:cNvGraphicFramePr>
            <p:nvPr>
              <p:extLst>
                <p:ext uri="{D42A27DB-BD31-4B8C-83A1-F6EECF244321}">
                  <p14:modId xmlns:p14="http://schemas.microsoft.com/office/powerpoint/2010/main" val="4207988422"/>
                </p:ext>
              </p:extLst>
            </p:nvPr>
          </p:nvGraphicFramePr>
          <p:xfrm>
            <a:off x="1514474" y="548680"/>
            <a:ext cx="6009853" cy="4356484"/>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2081"/>
            <p:cNvSpPr txBox="1"/>
            <p:nvPr/>
          </p:nvSpPr>
          <p:spPr>
            <a:xfrm>
              <a:off x="950421" y="1052736"/>
              <a:ext cx="2253428" cy="252028"/>
            </a:xfrm>
            <a:prstGeom prst="rect">
              <a:avLst/>
            </a:prstGeom>
            <a:solidFill>
              <a:schemeClr val="bg1"/>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テレビ・ラジオ</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p:txBody>
        </p:sp>
        <p:sp>
          <p:nvSpPr>
            <p:cNvPr id="8" name="テキスト ボックス 2081"/>
            <p:cNvSpPr txBox="1"/>
            <p:nvPr/>
          </p:nvSpPr>
          <p:spPr>
            <a:xfrm>
              <a:off x="950421" y="1311335"/>
              <a:ext cx="2253428" cy="252028"/>
            </a:xfrm>
            <a:prstGeom prst="rect">
              <a:avLst/>
            </a:prstGeom>
            <a:solidFill>
              <a:schemeClr val="bg1"/>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新聞・雑誌・本</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p:txBody>
        </p:sp>
        <p:sp>
          <p:nvSpPr>
            <p:cNvPr id="9" name="テキスト ボックス 2081"/>
            <p:cNvSpPr txBox="1"/>
            <p:nvPr/>
          </p:nvSpPr>
          <p:spPr>
            <a:xfrm>
              <a:off x="73692" y="1662336"/>
              <a:ext cx="3130157" cy="346620"/>
            </a:xfrm>
            <a:prstGeom prst="rect">
              <a:avLst/>
            </a:prstGeom>
            <a:solidFill>
              <a:schemeClr val="bg1"/>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ts val="1000"/>
                </a:lnSpc>
                <a:spcAft>
                  <a:spcPts val="0"/>
                </a:spcAft>
              </a:pP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スーパーマーケット・</a:t>
              </a:r>
              <a:r>
                <a:rPr lang="ja-JP" altLang="en-US" sz="1400" kern="100" dirty="0">
                  <a:latin typeface="ＭＳ ゴシック" panose="020B0609070205080204" pitchFamily="49" charset="-128"/>
                  <a:ea typeface="ＭＳ ゴシック" panose="020B0609070205080204" pitchFamily="49" charset="-128"/>
                  <a:cs typeface="Times New Roman"/>
                </a:rPr>
                <a:t>食料品店</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p:txBody>
        </p:sp>
        <p:sp>
          <p:nvSpPr>
            <p:cNvPr id="11" name="テキスト ボックス 2081"/>
            <p:cNvSpPr txBox="1"/>
            <p:nvPr/>
          </p:nvSpPr>
          <p:spPr>
            <a:xfrm>
              <a:off x="950421" y="1837395"/>
              <a:ext cx="2253428" cy="252028"/>
            </a:xfrm>
            <a:prstGeom prst="rect">
              <a:avLst/>
            </a:prstGeom>
            <a:solidFill>
              <a:schemeClr val="bg1"/>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友人・知人</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p:txBody>
        </p:sp>
        <p:sp>
          <p:nvSpPr>
            <p:cNvPr id="12" name="テキスト ボックス 2081"/>
            <p:cNvSpPr txBox="1"/>
            <p:nvPr/>
          </p:nvSpPr>
          <p:spPr>
            <a:xfrm>
              <a:off x="950421" y="2104567"/>
              <a:ext cx="2253428" cy="252028"/>
            </a:xfrm>
            <a:prstGeom prst="rect">
              <a:avLst/>
            </a:prstGeom>
            <a:solidFill>
              <a:schemeClr val="bg1"/>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ja-JP" altLang="en-US" sz="1400" kern="100" dirty="0">
                  <a:latin typeface="ＭＳ ゴシック" panose="020B0609070205080204" pitchFamily="49" charset="-128"/>
                  <a:ea typeface="ＭＳ ゴシック" panose="020B0609070205080204" pitchFamily="49" charset="-128"/>
                  <a:cs typeface="Times New Roman"/>
                </a:rPr>
                <a:t>家族</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p:txBody>
        </p:sp>
        <p:sp>
          <p:nvSpPr>
            <p:cNvPr id="13" name="テキスト ボックス 2081"/>
            <p:cNvSpPr txBox="1"/>
            <p:nvPr/>
          </p:nvSpPr>
          <p:spPr>
            <a:xfrm>
              <a:off x="950421" y="2371739"/>
              <a:ext cx="2253428" cy="252028"/>
            </a:xfrm>
            <a:prstGeom prst="rect">
              <a:avLst/>
            </a:prstGeom>
            <a:solidFill>
              <a:schemeClr val="bg1"/>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インターネット</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p:txBody>
        </p:sp>
        <p:sp>
          <p:nvSpPr>
            <p:cNvPr id="14" name="テキスト ボックス 2081"/>
            <p:cNvSpPr txBox="1"/>
            <p:nvPr/>
          </p:nvSpPr>
          <p:spPr>
            <a:xfrm>
              <a:off x="950421" y="2638911"/>
              <a:ext cx="2253428" cy="252028"/>
            </a:xfrm>
            <a:prstGeom prst="rect">
              <a:avLst/>
            </a:prstGeom>
            <a:solidFill>
              <a:schemeClr val="bg1"/>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職場</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p:txBody>
        </p:sp>
        <p:sp>
          <p:nvSpPr>
            <p:cNvPr id="15" name="テキスト ボックス 2081"/>
            <p:cNvSpPr txBox="1"/>
            <p:nvPr/>
          </p:nvSpPr>
          <p:spPr>
            <a:xfrm>
              <a:off x="-176292" y="2906083"/>
              <a:ext cx="3380140" cy="252028"/>
            </a:xfrm>
            <a:prstGeom prst="rect">
              <a:avLst/>
            </a:prstGeom>
            <a:solidFill>
              <a:schemeClr val="bg1"/>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医療機関、保健所・保健センター</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p:txBody>
        </p:sp>
        <p:sp>
          <p:nvSpPr>
            <p:cNvPr id="16" name="テキスト ボックス 2081"/>
            <p:cNvSpPr txBox="1"/>
            <p:nvPr/>
          </p:nvSpPr>
          <p:spPr>
            <a:xfrm>
              <a:off x="950421" y="3173255"/>
              <a:ext cx="2253426" cy="252028"/>
            </a:xfrm>
            <a:prstGeom prst="rect">
              <a:avLst/>
            </a:prstGeom>
            <a:solidFill>
              <a:schemeClr val="bg1"/>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生産地</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p:txBody>
        </p:sp>
        <p:sp>
          <p:nvSpPr>
            <p:cNvPr id="17" name="テキスト ボックス 2081"/>
            <p:cNvSpPr txBox="1"/>
            <p:nvPr/>
          </p:nvSpPr>
          <p:spPr>
            <a:xfrm>
              <a:off x="-176292" y="3440427"/>
              <a:ext cx="3380140" cy="252028"/>
            </a:xfrm>
            <a:prstGeom prst="rect">
              <a:avLst/>
            </a:prstGeom>
            <a:solidFill>
              <a:schemeClr val="bg1"/>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ja-JP" altLang="en-US" sz="1400" kern="100" dirty="0">
                  <a:latin typeface="ＭＳ ゴシック" panose="020B0609070205080204" pitchFamily="49" charset="-128"/>
                  <a:ea typeface="ＭＳ ゴシック" panose="020B0609070205080204" pitchFamily="49" charset="-128"/>
                  <a:cs typeface="Times New Roman"/>
                </a:rPr>
                <a:t>食品</a:t>
              </a:r>
              <a:r>
                <a:rPr lang="ja-JP" altLang="en-US" sz="1400" kern="100" dirty="0" smtClean="0">
                  <a:latin typeface="ＭＳ ゴシック" panose="020B0609070205080204" pitchFamily="49" charset="-128"/>
                  <a:ea typeface="ＭＳ ゴシック" panose="020B0609070205080204" pitchFamily="49" charset="-128"/>
                  <a:cs typeface="Times New Roman"/>
                </a:rPr>
                <a:t>や外食のメニュー等での表示</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p:txBody>
        </p:sp>
        <p:sp>
          <p:nvSpPr>
            <p:cNvPr id="18" name="テキスト ボックス 2081"/>
            <p:cNvSpPr txBox="1"/>
            <p:nvPr/>
          </p:nvSpPr>
          <p:spPr>
            <a:xfrm>
              <a:off x="-82399" y="3707599"/>
              <a:ext cx="3286248" cy="252028"/>
            </a:xfrm>
            <a:prstGeom prst="rect">
              <a:avLst/>
            </a:prstGeom>
            <a:solidFill>
              <a:schemeClr val="bg1"/>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ja-JP" altLang="en-US" sz="1400" kern="100" dirty="0" smtClean="0">
                  <a:latin typeface="ＭＳ ゴシック" panose="020B0609070205080204" pitchFamily="49" charset="-128"/>
                  <a:ea typeface="ＭＳ ゴシック" panose="020B0609070205080204" pitchFamily="49" charset="-128"/>
                  <a:cs typeface="Times New Roman"/>
                </a:rPr>
                <a:t>学校（子どもが通う学校も含む）</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p:txBody>
        </p:sp>
        <p:sp>
          <p:nvSpPr>
            <p:cNvPr id="19" name="テキスト ボックス 2081"/>
            <p:cNvSpPr txBox="1"/>
            <p:nvPr/>
          </p:nvSpPr>
          <p:spPr>
            <a:xfrm>
              <a:off x="950421" y="3974771"/>
              <a:ext cx="2253426" cy="252028"/>
            </a:xfrm>
            <a:prstGeom prst="rect">
              <a:avLst/>
            </a:prstGeom>
            <a:solidFill>
              <a:schemeClr val="bg1"/>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ja-JP" altLang="en-US" sz="1400" kern="100" dirty="0">
                  <a:latin typeface="ＭＳ ゴシック" panose="020B0609070205080204" pitchFamily="49" charset="-128"/>
                  <a:ea typeface="ＭＳ ゴシック" panose="020B0609070205080204" pitchFamily="49" charset="-128"/>
                  <a:cs typeface="Times New Roman"/>
                </a:rPr>
                <a:t>その他</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p:txBody>
        </p:sp>
        <p:sp>
          <p:nvSpPr>
            <p:cNvPr id="20" name="テキスト ボックス 2081"/>
            <p:cNvSpPr txBox="1"/>
            <p:nvPr/>
          </p:nvSpPr>
          <p:spPr>
            <a:xfrm>
              <a:off x="-176292" y="4241943"/>
              <a:ext cx="3380140" cy="252028"/>
            </a:xfrm>
            <a:prstGeom prst="rect">
              <a:avLst/>
            </a:prstGeom>
            <a:solidFill>
              <a:schemeClr val="bg1"/>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特にない</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p:txBody>
        </p:sp>
        <p:sp>
          <p:nvSpPr>
            <p:cNvPr id="21" name="テキスト ボックス 2081"/>
            <p:cNvSpPr txBox="1"/>
            <p:nvPr/>
          </p:nvSpPr>
          <p:spPr>
            <a:xfrm>
              <a:off x="-82399" y="4509120"/>
              <a:ext cx="3286248" cy="252028"/>
            </a:xfrm>
            <a:prstGeom prst="rect">
              <a:avLst/>
            </a:prstGeom>
            <a:solidFill>
              <a:schemeClr val="bg1"/>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わからない</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p:txBody>
        </p:sp>
      </p:grpSp>
      <p:sp>
        <p:nvSpPr>
          <p:cNvPr id="24" name="正方形/長方形 23"/>
          <p:cNvSpPr/>
          <p:nvPr/>
        </p:nvSpPr>
        <p:spPr>
          <a:xfrm>
            <a:off x="899592" y="116631"/>
            <a:ext cx="8206880" cy="6819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6" name="円/楕円 25"/>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27" name="正方形/長方形 26"/>
          <p:cNvSpPr/>
          <p:nvPr/>
        </p:nvSpPr>
        <p:spPr>
          <a:xfrm>
            <a:off x="-252536" y="152281"/>
            <a:ext cx="1872208" cy="646331"/>
          </a:xfrm>
          <a:prstGeom prst="rect">
            <a:avLst/>
          </a:prstGeom>
        </p:spPr>
        <p:txBody>
          <a:bodyPr wrap="square">
            <a:spAutoFit/>
          </a:bodyPr>
          <a:lstStyle/>
          <a:p>
            <a:pPr algn="ctr"/>
            <a:r>
              <a:rPr lang="ja-JP" altLang="en-US" b="1" dirty="0">
                <a:solidFill>
                  <a:schemeClr val="bg1"/>
                </a:solidFill>
              </a:rPr>
              <a:t>情報</a:t>
            </a:r>
            <a:r>
              <a:rPr lang="ja-JP" altLang="en-US" b="1" dirty="0" smtClean="0">
                <a:solidFill>
                  <a:schemeClr val="bg1"/>
                </a:solidFill>
              </a:rPr>
              <a:t>への</a:t>
            </a:r>
            <a:endParaRPr lang="en-US" altLang="ja-JP" b="1" dirty="0" smtClean="0">
              <a:solidFill>
                <a:schemeClr val="bg1"/>
              </a:solidFill>
            </a:endParaRPr>
          </a:p>
          <a:p>
            <a:pPr algn="ctr"/>
            <a:r>
              <a:rPr lang="ja-JP" altLang="en-US" b="1" dirty="0">
                <a:solidFill>
                  <a:schemeClr val="bg1"/>
                </a:solidFill>
              </a:rPr>
              <a:t>アクセス</a:t>
            </a:r>
            <a:endParaRPr lang="en-US" altLang="ja-JP" b="1" dirty="0" smtClean="0">
              <a:solidFill>
                <a:schemeClr val="bg1"/>
              </a:solidFill>
            </a:endParaRPr>
          </a:p>
        </p:txBody>
      </p:sp>
      <p:sp>
        <p:nvSpPr>
          <p:cNvPr id="28" name="角丸四角形 27"/>
          <p:cNvSpPr/>
          <p:nvPr/>
        </p:nvSpPr>
        <p:spPr>
          <a:xfrm>
            <a:off x="1331640" y="116632"/>
            <a:ext cx="7704856" cy="681980"/>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情報</a:t>
            </a:r>
            <a:r>
              <a:rPr lang="ja-JP" altLang="en-US" dirty="0">
                <a:latin typeface="ＭＳ ゴシック" panose="020B0609070205080204" pitchFamily="49" charset="-128"/>
                <a:ea typeface="ＭＳ ゴシック" panose="020B0609070205080204" pitchFamily="49" charset="-128"/>
              </a:rPr>
              <a:t>の入手先としては、「テレビ・ラジオ」をあげた人の割合が</a:t>
            </a:r>
            <a:r>
              <a:rPr lang="ja-JP" altLang="en-US" dirty="0" smtClean="0">
                <a:latin typeface="ＭＳ ゴシック" panose="020B0609070205080204" pitchFamily="49" charset="-128"/>
                <a:ea typeface="ＭＳ ゴシック" panose="020B0609070205080204" pitchFamily="49" charset="-128"/>
              </a:rPr>
              <a:t>最も</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高く、「</a:t>
            </a:r>
            <a:r>
              <a:rPr lang="ja-JP" altLang="en-US" dirty="0">
                <a:latin typeface="ＭＳ ゴシック" panose="020B0609070205080204" pitchFamily="49" charset="-128"/>
                <a:ea typeface="ＭＳ ゴシック" panose="020B0609070205080204" pitchFamily="49" charset="-128"/>
              </a:rPr>
              <a:t>新聞・雑誌・本</a:t>
            </a:r>
            <a:r>
              <a:rPr lang="ja-JP" altLang="en-US" dirty="0" smtClean="0">
                <a:latin typeface="ＭＳ ゴシック" panose="020B0609070205080204" pitchFamily="49" charset="-128"/>
                <a:ea typeface="ＭＳ ゴシック" panose="020B0609070205080204" pitchFamily="49" charset="-128"/>
              </a:rPr>
              <a:t>」と続く。</a:t>
            </a:r>
            <a:endParaRPr lang="ja-JP" altLang="en-US" dirty="0">
              <a:latin typeface="ＭＳ ゴシック" panose="020B0609070205080204" pitchFamily="49" charset="-128"/>
              <a:ea typeface="ＭＳ ゴシック" panose="020B0609070205080204" pitchFamily="49" charset="-128"/>
            </a:endParaRPr>
          </a:p>
        </p:txBody>
      </p:sp>
      <p:sp>
        <p:nvSpPr>
          <p:cNvPr id="29"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51</a:t>
            </a:fld>
            <a:endParaRPr kumimoji="1" lang="ja-JP" altLang="en-US"/>
          </a:p>
        </p:txBody>
      </p:sp>
    </p:spTree>
    <p:extLst>
      <p:ext uri="{BB962C8B-B14F-4D97-AF65-F5344CB8AC3E}">
        <p14:creationId xmlns:p14="http://schemas.microsoft.com/office/powerpoint/2010/main" val="22075947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75656" y="908720"/>
            <a:ext cx="6192688" cy="37006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食に関して関心のある情報</a:t>
            </a:r>
          </a:p>
        </p:txBody>
      </p:sp>
      <p:sp>
        <p:nvSpPr>
          <p:cNvPr id="6" name="正方形/長方形 5"/>
          <p:cNvSpPr/>
          <p:nvPr/>
        </p:nvSpPr>
        <p:spPr>
          <a:xfrm>
            <a:off x="517352" y="6289575"/>
            <a:ext cx="4414687" cy="307777"/>
          </a:xfrm>
          <a:prstGeom prst="rect">
            <a:avLst/>
          </a:prstGeom>
        </p:spPr>
        <p:txBody>
          <a:bodyPr wrap="square">
            <a:spAutoFit/>
          </a:bodyPr>
          <a:lstStyle/>
          <a:p>
            <a:r>
              <a:rPr lang="ja-JP" altLang="en-US" sz="1400" dirty="0"/>
              <a:t>出典</a:t>
            </a:r>
            <a:r>
              <a:rPr lang="ja-JP" altLang="en-US" sz="1400" dirty="0" smtClean="0"/>
              <a:t>：内閣府「食育に関する意識調査」（平成</a:t>
            </a:r>
            <a:r>
              <a:rPr lang="en-US" altLang="ja-JP" sz="1400" dirty="0" smtClean="0"/>
              <a:t>25</a:t>
            </a:r>
            <a:r>
              <a:rPr lang="ja-JP" altLang="en-US" sz="1400" dirty="0" smtClean="0"/>
              <a:t>年</a:t>
            </a:r>
            <a:r>
              <a:rPr lang="en-US" altLang="ja-JP" sz="1400" dirty="0" smtClean="0"/>
              <a:t>12</a:t>
            </a:r>
            <a:r>
              <a:rPr lang="ja-JP" altLang="en-US" sz="1400" dirty="0" smtClean="0"/>
              <a:t>月）</a:t>
            </a:r>
            <a:endParaRPr lang="ja-JP" altLang="en-US" sz="14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94" t="15625" r="11567" b="14090"/>
          <a:stretch/>
        </p:blipFill>
        <p:spPr bwMode="auto">
          <a:xfrm>
            <a:off x="539552" y="1330601"/>
            <a:ext cx="8290046" cy="469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4865626" y="5456257"/>
            <a:ext cx="2514686" cy="276999"/>
          </a:xfrm>
          <a:prstGeom prst="rect">
            <a:avLst/>
          </a:prstGeom>
          <a:solidFill>
            <a:schemeClr val="bg1"/>
          </a:solidFill>
        </p:spPr>
        <p:txBody>
          <a:bodyPr wrap="square">
            <a:spAutoFit/>
          </a:bodyPr>
          <a:lstStyle/>
          <a:p>
            <a:r>
              <a:rPr lang="ja-JP" altLang="en-US" sz="1200" dirty="0" smtClean="0"/>
              <a:t>（</a:t>
            </a:r>
            <a:r>
              <a:rPr lang="en-US" altLang="ja-JP" sz="1200" dirty="0" smtClean="0"/>
              <a:t>n = 1,771</a:t>
            </a:r>
            <a:r>
              <a:rPr lang="ja-JP" altLang="en-US" sz="1200" dirty="0" smtClean="0"/>
              <a:t>）</a:t>
            </a:r>
            <a:endParaRPr lang="ja-JP" altLang="en-US" sz="1200" dirty="0"/>
          </a:p>
        </p:txBody>
      </p:sp>
      <p:sp>
        <p:nvSpPr>
          <p:cNvPr id="10" name="正方形/長方形 9"/>
          <p:cNvSpPr/>
          <p:nvPr/>
        </p:nvSpPr>
        <p:spPr>
          <a:xfrm>
            <a:off x="7164289" y="2968782"/>
            <a:ext cx="1979712" cy="954107"/>
          </a:xfrm>
          <a:prstGeom prst="rect">
            <a:avLst/>
          </a:prstGeom>
          <a:solidFill>
            <a:schemeClr val="bg1"/>
          </a:solidFill>
        </p:spPr>
        <p:txBody>
          <a:bodyPr wrap="square">
            <a:spAutoFit/>
          </a:bodyPr>
          <a:lstStyle/>
          <a:p>
            <a:endParaRPr lang="en-US" altLang="ja-JP" sz="1400" dirty="0" smtClean="0"/>
          </a:p>
          <a:p>
            <a:r>
              <a:rPr lang="ja-JP" altLang="en-US" sz="1400" dirty="0" smtClean="0"/>
              <a:t>関心のある情報がある</a:t>
            </a:r>
            <a:endParaRPr lang="en-US" altLang="ja-JP" sz="1400" dirty="0" smtClean="0"/>
          </a:p>
          <a:p>
            <a:r>
              <a:rPr lang="ja-JP" altLang="en-US" sz="1400" dirty="0" smtClean="0"/>
              <a:t>（</a:t>
            </a:r>
            <a:r>
              <a:rPr lang="en-US" altLang="ja-JP" sz="1400" dirty="0" smtClean="0"/>
              <a:t>85.0</a:t>
            </a:r>
            <a:r>
              <a:rPr lang="ja-JP" altLang="en-US" sz="1400" dirty="0" smtClean="0"/>
              <a:t>）</a:t>
            </a:r>
            <a:endParaRPr lang="en-US" altLang="ja-JP" sz="1400" dirty="0" smtClean="0"/>
          </a:p>
          <a:p>
            <a:endParaRPr lang="ja-JP" altLang="en-US" sz="1400" dirty="0"/>
          </a:p>
        </p:txBody>
      </p:sp>
      <p:sp>
        <p:nvSpPr>
          <p:cNvPr id="17" name="正方形/長方形 16"/>
          <p:cNvSpPr/>
          <p:nvPr/>
        </p:nvSpPr>
        <p:spPr>
          <a:xfrm>
            <a:off x="899592" y="116631"/>
            <a:ext cx="8206880" cy="6819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円/楕円 17"/>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9" name="正方形/長方形 18"/>
          <p:cNvSpPr/>
          <p:nvPr/>
        </p:nvSpPr>
        <p:spPr>
          <a:xfrm>
            <a:off x="-252536" y="152281"/>
            <a:ext cx="1872208" cy="646331"/>
          </a:xfrm>
          <a:prstGeom prst="rect">
            <a:avLst/>
          </a:prstGeom>
        </p:spPr>
        <p:txBody>
          <a:bodyPr wrap="square">
            <a:spAutoFit/>
          </a:bodyPr>
          <a:lstStyle/>
          <a:p>
            <a:pPr algn="ctr"/>
            <a:r>
              <a:rPr lang="ja-JP" altLang="en-US" b="1" dirty="0">
                <a:solidFill>
                  <a:schemeClr val="bg1"/>
                </a:solidFill>
              </a:rPr>
              <a:t>情報</a:t>
            </a:r>
            <a:r>
              <a:rPr lang="ja-JP" altLang="en-US" b="1" dirty="0" smtClean="0">
                <a:solidFill>
                  <a:schemeClr val="bg1"/>
                </a:solidFill>
              </a:rPr>
              <a:t>への</a:t>
            </a:r>
            <a:endParaRPr lang="en-US" altLang="ja-JP" b="1" dirty="0" smtClean="0">
              <a:solidFill>
                <a:schemeClr val="bg1"/>
              </a:solidFill>
            </a:endParaRPr>
          </a:p>
          <a:p>
            <a:pPr algn="ctr"/>
            <a:r>
              <a:rPr lang="ja-JP" altLang="en-US" b="1" dirty="0">
                <a:solidFill>
                  <a:schemeClr val="bg1"/>
                </a:solidFill>
              </a:rPr>
              <a:t>アクセス</a:t>
            </a:r>
            <a:endParaRPr lang="en-US" altLang="ja-JP" b="1" dirty="0" smtClean="0">
              <a:solidFill>
                <a:schemeClr val="bg1"/>
              </a:solidFill>
            </a:endParaRPr>
          </a:p>
        </p:txBody>
      </p:sp>
      <p:sp>
        <p:nvSpPr>
          <p:cNvPr id="20" name="角丸四角形 19"/>
          <p:cNvSpPr/>
          <p:nvPr/>
        </p:nvSpPr>
        <p:spPr>
          <a:xfrm>
            <a:off x="1331640" y="116632"/>
            <a:ext cx="7704856" cy="681980"/>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食</a:t>
            </a:r>
            <a:r>
              <a:rPr lang="ja-JP" altLang="en-US" dirty="0">
                <a:latin typeface="ＭＳ ゴシック" panose="020B0609070205080204" pitchFamily="49" charset="-128"/>
                <a:ea typeface="ＭＳ ゴシック" panose="020B0609070205080204" pitchFamily="49" charset="-128"/>
              </a:rPr>
              <a:t>に関して関心のある</a:t>
            </a:r>
            <a:r>
              <a:rPr lang="ja-JP" altLang="en-US" dirty="0" smtClean="0">
                <a:latin typeface="ＭＳ ゴシック" panose="020B0609070205080204" pitchFamily="49" charset="-128"/>
                <a:ea typeface="ＭＳ ゴシック" panose="020B0609070205080204" pitchFamily="49" charset="-128"/>
              </a:rPr>
              <a:t>情報について、</a:t>
            </a:r>
            <a:r>
              <a:rPr lang="ja-JP" altLang="en-US" dirty="0">
                <a:latin typeface="ＭＳ ゴシック" panose="020B0609070205080204" pitchFamily="49" charset="-128"/>
                <a:ea typeface="ＭＳ ゴシック" panose="020B0609070205080204" pitchFamily="49" charset="-128"/>
              </a:rPr>
              <a:t>何らかの情報をあげた人の</a:t>
            </a:r>
            <a:r>
              <a:rPr lang="ja-JP" altLang="en-US" dirty="0" smtClean="0">
                <a:latin typeface="ＭＳ ゴシック" panose="020B0609070205080204" pitchFamily="49" charset="-128"/>
                <a:ea typeface="ＭＳ ゴシック" panose="020B0609070205080204" pitchFamily="49" charset="-128"/>
              </a:rPr>
              <a:t>割合</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は</a:t>
            </a:r>
            <a:r>
              <a:rPr lang="en-US" altLang="ja-JP" dirty="0">
                <a:latin typeface="ＭＳ ゴシック" panose="020B0609070205080204" pitchFamily="49" charset="-128"/>
                <a:ea typeface="ＭＳ ゴシック" panose="020B0609070205080204" pitchFamily="49" charset="-128"/>
              </a:rPr>
              <a:t>85.0</a:t>
            </a:r>
            <a:r>
              <a:rPr lang="en-US" altLang="ja-JP" dirty="0" smtClean="0">
                <a:latin typeface="ＭＳ ゴシック" panose="020B0609070205080204" pitchFamily="49" charset="-128"/>
                <a:ea typeface="ＭＳ ゴシック" panose="020B0609070205080204" pitchFamily="49" charset="-128"/>
              </a:rPr>
              <a:t>%</a:t>
            </a:r>
            <a:r>
              <a:rPr lang="ja-JP" altLang="en-US" dirty="0" err="1">
                <a:latin typeface="ＭＳ ゴシック" panose="020B0609070205080204" pitchFamily="49" charset="-128"/>
                <a:ea typeface="ＭＳ ゴシック" panose="020B0609070205080204" pitchFamily="49" charset="-128"/>
              </a:rPr>
              <a:t>。</a:t>
            </a:r>
            <a:endParaRPr lang="ja-JP" altLang="en-US" dirty="0">
              <a:latin typeface="ＭＳ ゴシック" panose="020B0609070205080204" pitchFamily="49" charset="-128"/>
              <a:ea typeface="ＭＳ ゴシック" panose="020B0609070205080204" pitchFamily="49" charset="-128"/>
            </a:endParaRPr>
          </a:p>
        </p:txBody>
      </p:sp>
      <p:sp>
        <p:nvSpPr>
          <p:cNvPr id="21"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52</a:t>
            </a:fld>
            <a:endParaRPr kumimoji="1" lang="ja-JP" altLang="en-US"/>
          </a:p>
        </p:txBody>
      </p:sp>
    </p:spTree>
    <p:extLst>
      <p:ext uri="{BB962C8B-B14F-4D97-AF65-F5344CB8AC3E}">
        <p14:creationId xmlns:p14="http://schemas.microsoft.com/office/powerpoint/2010/main" val="42153150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参考．現在の生活の各面での満足度（時系列）"/>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54"/>
          <a:stretch/>
        </p:blipFill>
        <p:spPr bwMode="auto">
          <a:xfrm>
            <a:off x="1047999" y="1196752"/>
            <a:ext cx="7124401" cy="5209455"/>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1691680" y="898697"/>
            <a:ext cx="5760640" cy="3700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現在の生活の各面での満足度（時系列）</a:t>
            </a:r>
          </a:p>
        </p:txBody>
      </p:sp>
      <p:sp>
        <p:nvSpPr>
          <p:cNvPr id="6" name="正方形/長方形 5"/>
          <p:cNvSpPr/>
          <p:nvPr/>
        </p:nvSpPr>
        <p:spPr>
          <a:xfrm>
            <a:off x="827584" y="6525344"/>
            <a:ext cx="5616624" cy="307777"/>
          </a:xfrm>
          <a:prstGeom prst="rect">
            <a:avLst/>
          </a:prstGeom>
        </p:spPr>
        <p:txBody>
          <a:bodyPr wrap="square">
            <a:spAutoFit/>
          </a:bodyPr>
          <a:lstStyle/>
          <a:p>
            <a:r>
              <a:rPr lang="ja-JP" altLang="en-US" sz="1400" dirty="0" smtClean="0"/>
              <a:t>出典：</a:t>
            </a:r>
            <a:r>
              <a:rPr lang="ja-JP" altLang="en-US" sz="1400" dirty="0"/>
              <a:t>内閣府「国民生活に関する世論</a:t>
            </a:r>
            <a:r>
              <a:rPr lang="ja-JP" altLang="en-US" sz="1400" dirty="0" smtClean="0"/>
              <a:t>調査」（平成</a:t>
            </a:r>
            <a:r>
              <a:rPr lang="en-US" altLang="ja-JP" sz="1400" dirty="0" smtClean="0"/>
              <a:t>26</a:t>
            </a:r>
            <a:r>
              <a:rPr lang="ja-JP" altLang="en-US" sz="1400" dirty="0" smtClean="0"/>
              <a:t>年度）</a:t>
            </a:r>
            <a:endParaRPr lang="en-US" altLang="ja-JP" sz="1400" dirty="0" smtClean="0"/>
          </a:p>
        </p:txBody>
      </p:sp>
      <p:sp>
        <p:nvSpPr>
          <p:cNvPr id="8" name="正方形/長方形 7"/>
          <p:cNvSpPr/>
          <p:nvPr/>
        </p:nvSpPr>
        <p:spPr>
          <a:xfrm>
            <a:off x="971600" y="116631"/>
            <a:ext cx="8134872" cy="6819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円/楕円 9"/>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1" name="正方形/長方形 10"/>
          <p:cNvSpPr/>
          <p:nvPr/>
        </p:nvSpPr>
        <p:spPr>
          <a:xfrm>
            <a:off x="-252536" y="152281"/>
            <a:ext cx="1872208" cy="646331"/>
          </a:xfrm>
          <a:prstGeom prst="rect">
            <a:avLst/>
          </a:prstGeom>
        </p:spPr>
        <p:txBody>
          <a:bodyPr wrap="square">
            <a:spAutoFit/>
          </a:bodyPr>
          <a:lstStyle/>
          <a:p>
            <a:pPr algn="ctr"/>
            <a:r>
              <a:rPr lang="ja-JP" altLang="en-US" b="1" dirty="0" smtClean="0">
                <a:solidFill>
                  <a:schemeClr val="bg1"/>
                </a:solidFill>
              </a:rPr>
              <a:t>生活・</a:t>
            </a:r>
            <a:endParaRPr lang="en-US" altLang="ja-JP" b="1" dirty="0" smtClean="0">
              <a:solidFill>
                <a:schemeClr val="bg1"/>
              </a:solidFill>
            </a:endParaRPr>
          </a:p>
          <a:p>
            <a:pPr algn="ctr"/>
            <a:r>
              <a:rPr lang="ja-JP" altLang="en-US" b="1" dirty="0">
                <a:solidFill>
                  <a:schemeClr val="bg1"/>
                </a:solidFill>
              </a:rPr>
              <a:t>暮らし</a:t>
            </a:r>
            <a:endParaRPr lang="en-US" altLang="ja-JP" b="1" dirty="0" smtClean="0">
              <a:solidFill>
                <a:schemeClr val="bg1"/>
              </a:solidFill>
            </a:endParaRPr>
          </a:p>
        </p:txBody>
      </p:sp>
      <p:sp>
        <p:nvSpPr>
          <p:cNvPr id="12" name="角丸四角形 11"/>
          <p:cNvSpPr/>
          <p:nvPr/>
        </p:nvSpPr>
        <p:spPr>
          <a:xfrm>
            <a:off x="1331640" y="116632"/>
            <a:ext cx="7704856" cy="681980"/>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現在</a:t>
            </a:r>
            <a:r>
              <a:rPr lang="ja-JP" altLang="en-US" dirty="0">
                <a:latin typeface="ＭＳ ゴシック" panose="020B0609070205080204" pitchFamily="49" charset="-128"/>
                <a:ea typeface="ＭＳ ゴシック" panose="020B0609070205080204" pitchFamily="49" charset="-128"/>
              </a:rPr>
              <a:t>の生活について、満足している人の割合は、食生活の面が</a:t>
            </a:r>
            <a:r>
              <a:rPr lang="ja-JP" altLang="en-US" dirty="0" smtClean="0">
                <a:latin typeface="ＭＳ ゴシック" panose="020B0609070205080204" pitchFamily="49" charset="-128"/>
                <a:ea typeface="ＭＳ ゴシック" panose="020B0609070205080204" pitchFamily="49" charset="-128"/>
              </a:rPr>
              <a:t>最も</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高く</a:t>
            </a:r>
            <a:r>
              <a:rPr lang="ja-JP" altLang="en-US" dirty="0">
                <a:latin typeface="ＭＳ ゴシック" panose="020B0609070205080204" pitchFamily="49" charset="-128"/>
                <a:ea typeface="ＭＳ ゴシック" panose="020B0609070205080204" pitchFamily="49" charset="-128"/>
              </a:rPr>
              <a:t>、時系列でみても同様の傾向。</a:t>
            </a:r>
          </a:p>
        </p:txBody>
      </p:sp>
      <p:sp>
        <p:nvSpPr>
          <p:cNvPr id="13"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53</a:t>
            </a:fld>
            <a:endParaRPr kumimoji="1" lang="ja-JP" altLang="en-US"/>
          </a:p>
        </p:txBody>
      </p:sp>
    </p:spTree>
    <p:extLst>
      <p:ext uri="{BB962C8B-B14F-4D97-AF65-F5344CB8AC3E}">
        <p14:creationId xmlns:p14="http://schemas.microsoft.com/office/powerpoint/2010/main" val="25291942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936104" y="116631"/>
            <a:ext cx="8170368" cy="6819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円/楕円 9"/>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1" name="正方形/長方形 10"/>
          <p:cNvSpPr/>
          <p:nvPr/>
        </p:nvSpPr>
        <p:spPr>
          <a:xfrm>
            <a:off x="-252536" y="152281"/>
            <a:ext cx="1872208" cy="646331"/>
          </a:xfrm>
          <a:prstGeom prst="rect">
            <a:avLst/>
          </a:prstGeom>
        </p:spPr>
        <p:txBody>
          <a:bodyPr wrap="square">
            <a:spAutoFit/>
          </a:bodyPr>
          <a:lstStyle/>
          <a:p>
            <a:pPr algn="ctr"/>
            <a:r>
              <a:rPr lang="ja-JP" altLang="en-US" b="1" dirty="0" smtClean="0">
                <a:solidFill>
                  <a:schemeClr val="bg1"/>
                </a:solidFill>
              </a:rPr>
              <a:t>生活・</a:t>
            </a:r>
            <a:endParaRPr lang="en-US" altLang="ja-JP" b="1" dirty="0" smtClean="0">
              <a:solidFill>
                <a:schemeClr val="bg1"/>
              </a:solidFill>
            </a:endParaRPr>
          </a:p>
          <a:p>
            <a:pPr algn="ctr"/>
            <a:r>
              <a:rPr lang="ja-JP" altLang="en-US" b="1" dirty="0">
                <a:solidFill>
                  <a:schemeClr val="bg1"/>
                </a:solidFill>
              </a:rPr>
              <a:t>暮らし</a:t>
            </a:r>
            <a:endParaRPr lang="en-US" altLang="ja-JP" b="1" dirty="0" smtClean="0">
              <a:solidFill>
                <a:schemeClr val="bg1"/>
              </a:solidFill>
            </a:endParaRPr>
          </a:p>
        </p:txBody>
      </p:sp>
      <p:sp>
        <p:nvSpPr>
          <p:cNvPr id="12" name="角丸四角形 11"/>
          <p:cNvSpPr/>
          <p:nvPr/>
        </p:nvSpPr>
        <p:spPr>
          <a:xfrm>
            <a:off x="1331640" y="116632"/>
            <a:ext cx="7704856" cy="681980"/>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社会</a:t>
            </a:r>
            <a:r>
              <a:rPr lang="ja-JP" altLang="en-US" dirty="0">
                <a:latin typeface="ＭＳ ゴシック" panose="020B0609070205080204" pitchFamily="49" charset="-128"/>
                <a:ea typeface="ＭＳ ゴシック" panose="020B0609070205080204" pitchFamily="49" charset="-128"/>
              </a:rPr>
              <a:t>経済的な側面からは、相対的貧困率が</a:t>
            </a:r>
            <a:r>
              <a:rPr lang="en-US" altLang="ja-JP" dirty="0">
                <a:latin typeface="ＭＳ ゴシック" panose="020B0609070205080204" pitchFamily="49" charset="-128"/>
                <a:ea typeface="ＭＳ ゴシック" panose="020B0609070205080204" pitchFamily="49" charset="-128"/>
              </a:rPr>
              <a:t>16.1%</a:t>
            </a:r>
            <a:r>
              <a:rPr lang="ja-JP" altLang="en-US" dirty="0" err="1">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子どもの貧困率</a:t>
            </a:r>
            <a:r>
              <a:rPr lang="ja-JP" altLang="en-US" dirty="0" smtClean="0">
                <a:latin typeface="ＭＳ ゴシック" panose="020B0609070205080204" pitchFamily="49" charset="-128"/>
                <a:ea typeface="ＭＳ ゴシック" panose="020B0609070205080204" pitchFamily="49" charset="-128"/>
              </a:rPr>
              <a:t>が</a:t>
            </a:r>
            <a:endParaRPr lang="en-US" altLang="ja-JP" dirty="0" smtClean="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16.3</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という深刻な一面もみられる</a:t>
            </a:r>
            <a:r>
              <a:rPr lang="ja-JP" altLang="en-US" dirty="0" smtClean="0">
                <a:latin typeface="ＭＳ ゴシック" panose="020B0609070205080204" pitchFamily="49" charset="-128"/>
                <a:ea typeface="ＭＳ ゴシック" panose="020B0609070205080204" pitchFamily="49" charset="-128"/>
              </a:rPr>
              <a:t>。</a:t>
            </a:r>
            <a:endParaRPr lang="ja-JP" altLang="en-US" dirty="0">
              <a:latin typeface="ＭＳ ゴシック" panose="020B0609070205080204" pitchFamily="49" charset="-128"/>
              <a:ea typeface="ＭＳ ゴシック" panose="020B0609070205080204" pitchFamily="49" charset="-128"/>
            </a:endParaRPr>
          </a:p>
        </p:txBody>
      </p:sp>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87837" y="1252930"/>
            <a:ext cx="6732954" cy="520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936104" y="6525344"/>
            <a:ext cx="4572000" cy="307777"/>
          </a:xfrm>
          <a:prstGeom prst="rect">
            <a:avLst/>
          </a:prstGeom>
        </p:spPr>
        <p:txBody>
          <a:bodyPr>
            <a:spAutoFit/>
          </a:bodyPr>
          <a:lstStyle/>
          <a:p>
            <a:r>
              <a:rPr lang="ja-JP" altLang="ja-JP" sz="1400" dirty="0"/>
              <a:t>出典：厚生労働省「平成</a:t>
            </a:r>
            <a:r>
              <a:rPr lang="en-US" altLang="ja-JP" sz="1400" dirty="0"/>
              <a:t>25</a:t>
            </a:r>
            <a:r>
              <a:rPr lang="ja-JP" altLang="ja-JP" sz="1400" dirty="0"/>
              <a:t>年国民生活基礎調査の概況」</a:t>
            </a:r>
          </a:p>
        </p:txBody>
      </p:sp>
      <p:sp>
        <p:nvSpPr>
          <p:cNvPr id="4" name="正方形/長方形 3"/>
          <p:cNvSpPr/>
          <p:nvPr/>
        </p:nvSpPr>
        <p:spPr>
          <a:xfrm>
            <a:off x="3635896" y="930206"/>
            <a:ext cx="1826141" cy="338554"/>
          </a:xfrm>
          <a:prstGeom prst="rect">
            <a:avLst/>
          </a:prstGeom>
        </p:spPr>
        <p:txBody>
          <a:bodyPr wrap="none">
            <a:spAutoFit/>
          </a:bodyPr>
          <a:lstStyle/>
          <a:p>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貧困率の年次推移</a:t>
            </a:r>
            <a:endParaRPr lang="ja-JP" altLang="en-US" sz="1600" b="1" dirty="0"/>
          </a:p>
        </p:txBody>
      </p:sp>
      <p:sp>
        <p:nvSpPr>
          <p:cNvPr id="15"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54</a:t>
            </a:fld>
            <a:endParaRPr kumimoji="1" lang="ja-JP" altLang="en-US"/>
          </a:p>
        </p:txBody>
      </p:sp>
    </p:spTree>
    <p:extLst>
      <p:ext uri="{BB962C8B-B14F-4D97-AF65-F5344CB8AC3E}">
        <p14:creationId xmlns:p14="http://schemas.microsoft.com/office/powerpoint/2010/main" val="1335887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475656" y="1573978"/>
            <a:ext cx="6164485" cy="4997223"/>
            <a:chOff x="395536" y="116632"/>
            <a:chExt cx="5976664" cy="4844966"/>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5832648" cy="484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円/楕円 8"/>
            <p:cNvSpPr/>
            <p:nvPr/>
          </p:nvSpPr>
          <p:spPr>
            <a:xfrm>
              <a:off x="395536" y="332656"/>
              <a:ext cx="2232248" cy="86409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a:xfrm>
            <a:off x="971600" y="116631"/>
            <a:ext cx="8134872" cy="98285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円/楕円 9"/>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1" name="正方形/長方形 10"/>
          <p:cNvSpPr/>
          <p:nvPr/>
        </p:nvSpPr>
        <p:spPr>
          <a:xfrm>
            <a:off x="-252536" y="152281"/>
            <a:ext cx="1872208" cy="646331"/>
          </a:xfrm>
          <a:prstGeom prst="rect">
            <a:avLst/>
          </a:prstGeom>
        </p:spPr>
        <p:txBody>
          <a:bodyPr wrap="square">
            <a:spAutoFit/>
          </a:bodyPr>
          <a:lstStyle/>
          <a:p>
            <a:pPr algn="ctr"/>
            <a:r>
              <a:rPr lang="ja-JP" altLang="en-US" b="1" dirty="0" smtClean="0">
                <a:solidFill>
                  <a:schemeClr val="bg1"/>
                </a:solidFill>
              </a:rPr>
              <a:t>生活・</a:t>
            </a:r>
            <a:endParaRPr lang="en-US" altLang="ja-JP" b="1" dirty="0" smtClean="0">
              <a:solidFill>
                <a:schemeClr val="bg1"/>
              </a:solidFill>
            </a:endParaRPr>
          </a:p>
          <a:p>
            <a:pPr algn="ctr"/>
            <a:r>
              <a:rPr lang="ja-JP" altLang="en-US" b="1" dirty="0">
                <a:solidFill>
                  <a:schemeClr val="bg1"/>
                </a:solidFill>
              </a:rPr>
              <a:t>暮らし</a:t>
            </a:r>
            <a:endParaRPr lang="en-US" altLang="ja-JP" b="1" dirty="0" smtClean="0">
              <a:solidFill>
                <a:schemeClr val="bg1"/>
              </a:solidFill>
            </a:endParaRPr>
          </a:p>
        </p:txBody>
      </p:sp>
      <p:sp>
        <p:nvSpPr>
          <p:cNvPr id="12" name="角丸四角形 11"/>
          <p:cNvSpPr/>
          <p:nvPr/>
        </p:nvSpPr>
        <p:spPr>
          <a:xfrm>
            <a:off x="1331640" y="116631"/>
            <a:ext cx="7704856" cy="982851"/>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高齢者</a:t>
            </a:r>
            <a:r>
              <a:rPr lang="ja-JP" altLang="en-US" dirty="0">
                <a:latin typeface="ＭＳ ゴシック" panose="020B0609070205080204" pitchFamily="49" charset="-128"/>
                <a:ea typeface="ＭＳ ゴシック" panose="020B0609070205080204" pitchFamily="49" charset="-128"/>
              </a:rPr>
              <a:t>において、日常で負担を感じる支出としては、医療費が</a:t>
            </a:r>
            <a:r>
              <a:rPr lang="en-US" altLang="ja-JP" dirty="0" smtClean="0">
                <a:latin typeface="ＭＳ ゴシック" panose="020B0609070205080204" pitchFamily="49" charset="-128"/>
                <a:ea typeface="ＭＳ ゴシック" panose="020B0609070205080204" pitchFamily="49" charset="-128"/>
              </a:rPr>
              <a:t>43.0%</a:t>
            </a:r>
          </a:p>
          <a:p>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と最も</a:t>
            </a:r>
            <a:r>
              <a:rPr lang="ja-JP" altLang="en-US" dirty="0">
                <a:latin typeface="ＭＳ ゴシック" panose="020B0609070205080204" pitchFamily="49" charset="-128"/>
                <a:ea typeface="ＭＳ ゴシック" panose="020B0609070205080204" pitchFamily="49" charset="-128"/>
              </a:rPr>
              <a:t>高く、次いで食費が</a:t>
            </a:r>
            <a:r>
              <a:rPr lang="en-US" altLang="ja-JP" dirty="0" smtClean="0">
                <a:latin typeface="ＭＳ ゴシック" panose="020B0609070205080204" pitchFamily="49" charset="-128"/>
                <a:ea typeface="ＭＳ ゴシック" panose="020B0609070205080204" pitchFamily="49" charset="-128"/>
              </a:rPr>
              <a:t>30.8%</a:t>
            </a:r>
            <a:r>
              <a:rPr lang="ja-JP" altLang="en-US" dirty="0" err="1"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５年前</a:t>
            </a:r>
            <a:r>
              <a:rPr lang="ja-JP" altLang="en-US" dirty="0">
                <a:latin typeface="ＭＳ ゴシック" panose="020B0609070205080204" pitchFamily="49" charset="-128"/>
                <a:ea typeface="ＭＳ ゴシック" panose="020B0609070205080204" pitchFamily="49" charset="-128"/>
              </a:rPr>
              <a:t>との比較でみると、食費</a:t>
            </a:r>
            <a:r>
              <a:rPr lang="ja-JP" altLang="en-US" dirty="0" smtClean="0">
                <a:latin typeface="ＭＳ ゴシック" panose="020B0609070205080204" pitchFamily="49" charset="-128"/>
                <a:ea typeface="ＭＳ ゴシック" panose="020B0609070205080204" pitchFamily="49" charset="-128"/>
              </a:rPr>
              <a:t>が</a:t>
            </a:r>
            <a:endParaRPr lang="en-US" altLang="ja-JP" dirty="0" smtClean="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24.2</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から</a:t>
            </a:r>
            <a:r>
              <a:rPr lang="en-US" altLang="ja-JP" dirty="0">
                <a:latin typeface="ＭＳ ゴシック" panose="020B0609070205080204" pitchFamily="49" charset="-128"/>
                <a:ea typeface="ＭＳ ゴシック" panose="020B0609070205080204" pitchFamily="49" charset="-128"/>
              </a:rPr>
              <a:t>30.8%</a:t>
            </a:r>
            <a:r>
              <a:rPr lang="ja-JP" altLang="en-US" dirty="0">
                <a:latin typeface="ＭＳ ゴシック" panose="020B0609070205080204" pitchFamily="49" charset="-128"/>
                <a:ea typeface="ＭＳ ゴシック" panose="020B0609070205080204" pitchFamily="49" charset="-128"/>
              </a:rPr>
              <a:t>と</a:t>
            </a:r>
            <a:r>
              <a:rPr lang="en-US" altLang="ja-JP" dirty="0">
                <a:latin typeface="ＭＳ ゴシック" panose="020B0609070205080204" pitchFamily="49" charset="-128"/>
                <a:ea typeface="ＭＳ ゴシック" panose="020B0609070205080204" pitchFamily="49" charset="-128"/>
              </a:rPr>
              <a:t>6.6</a:t>
            </a:r>
            <a:r>
              <a:rPr lang="ja-JP" altLang="en-US" dirty="0">
                <a:latin typeface="ＭＳ ゴシック" panose="020B0609070205080204" pitchFamily="49" charset="-128"/>
                <a:ea typeface="ＭＳ ゴシック" panose="020B0609070205080204" pitchFamily="49" charset="-128"/>
              </a:rPr>
              <a:t>ポイント増加。</a:t>
            </a:r>
          </a:p>
        </p:txBody>
      </p:sp>
      <p:sp>
        <p:nvSpPr>
          <p:cNvPr id="13" name="正方形/長方形 12"/>
          <p:cNvSpPr/>
          <p:nvPr/>
        </p:nvSpPr>
        <p:spPr>
          <a:xfrm>
            <a:off x="858879" y="6525344"/>
            <a:ext cx="6606480" cy="307777"/>
          </a:xfrm>
          <a:prstGeom prst="rect">
            <a:avLst/>
          </a:prstGeom>
        </p:spPr>
        <p:txBody>
          <a:bodyPr wrap="square">
            <a:spAutoFit/>
          </a:bodyPr>
          <a:lstStyle/>
          <a:p>
            <a:r>
              <a:rPr lang="ja-JP" altLang="ja-JP" sz="1400" dirty="0"/>
              <a:t>出典：内閣府「高齢者の経済生活に関する意識調査」（平成</a:t>
            </a:r>
            <a:r>
              <a:rPr lang="en-US" altLang="ja-JP" sz="1400" dirty="0"/>
              <a:t>23</a:t>
            </a:r>
            <a:r>
              <a:rPr lang="ja-JP" altLang="ja-JP" sz="1400" dirty="0"/>
              <a:t>年度</a:t>
            </a:r>
            <a:r>
              <a:rPr lang="ja-JP" altLang="ja-JP" sz="1400" dirty="0" smtClean="0"/>
              <a:t>）</a:t>
            </a:r>
            <a:endParaRPr lang="ja-JP" altLang="ja-JP" sz="1400" dirty="0"/>
          </a:p>
        </p:txBody>
      </p:sp>
      <p:sp>
        <p:nvSpPr>
          <p:cNvPr id="2" name="正方形/長方形 1"/>
          <p:cNvSpPr/>
          <p:nvPr/>
        </p:nvSpPr>
        <p:spPr>
          <a:xfrm>
            <a:off x="2940784" y="1218238"/>
            <a:ext cx="3262432" cy="338554"/>
          </a:xfrm>
          <a:prstGeom prst="rect">
            <a:avLst/>
          </a:prstGeom>
        </p:spPr>
        <p:txBody>
          <a:bodyPr wrap="none">
            <a:spAutoFit/>
          </a:bodyP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高齢者が日常で負担を感じる支出</a:t>
            </a:r>
          </a:p>
        </p:txBody>
      </p:sp>
      <p:sp>
        <p:nvSpPr>
          <p:cNvPr id="14"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55</a:t>
            </a:fld>
            <a:endParaRPr kumimoji="1" lang="ja-JP" altLang="en-US"/>
          </a:p>
        </p:txBody>
      </p:sp>
    </p:spTree>
    <p:extLst>
      <p:ext uri="{BB962C8B-B14F-4D97-AF65-F5344CB8AC3E}">
        <p14:creationId xmlns:p14="http://schemas.microsoft.com/office/powerpoint/2010/main" val="14462349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899592" y="86652"/>
            <a:ext cx="8206880" cy="54899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円/楕円 8"/>
          <p:cNvSpPr/>
          <p:nvPr/>
        </p:nvSpPr>
        <p:spPr>
          <a:xfrm>
            <a:off x="53752" y="0"/>
            <a:ext cx="1259632" cy="69269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0" name="正方形/長方形 9"/>
          <p:cNvSpPr/>
          <p:nvPr/>
        </p:nvSpPr>
        <p:spPr>
          <a:xfrm>
            <a:off x="-252536" y="152281"/>
            <a:ext cx="1872208" cy="369332"/>
          </a:xfrm>
          <a:prstGeom prst="rect">
            <a:avLst/>
          </a:prstGeom>
        </p:spPr>
        <p:txBody>
          <a:bodyPr wrap="square">
            <a:spAutoFit/>
          </a:bodyPr>
          <a:lstStyle/>
          <a:p>
            <a:pPr algn="ctr"/>
            <a:r>
              <a:rPr lang="ja-JP" altLang="en-US" b="1" dirty="0" smtClean="0">
                <a:solidFill>
                  <a:schemeClr val="bg1"/>
                </a:solidFill>
              </a:rPr>
              <a:t>食文化</a:t>
            </a:r>
            <a:endParaRPr lang="en-US" altLang="ja-JP" b="1" dirty="0" smtClean="0">
              <a:solidFill>
                <a:schemeClr val="bg1"/>
              </a:solidFill>
            </a:endParaRPr>
          </a:p>
        </p:txBody>
      </p:sp>
      <p:sp>
        <p:nvSpPr>
          <p:cNvPr id="11" name="角丸四角形 10"/>
          <p:cNvSpPr/>
          <p:nvPr/>
        </p:nvSpPr>
        <p:spPr>
          <a:xfrm>
            <a:off x="1331640" y="86653"/>
            <a:ext cx="7200801" cy="548998"/>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食べるって何？</a:t>
            </a:r>
            <a:endParaRPr lang="ja-JP" altLang="en-US" dirty="0">
              <a:latin typeface="ＭＳ ゴシック" panose="020B0609070205080204" pitchFamily="49" charset="-128"/>
              <a:ea typeface="ＭＳ ゴシック" panose="020B0609070205080204" pitchFamily="49" charset="-128"/>
            </a:endParaRPr>
          </a:p>
        </p:txBody>
      </p:sp>
      <p:sp>
        <p:nvSpPr>
          <p:cNvPr id="12" name="メモ 11"/>
          <p:cNvSpPr>
            <a:spLocks/>
          </p:cNvSpPr>
          <p:nvPr/>
        </p:nvSpPr>
        <p:spPr>
          <a:xfrm>
            <a:off x="611560" y="792088"/>
            <a:ext cx="8064898" cy="5949280"/>
          </a:xfrm>
          <a:prstGeom prst="foldedCorner">
            <a:avLst>
              <a:gd name="adj" fmla="val 4386"/>
            </a:avLst>
          </a:prstGeom>
          <a:solidFill>
            <a:sysClr val="window" lastClr="FFFFFF"/>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endParaRPr lang="ja-JP" sz="1400" dirty="0">
              <a:effectLst/>
              <a:latin typeface="ＭＳ ゴシック" panose="020B0609070205080204" pitchFamily="49" charset="-128"/>
              <a:ea typeface="ＭＳ ゴシック" panose="020B0609070205080204" pitchFamily="49" charset="-128"/>
              <a:cs typeface="ＭＳ Ｐゴシック"/>
            </a:endParaRPr>
          </a:p>
        </p:txBody>
      </p:sp>
      <p:sp>
        <p:nvSpPr>
          <p:cNvPr id="2" name="正方形/長方形 1"/>
          <p:cNvSpPr/>
          <p:nvPr/>
        </p:nvSpPr>
        <p:spPr>
          <a:xfrm>
            <a:off x="683566" y="836712"/>
            <a:ext cx="7920882" cy="6124754"/>
          </a:xfrm>
          <a:prstGeom prst="rect">
            <a:avLst/>
          </a:prstGeom>
        </p:spPr>
        <p:txBody>
          <a:bodyPr wrap="square">
            <a:spAutoFit/>
          </a:bodyPr>
          <a:lstStyle/>
          <a:p>
            <a:pPr algn="just">
              <a:spcAft>
                <a:spcPts val="0"/>
              </a:spcAft>
            </a:pPr>
            <a:r>
              <a:rPr lang="ja-JP" altLang="ja-JP" dirty="0">
                <a:solidFill>
                  <a:srgbClr val="000000"/>
                </a:solidFill>
                <a:latin typeface="ＭＳ ゴシック" panose="020B0609070205080204" pitchFamily="49" charset="-128"/>
                <a:ea typeface="ＭＳ ゴシック" panose="020B0609070205080204" pitchFamily="49" charset="-128"/>
                <a:cs typeface="Times New Roman"/>
              </a:rPr>
              <a:t>　私たちにとって、食とは何でしょうか？ 毎日毎日、だれもがくり返している行為です。そのなかで、おいしい、まずい、あるいは好きだ、嫌いだ、という批評をしたり、おなかが空いた、あれが食べたい、もっと食べたい、食べ過ぎだ、という感情を伴ったりして生きています。いうまでもなく、食べないと私たちは死んでしまいます。</a:t>
            </a:r>
            <a:endParaRPr lang="ja-JP" altLang="ja-JP" dirty="0">
              <a:latin typeface="ＭＳ ゴシック" panose="020B0609070205080204" pitchFamily="49" charset="-128"/>
              <a:ea typeface="ＭＳ ゴシック" panose="020B0609070205080204" pitchFamily="49" charset="-128"/>
              <a:cs typeface="ＭＳ Ｐゴシック"/>
            </a:endParaRPr>
          </a:p>
          <a:p>
            <a:pPr algn="just">
              <a:spcAft>
                <a:spcPts val="0"/>
              </a:spcAft>
            </a:pPr>
            <a:r>
              <a:rPr lang="ja-JP" altLang="ja-JP" dirty="0">
                <a:solidFill>
                  <a:srgbClr val="000000"/>
                </a:solidFill>
                <a:latin typeface="ＭＳ ゴシック" panose="020B0609070205080204" pitchFamily="49" charset="-128"/>
                <a:ea typeface="ＭＳ ゴシック" panose="020B0609070205080204" pitchFamily="49" charset="-128"/>
                <a:cs typeface="Times New Roman"/>
              </a:rPr>
              <a:t>　その意味で、食は生命</a:t>
            </a:r>
            <a:r>
              <a:rPr lang="ja-JP" altLang="ja-JP" baseline="-25000" dirty="0">
                <a:solidFill>
                  <a:srgbClr val="000000"/>
                </a:solidFill>
                <a:latin typeface="ＭＳ ゴシック" panose="020B0609070205080204" pitchFamily="49" charset="-128"/>
                <a:ea typeface="ＭＳ ゴシック" panose="020B0609070205080204" pitchFamily="49" charset="-128"/>
                <a:cs typeface="Times New Roman"/>
              </a:rPr>
              <a:t>（いのち）</a:t>
            </a:r>
            <a:r>
              <a:rPr lang="ja-JP" altLang="ja-JP" dirty="0">
                <a:solidFill>
                  <a:srgbClr val="000000"/>
                </a:solidFill>
                <a:latin typeface="ＭＳ ゴシック" panose="020B0609070205080204" pitchFamily="49" charset="-128"/>
                <a:ea typeface="ＭＳ ゴシック" panose="020B0609070205080204" pitchFamily="49" charset="-128"/>
                <a:cs typeface="Times New Roman"/>
              </a:rPr>
              <a:t>の源ではあるのですが、この問題は、決して簡単ではありません。私たち自身が生命</a:t>
            </a:r>
            <a:r>
              <a:rPr lang="ja-JP" altLang="ja-JP" baseline="-25000" dirty="0">
                <a:solidFill>
                  <a:srgbClr val="000000"/>
                </a:solidFill>
                <a:latin typeface="ＭＳ ゴシック" panose="020B0609070205080204" pitchFamily="49" charset="-128"/>
                <a:ea typeface="ＭＳ ゴシック" panose="020B0609070205080204" pitchFamily="49" charset="-128"/>
                <a:cs typeface="Times New Roman"/>
              </a:rPr>
              <a:t>（せいめい）</a:t>
            </a:r>
            <a:r>
              <a:rPr lang="ja-JP" altLang="ja-JP" dirty="0">
                <a:solidFill>
                  <a:srgbClr val="000000"/>
                </a:solidFill>
                <a:latin typeface="ＭＳ ゴシック" panose="020B0609070205080204" pitchFamily="49" charset="-128"/>
                <a:ea typeface="ＭＳ ゴシック" panose="020B0609070205080204" pitchFamily="49" charset="-128"/>
                <a:cs typeface="Times New Roman"/>
              </a:rPr>
              <a:t>であると同時に、実は私たちが食べているものも生命</a:t>
            </a:r>
            <a:r>
              <a:rPr lang="ja-JP" altLang="ja-JP" baseline="-25000" dirty="0">
                <a:solidFill>
                  <a:srgbClr val="000000"/>
                </a:solidFill>
                <a:latin typeface="ＭＳ ゴシック" panose="020B0609070205080204" pitchFamily="49" charset="-128"/>
                <a:ea typeface="ＭＳ ゴシック" panose="020B0609070205080204" pitchFamily="49" charset="-128"/>
                <a:cs typeface="Times New Roman"/>
              </a:rPr>
              <a:t>（せいめい）</a:t>
            </a:r>
            <a:r>
              <a:rPr lang="ja-JP" altLang="ja-JP" dirty="0">
                <a:solidFill>
                  <a:srgbClr val="000000"/>
                </a:solidFill>
                <a:latin typeface="ＭＳ ゴシック" panose="020B0609070205080204" pitchFamily="49" charset="-128"/>
                <a:ea typeface="ＭＳ ゴシック" panose="020B0609070205080204" pitchFamily="49" charset="-128"/>
                <a:cs typeface="Times New Roman"/>
              </a:rPr>
              <a:t>なのです。そして動物であれ植物であれ、それぞれに生命自身が、何らかのエネルギーを、“食”として摂取しています。つまり食と生命とは、広い意味で切っても切れない関係にあるのです。</a:t>
            </a:r>
            <a:endParaRPr lang="ja-JP" altLang="ja-JP" dirty="0">
              <a:latin typeface="ＭＳ ゴシック" panose="020B0609070205080204" pitchFamily="49" charset="-128"/>
              <a:ea typeface="ＭＳ ゴシック" panose="020B0609070205080204" pitchFamily="49" charset="-128"/>
              <a:cs typeface="ＭＳ Ｐゴシック"/>
            </a:endParaRPr>
          </a:p>
          <a:p>
            <a:pPr algn="just">
              <a:spcAft>
                <a:spcPts val="0"/>
              </a:spcAft>
            </a:pPr>
            <a:r>
              <a:rPr lang="ja-JP" altLang="ja-JP" dirty="0">
                <a:solidFill>
                  <a:srgbClr val="000000"/>
                </a:solidFill>
                <a:latin typeface="ＭＳ ゴシック" panose="020B0609070205080204" pitchFamily="49" charset="-128"/>
                <a:ea typeface="ＭＳ ゴシック" panose="020B0609070205080204" pitchFamily="49" charset="-128"/>
                <a:cs typeface="Times New Roman"/>
              </a:rPr>
              <a:t>　そして私たち人間は、食に支えられつつ生きている過程で、さまざまな文化を生み出してきました。しかも、その文化の多くは、時代をさかのぼるほど、食を獲得するためのものであり、時代が下るほど、食を楽しむために創出されてきた、といっても過言ではありません。</a:t>
            </a:r>
            <a:endParaRPr lang="ja-JP" altLang="ja-JP" dirty="0">
              <a:latin typeface="ＭＳ ゴシック" panose="020B0609070205080204" pitchFamily="49" charset="-128"/>
              <a:ea typeface="ＭＳ ゴシック" panose="020B0609070205080204" pitchFamily="49" charset="-128"/>
              <a:cs typeface="ＭＳ Ｐゴシック"/>
            </a:endParaRPr>
          </a:p>
          <a:p>
            <a:pPr algn="just">
              <a:spcAft>
                <a:spcPts val="0"/>
              </a:spcAft>
            </a:pPr>
            <a:r>
              <a:rPr lang="ja-JP" altLang="ja-JP" dirty="0">
                <a:solidFill>
                  <a:srgbClr val="000000"/>
                </a:solidFill>
                <a:latin typeface="ＭＳ ゴシック" panose="020B0609070205080204" pitchFamily="49" charset="-128"/>
                <a:ea typeface="ＭＳ ゴシック" panose="020B0609070205080204" pitchFamily="49" charset="-128"/>
                <a:cs typeface="Times New Roman"/>
              </a:rPr>
              <a:t>　さらに、そうした食の文化は、人々の住む地域の地形や気候によっても異なり、長い歴史の積み重ねの過程で、それぞれに風土を形造り、さまざまな食の獲得法や料理法を考案してきました。もちろん、それらは地域を超えて交流しあい、独自の知恵や技術が加えられて、文化的にも成熟をとげてきました。</a:t>
            </a:r>
            <a:endParaRPr lang="ja-JP" altLang="ja-JP" dirty="0">
              <a:latin typeface="ＭＳ ゴシック" panose="020B0609070205080204" pitchFamily="49" charset="-128"/>
              <a:ea typeface="ＭＳ ゴシック" panose="020B0609070205080204" pitchFamily="49" charset="-128"/>
              <a:cs typeface="ＭＳ Ｐゴシック"/>
            </a:endParaRPr>
          </a:p>
          <a:p>
            <a:pPr algn="just">
              <a:spcAft>
                <a:spcPts val="0"/>
              </a:spcAft>
            </a:pPr>
            <a:r>
              <a:rPr lang="en-US" altLang="ja-JP" dirty="0">
                <a:latin typeface="ＭＳ ゴシック" panose="020B0609070205080204" pitchFamily="49" charset="-128"/>
                <a:ea typeface="ＭＳ ゴシック" panose="020B0609070205080204" pitchFamily="49" charset="-128"/>
                <a:cs typeface="ＭＳ Ｐゴシック"/>
              </a:rPr>
              <a:t> </a:t>
            </a:r>
            <a:r>
              <a:rPr lang="ja-JP" altLang="en-US" sz="1000" dirty="0">
                <a:solidFill>
                  <a:srgbClr val="000000"/>
                </a:solidFill>
                <a:latin typeface="ＭＳ ゴシック" panose="020B0609070205080204" pitchFamily="49" charset="-128"/>
                <a:ea typeface="ＭＳ ゴシック" panose="020B0609070205080204" pitchFamily="49" charset="-128"/>
                <a:cs typeface="Times New Roman"/>
              </a:rPr>
              <a:t>　　　　　　　　　　　　</a:t>
            </a:r>
            <a:r>
              <a:rPr lang="ja-JP" altLang="ja-JP" sz="1400" dirty="0">
                <a:solidFill>
                  <a:srgbClr val="000000"/>
                </a:solidFill>
                <a:latin typeface="ＭＳ ゴシック" panose="020B0609070205080204" pitchFamily="49" charset="-128"/>
                <a:ea typeface="ＭＳ ゴシック" panose="020B0609070205080204" pitchFamily="49" charset="-128"/>
                <a:cs typeface="Times New Roman"/>
              </a:rPr>
              <a:t>原田信男　「食べるって何？　食育の原点」　ちくまプリマー新書（</a:t>
            </a:r>
            <a:r>
              <a:rPr lang="en-US" altLang="ja-JP" sz="1400" dirty="0">
                <a:solidFill>
                  <a:srgbClr val="000000"/>
                </a:solidFill>
                <a:latin typeface="ＭＳ ゴシック" panose="020B0609070205080204" pitchFamily="49" charset="-128"/>
                <a:ea typeface="ＭＳ ゴシック" panose="020B0609070205080204" pitchFamily="49" charset="-128"/>
                <a:cs typeface="Times New Roman"/>
              </a:rPr>
              <a:t>2008</a:t>
            </a:r>
            <a:r>
              <a:rPr lang="ja-JP" altLang="ja-JP" sz="1400" dirty="0">
                <a:solidFill>
                  <a:srgbClr val="000000"/>
                </a:solidFill>
                <a:latin typeface="ＭＳ ゴシック" panose="020B0609070205080204" pitchFamily="49" charset="-128"/>
                <a:ea typeface="ＭＳ ゴシック" panose="020B0609070205080204" pitchFamily="49" charset="-128"/>
                <a:cs typeface="Times New Roman"/>
              </a:rPr>
              <a:t>）</a:t>
            </a:r>
            <a:r>
              <a:rPr lang="ja-JP" altLang="en-US" sz="1400" dirty="0">
                <a:solidFill>
                  <a:srgbClr val="000000"/>
                </a:solidFill>
                <a:latin typeface="ＭＳ ゴシック" panose="020B0609070205080204" pitchFamily="49" charset="-128"/>
                <a:ea typeface="ＭＳ ゴシック" panose="020B0609070205080204" pitchFamily="49" charset="-128"/>
                <a:cs typeface="Times New Roman"/>
              </a:rPr>
              <a:t>　　　</a:t>
            </a:r>
            <a:endParaRPr lang="ja-JP" altLang="ja-JP" sz="1400" dirty="0">
              <a:latin typeface="ＭＳ ゴシック" panose="020B0609070205080204" pitchFamily="49" charset="-128"/>
              <a:ea typeface="ＭＳ ゴシック" panose="020B0609070205080204" pitchFamily="49" charset="-128"/>
              <a:cs typeface="ＭＳ Ｐゴシック"/>
            </a:endParaRPr>
          </a:p>
        </p:txBody>
      </p:sp>
      <p:sp>
        <p:nvSpPr>
          <p:cNvPr id="13"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56</a:t>
            </a:fld>
            <a:endParaRPr kumimoji="1" lang="ja-JP" altLang="en-US"/>
          </a:p>
        </p:txBody>
      </p:sp>
    </p:spTree>
    <p:extLst>
      <p:ext uri="{BB962C8B-B14F-4D97-AF65-F5344CB8AC3E}">
        <p14:creationId xmlns:p14="http://schemas.microsoft.com/office/powerpoint/2010/main" val="12996579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971600" y="86652"/>
            <a:ext cx="8134872" cy="54899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円/楕円 8"/>
          <p:cNvSpPr/>
          <p:nvPr/>
        </p:nvSpPr>
        <p:spPr>
          <a:xfrm>
            <a:off x="53752" y="0"/>
            <a:ext cx="1259632" cy="69269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0" name="正方形/長方形 9"/>
          <p:cNvSpPr/>
          <p:nvPr/>
        </p:nvSpPr>
        <p:spPr>
          <a:xfrm>
            <a:off x="-252536" y="152281"/>
            <a:ext cx="1872208" cy="369332"/>
          </a:xfrm>
          <a:prstGeom prst="rect">
            <a:avLst/>
          </a:prstGeom>
        </p:spPr>
        <p:txBody>
          <a:bodyPr wrap="square">
            <a:spAutoFit/>
          </a:bodyPr>
          <a:lstStyle/>
          <a:p>
            <a:pPr algn="ctr"/>
            <a:r>
              <a:rPr lang="ja-JP" altLang="en-US" b="1" dirty="0" smtClean="0">
                <a:solidFill>
                  <a:schemeClr val="bg1"/>
                </a:solidFill>
              </a:rPr>
              <a:t>食文化</a:t>
            </a:r>
            <a:endParaRPr lang="en-US" altLang="ja-JP" b="1" dirty="0" smtClean="0">
              <a:solidFill>
                <a:schemeClr val="bg1"/>
              </a:solidFill>
            </a:endParaRPr>
          </a:p>
        </p:txBody>
      </p:sp>
      <p:sp>
        <p:nvSpPr>
          <p:cNvPr id="11" name="角丸四角形 10"/>
          <p:cNvSpPr/>
          <p:nvPr/>
        </p:nvSpPr>
        <p:spPr>
          <a:xfrm>
            <a:off x="1331640" y="86653"/>
            <a:ext cx="7200801" cy="548998"/>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食べる</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ことは「文化」で</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ある</a:t>
            </a:r>
            <a:endParaRPr lang="ja-JP" altLang="en-US" dirty="0">
              <a:latin typeface="ＭＳ ゴシック" panose="020B0609070205080204" pitchFamily="49" charset="-128"/>
              <a:ea typeface="ＭＳ ゴシック" panose="020B0609070205080204" pitchFamily="49" charset="-128"/>
            </a:endParaRPr>
          </a:p>
        </p:txBody>
      </p:sp>
      <p:sp>
        <p:nvSpPr>
          <p:cNvPr id="13" name="メモ 12"/>
          <p:cNvSpPr/>
          <p:nvPr/>
        </p:nvSpPr>
        <p:spPr>
          <a:xfrm>
            <a:off x="323528" y="764704"/>
            <a:ext cx="8568952" cy="5775741"/>
          </a:xfrm>
          <a:prstGeom prst="foldedCorner">
            <a:avLst>
              <a:gd name="adj" fmla="val 4643"/>
            </a:avLst>
          </a:prstGeom>
          <a:solidFill>
            <a:schemeClr val="bg1"/>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indent="152400">
              <a:lnSpc>
                <a:spcPct val="115000"/>
              </a:lnSpc>
              <a:spcBef>
                <a:spcPts val="1200"/>
              </a:spcBef>
            </a:pPr>
            <a:endParaRPr lang="ja-JP" altLang="ja-JP" sz="1600" kern="100" dirty="0">
              <a:ea typeface="ＭＳ 明朝"/>
              <a:cs typeface="Times New Roman"/>
            </a:endParaRPr>
          </a:p>
        </p:txBody>
      </p:sp>
      <p:pic>
        <p:nvPicPr>
          <p:cNvPr id="14" name="図 10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1124744"/>
            <a:ext cx="5351154" cy="3384376"/>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p:cNvSpPr/>
          <p:nvPr/>
        </p:nvSpPr>
        <p:spPr>
          <a:xfrm>
            <a:off x="395536" y="887809"/>
            <a:ext cx="3240360" cy="3693319"/>
          </a:xfrm>
          <a:prstGeom prst="rect">
            <a:avLst/>
          </a:prstGeom>
        </p:spPr>
        <p:txBody>
          <a:bodyPr wrap="square">
            <a:spAutoFit/>
          </a:bodyPr>
          <a:lstStyle/>
          <a:p>
            <a:r>
              <a:rPr lang="ja-JP" altLang="en-US" b="1" dirty="0"/>
              <a:t>●食べることは「文化」である</a:t>
            </a:r>
          </a:p>
          <a:p>
            <a:r>
              <a:rPr lang="ja-JP" altLang="ja-JP" dirty="0"/>
              <a:t>　</a:t>
            </a:r>
            <a:r>
              <a:rPr lang="ja-JP" altLang="en-US" dirty="0"/>
              <a:t>　食べることは「文化」である。「文化」という用語の定義にはさまざまあるが、ここでいう文化とは、多くの文化人類学者の間に共通する概念、「生物としてのヒトに遺伝的にくりこまれた行動ではなく、人類の集団のなかで後天的に取得しなければならない行動である」とする。そうしてみると、人間の行動のほとんどは文化的な行為であるということができる</a:t>
            </a:r>
            <a:r>
              <a:rPr lang="ja-JP" altLang="en-US" dirty="0" smtClean="0"/>
              <a:t>。</a:t>
            </a:r>
            <a:endParaRPr lang="ja-JP" altLang="en-US" dirty="0"/>
          </a:p>
        </p:txBody>
      </p:sp>
      <p:sp>
        <p:nvSpPr>
          <p:cNvPr id="16" name="正方形/長方形 15"/>
          <p:cNvSpPr/>
          <p:nvPr/>
        </p:nvSpPr>
        <p:spPr>
          <a:xfrm>
            <a:off x="395536" y="4509120"/>
            <a:ext cx="8280920" cy="2031325"/>
          </a:xfrm>
          <a:prstGeom prst="rect">
            <a:avLst/>
          </a:prstGeom>
        </p:spPr>
        <p:txBody>
          <a:bodyPr wrap="square">
            <a:spAutoFit/>
          </a:bodyPr>
          <a:lstStyle/>
          <a:p>
            <a:r>
              <a:rPr lang="ja-JP" altLang="en-US" dirty="0"/>
              <a:t>　睡眠に対する欲求や性欲とならんで、食欲は人が生きつづけるための基本的な欲求としての本能に位置づけられるが、人間の食事は、動物の食事とは異なる側面がある。人間が「食べる」ということには、食物を生産し、加工し、あるいは食物を器に盛って食べる、食べ方を規定する食事作法などさまざまな事柄がつきまとっている。それらの食事にまつわる技術や食事においての人間のふるまい方の多くは、本能として遺伝的に伝達されることではなく、ヒトが生まれたあとに学習した、文化的な行為である。</a:t>
            </a:r>
          </a:p>
        </p:txBody>
      </p:sp>
      <p:sp>
        <p:nvSpPr>
          <p:cNvPr id="17" name="正方形/長方形 16"/>
          <p:cNvSpPr/>
          <p:nvPr/>
        </p:nvSpPr>
        <p:spPr>
          <a:xfrm>
            <a:off x="251520" y="6577607"/>
            <a:ext cx="8568952" cy="307777"/>
          </a:xfrm>
          <a:prstGeom prst="rect">
            <a:avLst/>
          </a:prstGeom>
        </p:spPr>
        <p:txBody>
          <a:bodyPr wrap="square">
            <a:spAutoFit/>
          </a:bodyPr>
          <a:lstStyle/>
          <a:p>
            <a:r>
              <a:rPr lang="ja-JP" altLang="ja-JP" sz="1400" dirty="0"/>
              <a:t>出典：石毛直道監修　「講座食の文化　第一巻　人類の食文化」　社団法人農山漁村文化協会</a:t>
            </a:r>
            <a:endParaRPr lang="ja-JP" altLang="en-US" sz="1400" dirty="0"/>
          </a:p>
        </p:txBody>
      </p:sp>
      <p:sp>
        <p:nvSpPr>
          <p:cNvPr id="18"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57</a:t>
            </a:fld>
            <a:endParaRPr kumimoji="1" lang="ja-JP" altLang="en-US"/>
          </a:p>
        </p:txBody>
      </p:sp>
    </p:spTree>
    <p:extLst>
      <p:ext uri="{BB962C8B-B14F-4D97-AF65-F5344CB8AC3E}">
        <p14:creationId xmlns:p14="http://schemas.microsoft.com/office/powerpoint/2010/main" val="1982303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971600" y="86652"/>
            <a:ext cx="8134872" cy="54899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円/楕円 8"/>
          <p:cNvSpPr/>
          <p:nvPr/>
        </p:nvSpPr>
        <p:spPr>
          <a:xfrm>
            <a:off x="53752" y="0"/>
            <a:ext cx="1259632" cy="69269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0" name="正方形/長方形 9"/>
          <p:cNvSpPr/>
          <p:nvPr/>
        </p:nvSpPr>
        <p:spPr>
          <a:xfrm>
            <a:off x="-252536" y="152281"/>
            <a:ext cx="1872208" cy="369332"/>
          </a:xfrm>
          <a:prstGeom prst="rect">
            <a:avLst/>
          </a:prstGeom>
        </p:spPr>
        <p:txBody>
          <a:bodyPr wrap="square">
            <a:spAutoFit/>
          </a:bodyPr>
          <a:lstStyle/>
          <a:p>
            <a:pPr algn="ctr"/>
            <a:r>
              <a:rPr lang="ja-JP" altLang="en-US" b="1" dirty="0" smtClean="0">
                <a:solidFill>
                  <a:schemeClr val="bg1"/>
                </a:solidFill>
              </a:rPr>
              <a:t>食文化</a:t>
            </a:r>
            <a:endParaRPr lang="en-US" altLang="ja-JP" b="1" dirty="0" smtClean="0">
              <a:solidFill>
                <a:schemeClr val="bg1"/>
              </a:solidFill>
            </a:endParaRPr>
          </a:p>
        </p:txBody>
      </p:sp>
      <p:sp>
        <p:nvSpPr>
          <p:cNvPr id="11" name="角丸四角形 10"/>
          <p:cNvSpPr/>
          <p:nvPr/>
        </p:nvSpPr>
        <p:spPr>
          <a:xfrm>
            <a:off x="1331640" y="86653"/>
            <a:ext cx="7200801" cy="548998"/>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料理</a:t>
            </a:r>
            <a:r>
              <a:rPr lang="ja-JP" altLang="en-US" dirty="0">
                <a:latin typeface="ＭＳ ゴシック" panose="020B0609070205080204" pitchFamily="49" charset="-128"/>
                <a:ea typeface="ＭＳ ゴシック" panose="020B0609070205080204" pitchFamily="49" charset="-128"/>
              </a:rPr>
              <a:t>と共食の</a:t>
            </a:r>
            <a:r>
              <a:rPr lang="ja-JP" altLang="en-US" dirty="0" smtClean="0">
                <a:latin typeface="ＭＳ ゴシック" panose="020B0609070205080204" pitchFamily="49" charset="-128"/>
                <a:ea typeface="ＭＳ ゴシック" panose="020B0609070205080204" pitchFamily="49" charset="-128"/>
              </a:rPr>
              <a:t>文化</a:t>
            </a:r>
            <a:endParaRPr lang="ja-JP" altLang="en-US" dirty="0">
              <a:latin typeface="ＭＳ ゴシック" panose="020B0609070205080204" pitchFamily="49" charset="-128"/>
              <a:ea typeface="ＭＳ ゴシック" panose="020B0609070205080204" pitchFamily="49" charset="-128"/>
            </a:endParaRPr>
          </a:p>
        </p:txBody>
      </p:sp>
      <p:sp>
        <p:nvSpPr>
          <p:cNvPr id="12" name="メモ 11"/>
          <p:cNvSpPr/>
          <p:nvPr/>
        </p:nvSpPr>
        <p:spPr>
          <a:xfrm>
            <a:off x="323528" y="1052736"/>
            <a:ext cx="8568952" cy="4896544"/>
          </a:xfrm>
          <a:prstGeom prst="foldedCorner">
            <a:avLst>
              <a:gd name="adj" fmla="val 4643"/>
            </a:avLst>
          </a:prstGeom>
          <a:solidFill>
            <a:schemeClr val="bg1"/>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indent="152400">
              <a:lnSpc>
                <a:spcPct val="115000"/>
              </a:lnSpc>
              <a:spcBef>
                <a:spcPts val="1200"/>
              </a:spcBef>
            </a:pPr>
            <a:endParaRPr lang="ja-JP" altLang="ja-JP" sz="1600" kern="100" dirty="0">
              <a:ea typeface="ＭＳ 明朝"/>
              <a:cs typeface="Times New Roman"/>
            </a:endParaRPr>
          </a:p>
        </p:txBody>
      </p:sp>
      <p:sp>
        <p:nvSpPr>
          <p:cNvPr id="17" name="正方形/長方形 16"/>
          <p:cNvSpPr/>
          <p:nvPr/>
        </p:nvSpPr>
        <p:spPr>
          <a:xfrm>
            <a:off x="467544" y="1208941"/>
            <a:ext cx="8352928" cy="4524315"/>
          </a:xfrm>
          <a:prstGeom prst="rect">
            <a:avLst/>
          </a:prstGeom>
        </p:spPr>
        <p:txBody>
          <a:bodyPr wrap="square">
            <a:spAutoFit/>
          </a:bodyPr>
          <a:lstStyle/>
          <a:p>
            <a:r>
              <a:rPr lang="ja-JP" altLang="ja-JP" b="1" dirty="0"/>
              <a:t>●料理と共食の文化</a:t>
            </a:r>
            <a:endParaRPr lang="ja-JP" altLang="ja-JP" dirty="0"/>
          </a:p>
          <a:p>
            <a:r>
              <a:rPr lang="ja-JP" altLang="ja-JP" dirty="0"/>
              <a:t>　動物と、文化を持った動物である人間の行動の違いは、言語や道具の使用にあるといわれるが、これらは人間の作り上げた文化の特徴をいいあてている。同じことを食物にかかわる側面から考えると、動物の食行動には認められない人類独自の食行動が食の文化であるといえる。とはいえ、人類の食行動の変異の幅は極めて広い。そのなかで、すべての人類に共通し、しかも人類史の初期にまでさかのぼれる事柄はなんであるかを考えたとき、</a:t>
            </a:r>
          </a:p>
          <a:p>
            <a:r>
              <a:rPr lang="ja-JP" altLang="ja-JP" dirty="0"/>
              <a:t>「人間は料理をする動物である」</a:t>
            </a:r>
          </a:p>
          <a:p>
            <a:r>
              <a:rPr lang="ja-JP" altLang="ja-JP" dirty="0"/>
              <a:t>「人間は共食をする動物である」</a:t>
            </a:r>
          </a:p>
          <a:p>
            <a:r>
              <a:rPr lang="ja-JP" altLang="ja-JP" dirty="0"/>
              <a:t>という二つのテーゼにたどりつく。これが食事文化の研究の出発点となる。</a:t>
            </a:r>
          </a:p>
          <a:p>
            <a:r>
              <a:rPr lang="ja-JP" altLang="ja-JP" dirty="0"/>
              <a:t>　「料理」によって代表される人間のいとなみは、自然の産物である食料に文化を付加する側面、いいかえると食品の加工であり、食に関する物質的側面の話である。一方、「共食」を契機として成立したのは、食べるという人間の本能的ふるまいに文化を付加することであり、食の社会的側面と言える。</a:t>
            </a:r>
          </a:p>
          <a:p>
            <a:r>
              <a:rPr lang="ja-JP" altLang="ja-JP" dirty="0"/>
              <a:t>「料理」と「共食」という人間に特徴的な二つの文化的な行為をめぐって、食事文化の中核は形成されてきた。</a:t>
            </a:r>
            <a:endParaRPr lang="ja-JP" altLang="en-US" dirty="0"/>
          </a:p>
        </p:txBody>
      </p:sp>
      <p:sp>
        <p:nvSpPr>
          <p:cNvPr id="18" name="正方形/長方形 17"/>
          <p:cNvSpPr/>
          <p:nvPr/>
        </p:nvSpPr>
        <p:spPr>
          <a:xfrm>
            <a:off x="251520" y="6021288"/>
            <a:ext cx="8568952" cy="307777"/>
          </a:xfrm>
          <a:prstGeom prst="rect">
            <a:avLst/>
          </a:prstGeom>
        </p:spPr>
        <p:txBody>
          <a:bodyPr wrap="square">
            <a:spAutoFit/>
          </a:bodyPr>
          <a:lstStyle/>
          <a:p>
            <a:r>
              <a:rPr lang="ja-JP" altLang="ja-JP" sz="1400" dirty="0"/>
              <a:t>出典：石毛直道監修　「講座食の文化　第一巻　人類の食文化」　社団法人農山漁村文化協会</a:t>
            </a:r>
            <a:endParaRPr lang="ja-JP" altLang="en-US" sz="1400" dirty="0"/>
          </a:p>
        </p:txBody>
      </p:sp>
      <p:sp>
        <p:nvSpPr>
          <p:cNvPr id="19"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58</a:t>
            </a:fld>
            <a:endParaRPr kumimoji="1" lang="ja-JP" altLang="en-US"/>
          </a:p>
        </p:txBody>
      </p:sp>
    </p:spTree>
    <p:extLst>
      <p:ext uri="{BB962C8B-B14F-4D97-AF65-F5344CB8AC3E}">
        <p14:creationId xmlns:p14="http://schemas.microsoft.com/office/powerpoint/2010/main" val="38383578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54811" y="1258736"/>
            <a:ext cx="5834378" cy="37006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フードシステムの</a:t>
            </a: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概念</a:t>
            </a:r>
            <a:endParaRPr lang="ja-JP" altLang="en-US" sz="1600" b="1" dirty="0">
              <a:solidFill>
                <a:sysClr val="windowText" lastClr="000000"/>
              </a:solidFill>
              <a:latin typeface="ＭＳ ゴシック" panose="020B0609070205080204" pitchFamily="49" charset="-128"/>
              <a:ea typeface="ＭＳ ゴシック" panose="020B0609070205080204" pitchFamily="49" charset="-128"/>
            </a:endParaRPr>
          </a:p>
        </p:txBody>
      </p:sp>
      <p:grpSp>
        <p:nvGrpSpPr>
          <p:cNvPr id="6" name="グループ化 5"/>
          <p:cNvGrpSpPr/>
          <p:nvPr/>
        </p:nvGrpSpPr>
        <p:grpSpPr>
          <a:xfrm>
            <a:off x="107504" y="1689837"/>
            <a:ext cx="6869498" cy="1019083"/>
            <a:chOff x="28935" y="2264020"/>
            <a:chExt cx="9221222" cy="2045177"/>
          </a:xfrm>
        </p:grpSpPr>
        <p:sp>
          <p:nvSpPr>
            <p:cNvPr id="7" name="左大かっこ 6"/>
            <p:cNvSpPr/>
            <p:nvPr/>
          </p:nvSpPr>
          <p:spPr>
            <a:xfrm>
              <a:off x="2333402" y="2492896"/>
              <a:ext cx="172717" cy="739426"/>
            </a:xfrm>
            <a:prstGeom prst="leftBracket">
              <a:avLst>
                <a:gd name="adj"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8" name="直線コネクタ 7"/>
            <p:cNvCxnSpPr/>
            <p:nvPr/>
          </p:nvCxnSpPr>
          <p:spPr>
            <a:xfrm>
              <a:off x="2065305" y="2859362"/>
              <a:ext cx="27444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左大かっこ 8"/>
            <p:cNvSpPr/>
            <p:nvPr/>
          </p:nvSpPr>
          <p:spPr>
            <a:xfrm>
              <a:off x="6784313" y="3265638"/>
              <a:ext cx="172717" cy="739426"/>
            </a:xfrm>
            <a:prstGeom prst="leftBracket">
              <a:avLst>
                <a:gd name="adj"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10" name="直線コネクタ 9"/>
            <p:cNvCxnSpPr/>
            <p:nvPr/>
          </p:nvCxnSpPr>
          <p:spPr>
            <a:xfrm>
              <a:off x="6516216" y="3632104"/>
              <a:ext cx="27444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左大かっこ 10"/>
            <p:cNvSpPr/>
            <p:nvPr/>
          </p:nvSpPr>
          <p:spPr>
            <a:xfrm>
              <a:off x="4552065" y="2849689"/>
              <a:ext cx="172717" cy="739426"/>
            </a:xfrm>
            <a:prstGeom prst="leftBracket">
              <a:avLst>
                <a:gd name="adj"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12" name="直線コネクタ 11"/>
            <p:cNvCxnSpPr/>
            <p:nvPr/>
          </p:nvCxnSpPr>
          <p:spPr>
            <a:xfrm>
              <a:off x="4283968" y="3216155"/>
              <a:ext cx="27444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28935" y="2489759"/>
              <a:ext cx="2140453" cy="587008"/>
            </a:xfrm>
            <a:prstGeom prst="roundRect">
              <a:avLst>
                <a:gd name="adj" fmla="val 3748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フードシステム</a:t>
              </a:r>
              <a:endParaRPr kumimoji="1" lang="ja-JP" altLang="en-US" sz="1600" dirty="0"/>
            </a:p>
          </p:txBody>
        </p:sp>
        <p:sp>
          <p:nvSpPr>
            <p:cNvPr id="14" name="角丸四角形 13"/>
            <p:cNvSpPr/>
            <p:nvPr/>
          </p:nvSpPr>
          <p:spPr>
            <a:xfrm>
              <a:off x="2483768" y="2264020"/>
              <a:ext cx="1813785" cy="444900"/>
            </a:xfrm>
            <a:prstGeom prst="roundRect">
              <a:avLst>
                <a:gd name="adj" fmla="val 3748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農水産業</a:t>
              </a:r>
              <a:endParaRPr kumimoji="1" lang="ja-JP" altLang="en-US" sz="1600" dirty="0"/>
            </a:p>
          </p:txBody>
        </p:sp>
        <p:sp>
          <p:nvSpPr>
            <p:cNvPr id="15" name="角丸四角形 14"/>
            <p:cNvSpPr/>
            <p:nvPr/>
          </p:nvSpPr>
          <p:spPr>
            <a:xfrm>
              <a:off x="2483768" y="2996952"/>
              <a:ext cx="1813785" cy="444900"/>
            </a:xfrm>
            <a:prstGeom prst="roundRect">
              <a:avLst>
                <a:gd name="adj" fmla="val 3748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食品産業</a:t>
              </a:r>
              <a:endParaRPr kumimoji="1" lang="ja-JP" altLang="en-US" sz="1600" dirty="0"/>
            </a:p>
          </p:txBody>
        </p:sp>
        <p:sp>
          <p:nvSpPr>
            <p:cNvPr id="16" name="角丸四角形 15"/>
            <p:cNvSpPr/>
            <p:nvPr/>
          </p:nvSpPr>
          <p:spPr>
            <a:xfrm>
              <a:off x="4702431" y="2644964"/>
              <a:ext cx="1813785" cy="444900"/>
            </a:xfrm>
            <a:prstGeom prst="roundRect">
              <a:avLst>
                <a:gd name="adj" fmla="val 3748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食品工業</a:t>
              </a:r>
              <a:endParaRPr kumimoji="1" lang="ja-JP" altLang="en-US" sz="1600" dirty="0"/>
            </a:p>
          </p:txBody>
        </p:sp>
        <p:sp>
          <p:nvSpPr>
            <p:cNvPr id="17" name="角丸四角形 16"/>
            <p:cNvSpPr/>
            <p:nvPr/>
          </p:nvSpPr>
          <p:spPr>
            <a:xfrm>
              <a:off x="4702431" y="3376042"/>
              <a:ext cx="1813785" cy="444900"/>
            </a:xfrm>
            <a:prstGeom prst="roundRect">
              <a:avLst>
                <a:gd name="adj" fmla="val 3748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食品流通業</a:t>
              </a:r>
              <a:endParaRPr kumimoji="1" lang="ja-JP" altLang="en-US" sz="1600" dirty="0"/>
            </a:p>
          </p:txBody>
        </p:sp>
        <p:sp>
          <p:nvSpPr>
            <p:cNvPr id="18" name="角丸四角形 17"/>
            <p:cNvSpPr/>
            <p:nvPr/>
          </p:nvSpPr>
          <p:spPr>
            <a:xfrm>
              <a:off x="6948265" y="2996953"/>
              <a:ext cx="2301892" cy="592163"/>
            </a:xfrm>
            <a:prstGeom prst="roundRect">
              <a:avLst>
                <a:gd name="adj" fmla="val 3748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食品卸小売業</a:t>
              </a:r>
              <a:endParaRPr kumimoji="1" lang="ja-JP" altLang="en-US" sz="1600" dirty="0"/>
            </a:p>
          </p:txBody>
        </p:sp>
        <p:sp>
          <p:nvSpPr>
            <p:cNvPr id="19" name="角丸四角形 18"/>
            <p:cNvSpPr/>
            <p:nvPr/>
          </p:nvSpPr>
          <p:spPr>
            <a:xfrm>
              <a:off x="6948265" y="3789042"/>
              <a:ext cx="2301892" cy="520155"/>
            </a:xfrm>
            <a:prstGeom prst="roundRect">
              <a:avLst>
                <a:gd name="adj" fmla="val 3748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飲食店</a:t>
              </a:r>
              <a:endParaRPr kumimoji="1" lang="ja-JP" altLang="en-US" sz="1600" dirty="0"/>
            </a:p>
          </p:txBody>
        </p:sp>
      </p:grpSp>
      <p:sp>
        <p:nvSpPr>
          <p:cNvPr id="20" name="正方形/長方形 19"/>
          <p:cNvSpPr/>
          <p:nvPr/>
        </p:nvSpPr>
        <p:spPr>
          <a:xfrm>
            <a:off x="7020272" y="1844824"/>
            <a:ext cx="2123728" cy="954107"/>
          </a:xfrm>
          <a:prstGeom prst="rect">
            <a:avLst/>
          </a:prstGeom>
        </p:spPr>
        <p:txBody>
          <a:bodyPr wrap="square">
            <a:spAutoFit/>
          </a:bodyPr>
          <a:lstStyle/>
          <a:p>
            <a:r>
              <a:rPr lang="ja-JP" altLang="ja-JP" sz="1400" dirty="0"/>
              <a:t>資料：時子山ひろみ、荏開津典生「フードシステムの経済学（第４版）」医歯薬出版株式会社</a:t>
            </a:r>
            <a:r>
              <a:rPr lang="en-US" altLang="ja-JP" sz="1400" dirty="0"/>
              <a:t> 1998</a:t>
            </a:r>
            <a:r>
              <a:rPr lang="ja-JP" altLang="ja-JP" sz="1400" dirty="0"/>
              <a:t>年</a:t>
            </a:r>
            <a:endParaRPr lang="ja-JP" altLang="en-US" sz="1400" dirty="0"/>
          </a:p>
        </p:txBody>
      </p:sp>
      <p:pic>
        <p:nvPicPr>
          <p:cNvPr id="21" name="図 20"/>
          <p:cNvPicPr/>
          <p:nvPr/>
        </p:nvPicPr>
        <p:blipFill rotWithShape="1">
          <a:blip r:embed="rId2" cstate="print">
            <a:extLst>
              <a:ext uri="{28A0092B-C50C-407E-A947-70E740481C1C}">
                <a14:useLocalDpi xmlns:a14="http://schemas.microsoft.com/office/drawing/2010/main" val="0"/>
              </a:ext>
            </a:extLst>
          </a:blip>
          <a:srcRect/>
          <a:stretch/>
        </p:blipFill>
        <p:spPr bwMode="auto">
          <a:xfrm>
            <a:off x="1619672" y="3212976"/>
            <a:ext cx="5777168" cy="3621832"/>
          </a:xfrm>
          <a:prstGeom prst="rect">
            <a:avLst/>
          </a:prstGeom>
          <a:noFill/>
          <a:ln>
            <a:noFill/>
          </a:ln>
          <a:extLst>
            <a:ext uri="{53640926-AAD7-44D8-BBD7-CCE9431645EC}">
              <a14:shadowObscured xmlns:a14="http://schemas.microsoft.com/office/drawing/2010/main"/>
            </a:ext>
          </a:extLst>
        </p:spPr>
      </p:pic>
      <p:sp>
        <p:nvSpPr>
          <p:cNvPr id="23" name="正方形/長方形 22"/>
          <p:cNvSpPr/>
          <p:nvPr/>
        </p:nvSpPr>
        <p:spPr>
          <a:xfrm>
            <a:off x="986970" y="116631"/>
            <a:ext cx="8119501" cy="114210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 name="円/楕円 24"/>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26" name="正方形/長方形 25"/>
          <p:cNvSpPr/>
          <p:nvPr/>
        </p:nvSpPr>
        <p:spPr>
          <a:xfrm>
            <a:off x="-252536" y="152281"/>
            <a:ext cx="1872208" cy="646331"/>
          </a:xfrm>
          <a:prstGeom prst="rect">
            <a:avLst/>
          </a:prstGeom>
        </p:spPr>
        <p:txBody>
          <a:bodyPr wrap="square">
            <a:spAutoFit/>
          </a:bodyPr>
          <a:lstStyle/>
          <a:p>
            <a:pPr algn="ctr"/>
            <a:r>
              <a:rPr lang="ja-JP" altLang="en-US" b="1" dirty="0">
                <a:solidFill>
                  <a:schemeClr val="bg1"/>
                </a:solidFill>
              </a:rPr>
              <a:t>食料</a:t>
            </a:r>
            <a:r>
              <a:rPr lang="ja-JP" altLang="en-US" b="1" dirty="0" smtClean="0">
                <a:solidFill>
                  <a:schemeClr val="bg1"/>
                </a:solidFill>
              </a:rPr>
              <a:t>生産・</a:t>
            </a:r>
            <a:endParaRPr lang="en-US" altLang="ja-JP" b="1" dirty="0" smtClean="0">
              <a:solidFill>
                <a:schemeClr val="bg1"/>
              </a:solidFill>
            </a:endParaRPr>
          </a:p>
          <a:p>
            <a:pPr algn="ctr"/>
            <a:r>
              <a:rPr lang="ja-JP" altLang="en-US" b="1" dirty="0">
                <a:solidFill>
                  <a:schemeClr val="bg1"/>
                </a:solidFill>
              </a:rPr>
              <a:t>流通</a:t>
            </a:r>
            <a:endParaRPr lang="en-US" altLang="ja-JP" b="1" dirty="0" smtClean="0">
              <a:solidFill>
                <a:schemeClr val="bg1"/>
              </a:solidFill>
            </a:endParaRPr>
          </a:p>
        </p:txBody>
      </p:sp>
      <p:sp>
        <p:nvSpPr>
          <p:cNvPr id="27" name="角丸四角形 26"/>
          <p:cNvSpPr/>
          <p:nvPr/>
        </p:nvSpPr>
        <p:spPr>
          <a:xfrm>
            <a:off x="1331640" y="116631"/>
            <a:ext cx="7704856" cy="1142105"/>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フードシステム</a:t>
            </a:r>
            <a:r>
              <a:rPr lang="ja-JP" altLang="en-US" dirty="0">
                <a:latin typeface="ＭＳ ゴシック" panose="020B0609070205080204" pitchFamily="49" charset="-128"/>
                <a:ea typeface="ＭＳ ゴシック" panose="020B0609070205080204" pitchFamily="49" charset="-128"/>
              </a:rPr>
              <a:t>とは、食用農水産物が生産され、消費者にわたる</a:t>
            </a:r>
            <a:r>
              <a:rPr lang="ja-JP" altLang="en-US" dirty="0" smtClean="0">
                <a:latin typeface="ＭＳ ゴシック" panose="020B0609070205080204" pitchFamily="49" charset="-128"/>
                <a:ea typeface="ＭＳ ゴシック" panose="020B0609070205080204" pitchFamily="49" charset="-128"/>
              </a:rPr>
              <a:t>まで</a:t>
            </a:r>
            <a:endParaRPr lang="en-US" altLang="ja-JP" dirty="0" smtClean="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の</a:t>
            </a:r>
            <a:r>
              <a:rPr lang="ja-JP" altLang="en-US" dirty="0">
                <a:latin typeface="ＭＳ ゴシック" panose="020B0609070205080204" pitchFamily="49" charset="-128"/>
                <a:ea typeface="ＭＳ ゴシック" panose="020B0609070205080204" pitchFamily="49" charset="-128"/>
              </a:rPr>
              <a:t>食料・食品の</a:t>
            </a:r>
            <a:r>
              <a:rPr lang="ja-JP" altLang="en-US" dirty="0" smtClean="0">
                <a:latin typeface="ＭＳ ゴシック" panose="020B0609070205080204" pitchFamily="49" charset="-128"/>
                <a:ea typeface="ＭＳ ゴシック" panose="020B0609070205080204" pitchFamily="49" charset="-128"/>
              </a:rPr>
              <a:t>流れ。</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最終</a:t>
            </a:r>
            <a:r>
              <a:rPr lang="ja-JP" altLang="en-US" dirty="0">
                <a:latin typeface="ＭＳ ゴシック" panose="020B0609070205080204" pitchFamily="49" charset="-128"/>
                <a:ea typeface="ＭＳ ゴシック" panose="020B0609070205080204" pitchFamily="49" charset="-128"/>
              </a:rPr>
              <a:t>消費に占める生鮮品などの割合は</a:t>
            </a:r>
            <a:r>
              <a:rPr lang="en-US" altLang="ja-JP" dirty="0">
                <a:latin typeface="ＭＳ ゴシック" panose="020B0609070205080204" pitchFamily="49" charset="-128"/>
                <a:ea typeface="ＭＳ ゴシック" panose="020B0609070205080204" pitchFamily="49" charset="-128"/>
              </a:rPr>
              <a:t>18.4</a:t>
            </a:r>
            <a:r>
              <a:rPr lang="ja-JP" altLang="en-US" dirty="0">
                <a:latin typeface="ＭＳ ゴシック" panose="020B0609070205080204" pitchFamily="49" charset="-128"/>
                <a:ea typeface="ＭＳ ゴシック" panose="020B0609070205080204" pitchFamily="49" charset="-128"/>
              </a:rPr>
              <a:t>％に過ぎず、加工品や</a:t>
            </a:r>
            <a:r>
              <a:rPr lang="ja-JP" altLang="en-US" dirty="0" smtClean="0">
                <a:latin typeface="ＭＳ ゴシック" panose="020B0609070205080204" pitchFamily="49" charset="-128"/>
                <a:ea typeface="ＭＳ ゴシック" panose="020B0609070205080204" pitchFamily="49" charset="-128"/>
              </a:rPr>
              <a:t>外食</a:t>
            </a:r>
            <a:endParaRPr lang="en-US" altLang="ja-JP" dirty="0" smtClean="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に</a:t>
            </a:r>
            <a:r>
              <a:rPr lang="ja-JP" altLang="en-US" dirty="0">
                <a:latin typeface="ＭＳ ゴシック" panose="020B0609070205080204" pitchFamily="49" charset="-128"/>
                <a:ea typeface="ＭＳ ゴシック" panose="020B0609070205080204" pitchFamily="49" charset="-128"/>
              </a:rPr>
              <a:t>向かう消費が</a:t>
            </a:r>
            <a:r>
              <a:rPr lang="ja-JP" altLang="en-US" dirty="0" smtClean="0">
                <a:latin typeface="ＭＳ ゴシック" panose="020B0609070205080204" pitchFamily="49" charset="-128"/>
                <a:ea typeface="ＭＳ ゴシック" panose="020B0609070205080204" pitchFamily="49" charset="-128"/>
              </a:rPr>
              <a:t>大きい。</a:t>
            </a:r>
            <a:endParaRPr lang="en-US" altLang="ja-JP" dirty="0" smtClean="0">
              <a:latin typeface="ＭＳ ゴシック" panose="020B0609070205080204" pitchFamily="49" charset="-128"/>
              <a:ea typeface="ＭＳ ゴシック" panose="020B0609070205080204" pitchFamily="49" charset="-128"/>
            </a:endParaRPr>
          </a:p>
        </p:txBody>
      </p:sp>
      <p:sp>
        <p:nvSpPr>
          <p:cNvPr id="28" name="正方形/長方形 27"/>
          <p:cNvSpPr/>
          <p:nvPr/>
        </p:nvSpPr>
        <p:spPr>
          <a:xfrm>
            <a:off x="1241376" y="2842912"/>
            <a:ext cx="6661248" cy="37006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食用農水</a:t>
            </a: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産物の生産から飲食費の最終消費に至る流れ（</a:t>
            </a:r>
            <a:r>
              <a:rPr lang="en-US" altLang="ja-JP" sz="1600" b="1" dirty="0" smtClean="0">
                <a:solidFill>
                  <a:sysClr val="windowText" lastClr="000000"/>
                </a:solidFill>
                <a:latin typeface="ＭＳ ゴシック" panose="020B0609070205080204" pitchFamily="49" charset="-128"/>
                <a:ea typeface="ＭＳ ゴシック" panose="020B0609070205080204" pitchFamily="49" charset="-128"/>
              </a:rPr>
              <a:t>2005</a:t>
            </a: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年）</a:t>
            </a:r>
            <a:r>
              <a:rPr lang="ja-JP" altLang="en-US" sz="1600" b="1" dirty="0">
                <a:solidFill>
                  <a:sysClr val="windowText" lastClr="000000"/>
                </a:solidFill>
                <a:latin typeface="ＭＳ ゴシック" panose="020B0609070205080204" pitchFamily="49" charset="-128"/>
                <a:ea typeface="ＭＳ ゴシック" panose="020B0609070205080204" pitchFamily="49" charset="-128"/>
              </a:rPr>
              <a:t>　</a:t>
            </a:r>
          </a:p>
        </p:txBody>
      </p:sp>
      <p:sp>
        <p:nvSpPr>
          <p:cNvPr id="29" name="正方形/長方形 28"/>
          <p:cNvSpPr/>
          <p:nvPr/>
        </p:nvSpPr>
        <p:spPr>
          <a:xfrm>
            <a:off x="7396840" y="6021288"/>
            <a:ext cx="1695755" cy="738664"/>
          </a:xfrm>
          <a:prstGeom prst="rect">
            <a:avLst/>
          </a:prstGeom>
        </p:spPr>
        <p:txBody>
          <a:bodyPr wrap="square">
            <a:spAutoFit/>
          </a:bodyPr>
          <a:lstStyle/>
          <a:p>
            <a:pPr fontAlgn="ctr"/>
            <a:r>
              <a:rPr lang="ja-JP" altLang="en-US" sz="1400" dirty="0" smtClean="0">
                <a:solidFill>
                  <a:srgbClr val="000000"/>
                </a:solidFill>
                <a:latin typeface="ＭＳ 明朝"/>
              </a:rPr>
              <a:t>出典：農林</a:t>
            </a:r>
            <a:r>
              <a:rPr lang="ja-JP" altLang="en-US" sz="1400" dirty="0">
                <a:solidFill>
                  <a:srgbClr val="000000"/>
                </a:solidFill>
                <a:latin typeface="ＭＳ 明朝"/>
              </a:rPr>
              <a:t>水産省「平成</a:t>
            </a:r>
            <a:r>
              <a:rPr lang="en-US" altLang="ja-JP" sz="1400" dirty="0">
                <a:solidFill>
                  <a:srgbClr val="000000"/>
                </a:solidFill>
                <a:latin typeface="ＭＳ 明朝"/>
              </a:rPr>
              <a:t>20</a:t>
            </a:r>
            <a:r>
              <a:rPr lang="ja-JP" altLang="en-US" sz="1400" dirty="0">
                <a:solidFill>
                  <a:srgbClr val="000000"/>
                </a:solidFill>
                <a:latin typeface="ＭＳ 明朝"/>
              </a:rPr>
              <a:t>年度 食料・農業・農村</a:t>
            </a:r>
            <a:r>
              <a:rPr lang="ja-JP" altLang="en-US" sz="1400" dirty="0" smtClean="0">
                <a:solidFill>
                  <a:srgbClr val="000000"/>
                </a:solidFill>
                <a:latin typeface="ＭＳ 明朝"/>
              </a:rPr>
              <a:t>白書</a:t>
            </a:r>
            <a:r>
              <a:rPr lang="ja-JP" altLang="en-US" sz="1400" dirty="0">
                <a:solidFill>
                  <a:srgbClr val="000000"/>
                </a:solidFill>
                <a:latin typeface="ＭＳ 明朝"/>
              </a:rPr>
              <a:t>」</a:t>
            </a:r>
          </a:p>
        </p:txBody>
      </p:sp>
      <p:sp>
        <p:nvSpPr>
          <p:cNvPr id="30"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59</a:t>
            </a:fld>
            <a:endParaRPr kumimoji="1" lang="ja-JP" altLang="en-US"/>
          </a:p>
        </p:txBody>
      </p:sp>
    </p:spTree>
    <p:extLst>
      <p:ext uri="{BB962C8B-B14F-4D97-AF65-F5344CB8AC3E}">
        <p14:creationId xmlns:p14="http://schemas.microsoft.com/office/powerpoint/2010/main" val="4136436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71869" y="692696"/>
            <a:ext cx="5565947" cy="338554"/>
          </a:xfrm>
          <a:prstGeom prst="rect">
            <a:avLst/>
          </a:prstGeom>
          <a:noFill/>
        </p:spPr>
        <p:txBody>
          <a:bodyPr wrap="none" rtlCol="0">
            <a:spAutoFit/>
          </a:bodyPr>
          <a:lstStyle/>
          <a:p>
            <a:pPr algn="ctr"/>
            <a:r>
              <a:rPr lang="ja-JP" altLang="en-US" sz="1600" b="1" dirty="0" smtClean="0"/>
              <a:t>「健康な食事」の食事パターンに</a:t>
            </a:r>
            <a:r>
              <a:rPr lang="ja-JP" altLang="en-US" sz="1600" b="1" dirty="0"/>
              <a:t>関する</a:t>
            </a:r>
            <a:r>
              <a:rPr lang="ja-JP" altLang="en-US" sz="1600" b="1" dirty="0" smtClean="0"/>
              <a:t>基準の内容と留意事項</a:t>
            </a:r>
            <a:endParaRPr lang="en-US" altLang="ja-JP" sz="1600" b="1" dirty="0" smtClean="0"/>
          </a:p>
        </p:txBody>
      </p:sp>
      <p:graphicFrame>
        <p:nvGraphicFramePr>
          <p:cNvPr id="14" name="表 13"/>
          <p:cNvGraphicFramePr>
            <a:graphicFrameLocks noGrp="1"/>
          </p:cNvGraphicFramePr>
          <p:nvPr>
            <p:extLst>
              <p:ext uri="{D42A27DB-BD31-4B8C-83A1-F6EECF244321}">
                <p14:modId xmlns:p14="http://schemas.microsoft.com/office/powerpoint/2010/main" val="2912821813"/>
              </p:ext>
            </p:extLst>
          </p:nvPr>
        </p:nvGraphicFramePr>
        <p:xfrm>
          <a:off x="190294" y="1124744"/>
          <a:ext cx="8774195" cy="5544615"/>
        </p:xfrm>
        <a:graphic>
          <a:graphicData uri="http://schemas.openxmlformats.org/drawingml/2006/table">
            <a:tbl>
              <a:tblPr firstRow="1" bandRow="1">
                <a:tableStyleId>{5940675A-B579-460E-94D1-54222C63F5DA}</a:tableStyleId>
              </a:tblPr>
              <a:tblGrid>
                <a:gridCol w="2951320"/>
                <a:gridCol w="2871555"/>
                <a:gridCol w="2951320"/>
              </a:tblGrid>
              <a:tr h="376893">
                <a:tc gridSpan="3">
                  <a:txBody>
                    <a:bodyPr/>
                    <a:lstStyle/>
                    <a:p>
                      <a:pPr algn="ctr">
                        <a:lnSpc>
                          <a:spcPct val="100000"/>
                        </a:lnSpc>
                      </a:pPr>
                      <a:r>
                        <a:rPr kumimoji="1" lang="ja-JP" altLang="en-US" sz="1600" dirty="0" smtClean="0"/>
                        <a:t>食事パターンの基準の内容</a:t>
                      </a:r>
                      <a:endParaRPr kumimoji="1" lang="en-US" altLang="ja-JP" sz="1600" dirty="0" smtClean="0"/>
                    </a:p>
                  </a:txBody>
                  <a:tcPr marL="121814" marR="121814" marT="60908" marB="6090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en-US" altLang="ja-JP" sz="14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en-US" altLang="ja-JP" sz="14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76893">
                <a:tc gridSpan="3">
                  <a:txBody>
                    <a:bodyPr/>
                    <a:lstStyle/>
                    <a:p>
                      <a:pPr algn="ctr">
                        <a:lnSpc>
                          <a:spcPct val="100000"/>
                        </a:lnSpc>
                      </a:pPr>
                      <a:endParaRPr kumimoji="1" lang="en-US" altLang="ja-JP" sz="1200" dirty="0" smtClean="0"/>
                    </a:p>
                  </a:txBody>
                  <a:tcPr marL="121814" marR="121814" marT="60908" marB="6090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en-US" altLang="ja-JP" sz="14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en-US" altLang="ja-JP" sz="14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649269">
                <a:tc>
                  <a:txBody>
                    <a:bodyPr/>
                    <a:lstStyle/>
                    <a:p>
                      <a:pPr>
                        <a:lnSpc>
                          <a:spcPct val="100000"/>
                        </a:lnSpc>
                      </a:pPr>
                      <a:r>
                        <a:rPr kumimoji="1" lang="ja-JP" altLang="en-US" sz="1800" dirty="0" smtClean="0"/>
                        <a:t>　</a:t>
                      </a:r>
                      <a:r>
                        <a:rPr kumimoji="1" lang="ja-JP" altLang="en-US" sz="1500" dirty="0" smtClean="0"/>
                        <a:t>精製度の低い米や麦等の穀類を利用した主食。</a:t>
                      </a:r>
                      <a:endParaRPr kumimoji="1" lang="en-US" altLang="ja-JP" sz="1500" dirty="0" smtClean="0"/>
                    </a:p>
                    <a:p>
                      <a:pPr>
                        <a:lnSpc>
                          <a:spcPct val="100000"/>
                        </a:lnSpc>
                      </a:pPr>
                      <a:r>
                        <a:rPr kumimoji="1" lang="ja-JP" altLang="en-US" sz="1600" dirty="0" smtClean="0"/>
                        <a:t>　</a:t>
                      </a:r>
                      <a:r>
                        <a:rPr kumimoji="1" lang="ja-JP" altLang="en-US" sz="1200" dirty="0" smtClean="0"/>
                        <a:t>なお、炭水化物は</a:t>
                      </a:r>
                      <a:r>
                        <a:rPr kumimoji="1" lang="en-US" altLang="ja-JP" sz="1200" dirty="0" smtClean="0">
                          <a:solidFill>
                            <a:schemeClr val="tx1"/>
                          </a:solidFill>
                        </a:rPr>
                        <a:t>40</a:t>
                      </a:r>
                      <a:r>
                        <a:rPr kumimoji="1" lang="ja-JP" altLang="en-US" sz="1200" dirty="0" smtClean="0">
                          <a:solidFill>
                            <a:schemeClr val="tx1"/>
                          </a:solidFill>
                        </a:rPr>
                        <a:t>～</a:t>
                      </a:r>
                      <a:r>
                        <a:rPr kumimoji="1" lang="en-US" altLang="ja-JP" sz="1200" dirty="0" smtClean="0">
                          <a:solidFill>
                            <a:schemeClr val="tx1"/>
                          </a:solidFill>
                        </a:rPr>
                        <a:t>70g</a:t>
                      </a:r>
                      <a:r>
                        <a:rPr kumimoji="1" lang="ja-JP" altLang="en-US" sz="1200" dirty="0" smtClean="0"/>
                        <a:t>であること。精製度の低い穀類は２割程度であること。</a:t>
                      </a:r>
                      <a:endParaRPr kumimoji="1" lang="en-US" altLang="ja-JP" sz="1200" dirty="0" smtClean="0"/>
                    </a:p>
                    <a:p>
                      <a:pPr>
                        <a:lnSpc>
                          <a:spcPct val="100000"/>
                        </a:lnSpc>
                      </a:pPr>
                      <a:r>
                        <a:rPr kumimoji="1" lang="ja-JP" altLang="en-US" sz="1200" dirty="0" smtClean="0"/>
                        <a:t>　ただし、精製度の低い穀類の割合が多い場合は、１日１食程度の摂取にとどめることに留意する。</a:t>
                      </a:r>
                      <a:endParaRPr kumimoji="1" lang="en-US" altLang="ja-JP" sz="1200" dirty="0" smtClean="0"/>
                    </a:p>
                  </a:txBody>
                  <a:tcPr marL="121814" marR="121814" marT="60908" marB="6090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nSpc>
                          <a:spcPct val="100000"/>
                        </a:lnSpc>
                      </a:pPr>
                      <a:r>
                        <a:rPr kumimoji="1" lang="ja-JP" altLang="en-US" sz="1800" dirty="0" smtClean="0"/>
                        <a:t>　</a:t>
                      </a:r>
                      <a:r>
                        <a:rPr kumimoji="1" lang="ja-JP" altLang="en-US" sz="1500" dirty="0" smtClean="0"/>
                        <a:t>魚介類、肉類、卵類、大豆・大豆製品を主材料とした副食（主菜）。</a:t>
                      </a:r>
                      <a:endParaRPr kumimoji="1" lang="en-US" altLang="ja-JP" sz="1500" dirty="0" smtClean="0"/>
                    </a:p>
                    <a:p>
                      <a:pPr>
                        <a:lnSpc>
                          <a:spcPct val="100000"/>
                        </a:lnSpc>
                      </a:pPr>
                      <a:r>
                        <a:rPr kumimoji="1" lang="ja-JP" altLang="en-US" sz="1800" dirty="0" smtClean="0"/>
                        <a:t>　</a:t>
                      </a:r>
                      <a:r>
                        <a:rPr kumimoji="1" lang="ja-JP" altLang="en-US" sz="1400" dirty="0" smtClean="0"/>
                        <a:t>なお、たんぱく質は</a:t>
                      </a:r>
                      <a:r>
                        <a:rPr kumimoji="1" lang="en-US" altLang="ja-JP" sz="1400" dirty="0" smtClean="0"/>
                        <a:t>10</a:t>
                      </a:r>
                      <a:r>
                        <a:rPr kumimoji="1" lang="ja-JP" altLang="en-US" sz="1400" dirty="0" smtClean="0"/>
                        <a:t>～</a:t>
                      </a:r>
                      <a:r>
                        <a:rPr kumimoji="1" lang="en-US" altLang="ja-JP" sz="1400" dirty="0" smtClean="0"/>
                        <a:t>17g</a:t>
                      </a:r>
                      <a:r>
                        <a:rPr kumimoji="1" lang="ja-JP" altLang="en-US" sz="1400" dirty="0" smtClean="0"/>
                        <a:t>であること。</a:t>
                      </a:r>
                      <a:endParaRPr kumimoji="1" lang="en-US" altLang="ja-JP" sz="1400" dirty="0" smtClean="0"/>
                    </a:p>
                  </a:txBody>
                  <a:tcPr marL="121814" marR="121814" marT="60908" marB="6090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nSpc>
                          <a:spcPct val="100000"/>
                        </a:lnSpc>
                      </a:pPr>
                      <a:r>
                        <a:rPr kumimoji="1" lang="ja-JP" altLang="en-US" sz="1800" dirty="0" smtClean="0"/>
                        <a:t>　</a:t>
                      </a:r>
                      <a:r>
                        <a:rPr kumimoji="1" lang="ja-JP" altLang="en-US" sz="1500" dirty="0" smtClean="0"/>
                        <a:t>緑黄色野菜を含む２種類以上の野菜（いも類、きのこ類・海藻類も含む）を使用した副食（副菜）。</a:t>
                      </a:r>
                      <a:endParaRPr kumimoji="1" lang="en-US" altLang="ja-JP" sz="1500" dirty="0" smtClean="0"/>
                    </a:p>
                    <a:p>
                      <a:pPr>
                        <a:lnSpc>
                          <a:spcPct val="100000"/>
                        </a:lnSpc>
                      </a:pPr>
                      <a:r>
                        <a:rPr kumimoji="1" lang="ja-JP" altLang="en-US" sz="1800" dirty="0" smtClean="0"/>
                        <a:t>　</a:t>
                      </a:r>
                      <a:r>
                        <a:rPr kumimoji="1" lang="ja-JP" altLang="en-US" sz="1400" dirty="0" smtClean="0"/>
                        <a:t>なお、野菜は</a:t>
                      </a:r>
                      <a:r>
                        <a:rPr kumimoji="1" lang="en-US" altLang="ja-JP" sz="1400" dirty="0" smtClean="0"/>
                        <a:t>100</a:t>
                      </a:r>
                      <a:r>
                        <a:rPr kumimoji="1" lang="ja-JP" altLang="en-US" sz="1400" dirty="0" smtClean="0"/>
                        <a:t>～</a:t>
                      </a:r>
                      <a:r>
                        <a:rPr kumimoji="1" lang="en-US" altLang="ja-JP" sz="1400" dirty="0" smtClean="0"/>
                        <a:t>200g</a:t>
                      </a:r>
                      <a:r>
                        <a:rPr kumimoji="1" lang="ja-JP" altLang="en-US" sz="1400" dirty="0" smtClean="0"/>
                        <a:t>であること。</a:t>
                      </a:r>
                      <a:endParaRPr kumimoji="1" lang="en-US" altLang="ja-JP" sz="1400" dirty="0" smtClean="0"/>
                    </a:p>
                  </a:txBody>
                  <a:tcPr marL="121814" marR="121814" marT="60908" marB="6090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r>
              <a:tr h="125656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a:t>
                      </a:r>
                      <a:r>
                        <a:rPr kumimoji="1" lang="ja-JP" altLang="en-US" sz="1200" dirty="0" smtClean="0"/>
                        <a:t>１　</a:t>
                      </a:r>
                      <a:r>
                        <a:rPr kumimoji="1" lang="en-US" altLang="ja-JP" sz="1200" dirty="0" smtClean="0"/>
                        <a:t> </a:t>
                      </a:r>
                      <a:r>
                        <a:rPr kumimoji="1" lang="ja-JP" altLang="en-US" sz="1200" dirty="0" smtClean="0"/>
                        <a:t>エネルギー　　</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t>  </a:t>
                      </a:r>
                      <a:r>
                        <a:rPr kumimoji="1" lang="ja-JP" altLang="en-US" sz="1200" dirty="0" smtClean="0"/>
                        <a:t>○単品の場合は、１食当たり、料理</a:t>
                      </a:r>
                      <a:r>
                        <a:rPr kumimoji="1" lang="en-US" altLang="ja-JP" sz="1200" dirty="0" smtClean="0">
                          <a:solidFill>
                            <a:schemeClr val="tx1"/>
                          </a:solidFill>
                        </a:rPr>
                        <a:t>Ⅰ</a:t>
                      </a:r>
                      <a:r>
                        <a:rPr kumimoji="1" lang="ja-JP" altLang="en-US" sz="1200" dirty="0" smtClean="0">
                          <a:solidFill>
                            <a:schemeClr val="tx1"/>
                          </a:solidFill>
                        </a:rPr>
                        <a:t>は</a:t>
                      </a:r>
                      <a:r>
                        <a:rPr kumimoji="1" lang="en-US" altLang="ja-JP" sz="1200" dirty="0" smtClean="0">
                          <a:solidFill>
                            <a:schemeClr val="tx1"/>
                          </a:solidFill>
                        </a:rPr>
                        <a:t>300kcal</a:t>
                      </a:r>
                      <a:r>
                        <a:rPr kumimoji="1" lang="ja-JP" altLang="en-US" sz="1200" dirty="0" smtClean="0">
                          <a:solidFill>
                            <a:schemeClr val="tx1"/>
                          </a:solidFill>
                        </a:rPr>
                        <a:t>未満、料理</a:t>
                      </a:r>
                      <a:r>
                        <a:rPr kumimoji="1" lang="en-US" altLang="ja-JP" sz="1200" dirty="0" smtClean="0">
                          <a:solidFill>
                            <a:schemeClr val="tx1"/>
                          </a:solidFill>
                        </a:rPr>
                        <a:t>Ⅱ</a:t>
                      </a:r>
                      <a:r>
                        <a:rPr kumimoji="1" lang="ja-JP" altLang="en-US" sz="1200" dirty="0" smtClean="0">
                          <a:solidFill>
                            <a:schemeClr val="tx1"/>
                          </a:solidFill>
                        </a:rPr>
                        <a:t>は</a:t>
                      </a:r>
                      <a:r>
                        <a:rPr kumimoji="1" lang="en-US" altLang="ja-JP" sz="1200" dirty="0" smtClean="0">
                          <a:solidFill>
                            <a:schemeClr val="tx1"/>
                          </a:solidFill>
                        </a:rPr>
                        <a:t>250kcal</a:t>
                      </a:r>
                      <a:r>
                        <a:rPr kumimoji="1" lang="ja-JP" altLang="en-US" sz="1200" dirty="0" smtClean="0">
                          <a:solidFill>
                            <a:schemeClr val="tx1"/>
                          </a:solidFill>
                        </a:rPr>
                        <a:t>未満、料理</a:t>
                      </a:r>
                      <a:r>
                        <a:rPr kumimoji="1" lang="en-US" altLang="ja-JP" sz="1200" dirty="0" smtClean="0">
                          <a:solidFill>
                            <a:schemeClr val="tx1"/>
                          </a:solidFill>
                        </a:rPr>
                        <a:t>Ⅲ</a:t>
                      </a:r>
                      <a:r>
                        <a:rPr kumimoji="1" lang="ja-JP" altLang="en-US" sz="1200" dirty="0" smtClean="0">
                          <a:solidFill>
                            <a:schemeClr val="tx1"/>
                          </a:solidFill>
                        </a:rPr>
                        <a:t>は</a:t>
                      </a:r>
                      <a:r>
                        <a:rPr kumimoji="1" lang="en-US" altLang="ja-JP" sz="1200" dirty="0" smtClean="0">
                          <a:solidFill>
                            <a:schemeClr val="tx1"/>
                          </a:solidFill>
                        </a:rPr>
                        <a:t>150kcal</a:t>
                      </a:r>
                      <a:r>
                        <a:rPr kumimoji="1" lang="ja-JP" altLang="en-US" sz="1200" dirty="0" smtClean="0">
                          <a:solidFill>
                            <a:schemeClr val="tx1"/>
                          </a:solidFill>
                        </a:rPr>
                        <a:t>未満</a:t>
                      </a:r>
                      <a:r>
                        <a:rPr kumimoji="1" lang="ja-JP" altLang="en-US" sz="1200" dirty="0" smtClean="0"/>
                        <a:t>であること。</a:t>
                      </a:r>
                      <a:endParaRPr kumimoji="1" lang="en-US" altLang="ja-JP" sz="1200" dirty="0" smtClean="0"/>
                    </a:p>
                    <a:p>
                      <a:pPr>
                        <a:lnSpc>
                          <a:spcPct val="100000"/>
                        </a:lnSpc>
                      </a:pPr>
                      <a:r>
                        <a:rPr kumimoji="1" lang="ja-JP" altLang="en-US" sz="1200" dirty="0" smtClean="0"/>
                        <a:t>  ○料理</a:t>
                      </a:r>
                      <a:r>
                        <a:rPr kumimoji="1" lang="en-US" altLang="ja-JP" sz="1200" dirty="0" smtClean="0"/>
                        <a:t>Ⅰ</a:t>
                      </a:r>
                      <a:r>
                        <a:rPr kumimoji="1" lang="ja-JP" altLang="en-US" sz="1200" dirty="0" err="1" smtClean="0"/>
                        <a:t>、</a:t>
                      </a:r>
                      <a:r>
                        <a:rPr kumimoji="1" lang="en-US" altLang="ja-JP" sz="1200" dirty="0" smtClean="0"/>
                        <a:t>Ⅱ</a:t>
                      </a:r>
                      <a:r>
                        <a:rPr kumimoji="1" lang="ja-JP" altLang="en-US" sz="1200" dirty="0" err="1" smtClean="0"/>
                        <a:t>、</a:t>
                      </a:r>
                      <a:r>
                        <a:rPr kumimoji="1" lang="en-US" altLang="ja-JP" sz="1200" dirty="0" smtClean="0"/>
                        <a:t>Ⅲ</a:t>
                      </a:r>
                      <a:r>
                        <a:rPr kumimoji="1" lang="ja-JP" altLang="en-US" sz="1200" dirty="0" smtClean="0"/>
                        <a:t>を組み合わせる場合は、１食当たりのエネルギー量は</a:t>
                      </a:r>
                      <a:r>
                        <a:rPr kumimoji="1" lang="en-US" altLang="ja-JP" sz="1200" dirty="0" smtClean="0"/>
                        <a:t>650kcal</a:t>
                      </a:r>
                      <a:r>
                        <a:rPr kumimoji="1" lang="ja-JP" altLang="en-US" sz="1200" dirty="0" smtClean="0"/>
                        <a:t>未満であること。</a:t>
                      </a:r>
                      <a:endParaRPr kumimoji="1" lang="en-US" altLang="ja-JP" sz="1200" dirty="0" smtClean="0"/>
                    </a:p>
                    <a:p>
                      <a:pPr>
                        <a:lnSpc>
                          <a:spcPct val="100000"/>
                        </a:lnSpc>
                      </a:pPr>
                      <a:r>
                        <a:rPr kumimoji="1" lang="en-US" altLang="ja-JP" sz="1200" dirty="0" smtClean="0"/>
                        <a:t>※ </a:t>
                      </a:r>
                      <a:r>
                        <a:rPr kumimoji="1" lang="ja-JP" altLang="en-US" sz="1200" dirty="0" smtClean="0"/>
                        <a:t>２　食塩</a:t>
                      </a:r>
                      <a:endParaRPr kumimoji="1" lang="en-US" altLang="ja-JP" sz="1200" dirty="0" smtClean="0"/>
                    </a:p>
                    <a:p>
                      <a:pPr>
                        <a:lnSpc>
                          <a:spcPct val="100000"/>
                        </a:lnSpc>
                      </a:pPr>
                      <a:r>
                        <a:rPr kumimoji="1" lang="ja-JP" altLang="en-US" sz="1200" baseline="0" dirty="0" smtClean="0"/>
                        <a:t>  </a:t>
                      </a:r>
                      <a:r>
                        <a:rPr kumimoji="1" lang="ja-JP" altLang="en-US" sz="1200" dirty="0" smtClean="0"/>
                        <a:t>○単品の場合は、料理区分ごとの１食当たりの食塩含有量（食塩相当量）は１</a:t>
                      </a:r>
                      <a:r>
                        <a:rPr kumimoji="1" lang="en-US" altLang="ja-JP" sz="1200" dirty="0" smtClean="0"/>
                        <a:t>g</a:t>
                      </a:r>
                      <a:r>
                        <a:rPr kumimoji="1" lang="ja-JP" altLang="en-US" sz="1200" dirty="0" smtClean="0"/>
                        <a:t>未満であること。</a:t>
                      </a:r>
                      <a:endParaRPr kumimoji="1" lang="en-US" altLang="ja-JP" sz="1200" dirty="0" smtClean="0"/>
                    </a:p>
                    <a:p>
                      <a:pPr>
                        <a:lnSpc>
                          <a:spcPct val="100000"/>
                        </a:lnSpc>
                      </a:pPr>
                      <a:r>
                        <a:rPr kumimoji="1" lang="ja-JP" altLang="en-US" sz="1200" baseline="0" dirty="0" smtClean="0"/>
                        <a:t>  </a:t>
                      </a:r>
                      <a:r>
                        <a:rPr kumimoji="1" lang="ja-JP" altLang="en-US" sz="1200" dirty="0" smtClean="0"/>
                        <a:t>○料理</a:t>
                      </a:r>
                      <a:r>
                        <a:rPr kumimoji="1" lang="en-US" altLang="ja-JP" sz="1200" dirty="0" smtClean="0"/>
                        <a:t>Ⅰ</a:t>
                      </a:r>
                      <a:r>
                        <a:rPr kumimoji="1" lang="ja-JP" altLang="en-US" sz="1200" dirty="0" err="1" smtClean="0"/>
                        <a:t>、</a:t>
                      </a:r>
                      <a:r>
                        <a:rPr kumimoji="1" lang="en-US" altLang="ja-JP" sz="1200" dirty="0" smtClean="0"/>
                        <a:t>Ⅱ</a:t>
                      </a:r>
                      <a:r>
                        <a:rPr kumimoji="1" lang="ja-JP" altLang="en-US" sz="1200" dirty="0" err="1" smtClean="0"/>
                        <a:t>、</a:t>
                      </a:r>
                      <a:r>
                        <a:rPr kumimoji="1" lang="en-US" altLang="ja-JP" sz="1200" dirty="0" smtClean="0"/>
                        <a:t>Ⅲ</a:t>
                      </a:r>
                      <a:r>
                        <a:rPr kumimoji="1" lang="ja-JP" altLang="en-US" sz="1200" dirty="0" smtClean="0"/>
                        <a:t>を組み合わせる場合は、</a:t>
                      </a:r>
                      <a:r>
                        <a:rPr kumimoji="1" lang="ja-JP" altLang="en-US" sz="1200" spc="-50" baseline="0" dirty="0" smtClean="0"/>
                        <a:t>１食当たりの食塩含有量（食塩相当量）は３</a:t>
                      </a:r>
                      <a:r>
                        <a:rPr kumimoji="1" lang="en-US" altLang="ja-JP" sz="1200" spc="-50" baseline="0" dirty="0" smtClean="0"/>
                        <a:t>g</a:t>
                      </a:r>
                      <a:r>
                        <a:rPr kumimoji="1" lang="ja-JP" altLang="en-US" sz="1200" spc="-50" baseline="0" dirty="0" smtClean="0"/>
                        <a:t>未満であること。</a:t>
                      </a:r>
                      <a:endParaRPr kumimoji="1" lang="en-US" altLang="ja-JP" sz="1200" spc="-50" baseline="0" dirty="0" smtClean="0"/>
                    </a:p>
                  </a:txBody>
                  <a:tcPr marL="121814" marR="121814" marT="60908" marB="6090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en-US" altLang="ja-JP" sz="16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en-US" altLang="ja-JP" sz="1600" dirty="0" smtClean="0"/>
                    </a:p>
                  </a:txBody>
                  <a:tcPr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82750">
                <a:tc gridSpan="3">
                  <a:txBody>
                    <a:bodyPr/>
                    <a:lstStyle/>
                    <a:p>
                      <a:pPr algn="ctr"/>
                      <a:r>
                        <a:rPr kumimoji="1" lang="ja-JP" altLang="en-US" sz="1200" dirty="0" smtClean="0"/>
                        <a:t>提供上の留意点</a:t>
                      </a:r>
                      <a:endParaRPr kumimoji="1" lang="ja-JP" altLang="en-US" sz="1200" dirty="0"/>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dirty="0"/>
                    </a:p>
                  </a:txBody>
                  <a:tcPr/>
                </a:tc>
                <a:tc hMerge="1">
                  <a:txBody>
                    <a:bodyPr/>
                    <a:lstStyle/>
                    <a:p>
                      <a:pPr algn="ctr"/>
                      <a:endParaRPr kumimoji="1" lang="ja-JP" altLang="en-US" dirty="0"/>
                    </a:p>
                  </a:txBody>
                  <a:tcPr/>
                </a:tc>
              </a:tr>
              <a:tr h="471250">
                <a:tc gridSpan="3">
                  <a:txBody>
                    <a:bodyPr/>
                    <a:lstStyle/>
                    <a:p>
                      <a:r>
                        <a:rPr kumimoji="1" lang="ja-JP" altLang="en-US" sz="1200" dirty="0" smtClean="0"/>
                        <a:t>・　「健康な食事」の実現のためには、日本の食文化の良さを引き継ぐとともに、おいしさや楽しみを伴っていることが大切であることから、旬の食材や地域産物の利用などに配慮すること。　　　</a:t>
                      </a:r>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1200" dirty="0" smtClean="0"/>
                    </a:p>
                  </a:txBody>
                  <a:tcPr/>
                </a:tc>
                <a:tc hMerge="1">
                  <a:txBody>
                    <a:bodyPr/>
                    <a:lstStyle/>
                    <a:p>
                      <a:endParaRPr kumimoji="1" lang="ja-JP" altLang="en-US" sz="1200" dirty="0" smtClean="0"/>
                    </a:p>
                  </a:txBody>
                  <a:tcPr/>
                </a:tc>
              </a:tr>
              <a:tr h="282750">
                <a:tc gridSpan="3">
                  <a:txBody>
                    <a:bodyPr/>
                    <a:lstStyle/>
                    <a:p>
                      <a:pPr algn="ctr"/>
                      <a:r>
                        <a:rPr kumimoji="1" lang="ja-JP" altLang="en-US" sz="1200" dirty="0" smtClean="0"/>
                        <a:t>摂取上の留意点</a:t>
                      </a:r>
                      <a:endParaRPr kumimoji="1" lang="ja-JP" altLang="en-US" sz="1200" dirty="0"/>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dirty="0"/>
                    </a:p>
                  </a:txBody>
                  <a:tcPr/>
                </a:tc>
                <a:tc hMerge="1">
                  <a:txBody>
                    <a:bodyPr/>
                    <a:lstStyle/>
                    <a:p>
                      <a:pPr algn="ctr"/>
                      <a:endParaRPr kumimoji="1" lang="ja-JP" altLang="en-US" dirty="0"/>
                    </a:p>
                  </a:txBody>
                  <a:tcPr/>
                </a:tc>
              </a:tr>
              <a:tr h="848250">
                <a:tc gridSpan="3">
                  <a:txBody>
                    <a:bodyPr/>
                    <a:lstStyle/>
                    <a:p>
                      <a:r>
                        <a:rPr kumimoji="1" lang="ja-JP" altLang="en-US" sz="1200" dirty="0" smtClean="0"/>
                        <a:t>・　１日の食事においては、料理</a:t>
                      </a:r>
                      <a:r>
                        <a:rPr kumimoji="1" lang="en-US" altLang="ja-JP" sz="1200" dirty="0" smtClean="0"/>
                        <a:t>Ⅰ</a:t>
                      </a:r>
                      <a:r>
                        <a:rPr kumimoji="1" lang="ja-JP" altLang="en-US" sz="1200" dirty="0" smtClean="0"/>
                        <a:t>～</a:t>
                      </a:r>
                      <a:r>
                        <a:rPr kumimoji="1" lang="en-US" altLang="ja-JP" sz="1200" dirty="0" smtClean="0"/>
                        <a:t>Ⅲ</a:t>
                      </a:r>
                      <a:r>
                        <a:rPr kumimoji="1" lang="ja-JP" altLang="en-US" sz="1200" dirty="0" smtClean="0"/>
                        <a:t>の組合せにあわせて牛乳･乳製品、果物を摂取すること。</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　必要なエネルギー量は個人によって異なることから、体重や体格の変化をみながら適した料理の組合せを選択すること。</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　摂取する食品や栄養素が偏らないよう、特定の食材を用いた料理を繰り返し選択するのではなく、多様な食材や調理法による異なる種類の料理を選択すること。　　　</a:t>
                      </a:r>
                      <a:r>
                        <a:rPr kumimoji="1" lang="ja-JP" altLang="en-US" sz="1100" dirty="0" smtClean="0"/>
                        <a:t>　　</a:t>
                      </a:r>
                      <a:endParaRPr kumimoji="1" lang="ja-JP" altLang="en-US" sz="1200" dirty="0" smtClean="0"/>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1200" dirty="0" smtClean="0"/>
                    </a:p>
                  </a:txBody>
                  <a:tcPr/>
                </a:tc>
                <a:tc hMerge="1">
                  <a:txBody>
                    <a:bodyPr/>
                    <a:lstStyle/>
                    <a:p>
                      <a:endParaRPr kumimoji="1" lang="ja-JP" altLang="en-US" sz="1200" dirty="0" smtClean="0"/>
                    </a:p>
                  </a:txBody>
                  <a:tcPr/>
                </a:tc>
              </a:tr>
            </a:tbl>
          </a:graphicData>
        </a:graphic>
      </p:graphicFrame>
      <p:sp>
        <p:nvSpPr>
          <p:cNvPr id="15" name="正方形/長方形 14"/>
          <p:cNvSpPr>
            <a:spLocks/>
          </p:cNvSpPr>
          <p:nvPr/>
        </p:nvSpPr>
        <p:spPr>
          <a:xfrm>
            <a:off x="179512" y="1484784"/>
            <a:ext cx="2943345" cy="38625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料理</a:t>
            </a:r>
            <a:r>
              <a:rPr kumimoji="1" lang="en-US" altLang="ja-JP" sz="1600" dirty="0" smtClean="0">
                <a:solidFill>
                  <a:schemeClr val="tx1"/>
                </a:solidFill>
              </a:rPr>
              <a:t>Ⅰ</a:t>
            </a:r>
            <a:r>
              <a:rPr kumimoji="1" lang="ja-JP" altLang="en-US" sz="1600" dirty="0" smtClean="0">
                <a:solidFill>
                  <a:schemeClr val="tx1"/>
                </a:solidFill>
              </a:rPr>
              <a:t>（主食）</a:t>
            </a:r>
            <a:endParaRPr kumimoji="1" lang="ja-JP" altLang="en-US" sz="1600" dirty="0">
              <a:solidFill>
                <a:schemeClr val="tx1"/>
              </a:solidFill>
            </a:endParaRPr>
          </a:p>
        </p:txBody>
      </p:sp>
      <p:sp>
        <p:nvSpPr>
          <p:cNvPr id="16" name="正方形/長方形 15"/>
          <p:cNvSpPr>
            <a:spLocks/>
          </p:cNvSpPr>
          <p:nvPr/>
        </p:nvSpPr>
        <p:spPr>
          <a:xfrm>
            <a:off x="3131840" y="1484783"/>
            <a:ext cx="2860821" cy="39164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料理</a:t>
            </a:r>
            <a:r>
              <a:rPr kumimoji="1" lang="en-US" altLang="ja-JP" sz="1600" dirty="0" smtClean="0">
                <a:solidFill>
                  <a:schemeClr val="tx1"/>
                </a:solidFill>
              </a:rPr>
              <a:t>Ⅱ</a:t>
            </a:r>
            <a:r>
              <a:rPr kumimoji="1" lang="ja-JP" altLang="en-US" sz="1600" dirty="0" smtClean="0">
                <a:solidFill>
                  <a:schemeClr val="tx1"/>
                </a:solidFill>
              </a:rPr>
              <a:t>（主菜）</a:t>
            </a:r>
            <a:endParaRPr kumimoji="1" lang="ja-JP" altLang="en-US" sz="1600" dirty="0">
              <a:solidFill>
                <a:schemeClr val="tx1"/>
              </a:solidFill>
            </a:endParaRPr>
          </a:p>
        </p:txBody>
      </p:sp>
      <p:sp>
        <p:nvSpPr>
          <p:cNvPr id="17" name="正方形/長方形 16"/>
          <p:cNvSpPr>
            <a:spLocks/>
          </p:cNvSpPr>
          <p:nvPr/>
        </p:nvSpPr>
        <p:spPr>
          <a:xfrm>
            <a:off x="6012161" y="1484783"/>
            <a:ext cx="2952328" cy="38977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料理</a:t>
            </a:r>
            <a:r>
              <a:rPr kumimoji="1" lang="en-US" altLang="ja-JP" sz="1600" dirty="0" smtClean="0">
                <a:solidFill>
                  <a:schemeClr val="tx1"/>
                </a:solidFill>
              </a:rPr>
              <a:t>Ⅲ</a:t>
            </a:r>
            <a:r>
              <a:rPr kumimoji="1" lang="ja-JP" altLang="en-US" sz="1600" dirty="0" smtClean="0">
                <a:solidFill>
                  <a:schemeClr val="tx1"/>
                </a:solidFill>
              </a:rPr>
              <a:t>（副菜）</a:t>
            </a:r>
            <a:endParaRPr kumimoji="1" lang="ja-JP" altLang="en-US" sz="1600" dirty="0">
              <a:solidFill>
                <a:schemeClr val="tx1"/>
              </a:solidFill>
            </a:endParaRPr>
          </a:p>
        </p:txBody>
      </p:sp>
      <p:sp>
        <p:nvSpPr>
          <p:cNvPr id="8" name="角丸四角形 7"/>
          <p:cNvSpPr/>
          <p:nvPr/>
        </p:nvSpPr>
        <p:spPr>
          <a:xfrm>
            <a:off x="0" y="-12011"/>
            <a:ext cx="9144000" cy="488683"/>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ja-JP" dirty="0" smtClean="0">
                <a:latin typeface="ＭＳ ゴシック" panose="020B0609070205080204" pitchFamily="49" charset="-128"/>
                <a:ea typeface="ＭＳ ゴシック" panose="020B0609070205080204" pitchFamily="49" charset="-128"/>
              </a:rPr>
              <a:t>２</a:t>
            </a:r>
            <a:r>
              <a:rPr lang="ja-JP" altLang="ja-JP" dirty="0">
                <a:latin typeface="ＭＳ ゴシック" panose="020B0609070205080204" pitchFamily="49" charset="-128"/>
                <a:ea typeface="ＭＳ ゴシック" panose="020B0609070205080204" pitchFamily="49" charset="-128"/>
              </a:rPr>
              <a:t>）生活習慣病の予防に資する「健康な食事」を事業者が提供するための基準を</a:t>
            </a:r>
            <a:r>
              <a:rPr lang="ja-JP" altLang="ja-JP" dirty="0" smtClean="0">
                <a:latin typeface="ＭＳ ゴシック" panose="020B0609070205080204" pitchFamily="49" charset="-128"/>
                <a:ea typeface="ＭＳ ゴシック" panose="020B0609070205080204" pitchFamily="49" charset="-128"/>
              </a:rPr>
              <a:t>策定</a:t>
            </a:r>
            <a:endParaRPr lang="ja-JP" altLang="ja-JP" dirty="0">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252536" y="476672"/>
            <a:ext cx="9577064" cy="45719"/>
          </a:xfrm>
          <a:prstGeom prst="rect">
            <a:avLst/>
          </a:prstGeom>
          <a:gradFill flip="none" rotWithShape="1">
            <a:gsLst>
              <a:gs pos="0">
                <a:srgbClr val="5E9EFF"/>
              </a:gs>
              <a:gs pos="100000">
                <a:schemeClr val="accent5">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Tree>
    <p:extLst>
      <p:ext uri="{BB962C8B-B14F-4D97-AF65-F5344CB8AC3E}">
        <p14:creationId xmlns:p14="http://schemas.microsoft.com/office/powerpoint/2010/main" val="9350317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38336" y="908720"/>
            <a:ext cx="5867328" cy="37006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農業・水産業と食品産業の就業人口</a:t>
            </a:r>
            <a:endParaRPr lang="ja-JP" altLang="en-US" sz="1600" b="1"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755576" y="5150953"/>
            <a:ext cx="7272808" cy="1600438"/>
          </a:xfrm>
          <a:prstGeom prst="rect">
            <a:avLst/>
          </a:prstGeom>
        </p:spPr>
        <p:txBody>
          <a:bodyPr wrap="square">
            <a:spAutoFit/>
          </a:bodyPr>
          <a:lstStyle/>
          <a:p>
            <a:r>
              <a:rPr lang="ja-JP" altLang="ja-JP" sz="1400" dirty="0"/>
              <a:t>（注）各分類の内訳は、平成</a:t>
            </a:r>
            <a:r>
              <a:rPr lang="en-US" altLang="ja-JP" sz="1400" dirty="0"/>
              <a:t>22</a:t>
            </a:r>
            <a:r>
              <a:rPr lang="ja-JP" altLang="ja-JP" sz="1400" dirty="0"/>
              <a:t>年国勢調査に用いる産業分類名による。そのため、過去の調査年の分類表記とは異なる</a:t>
            </a:r>
            <a:r>
              <a:rPr lang="ja-JP" altLang="ja-JP" sz="1400" dirty="0" smtClean="0"/>
              <a:t>。</a:t>
            </a:r>
            <a:endParaRPr lang="ja-JP" altLang="ja-JP" sz="1400" dirty="0"/>
          </a:p>
          <a:p>
            <a:r>
              <a:rPr lang="ja-JP" altLang="en-US" sz="1400" dirty="0" smtClean="0"/>
              <a:t>　</a:t>
            </a:r>
            <a:r>
              <a:rPr lang="ja-JP" altLang="ja-JP" sz="1400" dirty="0" smtClean="0"/>
              <a:t>農業</a:t>
            </a:r>
            <a:r>
              <a:rPr lang="ja-JP" altLang="ja-JP" sz="1400" dirty="0"/>
              <a:t>・漁業：農業、漁業</a:t>
            </a:r>
          </a:p>
          <a:p>
            <a:r>
              <a:rPr lang="ja-JP" altLang="en-US" sz="1400" dirty="0" smtClean="0"/>
              <a:t>　</a:t>
            </a:r>
            <a:r>
              <a:rPr lang="ja-JP" altLang="ja-JP" sz="1400" dirty="0" smtClean="0"/>
              <a:t>食品</a:t>
            </a:r>
            <a:r>
              <a:rPr lang="ja-JP" altLang="ja-JP" sz="1400" dirty="0"/>
              <a:t>製造業：食料品製造業、飲料・たばこ飼料製造業</a:t>
            </a:r>
          </a:p>
          <a:p>
            <a:r>
              <a:rPr lang="ja-JP" altLang="en-US" sz="1400" dirty="0" smtClean="0"/>
              <a:t>　</a:t>
            </a:r>
            <a:r>
              <a:rPr lang="ja-JP" altLang="ja-JP" sz="1400" dirty="0" smtClean="0"/>
              <a:t>食品</a:t>
            </a:r>
            <a:r>
              <a:rPr lang="ja-JP" altLang="ja-JP" sz="1400" dirty="0"/>
              <a:t>流通業：飲食料品小売業、農畜産物・水産物卸売業、食料・飲料卸売業</a:t>
            </a:r>
          </a:p>
          <a:p>
            <a:r>
              <a:rPr lang="ja-JP" altLang="en-US" sz="1400" dirty="0" smtClean="0"/>
              <a:t>　</a:t>
            </a:r>
            <a:r>
              <a:rPr lang="ja-JP" altLang="ja-JP" sz="1400" dirty="0" smtClean="0"/>
              <a:t>飲食店</a:t>
            </a:r>
            <a:r>
              <a:rPr lang="ja-JP" altLang="ja-JP" sz="1400" dirty="0"/>
              <a:t>：一般飲食店、その他の</a:t>
            </a:r>
            <a:r>
              <a:rPr lang="ja-JP" altLang="ja-JP" sz="1400" dirty="0" smtClean="0"/>
              <a:t>飲食店</a:t>
            </a:r>
            <a:endParaRPr lang="en-US" altLang="ja-JP" sz="1400" dirty="0" smtClean="0"/>
          </a:p>
          <a:p>
            <a:endParaRPr lang="ja-JP" altLang="ja-JP" sz="1400" dirty="0"/>
          </a:p>
        </p:txBody>
      </p:sp>
      <p:graphicFrame>
        <p:nvGraphicFramePr>
          <p:cNvPr id="6" name="表 5"/>
          <p:cNvGraphicFramePr>
            <a:graphicFrameLocks noGrp="1"/>
          </p:cNvGraphicFramePr>
          <p:nvPr>
            <p:extLst>
              <p:ext uri="{D42A27DB-BD31-4B8C-83A1-F6EECF244321}">
                <p14:modId xmlns:p14="http://schemas.microsoft.com/office/powerpoint/2010/main" val="1125155689"/>
              </p:ext>
            </p:extLst>
          </p:nvPr>
        </p:nvGraphicFramePr>
        <p:xfrm>
          <a:off x="864094" y="1173746"/>
          <a:ext cx="7164288" cy="3947289"/>
        </p:xfrm>
        <a:graphic>
          <a:graphicData uri="http://schemas.openxmlformats.org/drawingml/2006/table">
            <a:tbl>
              <a:tblPr/>
              <a:tblGrid>
                <a:gridCol w="528662"/>
                <a:gridCol w="1713596"/>
                <a:gridCol w="984406"/>
                <a:gridCol w="984406"/>
                <a:gridCol w="984406"/>
                <a:gridCol w="984406"/>
                <a:gridCol w="984406"/>
              </a:tblGrid>
              <a:tr h="275745">
                <a:tc>
                  <a:txBody>
                    <a:bodyPr/>
                    <a:lstStyle/>
                    <a:p>
                      <a:pPr algn="l"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（単位：万人、％）</a:t>
                      </a:r>
                    </a:p>
                  </a:txBody>
                  <a:tcPr marL="14228" marR="14228" marT="1422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56081">
                <a:tc gridSpan="2">
                  <a:txBody>
                    <a:bodyPr/>
                    <a:lstStyle/>
                    <a:p>
                      <a:pPr algn="ctr"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1970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1980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1990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2000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2010</a:t>
                      </a: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81">
                <a:tc rowSpan="6">
                  <a:txBody>
                    <a:bodyPr/>
                    <a:lstStyle/>
                    <a:p>
                      <a:pPr algn="ctr"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実数</a:t>
                      </a:r>
                    </a:p>
                  </a:txBody>
                  <a:tcPr marL="14228" marR="14228" marT="1422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農業・漁業</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987</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596</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430</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314</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232</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81">
                <a:tc vMerge="1">
                  <a:txBody>
                    <a:bodyPr/>
                    <a:lstStyle/>
                    <a:p>
                      <a:endParaRPr kumimoji="1" lang="ja-JP" altLang="en-US"/>
                    </a:p>
                  </a:txBody>
                  <a:tcPr/>
                </a:tc>
                <a:tc>
                  <a:txBody>
                    <a:bodyPr/>
                    <a:lstStyle/>
                    <a:p>
                      <a:pPr algn="l"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食品産業</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512</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643</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723</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804</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726</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81">
                <a:tc vMerge="1">
                  <a:txBody>
                    <a:bodyPr/>
                    <a:lstStyle/>
                    <a:p>
                      <a:endParaRPr kumimoji="1" lang="ja-JP" altLang="en-US"/>
                    </a:p>
                  </a:txBody>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食品製造業</a:t>
                      </a:r>
                    </a:p>
                  </a:txBody>
                  <a:tcPr marL="25611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109</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115</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138</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143</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129</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81">
                <a:tc vMerge="1">
                  <a:txBody>
                    <a:bodyPr/>
                    <a:lstStyle/>
                    <a:p>
                      <a:endParaRPr kumimoji="1" lang="ja-JP" altLang="en-US"/>
                    </a:p>
                  </a:txBody>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食品流通業</a:t>
                      </a:r>
                    </a:p>
                  </a:txBody>
                  <a:tcPr marL="25611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245</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299</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333</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382</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308</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81">
                <a:tc vMerge="1">
                  <a:txBody>
                    <a:bodyPr/>
                    <a:lstStyle/>
                    <a:p>
                      <a:endParaRPr kumimoji="1" lang="ja-JP" altLang="en-US"/>
                    </a:p>
                  </a:txBody>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飲食店</a:t>
                      </a:r>
                    </a:p>
                  </a:txBody>
                  <a:tcPr marL="25611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159</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230</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252</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279</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288</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81">
                <a:tc vMerge="1">
                  <a:txBody>
                    <a:bodyPr/>
                    <a:lstStyle/>
                    <a:p>
                      <a:endParaRPr kumimoji="1" lang="ja-JP" altLang="en-US"/>
                    </a:p>
                  </a:txBody>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合計</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1499</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1239</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1153</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1118</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958</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81">
                <a:tc rowSpan="6">
                  <a:txBody>
                    <a:bodyPr/>
                    <a:lstStyle/>
                    <a:p>
                      <a:pPr algn="ctr"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割合</a:t>
                      </a:r>
                    </a:p>
                  </a:txBody>
                  <a:tcPr marL="14228" marR="14228" marT="1422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農業・漁業</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65.9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48.1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37.3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28.1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24.2</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81">
                <a:tc vMerge="1">
                  <a:txBody>
                    <a:bodyPr/>
                    <a:lstStyle/>
                    <a:p>
                      <a:endParaRPr kumimoji="1" lang="ja-JP" altLang="en-US"/>
                    </a:p>
                  </a:txBody>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食品産業</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34.1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51.9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62.7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71.9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75.8</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81">
                <a:tc vMerge="1">
                  <a:txBody>
                    <a:bodyPr/>
                    <a:lstStyle/>
                    <a:p>
                      <a:endParaRPr kumimoji="1" lang="ja-JP" altLang="en-US"/>
                    </a:p>
                  </a:txBody>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食品製造業</a:t>
                      </a:r>
                    </a:p>
                  </a:txBody>
                  <a:tcPr marL="25611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7.2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9.3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12.0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12.7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13.5</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81">
                <a:tc vMerge="1">
                  <a:txBody>
                    <a:bodyPr/>
                    <a:lstStyle/>
                    <a:p>
                      <a:endParaRPr kumimoji="1" lang="ja-JP" altLang="en-US"/>
                    </a:p>
                  </a:txBody>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食品流通業</a:t>
                      </a:r>
                    </a:p>
                  </a:txBody>
                  <a:tcPr marL="25611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16.3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24.1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28.9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34.2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32.2</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81">
                <a:tc vMerge="1">
                  <a:txBody>
                    <a:bodyPr/>
                    <a:lstStyle/>
                    <a:p>
                      <a:endParaRPr kumimoji="1" lang="ja-JP" altLang="en-US"/>
                    </a:p>
                  </a:txBody>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飲食店</a:t>
                      </a:r>
                    </a:p>
                  </a:txBody>
                  <a:tcPr marL="25611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10.6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18.5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21.9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25.0 </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30.1</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81">
                <a:tc vMerge="1">
                  <a:txBody>
                    <a:bodyPr/>
                    <a:lstStyle/>
                    <a:p>
                      <a:endParaRPr kumimoji="1" lang="ja-JP" altLang="en-US"/>
                    </a:p>
                  </a:txBody>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合計</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100.0</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100.0</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100.0</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100.0</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60">
                <a:tc gridSpan="2">
                  <a:txBody>
                    <a:bodyPr/>
                    <a:lstStyle/>
                    <a:p>
                      <a:pPr algn="ctr" fontAlgn="ctr"/>
                      <a:r>
                        <a:rPr lang="zh-CN"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就業者</a:t>
                      </a:r>
                      <a:r>
                        <a:rPr lang="zh-CN"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総数</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5211</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5578</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6168</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6303</a:t>
                      </a: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5961</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28" marR="14228" marT="14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正方形/長方形 7"/>
          <p:cNvSpPr/>
          <p:nvPr/>
        </p:nvSpPr>
        <p:spPr>
          <a:xfrm>
            <a:off x="971600" y="116632"/>
            <a:ext cx="8134872" cy="68198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円/楕円 10"/>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2" name="正方形/長方形 11"/>
          <p:cNvSpPr/>
          <p:nvPr/>
        </p:nvSpPr>
        <p:spPr>
          <a:xfrm>
            <a:off x="-252536" y="152281"/>
            <a:ext cx="1872208" cy="646331"/>
          </a:xfrm>
          <a:prstGeom prst="rect">
            <a:avLst/>
          </a:prstGeom>
        </p:spPr>
        <p:txBody>
          <a:bodyPr wrap="square">
            <a:spAutoFit/>
          </a:bodyPr>
          <a:lstStyle/>
          <a:p>
            <a:pPr algn="ctr"/>
            <a:r>
              <a:rPr lang="ja-JP" altLang="en-US" b="1" dirty="0">
                <a:solidFill>
                  <a:schemeClr val="bg1"/>
                </a:solidFill>
              </a:rPr>
              <a:t>食料</a:t>
            </a:r>
            <a:r>
              <a:rPr lang="ja-JP" altLang="en-US" b="1" dirty="0" smtClean="0">
                <a:solidFill>
                  <a:schemeClr val="bg1"/>
                </a:solidFill>
              </a:rPr>
              <a:t>生産・</a:t>
            </a:r>
            <a:endParaRPr lang="en-US" altLang="ja-JP" b="1" dirty="0" smtClean="0">
              <a:solidFill>
                <a:schemeClr val="bg1"/>
              </a:solidFill>
            </a:endParaRPr>
          </a:p>
          <a:p>
            <a:pPr algn="ctr"/>
            <a:r>
              <a:rPr lang="ja-JP" altLang="en-US" b="1" dirty="0">
                <a:solidFill>
                  <a:schemeClr val="bg1"/>
                </a:solidFill>
              </a:rPr>
              <a:t>流通</a:t>
            </a:r>
            <a:endParaRPr lang="en-US" altLang="ja-JP" b="1" dirty="0" smtClean="0">
              <a:solidFill>
                <a:schemeClr val="bg1"/>
              </a:solidFill>
            </a:endParaRPr>
          </a:p>
        </p:txBody>
      </p:sp>
      <p:sp>
        <p:nvSpPr>
          <p:cNvPr id="13" name="角丸四角形 12"/>
          <p:cNvSpPr/>
          <p:nvPr/>
        </p:nvSpPr>
        <p:spPr>
          <a:xfrm>
            <a:off x="1331640" y="116631"/>
            <a:ext cx="7704856" cy="681981"/>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農業</a:t>
            </a:r>
            <a:r>
              <a:rPr lang="ja-JP" altLang="en-US" dirty="0">
                <a:latin typeface="ＭＳ ゴシック" panose="020B0609070205080204" pitchFamily="49" charset="-128"/>
                <a:ea typeface="ＭＳ ゴシック" panose="020B0609070205080204" pitchFamily="49" charset="-128"/>
              </a:rPr>
              <a:t>・水産業の就業人口は年々減少している一方、食品工業・</a:t>
            </a:r>
            <a:r>
              <a:rPr lang="ja-JP" altLang="en-US" dirty="0" smtClean="0">
                <a:latin typeface="ＭＳ ゴシック" panose="020B0609070205080204" pitchFamily="49" charset="-128"/>
                <a:ea typeface="ＭＳ ゴシック" panose="020B0609070205080204" pitchFamily="49" charset="-128"/>
              </a:rPr>
              <a:t>食品</a:t>
            </a:r>
            <a:endParaRPr lang="en-US" altLang="ja-JP" dirty="0" smtClean="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流通業</a:t>
            </a:r>
            <a:r>
              <a:rPr lang="ja-JP" altLang="en-US" dirty="0">
                <a:latin typeface="ＭＳ ゴシック" panose="020B0609070205080204" pitchFamily="49" charset="-128"/>
                <a:ea typeface="ＭＳ ゴシック" panose="020B0609070205080204" pitchFamily="49" charset="-128"/>
              </a:rPr>
              <a:t>・飲食店といった食品産業に従事する人が急速に</a:t>
            </a:r>
            <a:r>
              <a:rPr lang="ja-JP" altLang="en-US" dirty="0" smtClean="0">
                <a:latin typeface="ＭＳ ゴシック" panose="020B0609070205080204" pitchFamily="49" charset="-128"/>
                <a:ea typeface="ＭＳ ゴシック" panose="020B0609070205080204" pitchFamily="49" charset="-128"/>
              </a:rPr>
              <a:t>増加。</a:t>
            </a:r>
            <a:endParaRPr lang="en-US" altLang="ja-JP" dirty="0" smtClean="0">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395536" y="6577607"/>
            <a:ext cx="7920880" cy="307777"/>
          </a:xfrm>
          <a:prstGeom prst="rect">
            <a:avLst/>
          </a:prstGeom>
        </p:spPr>
        <p:txBody>
          <a:bodyPr wrap="square">
            <a:spAutoFit/>
          </a:bodyPr>
          <a:lstStyle/>
          <a:p>
            <a:r>
              <a:rPr lang="ja-JP" altLang="ja-JP" sz="1400" dirty="0"/>
              <a:t>資料：総務省「国勢調査」（</a:t>
            </a:r>
            <a:r>
              <a:rPr lang="en-US" altLang="ja-JP" sz="1400" dirty="0"/>
              <a:t>1970</a:t>
            </a:r>
            <a:r>
              <a:rPr lang="ja-JP" altLang="ja-JP" sz="1400" dirty="0" err="1"/>
              <a:t>、</a:t>
            </a:r>
            <a:r>
              <a:rPr lang="en-US" altLang="ja-JP" sz="1400" dirty="0"/>
              <a:t>1980</a:t>
            </a:r>
            <a:r>
              <a:rPr lang="ja-JP" altLang="ja-JP" sz="1400" dirty="0"/>
              <a:t>年：</a:t>
            </a:r>
            <a:r>
              <a:rPr lang="en-US" altLang="ja-JP" sz="1400" dirty="0"/>
              <a:t>20</a:t>
            </a:r>
            <a:r>
              <a:rPr lang="ja-JP" altLang="ja-JP" sz="1400" dirty="0"/>
              <a:t>％抽出集計結果、</a:t>
            </a:r>
            <a:r>
              <a:rPr lang="en-US" altLang="ja-JP" sz="1400" dirty="0"/>
              <a:t>1990</a:t>
            </a:r>
            <a:r>
              <a:rPr lang="ja-JP" altLang="ja-JP" sz="1400" dirty="0"/>
              <a:t>～</a:t>
            </a:r>
            <a:r>
              <a:rPr lang="en-US" altLang="ja-JP" sz="1400" dirty="0"/>
              <a:t>2010</a:t>
            </a:r>
            <a:r>
              <a:rPr lang="ja-JP" altLang="ja-JP" sz="1400" dirty="0"/>
              <a:t>年：抽出詳細集計結果）</a:t>
            </a:r>
          </a:p>
        </p:txBody>
      </p:sp>
      <p:sp>
        <p:nvSpPr>
          <p:cNvPr id="14"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60</a:t>
            </a:fld>
            <a:endParaRPr kumimoji="1" lang="ja-JP" altLang="en-US"/>
          </a:p>
        </p:txBody>
      </p:sp>
    </p:spTree>
    <p:extLst>
      <p:ext uri="{BB962C8B-B14F-4D97-AF65-F5344CB8AC3E}">
        <p14:creationId xmlns:p14="http://schemas.microsoft.com/office/powerpoint/2010/main" val="41364369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08noug09"/>
          <p:cNvPicPr>
            <a:picLocks noChangeAspect="1" noChangeArrowheads="1"/>
          </p:cNvPicPr>
          <p:nvPr/>
        </p:nvPicPr>
        <p:blipFill>
          <a:blip r:embed="rId2">
            <a:extLst>
              <a:ext uri="{28A0092B-C50C-407E-A947-70E740481C1C}">
                <a14:useLocalDpi xmlns:a14="http://schemas.microsoft.com/office/drawing/2010/main" val="0"/>
              </a:ext>
            </a:extLst>
          </a:blip>
          <a:srcRect t="10553" b="6195"/>
          <a:stretch>
            <a:fillRect/>
          </a:stretch>
        </p:blipFill>
        <p:spPr bwMode="auto">
          <a:xfrm rot="-60000">
            <a:off x="-358735" y="1830261"/>
            <a:ext cx="5466254" cy="36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18256" y="1268760"/>
            <a:ext cx="4590256" cy="51407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食品における地域間の平準化の動向</a:t>
            </a:r>
            <a:endParaRPr lang="en-US" altLang="ja-JP" sz="1600" b="1" dirty="0" smtClean="0">
              <a:solidFill>
                <a:sysClr val="windowText" lastClr="000000"/>
              </a:solidFill>
              <a:latin typeface="ＭＳ ゴシック" panose="020B0609070205080204" pitchFamily="49" charset="-128"/>
              <a:ea typeface="ＭＳ ゴシック" panose="020B0609070205080204" pitchFamily="49" charset="-128"/>
            </a:endParaRPr>
          </a:p>
          <a:p>
            <a:pPr algn="ct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（昭和</a:t>
            </a:r>
            <a:r>
              <a:rPr lang="en-US" altLang="ja-JP" sz="1600" b="1" dirty="0" smtClean="0">
                <a:solidFill>
                  <a:sysClr val="windowText" lastClr="000000"/>
                </a:solidFill>
                <a:latin typeface="ＭＳ ゴシック" panose="020B0609070205080204" pitchFamily="49" charset="-128"/>
                <a:ea typeface="ＭＳ ゴシック" panose="020B0609070205080204" pitchFamily="49" charset="-128"/>
              </a:rPr>
              <a:t>38</a:t>
            </a:r>
            <a:r>
              <a:rPr lang="ja-JP" altLang="en-US" sz="1600" b="1" dirty="0" smtClean="0">
                <a:solidFill>
                  <a:sysClr val="windowText" lastClr="000000"/>
                </a:solidFill>
                <a:latin typeface="ＭＳ ゴシック" panose="020B0609070205080204" pitchFamily="49" charset="-128"/>
                <a:ea typeface="ＭＳ ゴシック" panose="020B0609070205080204" pitchFamily="49" charset="-128"/>
              </a:rPr>
              <a:t>年→平成７年）</a:t>
            </a:r>
            <a:endParaRPr lang="ja-JP" altLang="en-US" sz="1600" b="1"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113905" y="5641503"/>
            <a:ext cx="4746127" cy="307777"/>
          </a:xfrm>
          <a:prstGeom prst="rect">
            <a:avLst/>
          </a:prstGeom>
        </p:spPr>
        <p:txBody>
          <a:bodyPr wrap="square">
            <a:spAutoFit/>
          </a:bodyPr>
          <a:lstStyle/>
          <a:p>
            <a:r>
              <a:rPr lang="ja-JP" altLang="ja-JP" sz="1400" dirty="0"/>
              <a:t>出典：農林水産省「農業白書」（平成８年度）</a:t>
            </a:r>
          </a:p>
        </p:txBody>
      </p:sp>
      <p:sp>
        <p:nvSpPr>
          <p:cNvPr id="11" name="正方形/長方形 10"/>
          <p:cNvSpPr/>
          <p:nvPr/>
        </p:nvSpPr>
        <p:spPr>
          <a:xfrm>
            <a:off x="5652120" y="1412776"/>
            <a:ext cx="3256092" cy="338554"/>
          </a:xfrm>
          <a:prstGeom prst="rect">
            <a:avLst/>
          </a:prstGeom>
        </p:spPr>
        <p:txBody>
          <a:bodyPr wrap="square">
            <a:spAutoFit/>
          </a:bodyPr>
          <a:lstStyle/>
          <a:p>
            <a:r>
              <a:rPr lang="ja-JP" altLang="en-US" sz="1600" b="1" dirty="0" smtClean="0"/>
              <a:t>地域平準化が顕著な食品の動向</a:t>
            </a:r>
            <a:endParaRPr lang="ja-JP" altLang="ja-JP" sz="1600" b="1"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25" t="16385" r="4125"/>
          <a:stretch/>
        </p:blipFill>
        <p:spPr bwMode="auto">
          <a:xfrm>
            <a:off x="5004048" y="1988840"/>
            <a:ext cx="4176464" cy="312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899592" y="116631"/>
            <a:ext cx="8206880" cy="68198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円/楕円 13"/>
          <p:cNvSpPr/>
          <p:nvPr/>
        </p:nvSpPr>
        <p:spPr>
          <a:xfrm>
            <a:off x="53752" y="0"/>
            <a:ext cx="1259632" cy="8936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b="1" dirty="0"/>
          </a:p>
        </p:txBody>
      </p:sp>
      <p:sp>
        <p:nvSpPr>
          <p:cNvPr id="15" name="正方形/長方形 14"/>
          <p:cNvSpPr/>
          <p:nvPr/>
        </p:nvSpPr>
        <p:spPr>
          <a:xfrm>
            <a:off x="-252536" y="152281"/>
            <a:ext cx="1872208" cy="646331"/>
          </a:xfrm>
          <a:prstGeom prst="rect">
            <a:avLst/>
          </a:prstGeom>
        </p:spPr>
        <p:txBody>
          <a:bodyPr wrap="square">
            <a:spAutoFit/>
          </a:bodyPr>
          <a:lstStyle/>
          <a:p>
            <a:pPr algn="ctr"/>
            <a:r>
              <a:rPr lang="ja-JP" altLang="en-US" b="1" dirty="0">
                <a:solidFill>
                  <a:schemeClr val="bg1"/>
                </a:solidFill>
              </a:rPr>
              <a:t>食料</a:t>
            </a:r>
            <a:r>
              <a:rPr lang="ja-JP" altLang="en-US" b="1" dirty="0" smtClean="0">
                <a:solidFill>
                  <a:schemeClr val="bg1"/>
                </a:solidFill>
              </a:rPr>
              <a:t>生産・</a:t>
            </a:r>
            <a:endParaRPr lang="en-US" altLang="ja-JP" b="1" dirty="0" smtClean="0">
              <a:solidFill>
                <a:schemeClr val="bg1"/>
              </a:solidFill>
            </a:endParaRPr>
          </a:p>
          <a:p>
            <a:pPr algn="ctr"/>
            <a:r>
              <a:rPr lang="ja-JP" altLang="en-US" b="1" dirty="0">
                <a:solidFill>
                  <a:schemeClr val="bg1"/>
                </a:solidFill>
              </a:rPr>
              <a:t>流通</a:t>
            </a:r>
            <a:endParaRPr lang="en-US" altLang="ja-JP" b="1" dirty="0" smtClean="0">
              <a:solidFill>
                <a:schemeClr val="bg1"/>
              </a:solidFill>
            </a:endParaRPr>
          </a:p>
        </p:txBody>
      </p:sp>
      <p:sp>
        <p:nvSpPr>
          <p:cNvPr id="16" name="角丸四角形 15"/>
          <p:cNvSpPr/>
          <p:nvPr/>
        </p:nvSpPr>
        <p:spPr>
          <a:xfrm>
            <a:off x="1331640" y="116631"/>
            <a:ext cx="7704856" cy="681981"/>
          </a:xfrm>
          <a:prstGeom prst="roundRect">
            <a:avLst>
              <a:gd name="adj" fmla="val 0"/>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 戦後</a:t>
            </a:r>
            <a:r>
              <a:rPr lang="ja-JP" altLang="en-US" dirty="0">
                <a:latin typeface="ＭＳ ゴシック" panose="020B0609070205080204" pitchFamily="49" charset="-128"/>
                <a:ea typeface="ＭＳ ゴシック" panose="020B0609070205080204" pitchFamily="49" charset="-128"/>
              </a:rPr>
              <a:t>の経済成長に伴い、食料消費の地域間格差は縮小へと向かい</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食料</a:t>
            </a:r>
            <a:r>
              <a:rPr lang="ja-JP" altLang="en-US" dirty="0">
                <a:latin typeface="ＭＳ ゴシック" panose="020B0609070205080204" pitchFamily="49" charset="-128"/>
                <a:ea typeface="ＭＳ ゴシック" panose="020B0609070205080204" pitchFamily="49" charset="-128"/>
              </a:rPr>
              <a:t>の消費の地域間の平準化が進行。</a:t>
            </a:r>
            <a:endParaRPr lang="en-US" altLang="ja-JP" dirty="0" smtClean="0">
              <a:latin typeface="ＭＳ ゴシック" panose="020B0609070205080204" pitchFamily="49" charset="-128"/>
              <a:ea typeface="ＭＳ ゴシック" panose="020B0609070205080204" pitchFamily="49" charset="-128"/>
            </a:endParaRPr>
          </a:p>
        </p:txBody>
      </p:sp>
      <p:sp>
        <p:nvSpPr>
          <p:cNvPr id="17"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61</a:t>
            </a:fld>
            <a:endParaRPr kumimoji="1" lang="ja-JP" altLang="en-US"/>
          </a:p>
        </p:txBody>
      </p:sp>
    </p:spTree>
    <p:extLst>
      <p:ext uri="{BB962C8B-B14F-4D97-AF65-F5344CB8AC3E}">
        <p14:creationId xmlns:p14="http://schemas.microsoft.com/office/powerpoint/2010/main" val="41364369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006975"/>
            <a:ext cx="9144000" cy="121411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chemeClr val="tx1"/>
                </a:solidFill>
                <a:latin typeface="ＭＳ ゴシック" panose="020B0609070205080204" pitchFamily="49" charset="-128"/>
                <a:ea typeface="ＭＳ ゴシック" panose="020B0609070205080204" pitchFamily="49" charset="-128"/>
              </a:rPr>
              <a:t>「健康な食事」の食事パターンに関する基準とマーク</a:t>
            </a:r>
          </a:p>
        </p:txBody>
      </p:sp>
    </p:spTree>
    <p:extLst>
      <p:ext uri="{BB962C8B-B14F-4D97-AF65-F5344CB8AC3E}">
        <p14:creationId xmlns:p14="http://schemas.microsoft.com/office/powerpoint/2010/main" val="33601922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4067944" y="1192905"/>
            <a:ext cx="5256583" cy="5070728"/>
            <a:chOff x="1670181" y="1067497"/>
            <a:chExt cx="6018431" cy="5805641"/>
          </a:xfrm>
        </p:grpSpPr>
        <p:sp>
          <p:nvSpPr>
            <p:cNvPr id="6" name="円/楕円 5"/>
            <p:cNvSpPr/>
            <p:nvPr/>
          </p:nvSpPr>
          <p:spPr>
            <a:xfrm rot="18900000" flipV="1">
              <a:off x="1670181" y="1067497"/>
              <a:ext cx="5760265" cy="5787550"/>
            </a:xfrm>
            <a:prstGeom prst="ellipse">
              <a:avLst/>
            </a:prstGeom>
            <a:gradFill flip="none" rotWithShape="1">
              <a:gsLst>
                <a:gs pos="100000">
                  <a:srgbClr val="FEEFE2"/>
                </a:gs>
                <a:gs pos="100000">
                  <a:schemeClr val="accent6">
                    <a:lumMod val="5000"/>
                    <a:lumOff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円/楕円 6"/>
            <p:cNvSpPr/>
            <p:nvPr/>
          </p:nvSpPr>
          <p:spPr>
            <a:xfrm rot="18900000" flipV="1">
              <a:off x="1876431" y="1483902"/>
              <a:ext cx="5357096" cy="5389236"/>
            </a:xfrm>
            <a:prstGeom prst="ellipse">
              <a:avLst/>
            </a:prstGeom>
            <a:gradFill flip="none" rotWithShape="1">
              <a:gsLst>
                <a:gs pos="39000">
                  <a:schemeClr val="accent6">
                    <a:lumMod val="60000"/>
                    <a:lumOff val="40000"/>
                  </a:schemeClr>
                </a:gs>
                <a:gs pos="53000">
                  <a:srgbClr val="FDDDC3"/>
                </a:gs>
                <a:gs pos="82000">
                  <a:schemeClr val="accent6">
                    <a:lumMod val="5000"/>
                    <a:lumOff val="95000"/>
                  </a:schemeClr>
                </a:gs>
              </a:gsLst>
              <a:path path="circle">
                <a:fillToRect l="100000" t="100000"/>
              </a:path>
              <a:tileRect r="-100000" b="-100000"/>
            </a:gra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p:cNvSpPr txBox="1"/>
            <p:nvPr/>
          </p:nvSpPr>
          <p:spPr>
            <a:xfrm>
              <a:off x="2716748" y="4830236"/>
              <a:ext cx="3727460" cy="1911132"/>
            </a:xfrm>
            <a:prstGeom prst="rect">
              <a:avLst/>
            </a:prstGeom>
            <a:noFill/>
            <a:ln w="25400">
              <a:noFill/>
            </a:ln>
          </p:spPr>
          <p:txBody>
            <a:bodyPr wrap="none" rtlCol="0">
              <a:prstTxWarp prst="textArchDown">
                <a:avLst>
                  <a:gd name="adj" fmla="val 395177"/>
                </a:avLst>
              </a:prstTxWarp>
              <a:spAutoFit/>
            </a:bodyPr>
            <a:lstStyle/>
            <a:p>
              <a:pPr algn="ct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健 康 ・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Q O L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生 活 の 質 ） の 維 持 ・ 向 上　</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3203848" y="1772816"/>
              <a:ext cx="2785612" cy="938302"/>
            </a:xfrm>
            <a:prstGeom prst="rect">
              <a:avLst/>
            </a:prstGeom>
            <a:noFill/>
            <a:ln w="12700">
              <a:noFill/>
            </a:ln>
          </p:spPr>
          <p:txBody>
            <a:bodyPr wrap="none" rtlCol="0">
              <a:prstTxWarp prst="textArchUp">
                <a:avLst>
                  <a:gd name="adj" fmla="val 10817511"/>
                </a:avLst>
              </a:prstTxWarp>
              <a:spAutoFit/>
            </a:bodyPr>
            <a:lstStyle/>
            <a:p>
              <a:pPr algn="ctr"/>
              <a:r>
                <a:rPr lang="ja-JP" altLang="en-US" sz="2000" b="1" dirty="0" smtClean="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 地　域　力　の　維　持　・　向　上</a:t>
              </a:r>
              <a:endParaRPr kumimoji="1" lang="ja-JP" altLang="en-US" sz="2000" b="1"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5672792" y="1495817"/>
              <a:ext cx="627400" cy="352384"/>
            </a:xfrm>
            <a:prstGeom prst="rect">
              <a:avLst/>
            </a:prstGeom>
            <a:noFill/>
            <a:ln w="12700">
              <a:noFill/>
            </a:ln>
          </p:spPr>
          <p:txBody>
            <a:bodyPr wrap="square" rtlCol="0">
              <a:spAutoFit/>
            </a:bodyPr>
            <a:lstStyle/>
            <a:p>
              <a:pPr algn="ctr"/>
              <a:r>
                <a:rPr kumimoji="1" lang="ja-JP" altLang="en-US" sz="1400" u="sng" dirty="0" smtClean="0"/>
                <a:t>文化</a:t>
              </a:r>
              <a:endParaRPr kumimoji="1" lang="ja-JP" altLang="en-US" sz="1400" u="sng" dirty="0"/>
            </a:p>
          </p:txBody>
        </p:sp>
        <p:sp>
          <p:nvSpPr>
            <p:cNvPr id="11" name="テキスト ボックス 10"/>
            <p:cNvSpPr txBox="1"/>
            <p:nvPr/>
          </p:nvSpPr>
          <p:spPr>
            <a:xfrm>
              <a:off x="2844709" y="1495817"/>
              <a:ext cx="622544" cy="352384"/>
            </a:xfrm>
            <a:prstGeom prst="rect">
              <a:avLst/>
            </a:prstGeom>
            <a:noFill/>
            <a:ln w="12700">
              <a:noFill/>
            </a:ln>
          </p:spPr>
          <p:txBody>
            <a:bodyPr wrap="none" rtlCol="0">
              <a:spAutoFit/>
            </a:bodyPr>
            <a:lstStyle/>
            <a:p>
              <a:pPr algn="ctr"/>
              <a:r>
                <a:rPr kumimoji="1" lang="ja-JP" altLang="en-US" sz="1400" u="sng" dirty="0" smtClean="0"/>
                <a:t>自然</a:t>
              </a:r>
              <a:endParaRPr kumimoji="1" lang="ja-JP" altLang="en-US" sz="1400" u="sng" dirty="0"/>
            </a:p>
          </p:txBody>
        </p:sp>
        <p:sp>
          <p:nvSpPr>
            <p:cNvPr id="12" name="テキスト ボックス 11"/>
            <p:cNvSpPr txBox="1"/>
            <p:nvPr/>
          </p:nvSpPr>
          <p:spPr>
            <a:xfrm>
              <a:off x="3995934" y="1196752"/>
              <a:ext cx="1146997" cy="352384"/>
            </a:xfrm>
            <a:prstGeom prst="rect">
              <a:avLst/>
            </a:prstGeom>
            <a:noFill/>
            <a:ln w="12700">
              <a:noFill/>
            </a:ln>
          </p:spPr>
          <p:txBody>
            <a:bodyPr wrap="square" rtlCol="0">
              <a:spAutoFit/>
            </a:bodyPr>
            <a:lstStyle/>
            <a:p>
              <a:pPr algn="ctr"/>
              <a:r>
                <a:rPr lang="ja-JP" altLang="en-US" sz="1400" u="sng" dirty="0" smtClean="0"/>
                <a:t>社会・経済</a:t>
              </a:r>
              <a:endParaRPr kumimoji="1" lang="ja-JP" altLang="en-US" sz="1400" u="sng" dirty="0"/>
            </a:p>
          </p:txBody>
        </p:sp>
        <p:sp>
          <p:nvSpPr>
            <p:cNvPr id="13" name="テキスト ボックス 12"/>
            <p:cNvSpPr txBox="1"/>
            <p:nvPr/>
          </p:nvSpPr>
          <p:spPr>
            <a:xfrm flipH="1">
              <a:off x="4955243" y="2161008"/>
              <a:ext cx="1053799" cy="352384"/>
            </a:xfrm>
            <a:prstGeom prst="rect">
              <a:avLst/>
            </a:prstGeom>
            <a:noFill/>
            <a:ln w="12700">
              <a:noFill/>
            </a:ln>
          </p:spPr>
          <p:txBody>
            <a:bodyPr wrap="square" rtlCol="0">
              <a:spAutoFit/>
            </a:bodyPr>
            <a:lstStyle/>
            <a:p>
              <a:r>
                <a:rPr kumimoji="1" lang="ja-JP" altLang="en-US" sz="1400" u="sng" dirty="0" smtClean="0"/>
                <a:t>食文化</a:t>
              </a:r>
              <a:endParaRPr kumimoji="1" lang="ja-JP" altLang="en-US" sz="1400" u="sng" dirty="0"/>
            </a:p>
          </p:txBody>
        </p:sp>
        <p:sp>
          <p:nvSpPr>
            <p:cNvPr id="14" name="テキスト ボックス 13"/>
            <p:cNvSpPr txBox="1"/>
            <p:nvPr/>
          </p:nvSpPr>
          <p:spPr>
            <a:xfrm flipH="1">
              <a:off x="2868908" y="2161008"/>
              <a:ext cx="1785339" cy="352384"/>
            </a:xfrm>
            <a:prstGeom prst="rect">
              <a:avLst/>
            </a:prstGeom>
            <a:noFill/>
            <a:ln w="12700">
              <a:noFill/>
            </a:ln>
          </p:spPr>
          <p:txBody>
            <a:bodyPr wrap="square" rtlCol="0">
              <a:spAutoFit/>
            </a:bodyPr>
            <a:lstStyle/>
            <a:p>
              <a:r>
                <a:rPr kumimoji="1" lang="ja-JP" altLang="en-US" sz="1400" u="sng" dirty="0" smtClean="0"/>
                <a:t>食料生産・流通</a:t>
              </a:r>
              <a:endParaRPr kumimoji="1" lang="ja-JP" altLang="en-US" sz="1400" u="sng" dirty="0"/>
            </a:p>
          </p:txBody>
        </p:sp>
        <p:sp>
          <p:nvSpPr>
            <p:cNvPr id="15" name="テキスト ボックス 14"/>
            <p:cNvSpPr txBox="1"/>
            <p:nvPr/>
          </p:nvSpPr>
          <p:spPr>
            <a:xfrm flipH="1">
              <a:off x="6135327" y="3961208"/>
              <a:ext cx="1136436" cy="352384"/>
            </a:xfrm>
            <a:prstGeom prst="rect">
              <a:avLst/>
            </a:prstGeom>
            <a:noFill/>
            <a:ln w="12700">
              <a:noFill/>
            </a:ln>
          </p:spPr>
          <p:txBody>
            <a:bodyPr wrap="none" rtlCol="0">
              <a:spAutoFit/>
            </a:bodyPr>
            <a:lstStyle/>
            <a:p>
              <a:r>
                <a:rPr kumimoji="1" lang="ja-JP" altLang="en-US" sz="1400" u="sng" dirty="0" smtClean="0"/>
                <a:t>教育・体験</a:t>
              </a:r>
              <a:endParaRPr kumimoji="1" lang="ja-JP" altLang="en-US" sz="1400" u="sng" dirty="0"/>
            </a:p>
          </p:txBody>
        </p:sp>
        <p:sp>
          <p:nvSpPr>
            <p:cNvPr id="16" name="テキスト ボックス 15"/>
            <p:cNvSpPr txBox="1"/>
            <p:nvPr/>
          </p:nvSpPr>
          <p:spPr>
            <a:xfrm flipH="1">
              <a:off x="5925073" y="5329359"/>
              <a:ext cx="828101" cy="352384"/>
            </a:xfrm>
            <a:prstGeom prst="rect">
              <a:avLst/>
            </a:prstGeom>
            <a:noFill/>
            <a:ln w="12700">
              <a:noFill/>
            </a:ln>
          </p:spPr>
          <p:txBody>
            <a:bodyPr wrap="none" rtlCol="0">
              <a:spAutoFit/>
            </a:bodyPr>
            <a:lstStyle/>
            <a:p>
              <a:r>
                <a:rPr kumimoji="1" lang="ja-JP" altLang="en-US" sz="1400" u="sng" dirty="0" smtClean="0"/>
                <a:t>食嗜好</a:t>
              </a:r>
              <a:endParaRPr kumimoji="1" lang="ja-JP" altLang="en-US" sz="1400" u="sng" dirty="0"/>
            </a:p>
          </p:txBody>
        </p:sp>
        <p:sp>
          <p:nvSpPr>
            <p:cNvPr id="17" name="テキスト ボックス 16"/>
            <p:cNvSpPr txBox="1"/>
            <p:nvPr/>
          </p:nvSpPr>
          <p:spPr>
            <a:xfrm flipH="1">
              <a:off x="3969524" y="2377032"/>
              <a:ext cx="1248324" cy="352384"/>
            </a:xfrm>
            <a:prstGeom prst="rect">
              <a:avLst/>
            </a:prstGeom>
            <a:noFill/>
            <a:ln w="12700">
              <a:noFill/>
            </a:ln>
          </p:spPr>
          <p:txBody>
            <a:bodyPr wrap="square" rtlCol="0">
              <a:spAutoFit/>
            </a:bodyPr>
            <a:lstStyle/>
            <a:p>
              <a:pPr algn="ctr"/>
              <a:r>
                <a:rPr kumimoji="1" lang="ja-JP" altLang="en-US" sz="1400" u="sng" dirty="0" smtClean="0"/>
                <a:t>生活・暮らし</a:t>
              </a:r>
              <a:endParaRPr kumimoji="1" lang="ja-JP" altLang="en-US" sz="1400" u="sng" dirty="0"/>
            </a:p>
          </p:txBody>
        </p:sp>
        <p:sp>
          <p:nvSpPr>
            <p:cNvPr id="18" name="テキスト ボックス 17"/>
            <p:cNvSpPr txBox="1"/>
            <p:nvPr/>
          </p:nvSpPr>
          <p:spPr>
            <a:xfrm flipH="1">
              <a:off x="5258519" y="2803232"/>
              <a:ext cx="2108445" cy="546195"/>
            </a:xfrm>
            <a:prstGeom prst="rect">
              <a:avLst/>
            </a:prstGeom>
            <a:noFill/>
            <a:ln w="12700">
              <a:noFill/>
            </a:ln>
          </p:spPr>
          <p:txBody>
            <a:bodyPr wrap="square" rtlCol="0">
              <a:spAutoFit/>
            </a:bodyPr>
            <a:lstStyle/>
            <a:p>
              <a:r>
                <a:rPr kumimoji="1" lang="ja-JP" altLang="en-US" sz="1400" u="sng" dirty="0" smtClean="0"/>
                <a:t>情報へのアクセス</a:t>
              </a:r>
              <a:endParaRPr kumimoji="1" lang="en-US" altLang="ja-JP" sz="1400" u="sng" dirty="0" smtClean="0"/>
            </a:p>
            <a:p>
              <a:r>
                <a:rPr kumimoji="1" lang="ja-JP" altLang="en-US" sz="1100" u="sng" dirty="0" smtClean="0"/>
                <a:t>（情報</a:t>
              </a:r>
              <a:r>
                <a:rPr lang="ja-JP" altLang="en-US" sz="1100" u="sng" dirty="0" smtClean="0"/>
                <a:t>づくり・共有）</a:t>
              </a:r>
              <a:endParaRPr kumimoji="1" lang="ja-JP" altLang="en-US" sz="1100" u="sng" dirty="0"/>
            </a:p>
          </p:txBody>
        </p:sp>
        <p:sp>
          <p:nvSpPr>
            <p:cNvPr id="19" name="テキスト ボックス 18"/>
            <p:cNvSpPr txBox="1"/>
            <p:nvPr/>
          </p:nvSpPr>
          <p:spPr>
            <a:xfrm flipH="1">
              <a:off x="2607621" y="4965852"/>
              <a:ext cx="867257" cy="352384"/>
            </a:xfrm>
            <a:prstGeom prst="rect">
              <a:avLst/>
            </a:prstGeom>
            <a:noFill/>
            <a:ln w="12700">
              <a:noFill/>
            </a:ln>
          </p:spPr>
          <p:txBody>
            <a:bodyPr wrap="square" rtlCol="0">
              <a:spAutoFit/>
            </a:bodyPr>
            <a:lstStyle/>
            <a:p>
              <a:pPr algn="ctr"/>
              <a:r>
                <a:rPr kumimoji="1" lang="ja-JP" altLang="en-US" sz="1400" u="sng" dirty="0" smtClean="0"/>
                <a:t>調　理</a:t>
              </a:r>
              <a:endParaRPr kumimoji="1" lang="ja-JP" altLang="en-US" sz="1400" u="sng" dirty="0"/>
            </a:p>
          </p:txBody>
        </p:sp>
        <p:sp>
          <p:nvSpPr>
            <p:cNvPr id="20" name="テキスト ボックス 19"/>
            <p:cNvSpPr txBox="1"/>
            <p:nvPr/>
          </p:nvSpPr>
          <p:spPr>
            <a:xfrm flipH="1">
              <a:off x="2031556" y="2803232"/>
              <a:ext cx="2036388" cy="546195"/>
            </a:xfrm>
            <a:prstGeom prst="rect">
              <a:avLst/>
            </a:prstGeom>
            <a:noFill/>
            <a:ln w="12700">
              <a:noFill/>
            </a:ln>
          </p:spPr>
          <p:txBody>
            <a:bodyPr wrap="square" rtlCol="0">
              <a:spAutoFit/>
            </a:bodyPr>
            <a:lstStyle/>
            <a:p>
              <a:r>
                <a:rPr kumimoji="1" lang="ja-JP" altLang="en-US" sz="1400" u="sng" dirty="0" smtClean="0"/>
                <a:t>食物へのアクセス</a:t>
              </a:r>
              <a:endParaRPr kumimoji="1" lang="en-US" altLang="ja-JP" sz="1400" u="sng" dirty="0" smtClean="0"/>
            </a:p>
            <a:p>
              <a:r>
                <a:rPr kumimoji="1" lang="ja-JP" altLang="en-US" sz="1100" u="sng" dirty="0" smtClean="0"/>
                <a:t>（食物の入手しやすさ）</a:t>
              </a:r>
              <a:endParaRPr kumimoji="1" lang="ja-JP" altLang="en-US" sz="1100" u="sng" dirty="0"/>
            </a:p>
          </p:txBody>
        </p:sp>
        <p:sp>
          <p:nvSpPr>
            <p:cNvPr id="21" name="テキスト ボックス 20"/>
            <p:cNvSpPr txBox="1"/>
            <p:nvPr/>
          </p:nvSpPr>
          <p:spPr>
            <a:xfrm flipH="1">
              <a:off x="1917514" y="4965852"/>
              <a:ext cx="837352" cy="352384"/>
            </a:xfrm>
            <a:prstGeom prst="rect">
              <a:avLst/>
            </a:prstGeom>
            <a:noFill/>
            <a:ln w="12700">
              <a:noFill/>
            </a:ln>
          </p:spPr>
          <p:txBody>
            <a:bodyPr wrap="square" rtlCol="0">
              <a:spAutoFit/>
            </a:bodyPr>
            <a:lstStyle/>
            <a:p>
              <a:pPr algn="ctr"/>
              <a:r>
                <a:rPr kumimoji="1" lang="ja-JP" altLang="en-US" sz="1400" u="sng" dirty="0" smtClean="0"/>
                <a:t>食　材</a:t>
              </a:r>
              <a:endParaRPr kumimoji="1" lang="ja-JP" altLang="en-US" sz="1400" u="sng" dirty="0"/>
            </a:p>
          </p:txBody>
        </p:sp>
        <p:sp>
          <p:nvSpPr>
            <p:cNvPr id="22" name="テキスト ボックス 21"/>
            <p:cNvSpPr txBox="1"/>
            <p:nvPr/>
          </p:nvSpPr>
          <p:spPr>
            <a:xfrm flipH="1">
              <a:off x="6364240" y="4938986"/>
              <a:ext cx="828101" cy="352384"/>
            </a:xfrm>
            <a:prstGeom prst="rect">
              <a:avLst/>
            </a:prstGeom>
            <a:noFill/>
            <a:ln w="12700">
              <a:noFill/>
            </a:ln>
          </p:spPr>
          <p:txBody>
            <a:bodyPr wrap="none" rtlCol="0">
              <a:spAutoFit/>
            </a:bodyPr>
            <a:lstStyle/>
            <a:p>
              <a:r>
                <a:rPr lang="ja-JP" altLang="en-US" sz="1400" u="sng" dirty="0" smtClean="0"/>
                <a:t>食事観</a:t>
              </a:r>
              <a:endParaRPr kumimoji="1" lang="ja-JP" altLang="en-US" sz="1400" u="sng" dirty="0"/>
            </a:p>
          </p:txBody>
        </p:sp>
        <p:sp>
          <p:nvSpPr>
            <p:cNvPr id="23" name="テキスト ボックス 22"/>
            <p:cNvSpPr txBox="1"/>
            <p:nvPr/>
          </p:nvSpPr>
          <p:spPr>
            <a:xfrm flipH="1">
              <a:off x="5242399" y="4434931"/>
              <a:ext cx="2446213" cy="352384"/>
            </a:xfrm>
            <a:prstGeom prst="rect">
              <a:avLst/>
            </a:prstGeom>
            <a:noFill/>
            <a:ln w="12700">
              <a:noFill/>
            </a:ln>
          </p:spPr>
          <p:txBody>
            <a:bodyPr wrap="square" rtlCol="0">
              <a:spAutoFit/>
            </a:bodyPr>
            <a:lstStyle/>
            <a:p>
              <a:r>
                <a:rPr kumimoji="1" lang="ja-JP" altLang="en-US" sz="1400" u="sng" dirty="0" smtClean="0"/>
                <a:t>食に関する知識・スキル</a:t>
              </a:r>
              <a:endParaRPr kumimoji="1" lang="ja-JP" altLang="en-US" sz="1400" u="sng" dirty="0"/>
            </a:p>
          </p:txBody>
        </p:sp>
        <p:sp>
          <p:nvSpPr>
            <p:cNvPr id="24" name="テキスト ボックス 23"/>
            <p:cNvSpPr txBox="1"/>
            <p:nvPr/>
          </p:nvSpPr>
          <p:spPr>
            <a:xfrm flipH="1">
              <a:off x="4242393" y="6200844"/>
              <a:ext cx="622544" cy="352384"/>
            </a:xfrm>
            <a:prstGeom prst="rect">
              <a:avLst/>
            </a:prstGeom>
            <a:noFill/>
            <a:ln w="12700">
              <a:noFill/>
            </a:ln>
          </p:spPr>
          <p:txBody>
            <a:bodyPr wrap="none" rtlCol="0">
              <a:spAutoFit/>
            </a:bodyPr>
            <a:lstStyle/>
            <a:p>
              <a:pPr algn="ctr"/>
              <a:r>
                <a:rPr lang="ja-JP" altLang="en-US" sz="1400" u="sng" dirty="0" smtClean="0"/>
                <a:t>健康</a:t>
              </a:r>
              <a:endParaRPr kumimoji="1" lang="ja-JP" altLang="en-US" sz="1400" u="sng" dirty="0"/>
            </a:p>
          </p:txBody>
        </p:sp>
        <p:sp>
          <p:nvSpPr>
            <p:cNvPr id="25" name="テキスト ボックス 24"/>
            <p:cNvSpPr txBox="1"/>
            <p:nvPr/>
          </p:nvSpPr>
          <p:spPr>
            <a:xfrm flipH="1">
              <a:off x="3984342" y="3140969"/>
              <a:ext cx="1220861" cy="352384"/>
            </a:xfrm>
            <a:prstGeom prst="rect">
              <a:avLst/>
            </a:prstGeom>
            <a:noFill/>
            <a:ln w="12700">
              <a:noFill/>
            </a:ln>
          </p:spPr>
          <p:txBody>
            <a:bodyPr wrap="square" rtlCol="0">
              <a:spAutoFit/>
            </a:bodyPr>
            <a:lstStyle/>
            <a:p>
              <a:pPr algn="ctr"/>
              <a:r>
                <a:rPr lang="ja-JP" altLang="en-US" sz="1400" u="sng" dirty="0" smtClean="0"/>
                <a:t>食の場面</a:t>
              </a:r>
              <a:endParaRPr kumimoji="1" lang="ja-JP" altLang="en-US" sz="1400" u="sng" dirty="0"/>
            </a:p>
          </p:txBody>
        </p:sp>
        <p:sp>
          <p:nvSpPr>
            <p:cNvPr id="26" name="テキスト ボックス 25"/>
            <p:cNvSpPr txBox="1"/>
            <p:nvPr/>
          </p:nvSpPr>
          <p:spPr>
            <a:xfrm flipH="1">
              <a:off x="3381582" y="3372212"/>
              <a:ext cx="2426384" cy="352384"/>
            </a:xfrm>
            <a:prstGeom prst="rect">
              <a:avLst/>
            </a:prstGeom>
            <a:noFill/>
            <a:ln w="12700">
              <a:noFill/>
            </a:ln>
          </p:spPr>
          <p:txBody>
            <a:bodyPr wrap="square" rtlCol="0">
              <a:spAutoFit/>
            </a:bodyPr>
            <a:lstStyle/>
            <a:p>
              <a:pPr algn="ctr"/>
              <a:r>
                <a:rPr kumimoji="1" lang="ja-JP" altLang="en-US" sz="1400" u="sng" dirty="0" smtClean="0"/>
                <a:t>選び方・整え方・食べ方</a:t>
              </a:r>
              <a:endParaRPr kumimoji="1" lang="ja-JP" altLang="en-US" sz="1400" u="sng" dirty="0"/>
            </a:p>
          </p:txBody>
        </p:sp>
        <p:sp>
          <p:nvSpPr>
            <p:cNvPr id="27" name="テキスト ボックス 26"/>
            <p:cNvSpPr txBox="1"/>
            <p:nvPr/>
          </p:nvSpPr>
          <p:spPr>
            <a:xfrm flipH="1">
              <a:off x="3900007" y="5831064"/>
              <a:ext cx="1358511" cy="352384"/>
            </a:xfrm>
            <a:prstGeom prst="rect">
              <a:avLst/>
            </a:prstGeom>
            <a:noFill/>
            <a:ln w="12700">
              <a:noFill/>
            </a:ln>
          </p:spPr>
          <p:txBody>
            <a:bodyPr wrap="none" rtlCol="0">
              <a:spAutoFit/>
            </a:bodyPr>
            <a:lstStyle/>
            <a:p>
              <a:pPr algn="ctr"/>
              <a:r>
                <a:rPr lang="ja-JP" altLang="en-US" sz="1400" u="sng" dirty="0"/>
                <a:t>栄養バランス</a:t>
              </a:r>
              <a:endParaRPr kumimoji="1" lang="ja-JP" altLang="en-US" sz="1400" u="sng" dirty="0"/>
            </a:p>
          </p:txBody>
        </p:sp>
        <p:sp>
          <p:nvSpPr>
            <p:cNvPr id="28" name="上矢印 63"/>
            <p:cNvSpPr/>
            <p:nvPr/>
          </p:nvSpPr>
          <p:spPr>
            <a:xfrm flipV="1">
              <a:off x="4231868" y="2708920"/>
              <a:ext cx="674923" cy="449771"/>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456" h="211638">
                  <a:moveTo>
                    <a:pt x="0" y="123679"/>
                  </a:moveTo>
                  <a:lnTo>
                    <a:pt x="376228" y="0"/>
                  </a:lnTo>
                  <a:lnTo>
                    <a:pt x="752456" y="123679"/>
                  </a:lnTo>
                  <a:lnTo>
                    <a:pt x="509571" y="123679"/>
                  </a:lnTo>
                  <a:cubicBezTo>
                    <a:pt x="527033" y="163318"/>
                    <a:pt x="594502" y="191050"/>
                    <a:pt x="642921" y="211638"/>
                  </a:cubicBezTo>
                  <a:lnTo>
                    <a:pt x="100008" y="211638"/>
                  </a:lnTo>
                  <a:cubicBezTo>
                    <a:pt x="153190" y="187081"/>
                    <a:pt x="208752" y="176811"/>
                    <a:pt x="230978" y="123679"/>
                  </a:cubicBezTo>
                  <a:lnTo>
                    <a:pt x="0" y="123679"/>
                  </a:lnTo>
                  <a:close/>
                </a:path>
              </a:pathLst>
            </a:custGeom>
            <a:gradFill flip="none" rotWithShape="1">
              <a:gsLst>
                <a:gs pos="0">
                  <a:schemeClr val="accent1">
                    <a:shade val="30000"/>
                    <a:satMod val="115000"/>
                  </a:schemeClr>
                </a:gs>
                <a:gs pos="82000">
                  <a:schemeClr val="accent1">
                    <a:shade val="67500"/>
                    <a:satMod val="115000"/>
                  </a:schemeClr>
                </a:gs>
                <a:gs pos="96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9" name="上矢印 63"/>
            <p:cNvSpPr/>
            <p:nvPr/>
          </p:nvSpPr>
          <p:spPr>
            <a:xfrm rot="-2700000" flipV="1">
              <a:off x="2903150" y="3315908"/>
              <a:ext cx="632583" cy="459289"/>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456" h="211638">
                  <a:moveTo>
                    <a:pt x="0" y="123679"/>
                  </a:moveTo>
                  <a:lnTo>
                    <a:pt x="376228" y="0"/>
                  </a:lnTo>
                  <a:lnTo>
                    <a:pt x="752456" y="123679"/>
                  </a:lnTo>
                  <a:lnTo>
                    <a:pt x="509571" y="123679"/>
                  </a:lnTo>
                  <a:cubicBezTo>
                    <a:pt x="527033" y="163318"/>
                    <a:pt x="594502" y="191050"/>
                    <a:pt x="642921" y="211638"/>
                  </a:cubicBezTo>
                  <a:lnTo>
                    <a:pt x="100008" y="211638"/>
                  </a:lnTo>
                  <a:cubicBezTo>
                    <a:pt x="153190" y="187081"/>
                    <a:pt x="208752" y="176811"/>
                    <a:pt x="230978" y="123679"/>
                  </a:cubicBezTo>
                  <a:lnTo>
                    <a:pt x="0" y="123679"/>
                  </a:lnTo>
                  <a:close/>
                </a:path>
              </a:pathLst>
            </a:custGeom>
            <a:gradFill flip="none" rotWithShape="1">
              <a:gsLst>
                <a:gs pos="0">
                  <a:schemeClr val="accent1">
                    <a:shade val="30000"/>
                    <a:satMod val="115000"/>
                  </a:schemeClr>
                </a:gs>
                <a:gs pos="82000">
                  <a:schemeClr val="accent1">
                    <a:shade val="67500"/>
                    <a:satMod val="115000"/>
                  </a:schemeClr>
                </a:gs>
                <a:gs pos="96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0" name="上矢印 63"/>
            <p:cNvSpPr/>
            <p:nvPr/>
          </p:nvSpPr>
          <p:spPr>
            <a:xfrm rot="2700000" flipH="1" flipV="1">
              <a:off x="5587391" y="3365559"/>
              <a:ext cx="632583" cy="459289"/>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456" h="211638">
                  <a:moveTo>
                    <a:pt x="0" y="123679"/>
                  </a:moveTo>
                  <a:lnTo>
                    <a:pt x="376228" y="0"/>
                  </a:lnTo>
                  <a:lnTo>
                    <a:pt x="752456" y="123679"/>
                  </a:lnTo>
                  <a:lnTo>
                    <a:pt x="509571" y="123679"/>
                  </a:lnTo>
                  <a:cubicBezTo>
                    <a:pt x="527033" y="163318"/>
                    <a:pt x="594502" y="191050"/>
                    <a:pt x="642921" y="211638"/>
                  </a:cubicBezTo>
                  <a:lnTo>
                    <a:pt x="100008" y="211638"/>
                  </a:lnTo>
                  <a:cubicBezTo>
                    <a:pt x="153190" y="187081"/>
                    <a:pt x="208752" y="176811"/>
                    <a:pt x="230978" y="123679"/>
                  </a:cubicBezTo>
                  <a:lnTo>
                    <a:pt x="0" y="123679"/>
                  </a:lnTo>
                  <a:close/>
                </a:path>
              </a:pathLst>
            </a:custGeom>
            <a:gradFill flip="none" rotWithShape="1">
              <a:gsLst>
                <a:gs pos="0">
                  <a:schemeClr val="accent1">
                    <a:shade val="30000"/>
                    <a:satMod val="115000"/>
                  </a:schemeClr>
                </a:gs>
                <a:gs pos="82000">
                  <a:schemeClr val="accent1">
                    <a:shade val="67500"/>
                    <a:satMod val="115000"/>
                  </a:schemeClr>
                </a:gs>
                <a:gs pos="96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 name="上矢印 63"/>
            <p:cNvSpPr/>
            <p:nvPr/>
          </p:nvSpPr>
          <p:spPr>
            <a:xfrm rot="14580000" flipV="1">
              <a:off x="2834722" y="4433955"/>
              <a:ext cx="632583" cy="459290"/>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456" h="211638">
                  <a:moveTo>
                    <a:pt x="0" y="123679"/>
                  </a:moveTo>
                  <a:lnTo>
                    <a:pt x="376228" y="0"/>
                  </a:lnTo>
                  <a:lnTo>
                    <a:pt x="752456" y="123679"/>
                  </a:lnTo>
                  <a:lnTo>
                    <a:pt x="509571" y="123679"/>
                  </a:lnTo>
                  <a:cubicBezTo>
                    <a:pt x="527033" y="163318"/>
                    <a:pt x="594502" y="191050"/>
                    <a:pt x="642921" y="211638"/>
                  </a:cubicBezTo>
                  <a:lnTo>
                    <a:pt x="100008" y="211638"/>
                  </a:lnTo>
                  <a:cubicBezTo>
                    <a:pt x="153190" y="187081"/>
                    <a:pt x="208752" y="176811"/>
                    <a:pt x="230978" y="123679"/>
                  </a:cubicBezTo>
                  <a:lnTo>
                    <a:pt x="0" y="123679"/>
                  </a:lnTo>
                  <a:close/>
                </a:path>
              </a:pathLst>
            </a:custGeom>
            <a:gradFill flip="none" rotWithShape="1">
              <a:gsLst>
                <a:gs pos="0">
                  <a:schemeClr val="accent1">
                    <a:shade val="30000"/>
                    <a:satMod val="115000"/>
                  </a:schemeClr>
                </a:gs>
                <a:gs pos="82000">
                  <a:schemeClr val="accent1">
                    <a:shade val="67500"/>
                    <a:satMod val="115000"/>
                  </a:schemeClr>
                </a:gs>
                <a:gs pos="96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2" name="上矢印 63"/>
            <p:cNvSpPr/>
            <p:nvPr/>
          </p:nvSpPr>
          <p:spPr>
            <a:xfrm rot="7020000" flipH="1" flipV="1">
              <a:off x="5491676" y="4730674"/>
              <a:ext cx="632583" cy="459290"/>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456" h="211638">
                  <a:moveTo>
                    <a:pt x="0" y="123679"/>
                  </a:moveTo>
                  <a:lnTo>
                    <a:pt x="376228" y="0"/>
                  </a:lnTo>
                  <a:lnTo>
                    <a:pt x="752456" y="123679"/>
                  </a:lnTo>
                  <a:lnTo>
                    <a:pt x="509571" y="123679"/>
                  </a:lnTo>
                  <a:cubicBezTo>
                    <a:pt x="527033" y="163318"/>
                    <a:pt x="594502" y="191050"/>
                    <a:pt x="642921" y="211638"/>
                  </a:cubicBezTo>
                  <a:lnTo>
                    <a:pt x="100008" y="211638"/>
                  </a:lnTo>
                  <a:cubicBezTo>
                    <a:pt x="153190" y="187081"/>
                    <a:pt x="208752" y="176811"/>
                    <a:pt x="230978" y="123679"/>
                  </a:cubicBezTo>
                  <a:lnTo>
                    <a:pt x="0" y="123679"/>
                  </a:lnTo>
                  <a:close/>
                </a:path>
              </a:pathLst>
            </a:custGeom>
            <a:gradFill flip="none" rotWithShape="1">
              <a:gsLst>
                <a:gs pos="0">
                  <a:schemeClr val="accent1">
                    <a:shade val="30000"/>
                    <a:satMod val="115000"/>
                  </a:schemeClr>
                </a:gs>
                <a:gs pos="82000">
                  <a:schemeClr val="accent1">
                    <a:shade val="67500"/>
                    <a:satMod val="115000"/>
                  </a:schemeClr>
                </a:gs>
                <a:gs pos="96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3" name="円/楕円 32"/>
            <p:cNvSpPr/>
            <p:nvPr/>
          </p:nvSpPr>
          <p:spPr>
            <a:xfrm>
              <a:off x="3154177" y="3714416"/>
              <a:ext cx="2690428" cy="82014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4" name="角丸四角形 33"/>
            <p:cNvSpPr/>
            <p:nvPr/>
          </p:nvSpPr>
          <p:spPr>
            <a:xfrm>
              <a:off x="3081959" y="3792563"/>
              <a:ext cx="2875324" cy="7235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健康な食事の実践につながる「</a:t>
              </a:r>
              <a:r>
                <a:rPr lang="ja-JP" altLang="en-US" sz="1400" dirty="0" smtClean="0">
                  <a:solidFill>
                    <a:schemeClr val="tx1"/>
                  </a:solidFill>
                </a:rPr>
                <a:t>食事」を整え</a:t>
              </a:r>
              <a:r>
                <a:rPr kumimoji="1" lang="ja-JP" altLang="en-US" sz="1400" dirty="0" smtClean="0">
                  <a:solidFill>
                    <a:schemeClr val="tx1"/>
                  </a:solidFill>
                </a:rPr>
                <a:t>、食べる</a:t>
              </a:r>
              <a:endParaRPr kumimoji="1" lang="en-US" altLang="ja-JP" sz="1400" dirty="0" smtClean="0">
                <a:solidFill>
                  <a:schemeClr val="tx1"/>
                </a:solidFill>
              </a:endParaRPr>
            </a:p>
            <a:p>
              <a:pPr algn="ctr"/>
              <a:r>
                <a:rPr lang="ja-JP" altLang="en-US" sz="1400" dirty="0" smtClean="0">
                  <a:solidFill>
                    <a:schemeClr val="tx1"/>
                  </a:solidFill>
                </a:rPr>
                <a:t>機会の拡大・継続の支援</a:t>
              </a:r>
              <a:endParaRPr kumimoji="1" lang="ja-JP" altLang="en-US" sz="1400" dirty="0">
                <a:solidFill>
                  <a:schemeClr val="tx1"/>
                </a:solidFill>
              </a:endParaRPr>
            </a:p>
          </p:txBody>
        </p:sp>
        <p:sp>
          <p:nvSpPr>
            <p:cNvPr id="35" name="上矢印 63"/>
            <p:cNvSpPr/>
            <p:nvPr/>
          </p:nvSpPr>
          <p:spPr>
            <a:xfrm>
              <a:off x="4257072" y="4595298"/>
              <a:ext cx="653061" cy="610959"/>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456" h="211638">
                  <a:moveTo>
                    <a:pt x="0" y="123679"/>
                  </a:moveTo>
                  <a:lnTo>
                    <a:pt x="376228" y="0"/>
                  </a:lnTo>
                  <a:lnTo>
                    <a:pt x="752456" y="123679"/>
                  </a:lnTo>
                  <a:lnTo>
                    <a:pt x="509571" y="123679"/>
                  </a:lnTo>
                  <a:cubicBezTo>
                    <a:pt x="527033" y="163318"/>
                    <a:pt x="594502" y="191050"/>
                    <a:pt x="642921" y="211638"/>
                  </a:cubicBezTo>
                  <a:lnTo>
                    <a:pt x="100008" y="211638"/>
                  </a:lnTo>
                  <a:cubicBezTo>
                    <a:pt x="153190" y="187081"/>
                    <a:pt x="208752" y="176811"/>
                    <a:pt x="230978" y="123679"/>
                  </a:cubicBezTo>
                  <a:lnTo>
                    <a:pt x="0" y="123679"/>
                  </a:lnTo>
                  <a:close/>
                </a:path>
              </a:pathLst>
            </a:custGeom>
            <a:gradFill flip="none" rotWithShape="1">
              <a:gsLst>
                <a:gs pos="0">
                  <a:schemeClr val="accent1">
                    <a:shade val="30000"/>
                    <a:satMod val="115000"/>
                  </a:schemeClr>
                </a:gs>
                <a:gs pos="82000">
                  <a:schemeClr val="accent1">
                    <a:shade val="67500"/>
                    <a:satMod val="115000"/>
                  </a:schemeClr>
                </a:gs>
                <a:gs pos="96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6" name="台形 35"/>
            <p:cNvSpPr/>
            <p:nvPr/>
          </p:nvSpPr>
          <p:spPr>
            <a:xfrm>
              <a:off x="4211960" y="5278264"/>
              <a:ext cx="743284" cy="520191"/>
            </a:xfrm>
            <a:prstGeom prst="trapezoid">
              <a:avLst>
                <a:gd name="adj" fmla="val 332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7" name="円/楕円 36"/>
            <p:cNvSpPr/>
            <p:nvPr/>
          </p:nvSpPr>
          <p:spPr>
            <a:xfrm>
              <a:off x="3635896" y="5134249"/>
              <a:ext cx="1830334" cy="253917"/>
            </a:xfrm>
            <a:prstGeom prst="ellipse">
              <a:avLst/>
            </a:prstGeom>
            <a:solidFill>
              <a:schemeClr val="accent6">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sz="2000"/>
            </a:p>
          </p:txBody>
        </p:sp>
        <p:sp>
          <p:nvSpPr>
            <p:cNvPr id="38" name="テキスト ボックス 37"/>
            <p:cNvSpPr txBox="1"/>
            <p:nvPr/>
          </p:nvSpPr>
          <p:spPr>
            <a:xfrm flipH="1">
              <a:off x="3648844" y="5090391"/>
              <a:ext cx="916196" cy="352384"/>
            </a:xfrm>
            <a:prstGeom prst="rect">
              <a:avLst/>
            </a:prstGeom>
            <a:noFill/>
            <a:ln w="12700">
              <a:noFill/>
            </a:ln>
          </p:spPr>
          <p:txBody>
            <a:bodyPr wrap="none" rtlCol="0">
              <a:spAutoFit/>
            </a:bodyPr>
            <a:lstStyle/>
            <a:p>
              <a:r>
                <a:rPr kumimoji="1" lang="ja-JP" altLang="en-US" sz="1400" u="sng" dirty="0" smtClean="0"/>
                <a:t>おいしさ</a:t>
              </a:r>
              <a:endParaRPr kumimoji="1" lang="ja-JP" altLang="en-US" sz="1400" u="sng" dirty="0"/>
            </a:p>
          </p:txBody>
        </p:sp>
        <p:sp>
          <p:nvSpPr>
            <p:cNvPr id="39" name="テキスト ボックス 38"/>
            <p:cNvSpPr txBox="1"/>
            <p:nvPr/>
          </p:nvSpPr>
          <p:spPr>
            <a:xfrm flipH="1">
              <a:off x="4720619" y="5090391"/>
              <a:ext cx="780382" cy="352384"/>
            </a:xfrm>
            <a:prstGeom prst="rect">
              <a:avLst/>
            </a:prstGeom>
            <a:noFill/>
            <a:ln w="12700">
              <a:noFill/>
            </a:ln>
          </p:spPr>
          <p:txBody>
            <a:bodyPr wrap="none" rtlCol="0">
              <a:spAutoFit/>
            </a:bodyPr>
            <a:lstStyle/>
            <a:p>
              <a:r>
                <a:rPr kumimoji="1" lang="ja-JP" altLang="en-US" sz="1400" u="sng" dirty="0" smtClean="0"/>
                <a:t>楽しみ</a:t>
              </a:r>
              <a:endParaRPr kumimoji="1" lang="ja-JP" altLang="en-US" sz="1400" u="sng" dirty="0"/>
            </a:p>
          </p:txBody>
        </p:sp>
      </p:grpSp>
      <p:sp>
        <p:nvSpPr>
          <p:cNvPr id="2" name="正方形/長方形 1"/>
          <p:cNvSpPr/>
          <p:nvPr/>
        </p:nvSpPr>
        <p:spPr>
          <a:xfrm>
            <a:off x="0" y="2527"/>
            <a:ext cx="9144000" cy="37006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b="1" dirty="0" smtClean="0">
                <a:solidFill>
                  <a:schemeClr val="bg1"/>
                </a:solidFill>
                <a:latin typeface="ＭＳ ゴシック" panose="020B0609070205080204" pitchFamily="49" charset="-128"/>
                <a:ea typeface="ＭＳ ゴシック" panose="020B0609070205080204" pitchFamily="49" charset="-128"/>
              </a:rPr>
              <a:t>基準策定の必要性及びねらい</a:t>
            </a:r>
            <a:endParaRPr lang="ja-JP" altLang="en-US" b="1" dirty="0">
              <a:solidFill>
                <a:schemeClr val="bg1"/>
              </a:solidFill>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35496" y="692696"/>
            <a:ext cx="4067944" cy="6124754"/>
          </a:xfrm>
          <a:prstGeom prst="rect">
            <a:avLst/>
          </a:prstGeom>
        </p:spPr>
        <p:style>
          <a:lnRef idx="2">
            <a:schemeClr val="accent3"/>
          </a:lnRef>
          <a:fillRef idx="1">
            <a:schemeClr val="lt1"/>
          </a:fillRef>
          <a:effectRef idx="0">
            <a:schemeClr val="accent3"/>
          </a:effectRef>
          <a:fontRef idx="minor">
            <a:schemeClr val="dk1"/>
          </a:fontRef>
        </p:style>
        <p:txBody>
          <a:bodyPr wrap="square" anchor="ctr">
            <a:spAutoFit/>
          </a:bodyPr>
          <a:lstStyle/>
          <a:p>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a:t>
            </a:r>
            <a:r>
              <a:rPr lang="ja-JP" altLang="ja-JP" sz="1600" dirty="0">
                <a:latin typeface="ＭＳ ゴシック" panose="020B0609070205080204" pitchFamily="49" charset="-128"/>
                <a:ea typeface="ＭＳ ゴシック" panose="020B0609070205080204" pitchFamily="49" charset="-128"/>
              </a:rPr>
              <a:t>健康な食事」の実現に向けては</a:t>
            </a:r>
            <a:r>
              <a:rPr lang="ja-JP" altLang="ja-JP"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a:t>
            </a:r>
            <a:r>
              <a:rPr lang="ja-JP" altLang="ja-JP" sz="1600" dirty="0">
                <a:latin typeface="ＭＳ ゴシック" panose="020B0609070205080204" pitchFamily="49" charset="-128"/>
                <a:ea typeface="ＭＳ ゴシック" panose="020B0609070205080204" pitchFamily="49" charset="-128"/>
              </a:rPr>
              <a:t>健康な食事」のとらえ方や「健康</a:t>
            </a:r>
            <a:r>
              <a:rPr lang="ja-JP" altLang="ja-JP" sz="1600" dirty="0" smtClean="0">
                <a:latin typeface="ＭＳ ゴシック" panose="020B0609070205080204" pitchFamily="49" charset="-128"/>
                <a:ea typeface="ＭＳ ゴシック" panose="020B0609070205080204" pitchFamily="49" charset="-128"/>
              </a:rPr>
              <a:t>な</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食事</a:t>
            </a:r>
            <a:r>
              <a:rPr lang="ja-JP" altLang="ja-JP" sz="1600" dirty="0">
                <a:latin typeface="ＭＳ ゴシック" panose="020B0609070205080204" pitchFamily="49" charset="-128"/>
                <a:ea typeface="ＭＳ ゴシック" panose="020B0609070205080204" pitchFamily="49" charset="-128"/>
              </a:rPr>
              <a:t>」を構成している要因例を踏まえ</a:t>
            </a:r>
            <a:r>
              <a:rPr lang="ja-JP" altLang="ja-JP"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健康</a:t>
            </a:r>
            <a:r>
              <a:rPr lang="ja-JP" altLang="ja-JP" sz="1600" dirty="0">
                <a:latin typeface="ＭＳ ゴシック" panose="020B0609070205080204" pitchFamily="49" charset="-128"/>
                <a:ea typeface="ＭＳ ゴシック" panose="020B0609070205080204" pitchFamily="49" charset="-128"/>
              </a:rPr>
              <a:t>な食事の実践につながる「食事</a:t>
            </a:r>
            <a:r>
              <a:rPr lang="ja-JP" altLang="ja-JP"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を</a:t>
            </a:r>
            <a:r>
              <a:rPr lang="ja-JP" altLang="ja-JP" sz="1600" dirty="0">
                <a:latin typeface="ＭＳ ゴシック" panose="020B0609070205080204" pitchFamily="49" charset="-128"/>
                <a:ea typeface="ＭＳ ゴシック" panose="020B0609070205080204" pitchFamily="49" charset="-128"/>
              </a:rPr>
              <a:t>“整え、食べる”機会を拡大し</a:t>
            </a:r>
            <a:r>
              <a:rPr lang="ja-JP" altLang="ja-JP"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その</a:t>
            </a:r>
            <a:r>
              <a:rPr lang="ja-JP" altLang="ja-JP" sz="1600" dirty="0">
                <a:latin typeface="ＭＳ ゴシック" panose="020B0609070205080204" pitchFamily="49" charset="-128"/>
                <a:ea typeface="ＭＳ ゴシック" panose="020B0609070205080204" pitchFamily="49" charset="-128"/>
              </a:rPr>
              <a:t>継続を支援するための方策が</a:t>
            </a:r>
            <a:r>
              <a:rPr lang="ja-JP" altLang="ja-JP" sz="1600" dirty="0" smtClean="0">
                <a:latin typeface="ＭＳ ゴシック" panose="020B0609070205080204" pitchFamily="49" charset="-128"/>
                <a:ea typeface="ＭＳ ゴシック" panose="020B0609070205080204" pitchFamily="49" charset="-128"/>
              </a:rPr>
              <a:t>必要。</a:t>
            </a:r>
            <a:r>
              <a:rPr lang="ja-JP" altLang="ja-JP" sz="1600" dirty="0">
                <a:latin typeface="ＭＳ ゴシック" panose="020B0609070205080204" pitchFamily="49" charset="-128"/>
                <a:ea typeface="ＭＳ ゴシック" panose="020B0609070205080204" pitchFamily="49" charset="-128"/>
              </a:rPr>
              <a:t>　　</a:t>
            </a:r>
            <a:endParaRPr lang="en-US" altLang="ja-JP" sz="1600" dirty="0" smtClean="0">
              <a:latin typeface="ＭＳ ゴシック" panose="020B0609070205080204" pitchFamily="49" charset="-128"/>
              <a:ea typeface="ＭＳ ゴシック" panose="020B0609070205080204" pitchFamily="49" charset="-128"/>
            </a:endParaRPr>
          </a:p>
          <a:p>
            <a:endParaRPr lang="ja-JP" altLang="ja-JP" sz="8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○その際、</a:t>
            </a:r>
            <a:r>
              <a:rPr lang="ja-JP" altLang="ja-JP" sz="1600" dirty="0" smtClean="0">
                <a:latin typeface="ＭＳ ゴシック" panose="020B0609070205080204" pitchFamily="49" charset="-128"/>
                <a:ea typeface="ＭＳ ゴシック" panose="020B0609070205080204" pitchFamily="49" charset="-128"/>
              </a:rPr>
              <a:t>日本人</a:t>
            </a:r>
            <a:r>
              <a:rPr lang="ja-JP" altLang="ja-JP" sz="1600" dirty="0">
                <a:latin typeface="ＭＳ ゴシック" panose="020B0609070205080204" pitchFamily="49" charset="-128"/>
                <a:ea typeface="ＭＳ ゴシック" panose="020B0609070205080204" pitchFamily="49" charset="-128"/>
              </a:rPr>
              <a:t>の食事の</a:t>
            </a:r>
            <a:r>
              <a:rPr lang="ja-JP" altLang="ja-JP" sz="1600" dirty="0" smtClean="0">
                <a:latin typeface="ＭＳ ゴシック" panose="020B0609070205080204" pitchFamily="49" charset="-128"/>
                <a:ea typeface="ＭＳ ゴシック" panose="020B0609070205080204" pitchFamily="49" charset="-128"/>
              </a:rPr>
              <a:t>特徴</a:t>
            </a:r>
            <a:r>
              <a:rPr lang="ja-JP" altLang="en-US" sz="1600" dirty="0" smtClean="0">
                <a:latin typeface="ＭＳ ゴシック" panose="020B0609070205080204" pitchFamily="49" charset="-128"/>
                <a:ea typeface="ＭＳ ゴシック" panose="020B0609070205080204" pitchFamily="49" charset="-128"/>
              </a:rPr>
              <a:t>を生か</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したアプローチを工夫。</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8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健康</a:t>
            </a:r>
            <a:r>
              <a:rPr lang="ja-JP" altLang="ja-JP" sz="1600" dirty="0">
                <a:latin typeface="ＭＳ ゴシック" panose="020B0609070205080204" pitchFamily="49" charset="-128"/>
                <a:ea typeface="ＭＳ ゴシック" panose="020B0609070205080204" pitchFamily="49" charset="-128"/>
              </a:rPr>
              <a:t>の維持・増進に必要とされる</a:t>
            </a:r>
            <a:r>
              <a:rPr lang="ja-JP" altLang="ja-JP" sz="1600" dirty="0" smtClean="0">
                <a:latin typeface="ＭＳ ゴシック" panose="020B0609070205080204" pitchFamily="49" charset="-128"/>
                <a:ea typeface="ＭＳ ゴシック" panose="020B0609070205080204" pitchFamily="49" charset="-128"/>
              </a:rPr>
              <a:t>栄養</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バランス</a:t>
            </a:r>
            <a:r>
              <a:rPr lang="ja-JP" altLang="ja-JP" sz="1600" dirty="0">
                <a:latin typeface="ＭＳ ゴシック" panose="020B0609070205080204" pitchFamily="49" charset="-128"/>
                <a:ea typeface="ＭＳ ゴシック" panose="020B0609070205080204" pitchFamily="49" charset="-128"/>
              </a:rPr>
              <a:t>を確保する観点から、“</a:t>
            </a:r>
            <a:r>
              <a:rPr lang="ja-JP" altLang="ja-JP" sz="1600" dirty="0" smtClean="0">
                <a:latin typeface="ＭＳ ゴシック" panose="020B0609070205080204" pitchFamily="49" charset="-128"/>
                <a:ea typeface="ＭＳ ゴシック" panose="020B0609070205080204" pitchFamily="49" charset="-128"/>
              </a:rPr>
              <a:t>どう</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いう</a:t>
            </a:r>
            <a:r>
              <a:rPr lang="ja-JP" altLang="ja-JP" sz="1600" dirty="0">
                <a:latin typeface="ＭＳ ゴシック" panose="020B0609070205080204" pitchFamily="49" charset="-128"/>
                <a:ea typeface="ＭＳ ゴシック" panose="020B0609070205080204" pitchFamily="49" charset="-128"/>
              </a:rPr>
              <a:t>種類の食品をどれだけ食べたら</a:t>
            </a:r>
            <a:r>
              <a:rPr lang="ja-JP" altLang="ja-JP" sz="1600" dirty="0" smtClean="0">
                <a:latin typeface="ＭＳ ゴシック" panose="020B0609070205080204" pitchFamily="49" charset="-128"/>
                <a:ea typeface="ＭＳ ゴシック" panose="020B0609070205080204" pitchFamily="49" charset="-128"/>
              </a:rPr>
              <a:t>よ</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いの</a:t>
            </a:r>
            <a:r>
              <a:rPr lang="ja-JP" altLang="ja-JP" sz="1600" dirty="0">
                <a:latin typeface="ＭＳ ゴシック" panose="020B0609070205080204" pitchFamily="49" charset="-128"/>
                <a:ea typeface="ＭＳ ゴシック" panose="020B0609070205080204" pitchFamily="49" charset="-128"/>
              </a:rPr>
              <a:t>か、それらが含まれる料理の</a:t>
            </a:r>
            <a:r>
              <a:rPr lang="ja-JP" altLang="ja-JP" sz="1600" dirty="0" smtClean="0">
                <a:latin typeface="ＭＳ ゴシック" panose="020B0609070205080204" pitchFamily="49" charset="-128"/>
                <a:ea typeface="ＭＳ ゴシック" panose="020B0609070205080204" pitchFamily="49" charset="-128"/>
              </a:rPr>
              <a:t>組合</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err="1" smtClean="0">
                <a:latin typeface="ＭＳ ゴシック" panose="020B0609070205080204" pitchFamily="49" charset="-128"/>
                <a:ea typeface="ＭＳ ゴシック" panose="020B0609070205080204" pitchFamily="49" charset="-128"/>
              </a:rPr>
              <a:t>せ</a:t>
            </a:r>
            <a:r>
              <a:rPr lang="ja-JP" altLang="ja-JP" sz="1600" dirty="0">
                <a:latin typeface="ＭＳ ゴシック" panose="020B0609070205080204" pitchFamily="49" charset="-128"/>
                <a:ea typeface="ＭＳ ゴシック" panose="020B0609070205080204" pitchFamily="49" charset="-128"/>
              </a:rPr>
              <a:t>とはどういうものか”という「</a:t>
            </a:r>
            <a:r>
              <a:rPr lang="ja-JP" altLang="ja-JP" sz="1600" dirty="0" smtClean="0">
                <a:latin typeface="ＭＳ ゴシック" panose="020B0609070205080204" pitchFamily="49" charset="-128"/>
                <a:ea typeface="ＭＳ ゴシック" panose="020B0609070205080204" pitchFamily="49" charset="-128"/>
              </a:rPr>
              <a:t>健康</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な</a:t>
            </a:r>
            <a:r>
              <a:rPr lang="ja-JP" altLang="ja-JP" sz="1600" dirty="0">
                <a:latin typeface="ＭＳ ゴシック" panose="020B0609070205080204" pitchFamily="49" charset="-128"/>
                <a:ea typeface="ＭＳ ゴシック" panose="020B0609070205080204" pitchFamily="49" charset="-128"/>
              </a:rPr>
              <a:t>食事」の食事パターンを明らかに</a:t>
            </a:r>
            <a:r>
              <a:rPr lang="ja-JP" altLang="ja-JP" sz="1600" dirty="0" err="1" smtClean="0">
                <a:latin typeface="ＭＳ ゴシック" panose="020B0609070205080204" pitchFamily="49" charset="-128"/>
                <a:ea typeface="ＭＳ ゴシック" panose="020B0609070205080204" pitchFamily="49" charset="-128"/>
              </a:rPr>
              <a:t>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err="1" smtClean="0">
                <a:latin typeface="ＭＳ ゴシック" panose="020B0609070205080204" pitchFamily="49" charset="-128"/>
                <a:ea typeface="ＭＳ ゴシック" panose="020B0609070205080204" pitchFamily="49" charset="-128"/>
              </a:rPr>
              <a:t>る</a:t>
            </a:r>
            <a:r>
              <a:rPr lang="ja-JP" altLang="ja-JP" sz="1600" dirty="0" smtClean="0">
                <a:latin typeface="ＭＳ ゴシック" panose="020B0609070205080204" pitchFamily="49" charset="-128"/>
                <a:ea typeface="ＭＳ ゴシック" panose="020B0609070205080204" pitchFamily="49" charset="-128"/>
              </a:rPr>
              <a:t>必要。</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8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食事</a:t>
            </a:r>
            <a:r>
              <a:rPr lang="ja-JP" altLang="ja-JP" sz="1600" dirty="0">
                <a:latin typeface="ＭＳ ゴシック" panose="020B0609070205080204" pitchFamily="49" charset="-128"/>
                <a:ea typeface="ＭＳ ゴシック" panose="020B0609070205080204" pitchFamily="49" charset="-128"/>
              </a:rPr>
              <a:t>パターンは、料理の組合せを</a:t>
            </a:r>
            <a:r>
              <a:rPr lang="ja-JP" altLang="ja-JP" sz="1600" dirty="0" smtClean="0">
                <a:latin typeface="ＭＳ ゴシック" panose="020B0609070205080204" pitchFamily="49" charset="-128"/>
                <a:ea typeface="ＭＳ ゴシック" panose="020B0609070205080204" pitchFamily="49" charset="-128"/>
              </a:rPr>
              <a:t>基本</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と</a:t>
            </a:r>
            <a:r>
              <a:rPr lang="ja-JP" altLang="ja-JP" sz="1600" dirty="0">
                <a:latin typeface="ＭＳ ゴシック" panose="020B0609070205080204" pitchFamily="49" charset="-128"/>
                <a:ea typeface="ＭＳ ゴシック" panose="020B0609070205080204" pitchFamily="49" charset="-128"/>
              </a:rPr>
              <a:t>するものであり、具体の料理を、</a:t>
            </a:r>
            <a:r>
              <a:rPr lang="ja-JP" altLang="ja-JP" sz="1600" dirty="0" smtClean="0">
                <a:latin typeface="ＭＳ ゴシック" panose="020B0609070205080204" pitchFamily="49" charset="-128"/>
                <a:ea typeface="ＭＳ ゴシック" panose="020B0609070205080204" pitchFamily="49" charset="-128"/>
              </a:rPr>
              <a:t>実</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際</a:t>
            </a:r>
            <a:r>
              <a:rPr lang="ja-JP" altLang="ja-JP" sz="1600" dirty="0">
                <a:latin typeface="ＭＳ ゴシック" panose="020B0609070205080204" pitchFamily="49" charset="-128"/>
                <a:ea typeface="ＭＳ ゴシック" panose="020B0609070205080204" pitchFamily="49" charset="-128"/>
              </a:rPr>
              <a:t>に目で見たり、組み合わせたり、</a:t>
            </a:r>
            <a:r>
              <a:rPr lang="ja-JP" altLang="ja-JP" sz="1600" dirty="0" smtClean="0">
                <a:latin typeface="ＭＳ ゴシック" panose="020B0609070205080204" pitchFamily="49" charset="-128"/>
                <a:ea typeface="ＭＳ ゴシック" panose="020B0609070205080204" pitchFamily="49" charset="-128"/>
              </a:rPr>
              <a:t>食</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べたり</a:t>
            </a:r>
            <a:r>
              <a:rPr lang="ja-JP" altLang="ja-JP" sz="1600" dirty="0">
                <a:latin typeface="ＭＳ ゴシック" panose="020B0609070205080204" pitchFamily="49" charset="-128"/>
                <a:ea typeface="ＭＳ ゴシック" panose="020B0609070205080204" pitchFamily="49" charset="-128"/>
              </a:rPr>
              <a:t>することが簡単にできれば、</a:t>
            </a:r>
            <a:r>
              <a:rPr lang="ja-JP" altLang="ja-JP" sz="1600" dirty="0" smtClean="0">
                <a:latin typeface="ＭＳ ゴシック" panose="020B0609070205080204" pitchFamily="49" charset="-128"/>
                <a:ea typeface="ＭＳ ゴシック" panose="020B0609070205080204" pitchFamily="49" charset="-128"/>
              </a:rPr>
              <a:t>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理</a:t>
            </a:r>
            <a:r>
              <a:rPr lang="ja-JP" altLang="ja-JP" sz="1600" dirty="0">
                <a:latin typeface="ＭＳ ゴシック" panose="020B0609070205080204" pitchFamily="49" charset="-128"/>
                <a:ea typeface="ＭＳ ゴシック" panose="020B0609070205080204" pitchFamily="49" charset="-128"/>
              </a:rPr>
              <a:t>の組合せを理解し、実践する契機</a:t>
            </a:r>
            <a:r>
              <a:rPr lang="ja-JP" altLang="ja-JP" sz="1600" dirty="0" smtClean="0">
                <a:latin typeface="ＭＳ ゴシック" panose="020B0609070205080204" pitchFamily="49" charset="-128"/>
                <a:ea typeface="ＭＳ ゴシック" panose="020B0609070205080204" pitchFamily="49" charset="-128"/>
              </a:rPr>
              <a:t>と</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なり</a:t>
            </a:r>
            <a:r>
              <a:rPr lang="ja-JP" altLang="ja-JP" sz="1600" dirty="0">
                <a:latin typeface="ＭＳ ゴシック" panose="020B0609070205080204" pitchFamily="49" charset="-128"/>
                <a:ea typeface="ＭＳ ゴシック" panose="020B0609070205080204" pitchFamily="49" charset="-128"/>
              </a:rPr>
              <a:t>、無理なく継続することにもつ</a:t>
            </a:r>
            <a:r>
              <a:rPr lang="ja-JP" altLang="ja-JP" sz="1600" dirty="0" smtClean="0">
                <a:latin typeface="ＭＳ ゴシック" panose="020B0609070205080204" pitchFamily="49" charset="-128"/>
                <a:ea typeface="ＭＳ ゴシック" panose="020B0609070205080204" pitchFamily="49" charset="-128"/>
              </a:rPr>
              <a:t>な</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がるの</a:t>
            </a:r>
            <a:r>
              <a:rPr lang="ja-JP" altLang="ja-JP" sz="1600" dirty="0">
                <a:latin typeface="ＭＳ ゴシック" panose="020B0609070205080204" pitchFamily="49" charset="-128"/>
                <a:ea typeface="ＭＳ ゴシック" panose="020B0609070205080204" pitchFamily="49" charset="-128"/>
              </a:rPr>
              <a:t>で、そのための環境整備を</a:t>
            </a:r>
            <a:r>
              <a:rPr lang="ja-JP" altLang="ja-JP" sz="1600" dirty="0" smtClean="0">
                <a:latin typeface="ＭＳ ゴシック" panose="020B0609070205080204" pitchFamily="49" charset="-128"/>
                <a:ea typeface="ＭＳ ゴシック" panose="020B0609070205080204" pitchFamily="49" charset="-128"/>
              </a:rPr>
              <a:t>図る</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こと</a:t>
            </a:r>
            <a:r>
              <a:rPr lang="ja-JP" altLang="en-US" sz="1600" dirty="0">
                <a:latin typeface="ＭＳ ゴシック" panose="020B0609070205080204" pitchFamily="49" charset="-128"/>
                <a:ea typeface="ＭＳ ゴシック" panose="020B0609070205080204" pitchFamily="49" charset="-128"/>
              </a:rPr>
              <a:t>が</a:t>
            </a:r>
            <a:r>
              <a:rPr lang="ja-JP" altLang="ja-JP" sz="1600" dirty="0" smtClean="0">
                <a:latin typeface="ＭＳ ゴシック" panose="020B0609070205080204" pitchFamily="49" charset="-128"/>
                <a:ea typeface="ＭＳ ゴシック" panose="020B0609070205080204" pitchFamily="49" charset="-128"/>
              </a:rPr>
              <a:t>ねらい。</a:t>
            </a:r>
            <a:endParaRPr lang="ja-JP" altLang="ja-JP" sz="1600" dirty="0">
              <a:latin typeface="ＭＳ ゴシック" panose="020B0609070205080204" pitchFamily="49" charset="-128"/>
              <a:ea typeface="ＭＳ ゴシック" panose="020B0609070205080204" pitchFamily="49" charset="-128"/>
            </a:endParaRPr>
          </a:p>
        </p:txBody>
      </p:sp>
      <p:sp>
        <p:nvSpPr>
          <p:cNvPr id="40"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63</a:t>
            </a:fld>
            <a:endParaRPr kumimoji="1" lang="ja-JP" altLang="en-US"/>
          </a:p>
        </p:txBody>
      </p:sp>
    </p:spTree>
    <p:extLst>
      <p:ext uri="{BB962C8B-B14F-4D97-AF65-F5344CB8AC3E}">
        <p14:creationId xmlns:p14="http://schemas.microsoft.com/office/powerpoint/2010/main" val="25395016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611560" y="548680"/>
            <a:ext cx="7904432" cy="6100582"/>
            <a:chOff x="844032" y="476672"/>
            <a:chExt cx="7400376" cy="5711555"/>
          </a:xfrm>
        </p:grpSpPr>
        <p:sp>
          <p:nvSpPr>
            <p:cNvPr id="68" name="角丸四角形 67"/>
            <p:cNvSpPr/>
            <p:nvPr/>
          </p:nvSpPr>
          <p:spPr>
            <a:xfrm>
              <a:off x="956327" y="885332"/>
              <a:ext cx="829065" cy="61097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食事</a:t>
              </a:r>
              <a:endParaRPr kumimoji="1" lang="ja-JP" altLang="en-US" dirty="0"/>
            </a:p>
          </p:txBody>
        </p:sp>
        <p:sp>
          <p:nvSpPr>
            <p:cNvPr id="69" name="角丸四角形 68"/>
            <p:cNvSpPr/>
            <p:nvPr/>
          </p:nvSpPr>
          <p:spPr>
            <a:xfrm>
              <a:off x="1974950" y="885332"/>
              <a:ext cx="864096" cy="61097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料理</a:t>
              </a:r>
              <a:endParaRPr kumimoji="1" lang="ja-JP" altLang="en-US" dirty="0"/>
            </a:p>
          </p:txBody>
        </p:sp>
        <p:sp>
          <p:nvSpPr>
            <p:cNvPr id="70" name="角丸四角形 69"/>
            <p:cNvSpPr/>
            <p:nvPr/>
          </p:nvSpPr>
          <p:spPr>
            <a:xfrm>
              <a:off x="3647757" y="885332"/>
              <a:ext cx="1590490" cy="6249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食品</a:t>
              </a:r>
              <a:endParaRPr kumimoji="1" lang="ja-JP" altLang="en-US" dirty="0"/>
            </a:p>
          </p:txBody>
        </p:sp>
        <p:sp>
          <p:nvSpPr>
            <p:cNvPr id="71" name="角丸四角形 70"/>
            <p:cNvSpPr/>
            <p:nvPr/>
          </p:nvSpPr>
          <p:spPr>
            <a:xfrm>
              <a:off x="5928172" y="885332"/>
              <a:ext cx="2316236" cy="6151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smtClean="0"/>
                <a:t>エネルギー・栄養素</a:t>
              </a:r>
              <a:endParaRPr kumimoji="1" lang="ja-JP" altLang="en-US" sz="1600" dirty="0"/>
            </a:p>
          </p:txBody>
        </p:sp>
        <p:sp>
          <p:nvSpPr>
            <p:cNvPr id="72" name="テキスト ボックス 71"/>
            <p:cNvSpPr txBox="1"/>
            <p:nvPr/>
          </p:nvSpPr>
          <p:spPr>
            <a:xfrm>
              <a:off x="844032" y="476672"/>
              <a:ext cx="1882719" cy="369332"/>
            </a:xfrm>
            <a:prstGeom prst="rect">
              <a:avLst/>
            </a:prstGeom>
            <a:noFill/>
          </p:spPr>
          <p:txBody>
            <a:bodyPr wrap="square" rtlCol="0">
              <a:spAutoFit/>
            </a:bodyPr>
            <a:lstStyle/>
            <a:p>
              <a:r>
                <a:rPr kumimoji="1" lang="en-US" altLang="ja-JP" dirty="0" smtClean="0"/>
                <a:t>〈</a:t>
              </a:r>
              <a:r>
                <a:rPr kumimoji="1" lang="ja-JP" altLang="en-US" dirty="0" smtClean="0"/>
                <a:t>食事の構成</a:t>
              </a:r>
              <a:r>
                <a:rPr kumimoji="1" lang="en-US" altLang="ja-JP" dirty="0" smtClean="0"/>
                <a:t>〉</a:t>
              </a:r>
              <a:endParaRPr kumimoji="1" lang="ja-JP" altLang="en-US" dirty="0"/>
            </a:p>
          </p:txBody>
        </p:sp>
        <p:cxnSp>
          <p:nvCxnSpPr>
            <p:cNvPr id="73" name="直線コネクタ 72"/>
            <p:cNvCxnSpPr>
              <a:stCxn id="68" idx="3"/>
              <a:endCxn id="69" idx="1"/>
            </p:cNvCxnSpPr>
            <p:nvPr/>
          </p:nvCxnSpPr>
          <p:spPr>
            <a:xfrm>
              <a:off x="1785392" y="1190822"/>
              <a:ext cx="1895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69" idx="3"/>
              <a:endCxn id="70" idx="1"/>
            </p:cNvCxnSpPr>
            <p:nvPr/>
          </p:nvCxnSpPr>
          <p:spPr>
            <a:xfrm>
              <a:off x="2839046" y="1190822"/>
              <a:ext cx="808711" cy="69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250227" y="1184382"/>
              <a:ext cx="6899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6" name="正方形/長方形 75"/>
            <p:cNvSpPr/>
            <p:nvPr/>
          </p:nvSpPr>
          <p:spPr>
            <a:xfrm>
              <a:off x="941520" y="2834743"/>
              <a:ext cx="2301881" cy="511137"/>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主食、主菜、副菜を基本に、食事バランスを。</a:t>
              </a:r>
              <a:endParaRPr kumimoji="1" lang="ja-JP" altLang="en-US" sz="1600" dirty="0"/>
            </a:p>
          </p:txBody>
        </p:sp>
        <p:sp>
          <p:nvSpPr>
            <p:cNvPr id="77" name="正方形/長方形 76"/>
            <p:cNvSpPr/>
            <p:nvPr/>
          </p:nvSpPr>
          <p:spPr>
            <a:xfrm>
              <a:off x="3515614" y="2782177"/>
              <a:ext cx="2244466" cy="5637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多様な食品を組み合わせることができる。</a:t>
              </a:r>
              <a:endParaRPr kumimoji="1" lang="ja-JP" altLang="en-US" sz="1600" dirty="0"/>
            </a:p>
          </p:txBody>
        </p:sp>
        <p:sp>
          <p:nvSpPr>
            <p:cNvPr id="78" name="正方形/長方形 77"/>
            <p:cNvSpPr/>
            <p:nvPr/>
          </p:nvSpPr>
          <p:spPr>
            <a:xfrm>
              <a:off x="5895444" y="2808461"/>
              <a:ext cx="2348964" cy="52514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必要な栄養素をバランスよくとることができる。</a:t>
              </a:r>
              <a:endParaRPr kumimoji="1" lang="ja-JP" altLang="en-US" sz="1600" dirty="0"/>
            </a:p>
          </p:txBody>
        </p:sp>
        <p:sp>
          <p:nvSpPr>
            <p:cNvPr id="79" name="テキスト ボックス 78"/>
            <p:cNvSpPr txBox="1"/>
            <p:nvPr/>
          </p:nvSpPr>
          <p:spPr>
            <a:xfrm>
              <a:off x="866690" y="1671596"/>
              <a:ext cx="6856033" cy="646331"/>
            </a:xfrm>
            <a:prstGeom prst="rect">
              <a:avLst/>
            </a:prstGeom>
            <a:noFill/>
          </p:spPr>
          <p:txBody>
            <a:bodyPr wrap="square" rtlCol="0">
              <a:spAutoFit/>
            </a:bodyPr>
            <a:lstStyle/>
            <a:p>
              <a:r>
                <a:rPr kumimoji="1" lang="ja-JP" altLang="en-US" dirty="0" smtClean="0"/>
                <a:t>［食生活指針における料理を基本とする食事バランスの推奨</a:t>
              </a:r>
              <a:r>
                <a:rPr lang="ja-JP" altLang="en-US" dirty="0" smtClean="0"/>
                <a:t>に</a:t>
              </a:r>
              <a:r>
                <a:rPr lang="ja-JP" altLang="en-US" dirty="0"/>
                <a:t>おける</a:t>
              </a:r>
              <a:r>
                <a:rPr kumimoji="1" lang="ja-JP" altLang="en-US" dirty="0" smtClean="0"/>
                <a:t>食事の構成］</a:t>
              </a:r>
              <a:endParaRPr kumimoji="1" lang="ja-JP" altLang="en-US" dirty="0"/>
            </a:p>
          </p:txBody>
        </p:sp>
        <p:sp>
          <p:nvSpPr>
            <p:cNvPr id="80" name="角丸四角形 79"/>
            <p:cNvSpPr/>
            <p:nvPr/>
          </p:nvSpPr>
          <p:spPr>
            <a:xfrm>
              <a:off x="1038354" y="2329907"/>
              <a:ext cx="751800" cy="4052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食事</a:t>
              </a:r>
              <a:endParaRPr kumimoji="1" lang="ja-JP" altLang="en-US" dirty="0"/>
            </a:p>
          </p:txBody>
        </p:sp>
        <p:sp>
          <p:nvSpPr>
            <p:cNvPr id="81" name="角丸四角形 80"/>
            <p:cNvSpPr/>
            <p:nvPr/>
          </p:nvSpPr>
          <p:spPr>
            <a:xfrm>
              <a:off x="2074491" y="2321520"/>
              <a:ext cx="769318" cy="4052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料理</a:t>
              </a:r>
              <a:endParaRPr kumimoji="1" lang="ja-JP" altLang="en-US" dirty="0"/>
            </a:p>
          </p:txBody>
        </p:sp>
        <p:sp>
          <p:nvSpPr>
            <p:cNvPr id="82" name="角丸四角形 81"/>
            <p:cNvSpPr/>
            <p:nvPr/>
          </p:nvSpPr>
          <p:spPr>
            <a:xfrm>
              <a:off x="3712597" y="2294188"/>
              <a:ext cx="1525649" cy="4052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ts val="1600"/>
                </a:lnSpc>
              </a:pPr>
              <a:r>
                <a:rPr lang="ja-JP" altLang="en-US" dirty="0" smtClean="0"/>
                <a:t>食品</a:t>
              </a:r>
              <a:endParaRPr kumimoji="1" lang="ja-JP" altLang="en-US" dirty="0"/>
            </a:p>
          </p:txBody>
        </p:sp>
        <p:sp>
          <p:nvSpPr>
            <p:cNvPr id="83" name="角丸四角形 82"/>
            <p:cNvSpPr/>
            <p:nvPr/>
          </p:nvSpPr>
          <p:spPr>
            <a:xfrm>
              <a:off x="5925712" y="2294188"/>
              <a:ext cx="2318695" cy="4410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smtClean="0"/>
                <a:t>エネルギー・栄養素</a:t>
              </a:r>
              <a:endParaRPr kumimoji="1" lang="ja-JP" altLang="en-US" sz="1600" dirty="0"/>
            </a:p>
          </p:txBody>
        </p:sp>
        <p:cxnSp>
          <p:nvCxnSpPr>
            <p:cNvPr id="84" name="直線矢印コネクタ 83"/>
            <p:cNvCxnSpPr>
              <a:stCxn id="80" idx="3"/>
              <a:endCxn id="81" idx="1"/>
            </p:cNvCxnSpPr>
            <p:nvPr/>
          </p:nvCxnSpPr>
          <p:spPr>
            <a:xfrm flipV="1">
              <a:off x="1790154" y="2524169"/>
              <a:ext cx="284337" cy="83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a:off x="2843809" y="2496837"/>
              <a:ext cx="86878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V="1">
              <a:off x="5238247" y="2514483"/>
              <a:ext cx="722038"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894426" y="3504101"/>
              <a:ext cx="6259750" cy="369332"/>
            </a:xfrm>
            <a:prstGeom prst="rect">
              <a:avLst/>
            </a:prstGeom>
            <a:noFill/>
          </p:spPr>
          <p:txBody>
            <a:bodyPr wrap="square" rtlCol="0">
              <a:spAutoFit/>
            </a:bodyPr>
            <a:lstStyle/>
            <a:p>
              <a:r>
                <a:rPr kumimoji="1" lang="ja-JP" altLang="en-US" dirty="0" smtClean="0"/>
                <a:t>［食事の構成からみた料理を基本とする食事パターンの検証］</a:t>
              </a:r>
              <a:endParaRPr kumimoji="1" lang="ja-JP" altLang="en-US" dirty="0"/>
            </a:p>
          </p:txBody>
        </p:sp>
        <p:sp>
          <p:nvSpPr>
            <p:cNvPr id="88" name="角丸四角形 87"/>
            <p:cNvSpPr/>
            <p:nvPr/>
          </p:nvSpPr>
          <p:spPr>
            <a:xfrm>
              <a:off x="5895444" y="3996316"/>
              <a:ext cx="908804" cy="464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料理</a:t>
              </a:r>
              <a:endParaRPr kumimoji="1" lang="ja-JP" altLang="en-US" dirty="0"/>
            </a:p>
          </p:txBody>
        </p:sp>
        <p:sp>
          <p:nvSpPr>
            <p:cNvPr id="89" name="角丸四角形 88"/>
            <p:cNvSpPr/>
            <p:nvPr/>
          </p:nvSpPr>
          <p:spPr>
            <a:xfrm>
              <a:off x="7154176" y="3996116"/>
              <a:ext cx="1018223" cy="477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食事</a:t>
              </a:r>
              <a:endParaRPr kumimoji="1" lang="ja-JP" altLang="en-US" dirty="0"/>
            </a:p>
          </p:txBody>
        </p:sp>
        <p:sp>
          <p:nvSpPr>
            <p:cNvPr id="90" name="角丸四角形 89"/>
            <p:cNvSpPr/>
            <p:nvPr/>
          </p:nvSpPr>
          <p:spPr>
            <a:xfrm>
              <a:off x="3647757" y="3984142"/>
              <a:ext cx="1590490" cy="476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dirty="0" smtClean="0"/>
                <a:t>食品</a:t>
              </a:r>
              <a:endParaRPr kumimoji="1" lang="ja-JP" altLang="en-US" dirty="0"/>
            </a:p>
          </p:txBody>
        </p:sp>
        <p:sp>
          <p:nvSpPr>
            <p:cNvPr id="91" name="角丸四角形 90"/>
            <p:cNvSpPr/>
            <p:nvPr/>
          </p:nvSpPr>
          <p:spPr>
            <a:xfrm>
              <a:off x="971715" y="3953527"/>
              <a:ext cx="1770747" cy="520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エネルギー・</a:t>
              </a:r>
              <a:endParaRPr kumimoji="1" lang="en-US" altLang="ja-JP" sz="1600" dirty="0" smtClean="0"/>
            </a:p>
            <a:p>
              <a:pPr algn="ctr"/>
              <a:r>
                <a:rPr kumimoji="1" lang="ja-JP" altLang="en-US" sz="1600" dirty="0" smtClean="0"/>
                <a:t>栄養素</a:t>
              </a:r>
              <a:endParaRPr kumimoji="1" lang="ja-JP" altLang="en-US" sz="1600" dirty="0"/>
            </a:p>
          </p:txBody>
        </p:sp>
        <p:sp>
          <p:nvSpPr>
            <p:cNvPr id="92" name="正方形/長方形 91"/>
            <p:cNvSpPr/>
            <p:nvPr/>
          </p:nvSpPr>
          <p:spPr>
            <a:xfrm>
              <a:off x="971715" y="4611557"/>
              <a:ext cx="1816911" cy="157667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食事摂取基準（</a:t>
              </a:r>
              <a:r>
                <a:rPr lang="en-US" altLang="ja-JP" sz="1400" dirty="0" smtClean="0"/>
                <a:t>2015</a:t>
              </a:r>
              <a:r>
                <a:rPr lang="ja-JP" altLang="en-US" sz="1400" dirty="0" smtClean="0"/>
                <a:t>年版）における栄養素の摂取基準値（１日当たり）を満たすものであること。</a:t>
              </a:r>
              <a:endParaRPr kumimoji="1" lang="ja-JP" altLang="en-US" sz="1400" dirty="0"/>
            </a:p>
          </p:txBody>
        </p:sp>
        <p:sp>
          <p:nvSpPr>
            <p:cNvPr id="93" name="テキスト ボックス 92"/>
            <p:cNvSpPr txBox="1"/>
            <p:nvPr/>
          </p:nvSpPr>
          <p:spPr>
            <a:xfrm>
              <a:off x="2942160" y="4630913"/>
              <a:ext cx="2709960" cy="1527195"/>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spAutoFit/>
            </a:bodyPr>
            <a:lstStyle/>
            <a:p>
              <a:pPr marL="285750" indent="-285750">
                <a:lnSpc>
                  <a:spcPts val="1500"/>
                </a:lnSpc>
                <a:buFont typeface="Wingdings" panose="05000000000000000000" pitchFamily="2" charset="2"/>
                <a:buChar char="l"/>
              </a:pPr>
              <a:r>
                <a:rPr kumimoji="1" lang="ja-JP" altLang="en-US" sz="1400" dirty="0" smtClean="0"/>
                <a:t>平成</a:t>
              </a:r>
              <a:r>
                <a:rPr kumimoji="1" lang="en-US" altLang="ja-JP" sz="1400" dirty="0" smtClean="0"/>
                <a:t>24</a:t>
              </a:r>
              <a:r>
                <a:rPr kumimoji="1" lang="ja-JP" altLang="en-US" sz="1400" dirty="0" smtClean="0"/>
                <a:t>年国民健康・栄養調査の食事記録に出現した食品を栄養成分の類似性から「食品群」に分類。</a:t>
              </a:r>
              <a:endParaRPr kumimoji="1" lang="en-US" altLang="ja-JP" sz="1400" dirty="0" smtClean="0"/>
            </a:p>
            <a:p>
              <a:pPr marL="285750" indent="-285750">
                <a:lnSpc>
                  <a:spcPts val="1500"/>
                </a:lnSpc>
                <a:buFont typeface="Wingdings" panose="05000000000000000000" pitchFamily="2" charset="2"/>
                <a:buChar char="l"/>
              </a:pPr>
              <a:r>
                <a:rPr lang="ja-JP" altLang="en-US" sz="1400" dirty="0" smtClean="0"/>
                <a:t>食品群ごとの１日当たりの量を算出。</a:t>
              </a:r>
              <a:endParaRPr lang="en-US" altLang="ja-JP" sz="1400" dirty="0" smtClean="0"/>
            </a:p>
            <a:p>
              <a:pPr marL="285750" indent="-285750">
                <a:lnSpc>
                  <a:spcPts val="1500"/>
                </a:lnSpc>
                <a:buFont typeface="Wingdings" panose="05000000000000000000" pitchFamily="2" charset="2"/>
                <a:buChar char="l"/>
              </a:pPr>
              <a:r>
                <a:rPr kumimoji="1" lang="ja-JP" altLang="en-US" sz="1400" dirty="0" smtClean="0"/>
                <a:t>食品群ごとの１食当たりの量を算出。</a:t>
              </a:r>
              <a:endParaRPr kumimoji="1" lang="ja-JP" altLang="en-US" sz="1400" dirty="0"/>
            </a:p>
          </p:txBody>
        </p:sp>
        <p:sp>
          <p:nvSpPr>
            <p:cNvPr id="94" name="テキスト ボックス 93"/>
            <p:cNvSpPr txBox="1"/>
            <p:nvPr/>
          </p:nvSpPr>
          <p:spPr>
            <a:xfrm>
              <a:off x="5783918" y="4638819"/>
              <a:ext cx="2460490" cy="149838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spAutoFit/>
            </a:bodyPr>
            <a:lstStyle/>
            <a:p>
              <a:pPr marL="285750" indent="-285750">
                <a:buFont typeface="Wingdings" panose="05000000000000000000" pitchFamily="2" charset="2"/>
                <a:buChar char="l"/>
              </a:pPr>
              <a:r>
                <a:rPr lang="ja-JP" altLang="en-US" sz="1400" dirty="0" smtClean="0"/>
                <a:t>食品群</a:t>
              </a:r>
              <a:r>
                <a:rPr lang="ja-JP" altLang="en-US" sz="1400" dirty="0"/>
                <a:t>ごと</a:t>
              </a:r>
              <a:r>
                <a:rPr lang="ja-JP" altLang="en-US" sz="1400" dirty="0" smtClean="0"/>
                <a:t>のエネルギー・栄養素の特性を勘案し、料理を基本とする食事パタ－ンの枠組みを検証。</a:t>
              </a:r>
              <a:endParaRPr lang="en-US" altLang="ja-JP" sz="1400" dirty="0" smtClean="0"/>
            </a:p>
            <a:p>
              <a:pPr marL="285750" indent="-285750">
                <a:buFont typeface="Wingdings" panose="05000000000000000000" pitchFamily="2" charset="2"/>
                <a:buChar char="l"/>
              </a:pPr>
              <a:r>
                <a:rPr lang="ja-JP" altLang="en-US" sz="1400" dirty="0" smtClean="0"/>
                <a:t>１食当たりの料理を基本とする食事パタ－ンに関する基準を策定。</a:t>
              </a:r>
              <a:endParaRPr kumimoji="1" lang="ja-JP" altLang="en-US" sz="1400" dirty="0"/>
            </a:p>
          </p:txBody>
        </p:sp>
        <p:sp>
          <p:nvSpPr>
            <p:cNvPr id="95" name="右矢印 94"/>
            <p:cNvSpPr/>
            <p:nvPr/>
          </p:nvSpPr>
          <p:spPr>
            <a:xfrm>
              <a:off x="2742462" y="4126554"/>
              <a:ext cx="905295" cy="23878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右矢印 95"/>
            <p:cNvSpPr/>
            <p:nvPr/>
          </p:nvSpPr>
          <p:spPr>
            <a:xfrm>
              <a:off x="5239991" y="4126554"/>
              <a:ext cx="655454" cy="23878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右矢印 96"/>
            <p:cNvSpPr/>
            <p:nvPr/>
          </p:nvSpPr>
          <p:spPr>
            <a:xfrm>
              <a:off x="6826449" y="4126554"/>
              <a:ext cx="327727" cy="23878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正方形/長方形 32"/>
          <p:cNvSpPr/>
          <p:nvPr/>
        </p:nvSpPr>
        <p:spPr>
          <a:xfrm>
            <a:off x="0" y="2527"/>
            <a:ext cx="9144000" cy="3700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ysClr val="windowText" lastClr="000000"/>
                </a:solidFill>
                <a:latin typeface="ＭＳ ゴシック" panose="020B0609070205080204" pitchFamily="49" charset="-128"/>
                <a:ea typeface="ＭＳ ゴシック" panose="020B0609070205080204" pitchFamily="49" charset="-128"/>
              </a:rPr>
              <a:t>食事の構成からみた料理を基本とする食事パターンの検証</a:t>
            </a:r>
          </a:p>
        </p:txBody>
      </p:sp>
      <p:sp>
        <p:nvSpPr>
          <p:cNvPr id="37" name="正方形/長方形 36"/>
          <p:cNvSpPr/>
          <p:nvPr/>
        </p:nvSpPr>
        <p:spPr>
          <a:xfrm>
            <a:off x="-180528" y="358945"/>
            <a:ext cx="9505056" cy="45719"/>
          </a:xfrm>
          <a:prstGeom prst="rect">
            <a:avLst/>
          </a:prstGeom>
          <a:gradFill flip="none" rotWithShape="1">
            <a:gsLst>
              <a:gs pos="0">
                <a:srgbClr val="3ABD0B"/>
              </a:gs>
              <a:gs pos="100000">
                <a:srgbClr val="CCFF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64</a:t>
            </a:fld>
            <a:endParaRPr kumimoji="1" lang="ja-JP" altLang="en-US"/>
          </a:p>
        </p:txBody>
      </p:sp>
    </p:spTree>
    <p:extLst>
      <p:ext uri="{BB962C8B-B14F-4D97-AF65-F5344CB8AC3E}">
        <p14:creationId xmlns:p14="http://schemas.microsoft.com/office/powerpoint/2010/main" val="29166861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979712" y="1741810"/>
            <a:ext cx="5168428" cy="5071566"/>
            <a:chOff x="1670181" y="1067497"/>
            <a:chExt cx="5916524" cy="5805641"/>
          </a:xfrm>
        </p:grpSpPr>
        <p:sp>
          <p:nvSpPr>
            <p:cNvPr id="4" name="円/楕円 3"/>
            <p:cNvSpPr/>
            <p:nvPr/>
          </p:nvSpPr>
          <p:spPr>
            <a:xfrm rot="18900000" flipV="1">
              <a:off x="1670181" y="1067497"/>
              <a:ext cx="5760265" cy="5787550"/>
            </a:xfrm>
            <a:prstGeom prst="ellipse">
              <a:avLst/>
            </a:prstGeom>
            <a:gradFill flip="none" rotWithShape="1">
              <a:gsLst>
                <a:gs pos="100000">
                  <a:srgbClr val="FEEFE2"/>
                </a:gs>
                <a:gs pos="100000">
                  <a:schemeClr val="accent6">
                    <a:lumMod val="5000"/>
                    <a:lumOff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円/楕円 4"/>
            <p:cNvSpPr/>
            <p:nvPr/>
          </p:nvSpPr>
          <p:spPr>
            <a:xfrm rot="18900000" flipV="1">
              <a:off x="1876431" y="1483902"/>
              <a:ext cx="5357096" cy="5389236"/>
            </a:xfrm>
            <a:prstGeom prst="ellipse">
              <a:avLst/>
            </a:prstGeom>
            <a:gradFill flip="none" rotWithShape="1">
              <a:gsLst>
                <a:gs pos="39000">
                  <a:schemeClr val="accent6">
                    <a:lumMod val="60000"/>
                    <a:lumOff val="40000"/>
                  </a:schemeClr>
                </a:gs>
                <a:gs pos="53000">
                  <a:srgbClr val="FDDDC3"/>
                </a:gs>
                <a:gs pos="82000">
                  <a:schemeClr val="accent6">
                    <a:lumMod val="5000"/>
                    <a:lumOff val="95000"/>
                  </a:schemeClr>
                </a:gs>
              </a:gsLst>
              <a:path path="circle">
                <a:fillToRect l="100000" t="100000"/>
              </a:path>
              <a:tileRect r="-100000" b="-100000"/>
            </a:gra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p:cNvSpPr txBox="1"/>
            <p:nvPr/>
          </p:nvSpPr>
          <p:spPr>
            <a:xfrm>
              <a:off x="2716748" y="4830236"/>
              <a:ext cx="3727460" cy="1911132"/>
            </a:xfrm>
            <a:prstGeom prst="rect">
              <a:avLst/>
            </a:prstGeom>
            <a:noFill/>
            <a:ln w="25400">
              <a:noFill/>
            </a:ln>
          </p:spPr>
          <p:txBody>
            <a:bodyPr wrap="none" rtlCol="0">
              <a:prstTxWarp prst="textArchDown">
                <a:avLst>
                  <a:gd name="adj" fmla="val 395177"/>
                </a:avLst>
              </a:prstTxWarp>
              <a:spAutoFit/>
            </a:bodyPr>
            <a:lstStyle/>
            <a:p>
              <a:pPr algn="ct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健 康 ・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Q O L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生 活 の 質 ） の 維 持 ・ 向 上　</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3203848" y="1772816"/>
              <a:ext cx="2785612" cy="938302"/>
            </a:xfrm>
            <a:prstGeom prst="rect">
              <a:avLst/>
            </a:prstGeom>
            <a:noFill/>
            <a:ln w="12700">
              <a:noFill/>
            </a:ln>
          </p:spPr>
          <p:txBody>
            <a:bodyPr wrap="none" rtlCol="0">
              <a:prstTxWarp prst="textArchUp">
                <a:avLst>
                  <a:gd name="adj" fmla="val 10817511"/>
                </a:avLst>
              </a:prstTxWarp>
              <a:spAutoFit/>
            </a:bodyPr>
            <a:lstStyle/>
            <a:p>
              <a:pPr algn="ctr"/>
              <a:r>
                <a:rPr lang="ja-JP" altLang="en-US" sz="2000" b="1" dirty="0" smtClean="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 地　域　力　の　維　持　・　向　上</a:t>
              </a:r>
              <a:endParaRPr kumimoji="1" lang="ja-JP" altLang="en-US" sz="2000" b="1"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5672792" y="1495817"/>
              <a:ext cx="627400" cy="329099"/>
            </a:xfrm>
            <a:prstGeom prst="rect">
              <a:avLst/>
            </a:prstGeom>
            <a:noFill/>
            <a:ln w="12700">
              <a:noFill/>
            </a:ln>
          </p:spPr>
          <p:txBody>
            <a:bodyPr wrap="square" rtlCol="0">
              <a:spAutoFit/>
            </a:bodyPr>
            <a:lstStyle/>
            <a:p>
              <a:pPr algn="ctr"/>
              <a:r>
                <a:rPr kumimoji="1" lang="ja-JP" altLang="en-US" sz="1400" u="sng" dirty="0" smtClean="0"/>
                <a:t>文化</a:t>
              </a:r>
              <a:endParaRPr kumimoji="1" lang="ja-JP" altLang="en-US" sz="1400" u="sng" dirty="0"/>
            </a:p>
          </p:txBody>
        </p:sp>
        <p:sp>
          <p:nvSpPr>
            <p:cNvPr id="9" name="テキスト ボックス 8"/>
            <p:cNvSpPr txBox="1"/>
            <p:nvPr/>
          </p:nvSpPr>
          <p:spPr>
            <a:xfrm>
              <a:off x="2865279" y="1495817"/>
              <a:ext cx="581408" cy="329099"/>
            </a:xfrm>
            <a:prstGeom prst="rect">
              <a:avLst/>
            </a:prstGeom>
            <a:noFill/>
            <a:ln w="12700">
              <a:noFill/>
            </a:ln>
          </p:spPr>
          <p:txBody>
            <a:bodyPr wrap="none" rtlCol="0">
              <a:spAutoFit/>
            </a:bodyPr>
            <a:lstStyle/>
            <a:p>
              <a:pPr algn="ctr"/>
              <a:r>
                <a:rPr kumimoji="1" lang="ja-JP" altLang="en-US" sz="1400" u="sng" dirty="0" smtClean="0"/>
                <a:t>自然</a:t>
              </a:r>
              <a:endParaRPr kumimoji="1" lang="ja-JP" altLang="en-US" sz="1400" u="sng" dirty="0"/>
            </a:p>
          </p:txBody>
        </p:sp>
        <p:sp>
          <p:nvSpPr>
            <p:cNvPr id="10" name="テキスト ボックス 9"/>
            <p:cNvSpPr txBox="1"/>
            <p:nvPr/>
          </p:nvSpPr>
          <p:spPr>
            <a:xfrm>
              <a:off x="3995937" y="1196753"/>
              <a:ext cx="1146996" cy="329099"/>
            </a:xfrm>
            <a:prstGeom prst="rect">
              <a:avLst/>
            </a:prstGeom>
            <a:noFill/>
            <a:ln w="12700">
              <a:noFill/>
            </a:ln>
          </p:spPr>
          <p:txBody>
            <a:bodyPr wrap="square" rtlCol="0">
              <a:spAutoFit/>
            </a:bodyPr>
            <a:lstStyle/>
            <a:p>
              <a:pPr algn="ctr"/>
              <a:r>
                <a:rPr lang="ja-JP" altLang="en-US" sz="1400" u="sng" dirty="0" smtClean="0"/>
                <a:t>社会・経済</a:t>
              </a:r>
              <a:endParaRPr kumimoji="1" lang="ja-JP" altLang="en-US" sz="1400" u="sng" dirty="0"/>
            </a:p>
          </p:txBody>
        </p:sp>
        <p:sp>
          <p:nvSpPr>
            <p:cNvPr id="11" name="テキスト ボックス 10"/>
            <p:cNvSpPr txBox="1"/>
            <p:nvPr/>
          </p:nvSpPr>
          <p:spPr>
            <a:xfrm flipH="1">
              <a:off x="5180944" y="2092783"/>
              <a:ext cx="773382" cy="329099"/>
            </a:xfrm>
            <a:prstGeom prst="rect">
              <a:avLst/>
            </a:prstGeom>
            <a:noFill/>
            <a:ln w="12700">
              <a:noFill/>
            </a:ln>
          </p:spPr>
          <p:txBody>
            <a:bodyPr wrap="none" rtlCol="0">
              <a:spAutoFit/>
            </a:bodyPr>
            <a:lstStyle/>
            <a:p>
              <a:r>
                <a:rPr kumimoji="1" lang="ja-JP" altLang="en-US" sz="1400" u="sng" dirty="0" smtClean="0"/>
                <a:t>食文化</a:t>
              </a:r>
              <a:endParaRPr kumimoji="1" lang="ja-JP" altLang="en-US" sz="1400" u="sng" dirty="0"/>
            </a:p>
          </p:txBody>
        </p:sp>
        <p:sp>
          <p:nvSpPr>
            <p:cNvPr id="12" name="テキスト ボックス 11"/>
            <p:cNvSpPr txBox="1"/>
            <p:nvPr/>
          </p:nvSpPr>
          <p:spPr>
            <a:xfrm flipH="1">
              <a:off x="3106698" y="2092783"/>
              <a:ext cx="1445292" cy="329099"/>
            </a:xfrm>
            <a:prstGeom prst="rect">
              <a:avLst/>
            </a:prstGeom>
            <a:noFill/>
            <a:ln w="12700">
              <a:noFill/>
            </a:ln>
          </p:spPr>
          <p:txBody>
            <a:bodyPr wrap="none" rtlCol="0">
              <a:spAutoFit/>
            </a:bodyPr>
            <a:lstStyle/>
            <a:p>
              <a:r>
                <a:rPr kumimoji="1" lang="ja-JP" altLang="en-US" sz="1400" u="sng" dirty="0" smtClean="0"/>
                <a:t>食料生産・流通</a:t>
              </a:r>
              <a:endParaRPr kumimoji="1" lang="ja-JP" altLang="en-US" sz="1400" u="sng" dirty="0"/>
            </a:p>
          </p:txBody>
        </p:sp>
        <p:sp>
          <p:nvSpPr>
            <p:cNvPr id="13" name="テキスト ボックス 12"/>
            <p:cNvSpPr txBox="1"/>
            <p:nvPr/>
          </p:nvSpPr>
          <p:spPr>
            <a:xfrm flipH="1">
              <a:off x="6135325" y="3862943"/>
              <a:ext cx="1061343" cy="329099"/>
            </a:xfrm>
            <a:prstGeom prst="rect">
              <a:avLst/>
            </a:prstGeom>
            <a:noFill/>
            <a:ln w="12700">
              <a:noFill/>
            </a:ln>
          </p:spPr>
          <p:txBody>
            <a:bodyPr wrap="none" rtlCol="0">
              <a:spAutoFit/>
            </a:bodyPr>
            <a:lstStyle/>
            <a:p>
              <a:r>
                <a:rPr kumimoji="1" lang="ja-JP" altLang="en-US" sz="1400" u="sng" dirty="0" smtClean="0"/>
                <a:t>教育・体験</a:t>
              </a:r>
              <a:endParaRPr kumimoji="1" lang="ja-JP" altLang="en-US" sz="1400" u="sng" dirty="0"/>
            </a:p>
          </p:txBody>
        </p:sp>
        <p:sp>
          <p:nvSpPr>
            <p:cNvPr id="14" name="テキスト ボックス 13"/>
            <p:cNvSpPr txBox="1"/>
            <p:nvPr/>
          </p:nvSpPr>
          <p:spPr>
            <a:xfrm flipH="1">
              <a:off x="5925072" y="5113335"/>
              <a:ext cx="773382" cy="329099"/>
            </a:xfrm>
            <a:prstGeom prst="rect">
              <a:avLst/>
            </a:prstGeom>
            <a:noFill/>
            <a:ln w="12700">
              <a:noFill/>
            </a:ln>
          </p:spPr>
          <p:txBody>
            <a:bodyPr wrap="none" rtlCol="0">
              <a:spAutoFit/>
            </a:bodyPr>
            <a:lstStyle/>
            <a:p>
              <a:r>
                <a:rPr kumimoji="1" lang="ja-JP" altLang="en-US" sz="1400" u="sng" dirty="0" smtClean="0"/>
                <a:t>食嗜好</a:t>
              </a:r>
              <a:endParaRPr kumimoji="1" lang="ja-JP" altLang="en-US" sz="1400" u="sng" dirty="0"/>
            </a:p>
          </p:txBody>
        </p:sp>
        <p:sp>
          <p:nvSpPr>
            <p:cNvPr id="15" name="テキスト ボックス 14"/>
            <p:cNvSpPr txBox="1"/>
            <p:nvPr/>
          </p:nvSpPr>
          <p:spPr>
            <a:xfrm flipH="1">
              <a:off x="3969524" y="2294600"/>
              <a:ext cx="1248324" cy="329099"/>
            </a:xfrm>
            <a:prstGeom prst="rect">
              <a:avLst/>
            </a:prstGeom>
            <a:noFill/>
            <a:ln w="12700">
              <a:noFill/>
            </a:ln>
          </p:spPr>
          <p:txBody>
            <a:bodyPr wrap="square" rtlCol="0">
              <a:spAutoFit/>
            </a:bodyPr>
            <a:lstStyle/>
            <a:p>
              <a:pPr algn="ctr"/>
              <a:r>
                <a:rPr kumimoji="1" lang="ja-JP" altLang="en-US" sz="1400" u="sng" dirty="0" smtClean="0"/>
                <a:t>生活・暮らし</a:t>
              </a:r>
              <a:endParaRPr kumimoji="1" lang="ja-JP" altLang="en-US" sz="1400" u="sng" dirty="0"/>
            </a:p>
          </p:txBody>
        </p:sp>
        <p:sp>
          <p:nvSpPr>
            <p:cNvPr id="16" name="テキスト ボックス 15"/>
            <p:cNvSpPr txBox="1"/>
            <p:nvPr/>
          </p:nvSpPr>
          <p:spPr>
            <a:xfrm flipH="1">
              <a:off x="5564483" y="2818516"/>
              <a:ext cx="1794182" cy="510103"/>
            </a:xfrm>
            <a:prstGeom prst="rect">
              <a:avLst/>
            </a:prstGeom>
            <a:noFill/>
            <a:ln w="12700">
              <a:noFill/>
            </a:ln>
          </p:spPr>
          <p:txBody>
            <a:bodyPr wrap="square" rtlCol="0">
              <a:spAutoFit/>
            </a:bodyPr>
            <a:lstStyle/>
            <a:p>
              <a:r>
                <a:rPr kumimoji="1" lang="ja-JP" altLang="en-US" sz="1400" u="sng" dirty="0" smtClean="0"/>
                <a:t>情報へのアクセス</a:t>
              </a:r>
              <a:endParaRPr kumimoji="1" lang="en-US" altLang="ja-JP" sz="1400" u="sng" dirty="0" smtClean="0"/>
            </a:p>
            <a:p>
              <a:r>
                <a:rPr kumimoji="1" lang="ja-JP" altLang="en-US" sz="1100" u="sng" dirty="0" smtClean="0"/>
                <a:t>（情報</a:t>
              </a:r>
              <a:r>
                <a:rPr lang="ja-JP" altLang="en-US" sz="1100" u="sng" dirty="0" smtClean="0"/>
                <a:t>づくり・共有）</a:t>
              </a:r>
              <a:endParaRPr kumimoji="1" lang="ja-JP" altLang="en-US" sz="1100" u="sng" dirty="0"/>
            </a:p>
          </p:txBody>
        </p:sp>
        <p:sp>
          <p:nvSpPr>
            <p:cNvPr id="17" name="テキスト ボックス 16"/>
            <p:cNvSpPr txBox="1"/>
            <p:nvPr/>
          </p:nvSpPr>
          <p:spPr>
            <a:xfrm flipH="1">
              <a:off x="2399025" y="4543874"/>
              <a:ext cx="867260" cy="329099"/>
            </a:xfrm>
            <a:prstGeom prst="rect">
              <a:avLst/>
            </a:prstGeom>
            <a:noFill/>
            <a:ln w="12700">
              <a:noFill/>
            </a:ln>
          </p:spPr>
          <p:txBody>
            <a:bodyPr wrap="square" rtlCol="0">
              <a:spAutoFit/>
            </a:bodyPr>
            <a:lstStyle/>
            <a:p>
              <a:pPr algn="ctr"/>
              <a:r>
                <a:rPr kumimoji="1" lang="ja-JP" altLang="en-US" sz="1400" u="sng" dirty="0" smtClean="0"/>
                <a:t>調　理</a:t>
              </a:r>
              <a:endParaRPr kumimoji="1" lang="ja-JP" altLang="en-US" sz="1400" u="sng" dirty="0"/>
            </a:p>
          </p:txBody>
        </p:sp>
        <p:sp>
          <p:nvSpPr>
            <p:cNvPr id="18" name="テキスト ボックス 17"/>
            <p:cNvSpPr txBox="1"/>
            <p:nvPr/>
          </p:nvSpPr>
          <p:spPr>
            <a:xfrm flipH="1">
              <a:off x="1999904" y="2818516"/>
              <a:ext cx="1860440" cy="510103"/>
            </a:xfrm>
            <a:prstGeom prst="rect">
              <a:avLst/>
            </a:prstGeom>
            <a:noFill/>
            <a:ln w="12700">
              <a:noFill/>
            </a:ln>
          </p:spPr>
          <p:txBody>
            <a:bodyPr wrap="square" rtlCol="0">
              <a:spAutoFit/>
            </a:bodyPr>
            <a:lstStyle/>
            <a:p>
              <a:r>
                <a:rPr kumimoji="1" lang="ja-JP" altLang="en-US" sz="1400" u="sng" dirty="0" smtClean="0"/>
                <a:t>食物へのアクセス</a:t>
              </a:r>
              <a:endParaRPr kumimoji="1" lang="en-US" altLang="ja-JP" sz="1400" u="sng" dirty="0" smtClean="0"/>
            </a:p>
            <a:p>
              <a:r>
                <a:rPr kumimoji="1" lang="ja-JP" altLang="en-US" sz="1100" u="sng" dirty="0" smtClean="0"/>
                <a:t>（食物の入手しやすさ）</a:t>
              </a:r>
              <a:endParaRPr kumimoji="1" lang="ja-JP" altLang="en-US" sz="1100" u="sng" dirty="0"/>
            </a:p>
          </p:txBody>
        </p:sp>
        <p:sp>
          <p:nvSpPr>
            <p:cNvPr id="19" name="テキスト ボックス 18"/>
            <p:cNvSpPr txBox="1"/>
            <p:nvPr/>
          </p:nvSpPr>
          <p:spPr>
            <a:xfrm flipH="1">
              <a:off x="1811721" y="4543874"/>
              <a:ext cx="837352" cy="329099"/>
            </a:xfrm>
            <a:prstGeom prst="rect">
              <a:avLst/>
            </a:prstGeom>
            <a:noFill/>
            <a:ln w="12700">
              <a:noFill/>
            </a:ln>
          </p:spPr>
          <p:txBody>
            <a:bodyPr wrap="square" rtlCol="0">
              <a:spAutoFit/>
            </a:bodyPr>
            <a:lstStyle/>
            <a:p>
              <a:pPr algn="ctr"/>
              <a:r>
                <a:rPr kumimoji="1" lang="ja-JP" altLang="en-US" sz="1400" u="sng" dirty="0" smtClean="0"/>
                <a:t>食　材</a:t>
              </a:r>
              <a:endParaRPr kumimoji="1" lang="ja-JP" altLang="en-US" sz="1400" u="sng" dirty="0"/>
            </a:p>
          </p:txBody>
        </p:sp>
        <p:sp>
          <p:nvSpPr>
            <p:cNvPr id="20" name="テキスト ボックス 19"/>
            <p:cNvSpPr txBox="1"/>
            <p:nvPr/>
          </p:nvSpPr>
          <p:spPr>
            <a:xfrm flipH="1">
              <a:off x="6364241" y="4681287"/>
              <a:ext cx="773382" cy="329099"/>
            </a:xfrm>
            <a:prstGeom prst="rect">
              <a:avLst/>
            </a:prstGeom>
            <a:noFill/>
            <a:ln w="12700">
              <a:noFill/>
            </a:ln>
          </p:spPr>
          <p:txBody>
            <a:bodyPr wrap="none" rtlCol="0">
              <a:spAutoFit/>
            </a:bodyPr>
            <a:lstStyle/>
            <a:p>
              <a:r>
                <a:rPr lang="ja-JP" altLang="en-US" sz="1400" u="sng" dirty="0" smtClean="0"/>
                <a:t>食事観</a:t>
              </a:r>
              <a:endParaRPr kumimoji="1" lang="ja-JP" altLang="en-US" sz="1400" u="sng" dirty="0"/>
            </a:p>
          </p:txBody>
        </p:sp>
        <p:sp>
          <p:nvSpPr>
            <p:cNvPr id="21" name="テキスト ボックス 20"/>
            <p:cNvSpPr txBox="1"/>
            <p:nvPr/>
          </p:nvSpPr>
          <p:spPr>
            <a:xfrm flipH="1">
              <a:off x="5301987" y="4235335"/>
              <a:ext cx="2284718" cy="329099"/>
            </a:xfrm>
            <a:prstGeom prst="rect">
              <a:avLst/>
            </a:prstGeom>
            <a:noFill/>
            <a:ln w="12700">
              <a:noFill/>
            </a:ln>
          </p:spPr>
          <p:txBody>
            <a:bodyPr wrap="square" rtlCol="0">
              <a:spAutoFit/>
            </a:bodyPr>
            <a:lstStyle/>
            <a:p>
              <a:r>
                <a:rPr kumimoji="1" lang="ja-JP" altLang="en-US" sz="1400" u="sng" dirty="0" smtClean="0"/>
                <a:t>食に関する知識・スキル</a:t>
              </a:r>
              <a:endParaRPr kumimoji="1" lang="ja-JP" altLang="en-US" sz="1400" u="sng" dirty="0"/>
            </a:p>
          </p:txBody>
        </p:sp>
        <p:sp>
          <p:nvSpPr>
            <p:cNvPr id="22" name="テキスト ボックス 21"/>
            <p:cNvSpPr txBox="1"/>
            <p:nvPr/>
          </p:nvSpPr>
          <p:spPr>
            <a:xfrm flipH="1">
              <a:off x="4262963" y="6121447"/>
              <a:ext cx="581408" cy="329099"/>
            </a:xfrm>
            <a:prstGeom prst="rect">
              <a:avLst/>
            </a:prstGeom>
            <a:noFill/>
            <a:ln w="12700">
              <a:noFill/>
            </a:ln>
          </p:spPr>
          <p:txBody>
            <a:bodyPr wrap="none" rtlCol="0">
              <a:spAutoFit/>
            </a:bodyPr>
            <a:lstStyle/>
            <a:p>
              <a:pPr algn="ctr"/>
              <a:r>
                <a:rPr lang="ja-JP" altLang="en-US" sz="1400" u="sng" dirty="0" smtClean="0"/>
                <a:t>健康</a:t>
              </a:r>
              <a:endParaRPr kumimoji="1" lang="ja-JP" altLang="en-US" sz="1400" u="sng" dirty="0"/>
            </a:p>
          </p:txBody>
        </p:sp>
        <p:sp>
          <p:nvSpPr>
            <p:cNvPr id="23" name="テキスト ボックス 22"/>
            <p:cNvSpPr txBox="1"/>
            <p:nvPr/>
          </p:nvSpPr>
          <p:spPr>
            <a:xfrm flipH="1">
              <a:off x="3983255" y="2998896"/>
              <a:ext cx="1220861" cy="329099"/>
            </a:xfrm>
            <a:prstGeom prst="rect">
              <a:avLst/>
            </a:prstGeom>
            <a:noFill/>
            <a:ln w="12700">
              <a:noFill/>
            </a:ln>
          </p:spPr>
          <p:txBody>
            <a:bodyPr wrap="square" rtlCol="0">
              <a:spAutoFit/>
            </a:bodyPr>
            <a:lstStyle/>
            <a:p>
              <a:pPr algn="ctr"/>
              <a:r>
                <a:rPr lang="ja-JP" altLang="en-US" sz="1400" u="sng" dirty="0" smtClean="0"/>
                <a:t>食の場面</a:t>
              </a:r>
              <a:endParaRPr kumimoji="1" lang="ja-JP" altLang="en-US" sz="1400" u="sng" dirty="0"/>
            </a:p>
          </p:txBody>
        </p:sp>
        <p:sp>
          <p:nvSpPr>
            <p:cNvPr id="24" name="テキスト ボックス 23"/>
            <p:cNvSpPr txBox="1"/>
            <p:nvPr/>
          </p:nvSpPr>
          <p:spPr>
            <a:xfrm flipH="1">
              <a:off x="3386608" y="3223021"/>
              <a:ext cx="2414159" cy="352326"/>
            </a:xfrm>
            <a:prstGeom prst="rect">
              <a:avLst/>
            </a:prstGeom>
            <a:noFill/>
            <a:ln w="12700">
              <a:noFill/>
            </a:ln>
          </p:spPr>
          <p:txBody>
            <a:bodyPr wrap="square" rtlCol="0">
              <a:spAutoFit/>
            </a:bodyPr>
            <a:lstStyle/>
            <a:p>
              <a:pPr algn="ctr"/>
              <a:r>
                <a:rPr kumimoji="1" lang="ja-JP" altLang="en-US" sz="1400" u="sng" dirty="0" smtClean="0"/>
                <a:t>選び方・整え方・食べ方</a:t>
              </a:r>
              <a:endParaRPr kumimoji="1" lang="ja-JP" altLang="en-US" sz="1400" u="sng" dirty="0"/>
            </a:p>
          </p:txBody>
        </p:sp>
        <p:sp>
          <p:nvSpPr>
            <p:cNvPr id="25" name="テキスト ボックス 24"/>
            <p:cNvSpPr txBox="1"/>
            <p:nvPr/>
          </p:nvSpPr>
          <p:spPr>
            <a:xfrm flipH="1">
              <a:off x="3570688" y="5401367"/>
              <a:ext cx="855657" cy="329099"/>
            </a:xfrm>
            <a:prstGeom prst="rect">
              <a:avLst/>
            </a:prstGeom>
            <a:noFill/>
            <a:ln w="12700">
              <a:noFill/>
            </a:ln>
          </p:spPr>
          <p:txBody>
            <a:bodyPr wrap="none" rtlCol="0">
              <a:spAutoFit/>
            </a:bodyPr>
            <a:lstStyle/>
            <a:p>
              <a:r>
                <a:rPr kumimoji="1" lang="ja-JP" altLang="en-US" sz="1400" u="sng" dirty="0" smtClean="0"/>
                <a:t>おいしさ</a:t>
              </a:r>
              <a:endParaRPr kumimoji="1" lang="ja-JP" altLang="en-US" sz="1400" u="sng" dirty="0"/>
            </a:p>
          </p:txBody>
        </p:sp>
        <p:sp>
          <p:nvSpPr>
            <p:cNvPr id="26" name="テキスト ボックス 25"/>
            <p:cNvSpPr txBox="1"/>
            <p:nvPr/>
          </p:nvSpPr>
          <p:spPr>
            <a:xfrm flipH="1">
              <a:off x="4835666" y="5401367"/>
              <a:ext cx="728817" cy="329099"/>
            </a:xfrm>
            <a:prstGeom prst="rect">
              <a:avLst/>
            </a:prstGeom>
            <a:noFill/>
            <a:ln w="12700">
              <a:noFill/>
            </a:ln>
          </p:spPr>
          <p:txBody>
            <a:bodyPr wrap="none" rtlCol="0">
              <a:spAutoFit/>
            </a:bodyPr>
            <a:lstStyle/>
            <a:p>
              <a:r>
                <a:rPr kumimoji="1" lang="ja-JP" altLang="en-US" sz="1400" u="sng" dirty="0" smtClean="0"/>
                <a:t>楽しみ</a:t>
              </a:r>
              <a:endParaRPr kumimoji="1" lang="ja-JP" altLang="en-US" sz="1400" u="sng" dirty="0"/>
            </a:p>
          </p:txBody>
        </p:sp>
        <p:sp>
          <p:nvSpPr>
            <p:cNvPr id="27" name="テキスト ボックス 26"/>
            <p:cNvSpPr txBox="1"/>
            <p:nvPr/>
          </p:nvSpPr>
          <p:spPr>
            <a:xfrm flipH="1">
              <a:off x="3959315" y="5709991"/>
              <a:ext cx="1268745" cy="329099"/>
            </a:xfrm>
            <a:prstGeom prst="rect">
              <a:avLst/>
            </a:prstGeom>
            <a:noFill/>
            <a:ln w="12700">
              <a:noFill/>
            </a:ln>
          </p:spPr>
          <p:txBody>
            <a:bodyPr wrap="none" rtlCol="0">
              <a:spAutoFit/>
            </a:bodyPr>
            <a:lstStyle/>
            <a:p>
              <a:pPr algn="ctr"/>
              <a:r>
                <a:rPr lang="ja-JP" altLang="en-US" sz="1400" u="sng" dirty="0"/>
                <a:t>栄養バランス</a:t>
              </a:r>
              <a:endParaRPr kumimoji="1" lang="ja-JP" altLang="en-US" sz="1400" u="sng" dirty="0"/>
            </a:p>
          </p:txBody>
        </p:sp>
        <p:sp>
          <p:nvSpPr>
            <p:cNvPr id="28" name="上矢印 63"/>
            <p:cNvSpPr/>
            <p:nvPr/>
          </p:nvSpPr>
          <p:spPr>
            <a:xfrm rot="4680000">
              <a:off x="3191766" y="4417552"/>
              <a:ext cx="512399" cy="571271"/>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9" name="上矢印 63"/>
            <p:cNvSpPr/>
            <p:nvPr/>
          </p:nvSpPr>
          <p:spPr>
            <a:xfrm rot="7154030">
              <a:off x="3069297" y="3389801"/>
              <a:ext cx="479983" cy="536997"/>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0" name="上矢印 63"/>
            <p:cNvSpPr/>
            <p:nvPr/>
          </p:nvSpPr>
          <p:spPr>
            <a:xfrm rot="10800000" flipV="1">
              <a:off x="4268510" y="4980396"/>
              <a:ext cx="546717" cy="436024"/>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1" name="円弧 30"/>
            <p:cNvSpPr/>
            <p:nvPr/>
          </p:nvSpPr>
          <p:spPr>
            <a:xfrm>
              <a:off x="3883763" y="4099247"/>
              <a:ext cx="583121" cy="1067149"/>
            </a:xfrm>
            <a:prstGeom prst="arc">
              <a:avLst>
                <a:gd name="adj1" fmla="val 16200000"/>
                <a:gd name="adj2" fmla="val 2019314"/>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sz="2000"/>
            </a:p>
          </p:txBody>
        </p:sp>
        <p:sp>
          <p:nvSpPr>
            <p:cNvPr id="32" name="円弧 31"/>
            <p:cNvSpPr/>
            <p:nvPr/>
          </p:nvSpPr>
          <p:spPr>
            <a:xfrm flipH="1">
              <a:off x="4624862" y="4069289"/>
              <a:ext cx="583121" cy="1067149"/>
            </a:xfrm>
            <a:prstGeom prst="arc">
              <a:avLst>
                <a:gd name="adj1" fmla="val 16200000"/>
                <a:gd name="adj2" fmla="val 2019314"/>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sz="2000"/>
            </a:p>
          </p:txBody>
        </p:sp>
        <p:cxnSp>
          <p:nvCxnSpPr>
            <p:cNvPr id="33" name="直線コネクタ 32"/>
            <p:cNvCxnSpPr/>
            <p:nvPr/>
          </p:nvCxnSpPr>
          <p:spPr>
            <a:xfrm flipH="1">
              <a:off x="4004072" y="3973151"/>
              <a:ext cx="503386" cy="171175"/>
            </a:xfrm>
            <a:prstGeom prst="line">
              <a:avLst/>
            </a:prstGeom>
          </p:spPr>
          <p:style>
            <a:lnRef idx="2">
              <a:schemeClr val="accent6"/>
            </a:lnRef>
            <a:fillRef idx="0">
              <a:schemeClr val="accent6"/>
            </a:fillRef>
            <a:effectRef idx="1">
              <a:schemeClr val="accent6"/>
            </a:effectRef>
            <a:fontRef idx="minor">
              <a:schemeClr val="tx1"/>
            </a:fontRef>
          </p:style>
        </p:cxnSp>
        <p:cxnSp>
          <p:nvCxnSpPr>
            <p:cNvPr id="34" name="直線コネクタ 33"/>
            <p:cNvCxnSpPr/>
            <p:nvPr/>
          </p:nvCxnSpPr>
          <p:spPr>
            <a:xfrm flipH="1" flipV="1">
              <a:off x="4579910" y="3960757"/>
              <a:ext cx="533590" cy="165216"/>
            </a:xfrm>
            <a:prstGeom prst="line">
              <a:avLst/>
            </a:prstGeom>
          </p:spPr>
          <p:style>
            <a:lnRef idx="2">
              <a:schemeClr val="accent6"/>
            </a:lnRef>
            <a:fillRef idx="0">
              <a:schemeClr val="accent6"/>
            </a:fillRef>
            <a:effectRef idx="1">
              <a:schemeClr val="accent6"/>
            </a:effectRef>
            <a:fontRef idx="minor">
              <a:schemeClr val="tx1"/>
            </a:fontRef>
          </p:style>
        </p:cxnSp>
        <p:sp>
          <p:nvSpPr>
            <p:cNvPr id="35" name="角丸四角形 34"/>
            <p:cNvSpPr/>
            <p:nvPr/>
          </p:nvSpPr>
          <p:spPr>
            <a:xfrm>
              <a:off x="3838222" y="4632821"/>
              <a:ext cx="1407293" cy="211625"/>
            </a:xfrm>
            <a:prstGeom prst="roundRect">
              <a:avLst/>
            </a:prstGeom>
            <a:ln w="9525"/>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食　品</a:t>
              </a:r>
              <a:endParaRPr kumimoji="1" lang="ja-JP" altLang="en-US" dirty="0"/>
            </a:p>
          </p:txBody>
        </p:sp>
        <p:sp>
          <p:nvSpPr>
            <p:cNvPr id="36" name="角丸四角形 35"/>
            <p:cNvSpPr/>
            <p:nvPr/>
          </p:nvSpPr>
          <p:spPr>
            <a:xfrm>
              <a:off x="3832449" y="4325897"/>
              <a:ext cx="1418839" cy="231275"/>
            </a:xfrm>
            <a:prstGeom prst="roundRect">
              <a:avLst/>
            </a:prstGeom>
            <a:ln w="9525">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料　理</a:t>
              </a:r>
              <a:endParaRPr kumimoji="1" lang="ja-JP" altLang="en-US" dirty="0"/>
            </a:p>
          </p:txBody>
        </p:sp>
        <p:sp>
          <p:nvSpPr>
            <p:cNvPr id="37" name="角丸四角形 36"/>
            <p:cNvSpPr/>
            <p:nvPr/>
          </p:nvSpPr>
          <p:spPr>
            <a:xfrm>
              <a:off x="3800124" y="3626395"/>
              <a:ext cx="1483488" cy="3873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食　事</a:t>
              </a:r>
              <a:endParaRPr kumimoji="1" lang="ja-JP" altLang="en-US" dirty="0"/>
            </a:p>
          </p:txBody>
        </p:sp>
        <p:sp>
          <p:nvSpPr>
            <p:cNvPr id="38" name="上矢印 63"/>
            <p:cNvSpPr/>
            <p:nvPr/>
          </p:nvSpPr>
          <p:spPr>
            <a:xfrm rot="7560000">
              <a:off x="3300568" y="2404753"/>
              <a:ext cx="424665" cy="529565"/>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9" name="角丸四角形 38"/>
            <p:cNvSpPr/>
            <p:nvPr/>
          </p:nvSpPr>
          <p:spPr>
            <a:xfrm>
              <a:off x="3816683" y="2640133"/>
              <a:ext cx="1475397" cy="348360"/>
            </a:xfrm>
            <a:prstGeom prst="roundRect">
              <a:avLst/>
            </a:prstGeom>
            <a:solidFill>
              <a:schemeClr val="bg1"/>
            </a:solidFill>
            <a:ln w="9525">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食</a:t>
              </a:r>
              <a:r>
                <a:rPr lang="ja-JP" altLang="en-US" sz="1600" dirty="0" smtClean="0"/>
                <a:t>習慣</a:t>
              </a:r>
              <a:endParaRPr kumimoji="1" lang="ja-JP" altLang="en-US" sz="1600" dirty="0"/>
            </a:p>
          </p:txBody>
        </p:sp>
        <p:cxnSp>
          <p:nvCxnSpPr>
            <p:cNvPr id="40" name="直線矢印コネクタ 39"/>
            <p:cNvCxnSpPr/>
            <p:nvPr/>
          </p:nvCxnSpPr>
          <p:spPr>
            <a:xfrm flipV="1">
              <a:off x="4554381" y="2996952"/>
              <a:ext cx="0" cy="745348"/>
            </a:xfrm>
            <a:prstGeom prst="straightConnector1">
              <a:avLst/>
            </a:prstGeom>
            <a:ln w="25400">
              <a:solidFill>
                <a:schemeClr val="accent6"/>
              </a:solidFill>
              <a:prstDash val="sysDot"/>
              <a:headEnd type="none"/>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上矢印 63"/>
            <p:cNvSpPr/>
            <p:nvPr/>
          </p:nvSpPr>
          <p:spPr>
            <a:xfrm rot="16920000" flipH="1">
              <a:off x="5400119" y="4430387"/>
              <a:ext cx="512399" cy="571271"/>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2" name="上矢印 63"/>
            <p:cNvSpPr/>
            <p:nvPr/>
          </p:nvSpPr>
          <p:spPr>
            <a:xfrm rot="14445970" flipH="1">
              <a:off x="5560776" y="3402634"/>
              <a:ext cx="479983" cy="536997"/>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3" name="上矢印 63"/>
            <p:cNvSpPr/>
            <p:nvPr/>
          </p:nvSpPr>
          <p:spPr>
            <a:xfrm rot="14040000" flipH="1">
              <a:off x="5384823" y="2417586"/>
              <a:ext cx="424665" cy="529565"/>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sp>
        <p:nvSpPr>
          <p:cNvPr id="44" name="正方形/長方形 43"/>
          <p:cNvSpPr/>
          <p:nvPr/>
        </p:nvSpPr>
        <p:spPr>
          <a:xfrm>
            <a:off x="0" y="-27383"/>
            <a:ext cx="9144000" cy="43204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「健康な食事」の食事パターンに着目</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する視点　</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①</a:t>
            </a:r>
            <a:endParaRPr lang="ja-JP" altLang="en-US"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46" name="角丸四角形 45"/>
          <p:cNvSpPr/>
          <p:nvPr/>
        </p:nvSpPr>
        <p:spPr>
          <a:xfrm>
            <a:off x="107504" y="404665"/>
            <a:ext cx="9036496" cy="1296144"/>
          </a:xfrm>
          <a:prstGeom prst="roundRect">
            <a:avLst>
              <a:gd name="adj" fmla="val 7735"/>
            </a:avLst>
          </a:prstGeom>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00" dirty="0">
                <a:solidFill>
                  <a:sysClr val="windowText" lastClr="000000"/>
                </a:solidFill>
                <a:latin typeface="ＭＳ ゴシック" panose="020B0609070205080204" pitchFamily="49" charset="-128"/>
                <a:ea typeface="ＭＳ ゴシック" panose="020B0609070205080204" pitchFamily="49" charset="-128"/>
              </a:rPr>
              <a:t>＜</a:t>
            </a:r>
            <a:r>
              <a:rPr lang="ja-JP" altLang="en-US" sz="1600" dirty="0" smtClean="0">
                <a:solidFill>
                  <a:sysClr val="windowText" lastClr="000000"/>
                </a:solidFill>
                <a:latin typeface="ＭＳ ゴシック" panose="020B0609070205080204" pitchFamily="49" charset="-128"/>
                <a:ea typeface="ＭＳ ゴシック" panose="020B0609070205080204" pitchFamily="49" charset="-128"/>
              </a:rPr>
              <a:t>食事</a:t>
            </a:r>
            <a:r>
              <a:rPr lang="ja-JP" altLang="en-US" sz="1600" dirty="0">
                <a:solidFill>
                  <a:sysClr val="windowText" lastClr="000000"/>
                </a:solidFill>
                <a:latin typeface="ＭＳ ゴシック" panose="020B0609070205080204" pitchFamily="49" charset="-128"/>
                <a:ea typeface="ＭＳ ゴシック" panose="020B0609070205080204" pitchFamily="49" charset="-128"/>
              </a:rPr>
              <a:t>からの</a:t>
            </a:r>
            <a:r>
              <a:rPr lang="ja-JP" altLang="en-US" sz="1600" dirty="0" smtClean="0">
                <a:solidFill>
                  <a:sysClr val="windowText" lastClr="000000"/>
                </a:solidFill>
                <a:latin typeface="ＭＳ ゴシック" panose="020B0609070205080204" pitchFamily="49" charset="-128"/>
                <a:ea typeface="ＭＳ ゴシック" panose="020B0609070205080204" pitchFamily="49" charset="-128"/>
              </a:rPr>
              <a:t>視点＞</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 </a:t>
            </a:r>
            <a:r>
              <a:rPr lang="ja-JP" altLang="ja-JP" sz="1600" dirty="0" smtClean="0">
                <a:latin typeface="ＭＳ ゴシック" panose="020B0609070205080204" pitchFamily="49" charset="-128"/>
                <a:ea typeface="ＭＳ ゴシック" panose="020B0609070205080204" pitchFamily="49" charset="-128"/>
              </a:rPr>
              <a:t>日々</a:t>
            </a:r>
            <a:r>
              <a:rPr lang="ja-JP" altLang="ja-JP" sz="1600" dirty="0">
                <a:latin typeface="ＭＳ ゴシック" panose="020B0609070205080204" pitchFamily="49" charset="-128"/>
                <a:ea typeface="ＭＳ ゴシック" panose="020B0609070205080204" pitchFamily="49" charset="-128"/>
              </a:rPr>
              <a:t>繰り返される食生活において、人々は、料理を組み合わせて、「食事</a:t>
            </a:r>
            <a:r>
              <a:rPr lang="ja-JP" altLang="ja-JP" sz="1600" dirty="0" smtClean="0">
                <a:latin typeface="ＭＳ ゴシック" panose="020B0609070205080204" pitchFamily="49" charset="-128"/>
                <a:ea typeface="ＭＳ ゴシック" panose="020B0609070205080204" pitchFamily="49" charset="-128"/>
              </a:rPr>
              <a:t>」として整え、</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a:t>
            </a:r>
            <a:r>
              <a:rPr lang="en-US" altLang="ja-JP" sz="1600" dirty="0" smtClean="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食べて</a:t>
            </a:r>
            <a:r>
              <a:rPr lang="ja-JP" altLang="ja-JP" sz="1600" dirty="0">
                <a:latin typeface="ＭＳ ゴシック" panose="020B0609070205080204" pitchFamily="49" charset="-128"/>
                <a:ea typeface="ＭＳ ゴシック" panose="020B0609070205080204" pitchFamily="49" charset="-128"/>
              </a:rPr>
              <a:t>いる</a:t>
            </a:r>
            <a:r>
              <a:rPr lang="ja-JP" altLang="ja-JP"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 </a:t>
            </a:r>
            <a:r>
              <a:rPr lang="ja-JP" altLang="ja-JP" sz="1600" dirty="0" smtClean="0">
                <a:latin typeface="ＭＳ ゴシック" panose="020B0609070205080204" pitchFamily="49" charset="-128"/>
                <a:ea typeface="ＭＳ ゴシック" panose="020B0609070205080204" pitchFamily="49" charset="-128"/>
              </a:rPr>
              <a:t>健康</a:t>
            </a:r>
            <a:r>
              <a:rPr lang="ja-JP" altLang="ja-JP" sz="1600" dirty="0">
                <a:latin typeface="ＭＳ ゴシック" panose="020B0609070205080204" pitchFamily="49" charset="-128"/>
                <a:ea typeface="ＭＳ ゴシック" panose="020B0609070205080204" pitchFamily="49" charset="-128"/>
              </a:rPr>
              <a:t>寿命の延伸のためには、特定の食品や特定の栄養素の摂取ではなく</a:t>
            </a:r>
            <a:r>
              <a:rPr lang="ja-JP" altLang="ja-JP" sz="1600" dirty="0" smtClean="0">
                <a:latin typeface="ＭＳ ゴシック" panose="020B0609070205080204" pitchFamily="49" charset="-128"/>
                <a:ea typeface="ＭＳ ゴシック" panose="020B0609070205080204" pitchFamily="49" charset="-128"/>
              </a:rPr>
              <a:t>、料理</a:t>
            </a:r>
            <a:r>
              <a:rPr lang="ja-JP" altLang="ja-JP" sz="1600" dirty="0">
                <a:latin typeface="ＭＳ ゴシック" panose="020B0609070205080204" pitchFamily="49" charset="-128"/>
                <a:ea typeface="ＭＳ ゴシック" panose="020B0609070205080204" pitchFamily="49" charset="-128"/>
              </a:rPr>
              <a:t>を基本</a:t>
            </a:r>
            <a:r>
              <a:rPr lang="ja-JP" altLang="ja-JP" sz="1600" dirty="0" smtClean="0">
                <a:latin typeface="ＭＳ ゴシック" panose="020B0609070205080204" pitchFamily="49" charset="-128"/>
                <a:ea typeface="ＭＳ ゴシック" panose="020B0609070205080204" pitchFamily="49" charset="-128"/>
              </a:rPr>
              <a:t>と</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する適切</a:t>
            </a:r>
            <a:r>
              <a:rPr lang="ja-JP" altLang="ja-JP" sz="1600" dirty="0">
                <a:latin typeface="ＭＳ ゴシック" panose="020B0609070205080204" pitchFamily="49" charset="-128"/>
                <a:ea typeface="ＭＳ ゴシック" panose="020B0609070205080204" pitchFamily="49" charset="-128"/>
              </a:rPr>
              <a:t>な「食事」を繰り返し食べることで、健康な食習慣</a:t>
            </a:r>
            <a:r>
              <a:rPr lang="ja-JP" altLang="ja-JP" sz="1600" dirty="0" smtClean="0">
                <a:latin typeface="ＭＳ ゴシック" panose="020B0609070205080204" pitchFamily="49" charset="-128"/>
                <a:ea typeface="ＭＳ ゴシック" panose="020B0609070205080204" pitchFamily="49" charset="-128"/>
              </a:rPr>
              <a:t>の定着</a:t>
            </a:r>
            <a:r>
              <a:rPr lang="ja-JP" altLang="ja-JP" sz="1600" dirty="0">
                <a:latin typeface="ＭＳ ゴシック" panose="020B0609070205080204" pitchFamily="49" charset="-128"/>
                <a:ea typeface="ＭＳ ゴシック" panose="020B0609070205080204" pitchFamily="49" charset="-128"/>
              </a:rPr>
              <a:t>を図ることが</a:t>
            </a:r>
            <a:r>
              <a:rPr lang="ja-JP" altLang="ja-JP" sz="1600" dirty="0" smtClean="0">
                <a:latin typeface="ＭＳ ゴシック" panose="020B0609070205080204" pitchFamily="49" charset="-128"/>
                <a:ea typeface="ＭＳ ゴシック" panose="020B0609070205080204" pitchFamily="49" charset="-128"/>
              </a:rPr>
              <a:t>重要。</a:t>
            </a:r>
            <a:endParaRPr lang="ja-JP" altLang="ja-JP" sz="1600" dirty="0">
              <a:latin typeface="ＭＳ ゴシック" panose="020B0609070205080204" pitchFamily="49" charset="-128"/>
              <a:ea typeface="ＭＳ ゴシック" panose="020B0609070205080204" pitchFamily="49" charset="-128"/>
            </a:endParaRPr>
          </a:p>
        </p:txBody>
      </p:sp>
      <p:sp>
        <p:nvSpPr>
          <p:cNvPr id="48"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65</a:t>
            </a:fld>
            <a:endParaRPr kumimoji="1" lang="ja-JP" altLang="en-US"/>
          </a:p>
        </p:txBody>
      </p:sp>
    </p:spTree>
    <p:extLst>
      <p:ext uri="{BB962C8B-B14F-4D97-AF65-F5344CB8AC3E}">
        <p14:creationId xmlns:p14="http://schemas.microsoft.com/office/powerpoint/2010/main" val="11874293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107504" y="404664"/>
            <a:ext cx="8964488" cy="1296144"/>
          </a:xfrm>
          <a:prstGeom prst="roundRect">
            <a:avLst>
              <a:gd name="adj" fmla="val 7735"/>
            </a:avLst>
          </a:prstGeom>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solidFill>
                  <a:sysClr val="windowText" lastClr="000000"/>
                </a:solidFill>
                <a:latin typeface="ＭＳ ゴシック" panose="020B0609070205080204" pitchFamily="49" charset="-128"/>
                <a:ea typeface="ＭＳ ゴシック" panose="020B0609070205080204" pitchFamily="49" charset="-128"/>
              </a:rPr>
              <a:t>食文化、栄養バランスからの</a:t>
            </a:r>
            <a:r>
              <a:rPr lang="ja-JP" altLang="en-US" sz="1600" dirty="0" smtClean="0">
                <a:solidFill>
                  <a:sysClr val="windowText" lastClr="000000"/>
                </a:solidFill>
                <a:latin typeface="ＭＳ ゴシック" panose="020B0609070205080204" pitchFamily="49" charset="-128"/>
                <a:ea typeface="ＭＳ ゴシック" panose="020B0609070205080204" pitchFamily="49" charset="-128"/>
              </a:rPr>
              <a:t>視点</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 </a:t>
            </a:r>
            <a:r>
              <a:rPr lang="ja-JP" altLang="en-US" sz="1600" dirty="0">
                <a:latin typeface="ＭＳ ゴシック" panose="020B0609070205080204" pitchFamily="49" charset="-128"/>
                <a:ea typeface="ＭＳ ゴシック" panose="020B0609070205080204" pitchFamily="49" charset="-128"/>
              </a:rPr>
              <a:t>「健康な食事」の食事パターンは、地域の気候・風土に根ざし培われてきた日本の食</a:t>
            </a:r>
            <a:r>
              <a:rPr lang="ja-JP" altLang="en-US" sz="1600" dirty="0" smtClean="0">
                <a:latin typeface="ＭＳ ゴシック" panose="020B0609070205080204" pitchFamily="49" charset="-128"/>
                <a:ea typeface="ＭＳ ゴシック" panose="020B0609070205080204" pitchFamily="49" charset="-128"/>
              </a:rPr>
              <a:t>文化</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　 の良さ</a:t>
            </a:r>
            <a:r>
              <a:rPr lang="ja-JP" altLang="en-US" sz="1600" dirty="0">
                <a:latin typeface="ＭＳ ゴシック" panose="020B0609070205080204" pitchFamily="49" charset="-128"/>
                <a:ea typeface="ＭＳ ゴシック" panose="020B0609070205080204" pitchFamily="49" charset="-128"/>
              </a:rPr>
              <a:t>を引き継ぐとともに、栄養学的にも望ましい量や内容であることが求められる。</a:t>
            </a:r>
          </a:p>
          <a:p>
            <a:r>
              <a:rPr lang="ja-JP" altLang="en-US" sz="1600" dirty="0" smtClean="0">
                <a:latin typeface="ＭＳ ゴシック" panose="020B0609070205080204" pitchFamily="49" charset="-128"/>
                <a:ea typeface="ＭＳ ゴシック" panose="020B0609070205080204" pitchFamily="49" charset="-128"/>
              </a:rPr>
              <a:t>　○ 特</a:t>
            </a:r>
            <a:r>
              <a:rPr lang="ja-JP" altLang="en-US" sz="1600" dirty="0">
                <a:latin typeface="ＭＳ ゴシック" panose="020B0609070205080204" pitchFamily="49" charset="-128"/>
                <a:ea typeface="ＭＳ ゴシック" panose="020B0609070205080204" pitchFamily="49" charset="-128"/>
              </a:rPr>
              <a:t>に、「食事」の“質”を保証するには、栄養バランスを確保できる「食品」や「料理</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　 の“組合せ</a:t>
            </a:r>
            <a:r>
              <a:rPr lang="ja-JP" altLang="en-US" sz="1600" dirty="0">
                <a:latin typeface="ＭＳ ゴシック" panose="020B0609070205080204" pitchFamily="49" charset="-128"/>
                <a:ea typeface="ＭＳ ゴシック" panose="020B0609070205080204" pitchFamily="49" charset="-128"/>
              </a:rPr>
              <a:t>”の提案が</a:t>
            </a:r>
            <a:r>
              <a:rPr lang="ja-JP" altLang="en-US" sz="1600" dirty="0" smtClean="0">
                <a:latin typeface="ＭＳ ゴシック" panose="020B0609070205080204" pitchFamily="49" charset="-128"/>
                <a:ea typeface="ＭＳ ゴシック" panose="020B0609070205080204" pitchFamily="49" charset="-128"/>
              </a:rPr>
              <a:t>必要。</a:t>
            </a:r>
            <a:endParaRPr lang="ja-JP" altLang="en-US" sz="1600" dirty="0">
              <a:latin typeface="ＭＳ ゴシック" panose="020B0609070205080204" pitchFamily="49" charset="-128"/>
              <a:ea typeface="ＭＳ ゴシック" panose="020B0609070205080204" pitchFamily="49" charset="-128"/>
            </a:endParaRPr>
          </a:p>
        </p:txBody>
      </p:sp>
      <p:grpSp>
        <p:nvGrpSpPr>
          <p:cNvPr id="47" name="グループ化 46"/>
          <p:cNvGrpSpPr/>
          <p:nvPr/>
        </p:nvGrpSpPr>
        <p:grpSpPr>
          <a:xfrm>
            <a:off x="2003408" y="1725668"/>
            <a:ext cx="7156251" cy="5053950"/>
            <a:chOff x="1628631" y="1029877"/>
            <a:chExt cx="8235200" cy="5815935"/>
          </a:xfrm>
        </p:grpSpPr>
        <p:sp>
          <p:nvSpPr>
            <p:cNvPr id="48" name="円/楕円 47"/>
            <p:cNvSpPr/>
            <p:nvPr/>
          </p:nvSpPr>
          <p:spPr>
            <a:xfrm rot="18900000" flipV="1">
              <a:off x="1628631" y="1029877"/>
              <a:ext cx="5866664" cy="5787550"/>
            </a:xfrm>
            <a:prstGeom prst="ellipse">
              <a:avLst/>
            </a:prstGeom>
            <a:gradFill flip="none" rotWithShape="1">
              <a:gsLst>
                <a:gs pos="100000">
                  <a:srgbClr val="FEEFE2"/>
                </a:gs>
                <a:gs pos="100000">
                  <a:schemeClr val="accent6">
                    <a:lumMod val="5000"/>
                    <a:lumOff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円/楕円 48"/>
            <p:cNvSpPr/>
            <p:nvPr/>
          </p:nvSpPr>
          <p:spPr>
            <a:xfrm rot="18900000" flipV="1">
              <a:off x="1865112" y="1456576"/>
              <a:ext cx="5434388" cy="5389236"/>
            </a:xfrm>
            <a:prstGeom prst="ellipse">
              <a:avLst/>
            </a:prstGeom>
            <a:gradFill flip="none" rotWithShape="1">
              <a:gsLst>
                <a:gs pos="39000">
                  <a:schemeClr val="accent6">
                    <a:lumMod val="60000"/>
                    <a:lumOff val="40000"/>
                  </a:schemeClr>
                </a:gs>
                <a:gs pos="53000">
                  <a:srgbClr val="FDDDC3"/>
                </a:gs>
                <a:gs pos="82000">
                  <a:schemeClr val="accent6">
                    <a:lumMod val="5000"/>
                    <a:lumOff val="95000"/>
                  </a:schemeClr>
                </a:gs>
              </a:gsLst>
              <a:path path="circle">
                <a:fillToRect l="100000" t="100000"/>
              </a:path>
              <a:tileRect r="-100000" b="-100000"/>
            </a:gra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テキスト ボックス 50"/>
            <p:cNvSpPr txBox="1"/>
            <p:nvPr/>
          </p:nvSpPr>
          <p:spPr>
            <a:xfrm>
              <a:off x="2716748" y="4830236"/>
              <a:ext cx="3727460" cy="1911132"/>
            </a:xfrm>
            <a:prstGeom prst="rect">
              <a:avLst/>
            </a:prstGeom>
            <a:noFill/>
            <a:ln w="25400">
              <a:noFill/>
            </a:ln>
          </p:spPr>
          <p:txBody>
            <a:bodyPr wrap="none" rtlCol="0">
              <a:prstTxWarp prst="textArchDown">
                <a:avLst>
                  <a:gd name="adj" fmla="val 395177"/>
                </a:avLst>
              </a:prstTxWarp>
              <a:spAutoFit/>
            </a:bodyPr>
            <a:lstStyle/>
            <a:p>
              <a:pPr algn="ct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健 康 ・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Q O L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生 活 の 質 ） の 維 持 ・ 向 上　</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a:xfrm>
              <a:off x="3203848" y="1772816"/>
              <a:ext cx="2785612" cy="938302"/>
            </a:xfrm>
            <a:prstGeom prst="rect">
              <a:avLst/>
            </a:prstGeom>
            <a:noFill/>
            <a:ln w="12700">
              <a:noFill/>
            </a:ln>
          </p:spPr>
          <p:txBody>
            <a:bodyPr wrap="none" rtlCol="0">
              <a:prstTxWarp prst="textArchUp">
                <a:avLst>
                  <a:gd name="adj" fmla="val 10817511"/>
                </a:avLst>
              </a:prstTxWarp>
              <a:spAutoFit/>
            </a:bodyPr>
            <a:lstStyle/>
            <a:p>
              <a:pPr algn="ctr"/>
              <a:r>
                <a:rPr lang="ja-JP" altLang="en-US" sz="2000" b="1" dirty="0" smtClean="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 地　域　力　の　維　持　・　向　上</a:t>
              </a:r>
              <a:endParaRPr kumimoji="1" lang="ja-JP" altLang="en-US" sz="2000" b="1"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p:cNvSpPr txBox="1"/>
            <p:nvPr/>
          </p:nvSpPr>
          <p:spPr>
            <a:xfrm>
              <a:off x="5743728" y="1495818"/>
              <a:ext cx="627400" cy="343957"/>
            </a:xfrm>
            <a:prstGeom prst="rect">
              <a:avLst/>
            </a:prstGeom>
            <a:noFill/>
            <a:ln w="12700">
              <a:noFill/>
            </a:ln>
          </p:spPr>
          <p:txBody>
            <a:bodyPr wrap="square" rtlCol="0">
              <a:spAutoFit/>
            </a:bodyPr>
            <a:lstStyle/>
            <a:p>
              <a:pPr algn="ctr"/>
              <a:r>
                <a:rPr kumimoji="1" lang="ja-JP" altLang="en-US" sz="1400" u="sng" dirty="0" smtClean="0"/>
                <a:t>文化</a:t>
              </a:r>
              <a:endParaRPr kumimoji="1" lang="ja-JP" altLang="en-US" sz="1400" u="sng" dirty="0"/>
            </a:p>
          </p:txBody>
        </p:sp>
        <p:sp>
          <p:nvSpPr>
            <p:cNvPr id="54" name="テキスト ボックス 53"/>
            <p:cNvSpPr txBox="1"/>
            <p:nvPr/>
          </p:nvSpPr>
          <p:spPr>
            <a:xfrm>
              <a:off x="2852154" y="1495818"/>
              <a:ext cx="607657" cy="343957"/>
            </a:xfrm>
            <a:prstGeom prst="rect">
              <a:avLst/>
            </a:prstGeom>
            <a:noFill/>
            <a:ln w="12700">
              <a:noFill/>
            </a:ln>
          </p:spPr>
          <p:txBody>
            <a:bodyPr wrap="none" rtlCol="0">
              <a:spAutoFit/>
            </a:bodyPr>
            <a:lstStyle/>
            <a:p>
              <a:pPr algn="ctr"/>
              <a:r>
                <a:rPr kumimoji="1" lang="ja-JP" altLang="en-US" sz="1400" u="sng" dirty="0" smtClean="0"/>
                <a:t>自然</a:t>
              </a:r>
              <a:endParaRPr kumimoji="1" lang="ja-JP" altLang="en-US" sz="1400" u="sng" dirty="0"/>
            </a:p>
          </p:txBody>
        </p:sp>
        <p:sp>
          <p:nvSpPr>
            <p:cNvPr id="55" name="テキスト ボックス 54"/>
            <p:cNvSpPr txBox="1"/>
            <p:nvPr/>
          </p:nvSpPr>
          <p:spPr>
            <a:xfrm>
              <a:off x="4009148" y="1149278"/>
              <a:ext cx="1146996" cy="343957"/>
            </a:xfrm>
            <a:prstGeom prst="rect">
              <a:avLst/>
            </a:prstGeom>
            <a:noFill/>
            <a:ln w="12700">
              <a:noFill/>
            </a:ln>
          </p:spPr>
          <p:txBody>
            <a:bodyPr wrap="square" rtlCol="0">
              <a:spAutoFit/>
            </a:bodyPr>
            <a:lstStyle/>
            <a:p>
              <a:pPr algn="ctr"/>
              <a:r>
                <a:rPr lang="ja-JP" altLang="en-US" sz="1400" u="sng" dirty="0" smtClean="0"/>
                <a:t>社会・経済</a:t>
              </a:r>
              <a:endParaRPr kumimoji="1" lang="ja-JP" altLang="en-US" sz="1400" u="sng" dirty="0"/>
            </a:p>
          </p:txBody>
        </p:sp>
        <p:sp>
          <p:nvSpPr>
            <p:cNvPr id="56" name="テキスト ボックス 55"/>
            <p:cNvSpPr txBox="1"/>
            <p:nvPr/>
          </p:nvSpPr>
          <p:spPr>
            <a:xfrm flipH="1">
              <a:off x="5180942" y="2161007"/>
              <a:ext cx="808299" cy="343957"/>
            </a:xfrm>
            <a:prstGeom prst="rect">
              <a:avLst/>
            </a:prstGeom>
            <a:noFill/>
            <a:ln w="12700">
              <a:noFill/>
            </a:ln>
          </p:spPr>
          <p:txBody>
            <a:bodyPr wrap="none" rtlCol="0">
              <a:spAutoFit/>
            </a:bodyPr>
            <a:lstStyle/>
            <a:p>
              <a:r>
                <a:rPr kumimoji="1" lang="ja-JP" altLang="en-US" sz="1400" u="sng" dirty="0" smtClean="0"/>
                <a:t>食文化</a:t>
              </a:r>
              <a:endParaRPr kumimoji="1" lang="ja-JP" altLang="en-US" sz="1400" u="sng" dirty="0"/>
            </a:p>
          </p:txBody>
        </p:sp>
        <p:sp>
          <p:nvSpPr>
            <p:cNvPr id="57" name="テキスト ボックス 56"/>
            <p:cNvSpPr txBox="1"/>
            <p:nvPr/>
          </p:nvSpPr>
          <p:spPr>
            <a:xfrm flipH="1">
              <a:off x="3106695" y="2161007"/>
              <a:ext cx="1510544" cy="343957"/>
            </a:xfrm>
            <a:prstGeom prst="rect">
              <a:avLst/>
            </a:prstGeom>
            <a:noFill/>
            <a:ln w="12700">
              <a:noFill/>
            </a:ln>
          </p:spPr>
          <p:txBody>
            <a:bodyPr wrap="none" rtlCol="0">
              <a:spAutoFit/>
            </a:bodyPr>
            <a:lstStyle/>
            <a:p>
              <a:r>
                <a:rPr kumimoji="1" lang="ja-JP" altLang="en-US" sz="1400" u="sng" dirty="0" smtClean="0"/>
                <a:t>食料生産・流通</a:t>
              </a:r>
              <a:endParaRPr kumimoji="1" lang="ja-JP" altLang="en-US" sz="1400" u="sng" dirty="0"/>
            </a:p>
          </p:txBody>
        </p:sp>
        <p:sp>
          <p:nvSpPr>
            <p:cNvPr id="58" name="テキスト ボックス 57"/>
            <p:cNvSpPr txBox="1"/>
            <p:nvPr/>
          </p:nvSpPr>
          <p:spPr>
            <a:xfrm flipH="1">
              <a:off x="6135327" y="3573015"/>
              <a:ext cx="1109260" cy="343957"/>
            </a:xfrm>
            <a:prstGeom prst="rect">
              <a:avLst/>
            </a:prstGeom>
            <a:noFill/>
            <a:ln w="12700">
              <a:noFill/>
            </a:ln>
          </p:spPr>
          <p:txBody>
            <a:bodyPr wrap="none" rtlCol="0">
              <a:spAutoFit/>
            </a:bodyPr>
            <a:lstStyle/>
            <a:p>
              <a:r>
                <a:rPr kumimoji="1" lang="ja-JP" altLang="en-US" sz="1400" u="sng" dirty="0" smtClean="0"/>
                <a:t>教育・体験</a:t>
              </a:r>
              <a:endParaRPr kumimoji="1" lang="ja-JP" altLang="en-US" sz="1400" u="sng" dirty="0"/>
            </a:p>
          </p:txBody>
        </p:sp>
        <p:sp>
          <p:nvSpPr>
            <p:cNvPr id="59" name="テキスト ボックス 58"/>
            <p:cNvSpPr txBox="1"/>
            <p:nvPr/>
          </p:nvSpPr>
          <p:spPr>
            <a:xfrm flipH="1">
              <a:off x="5925073" y="4871055"/>
              <a:ext cx="808299" cy="343957"/>
            </a:xfrm>
            <a:prstGeom prst="rect">
              <a:avLst/>
            </a:prstGeom>
            <a:noFill/>
            <a:ln w="12700">
              <a:noFill/>
            </a:ln>
          </p:spPr>
          <p:txBody>
            <a:bodyPr wrap="none" rtlCol="0">
              <a:spAutoFit/>
            </a:bodyPr>
            <a:lstStyle/>
            <a:p>
              <a:r>
                <a:rPr kumimoji="1" lang="ja-JP" altLang="en-US" sz="1400" u="sng" dirty="0" smtClean="0"/>
                <a:t>食嗜好</a:t>
              </a:r>
              <a:endParaRPr kumimoji="1" lang="ja-JP" altLang="en-US" sz="1400" u="sng" dirty="0"/>
            </a:p>
          </p:txBody>
        </p:sp>
        <p:sp>
          <p:nvSpPr>
            <p:cNvPr id="60" name="テキスト ボックス 59"/>
            <p:cNvSpPr txBox="1"/>
            <p:nvPr/>
          </p:nvSpPr>
          <p:spPr>
            <a:xfrm flipH="1">
              <a:off x="3911801" y="2492894"/>
              <a:ext cx="1248324" cy="343957"/>
            </a:xfrm>
            <a:prstGeom prst="rect">
              <a:avLst/>
            </a:prstGeom>
            <a:noFill/>
            <a:ln w="12700">
              <a:noFill/>
            </a:ln>
          </p:spPr>
          <p:txBody>
            <a:bodyPr wrap="square" rtlCol="0">
              <a:spAutoFit/>
            </a:bodyPr>
            <a:lstStyle/>
            <a:p>
              <a:pPr algn="ctr"/>
              <a:r>
                <a:rPr kumimoji="1" lang="ja-JP" altLang="en-US" sz="1400" u="sng" dirty="0" smtClean="0"/>
                <a:t>生活・暮らし</a:t>
              </a:r>
              <a:endParaRPr kumimoji="1" lang="ja-JP" altLang="en-US" sz="1400" u="sng" dirty="0"/>
            </a:p>
          </p:txBody>
        </p:sp>
        <p:sp>
          <p:nvSpPr>
            <p:cNvPr id="61" name="テキスト ボックス 60"/>
            <p:cNvSpPr txBox="1"/>
            <p:nvPr/>
          </p:nvSpPr>
          <p:spPr>
            <a:xfrm flipH="1">
              <a:off x="5419622" y="2852935"/>
              <a:ext cx="2016914" cy="533133"/>
            </a:xfrm>
            <a:prstGeom prst="rect">
              <a:avLst/>
            </a:prstGeom>
            <a:noFill/>
            <a:ln w="12700">
              <a:noFill/>
            </a:ln>
          </p:spPr>
          <p:txBody>
            <a:bodyPr wrap="square" rtlCol="0">
              <a:spAutoFit/>
            </a:bodyPr>
            <a:lstStyle/>
            <a:p>
              <a:r>
                <a:rPr kumimoji="1" lang="ja-JP" altLang="en-US" sz="1400" u="sng" dirty="0" smtClean="0"/>
                <a:t>情報へのアクセス</a:t>
              </a:r>
              <a:endParaRPr kumimoji="1" lang="en-US" altLang="ja-JP" sz="1400" u="sng" dirty="0" smtClean="0"/>
            </a:p>
            <a:p>
              <a:r>
                <a:rPr kumimoji="1" lang="ja-JP" altLang="en-US" sz="1100" u="sng" dirty="0" smtClean="0"/>
                <a:t>（情報</a:t>
              </a:r>
              <a:r>
                <a:rPr lang="ja-JP" altLang="en-US" sz="1100" u="sng" dirty="0" smtClean="0"/>
                <a:t>づくり・共有）</a:t>
              </a:r>
              <a:endParaRPr kumimoji="1" lang="ja-JP" altLang="en-US" sz="1100" u="sng" dirty="0"/>
            </a:p>
          </p:txBody>
        </p:sp>
        <p:sp>
          <p:nvSpPr>
            <p:cNvPr id="62" name="テキスト ボックス 61"/>
            <p:cNvSpPr txBox="1"/>
            <p:nvPr/>
          </p:nvSpPr>
          <p:spPr>
            <a:xfrm flipH="1">
              <a:off x="2427331" y="4506255"/>
              <a:ext cx="867258" cy="343957"/>
            </a:xfrm>
            <a:prstGeom prst="rect">
              <a:avLst/>
            </a:prstGeom>
            <a:noFill/>
            <a:ln w="12700">
              <a:noFill/>
            </a:ln>
          </p:spPr>
          <p:txBody>
            <a:bodyPr wrap="square" rtlCol="0">
              <a:spAutoFit/>
            </a:bodyPr>
            <a:lstStyle/>
            <a:p>
              <a:pPr algn="ctr"/>
              <a:r>
                <a:rPr kumimoji="1" lang="ja-JP" altLang="en-US" sz="1400" u="sng" dirty="0" smtClean="0"/>
                <a:t>調　理</a:t>
              </a:r>
              <a:endParaRPr kumimoji="1" lang="ja-JP" altLang="en-US" sz="1400" u="sng" dirty="0"/>
            </a:p>
          </p:txBody>
        </p:sp>
        <p:sp>
          <p:nvSpPr>
            <p:cNvPr id="63" name="テキスト ボックス 62"/>
            <p:cNvSpPr txBox="1"/>
            <p:nvPr/>
          </p:nvSpPr>
          <p:spPr>
            <a:xfrm flipH="1">
              <a:off x="2039764" y="2852935"/>
              <a:ext cx="1860441" cy="533133"/>
            </a:xfrm>
            <a:prstGeom prst="rect">
              <a:avLst/>
            </a:prstGeom>
            <a:noFill/>
            <a:ln w="12700">
              <a:noFill/>
            </a:ln>
          </p:spPr>
          <p:txBody>
            <a:bodyPr wrap="square" rtlCol="0">
              <a:spAutoFit/>
            </a:bodyPr>
            <a:lstStyle/>
            <a:p>
              <a:r>
                <a:rPr kumimoji="1" lang="ja-JP" altLang="en-US" sz="1400" u="sng" dirty="0" smtClean="0"/>
                <a:t>食物へのアクセス</a:t>
              </a:r>
              <a:endParaRPr kumimoji="1" lang="en-US" altLang="ja-JP" sz="1400" u="sng" dirty="0" smtClean="0"/>
            </a:p>
            <a:p>
              <a:r>
                <a:rPr kumimoji="1" lang="ja-JP" altLang="en-US" sz="1100" u="sng" dirty="0" smtClean="0"/>
                <a:t>（食物の入手しやすさ）</a:t>
              </a:r>
              <a:endParaRPr kumimoji="1" lang="ja-JP" altLang="en-US" sz="1100" u="sng" dirty="0"/>
            </a:p>
          </p:txBody>
        </p:sp>
        <p:sp>
          <p:nvSpPr>
            <p:cNvPr id="64" name="テキスト ボックス 63"/>
            <p:cNvSpPr txBox="1"/>
            <p:nvPr/>
          </p:nvSpPr>
          <p:spPr>
            <a:xfrm flipH="1">
              <a:off x="1840027" y="4506255"/>
              <a:ext cx="837351" cy="343957"/>
            </a:xfrm>
            <a:prstGeom prst="rect">
              <a:avLst/>
            </a:prstGeom>
            <a:noFill/>
            <a:ln w="12700">
              <a:noFill/>
            </a:ln>
          </p:spPr>
          <p:txBody>
            <a:bodyPr wrap="square" rtlCol="0">
              <a:spAutoFit/>
            </a:bodyPr>
            <a:lstStyle/>
            <a:p>
              <a:pPr algn="ctr"/>
              <a:r>
                <a:rPr kumimoji="1" lang="ja-JP" altLang="en-US" sz="1400" u="sng" dirty="0" smtClean="0"/>
                <a:t>食　材</a:t>
              </a:r>
              <a:endParaRPr kumimoji="1" lang="ja-JP" altLang="en-US" sz="1400" u="sng" dirty="0"/>
            </a:p>
          </p:txBody>
        </p:sp>
        <p:sp>
          <p:nvSpPr>
            <p:cNvPr id="65" name="テキスト ボックス 64"/>
            <p:cNvSpPr txBox="1"/>
            <p:nvPr/>
          </p:nvSpPr>
          <p:spPr>
            <a:xfrm flipH="1">
              <a:off x="6364241" y="4437112"/>
              <a:ext cx="808299" cy="343957"/>
            </a:xfrm>
            <a:prstGeom prst="rect">
              <a:avLst/>
            </a:prstGeom>
            <a:noFill/>
            <a:ln w="12700">
              <a:noFill/>
            </a:ln>
          </p:spPr>
          <p:txBody>
            <a:bodyPr wrap="none" rtlCol="0">
              <a:spAutoFit/>
            </a:bodyPr>
            <a:lstStyle/>
            <a:p>
              <a:r>
                <a:rPr lang="ja-JP" altLang="en-US" sz="1400" u="sng" dirty="0" smtClean="0"/>
                <a:t>食事観</a:t>
              </a:r>
              <a:endParaRPr kumimoji="1" lang="ja-JP" altLang="en-US" sz="1400" u="sng" dirty="0"/>
            </a:p>
          </p:txBody>
        </p:sp>
        <p:sp>
          <p:nvSpPr>
            <p:cNvPr id="66" name="テキスト ボックス 65"/>
            <p:cNvSpPr txBox="1"/>
            <p:nvPr/>
          </p:nvSpPr>
          <p:spPr>
            <a:xfrm flipH="1">
              <a:off x="5419622" y="3961207"/>
              <a:ext cx="2298504" cy="343957"/>
            </a:xfrm>
            <a:prstGeom prst="rect">
              <a:avLst/>
            </a:prstGeom>
            <a:noFill/>
            <a:ln w="12700">
              <a:noFill/>
            </a:ln>
          </p:spPr>
          <p:txBody>
            <a:bodyPr wrap="square" rtlCol="0">
              <a:spAutoFit/>
            </a:bodyPr>
            <a:lstStyle/>
            <a:p>
              <a:r>
                <a:rPr kumimoji="1" lang="ja-JP" altLang="en-US" sz="1400" u="sng" dirty="0" smtClean="0"/>
                <a:t>食に関する知識・スキル</a:t>
              </a:r>
              <a:endParaRPr kumimoji="1" lang="ja-JP" altLang="en-US" sz="1400" u="sng" dirty="0"/>
            </a:p>
          </p:txBody>
        </p:sp>
        <p:sp>
          <p:nvSpPr>
            <p:cNvPr id="67" name="テキスト ボックス 66"/>
            <p:cNvSpPr txBox="1"/>
            <p:nvPr/>
          </p:nvSpPr>
          <p:spPr>
            <a:xfrm flipH="1">
              <a:off x="4213364" y="6121448"/>
              <a:ext cx="607657" cy="343957"/>
            </a:xfrm>
            <a:prstGeom prst="rect">
              <a:avLst/>
            </a:prstGeom>
            <a:noFill/>
            <a:ln w="12700">
              <a:noFill/>
            </a:ln>
          </p:spPr>
          <p:txBody>
            <a:bodyPr wrap="none" rtlCol="0">
              <a:spAutoFit/>
            </a:bodyPr>
            <a:lstStyle/>
            <a:p>
              <a:pPr algn="ctr"/>
              <a:r>
                <a:rPr lang="ja-JP" altLang="en-US" sz="1400" u="sng" dirty="0" smtClean="0"/>
                <a:t>健康</a:t>
              </a:r>
              <a:endParaRPr kumimoji="1" lang="ja-JP" altLang="en-US" sz="1400" u="sng" dirty="0"/>
            </a:p>
          </p:txBody>
        </p:sp>
        <p:sp>
          <p:nvSpPr>
            <p:cNvPr id="68" name="テキスト ボックス 67"/>
            <p:cNvSpPr txBox="1"/>
            <p:nvPr/>
          </p:nvSpPr>
          <p:spPr>
            <a:xfrm flipH="1">
              <a:off x="3983255" y="3063590"/>
              <a:ext cx="1220861" cy="343957"/>
            </a:xfrm>
            <a:prstGeom prst="rect">
              <a:avLst/>
            </a:prstGeom>
            <a:noFill/>
            <a:ln w="12700">
              <a:noFill/>
            </a:ln>
          </p:spPr>
          <p:txBody>
            <a:bodyPr wrap="square" rtlCol="0">
              <a:spAutoFit/>
            </a:bodyPr>
            <a:lstStyle/>
            <a:p>
              <a:pPr algn="ctr"/>
              <a:r>
                <a:rPr lang="ja-JP" altLang="en-US" sz="1400" u="sng" dirty="0" smtClean="0"/>
                <a:t>食の場面</a:t>
              </a:r>
              <a:endParaRPr kumimoji="1" lang="ja-JP" altLang="en-US" sz="1400" u="sng" dirty="0"/>
            </a:p>
          </p:txBody>
        </p:sp>
        <p:sp>
          <p:nvSpPr>
            <p:cNvPr id="69" name="テキスト ボックス 68"/>
            <p:cNvSpPr txBox="1"/>
            <p:nvPr/>
          </p:nvSpPr>
          <p:spPr>
            <a:xfrm flipH="1">
              <a:off x="3443649" y="3294834"/>
              <a:ext cx="2300080" cy="343957"/>
            </a:xfrm>
            <a:prstGeom prst="rect">
              <a:avLst/>
            </a:prstGeom>
            <a:noFill/>
            <a:ln w="12700">
              <a:noFill/>
            </a:ln>
          </p:spPr>
          <p:txBody>
            <a:bodyPr wrap="square" rtlCol="0">
              <a:spAutoFit/>
            </a:bodyPr>
            <a:lstStyle/>
            <a:p>
              <a:pPr algn="ctr"/>
              <a:r>
                <a:rPr kumimoji="1" lang="ja-JP" altLang="en-US" sz="1400" u="sng" dirty="0" smtClean="0"/>
                <a:t>選び方・整え方・食べ方</a:t>
              </a:r>
              <a:endParaRPr kumimoji="1" lang="ja-JP" altLang="en-US" sz="1400" u="sng" dirty="0"/>
            </a:p>
          </p:txBody>
        </p:sp>
        <p:sp>
          <p:nvSpPr>
            <p:cNvPr id="70" name="テキスト ボックス 69"/>
            <p:cNvSpPr txBox="1"/>
            <p:nvPr/>
          </p:nvSpPr>
          <p:spPr>
            <a:xfrm flipH="1">
              <a:off x="3500327" y="5401368"/>
              <a:ext cx="894288" cy="343957"/>
            </a:xfrm>
            <a:prstGeom prst="rect">
              <a:avLst/>
            </a:prstGeom>
            <a:noFill/>
            <a:ln w="12700">
              <a:noFill/>
            </a:ln>
          </p:spPr>
          <p:txBody>
            <a:bodyPr wrap="none" rtlCol="0">
              <a:spAutoFit/>
            </a:bodyPr>
            <a:lstStyle/>
            <a:p>
              <a:r>
                <a:rPr kumimoji="1" lang="ja-JP" altLang="en-US" sz="1400" u="sng" dirty="0" smtClean="0"/>
                <a:t>おいしさ</a:t>
              </a:r>
              <a:endParaRPr kumimoji="1" lang="ja-JP" altLang="en-US" sz="1400" u="sng" dirty="0"/>
            </a:p>
          </p:txBody>
        </p:sp>
        <p:sp>
          <p:nvSpPr>
            <p:cNvPr id="71" name="テキスト ボックス 70"/>
            <p:cNvSpPr txBox="1"/>
            <p:nvPr/>
          </p:nvSpPr>
          <p:spPr>
            <a:xfrm flipH="1">
              <a:off x="4835667" y="5401367"/>
              <a:ext cx="761721" cy="343957"/>
            </a:xfrm>
            <a:prstGeom prst="rect">
              <a:avLst/>
            </a:prstGeom>
            <a:noFill/>
            <a:ln w="12700">
              <a:noFill/>
            </a:ln>
          </p:spPr>
          <p:txBody>
            <a:bodyPr wrap="none" rtlCol="0">
              <a:spAutoFit/>
            </a:bodyPr>
            <a:lstStyle/>
            <a:p>
              <a:r>
                <a:rPr kumimoji="1" lang="ja-JP" altLang="en-US" sz="1400" u="sng" dirty="0" smtClean="0"/>
                <a:t>楽しみ</a:t>
              </a:r>
              <a:endParaRPr kumimoji="1" lang="ja-JP" altLang="en-US" sz="1400" u="sng" dirty="0"/>
            </a:p>
          </p:txBody>
        </p:sp>
        <p:sp>
          <p:nvSpPr>
            <p:cNvPr id="72" name="テキスト ボックス 71"/>
            <p:cNvSpPr txBox="1"/>
            <p:nvPr/>
          </p:nvSpPr>
          <p:spPr>
            <a:xfrm flipH="1">
              <a:off x="3930673" y="5709991"/>
              <a:ext cx="1326025" cy="343957"/>
            </a:xfrm>
            <a:prstGeom prst="rect">
              <a:avLst/>
            </a:prstGeom>
            <a:noFill/>
            <a:ln w="12700">
              <a:noFill/>
            </a:ln>
          </p:spPr>
          <p:txBody>
            <a:bodyPr wrap="none" rtlCol="0">
              <a:spAutoFit/>
            </a:bodyPr>
            <a:lstStyle/>
            <a:p>
              <a:pPr algn="ctr"/>
              <a:r>
                <a:rPr lang="ja-JP" altLang="en-US" sz="1400" u="sng" dirty="0"/>
                <a:t>栄養バランス</a:t>
              </a:r>
              <a:endParaRPr kumimoji="1" lang="ja-JP" altLang="en-US" sz="1400" u="sng" dirty="0"/>
            </a:p>
          </p:txBody>
        </p:sp>
        <p:sp>
          <p:nvSpPr>
            <p:cNvPr id="73" name="上矢印 63"/>
            <p:cNvSpPr/>
            <p:nvPr/>
          </p:nvSpPr>
          <p:spPr>
            <a:xfrm rot="4680000">
              <a:off x="2911565" y="4080319"/>
              <a:ext cx="454064" cy="506235"/>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4" name="上矢印 63"/>
            <p:cNvSpPr/>
            <p:nvPr/>
          </p:nvSpPr>
          <p:spPr>
            <a:xfrm rot="17040000">
              <a:off x="5669634" y="4124524"/>
              <a:ext cx="435102" cy="511341"/>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5" name="上矢印 63"/>
            <p:cNvSpPr/>
            <p:nvPr/>
          </p:nvSpPr>
          <p:spPr>
            <a:xfrm rot="7560000">
              <a:off x="2993006" y="3301484"/>
              <a:ext cx="426532" cy="477197"/>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6" name="上矢印 63"/>
            <p:cNvSpPr/>
            <p:nvPr/>
          </p:nvSpPr>
          <p:spPr>
            <a:xfrm rot="13920000">
              <a:off x="5653494" y="3283577"/>
              <a:ext cx="393039" cy="513012"/>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7" name="上矢印 63"/>
            <p:cNvSpPr/>
            <p:nvPr/>
          </p:nvSpPr>
          <p:spPr>
            <a:xfrm rot="10800000" flipV="1">
              <a:off x="4268510" y="4980396"/>
              <a:ext cx="546717" cy="436024"/>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8" name="正方形/長方形 77"/>
            <p:cNvSpPr/>
            <p:nvPr/>
          </p:nvSpPr>
          <p:spPr>
            <a:xfrm>
              <a:off x="3600717" y="3626395"/>
              <a:ext cx="1882303" cy="131043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a:p>
          </p:txBody>
        </p:sp>
        <p:sp>
          <p:nvSpPr>
            <p:cNvPr id="79" name="テキスト ボックス 78"/>
            <p:cNvSpPr txBox="1"/>
            <p:nvPr/>
          </p:nvSpPr>
          <p:spPr>
            <a:xfrm>
              <a:off x="7567618" y="3525298"/>
              <a:ext cx="2296213" cy="956287"/>
            </a:xfrm>
            <a:prstGeom prst="rect">
              <a:avLst/>
            </a:prstGeom>
            <a:noFill/>
          </p:spPr>
          <p:txBody>
            <a:bodyPr wrap="square" rtlCol="0">
              <a:spAutoFit/>
            </a:bodyPr>
            <a:lstStyle/>
            <a:p>
              <a:r>
                <a:rPr kumimoji="1" lang="ja-JP" altLang="en-US" sz="1600" dirty="0" smtClean="0"/>
                <a:t>「食事」の質を保証する「食品」や「料理」の“組合せ”</a:t>
              </a:r>
              <a:endParaRPr kumimoji="1" lang="ja-JP" altLang="en-US" sz="1600" dirty="0"/>
            </a:p>
          </p:txBody>
        </p:sp>
        <p:sp>
          <p:nvSpPr>
            <p:cNvPr id="80" name="右矢印 79"/>
            <p:cNvSpPr/>
            <p:nvPr/>
          </p:nvSpPr>
          <p:spPr>
            <a:xfrm>
              <a:off x="5479120" y="3773357"/>
              <a:ext cx="2073302" cy="184357"/>
            </a:xfrm>
            <a:prstGeom prst="rightArrow">
              <a:avLst>
                <a:gd name="adj1" fmla="val 50000"/>
                <a:gd name="adj2" fmla="val 94042"/>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000"/>
            </a:p>
          </p:txBody>
        </p:sp>
        <p:sp>
          <p:nvSpPr>
            <p:cNvPr id="81" name="円弧 80"/>
            <p:cNvSpPr/>
            <p:nvPr/>
          </p:nvSpPr>
          <p:spPr>
            <a:xfrm>
              <a:off x="3883763" y="4099247"/>
              <a:ext cx="583121" cy="1067149"/>
            </a:xfrm>
            <a:prstGeom prst="arc">
              <a:avLst>
                <a:gd name="adj1" fmla="val 16200000"/>
                <a:gd name="adj2" fmla="val 2019314"/>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sz="2000"/>
            </a:p>
          </p:txBody>
        </p:sp>
        <p:sp>
          <p:nvSpPr>
            <p:cNvPr id="82" name="円弧 81"/>
            <p:cNvSpPr/>
            <p:nvPr/>
          </p:nvSpPr>
          <p:spPr>
            <a:xfrm flipH="1">
              <a:off x="4624862" y="4069289"/>
              <a:ext cx="583121" cy="1067149"/>
            </a:xfrm>
            <a:prstGeom prst="arc">
              <a:avLst>
                <a:gd name="adj1" fmla="val 16200000"/>
                <a:gd name="adj2" fmla="val 2019314"/>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sz="2000"/>
            </a:p>
          </p:txBody>
        </p:sp>
        <p:cxnSp>
          <p:nvCxnSpPr>
            <p:cNvPr id="83" name="直線コネクタ 82"/>
            <p:cNvCxnSpPr/>
            <p:nvPr/>
          </p:nvCxnSpPr>
          <p:spPr>
            <a:xfrm flipH="1">
              <a:off x="4004072" y="3973151"/>
              <a:ext cx="503386" cy="171175"/>
            </a:xfrm>
            <a:prstGeom prst="line">
              <a:avLst/>
            </a:prstGeom>
          </p:spPr>
          <p:style>
            <a:lnRef idx="2">
              <a:schemeClr val="accent6"/>
            </a:lnRef>
            <a:fillRef idx="0">
              <a:schemeClr val="accent6"/>
            </a:fillRef>
            <a:effectRef idx="1">
              <a:schemeClr val="accent6"/>
            </a:effectRef>
            <a:fontRef idx="minor">
              <a:schemeClr val="tx1"/>
            </a:fontRef>
          </p:style>
        </p:cxnSp>
        <p:cxnSp>
          <p:nvCxnSpPr>
            <p:cNvPr id="84" name="直線コネクタ 83"/>
            <p:cNvCxnSpPr/>
            <p:nvPr/>
          </p:nvCxnSpPr>
          <p:spPr>
            <a:xfrm flipH="1" flipV="1">
              <a:off x="4579910" y="3960757"/>
              <a:ext cx="533590" cy="165216"/>
            </a:xfrm>
            <a:prstGeom prst="line">
              <a:avLst/>
            </a:prstGeom>
          </p:spPr>
          <p:style>
            <a:lnRef idx="2">
              <a:schemeClr val="accent6"/>
            </a:lnRef>
            <a:fillRef idx="0">
              <a:schemeClr val="accent6"/>
            </a:fillRef>
            <a:effectRef idx="1">
              <a:schemeClr val="accent6"/>
            </a:effectRef>
            <a:fontRef idx="minor">
              <a:schemeClr val="tx1"/>
            </a:fontRef>
          </p:style>
        </p:cxnSp>
        <p:sp>
          <p:nvSpPr>
            <p:cNvPr id="85" name="角丸四角形 84"/>
            <p:cNvSpPr/>
            <p:nvPr/>
          </p:nvSpPr>
          <p:spPr>
            <a:xfrm>
              <a:off x="3838222" y="4632821"/>
              <a:ext cx="1407293" cy="211625"/>
            </a:xfrm>
            <a:prstGeom prst="roundRect">
              <a:avLst/>
            </a:prstGeom>
            <a:ln w="9525"/>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食　品</a:t>
              </a:r>
              <a:endParaRPr kumimoji="1" lang="ja-JP" altLang="en-US" dirty="0"/>
            </a:p>
          </p:txBody>
        </p:sp>
        <p:sp>
          <p:nvSpPr>
            <p:cNvPr id="86" name="角丸四角形 85"/>
            <p:cNvSpPr/>
            <p:nvPr/>
          </p:nvSpPr>
          <p:spPr>
            <a:xfrm>
              <a:off x="3832449" y="4325897"/>
              <a:ext cx="1418839" cy="231275"/>
            </a:xfrm>
            <a:prstGeom prst="roundRect">
              <a:avLst/>
            </a:prstGeom>
            <a:ln w="9525">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料　理</a:t>
              </a:r>
              <a:endParaRPr kumimoji="1" lang="ja-JP" altLang="en-US" dirty="0"/>
            </a:p>
          </p:txBody>
        </p:sp>
        <p:sp>
          <p:nvSpPr>
            <p:cNvPr id="87" name="角丸四角形 86"/>
            <p:cNvSpPr/>
            <p:nvPr/>
          </p:nvSpPr>
          <p:spPr>
            <a:xfrm>
              <a:off x="3800124" y="3626395"/>
              <a:ext cx="1483488" cy="3873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食　事</a:t>
              </a:r>
              <a:endParaRPr kumimoji="1" lang="ja-JP" altLang="en-US" dirty="0"/>
            </a:p>
          </p:txBody>
        </p:sp>
        <p:sp>
          <p:nvSpPr>
            <p:cNvPr id="88" name="テキスト ボックス 87"/>
            <p:cNvSpPr txBox="1"/>
            <p:nvPr/>
          </p:nvSpPr>
          <p:spPr>
            <a:xfrm>
              <a:off x="5896777" y="5230941"/>
              <a:ext cx="2509773" cy="1066266"/>
            </a:xfrm>
            <a:prstGeom prst="rect">
              <a:avLst/>
            </a:prstGeom>
            <a:solidFill>
              <a:schemeClr val="accent5">
                <a:lumMod val="20000"/>
                <a:lumOff val="80000"/>
              </a:schemeClr>
            </a:solidFill>
            <a:ln>
              <a:noFill/>
            </a:ln>
          </p:spPr>
          <p:txBody>
            <a:bodyPr wrap="square" rtlCol="0">
              <a:spAutoFit/>
            </a:bodyPr>
            <a:lstStyle/>
            <a:p>
              <a:r>
                <a:rPr lang="ja-JP" altLang="en-US" sz="1400" dirty="0" smtClean="0"/>
                <a:t>適切な食事を無理なく続けることができれば、適切な体重の維持、良好な体調につながる</a:t>
              </a:r>
              <a:endParaRPr lang="ja-JP" altLang="en-US" sz="1400" dirty="0"/>
            </a:p>
          </p:txBody>
        </p:sp>
        <p:sp>
          <p:nvSpPr>
            <p:cNvPr id="89" name="角丸四角形 88"/>
            <p:cNvSpPr/>
            <p:nvPr/>
          </p:nvSpPr>
          <p:spPr>
            <a:xfrm>
              <a:off x="7606810" y="3465954"/>
              <a:ext cx="2198153" cy="102908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a:p>
          </p:txBody>
        </p:sp>
        <p:sp>
          <p:nvSpPr>
            <p:cNvPr id="90" name="上矢印 63"/>
            <p:cNvSpPr/>
            <p:nvPr/>
          </p:nvSpPr>
          <p:spPr>
            <a:xfrm rot="7560000">
              <a:off x="3302368" y="2412206"/>
              <a:ext cx="426532" cy="477197"/>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91" name="上矢印 63"/>
            <p:cNvSpPr/>
            <p:nvPr/>
          </p:nvSpPr>
          <p:spPr>
            <a:xfrm rot="13920000">
              <a:off x="5439963" y="2380825"/>
              <a:ext cx="393039" cy="513012"/>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nvGrpSpPr>
            <p:cNvPr id="92" name="グループ化 91"/>
            <p:cNvGrpSpPr/>
            <p:nvPr/>
          </p:nvGrpSpPr>
          <p:grpSpPr>
            <a:xfrm>
              <a:off x="5239547" y="3906115"/>
              <a:ext cx="574717" cy="2354568"/>
              <a:chOff x="733860" y="3906115"/>
              <a:chExt cx="688520" cy="2354568"/>
            </a:xfrm>
            <a:effectLst>
              <a:outerShdw blurRad="50800" dist="25400" dir="2700000" algn="tl" rotWithShape="0">
                <a:prstClr val="black">
                  <a:alpha val="40000"/>
                </a:prstClr>
              </a:outerShdw>
            </a:effectLst>
          </p:grpSpPr>
          <p:sp>
            <p:nvSpPr>
              <p:cNvPr id="93" name="円弧 112"/>
              <p:cNvSpPr/>
              <p:nvPr/>
            </p:nvSpPr>
            <p:spPr>
              <a:xfrm rot="3600000">
                <a:off x="678874" y="4032765"/>
                <a:ext cx="456003" cy="202704"/>
              </a:xfrm>
              <a:custGeom>
                <a:avLst/>
                <a:gdLst>
                  <a:gd name="connsiteX0" fmla="*/ 296 w 364890"/>
                  <a:gd name="connsiteY0" fmla="*/ 185071 h 350197"/>
                  <a:gd name="connsiteX1" fmla="*/ 164425 w 364890"/>
                  <a:gd name="connsiteY1" fmla="*/ 856 h 350197"/>
                  <a:gd name="connsiteX2" fmla="*/ 362627 w 364890"/>
                  <a:gd name="connsiteY2" fmla="*/ 147607 h 350197"/>
                  <a:gd name="connsiteX3" fmla="*/ 182445 w 364890"/>
                  <a:gd name="connsiteY3" fmla="*/ 175099 h 350197"/>
                  <a:gd name="connsiteX4" fmla="*/ 296 w 364890"/>
                  <a:gd name="connsiteY4" fmla="*/ 185071 h 350197"/>
                  <a:gd name="connsiteX0" fmla="*/ 296 w 364890"/>
                  <a:gd name="connsiteY0" fmla="*/ 185071 h 350197"/>
                  <a:gd name="connsiteX1" fmla="*/ 164425 w 364890"/>
                  <a:gd name="connsiteY1" fmla="*/ 856 h 350197"/>
                  <a:gd name="connsiteX2" fmla="*/ 362627 w 364890"/>
                  <a:gd name="connsiteY2" fmla="*/ 147607 h 350197"/>
                  <a:gd name="connsiteX0" fmla="*/ 93808 w 456139"/>
                  <a:gd name="connsiteY0" fmla="*/ 185082 h 185082"/>
                  <a:gd name="connsiteX1" fmla="*/ 257937 w 456139"/>
                  <a:gd name="connsiteY1" fmla="*/ 867 h 185082"/>
                  <a:gd name="connsiteX2" fmla="*/ 456139 w 456139"/>
                  <a:gd name="connsiteY2" fmla="*/ 147618 h 185082"/>
                  <a:gd name="connsiteX3" fmla="*/ 275957 w 456139"/>
                  <a:gd name="connsiteY3" fmla="*/ 175110 h 185082"/>
                  <a:gd name="connsiteX4" fmla="*/ 93808 w 456139"/>
                  <a:gd name="connsiteY4" fmla="*/ 185082 h 185082"/>
                  <a:gd name="connsiteX0" fmla="*/ 136 w 456139"/>
                  <a:gd name="connsiteY0" fmla="*/ 128251 h 185082"/>
                  <a:gd name="connsiteX1" fmla="*/ 257937 w 456139"/>
                  <a:gd name="connsiteY1" fmla="*/ 867 h 185082"/>
                  <a:gd name="connsiteX2" fmla="*/ 456139 w 456139"/>
                  <a:gd name="connsiteY2" fmla="*/ 147618 h 185082"/>
                  <a:gd name="connsiteX0" fmla="*/ 93672 w 456003"/>
                  <a:gd name="connsiteY0" fmla="*/ 185082 h 185082"/>
                  <a:gd name="connsiteX1" fmla="*/ 257801 w 456003"/>
                  <a:gd name="connsiteY1" fmla="*/ 867 h 185082"/>
                  <a:gd name="connsiteX2" fmla="*/ 456003 w 456003"/>
                  <a:gd name="connsiteY2" fmla="*/ 147618 h 185082"/>
                  <a:gd name="connsiteX3" fmla="*/ 275821 w 456003"/>
                  <a:gd name="connsiteY3" fmla="*/ 175110 h 185082"/>
                  <a:gd name="connsiteX4" fmla="*/ 93672 w 456003"/>
                  <a:gd name="connsiteY4" fmla="*/ 185082 h 185082"/>
                  <a:gd name="connsiteX0" fmla="*/ 0 w 456003"/>
                  <a:gd name="connsiteY0" fmla="*/ 128251 h 185082"/>
                  <a:gd name="connsiteX1" fmla="*/ 257801 w 456003"/>
                  <a:gd name="connsiteY1" fmla="*/ 867 h 185082"/>
                  <a:gd name="connsiteX2" fmla="*/ 456003 w 456003"/>
                  <a:gd name="connsiteY2" fmla="*/ 147618 h 185082"/>
                  <a:gd name="connsiteX0" fmla="*/ 93672 w 456003"/>
                  <a:gd name="connsiteY0" fmla="*/ 209612 h 209612"/>
                  <a:gd name="connsiteX1" fmla="*/ 257801 w 456003"/>
                  <a:gd name="connsiteY1" fmla="*/ 25397 h 209612"/>
                  <a:gd name="connsiteX2" fmla="*/ 456003 w 456003"/>
                  <a:gd name="connsiteY2" fmla="*/ 172148 h 209612"/>
                  <a:gd name="connsiteX3" fmla="*/ 275821 w 456003"/>
                  <a:gd name="connsiteY3" fmla="*/ 199640 h 209612"/>
                  <a:gd name="connsiteX4" fmla="*/ 93672 w 456003"/>
                  <a:gd name="connsiteY4" fmla="*/ 209612 h 209612"/>
                  <a:gd name="connsiteX0" fmla="*/ 0 w 456003"/>
                  <a:gd name="connsiteY0" fmla="*/ 152781 h 209612"/>
                  <a:gd name="connsiteX1" fmla="*/ 272088 w 456003"/>
                  <a:gd name="connsiteY1" fmla="*/ 650 h 209612"/>
                  <a:gd name="connsiteX2" fmla="*/ 456003 w 456003"/>
                  <a:gd name="connsiteY2" fmla="*/ 172148 h 209612"/>
                  <a:gd name="connsiteX0" fmla="*/ 9992 w 456003"/>
                  <a:gd name="connsiteY0" fmla="*/ 164050 h 199640"/>
                  <a:gd name="connsiteX1" fmla="*/ 257801 w 456003"/>
                  <a:gd name="connsiteY1" fmla="*/ 25397 h 199640"/>
                  <a:gd name="connsiteX2" fmla="*/ 456003 w 456003"/>
                  <a:gd name="connsiteY2" fmla="*/ 172148 h 199640"/>
                  <a:gd name="connsiteX3" fmla="*/ 275821 w 456003"/>
                  <a:gd name="connsiteY3" fmla="*/ 199640 h 199640"/>
                  <a:gd name="connsiteX4" fmla="*/ 9992 w 456003"/>
                  <a:gd name="connsiteY4" fmla="*/ 164050 h 199640"/>
                  <a:gd name="connsiteX0" fmla="*/ 0 w 456003"/>
                  <a:gd name="connsiteY0" fmla="*/ 152781 h 199640"/>
                  <a:gd name="connsiteX1" fmla="*/ 272088 w 456003"/>
                  <a:gd name="connsiteY1" fmla="*/ 650 h 199640"/>
                  <a:gd name="connsiteX2" fmla="*/ 456003 w 456003"/>
                  <a:gd name="connsiteY2" fmla="*/ 172148 h 199640"/>
                  <a:gd name="connsiteX0" fmla="*/ 9992 w 456003"/>
                  <a:gd name="connsiteY0" fmla="*/ 164050 h 199640"/>
                  <a:gd name="connsiteX1" fmla="*/ 268517 w 456003"/>
                  <a:gd name="connsiteY1" fmla="*/ 6838 h 199640"/>
                  <a:gd name="connsiteX2" fmla="*/ 456003 w 456003"/>
                  <a:gd name="connsiteY2" fmla="*/ 172148 h 199640"/>
                  <a:gd name="connsiteX3" fmla="*/ 275821 w 456003"/>
                  <a:gd name="connsiteY3" fmla="*/ 199640 h 199640"/>
                  <a:gd name="connsiteX4" fmla="*/ 9992 w 456003"/>
                  <a:gd name="connsiteY4" fmla="*/ 164050 h 199640"/>
                  <a:gd name="connsiteX0" fmla="*/ 0 w 456003"/>
                  <a:gd name="connsiteY0" fmla="*/ 152781 h 199640"/>
                  <a:gd name="connsiteX1" fmla="*/ 272088 w 456003"/>
                  <a:gd name="connsiteY1" fmla="*/ 650 h 199640"/>
                  <a:gd name="connsiteX2" fmla="*/ 456003 w 456003"/>
                  <a:gd name="connsiteY2" fmla="*/ 172148 h 199640"/>
                  <a:gd name="connsiteX0" fmla="*/ 9992 w 456003"/>
                  <a:gd name="connsiteY0" fmla="*/ 167446 h 203036"/>
                  <a:gd name="connsiteX1" fmla="*/ 268517 w 456003"/>
                  <a:gd name="connsiteY1" fmla="*/ 10234 h 203036"/>
                  <a:gd name="connsiteX2" fmla="*/ 456003 w 456003"/>
                  <a:gd name="connsiteY2" fmla="*/ 175544 h 203036"/>
                  <a:gd name="connsiteX3" fmla="*/ 275821 w 456003"/>
                  <a:gd name="connsiteY3" fmla="*/ 203036 h 203036"/>
                  <a:gd name="connsiteX4" fmla="*/ 9992 w 456003"/>
                  <a:gd name="connsiteY4" fmla="*/ 167446 h 203036"/>
                  <a:gd name="connsiteX0" fmla="*/ 0 w 456003"/>
                  <a:gd name="connsiteY0" fmla="*/ 156177 h 203036"/>
                  <a:gd name="connsiteX1" fmla="*/ 252415 w 456003"/>
                  <a:gd name="connsiteY1" fmla="*/ 628 h 203036"/>
                  <a:gd name="connsiteX2" fmla="*/ 456003 w 456003"/>
                  <a:gd name="connsiteY2" fmla="*/ 175544 h 203036"/>
                  <a:gd name="connsiteX0" fmla="*/ 9992 w 456003"/>
                  <a:gd name="connsiteY0" fmla="*/ 166863 h 202453"/>
                  <a:gd name="connsiteX1" fmla="*/ 268517 w 456003"/>
                  <a:gd name="connsiteY1" fmla="*/ 9651 h 202453"/>
                  <a:gd name="connsiteX2" fmla="*/ 456003 w 456003"/>
                  <a:gd name="connsiteY2" fmla="*/ 174961 h 202453"/>
                  <a:gd name="connsiteX3" fmla="*/ 275821 w 456003"/>
                  <a:gd name="connsiteY3" fmla="*/ 202453 h 202453"/>
                  <a:gd name="connsiteX4" fmla="*/ 9992 w 456003"/>
                  <a:gd name="connsiteY4" fmla="*/ 166863 h 202453"/>
                  <a:gd name="connsiteX0" fmla="*/ 0 w 456003"/>
                  <a:gd name="connsiteY0" fmla="*/ 155594 h 202453"/>
                  <a:gd name="connsiteX1" fmla="*/ 252415 w 456003"/>
                  <a:gd name="connsiteY1" fmla="*/ 45 h 202453"/>
                  <a:gd name="connsiteX2" fmla="*/ 456003 w 456003"/>
                  <a:gd name="connsiteY2" fmla="*/ 174961 h 202453"/>
                  <a:gd name="connsiteX0" fmla="*/ 9992 w 456003"/>
                  <a:gd name="connsiteY0" fmla="*/ 167263 h 202853"/>
                  <a:gd name="connsiteX1" fmla="*/ 268517 w 456003"/>
                  <a:gd name="connsiteY1" fmla="*/ 10051 h 202853"/>
                  <a:gd name="connsiteX2" fmla="*/ 456003 w 456003"/>
                  <a:gd name="connsiteY2" fmla="*/ 175361 h 202853"/>
                  <a:gd name="connsiteX3" fmla="*/ 275821 w 456003"/>
                  <a:gd name="connsiteY3" fmla="*/ 202853 h 202853"/>
                  <a:gd name="connsiteX4" fmla="*/ 9992 w 456003"/>
                  <a:gd name="connsiteY4" fmla="*/ 167263 h 202853"/>
                  <a:gd name="connsiteX0" fmla="*/ 0 w 456003"/>
                  <a:gd name="connsiteY0" fmla="*/ 155994 h 202853"/>
                  <a:gd name="connsiteX1" fmla="*/ 252415 w 456003"/>
                  <a:gd name="connsiteY1" fmla="*/ 445 h 202853"/>
                  <a:gd name="connsiteX2" fmla="*/ 456003 w 456003"/>
                  <a:gd name="connsiteY2" fmla="*/ 175361 h 202853"/>
                  <a:gd name="connsiteX0" fmla="*/ 9992 w 456003"/>
                  <a:gd name="connsiteY0" fmla="*/ 167113 h 202703"/>
                  <a:gd name="connsiteX1" fmla="*/ 268517 w 456003"/>
                  <a:gd name="connsiteY1" fmla="*/ 9901 h 202703"/>
                  <a:gd name="connsiteX2" fmla="*/ 456003 w 456003"/>
                  <a:gd name="connsiteY2" fmla="*/ 175211 h 202703"/>
                  <a:gd name="connsiteX3" fmla="*/ 275821 w 456003"/>
                  <a:gd name="connsiteY3" fmla="*/ 202703 h 202703"/>
                  <a:gd name="connsiteX4" fmla="*/ 9992 w 456003"/>
                  <a:gd name="connsiteY4" fmla="*/ 167113 h 202703"/>
                  <a:gd name="connsiteX0" fmla="*/ 0 w 456003"/>
                  <a:gd name="connsiteY0" fmla="*/ 155844 h 202703"/>
                  <a:gd name="connsiteX1" fmla="*/ 252415 w 456003"/>
                  <a:gd name="connsiteY1" fmla="*/ 295 h 202703"/>
                  <a:gd name="connsiteX2" fmla="*/ 456003 w 456003"/>
                  <a:gd name="connsiteY2" fmla="*/ 175211 h 202703"/>
                </a:gdLst>
                <a:ahLst/>
                <a:cxnLst>
                  <a:cxn ang="0">
                    <a:pos x="connsiteX0" y="connsiteY0"/>
                  </a:cxn>
                  <a:cxn ang="0">
                    <a:pos x="connsiteX1" y="connsiteY1"/>
                  </a:cxn>
                  <a:cxn ang="0">
                    <a:pos x="connsiteX2" y="connsiteY2"/>
                  </a:cxn>
                </a:cxnLst>
                <a:rect l="l" t="t" r="r" b="b"/>
                <a:pathLst>
                  <a:path w="456003" h="202703" stroke="0" extrusionOk="0">
                    <a:moveTo>
                      <a:pt x="9992" y="167113"/>
                    </a:moveTo>
                    <a:cubicBezTo>
                      <a:pt x="4423" y="73417"/>
                      <a:pt x="194182" y="8551"/>
                      <a:pt x="268517" y="9901"/>
                    </a:cubicBezTo>
                    <a:cubicBezTo>
                      <a:pt x="342852" y="11251"/>
                      <a:pt x="440836" y="83649"/>
                      <a:pt x="456003" y="175211"/>
                    </a:cubicBezTo>
                    <a:lnTo>
                      <a:pt x="275821" y="202703"/>
                    </a:lnTo>
                    <a:lnTo>
                      <a:pt x="9992" y="167113"/>
                    </a:lnTo>
                    <a:close/>
                  </a:path>
                  <a:path w="456003" h="202703" fill="none">
                    <a:moveTo>
                      <a:pt x="0" y="155844"/>
                    </a:moveTo>
                    <a:cubicBezTo>
                      <a:pt x="80131" y="69091"/>
                      <a:pt x="151637" y="-5282"/>
                      <a:pt x="252415" y="295"/>
                    </a:cubicBezTo>
                    <a:cubicBezTo>
                      <a:pt x="353193" y="5872"/>
                      <a:pt x="440836" y="83649"/>
                      <a:pt x="456003" y="175211"/>
                    </a:cubicBezTo>
                  </a:path>
                </a:pathLst>
              </a:custGeom>
              <a:ln w="31750">
                <a:solidFill>
                  <a:schemeClr val="accent5"/>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sp>
            <p:nvSpPr>
              <p:cNvPr id="94" name="円弧 93"/>
              <p:cNvSpPr/>
              <p:nvPr/>
            </p:nvSpPr>
            <p:spPr>
              <a:xfrm rot="4500000">
                <a:off x="858281" y="4332507"/>
                <a:ext cx="369208" cy="325058"/>
              </a:xfrm>
              <a:prstGeom prst="arc">
                <a:avLst>
                  <a:gd name="adj1" fmla="val 10873723"/>
                  <a:gd name="adj2" fmla="val 0"/>
                </a:avLst>
              </a:prstGeom>
              <a:ln w="31750">
                <a:solidFill>
                  <a:schemeClr val="accent5"/>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sp>
            <p:nvSpPr>
              <p:cNvPr id="95" name="フリーフォーム 94"/>
              <p:cNvSpPr/>
              <p:nvPr/>
            </p:nvSpPr>
            <p:spPr>
              <a:xfrm rot="20567216">
                <a:off x="1021307" y="4597438"/>
                <a:ext cx="181148" cy="67912"/>
              </a:xfrm>
              <a:custGeom>
                <a:avLst/>
                <a:gdLst>
                  <a:gd name="connsiteX0" fmla="*/ 173882 w 173882"/>
                  <a:gd name="connsiteY0" fmla="*/ 61913 h 61913"/>
                  <a:gd name="connsiteX1" fmla="*/ 51 w 173882"/>
                  <a:gd name="connsiteY1" fmla="*/ 40481 h 61913"/>
                  <a:gd name="connsiteX2" fmla="*/ 159595 w 173882"/>
                  <a:gd name="connsiteY2" fmla="*/ 0 h 61913"/>
                  <a:gd name="connsiteX0" fmla="*/ 174250 w 219495"/>
                  <a:gd name="connsiteY0" fmla="*/ 78582 h 78582"/>
                  <a:gd name="connsiteX1" fmla="*/ 419 w 219495"/>
                  <a:gd name="connsiteY1" fmla="*/ 57150 h 78582"/>
                  <a:gd name="connsiteX2" fmla="*/ 219495 w 219495"/>
                  <a:gd name="connsiteY2" fmla="*/ 0 h 78582"/>
                  <a:gd name="connsiteX0" fmla="*/ 108303 w 153548"/>
                  <a:gd name="connsiteY0" fmla="*/ 78582 h 78582"/>
                  <a:gd name="connsiteX1" fmla="*/ 1147 w 153548"/>
                  <a:gd name="connsiteY1" fmla="*/ 35719 h 78582"/>
                  <a:gd name="connsiteX2" fmla="*/ 153548 w 153548"/>
                  <a:gd name="connsiteY2" fmla="*/ 0 h 78582"/>
                  <a:gd name="connsiteX0" fmla="*/ 108303 w 153548"/>
                  <a:gd name="connsiteY0" fmla="*/ 78582 h 78582"/>
                  <a:gd name="connsiteX1" fmla="*/ 1147 w 153548"/>
                  <a:gd name="connsiteY1" fmla="*/ 26194 h 78582"/>
                  <a:gd name="connsiteX2" fmla="*/ 153548 w 153548"/>
                  <a:gd name="connsiteY2" fmla="*/ 0 h 78582"/>
                  <a:gd name="connsiteX0" fmla="*/ 107366 w 152611"/>
                  <a:gd name="connsiteY0" fmla="*/ 78582 h 78582"/>
                  <a:gd name="connsiteX1" fmla="*/ 210 w 152611"/>
                  <a:gd name="connsiteY1" fmla="*/ 26194 h 78582"/>
                  <a:gd name="connsiteX2" fmla="*/ 152611 w 152611"/>
                  <a:gd name="connsiteY2" fmla="*/ 0 h 78582"/>
                  <a:gd name="connsiteX0" fmla="*/ 107366 w 152611"/>
                  <a:gd name="connsiteY0" fmla="*/ 84106 h 84106"/>
                  <a:gd name="connsiteX1" fmla="*/ 210 w 152611"/>
                  <a:gd name="connsiteY1" fmla="*/ 31718 h 84106"/>
                  <a:gd name="connsiteX2" fmla="*/ 152611 w 152611"/>
                  <a:gd name="connsiteY2" fmla="*/ 5524 h 84106"/>
                  <a:gd name="connsiteX0" fmla="*/ 108114 w 148596"/>
                  <a:gd name="connsiteY0" fmla="*/ 86726 h 86726"/>
                  <a:gd name="connsiteX1" fmla="*/ 958 w 148596"/>
                  <a:gd name="connsiteY1" fmla="*/ 34338 h 86726"/>
                  <a:gd name="connsiteX2" fmla="*/ 148596 w 148596"/>
                  <a:gd name="connsiteY2" fmla="*/ 1000 h 86726"/>
                  <a:gd name="connsiteX0" fmla="*/ 107852 w 141190"/>
                  <a:gd name="connsiteY0" fmla="*/ 86726 h 86726"/>
                  <a:gd name="connsiteX1" fmla="*/ 696 w 141190"/>
                  <a:gd name="connsiteY1" fmla="*/ 34338 h 86726"/>
                  <a:gd name="connsiteX2" fmla="*/ 141190 w 141190"/>
                  <a:gd name="connsiteY2" fmla="*/ 1000 h 86726"/>
                  <a:gd name="connsiteX0" fmla="*/ 108114 w 148596"/>
                  <a:gd name="connsiteY0" fmla="*/ 77549 h 77549"/>
                  <a:gd name="connsiteX1" fmla="*/ 958 w 148596"/>
                  <a:gd name="connsiteY1" fmla="*/ 25161 h 77549"/>
                  <a:gd name="connsiteX2" fmla="*/ 148596 w 148596"/>
                  <a:gd name="connsiteY2" fmla="*/ 1348 h 77549"/>
                  <a:gd name="connsiteX0" fmla="*/ 101510 w 149136"/>
                  <a:gd name="connsiteY0" fmla="*/ 82355 h 82355"/>
                  <a:gd name="connsiteX1" fmla="*/ 1498 w 149136"/>
                  <a:gd name="connsiteY1" fmla="*/ 25205 h 82355"/>
                  <a:gd name="connsiteX2" fmla="*/ 149136 w 149136"/>
                  <a:gd name="connsiteY2" fmla="*/ 1392 h 82355"/>
                  <a:gd name="connsiteX0" fmla="*/ 103692 w 148936"/>
                  <a:gd name="connsiteY0" fmla="*/ 77548 h 77548"/>
                  <a:gd name="connsiteX1" fmla="*/ 1298 w 148936"/>
                  <a:gd name="connsiteY1" fmla="*/ 25161 h 77548"/>
                  <a:gd name="connsiteX2" fmla="*/ 148936 w 148936"/>
                  <a:gd name="connsiteY2" fmla="*/ 1348 h 77548"/>
                  <a:gd name="connsiteX0" fmla="*/ 103105 w 148349"/>
                  <a:gd name="connsiteY0" fmla="*/ 78317 h 78317"/>
                  <a:gd name="connsiteX1" fmla="*/ 711 w 148349"/>
                  <a:gd name="connsiteY1" fmla="*/ 25930 h 78317"/>
                  <a:gd name="connsiteX2" fmla="*/ 148349 w 148349"/>
                  <a:gd name="connsiteY2" fmla="*/ 2117 h 78317"/>
                  <a:gd name="connsiteX0" fmla="*/ 89351 w 134595"/>
                  <a:gd name="connsiteY0" fmla="*/ 76975 h 76975"/>
                  <a:gd name="connsiteX1" fmla="*/ 1245 w 134595"/>
                  <a:gd name="connsiteY1" fmla="*/ 50782 h 76975"/>
                  <a:gd name="connsiteX2" fmla="*/ 134595 w 134595"/>
                  <a:gd name="connsiteY2" fmla="*/ 775 h 76975"/>
                  <a:gd name="connsiteX0" fmla="*/ 88134 w 133378"/>
                  <a:gd name="connsiteY0" fmla="*/ 77204 h 77204"/>
                  <a:gd name="connsiteX1" fmla="*/ 28 w 133378"/>
                  <a:gd name="connsiteY1" fmla="*/ 51011 h 77204"/>
                  <a:gd name="connsiteX2" fmla="*/ 133378 w 133378"/>
                  <a:gd name="connsiteY2" fmla="*/ 1004 h 77204"/>
                  <a:gd name="connsiteX0" fmla="*/ 88109 w 133353"/>
                  <a:gd name="connsiteY0" fmla="*/ 77204 h 77241"/>
                  <a:gd name="connsiteX1" fmla="*/ 3 w 133353"/>
                  <a:gd name="connsiteY1" fmla="*/ 51011 h 77241"/>
                  <a:gd name="connsiteX2" fmla="*/ 133353 w 133353"/>
                  <a:gd name="connsiteY2" fmla="*/ 1004 h 77241"/>
                  <a:gd name="connsiteX0" fmla="*/ 90437 w 181826"/>
                  <a:gd name="connsiteY0" fmla="*/ 58229 h 58229"/>
                  <a:gd name="connsiteX1" fmla="*/ 2331 w 181826"/>
                  <a:gd name="connsiteY1" fmla="*/ 32036 h 58229"/>
                  <a:gd name="connsiteX2" fmla="*/ 181827 w 181826"/>
                  <a:gd name="connsiteY2" fmla="*/ 931 h 58229"/>
                  <a:gd name="connsiteX0" fmla="*/ 93815 w 185205"/>
                  <a:gd name="connsiteY0" fmla="*/ 60253 h 60253"/>
                  <a:gd name="connsiteX1" fmla="*/ 2229 w 185205"/>
                  <a:gd name="connsiteY1" fmla="*/ 10648 h 60253"/>
                  <a:gd name="connsiteX2" fmla="*/ 185205 w 185205"/>
                  <a:gd name="connsiteY2" fmla="*/ 2955 h 60253"/>
                  <a:gd name="connsiteX0" fmla="*/ 92320 w 183710"/>
                  <a:gd name="connsiteY0" fmla="*/ 67819 h 67819"/>
                  <a:gd name="connsiteX1" fmla="*/ 734 w 183710"/>
                  <a:gd name="connsiteY1" fmla="*/ 18214 h 67819"/>
                  <a:gd name="connsiteX2" fmla="*/ 183710 w 183710"/>
                  <a:gd name="connsiteY2" fmla="*/ 10521 h 67819"/>
                  <a:gd name="connsiteX0" fmla="*/ 94106 w 185496"/>
                  <a:gd name="connsiteY0" fmla="*/ 70095 h 70095"/>
                  <a:gd name="connsiteX1" fmla="*/ 2520 w 185496"/>
                  <a:gd name="connsiteY1" fmla="*/ 20490 h 70095"/>
                  <a:gd name="connsiteX2" fmla="*/ 185496 w 185496"/>
                  <a:gd name="connsiteY2" fmla="*/ 12797 h 70095"/>
                  <a:gd name="connsiteX0" fmla="*/ 94106 w 185496"/>
                  <a:gd name="connsiteY0" fmla="*/ 79523 h 79523"/>
                  <a:gd name="connsiteX1" fmla="*/ 2520 w 185496"/>
                  <a:gd name="connsiteY1" fmla="*/ 29918 h 79523"/>
                  <a:gd name="connsiteX2" fmla="*/ 185496 w 185496"/>
                  <a:gd name="connsiteY2" fmla="*/ 22225 h 79523"/>
                  <a:gd name="connsiteX0" fmla="*/ 93701 w 182220"/>
                  <a:gd name="connsiteY0" fmla="*/ 72327 h 72327"/>
                  <a:gd name="connsiteX1" fmla="*/ 2115 w 182220"/>
                  <a:gd name="connsiteY1" fmla="*/ 22722 h 72327"/>
                  <a:gd name="connsiteX2" fmla="*/ 182220 w 182220"/>
                  <a:gd name="connsiteY2" fmla="*/ 14320 h 72327"/>
                  <a:gd name="connsiteX0" fmla="*/ 93157 w 181676"/>
                  <a:gd name="connsiteY0" fmla="*/ 77019 h 77019"/>
                  <a:gd name="connsiteX1" fmla="*/ 1571 w 181676"/>
                  <a:gd name="connsiteY1" fmla="*/ 27414 h 77019"/>
                  <a:gd name="connsiteX2" fmla="*/ 181676 w 181676"/>
                  <a:gd name="connsiteY2" fmla="*/ 19012 h 77019"/>
                  <a:gd name="connsiteX0" fmla="*/ 94673 w 206162"/>
                  <a:gd name="connsiteY0" fmla="*/ 67980 h 67980"/>
                  <a:gd name="connsiteX1" fmla="*/ 3087 w 206162"/>
                  <a:gd name="connsiteY1" fmla="*/ 18375 h 67980"/>
                  <a:gd name="connsiteX2" fmla="*/ 206162 w 206162"/>
                  <a:gd name="connsiteY2" fmla="*/ 15639 h 67980"/>
                  <a:gd name="connsiteX0" fmla="*/ 95156 w 217242"/>
                  <a:gd name="connsiteY0" fmla="*/ 64270 h 64270"/>
                  <a:gd name="connsiteX1" fmla="*/ 3570 w 217242"/>
                  <a:gd name="connsiteY1" fmla="*/ 14665 h 64270"/>
                  <a:gd name="connsiteX2" fmla="*/ 217242 w 217242"/>
                  <a:gd name="connsiteY2" fmla="*/ 17049 h 64270"/>
                  <a:gd name="connsiteX0" fmla="*/ 96213 w 218299"/>
                  <a:gd name="connsiteY0" fmla="*/ 79646 h 79646"/>
                  <a:gd name="connsiteX1" fmla="*/ 4627 w 218299"/>
                  <a:gd name="connsiteY1" fmla="*/ 30041 h 79646"/>
                  <a:gd name="connsiteX2" fmla="*/ 218299 w 218299"/>
                  <a:gd name="connsiteY2" fmla="*/ 32425 h 79646"/>
                  <a:gd name="connsiteX0" fmla="*/ 81574 w 203660"/>
                  <a:gd name="connsiteY0" fmla="*/ 95781 h 95781"/>
                  <a:gd name="connsiteX1" fmla="*/ 5517 w 203660"/>
                  <a:gd name="connsiteY1" fmla="*/ 22441 h 95781"/>
                  <a:gd name="connsiteX2" fmla="*/ 203660 w 203660"/>
                  <a:gd name="connsiteY2" fmla="*/ 48560 h 95781"/>
                  <a:gd name="connsiteX0" fmla="*/ 80120 w 202206"/>
                  <a:gd name="connsiteY0" fmla="*/ 90704 h 90704"/>
                  <a:gd name="connsiteX1" fmla="*/ 4063 w 202206"/>
                  <a:gd name="connsiteY1" fmla="*/ 17364 h 90704"/>
                  <a:gd name="connsiteX2" fmla="*/ 202206 w 202206"/>
                  <a:gd name="connsiteY2" fmla="*/ 43483 h 90704"/>
                  <a:gd name="connsiteX0" fmla="*/ 91514 w 213600"/>
                  <a:gd name="connsiteY0" fmla="*/ 80465 h 80465"/>
                  <a:gd name="connsiteX1" fmla="*/ 3488 w 213600"/>
                  <a:gd name="connsiteY1" fmla="*/ 21714 h 80465"/>
                  <a:gd name="connsiteX2" fmla="*/ 213600 w 213600"/>
                  <a:gd name="connsiteY2" fmla="*/ 33244 h 80465"/>
                  <a:gd name="connsiteX0" fmla="*/ 106592 w 228678"/>
                  <a:gd name="connsiteY0" fmla="*/ 68268 h 68268"/>
                  <a:gd name="connsiteX1" fmla="*/ 2940 w 228678"/>
                  <a:gd name="connsiteY1" fmla="*/ 32544 h 68268"/>
                  <a:gd name="connsiteX2" fmla="*/ 228678 w 228678"/>
                  <a:gd name="connsiteY2" fmla="*/ 21047 h 68268"/>
                </a:gdLst>
                <a:ahLst/>
                <a:cxnLst>
                  <a:cxn ang="0">
                    <a:pos x="connsiteX0" y="connsiteY0"/>
                  </a:cxn>
                  <a:cxn ang="0">
                    <a:pos x="connsiteX1" y="connsiteY1"/>
                  </a:cxn>
                  <a:cxn ang="0">
                    <a:pos x="connsiteX2" y="connsiteY2"/>
                  </a:cxn>
                </a:cxnLst>
                <a:rect l="l" t="t" r="r" b="b"/>
                <a:pathLst>
                  <a:path w="228678" h="68268">
                    <a:moveTo>
                      <a:pt x="106592" y="68268"/>
                    </a:moveTo>
                    <a:cubicBezTo>
                      <a:pt x="66111" y="67474"/>
                      <a:pt x="-16597" y="70685"/>
                      <a:pt x="2940" y="32544"/>
                    </a:cubicBezTo>
                    <a:cubicBezTo>
                      <a:pt x="22477" y="-5597"/>
                      <a:pt x="139935" y="-11226"/>
                      <a:pt x="228678" y="21047"/>
                    </a:cubicBezTo>
                  </a:path>
                </a:pathLst>
              </a:custGeom>
              <a:noFill/>
              <a:ln w="3175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96" name="円弧 95"/>
              <p:cNvSpPr/>
              <p:nvPr/>
            </p:nvSpPr>
            <p:spPr>
              <a:xfrm rot="5400000">
                <a:off x="993498" y="4597208"/>
                <a:ext cx="364888" cy="350197"/>
              </a:xfrm>
              <a:prstGeom prst="arc">
                <a:avLst>
                  <a:gd name="adj1" fmla="val 10928040"/>
                  <a:gd name="adj2" fmla="val 0"/>
                </a:avLst>
              </a:prstGeom>
              <a:ln w="31750">
                <a:solidFill>
                  <a:schemeClr val="accent5"/>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sp>
            <p:nvSpPr>
              <p:cNvPr id="97" name="フリーフォーム 96"/>
              <p:cNvSpPr/>
              <p:nvPr/>
            </p:nvSpPr>
            <p:spPr>
              <a:xfrm>
                <a:off x="1099303" y="4875799"/>
                <a:ext cx="153774" cy="79603"/>
              </a:xfrm>
              <a:custGeom>
                <a:avLst/>
                <a:gdLst>
                  <a:gd name="connsiteX0" fmla="*/ 173882 w 173882"/>
                  <a:gd name="connsiteY0" fmla="*/ 61913 h 61913"/>
                  <a:gd name="connsiteX1" fmla="*/ 51 w 173882"/>
                  <a:gd name="connsiteY1" fmla="*/ 40481 h 61913"/>
                  <a:gd name="connsiteX2" fmla="*/ 159595 w 173882"/>
                  <a:gd name="connsiteY2" fmla="*/ 0 h 61913"/>
                  <a:gd name="connsiteX0" fmla="*/ 174250 w 219495"/>
                  <a:gd name="connsiteY0" fmla="*/ 78582 h 78582"/>
                  <a:gd name="connsiteX1" fmla="*/ 419 w 219495"/>
                  <a:gd name="connsiteY1" fmla="*/ 57150 h 78582"/>
                  <a:gd name="connsiteX2" fmla="*/ 219495 w 219495"/>
                  <a:gd name="connsiteY2" fmla="*/ 0 h 78582"/>
                  <a:gd name="connsiteX0" fmla="*/ 108303 w 153548"/>
                  <a:gd name="connsiteY0" fmla="*/ 78582 h 78582"/>
                  <a:gd name="connsiteX1" fmla="*/ 1147 w 153548"/>
                  <a:gd name="connsiteY1" fmla="*/ 35719 h 78582"/>
                  <a:gd name="connsiteX2" fmla="*/ 153548 w 153548"/>
                  <a:gd name="connsiteY2" fmla="*/ 0 h 78582"/>
                  <a:gd name="connsiteX0" fmla="*/ 108303 w 153548"/>
                  <a:gd name="connsiteY0" fmla="*/ 78582 h 78582"/>
                  <a:gd name="connsiteX1" fmla="*/ 1147 w 153548"/>
                  <a:gd name="connsiteY1" fmla="*/ 26194 h 78582"/>
                  <a:gd name="connsiteX2" fmla="*/ 153548 w 153548"/>
                  <a:gd name="connsiteY2" fmla="*/ 0 h 78582"/>
                  <a:gd name="connsiteX0" fmla="*/ 107366 w 152611"/>
                  <a:gd name="connsiteY0" fmla="*/ 78582 h 78582"/>
                  <a:gd name="connsiteX1" fmla="*/ 210 w 152611"/>
                  <a:gd name="connsiteY1" fmla="*/ 26194 h 78582"/>
                  <a:gd name="connsiteX2" fmla="*/ 152611 w 152611"/>
                  <a:gd name="connsiteY2" fmla="*/ 0 h 78582"/>
                  <a:gd name="connsiteX0" fmla="*/ 107366 w 152611"/>
                  <a:gd name="connsiteY0" fmla="*/ 84106 h 84106"/>
                  <a:gd name="connsiteX1" fmla="*/ 210 w 152611"/>
                  <a:gd name="connsiteY1" fmla="*/ 31718 h 84106"/>
                  <a:gd name="connsiteX2" fmla="*/ 152611 w 152611"/>
                  <a:gd name="connsiteY2" fmla="*/ 5524 h 84106"/>
                  <a:gd name="connsiteX0" fmla="*/ 108114 w 148596"/>
                  <a:gd name="connsiteY0" fmla="*/ 86726 h 86726"/>
                  <a:gd name="connsiteX1" fmla="*/ 958 w 148596"/>
                  <a:gd name="connsiteY1" fmla="*/ 34338 h 86726"/>
                  <a:gd name="connsiteX2" fmla="*/ 148596 w 148596"/>
                  <a:gd name="connsiteY2" fmla="*/ 1000 h 86726"/>
                  <a:gd name="connsiteX0" fmla="*/ 107852 w 141190"/>
                  <a:gd name="connsiteY0" fmla="*/ 86726 h 86726"/>
                  <a:gd name="connsiteX1" fmla="*/ 696 w 141190"/>
                  <a:gd name="connsiteY1" fmla="*/ 34338 h 86726"/>
                  <a:gd name="connsiteX2" fmla="*/ 141190 w 141190"/>
                  <a:gd name="connsiteY2" fmla="*/ 1000 h 86726"/>
                  <a:gd name="connsiteX0" fmla="*/ 108114 w 148596"/>
                  <a:gd name="connsiteY0" fmla="*/ 77549 h 77549"/>
                  <a:gd name="connsiteX1" fmla="*/ 958 w 148596"/>
                  <a:gd name="connsiteY1" fmla="*/ 25161 h 77549"/>
                  <a:gd name="connsiteX2" fmla="*/ 148596 w 148596"/>
                  <a:gd name="connsiteY2" fmla="*/ 1348 h 77549"/>
                  <a:gd name="connsiteX0" fmla="*/ 101510 w 149136"/>
                  <a:gd name="connsiteY0" fmla="*/ 82355 h 82355"/>
                  <a:gd name="connsiteX1" fmla="*/ 1498 w 149136"/>
                  <a:gd name="connsiteY1" fmla="*/ 25205 h 82355"/>
                  <a:gd name="connsiteX2" fmla="*/ 149136 w 149136"/>
                  <a:gd name="connsiteY2" fmla="*/ 1392 h 82355"/>
                  <a:gd name="connsiteX0" fmla="*/ 103692 w 148936"/>
                  <a:gd name="connsiteY0" fmla="*/ 77548 h 77548"/>
                  <a:gd name="connsiteX1" fmla="*/ 1298 w 148936"/>
                  <a:gd name="connsiteY1" fmla="*/ 25161 h 77548"/>
                  <a:gd name="connsiteX2" fmla="*/ 148936 w 148936"/>
                  <a:gd name="connsiteY2" fmla="*/ 1348 h 77548"/>
                  <a:gd name="connsiteX0" fmla="*/ 103105 w 148349"/>
                  <a:gd name="connsiteY0" fmla="*/ 78317 h 78317"/>
                  <a:gd name="connsiteX1" fmla="*/ 711 w 148349"/>
                  <a:gd name="connsiteY1" fmla="*/ 25930 h 78317"/>
                  <a:gd name="connsiteX2" fmla="*/ 148349 w 148349"/>
                  <a:gd name="connsiteY2" fmla="*/ 2117 h 78317"/>
                  <a:gd name="connsiteX0" fmla="*/ 89351 w 134595"/>
                  <a:gd name="connsiteY0" fmla="*/ 76975 h 76975"/>
                  <a:gd name="connsiteX1" fmla="*/ 1245 w 134595"/>
                  <a:gd name="connsiteY1" fmla="*/ 50782 h 76975"/>
                  <a:gd name="connsiteX2" fmla="*/ 134595 w 134595"/>
                  <a:gd name="connsiteY2" fmla="*/ 775 h 76975"/>
                  <a:gd name="connsiteX0" fmla="*/ 88134 w 133378"/>
                  <a:gd name="connsiteY0" fmla="*/ 77204 h 77204"/>
                  <a:gd name="connsiteX1" fmla="*/ 28 w 133378"/>
                  <a:gd name="connsiteY1" fmla="*/ 51011 h 77204"/>
                  <a:gd name="connsiteX2" fmla="*/ 133378 w 133378"/>
                  <a:gd name="connsiteY2" fmla="*/ 1004 h 77204"/>
                  <a:gd name="connsiteX0" fmla="*/ 88109 w 133353"/>
                  <a:gd name="connsiteY0" fmla="*/ 77204 h 77241"/>
                  <a:gd name="connsiteX1" fmla="*/ 3 w 133353"/>
                  <a:gd name="connsiteY1" fmla="*/ 51011 h 77241"/>
                  <a:gd name="connsiteX2" fmla="*/ 133353 w 133353"/>
                  <a:gd name="connsiteY2" fmla="*/ 1004 h 77241"/>
                  <a:gd name="connsiteX0" fmla="*/ 88723 w 130961"/>
                  <a:gd name="connsiteY0" fmla="*/ 81566 h 81566"/>
                  <a:gd name="connsiteX1" fmla="*/ 617 w 130961"/>
                  <a:gd name="connsiteY1" fmla="*/ 55373 h 81566"/>
                  <a:gd name="connsiteX2" fmla="*/ 130961 w 130961"/>
                  <a:gd name="connsiteY2" fmla="*/ 579 h 81566"/>
                  <a:gd name="connsiteX0" fmla="*/ 88144 w 130382"/>
                  <a:gd name="connsiteY0" fmla="*/ 81691 h 81691"/>
                  <a:gd name="connsiteX1" fmla="*/ 38 w 130382"/>
                  <a:gd name="connsiteY1" fmla="*/ 55498 h 81691"/>
                  <a:gd name="connsiteX2" fmla="*/ 130382 w 130382"/>
                  <a:gd name="connsiteY2" fmla="*/ 704 h 81691"/>
                  <a:gd name="connsiteX0" fmla="*/ 90269 w 177598"/>
                  <a:gd name="connsiteY0" fmla="*/ 79197 h 79197"/>
                  <a:gd name="connsiteX1" fmla="*/ 2163 w 177598"/>
                  <a:gd name="connsiteY1" fmla="*/ 53004 h 79197"/>
                  <a:gd name="connsiteX2" fmla="*/ 177599 w 177598"/>
                  <a:gd name="connsiteY2" fmla="*/ 603 h 79197"/>
                  <a:gd name="connsiteX0" fmla="*/ 87355 w 174686"/>
                  <a:gd name="connsiteY0" fmla="*/ 79493 h 79493"/>
                  <a:gd name="connsiteX1" fmla="*/ 2254 w 174686"/>
                  <a:gd name="connsiteY1" fmla="*/ 36544 h 79493"/>
                  <a:gd name="connsiteX2" fmla="*/ 174685 w 174686"/>
                  <a:gd name="connsiteY2" fmla="*/ 899 h 79493"/>
                  <a:gd name="connsiteX0" fmla="*/ 85175 w 172505"/>
                  <a:gd name="connsiteY0" fmla="*/ 79934 h 79934"/>
                  <a:gd name="connsiteX1" fmla="*/ 74 w 172505"/>
                  <a:gd name="connsiteY1" fmla="*/ 36985 h 79934"/>
                  <a:gd name="connsiteX2" fmla="*/ 172505 w 172505"/>
                  <a:gd name="connsiteY2" fmla="*/ 1340 h 79934"/>
                  <a:gd name="connsiteX0" fmla="*/ 85198 w 172528"/>
                  <a:gd name="connsiteY0" fmla="*/ 80928 h 80928"/>
                  <a:gd name="connsiteX1" fmla="*/ 97 w 172528"/>
                  <a:gd name="connsiteY1" fmla="*/ 37979 h 80928"/>
                  <a:gd name="connsiteX2" fmla="*/ 172528 w 172528"/>
                  <a:gd name="connsiteY2" fmla="*/ 2334 h 80928"/>
                  <a:gd name="connsiteX0" fmla="*/ 97203 w 184533"/>
                  <a:gd name="connsiteY0" fmla="*/ 80928 h 80928"/>
                  <a:gd name="connsiteX1" fmla="*/ 78 w 184533"/>
                  <a:gd name="connsiteY1" fmla="*/ 37979 h 80928"/>
                  <a:gd name="connsiteX2" fmla="*/ 184533 w 184533"/>
                  <a:gd name="connsiteY2" fmla="*/ 2334 h 80928"/>
                  <a:gd name="connsiteX0" fmla="*/ 106795 w 194125"/>
                  <a:gd name="connsiteY0" fmla="*/ 79862 h 80020"/>
                  <a:gd name="connsiteX1" fmla="*/ 67 w 194125"/>
                  <a:gd name="connsiteY1" fmla="*/ 49680 h 80020"/>
                  <a:gd name="connsiteX2" fmla="*/ 194125 w 194125"/>
                  <a:gd name="connsiteY2" fmla="*/ 1268 h 80020"/>
                </a:gdLst>
                <a:ahLst/>
                <a:cxnLst>
                  <a:cxn ang="0">
                    <a:pos x="connsiteX0" y="connsiteY0"/>
                  </a:cxn>
                  <a:cxn ang="0">
                    <a:pos x="connsiteX1" y="connsiteY1"/>
                  </a:cxn>
                  <a:cxn ang="0">
                    <a:pos x="connsiteX2" y="connsiteY2"/>
                  </a:cxn>
                </a:cxnLst>
                <a:rect l="l" t="t" r="r" b="b"/>
                <a:pathLst>
                  <a:path w="194125" h="80020">
                    <a:moveTo>
                      <a:pt x="106795" y="79862"/>
                    </a:moveTo>
                    <a:cubicBezTo>
                      <a:pt x="66314" y="79068"/>
                      <a:pt x="-2464" y="86715"/>
                      <a:pt x="67" y="49680"/>
                    </a:cubicBezTo>
                    <a:cubicBezTo>
                      <a:pt x="2598" y="12645"/>
                      <a:pt x="139356" y="-5083"/>
                      <a:pt x="194125" y="1268"/>
                    </a:cubicBezTo>
                  </a:path>
                </a:pathLst>
              </a:custGeom>
              <a:noFill/>
              <a:ln w="3175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98" name="円弧 97"/>
              <p:cNvSpPr/>
              <p:nvPr/>
            </p:nvSpPr>
            <p:spPr>
              <a:xfrm rot="5400000">
                <a:off x="1064838" y="4885240"/>
                <a:ext cx="364888" cy="350197"/>
              </a:xfrm>
              <a:prstGeom prst="arc">
                <a:avLst>
                  <a:gd name="adj1" fmla="val 10760022"/>
                  <a:gd name="adj2" fmla="val 21599972"/>
                </a:avLst>
              </a:prstGeom>
              <a:ln w="31750">
                <a:solidFill>
                  <a:schemeClr val="accent5"/>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sp>
            <p:nvSpPr>
              <p:cNvPr id="99" name="円弧 98"/>
              <p:cNvSpPr/>
              <p:nvPr/>
            </p:nvSpPr>
            <p:spPr>
              <a:xfrm rot="5400000">
                <a:off x="993497" y="5170507"/>
                <a:ext cx="364889" cy="350197"/>
              </a:xfrm>
              <a:prstGeom prst="arc">
                <a:avLst>
                  <a:gd name="adj1" fmla="val 10611977"/>
                  <a:gd name="adj2" fmla="val 0"/>
                </a:avLst>
              </a:prstGeom>
              <a:ln w="31750">
                <a:solidFill>
                  <a:schemeClr val="accent5"/>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sp>
            <p:nvSpPr>
              <p:cNvPr id="100" name="円弧 99"/>
              <p:cNvSpPr/>
              <p:nvPr/>
            </p:nvSpPr>
            <p:spPr>
              <a:xfrm rot="6300000">
                <a:off x="869344" y="5461680"/>
                <a:ext cx="364890" cy="350197"/>
              </a:xfrm>
              <a:prstGeom prst="arc">
                <a:avLst>
                  <a:gd name="adj1" fmla="val 10895940"/>
                  <a:gd name="adj2" fmla="val 0"/>
                </a:avLst>
              </a:prstGeom>
              <a:ln w="31750">
                <a:solidFill>
                  <a:schemeClr val="accent5"/>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sp>
            <p:nvSpPr>
              <p:cNvPr id="101" name="円弧 124"/>
              <p:cNvSpPr/>
              <p:nvPr/>
            </p:nvSpPr>
            <p:spPr>
              <a:xfrm rot="7200000">
                <a:off x="595003" y="5873067"/>
                <a:ext cx="526473" cy="248760"/>
              </a:xfrm>
              <a:custGeom>
                <a:avLst/>
                <a:gdLst>
                  <a:gd name="connsiteX0" fmla="*/ 5242 w 364890"/>
                  <a:gd name="connsiteY0" fmla="*/ 133427 h 350197"/>
                  <a:gd name="connsiteX1" fmla="*/ 202632 w 364890"/>
                  <a:gd name="connsiteY1" fmla="*/ 1074 h 350197"/>
                  <a:gd name="connsiteX2" fmla="*/ 364891 w 364890"/>
                  <a:gd name="connsiteY2" fmla="*/ 175098 h 350197"/>
                  <a:gd name="connsiteX3" fmla="*/ 182445 w 364890"/>
                  <a:gd name="connsiteY3" fmla="*/ 175099 h 350197"/>
                  <a:gd name="connsiteX4" fmla="*/ 5242 w 364890"/>
                  <a:gd name="connsiteY4" fmla="*/ 133427 h 350197"/>
                  <a:gd name="connsiteX0" fmla="*/ 5242 w 364890"/>
                  <a:gd name="connsiteY0" fmla="*/ 133427 h 350197"/>
                  <a:gd name="connsiteX1" fmla="*/ 202632 w 364890"/>
                  <a:gd name="connsiteY1" fmla="*/ 1074 h 350197"/>
                  <a:gd name="connsiteX2" fmla="*/ 364891 w 364890"/>
                  <a:gd name="connsiteY2" fmla="*/ 175098 h 350197"/>
                  <a:gd name="connsiteX0" fmla="*/ 0 w 496736"/>
                  <a:gd name="connsiteY0" fmla="*/ 133438 h 183950"/>
                  <a:gd name="connsiteX1" fmla="*/ 197390 w 496736"/>
                  <a:gd name="connsiteY1" fmla="*/ 1085 h 183950"/>
                  <a:gd name="connsiteX2" fmla="*/ 359649 w 496736"/>
                  <a:gd name="connsiteY2" fmla="*/ 175109 h 183950"/>
                  <a:gd name="connsiteX3" fmla="*/ 177203 w 496736"/>
                  <a:gd name="connsiteY3" fmla="*/ 175110 h 183950"/>
                  <a:gd name="connsiteX4" fmla="*/ 0 w 496736"/>
                  <a:gd name="connsiteY4" fmla="*/ 133438 h 183950"/>
                  <a:gd name="connsiteX0" fmla="*/ 0 w 496736"/>
                  <a:gd name="connsiteY0" fmla="*/ 133438 h 183950"/>
                  <a:gd name="connsiteX1" fmla="*/ 197390 w 496736"/>
                  <a:gd name="connsiteY1" fmla="*/ 1085 h 183950"/>
                  <a:gd name="connsiteX2" fmla="*/ 496736 w 496736"/>
                  <a:gd name="connsiteY2" fmla="*/ 183950 h 183950"/>
                  <a:gd name="connsiteX0" fmla="*/ 0 w 496736"/>
                  <a:gd name="connsiteY0" fmla="*/ 133438 h 183950"/>
                  <a:gd name="connsiteX1" fmla="*/ 197390 w 496736"/>
                  <a:gd name="connsiteY1" fmla="*/ 1085 h 183950"/>
                  <a:gd name="connsiteX2" fmla="*/ 359649 w 496736"/>
                  <a:gd name="connsiteY2" fmla="*/ 175109 h 183950"/>
                  <a:gd name="connsiteX3" fmla="*/ 177203 w 496736"/>
                  <a:gd name="connsiteY3" fmla="*/ 175110 h 183950"/>
                  <a:gd name="connsiteX4" fmla="*/ 0 w 496736"/>
                  <a:gd name="connsiteY4" fmla="*/ 133438 h 183950"/>
                  <a:gd name="connsiteX0" fmla="*/ 0 w 496736"/>
                  <a:gd name="connsiteY0" fmla="*/ 133438 h 183950"/>
                  <a:gd name="connsiteX1" fmla="*/ 197390 w 496736"/>
                  <a:gd name="connsiteY1" fmla="*/ 1085 h 183950"/>
                  <a:gd name="connsiteX2" fmla="*/ 496736 w 496736"/>
                  <a:gd name="connsiteY2" fmla="*/ 183950 h 183950"/>
                  <a:gd name="connsiteX0" fmla="*/ 0 w 496736"/>
                  <a:gd name="connsiteY0" fmla="*/ 133438 h 183950"/>
                  <a:gd name="connsiteX1" fmla="*/ 197390 w 496736"/>
                  <a:gd name="connsiteY1" fmla="*/ 1085 h 183950"/>
                  <a:gd name="connsiteX2" fmla="*/ 359649 w 496736"/>
                  <a:gd name="connsiteY2" fmla="*/ 175109 h 183950"/>
                  <a:gd name="connsiteX3" fmla="*/ 177203 w 496736"/>
                  <a:gd name="connsiteY3" fmla="*/ 175110 h 183950"/>
                  <a:gd name="connsiteX4" fmla="*/ 0 w 496736"/>
                  <a:gd name="connsiteY4" fmla="*/ 133438 h 183950"/>
                  <a:gd name="connsiteX0" fmla="*/ 0 w 496736"/>
                  <a:gd name="connsiteY0" fmla="*/ 133438 h 183950"/>
                  <a:gd name="connsiteX1" fmla="*/ 197390 w 496736"/>
                  <a:gd name="connsiteY1" fmla="*/ 1085 h 183950"/>
                  <a:gd name="connsiteX2" fmla="*/ 496736 w 496736"/>
                  <a:gd name="connsiteY2" fmla="*/ 183950 h 183950"/>
                  <a:gd name="connsiteX0" fmla="*/ 0 w 496736"/>
                  <a:gd name="connsiteY0" fmla="*/ 153091 h 203603"/>
                  <a:gd name="connsiteX1" fmla="*/ 197390 w 496736"/>
                  <a:gd name="connsiteY1" fmla="*/ 20738 h 203603"/>
                  <a:gd name="connsiteX2" fmla="*/ 359649 w 496736"/>
                  <a:gd name="connsiteY2" fmla="*/ 194762 h 203603"/>
                  <a:gd name="connsiteX3" fmla="*/ 177203 w 496736"/>
                  <a:gd name="connsiteY3" fmla="*/ 194763 h 203603"/>
                  <a:gd name="connsiteX4" fmla="*/ 0 w 496736"/>
                  <a:gd name="connsiteY4" fmla="*/ 153091 h 203603"/>
                  <a:gd name="connsiteX0" fmla="*/ 0 w 496736"/>
                  <a:gd name="connsiteY0" fmla="*/ 153091 h 203603"/>
                  <a:gd name="connsiteX1" fmla="*/ 244559 w 496736"/>
                  <a:gd name="connsiteY1" fmla="*/ 837 h 203603"/>
                  <a:gd name="connsiteX2" fmla="*/ 496736 w 496736"/>
                  <a:gd name="connsiteY2" fmla="*/ 203603 h 203603"/>
                  <a:gd name="connsiteX0" fmla="*/ 0 w 526473"/>
                  <a:gd name="connsiteY0" fmla="*/ 153091 h 248760"/>
                  <a:gd name="connsiteX1" fmla="*/ 197390 w 526473"/>
                  <a:gd name="connsiteY1" fmla="*/ 20738 h 248760"/>
                  <a:gd name="connsiteX2" fmla="*/ 359649 w 526473"/>
                  <a:gd name="connsiteY2" fmla="*/ 194762 h 248760"/>
                  <a:gd name="connsiteX3" fmla="*/ 177203 w 526473"/>
                  <a:gd name="connsiteY3" fmla="*/ 194763 h 248760"/>
                  <a:gd name="connsiteX4" fmla="*/ 0 w 526473"/>
                  <a:gd name="connsiteY4" fmla="*/ 153091 h 248760"/>
                  <a:gd name="connsiteX0" fmla="*/ 0 w 526473"/>
                  <a:gd name="connsiteY0" fmla="*/ 153091 h 248760"/>
                  <a:gd name="connsiteX1" fmla="*/ 244559 w 526473"/>
                  <a:gd name="connsiteY1" fmla="*/ 837 h 248760"/>
                  <a:gd name="connsiteX2" fmla="*/ 526473 w 526473"/>
                  <a:gd name="connsiteY2" fmla="*/ 248760 h 248760"/>
                  <a:gd name="connsiteX0" fmla="*/ 0 w 526473"/>
                  <a:gd name="connsiteY0" fmla="*/ 153091 h 248760"/>
                  <a:gd name="connsiteX1" fmla="*/ 197390 w 526473"/>
                  <a:gd name="connsiteY1" fmla="*/ 20738 h 248760"/>
                  <a:gd name="connsiteX2" fmla="*/ 359649 w 526473"/>
                  <a:gd name="connsiteY2" fmla="*/ 194762 h 248760"/>
                  <a:gd name="connsiteX3" fmla="*/ 177203 w 526473"/>
                  <a:gd name="connsiteY3" fmla="*/ 194763 h 248760"/>
                  <a:gd name="connsiteX4" fmla="*/ 0 w 526473"/>
                  <a:gd name="connsiteY4" fmla="*/ 153091 h 248760"/>
                  <a:gd name="connsiteX0" fmla="*/ 0 w 526473"/>
                  <a:gd name="connsiteY0" fmla="*/ 153091 h 248760"/>
                  <a:gd name="connsiteX1" fmla="*/ 244559 w 526473"/>
                  <a:gd name="connsiteY1" fmla="*/ 837 h 248760"/>
                  <a:gd name="connsiteX2" fmla="*/ 526473 w 526473"/>
                  <a:gd name="connsiteY2" fmla="*/ 248760 h 248760"/>
                  <a:gd name="connsiteX0" fmla="*/ 0 w 526473"/>
                  <a:gd name="connsiteY0" fmla="*/ 153091 h 248760"/>
                  <a:gd name="connsiteX1" fmla="*/ 197390 w 526473"/>
                  <a:gd name="connsiteY1" fmla="*/ 20738 h 248760"/>
                  <a:gd name="connsiteX2" fmla="*/ 359649 w 526473"/>
                  <a:gd name="connsiteY2" fmla="*/ 194762 h 248760"/>
                  <a:gd name="connsiteX3" fmla="*/ 177203 w 526473"/>
                  <a:gd name="connsiteY3" fmla="*/ 194763 h 248760"/>
                  <a:gd name="connsiteX4" fmla="*/ 0 w 526473"/>
                  <a:gd name="connsiteY4" fmla="*/ 153091 h 248760"/>
                  <a:gd name="connsiteX0" fmla="*/ 0 w 526473"/>
                  <a:gd name="connsiteY0" fmla="*/ 153091 h 248760"/>
                  <a:gd name="connsiteX1" fmla="*/ 244559 w 526473"/>
                  <a:gd name="connsiteY1" fmla="*/ 837 h 248760"/>
                  <a:gd name="connsiteX2" fmla="*/ 526473 w 526473"/>
                  <a:gd name="connsiteY2" fmla="*/ 248760 h 248760"/>
                </a:gdLst>
                <a:ahLst/>
                <a:cxnLst>
                  <a:cxn ang="0">
                    <a:pos x="connsiteX0" y="connsiteY0"/>
                  </a:cxn>
                  <a:cxn ang="0">
                    <a:pos x="connsiteX1" y="connsiteY1"/>
                  </a:cxn>
                  <a:cxn ang="0">
                    <a:pos x="connsiteX2" y="connsiteY2"/>
                  </a:cxn>
                </a:cxnLst>
                <a:rect l="l" t="t" r="r" b="b"/>
                <a:pathLst>
                  <a:path w="526473" h="248760" stroke="0" extrusionOk="0">
                    <a:moveTo>
                      <a:pt x="0" y="153091"/>
                    </a:moveTo>
                    <a:cubicBezTo>
                      <a:pt x="21814" y="67650"/>
                      <a:pt x="106293" y="11005"/>
                      <a:pt x="197390" y="20738"/>
                    </a:cubicBezTo>
                    <a:cubicBezTo>
                      <a:pt x="289769" y="30608"/>
                      <a:pt x="359649" y="105555"/>
                      <a:pt x="359649" y="194762"/>
                    </a:cubicBezTo>
                    <a:lnTo>
                      <a:pt x="177203" y="194763"/>
                    </a:lnTo>
                    <a:lnTo>
                      <a:pt x="0" y="153091"/>
                    </a:lnTo>
                    <a:close/>
                  </a:path>
                  <a:path w="526473" h="248760" fill="none">
                    <a:moveTo>
                      <a:pt x="0" y="153091"/>
                    </a:moveTo>
                    <a:cubicBezTo>
                      <a:pt x="21814" y="67650"/>
                      <a:pt x="153462" y="-8896"/>
                      <a:pt x="244559" y="837"/>
                    </a:cubicBezTo>
                    <a:cubicBezTo>
                      <a:pt x="411831" y="23802"/>
                      <a:pt x="438143" y="133561"/>
                      <a:pt x="526473" y="248760"/>
                    </a:cubicBezTo>
                  </a:path>
                </a:pathLst>
              </a:custGeom>
              <a:ln w="31750">
                <a:solidFill>
                  <a:schemeClr val="accent5"/>
                </a:solidFill>
                <a:tailEnd type="arrow"/>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sp>
            <p:nvSpPr>
              <p:cNvPr id="102" name="フリーフォーム 101"/>
              <p:cNvSpPr/>
              <p:nvPr/>
            </p:nvSpPr>
            <p:spPr>
              <a:xfrm flipV="1">
                <a:off x="1110699" y="5160001"/>
                <a:ext cx="142379" cy="81145"/>
              </a:xfrm>
              <a:custGeom>
                <a:avLst/>
                <a:gdLst>
                  <a:gd name="connsiteX0" fmla="*/ 173882 w 173882"/>
                  <a:gd name="connsiteY0" fmla="*/ 61913 h 61913"/>
                  <a:gd name="connsiteX1" fmla="*/ 51 w 173882"/>
                  <a:gd name="connsiteY1" fmla="*/ 40481 h 61913"/>
                  <a:gd name="connsiteX2" fmla="*/ 159595 w 173882"/>
                  <a:gd name="connsiteY2" fmla="*/ 0 h 61913"/>
                  <a:gd name="connsiteX0" fmla="*/ 174250 w 219495"/>
                  <a:gd name="connsiteY0" fmla="*/ 78582 h 78582"/>
                  <a:gd name="connsiteX1" fmla="*/ 419 w 219495"/>
                  <a:gd name="connsiteY1" fmla="*/ 57150 h 78582"/>
                  <a:gd name="connsiteX2" fmla="*/ 219495 w 219495"/>
                  <a:gd name="connsiteY2" fmla="*/ 0 h 78582"/>
                  <a:gd name="connsiteX0" fmla="*/ 108303 w 153548"/>
                  <a:gd name="connsiteY0" fmla="*/ 78582 h 78582"/>
                  <a:gd name="connsiteX1" fmla="*/ 1147 w 153548"/>
                  <a:gd name="connsiteY1" fmla="*/ 35719 h 78582"/>
                  <a:gd name="connsiteX2" fmla="*/ 153548 w 153548"/>
                  <a:gd name="connsiteY2" fmla="*/ 0 h 78582"/>
                  <a:gd name="connsiteX0" fmla="*/ 108303 w 153548"/>
                  <a:gd name="connsiteY0" fmla="*/ 78582 h 78582"/>
                  <a:gd name="connsiteX1" fmla="*/ 1147 w 153548"/>
                  <a:gd name="connsiteY1" fmla="*/ 26194 h 78582"/>
                  <a:gd name="connsiteX2" fmla="*/ 153548 w 153548"/>
                  <a:gd name="connsiteY2" fmla="*/ 0 h 78582"/>
                  <a:gd name="connsiteX0" fmla="*/ 107366 w 152611"/>
                  <a:gd name="connsiteY0" fmla="*/ 78582 h 78582"/>
                  <a:gd name="connsiteX1" fmla="*/ 210 w 152611"/>
                  <a:gd name="connsiteY1" fmla="*/ 26194 h 78582"/>
                  <a:gd name="connsiteX2" fmla="*/ 152611 w 152611"/>
                  <a:gd name="connsiteY2" fmla="*/ 0 h 78582"/>
                  <a:gd name="connsiteX0" fmla="*/ 107366 w 152611"/>
                  <a:gd name="connsiteY0" fmla="*/ 84106 h 84106"/>
                  <a:gd name="connsiteX1" fmla="*/ 210 w 152611"/>
                  <a:gd name="connsiteY1" fmla="*/ 31718 h 84106"/>
                  <a:gd name="connsiteX2" fmla="*/ 152611 w 152611"/>
                  <a:gd name="connsiteY2" fmla="*/ 5524 h 84106"/>
                  <a:gd name="connsiteX0" fmla="*/ 108114 w 148596"/>
                  <a:gd name="connsiteY0" fmla="*/ 86726 h 86726"/>
                  <a:gd name="connsiteX1" fmla="*/ 958 w 148596"/>
                  <a:gd name="connsiteY1" fmla="*/ 34338 h 86726"/>
                  <a:gd name="connsiteX2" fmla="*/ 148596 w 148596"/>
                  <a:gd name="connsiteY2" fmla="*/ 1000 h 86726"/>
                  <a:gd name="connsiteX0" fmla="*/ 107852 w 141190"/>
                  <a:gd name="connsiteY0" fmla="*/ 86726 h 86726"/>
                  <a:gd name="connsiteX1" fmla="*/ 696 w 141190"/>
                  <a:gd name="connsiteY1" fmla="*/ 34338 h 86726"/>
                  <a:gd name="connsiteX2" fmla="*/ 141190 w 141190"/>
                  <a:gd name="connsiteY2" fmla="*/ 1000 h 86726"/>
                  <a:gd name="connsiteX0" fmla="*/ 108114 w 148596"/>
                  <a:gd name="connsiteY0" fmla="*/ 77549 h 77549"/>
                  <a:gd name="connsiteX1" fmla="*/ 958 w 148596"/>
                  <a:gd name="connsiteY1" fmla="*/ 25161 h 77549"/>
                  <a:gd name="connsiteX2" fmla="*/ 148596 w 148596"/>
                  <a:gd name="connsiteY2" fmla="*/ 1348 h 77549"/>
                  <a:gd name="connsiteX0" fmla="*/ 101510 w 149136"/>
                  <a:gd name="connsiteY0" fmla="*/ 82355 h 82355"/>
                  <a:gd name="connsiteX1" fmla="*/ 1498 w 149136"/>
                  <a:gd name="connsiteY1" fmla="*/ 25205 h 82355"/>
                  <a:gd name="connsiteX2" fmla="*/ 149136 w 149136"/>
                  <a:gd name="connsiteY2" fmla="*/ 1392 h 82355"/>
                  <a:gd name="connsiteX0" fmla="*/ 103692 w 148936"/>
                  <a:gd name="connsiteY0" fmla="*/ 77548 h 77548"/>
                  <a:gd name="connsiteX1" fmla="*/ 1298 w 148936"/>
                  <a:gd name="connsiteY1" fmla="*/ 25161 h 77548"/>
                  <a:gd name="connsiteX2" fmla="*/ 148936 w 148936"/>
                  <a:gd name="connsiteY2" fmla="*/ 1348 h 77548"/>
                  <a:gd name="connsiteX0" fmla="*/ 103105 w 148349"/>
                  <a:gd name="connsiteY0" fmla="*/ 78317 h 78317"/>
                  <a:gd name="connsiteX1" fmla="*/ 711 w 148349"/>
                  <a:gd name="connsiteY1" fmla="*/ 25930 h 78317"/>
                  <a:gd name="connsiteX2" fmla="*/ 148349 w 148349"/>
                  <a:gd name="connsiteY2" fmla="*/ 2117 h 78317"/>
                  <a:gd name="connsiteX0" fmla="*/ 89351 w 134595"/>
                  <a:gd name="connsiteY0" fmla="*/ 76975 h 76975"/>
                  <a:gd name="connsiteX1" fmla="*/ 1245 w 134595"/>
                  <a:gd name="connsiteY1" fmla="*/ 50782 h 76975"/>
                  <a:gd name="connsiteX2" fmla="*/ 134595 w 134595"/>
                  <a:gd name="connsiteY2" fmla="*/ 775 h 76975"/>
                  <a:gd name="connsiteX0" fmla="*/ 88134 w 133378"/>
                  <a:gd name="connsiteY0" fmla="*/ 77204 h 77204"/>
                  <a:gd name="connsiteX1" fmla="*/ 28 w 133378"/>
                  <a:gd name="connsiteY1" fmla="*/ 51011 h 77204"/>
                  <a:gd name="connsiteX2" fmla="*/ 133378 w 133378"/>
                  <a:gd name="connsiteY2" fmla="*/ 1004 h 77204"/>
                  <a:gd name="connsiteX0" fmla="*/ 88109 w 133353"/>
                  <a:gd name="connsiteY0" fmla="*/ 77204 h 77241"/>
                  <a:gd name="connsiteX1" fmla="*/ 3 w 133353"/>
                  <a:gd name="connsiteY1" fmla="*/ 51011 h 77241"/>
                  <a:gd name="connsiteX2" fmla="*/ 133353 w 133353"/>
                  <a:gd name="connsiteY2" fmla="*/ 1004 h 77241"/>
                  <a:gd name="connsiteX0" fmla="*/ 88723 w 130961"/>
                  <a:gd name="connsiteY0" fmla="*/ 81566 h 81566"/>
                  <a:gd name="connsiteX1" fmla="*/ 617 w 130961"/>
                  <a:gd name="connsiteY1" fmla="*/ 55373 h 81566"/>
                  <a:gd name="connsiteX2" fmla="*/ 130961 w 130961"/>
                  <a:gd name="connsiteY2" fmla="*/ 579 h 81566"/>
                  <a:gd name="connsiteX0" fmla="*/ 88144 w 130382"/>
                  <a:gd name="connsiteY0" fmla="*/ 81691 h 81691"/>
                  <a:gd name="connsiteX1" fmla="*/ 38 w 130382"/>
                  <a:gd name="connsiteY1" fmla="*/ 55498 h 81691"/>
                  <a:gd name="connsiteX2" fmla="*/ 130382 w 130382"/>
                  <a:gd name="connsiteY2" fmla="*/ 704 h 81691"/>
                  <a:gd name="connsiteX0" fmla="*/ 90269 w 177598"/>
                  <a:gd name="connsiteY0" fmla="*/ 79197 h 79197"/>
                  <a:gd name="connsiteX1" fmla="*/ 2163 w 177598"/>
                  <a:gd name="connsiteY1" fmla="*/ 53004 h 79197"/>
                  <a:gd name="connsiteX2" fmla="*/ 177599 w 177598"/>
                  <a:gd name="connsiteY2" fmla="*/ 603 h 79197"/>
                  <a:gd name="connsiteX0" fmla="*/ 87355 w 174686"/>
                  <a:gd name="connsiteY0" fmla="*/ 79493 h 79493"/>
                  <a:gd name="connsiteX1" fmla="*/ 2254 w 174686"/>
                  <a:gd name="connsiteY1" fmla="*/ 36544 h 79493"/>
                  <a:gd name="connsiteX2" fmla="*/ 174685 w 174686"/>
                  <a:gd name="connsiteY2" fmla="*/ 899 h 79493"/>
                  <a:gd name="connsiteX0" fmla="*/ 85175 w 172505"/>
                  <a:gd name="connsiteY0" fmla="*/ 79934 h 79934"/>
                  <a:gd name="connsiteX1" fmla="*/ 74 w 172505"/>
                  <a:gd name="connsiteY1" fmla="*/ 36985 h 79934"/>
                  <a:gd name="connsiteX2" fmla="*/ 172505 w 172505"/>
                  <a:gd name="connsiteY2" fmla="*/ 1340 h 79934"/>
                  <a:gd name="connsiteX0" fmla="*/ 85198 w 172528"/>
                  <a:gd name="connsiteY0" fmla="*/ 80928 h 80928"/>
                  <a:gd name="connsiteX1" fmla="*/ 97 w 172528"/>
                  <a:gd name="connsiteY1" fmla="*/ 37979 h 80928"/>
                  <a:gd name="connsiteX2" fmla="*/ 172528 w 172528"/>
                  <a:gd name="connsiteY2" fmla="*/ 2334 h 80928"/>
                  <a:gd name="connsiteX0" fmla="*/ 97203 w 184533"/>
                  <a:gd name="connsiteY0" fmla="*/ 80928 h 80928"/>
                  <a:gd name="connsiteX1" fmla="*/ 78 w 184533"/>
                  <a:gd name="connsiteY1" fmla="*/ 37979 h 80928"/>
                  <a:gd name="connsiteX2" fmla="*/ 184533 w 184533"/>
                  <a:gd name="connsiteY2" fmla="*/ 2334 h 80928"/>
                  <a:gd name="connsiteX0" fmla="*/ 92409 w 179739"/>
                  <a:gd name="connsiteY0" fmla="*/ 79608 h 81570"/>
                  <a:gd name="connsiteX1" fmla="*/ 86 w 179739"/>
                  <a:gd name="connsiteY1" fmla="*/ 55809 h 81570"/>
                  <a:gd name="connsiteX2" fmla="*/ 179739 w 179739"/>
                  <a:gd name="connsiteY2" fmla="*/ 1014 h 81570"/>
                </a:gdLst>
                <a:ahLst/>
                <a:cxnLst>
                  <a:cxn ang="0">
                    <a:pos x="connsiteX0" y="connsiteY0"/>
                  </a:cxn>
                  <a:cxn ang="0">
                    <a:pos x="connsiteX1" y="connsiteY1"/>
                  </a:cxn>
                  <a:cxn ang="0">
                    <a:pos x="connsiteX2" y="connsiteY2"/>
                  </a:cxn>
                </a:cxnLst>
                <a:rect l="l" t="t" r="r" b="b"/>
                <a:pathLst>
                  <a:path w="179739" h="81570">
                    <a:moveTo>
                      <a:pt x="92409" y="79608"/>
                    </a:moveTo>
                    <a:cubicBezTo>
                      <a:pt x="51928" y="78814"/>
                      <a:pt x="-2445" y="92844"/>
                      <a:pt x="86" y="55809"/>
                    </a:cubicBezTo>
                    <a:cubicBezTo>
                      <a:pt x="2617" y="18774"/>
                      <a:pt x="124970" y="-5337"/>
                      <a:pt x="179739" y="1014"/>
                    </a:cubicBezTo>
                  </a:path>
                </a:pathLst>
              </a:custGeom>
              <a:noFill/>
              <a:ln w="3175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3" name="フリーフォーム 102"/>
              <p:cNvSpPr/>
              <p:nvPr/>
            </p:nvSpPr>
            <p:spPr>
              <a:xfrm rot="1032784" flipV="1">
                <a:off x="1014781" y="5461478"/>
                <a:ext cx="187949" cy="66944"/>
              </a:xfrm>
              <a:custGeom>
                <a:avLst/>
                <a:gdLst>
                  <a:gd name="connsiteX0" fmla="*/ 173882 w 173882"/>
                  <a:gd name="connsiteY0" fmla="*/ 61913 h 61913"/>
                  <a:gd name="connsiteX1" fmla="*/ 51 w 173882"/>
                  <a:gd name="connsiteY1" fmla="*/ 40481 h 61913"/>
                  <a:gd name="connsiteX2" fmla="*/ 159595 w 173882"/>
                  <a:gd name="connsiteY2" fmla="*/ 0 h 61913"/>
                  <a:gd name="connsiteX0" fmla="*/ 174250 w 219495"/>
                  <a:gd name="connsiteY0" fmla="*/ 78582 h 78582"/>
                  <a:gd name="connsiteX1" fmla="*/ 419 w 219495"/>
                  <a:gd name="connsiteY1" fmla="*/ 57150 h 78582"/>
                  <a:gd name="connsiteX2" fmla="*/ 219495 w 219495"/>
                  <a:gd name="connsiteY2" fmla="*/ 0 h 78582"/>
                  <a:gd name="connsiteX0" fmla="*/ 108303 w 153548"/>
                  <a:gd name="connsiteY0" fmla="*/ 78582 h 78582"/>
                  <a:gd name="connsiteX1" fmla="*/ 1147 w 153548"/>
                  <a:gd name="connsiteY1" fmla="*/ 35719 h 78582"/>
                  <a:gd name="connsiteX2" fmla="*/ 153548 w 153548"/>
                  <a:gd name="connsiteY2" fmla="*/ 0 h 78582"/>
                  <a:gd name="connsiteX0" fmla="*/ 108303 w 153548"/>
                  <a:gd name="connsiteY0" fmla="*/ 78582 h 78582"/>
                  <a:gd name="connsiteX1" fmla="*/ 1147 w 153548"/>
                  <a:gd name="connsiteY1" fmla="*/ 26194 h 78582"/>
                  <a:gd name="connsiteX2" fmla="*/ 153548 w 153548"/>
                  <a:gd name="connsiteY2" fmla="*/ 0 h 78582"/>
                  <a:gd name="connsiteX0" fmla="*/ 107366 w 152611"/>
                  <a:gd name="connsiteY0" fmla="*/ 78582 h 78582"/>
                  <a:gd name="connsiteX1" fmla="*/ 210 w 152611"/>
                  <a:gd name="connsiteY1" fmla="*/ 26194 h 78582"/>
                  <a:gd name="connsiteX2" fmla="*/ 152611 w 152611"/>
                  <a:gd name="connsiteY2" fmla="*/ 0 h 78582"/>
                  <a:gd name="connsiteX0" fmla="*/ 107366 w 152611"/>
                  <a:gd name="connsiteY0" fmla="*/ 84106 h 84106"/>
                  <a:gd name="connsiteX1" fmla="*/ 210 w 152611"/>
                  <a:gd name="connsiteY1" fmla="*/ 31718 h 84106"/>
                  <a:gd name="connsiteX2" fmla="*/ 152611 w 152611"/>
                  <a:gd name="connsiteY2" fmla="*/ 5524 h 84106"/>
                  <a:gd name="connsiteX0" fmla="*/ 108114 w 148596"/>
                  <a:gd name="connsiteY0" fmla="*/ 86726 h 86726"/>
                  <a:gd name="connsiteX1" fmla="*/ 958 w 148596"/>
                  <a:gd name="connsiteY1" fmla="*/ 34338 h 86726"/>
                  <a:gd name="connsiteX2" fmla="*/ 148596 w 148596"/>
                  <a:gd name="connsiteY2" fmla="*/ 1000 h 86726"/>
                  <a:gd name="connsiteX0" fmla="*/ 107852 w 141190"/>
                  <a:gd name="connsiteY0" fmla="*/ 86726 h 86726"/>
                  <a:gd name="connsiteX1" fmla="*/ 696 w 141190"/>
                  <a:gd name="connsiteY1" fmla="*/ 34338 h 86726"/>
                  <a:gd name="connsiteX2" fmla="*/ 141190 w 141190"/>
                  <a:gd name="connsiteY2" fmla="*/ 1000 h 86726"/>
                  <a:gd name="connsiteX0" fmla="*/ 108114 w 148596"/>
                  <a:gd name="connsiteY0" fmla="*/ 77549 h 77549"/>
                  <a:gd name="connsiteX1" fmla="*/ 958 w 148596"/>
                  <a:gd name="connsiteY1" fmla="*/ 25161 h 77549"/>
                  <a:gd name="connsiteX2" fmla="*/ 148596 w 148596"/>
                  <a:gd name="connsiteY2" fmla="*/ 1348 h 77549"/>
                  <a:gd name="connsiteX0" fmla="*/ 101510 w 149136"/>
                  <a:gd name="connsiteY0" fmla="*/ 82355 h 82355"/>
                  <a:gd name="connsiteX1" fmla="*/ 1498 w 149136"/>
                  <a:gd name="connsiteY1" fmla="*/ 25205 h 82355"/>
                  <a:gd name="connsiteX2" fmla="*/ 149136 w 149136"/>
                  <a:gd name="connsiteY2" fmla="*/ 1392 h 82355"/>
                  <a:gd name="connsiteX0" fmla="*/ 103692 w 148936"/>
                  <a:gd name="connsiteY0" fmla="*/ 77548 h 77548"/>
                  <a:gd name="connsiteX1" fmla="*/ 1298 w 148936"/>
                  <a:gd name="connsiteY1" fmla="*/ 25161 h 77548"/>
                  <a:gd name="connsiteX2" fmla="*/ 148936 w 148936"/>
                  <a:gd name="connsiteY2" fmla="*/ 1348 h 77548"/>
                  <a:gd name="connsiteX0" fmla="*/ 103105 w 148349"/>
                  <a:gd name="connsiteY0" fmla="*/ 78317 h 78317"/>
                  <a:gd name="connsiteX1" fmla="*/ 711 w 148349"/>
                  <a:gd name="connsiteY1" fmla="*/ 25930 h 78317"/>
                  <a:gd name="connsiteX2" fmla="*/ 148349 w 148349"/>
                  <a:gd name="connsiteY2" fmla="*/ 2117 h 78317"/>
                  <a:gd name="connsiteX0" fmla="*/ 89351 w 134595"/>
                  <a:gd name="connsiteY0" fmla="*/ 76975 h 76975"/>
                  <a:gd name="connsiteX1" fmla="*/ 1245 w 134595"/>
                  <a:gd name="connsiteY1" fmla="*/ 50782 h 76975"/>
                  <a:gd name="connsiteX2" fmla="*/ 134595 w 134595"/>
                  <a:gd name="connsiteY2" fmla="*/ 775 h 76975"/>
                  <a:gd name="connsiteX0" fmla="*/ 88134 w 133378"/>
                  <a:gd name="connsiteY0" fmla="*/ 77204 h 77204"/>
                  <a:gd name="connsiteX1" fmla="*/ 28 w 133378"/>
                  <a:gd name="connsiteY1" fmla="*/ 51011 h 77204"/>
                  <a:gd name="connsiteX2" fmla="*/ 133378 w 133378"/>
                  <a:gd name="connsiteY2" fmla="*/ 1004 h 77204"/>
                  <a:gd name="connsiteX0" fmla="*/ 88109 w 133353"/>
                  <a:gd name="connsiteY0" fmla="*/ 77204 h 77241"/>
                  <a:gd name="connsiteX1" fmla="*/ 3 w 133353"/>
                  <a:gd name="connsiteY1" fmla="*/ 51011 h 77241"/>
                  <a:gd name="connsiteX2" fmla="*/ 133353 w 133353"/>
                  <a:gd name="connsiteY2" fmla="*/ 1004 h 77241"/>
                  <a:gd name="connsiteX0" fmla="*/ 90437 w 181826"/>
                  <a:gd name="connsiteY0" fmla="*/ 58229 h 58229"/>
                  <a:gd name="connsiteX1" fmla="*/ 2331 w 181826"/>
                  <a:gd name="connsiteY1" fmla="*/ 32036 h 58229"/>
                  <a:gd name="connsiteX2" fmla="*/ 181827 w 181826"/>
                  <a:gd name="connsiteY2" fmla="*/ 931 h 58229"/>
                  <a:gd name="connsiteX0" fmla="*/ 93815 w 185205"/>
                  <a:gd name="connsiteY0" fmla="*/ 60253 h 60253"/>
                  <a:gd name="connsiteX1" fmla="*/ 2229 w 185205"/>
                  <a:gd name="connsiteY1" fmla="*/ 10648 h 60253"/>
                  <a:gd name="connsiteX2" fmla="*/ 185205 w 185205"/>
                  <a:gd name="connsiteY2" fmla="*/ 2955 h 60253"/>
                  <a:gd name="connsiteX0" fmla="*/ 92320 w 183710"/>
                  <a:gd name="connsiteY0" fmla="*/ 67819 h 67819"/>
                  <a:gd name="connsiteX1" fmla="*/ 734 w 183710"/>
                  <a:gd name="connsiteY1" fmla="*/ 18214 h 67819"/>
                  <a:gd name="connsiteX2" fmla="*/ 183710 w 183710"/>
                  <a:gd name="connsiteY2" fmla="*/ 10521 h 67819"/>
                  <a:gd name="connsiteX0" fmla="*/ 94106 w 185496"/>
                  <a:gd name="connsiteY0" fmla="*/ 70095 h 70095"/>
                  <a:gd name="connsiteX1" fmla="*/ 2520 w 185496"/>
                  <a:gd name="connsiteY1" fmla="*/ 20490 h 70095"/>
                  <a:gd name="connsiteX2" fmla="*/ 185496 w 185496"/>
                  <a:gd name="connsiteY2" fmla="*/ 12797 h 70095"/>
                  <a:gd name="connsiteX0" fmla="*/ 94106 w 185496"/>
                  <a:gd name="connsiteY0" fmla="*/ 79523 h 79523"/>
                  <a:gd name="connsiteX1" fmla="*/ 2520 w 185496"/>
                  <a:gd name="connsiteY1" fmla="*/ 29918 h 79523"/>
                  <a:gd name="connsiteX2" fmla="*/ 185496 w 185496"/>
                  <a:gd name="connsiteY2" fmla="*/ 22225 h 79523"/>
                  <a:gd name="connsiteX0" fmla="*/ 93701 w 182220"/>
                  <a:gd name="connsiteY0" fmla="*/ 72327 h 72327"/>
                  <a:gd name="connsiteX1" fmla="*/ 2115 w 182220"/>
                  <a:gd name="connsiteY1" fmla="*/ 22722 h 72327"/>
                  <a:gd name="connsiteX2" fmla="*/ 182220 w 182220"/>
                  <a:gd name="connsiteY2" fmla="*/ 14320 h 72327"/>
                  <a:gd name="connsiteX0" fmla="*/ 93157 w 181676"/>
                  <a:gd name="connsiteY0" fmla="*/ 77019 h 77019"/>
                  <a:gd name="connsiteX1" fmla="*/ 1571 w 181676"/>
                  <a:gd name="connsiteY1" fmla="*/ 27414 h 77019"/>
                  <a:gd name="connsiteX2" fmla="*/ 181676 w 181676"/>
                  <a:gd name="connsiteY2" fmla="*/ 19012 h 77019"/>
                  <a:gd name="connsiteX0" fmla="*/ 94673 w 206162"/>
                  <a:gd name="connsiteY0" fmla="*/ 67980 h 67980"/>
                  <a:gd name="connsiteX1" fmla="*/ 3087 w 206162"/>
                  <a:gd name="connsiteY1" fmla="*/ 18375 h 67980"/>
                  <a:gd name="connsiteX2" fmla="*/ 206162 w 206162"/>
                  <a:gd name="connsiteY2" fmla="*/ 15639 h 67980"/>
                  <a:gd name="connsiteX0" fmla="*/ 95156 w 217242"/>
                  <a:gd name="connsiteY0" fmla="*/ 64270 h 64270"/>
                  <a:gd name="connsiteX1" fmla="*/ 3570 w 217242"/>
                  <a:gd name="connsiteY1" fmla="*/ 14665 h 64270"/>
                  <a:gd name="connsiteX2" fmla="*/ 217242 w 217242"/>
                  <a:gd name="connsiteY2" fmla="*/ 17049 h 64270"/>
                  <a:gd name="connsiteX0" fmla="*/ 96213 w 218299"/>
                  <a:gd name="connsiteY0" fmla="*/ 79646 h 79646"/>
                  <a:gd name="connsiteX1" fmla="*/ 4627 w 218299"/>
                  <a:gd name="connsiteY1" fmla="*/ 30041 h 79646"/>
                  <a:gd name="connsiteX2" fmla="*/ 218299 w 218299"/>
                  <a:gd name="connsiteY2" fmla="*/ 32425 h 79646"/>
                  <a:gd name="connsiteX0" fmla="*/ 81574 w 203660"/>
                  <a:gd name="connsiteY0" fmla="*/ 95781 h 95781"/>
                  <a:gd name="connsiteX1" fmla="*/ 5517 w 203660"/>
                  <a:gd name="connsiteY1" fmla="*/ 22441 h 95781"/>
                  <a:gd name="connsiteX2" fmla="*/ 203660 w 203660"/>
                  <a:gd name="connsiteY2" fmla="*/ 48560 h 95781"/>
                  <a:gd name="connsiteX0" fmla="*/ 80120 w 202206"/>
                  <a:gd name="connsiteY0" fmla="*/ 90704 h 90704"/>
                  <a:gd name="connsiteX1" fmla="*/ 4063 w 202206"/>
                  <a:gd name="connsiteY1" fmla="*/ 17364 h 90704"/>
                  <a:gd name="connsiteX2" fmla="*/ 202206 w 202206"/>
                  <a:gd name="connsiteY2" fmla="*/ 43483 h 90704"/>
                  <a:gd name="connsiteX0" fmla="*/ 91514 w 213600"/>
                  <a:gd name="connsiteY0" fmla="*/ 80465 h 80465"/>
                  <a:gd name="connsiteX1" fmla="*/ 3488 w 213600"/>
                  <a:gd name="connsiteY1" fmla="*/ 21714 h 80465"/>
                  <a:gd name="connsiteX2" fmla="*/ 213600 w 213600"/>
                  <a:gd name="connsiteY2" fmla="*/ 33244 h 80465"/>
                  <a:gd name="connsiteX0" fmla="*/ 115177 w 237263"/>
                  <a:gd name="connsiteY0" fmla="*/ 67295 h 67295"/>
                  <a:gd name="connsiteX1" fmla="*/ 2699 w 237263"/>
                  <a:gd name="connsiteY1" fmla="*/ 34020 h 67295"/>
                  <a:gd name="connsiteX2" fmla="*/ 237263 w 237263"/>
                  <a:gd name="connsiteY2" fmla="*/ 20074 h 67295"/>
                </a:gdLst>
                <a:ahLst/>
                <a:cxnLst>
                  <a:cxn ang="0">
                    <a:pos x="connsiteX0" y="connsiteY0"/>
                  </a:cxn>
                  <a:cxn ang="0">
                    <a:pos x="connsiteX1" y="connsiteY1"/>
                  </a:cxn>
                  <a:cxn ang="0">
                    <a:pos x="connsiteX2" y="connsiteY2"/>
                  </a:cxn>
                </a:cxnLst>
                <a:rect l="l" t="t" r="r" b="b"/>
                <a:pathLst>
                  <a:path w="237263" h="67295">
                    <a:moveTo>
                      <a:pt x="115177" y="67295"/>
                    </a:moveTo>
                    <a:cubicBezTo>
                      <a:pt x="74696" y="66501"/>
                      <a:pt x="-16838" y="72161"/>
                      <a:pt x="2699" y="34020"/>
                    </a:cubicBezTo>
                    <a:cubicBezTo>
                      <a:pt x="22236" y="-4121"/>
                      <a:pt x="148520" y="-12199"/>
                      <a:pt x="237263" y="20074"/>
                    </a:cubicBezTo>
                  </a:path>
                </a:pathLst>
              </a:custGeom>
              <a:noFill/>
              <a:ln w="3175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4" name="フリーフォーム 103"/>
              <p:cNvSpPr/>
              <p:nvPr/>
            </p:nvSpPr>
            <p:spPr>
              <a:xfrm rot="19455662">
                <a:off x="832200" y="4323423"/>
                <a:ext cx="189717" cy="67440"/>
              </a:xfrm>
              <a:custGeom>
                <a:avLst/>
                <a:gdLst>
                  <a:gd name="connsiteX0" fmla="*/ 173882 w 173882"/>
                  <a:gd name="connsiteY0" fmla="*/ 61913 h 61913"/>
                  <a:gd name="connsiteX1" fmla="*/ 51 w 173882"/>
                  <a:gd name="connsiteY1" fmla="*/ 40481 h 61913"/>
                  <a:gd name="connsiteX2" fmla="*/ 159595 w 173882"/>
                  <a:gd name="connsiteY2" fmla="*/ 0 h 61913"/>
                  <a:gd name="connsiteX0" fmla="*/ 174250 w 219495"/>
                  <a:gd name="connsiteY0" fmla="*/ 78582 h 78582"/>
                  <a:gd name="connsiteX1" fmla="*/ 419 w 219495"/>
                  <a:gd name="connsiteY1" fmla="*/ 57150 h 78582"/>
                  <a:gd name="connsiteX2" fmla="*/ 219495 w 219495"/>
                  <a:gd name="connsiteY2" fmla="*/ 0 h 78582"/>
                  <a:gd name="connsiteX0" fmla="*/ 108303 w 153548"/>
                  <a:gd name="connsiteY0" fmla="*/ 78582 h 78582"/>
                  <a:gd name="connsiteX1" fmla="*/ 1147 w 153548"/>
                  <a:gd name="connsiteY1" fmla="*/ 35719 h 78582"/>
                  <a:gd name="connsiteX2" fmla="*/ 153548 w 153548"/>
                  <a:gd name="connsiteY2" fmla="*/ 0 h 78582"/>
                  <a:gd name="connsiteX0" fmla="*/ 108303 w 153548"/>
                  <a:gd name="connsiteY0" fmla="*/ 78582 h 78582"/>
                  <a:gd name="connsiteX1" fmla="*/ 1147 w 153548"/>
                  <a:gd name="connsiteY1" fmla="*/ 26194 h 78582"/>
                  <a:gd name="connsiteX2" fmla="*/ 153548 w 153548"/>
                  <a:gd name="connsiteY2" fmla="*/ 0 h 78582"/>
                  <a:gd name="connsiteX0" fmla="*/ 107366 w 152611"/>
                  <a:gd name="connsiteY0" fmla="*/ 78582 h 78582"/>
                  <a:gd name="connsiteX1" fmla="*/ 210 w 152611"/>
                  <a:gd name="connsiteY1" fmla="*/ 26194 h 78582"/>
                  <a:gd name="connsiteX2" fmla="*/ 152611 w 152611"/>
                  <a:gd name="connsiteY2" fmla="*/ 0 h 78582"/>
                  <a:gd name="connsiteX0" fmla="*/ 107366 w 152611"/>
                  <a:gd name="connsiteY0" fmla="*/ 84106 h 84106"/>
                  <a:gd name="connsiteX1" fmla="*/ 210 w 152611"/>
                  <a:gd name="connsiteY1" fmla="*/ 31718 h 84106"/>
                  <a:gd name="connsiteX2" fmla="*/ 152611 w 152611"/>
                  <a:gd name="connsiteY2" fmla="*/ 5524 h 84106"/>
                  <a:gd name="connsiteX0" fmla="*/ 108114 w 148596"/>
                  <a:gd name="connsiteY0" fmla="*/ 86726 h 86726"/>
                  <a:gd name="connsiteX1" fmla="*/ 958 w 148596"/>
                  <a:gd name="connsiteY1" fmla="*/ 34338 h 86726"/>
                  <a:gd name="connsiteX2" fmla="*/ 148596 w 148596"/>
                  <a:gd name="connsiteY2" fmla="*/ 1000 h 86726"/>
                  <a:gd name="connsiteX0" fmla="*/ 107852 w 141190"/>
                  <a:gd name="connsiteY0" fmla="*/ 86726 h 86726"/>
                  <a:gd name="connsiteX1" fmla="*/ 696 w 141190"/>
                  <a:gd name="connsiteY1" fmla="*/ 34338 h 86726"/>
                  <a:gd name="connsiteX2" fmla="*/ 141190 w 141190"/>
                  <a:gd name="connsiteY2" fmla="*/ 1000 h 86726"/>
                  <a:gd name="connsiteX0" fmla="*/ 108114 w 148596"/>
                  <a:gd name="connsiteY0" fmla="*/ 77549 h 77549"/>
                  <a:gd name="connsiteX1" fmla="*/ 958 w 148596"/>
                  <a:gd name="connsiteY1" fmla="*/ 25161 h 77549"/>
                  <a:gd name="connsiteX2" fmla="*/ 148596 w 148596"/>
                  <a:gd name="connsiteY2" fmla="*/ 1348 h 77549"/>
                  <a:gd name="connsiteX0" fmla="*/ 101510 w 149136"/>
                  <a:gd name="connsiteY0" fmla="*/ 82355 h 82355"/>
                  <a:gd name="connsiteX1" fmla="*/ 1498 w 149136"/>
                  <a:gd name="connsiteY1" fmla="*/ 25205 h 82355"/>
                  <a:gd name="connsiteX2" fmla="*/ 149136 w 149136"/>
                  <a:gd name="connsiteY2" fmla="*/ 1392 h 82355"/>
                  <a:gd name="connsiteX0" fmla="*/ 103692 w 148936"/>
                  <a:gd name="connsiteY0" fmla="*/ 77548 h 77548"/>
                  <a:gd name="connsiteX1" fmla="*/ 1298 w 148936"/>
                  <a:gd name="connsiteY1" fmla="*/ 25161 h 77548"/>
                  <a:gd name="connsiteX2" fmla="*/ 148936 w 148936"/>
                  <a:gd name="connsiteY2" fmla="*/ 1348 h 77548"/>
                  <a:gd name="connsiteX0" fmla="*/ 103105 w 148349"/>
                  <a:gd name="connsiteY0" fmla="*/ 78317 h 78317"/>
                  <a:gd name="connsiteX1" fmla="*/ 711 w 148349"/>
                  <a:gd name="connsiteY1" fmla="*/ 25930 h 78317"/>
                  <a:gd name="connsiteX2" fmla="*/ 148349 w 148349"/>
                  <a:gd name="connsiteY2" fmla="*/ 2117 h 78317"/>
                  <a:gd name="connsiteX0" fmla="*/ 89351 w 134595"/>
                  <a:gd name="connsiteY0" fmla="*/ 76975 h 76975"/>
                  <a:gd name="connsiteX1" fmla="*/ 1245 w 134595"/>
                  <a:gd name="connsiteY1" fmla="*/ 50782 h 76975"/>
                  <a:gd name="connsiteX2" fmla="*/ 134595 w 134595"/>
                  <a:gd name="connsiteY2" fmla="*/ 775 h 76975"/>
                  <a:gd name="connsiteX0" fmla="*/ 88134 w 133378"/>
                  <a:gd name="connsiteY0" fmla="*/ 77204 h 77204"/>
                  <a:gd name="connsiteX1" fmla="*/ 28 w 133378"/>
                  <a:gd name="connsiteY1" fmla="*/ 51011 h 77204"/>
                  <a:gd name="connsiteX2" fmla="*/ 133378 w 133378"/>
                  <a:gd name="connsiteY2" fmla="*/ 1004 h 77204"/>
                  <a:gd name="connsiteX0" fmla="*/ 88109 w 133353"/>
                  <a:gd name="connsiteY0" fmla="*/ 77204 h 77241"/>
                  <a:gd name="connsiteX1" fmla="*/ 3 w 133353"/>
                  <a:gd name="connsiteY1" fmla="*/ 51011 h 77241"/>
                  <a:gd name="connsiteX2" fmla="*/ 133353 w 133353"/>
                  <a:gd name="connsiteY2" fmla="*/ 1004 h 77241"/>
                  <a:gd name="connsiteX0" fmla="*/ 90437 w 181826"/>
                  <a:gd name="connsiteY0" fmla="*/ 58229 h 58229"/>
                  <a:gd name="connsiteX1" fmla="*/ 2331 w 181826"/>
                  <a:gd name="connsiteY1" fmla="*/ 32036 h 58229"/>
                  <a:gd name="connsiteX2" fmla="*/ 181827 w 181826"/>
                  <a:gd name="connsiteY2" fmla="*/ 931 h 58229"/>
                  <a:gd name="connsiteX0" fmla="*/ 93815 w 185205"/>
                  <a:gd name="connsiteY0" fmla="*/ 60253 h 60253"/>
                  <a:gd name="connsiteX1" fmla="*/ 2229 w 185205"/>
                  <a:gd name="connsiteY1" fmla="*/ 10648 h 60253"/>
                  <a:gd name="connsiteX2" fmla="*/ 185205 w 185205"/>
                  <a:gd name="connsiteY2" fmla="*/ 2955 h 60253"/>
                  <a:gd name="connsiteX0" fmla="*/ 92320 w 183710"/>
                  <a:gd name="connsiteY0" fmla="*/ 67819 h 67819"/>
                  <a:gd name="connsiteX1" fmla="*/ 734 w 183710"/>
                  <a:gd name="connsiteY1" fmla="*/ 18214 h 67819"/>
                  <a:gd name="connsiteX2" fmla="*/ 183710 w 183710"/>
                  <a:gd name="connsiteY2" fmla="*/ 10521 h 67819"/>
                  <a:gd name="connsiteX0" fmla="*/ 94106 w 185496"/>
                  <a:gd name="connsiteY0" fmla="*/ 70095 h 70095"/>
                  <a:gd name="connsiteX1" fmla="*/ 2520 w 185496"/>
                  <a:gd name="connsiteY1" fmla="*/ 20490 h 70095"/>
                  <a:gd name="connsiteX2" fmla="*/ 185496 w 185496"/>
                  <a:gd name="connsiteY2" fmla="*/ 12797 h 70095"/>
                  <a:gd name="connsiteX0" fmla="*/ 94106 w 185496"/>
                  <a:gd name="connsiteY0" fmla="*/ 79523 h 79523"/>
                  <a:gd name="connsiteX1" fmla="*/ 2520 w 185496"/>
                  <a:gd name="connsiteY1" fmla="*/ 29918 h 79523"/>
                  <a:gd name="connsiteX2" fmla="*/ 185496 w 185496"/>
                  <a:gd name="connsiteY2" fmla="*/ 22225 h 79523"/>
                  <a:gd name="connsiteX0" fmla="*/ 93701 w 182220"/>
                  <a:gd name="connsiteY0" fmla="*/ 72327 h 72327"/>
                  <a:gd name="connsiteX1" fmla="*/ 2115 w 182220"/>
                  <a:gd name="connsiteY1" fmla="*/ 22722 h 72327"/>
                  <a:gd name="connsiteX2" fmla="*/ 182220 w 182220"/>
                  <a:gd name="connsiteY2" fmla="*/ 14320 h 72327"/>
                  <a:gd name="connsiteX0" fmla="*/ 93157 w 181676"/>
                  <a:gd name="connsiteY0" fmla="*/ 77019 h 77019"/>
                  <a:gd name="connsiteX1" fmla="*/ 1571 w 181676"/>
                  <a:gd name="connsiteY1" fmla="*/ 27414 h 77019"/>
                  <a:gd name="connsiteX2" fmla="*/ 181676 w 181676"/>
                  <a:gd name="connsiteY2" fmla="*/ 19012 h 77019"/>
                  <a:gd name="connsiteX0" fmla="*/ 94673 w 206162"/>
                  <a:gd name="connsiteY0" fmla="*/ 67980 h 67980"/>
                  <a:gd name="connsiteX1" fmla="*/ 3087 w 206162"/>
                  <a:gd name="connsiteY1" fmla="*/ 18375 h 67980"/>
                  <a:gd name="connsiteX2" fmla="*/ 206162 w 206162"/>
                  <a:gd name="connsiteY2" fmla="*/ 15639 h 67980"/>
                  <a:gd name="connsiteX0" fmla="*/ 95156 w 217242"/>
                  <a:gd name="connsiteY0" fmla="*/ 64270 h 64270"/>
                  <a:gd name="connsiteX1" fmla="*/ 3570 w 217242"/>
                  <a:gd name="connsiteY1" fmla="*/ 14665 h 64270"/>
                  <a:gd name="connsiteX2" fmla="*/ 217242 w 217242"/>
                  <a:gd name="connsiteY2" fmla="*/ 17049 h 64270"/>
                  <a:gd name="connsiteX0" fmla="*/ 96213 w 218299"/>
                  <a:gd name="connsiteY0" fmla="*/ 79646 h 79646"/>
                  <a:gd name="connsiteX1" fmla="*/ 4627 w 218299"/>
                  <a:gd name="connsiteY1" fmla="*/ 30041 h 79646"/>
                  <a:gd name="connsiteX2" fmla="*/ 218299 w 218299"/>
                  <a:gd name="connsiteY2" fmla="*/ 32425 h 79646"/>
                  <a:gd name="connsiteX0" fmla="*/ 81574 w 203660"/>
                  <a:gd name="connsiteY0" fmla="*/ 95781 h 95781"/>
                  <a:gd name="connsiteX1" fmla="*/ 5517 w 203660"/>
                  <a:gd name="connsiteY1" fmla="*/ 22441 h 95781"/>
                  <a:gd name="connsiteX2" fmla="*/ 203660 w 203660"/>
                  <a:gd name="connsiteY2" fmla="*/ 48560 h 95781"/>
                  <a:gd name="connsiteX0" fmla="*/ 80120 w 202206"/>
                  <a:gd name="connsiteY0" fmla="*/ 90704 h 90704"/>
                  <a:gd name="connsiteX1" fmla="*/ 4063 w 202206"/>
                  <a:gd name="connsiteY1" fmla="*/ 17364 h 90704"/>
                  <a:gd name="connsiteX2" fmla="*/ 202206 w 202206"/>
                  <a:gd name="connsiteY2" fmla="*/ 43483 h 90704"/>
                  <a:gd name="connsiteX0" fmla="*/ 91514 w 213600"/>
                  <a:gd name="connsiteY0" fmla="*/ 80465 h 80465"/>
                  <a:gd name="connsiteX1" fmla="*/ 3488 w 213600"/>
                  <a:gd name="connsiteY1" fmla="*/ 21714 h 80465"/>
                  <a:gd name="connsiteX2" fmla="*/ 213600 w 213600"/>
                  <a:gd name="connsiteY2" fmla="*/ 33244 h 80465"/>
                  <a:gd name="connsiteX0" fmla="*/ 91120 w 199843"/>
                  <a:gd name="connsiteY0" fmla="*/ 60541 h 60541"/>
                  <a:gd name="connsiteX1" fmla="*/ 3094 w 199843"/>
                  <a:gd name="connsiteY1" fmla="*/ 1790 h 60541"/>
                  <a:gd name="connsiteX2" fmla="*/ 199843 w 199843"/>
                  <a:gd name="connsiteY2" fmla="*/ 32204 h 60541"/>
                  <a:gd name="connsiteX0" fmla="*/ 93902 w 202625"/>
                  <a:gd name="connsiteY0" fmla="*/ 77544 h 77544"/>
                  <a:gd name="connsiteX1" fmla="*/ 5876 w 202625"/>
                  <a:gd name="connsiteY1" fmla="*/ 18793 h 77544"/>
                  <a:gd name="connsiteX2" fmla="*/ 202625 w 202625"/>
                  <a:gd name="connsiteY2" fmla="*/ 49207 h 77544"/>
                  <a:gd name="connsiteX0" fmla="*/ 93902 w 202625"/>
                  <a:gd name="connsiteY0" fmla="*/ 77918 h 77918"/>
                  <a:gd name="connsiteX1" fmla="*/ 5876 w 202625"/>
                  <a:gd name="connsiteY1" fmla="*/ 19167 h 77918"/>
                  <a:gd name="connsiteX2" fmla="*/ 202625 w 202625"/>
                  <a:gd name="connsiteY2" fmla="*/ 49581 h 77918"/>
                  <a:gd name="connsiteX0" fmla="*/ 92031 w 219978"/>
                  <a:gd name="connsiteY0" fmla="*/ 60983 h 60983"/>
                  <a:gd name="connsiteX1" fmla="*/ 4005 w 219978"/>
                  <a:gd name="connsiteY1" fmla="*/ 2232 h 60983"/>
                  <a:gd name="connsiteX2" fmla="*/ 219977 w 219978"/>
                  <a:gd name="connsiteY2" fmla="*/ 31864 h 60983"/>
                  <a:gd name="connsiteX0" fmla="*/ 92031 w 219977"/>
                  <a:gd name="connsiteY0" fmla="*/ 63475 h 63475"/>
                  <a:gd name="connsiteX1" fmla="*/ 4005 w 219977"/>
                  <a:gd name="connsiteY1" fmla="*/ 4724 h 63475"/>
                  <a:gd name="connsiteX2" fmla="*/ 219977 w 219977"/>
                  <a:gd name="connsiteY2" fmla="*/ 34356 h 63475"/>
                  <a:gd name="connsiteX0" fmla="*/ 91945 w 218135"/>
                  <a:gd name="connsiteY0" fmla="*/ 62707 h 62707"/>
                  <a:gd name="connsiteX1" fmla="*/ 3919 w 218135"/>
                  <a:gd name="connsiteY1" fmla="*/ 3956 h 62707"/>
                  <a:gd name="connsiteX2" fmla="*/ 218135 w 218135"/>
                  <a:gd name="connsiteY2" fmla="*/ 35531 h 62707"/>
                  <a:gd name="connsiteX0" fmla="*/ 89392 w 215582"/>
                  <a:gd name="connsiteY0" fmla="*/ 79623 h 79623"/>
                  <a:gd name="connsiteX1" fmla="*/ 1366 w 215582"/>
                  <a:gd name="connsiteY1" fmla="*/ 20872 h 79623"/>
                  <a:gd name="connsiteX2" fmla="*/ 215582 w 215582"/>
                  <a:gd name="connsiteY2" fmla="*/ 52447 h 79623"/>
                  <a:gd name="connsiteX0" fmla="*/ 91493 w 217683"/>
                  <a:gd name="connsiteY0" fmla="*/ 72289 h 72289"/>
                  <a:gd name="connsiteX1" fmla="*/ 1325 w 217683"/>
                  <a:gd name="connsiteY1" fmla="*/ 24107 h 72289"/>
                  <a:gd name="connsiteX2" fmla="*/ 217683 w 217683"/>
                  <a:gd name="connsiteY2" fmla="*/ 45113 h 72289"/>
                  <a:gd name="connsiteX0" fmla="*/ 91672 w 217862"/>
                  <a:gd name="connsiteY0" fmla="*/ 72289 h 74812"/>
                  <a:gd name="connsiteX1" fmla="*/ 1504 w 217862"/>
                  <a:gd name="connsiteY1" fmla="*/ 24107 h 74812"/>
                  <a:gd name="connsiteX2" fmla="*/ 217862 w 217862"/>
                  <a:gd name="connsiteY2" fmla="*/ 45113 h 74812"/>
                  <a:gd name="connsiteX0" fmla="*/ 99596 w 225786"/>
                  <a:gd name="connsiteY0" fmla="*/ 64342 h 68755"/>
                  <a:gd name="connsiteX1" fmla="*/ 1332 w 225786"/>
                  <a:gd name="connsiteY1" fmla="*/ 29216 h 68755"/>
                  <a:gd name="connsiteX2" fmla="*/ 225786 w 225786"/>
                  <a:gd name="connsiteY2" fmla="*/ 37166 h 68755"/>
                  <a:gd name="connsiteX0" fmla="*/ 99745 w 225935"/>
                  <a:gd name="connsiteY0" fmla="*/ 64342 h 66911"/>
                  <a:gd name="connsiteX1" fmla="*/ 1481 w 225935"/>
                  <a:gd name="connsiteY1" fmla="*/ 29216 h 66911"/>
                  <a:gd name="connsiteX2" fmla="*/ 225935 w 225935"/>
                  <a:gd name="connsiteY2" fmla="*/ 37166 h 66911"/>
                  <a:gd name="connsiteX0" fmla="*/ 102423 w 228613"/>
                  <a:gd name="connsiteY0" fmla="*/ 72492 h 73533"/>
                  <a:gd name="connsiteX1" fmla="*/ 1421 w 228613"/>
                  <a:gd name="connsiteY1" fmla="*/ 24001 h 73533"/>
                  <a:gd name="connsiteX2" fmla="*/ 228613 w 228613"/>
                  <a:gd name="connsiteY2" fmla="*/ 45316 h 73533"/>
                  <a:gd name="connsiteX0" fmla="*/ 108549 w 234739"/>
                  <a:gd name="connsiteY0" fmla="*/ 79058 h 79736"/>
                  <a:gd name="connsiteX1" fmla="*/ 1298 w 234739"/>
                  <a:gd name="connsiteY1" fmla="*/ 21087 h 79736"/>
                  <a:gd name="connsiteX2" fmla="*/ 234739 w 234739"/>
                  <a:gd name="connsiteY2" fmla="*/ 51882 h 79736"/>
                  <a:gd name="connsiteX0" fmla="*/ 99370 w 225560"/>
                  <a:gd name="connsiteY0" fmla="*/ 69444 h 70818"/>
                  <a:gd name="connsiteX1" fmla="*/ 1491 w 225560"/>
                  <a:gd name="connsiteY1" fmla="*/ 25692 h 70818"/>
                  <a:gd name="connsiteX2" fmla="*/ 225560 w 225560"/>
                  <a:gd name="connsiteY2" fmla="*/ 42268 h 70818"/>
                  <a:gd name="connsiteX0" fmla="*/ 154667 w 224943"/>
                  <a:gd name="connsiteY0" fmla="*/ 53844 h 54200"/>
                  <a:gd name="connsiteX1" fmla="*/ 874 w 224943"/>
                  <a:gd name="connsiteY1" fmla="*/ 10492 h 54200"/>
                  <a:gd name="connsiteX2" fmla="*/ 224943 w 224943"/>
                  <a:gd name="connsiteY2" fmla="*/ 27068 h 54200"/>
                  <a:gd name="connsiteX0" fmla="*/ 154182 w 224458"/>
                  <a:gd name="connsiteY0" fmla="*/ 69145 h 70576"/>
                  <a:gd name="connsiteX1" fmla="*/ 389 w 224458"/>
                  <a:gd name="connsiteY1" fmla="*/ 25793 h 70576"/>
                  <a:gd name="connsiteX2" fmla="*/ 224458 w 224458"/>
                  <a:gd name="connsiteY2" fmla="*/ 42369 h 70576"/>
                  <a:gd name="connsiteX0" fmla="*/ 154691 w 224967"/>
                  <a:gd name="connsiteY0" fmla="*/ 70308 h 72005"/>
                  <a:gd name="connsiteX1" fmla="*/ 898 w 224967"/>
                  <a:gd name="connsiteY1" fmla="*/ 26956 h 72005"/>
                  <a:gd name="connsiteX2" fmla="*/ 224967 w 224967"/>
                  <a:gd name="connsiteY2" fmla="*/ 43532 h 72005"/>
                  <a:gd name="connsiteX0" fmla="*/ 161664 w 231940"/>
                  <a:gd name="connsiteY0" fmla="*/ 65622 h 68658"/>
                  <a:gd name="connsiteX1" fmla="*/ 848 w 231940"/>
                  <a:gd name="connsiteY1" fmla="*/ 30043 h 68658"/>
                  <a:gd name="connsiteX2" fmla="*/ 231940 w 231940"/>
                  <a:gd name="connsiteY2" fmla="*/ 38846 h 68658"/>
                  <a:gd name="connsiteX0" fmla="*/ 161015 w 231291"/>
                  <a:gd name="connsiteY0" fmla="*/ 72468 h 80024"/>
                  <a:gd name="connsiteX1" fmla="*/ 199 w 231291"/>
                  <a:gd name="connsiteY1" fmla="*/ 36889 h 80024"/>
                  <a:gd name="connsiteX2" fmla="*/ 231291 w 231291"/>
                  <a:gd name="connsiteY2" fmla="*/ 45692 h 80024"/>
                  <a:gd name="connsiteX0" fmla="*/ 160821 w 231097"/>
                  <a:gd name="connsiteY0" fmla="*/ 69891 h 75532"/>
                  <a:gd name="connsiteX1" fmla="*/ 5 w 231097"/>
                  <a:gd name="connsiteY1" fmla="*/ 34312 h 75532"/>
                  <a:gd name="connsiteX2" fmla="*/ 231097 w 231097"/>
                  <a:gd name="connsiteY2" fmla="*/ 43115 h 75532"/>
                  <a:gd name="connsiteX0" fmla="*/ 160821 w 231097"/>
                  <a:gd name="connsiteY0" fmla="*/ 71170 h 76811"/>
                  <a:gd name="connsiteX1" fmla="*/ 5 w 231097"/>
                  <a:gd name="connsiteY1" fmla="*/ 35591 h 76811"/>
                  <a:gd name="connsiteX2" fmla="*/ 231097 w 231097"/>
                  <a:gd name="connsiteY2" fmla="*/ 44394 h 76811"/>
                  <a:gd name="connsiteX0" fmla="*/ 160821 w 231097"/>
                  <a:gd name="connsiteY0" fmla="*/ 71170 h 82623"/>
                  <a:gd name="connsiteX1" fmla="*/ 5 w 231097"/>
                  <a:gd name="connsiteY1" fmla="*/ 35591 h 82623"/>
                  <a:gd name="connsiteX2" fmla="*/ 231097 w 231097"/>
                  <a:gd name="connsiteY2" fmla="*/ 44394 h 82623"/>
                  <a:gd name="connsiteX0" fmla="*/ 160821 w 231097"/>
                  <a:gd name="connsiteY0" fmla="*/ 71170 h 77883"/>
                  <a:gd name="connsiteX1" fmla="*/ 5 w 231097"/>
                  <a:gd name="connsiteY1" fmla="*/ 35591 h 77883"/>
                  <a:gd name="connsiteX2" fmla="*/ 231097 w 231097"/>
                  <a:gd name="connsiteY2" fmla="*/ 44394 h 77883"/>
                  <a:gd name="connsiteX0" fmla="*/ 168826 w 239102"/>
                  <a:gd name="connsiteY0" fmla="*/ 75759 h 80235"/>
                  <a:gd name="connsiteX1" fmla="*/ 5 w 239102"/>
                  <a:gd name="connsiteY1" fmla="*/ 32645 h 80235"/>
                  <a:gd name="connsiteX2" fmla="*/ 239102 w 239102"/>
                  <a:gd name="connsiteY2" fmla="*/ 48983 h 80235"/>
                  <a:gd name="connsiteX0" fmla="*/ 169219 w 239495"/>
                  <a:gd name="connsiteY0" fmla="*/ 66166 h 67792"/>
                  <a:gd name="connsiteX1" fmla="*/ 398 w 239495"/>
                  <a:gd name="connsiteY1" fmla="*/ 23052 h 67792"/>
                  <a:gd name="connsiteX2" fmla="*/ 239495 w 239495"/>
                  <a:gd name="connsiteY2" fmla="*/ 39390 h 67792"/>
                </a:gdLst>
                <a:ahLst/>
                <a:cxnLst>
                  <a:cxn ang="0">
                    <a:pos x="connsiteX0" y="connsiteY0"/>
                  </a:cxn>
                  <a:cxn ang="0">
                    <a:pos x="connsiteX1" y="connsiteY1"/>
                  </a:cxn>
                  <a:cxn ang="0">
                    <a:pos x="connsiteX2" y="connsiteY2"/>
                  </a:cxn>
                </a:cxnLst>
                <a:rect l="l" t="t" r="r" b="b"/>
                <a:pathLst>
                  <a:path w="239495" h="67792">
                    <a:moveTo>
                      <a:pt x="169219" y="66166"/>
                    </a:moveTo>
                    <a:cubicBezTo>
                      <a:pt x="106685" y="73378"/>
                      <a:pt x="-7598" y="56187"/>
                      <a:pt x="398" y="23052"/>
                    </a:cubicBezTo>
                    <a:cubicBezTo>
                      <a:pt x="8394" y="-10083"/>
                      <a:pt x="136500" y="-9897"/>
                      <a:pt x="239495" y="39390"/>
                    </a:cubicBezTo>
                  </a:path>
                </a:pathLst>
              </a:custGeom>
              <a:noFill/>
              <a:ln w="3175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5" name="フリーフォーム 104"/>
              <p:cNvSpPr/>
              <p:nvPr/>
            </p:nvSpPr>
            <p:spPr>
              <a:xfrm rot="2144338" flipV="1">
                <a:off x="848856" y="5738085"/>
                <a:ext cx="189717" cy="67440"/>
              </a:xfrm>
              <a:custGeom>
                <a:avLst/>
                <a:gdLst>
                  <a:gd name="connsiteX0" fmla="*/ 173882 w 173882"/>
                  <a:gd name="connsiteY0" fmla="*/ 61913 h 61913"/>
                  <a:gd name="connsiteX1" fmla="*/ 51 w 173882"/>
                  <a:gd name="connsiteY1" fmla="*/ 40481 h 61913"/>
                  <a:gd name="connsiteX2" fmla="*/ 159595 w 173882"/>
                  <a:gd name="connsiteY2" fmla="*/ 0 h 61913"/>
                  <a:gd name="connsiteX0" fmla="*/ 174250 w 219495"/>
                  <a:gd name="connsiteY0" fmla="*/ 78582 h 78582"/>
                  <a:gd name="connsiteX1" fmla="*/ 419 w 219495"/>
                  <a:gd name="connsiteY1" fmla="*/ 57150 h 78582"/>
                  <a:gd name="connsiteX2" fmla="*/ 219495 w 219495"/>
                  <a:gd name="connsiteY2" fmla="*/ 0 h 78582"/>
                  <a:gd name="connsiteX0" fmla="*/ 108303 w 153548"/>
                  <a:gd name="connsiteY0" fmla="*/ 78582 h 78582"/>
                  <a:gd name="connsiteX1" fmla="*/ 1147 w 153548"/>
                  <a:gd name="connsiteY1" fmla="*/ 35719 h 78582"/>
                  <a:gd name="connsiteX2" fmla="*/ 153548 w 153548"/>
                  <a:gd name="connsiteY2" fmla="*/ 0 h 78582"/>
                  <a:gd name="connsiteX0" fmla="*/ 108303 w 153548"/>
                  <a:gd name="connsiteY0" fmla="*/ 78582 h 78582"/>
                  <a:gd name="connsiteX1" fmla="*/ 1147 w 153548"/>
                  <a:gd name="connsiteY1" fmla="*/ 26194 h 78582"/>
                  <a:gd name="connsiteX2" fmla="*/ 153548 w 153548"/>
                  <a:gd name="connsiteY2" fmla="*/ 0 h 78582"/>
                  <a:gd name="connsiteX0" fmla="*/ 107366 w 152611"/>
                  <a:gd name="connsiteY0" fmla="*/ 78582 h 78582"/>
                  <a:gd name="connsiteX1" fmla="*/ 210 w 152611"/>
                  <a:gd name="connsiteY1" fmla="*/ 26194 h 78582"/>
                  <a:gd name="connsiteX2" fmla="*/ 152611 w 152611"/>
                  <a:gd name="connsiteY2" fmla="*/ 0 h 78582"/>
                  <a:gd name="connsiteX0" fmla="*/ 107366 w 152611"/>
                  <a:gd name="connsiteY0" fmla="*/ 84106 h 84106"/>
                  <a:gd name="connsiteX1" fmla="*/ 210 w 152611"/>
                  <a:gd name="connsiteY1" fmla="*/ 31718 h 84106"/>
                  <a:gd name="connsiteX2" fmla="*/ 152611 w 152611"/>
                  <a:gd name="connsiteY2" fmla="*/ 5524 h 84106"/>
                  <a:gd name="connsiteX0" fmla="*/ 108114 w 148596"/>
                  <a:gd name="connsiteY0" fmla="*/ 86726 h 86726"/>
                  <a:gd name="connsiteX1" fmla="*/ 958 w 148596"/>
                  <a:gd name="connsiteY1" fmla="*/ 34338 h 86726"/>
                  <a:gd name="connsiteX2" fmla="*/ 148596 w 148596"/>
                  <a:gd name="connsiteY2" fmla="*/ 1000 h 86726"/>
                  <a:gd name="connsiteX0" fmla="*/ 107852 w 141190"/>
                  <a:gd name="connsiteY0" fmla="*/ 86726 h 86726"/>
                  <a:gd name="connsiteX1" fmla="*/ 696 w 141190"/>
                  <a:gd name="connsiteY1" fmla="*/ 34338 h 86726"/>
                  <a:gd name="connsiteX2" fmla="*/ 141190 w 141190"/>
                  <a:gd name="connsiteY2" fmla="*/ 1000 h 86726"/>
                  <a:gd name="connsiteX0" fmla="*/ 108114 w 148596"/>
                  <a:gd name="connsiteY0" fmla="*/ 77549 h 77549"/>
                  <a:gd name="connsiteX1" fmla="*/ 958 w 148596"/>
                  <a:gd name="connsiteY1" fmla="*/ 25161 h 77549"/>
                  <a:gd name="connsiteX2" fmla="*/ 148596 w 148596"/>
                  <a:gd name="connsiteY2" fmla="*/ 1348 h 77549"/>
                  <a:gd name="connsiteX0" fmla="*/ 101510 w 149136"/>
                  <a:gd name="connsiteY0" fmla="*/ 82355 h 82355"/>
                  <a:gd name="connsiteX1" fmla="*/ 1498 w 149136"/>
                  <a:gd name="connsiteY1" fmla="*/ 25205 h 82355"/>
                  <a:gd name="connsiteX2" fmla="*/ 149136 w 149136"/>
                  <a:gd name="connsiteY2" fmla="*/ 1392 h 82355"/>
                  <a:gd name="connsiteX0" fmla="*/ 103692 w 148936"/>
                  <a:gd name="connsiteY0" fmla="*/ 77548 h 77548"/>
                  <a:gd name="connsiteX1" fmla="*/ 1298 w 148936"/>
                  <a:gd name="connsiteY1" fmla="*/ 25161 h 77548"/>
                  <a:gd name="connsiteX2" fmla="*/ 148936 w 148936"/>
                  <a:gd name="connsiteY2" fmla="*/ 1348 h 77548"/>
                  <a:gd name="connsiteX0" fmla="*/ 103105 w 148349"/>
                  <a:gd name="connsiteY0" fmla="*/ 78317 h 78317"/>
                  <a:gd name="connsiteX1" fmla="*/ 711 w 148349"/>
                  <a:gd name="connsiteY1" fmla="*/ 25930 h 78317"/>
                  <a:gd name="connsiteX2" fmla="*/ 148349 w 148349"/>
                  <a:gd name="connsiteY2" fmla="*/ 2117 h 78317"/>
                  <a:gd name="connsiteX0" fmla="*/ 89351 w 134595"/>
                  <a:gd name="connsiteY0" fmla="*/ 76975 h 76975"/>
                  <a:gd name="connsiteX1" fmla="*/ 1245 w 134595"/>
                  <a:gd name="connsiteY1" fmla="*/ 50782 h 76975"/>
                  <a:gd name="connsiteX2" fmla="*/ 134595 w 134595"/>
                  <a:gd name="connsiteY2" fmla="*/ 775 h 76975"/>
                  <a:gd name="connsiteX0" fmla="*/ 88134 w 133378"/>
                  <a:gd name="connsiteY0" fmla="*/ 77204 h 77204"/>
                  <a:gd name="connsiteX1" fmla="*/ 28 w 133378"/>
                  <a:gd name="connsiteY1" fmla="*/ 51011 h 77204"/>
                  <a:gd name="connsiteX2" fmla="*/ 133378 w 133378"/>
                  <a:gd name="connsiteY2" fmla="*/ 1004 h 77204"/>
                  <a:gd name="connsiteX0" fmla="*/ 88109 w 133353"/>
                  <a:gd name="connsiteY0" fmla="*/ 77204 h 77241"/>
                  <a:gd name="connsiteX1" fmla="*/ 3 w 133353"/>
                  <a:gd name="connsiteY1" fmla="*/ 51011 h 77241"/>
                  <a:gd name="connsiteX2" fmla="*/ 133353 w 133353"/>
                  <a:gd name="connsiteY2" fmla="*/ 1004 h 77241"/>
                  <a:gd name="connsiteX0" fmla="*/ 90437 w 181826"/>
                  <a:gd name="connsiteY0" fmla="*/ 58229 h 58229"/>
                  <a:gd name="connsiteX1" fmla="*/ 2331 w 181826"/>
                  <a:gd name="connsiteY1" fmla="*/ 32036 h 58229"/>
                  <a:gd name="connsiteX2" fmla="*/ 181827 w 181826"/>
                  <a:gd name="connsiteY2" fmla="*/ 931 h 58229"/>
                  <a:gd name="connsiteX0" fmla="*/ 93815 w 185205"/>
                  <a:gd name="connsiteY0" fmla="*/ 60253 h 60253"/>
                  <a:gd name="connsiteX1" fmla="*/ 2229 w 185205"/>
                  <a:gd name="connsiteY1" fmla="*/ 10648 h 60253"/>
                  <a:gd name="connsiteX2" fmla="*/ 185205 w 185205"/>
                  <a:gd name="connsiteY2" fmla="*/ 2955 h 60253"/>
                  <a:gd name="connsiteX0" fmla="*/ 92320 w 183710"/>
                  <a:gd name="connsiteY0" fmla="*/ 67819 h 67819"/>
                  <a:gd name="connsiteX1" fmla="*/ 734 w 183710"/>
                  <a:gd name="connsiteY1" fmla="*/ 18214 h 67819"/>
                  <a:gd name="connsiteX2" fmla="*/ 183710 w 183710"/>
                  <a:gd name="connsiteY2" fmla="*/ 10521 h 67819"/>
                  <a:gd name="connsiteX0" fmla="*/ 94106 w 185496"/>
                  <a:gd name="connsiteY0" fmla="*/ 70095 h 70095"/>
                  <a:gd name="connsiteX1" fmla="*/ 2520 w 185496"/>
                  <a:gd name="connsiteY1" fmla="*/ 20490 h 70095"/>
                  <a:gd name="connsiteX2" fmla="*/ 185496 w 185496"/>
                  <a:gd name="connsiteY2" fmla="*/ 12797 h 70095"/>
                  <a:gd name="connsiteX0" fmla="*/ 94106 w 185496"/>
                  <a:gd name="connsiteY0" fmla="*/ 79523 h 79523"/>
                  <a:gd name="connsiteX1" fmla="*/ 2520 w 185496"/>
                  <a:gd name="connsiteY1" fmla="*/ 29918 h 79523"/>
                  <a:gd name="connsiteX2" fmla="*/ 185496 w 185496"/>
                  <a:gd name="connsiteY2" fmla="*/ 22225 h 79523"/>
                  <a:gd name="connsiteX0" fmla="*/ 93701 w 182220"/>
                  <a:gd name="connsiteY0" fmla="*/ 72327 h 72327"/>
                  <a:gd name="connsiteX1" fmla="*/ 2115 w 182220"/>
                  <a:gd name="connsiteY1" fmla="*/ 22722 h 72327"/>
                  <a:gd name="connsiteX2" fmla="*/ 182220 w 182220"/>
                  <a:gd name="connsiteY2" fmla="*/ 14320 h 72327"/>
                  <a:gd name="connsiteX0" fmla="*/ 93157 w 181676"/>
                  <a:gd name="connsiteY0" fmla="*/ 77019 h 77019"/>
                  <a:gd name="connsiteX1" fmla="*/ 1571 w 181676"/>
                  <a:gd name="connsiteY1" fmla="*/ 27414 h 77019"/>
                  <a:gd name="connsiteX2" fmla="*/ 181676 w 181676"/>
                  <a:gd name="connsiteY2" fmla="*/ 19012 h 77019"/>
                  <a:gd name="connsiteX0" fmla="*/ 94673 w 206162"/>
                  <a:gd name="connsiteY0" fmla="*/ 67980 h 67980"/>
                  <a:gd name="connsiteX1" fmla="*/ 3087 w 206162"/>
                  <a:gd name="connsiteY1" fmla="*/ 18375 h 67980"/>
                  <a:gd name="connsiteX2" fmla="*/ 206162 w 206162"/>
                  <a:gd name="connsiteY2" fmla="*/ 15639 h 67980"/>
                  <a:gd name="connsiteX0" fmla="*/ 95156 w 217242"/>
                  <a:gd name="connsiteY0" fmla="*/ 64270 h 64270"/>
                  <a:gd name="connsiteX1" fmla="*/ 3570 w 217242"/>
                  <a:gd name="connsiteY1" fmla="*/ 14665 h 64270"/>
                  <a:gd name="connsiteX2" fmla="*/ 217242 w 217242"/>
                  <a:gd name="connsiteY2" fmla="*/ 17049 h 64270"/>
                  <a:gd name="connsiteX0" fmla="*/ 96213 w 218299"/>
                  <a:gd name="connsiteY0" fmla="*/ 79646 h 79646"/>
                  <a:gd name="connsiteX1" fmla="*/ 4627 w 218299"/>
                  <a:gd name="connsiteY1" fmla="*/ 30041 h 79646"/>
                  <a:gd name="connsiteX2" fmla="*/ 218299 w 218299"/>
                  <a:gd name="connsiteY2" fmla="*/ 32425 h 79646"/>
                  <a:gd name="connsiteX0" fmla="*/ 81574 w 203660"/>
                  <a:gd name="connsiteY0" fmla="*/ 95781 h 95781"/>
                  <a:gd name="connsiteX1" fmla="*/ 5517 w 203660"/>
                  <a:gd name="connsiteY1" fmla="*/ 22441 h 95781"/>
                  <a:gd name="connsiteX2" fmla="*/ 203660 w 203660"/>
                  <a:gd name="connsiteY2" fmla="*/ 48560 h 95781"/>
                  <a:gd name="connsiteX0" fmla="*/ 80120 w 202206"/>
                  <a:gd name="connsiteY0" fmla="*/ 90704 h 90704"/>
                  <a:gd name="connsiteX1" fmla="*/ 4063 w 202206"/>
                  <a:gd name="connsiteY1" fmla="*/ 17364 h 90704"/>
                  <a:gd name="connsiteX2" fmla="*/ 202206 w 202206"/>
                  <a:gd name="connsiteY2" fmla="*/ 43483 h 90704"/>
                  <a:gd name="connsiteX0" fmla="*/ 91514 w 213600"/>
                  <a:gd name="connsiteY0" fmla="*/ 80465 h 80465"/>
                  <a:gd name="connsiteX1" fmla="*/ 3488 w 213600"/>
                  <a:gd name="connsiteY1" fmla="*/ 21714 h 80465"/>
                  <a:gd name="connsiteX2" fmla="*/ 213600 w 213600"/>
                  <a:gd name="connsiteY2" fmla="*/ 33244 h 80465"/>
                  <a:gd name="connsiteX0" fmla="*/ 91120 w 199843"/>
                  <a:gd name="connsiteY0" fmla="*/ 60541 h 60541"/>
                  <a:gd name="connsiteX1" fmla="*/ 3094 w 199843"/>
                  <a:gd name="connsiteY1" fmla="*/ 1790 h 60541"/>
                  <a:gd name="connsiteX2" fmla="*/ 199843 w 199843"/>
                  <a:gd name="connsiteY2" fmla="*/ 32204 h 60541"/>
                  <a:gd name="connsiteX0" fmla="*/ 93902 w 202625"/>
                  <a:gd name="connsiteY0" fmla="*/ 77544 h 77544"/>
                  <a:gd name="connsiteX1" fmla="*/ 5876 w 202625"/>
                  <a:gd name="connsiteY1" fmla="*/ 18793 h 77544"/>
                  <a:gd name="connsiteX2" fmla="*/ 202625 w 202625"/>
                  <a:gd name="connsiteY2" fmla="*/ 49207 h 77544"/>
                  <a:gd name="connsiteX0" fmla="*/ 93902 w 202625"/>
                  <a:gd name="connsiteY0" fmla="*/ 77918 h 77918"/>
                  <a:gd name="connsiteX1" fmla="*/ 5876 w 202625"/>
                  <a:gd name="connsiteY1" fmla="*/ 19167 h 77918"/>
                  <a:gd name="connsiteX2" fmla="*/ 202625 w 202625"/>
                  <a:gd name="connsiteY2" fmla="*/ 49581 h 77918"/>
                  <a:gd name="connsiteX0" fmla="*/ 92031 w 219978"/>
                  <a:gd name="connsiteY0" fmla="*/ 60983 h 60983"/>
                  <a:gd name="connsiteX1" fmla="*/ 4005 w 219978"/>
                  <a:gd name="connsiteY1" fmla="*/ 2232 h 60983"/>
                  <a:gd name="connsiteX2" fmla="*/ 219977 w 219978"/>
                  <a:gd name="connsiteY2" fmla="*/ 31864 h 60983"/>
                  <a:gd name="connsiteX0" fmla="*/ 92031 w 219977"/>
                  <a:gd name="connsiteY0" fmla="*/ 63475 h 63475"/>
                  <a:gd name="connsiteX1" fmla="*/ 4005 w 219977"/>
                  <a:gd name="connsiteY1" fmla="*/ 4724 h 63475"/>
                  <a:gd name="connsiteX2" fmla="*/ 219977 w 219977"/>
                  <a:gd name="connsiteY2" fmla="*/ 34356 h 63475"/>
                  <a:gd name="connsiteX0" fmla="*/ 91945 w 218135"/>
                  <a:gd name="connsiteY0" fmla="*/ 62707 h 62707"/>
                  <a:gd name="connsiteX1" fmla="*/ 3919 w 218135"/>
                  <a:gd name="connsiteY1" fmla="*/ 3956 h 62707"/>
                  <a:gd name="connsiteX2" fmla="*/ 218135 w 218135"/>
                  <a:gd name="connsiteY2" fmla="*/ 35531 h 62707"/>
                  <a:gd name="connsiteX0" fmla="*/ 89392 w 215582"/>
                  <a:gd name="connsiteY0" fmla="*/ 79623 h 79623"/>
                  <a:gd name="connsiteX1" fmla="*/ 1366 w 215582"/>
                  <a:gd name="connsiteY1" fmla="*/ 20872 h 79623"/>
                  <a:gd name="connsiteX2" fmla="*/ 215582 w 215582"/>
                  <a:gd name="connsiteY2" fmla="*/ 52447 h 79623"/>
                  <a:gd name="connsiteX0" fmla="*/ 91493 w 217683"/>
                  <a:gd name="connsiteY0" fmla="*/ 72289 h 72289"/>
                  <a:gd name="connsiteX1" fmla="*/ 1325 w 217683"/>
                  <a:gd name="connsiteY1" fmla="*/ 24107 h 72289"/>
                  <a:gd name="connsiteX2" fmla="*/ 217683 w 217683"/>
                  <a:gd name="connsiteY2" fmla="*/ 45113 h 72289"/>
                  <a:gd name="connsiteX0" fmla="*/ 91672 w 217862"/>
                  <a:gd name="connsiteY0" fmla="*/ 72289 h 74812"/>
                  <a:gd name="connsiteX1" fmla="*/ 1504 w 217862"/>
                  <a:gd name="connsiteY1" fmla="*/ 24107 h 74812"/>
                  <a:gd name="connsiteX2" fmla="*/ 217862 w 217862"/>
                  <a:gd name="connsiteY2" fmla="*/ 45113 h 74812"/>
                  <a:gd name="connsiteX0" fmla="*/ 99596 w 225786"/>
                  <a:gd name="connsiteY0" fmla="*/ 64342 h 68755"/>
                  <a:gd name="connsiteX1" fmla="*/ 1332 w 225786"/>
                  <a:gd name="connsiteY1" fmla="*/ 29216 h 68755"/>
                  <a:gd name="connsiteX2" fmla="*/ 225786 w 225786"/>
                  <a:gd name="connsiteY2" fmla="*/ 37166 h 68755"/>
                  <a:gd name="connsiteX0" fmla="*/ 99745 w 225935"/>
                  <a:gd name="connsiteY0" fmla="*/ 64342 h 66911"/>
                  <a:gd name="connsiteX1" fmla="*/ 1481 w 225935"/>
                  <a:gd name="connsiteY1" fmla="*/ 29216 h 66911"/>
                  <a:gd name="connsiteX2" fmla="*/ 225935 w 225935"/>
                  <a:gd name="connsiteY2" fmla="*/ 37166 h 66911"/>
                  <a:gd name="connsiteX0" fmla="*/ 102423 w 228613"/>
                  <a:gd name="connsiteY0" fmla="*/ 72492 h 73533"/>
                  <a:gd name="connsiteX1" fmla="*/ 1421 w 228613"/>
                  <a:gd name="connsiteY1" fmla="*/ 24001 h 73533"/>
                  <a:gd name="connsiteX2" fmla="*/ 228613 w 228613"/>
                  <a:gd name="connsiteY2" fmla="*/ 45316 h 73533"/>
                  <a:gd name="connsiteX0" fmla="*/ 108549 w 234739"/>
                  <a:gd name="connsiteY0" fmla="*/ 79058 h 79736"/>
                  <a:gd name="connsiteX1" fmla="*/ 1298 w 234739"/>
                  <a:gd name="connsiteY1" fmla="*/ 21087 h 79736"/>
                  <a:gd name="connsiteX2" fmla="*/ 234739 w 234739"/>
                  <a:gd name="connsiteY2" fmla="*/ 51882 h 79736"/>
                  <a:gd name="connsiteX0" fmla="*/ 99370 w 225560"/>
                  <a:gd name="connsiteY0" fmla="*/ 69444 h 70818"/>
                  <a:gd name="connsiteX1" fmla="*/ 1491 w 225560"/>
                  <a:gd name="connsiteY1" fmla="*/ 25692 h 70818"/>
                  <a:gd name="connsiteX2" fmla="*/ 225560 w 225560"/>
                  <a:gd name="connsiteY2" fmla="*/ 42268 h 70818"/>
                  <a:gd name="connsiteX0" fmla="*/ 154667 w 224943"/>
                  <a:gd name="connsiteY0" fmla="*/ 53844 h 54200"/>
                  <a:gd name="connsiteX1" fmla="*/ 874 w 224943"/>
                  <a:gd name="connsiteY1" fmla="*/ 10492 h 54200"/>
                  <a:gd name="connsiteX2" fmla="*/ 224943 w 224943"/>
                  <a:gd name="connsiteY2" fmla="*/ 27068 h 54200"/>
                  <a:gd name="connsiteX0" fmla="*/ 154182 w 224458"/>
                  <a:gd name="connsiteY0" fmla="*/ 69145 h 70576"/>
                  <a:gd name="connsiteX1" fmla="*/ 389 w 224458"/>
                  <a:gd name="connsiteY1" fmla="*/ 25793 h 70576"/>
                  <a:gd name="connsiteX2" fmla="*/ 224458 w 224458"/>
                  <a:gd name="connsiteY2" fmla="*/ 42369 h 70576"/>
                  <a:gd name="connsiteX0" fmla="*/ 154691 w 224967"/>
                  <a:gd name="connsiteY0" fmla="*/ 70308 h 72005"/>
                  <a:gd name="connsiteX1" fmla="*/ 898 w 224967"/>
                  <a:gd name="connsiteY1" fmla="*/ 26956 h 72005"/>
                  <a:gd name="connsiteX2" fmla="*/ 224967 w 224967"/>
                  <a:gd name="connsiteY2" fmla="*/ 43532 h 72005"/>
                  <a:gd name="connsiteX0" fmla="*/ 161664 w 231940"/>
                  <a:gd name="connsiteY0" fmla="*/ 65622 h 68658"/>
                  <a:gd name="connsiteX1" fmla="*/ 848 w 231940"/>
                  <a:gd name="connsiteY1" fmla="*/ 30043 h 68658"/>
                  <a:gd name="connsiteX2" fmla="*/ 231940 w 231940"/>
                  <a:gd name="connsiteY2" fmla="*/ 38846 h 68658"/>
                  <a:gd name="connsiteX0" fmla="*/ 161015 w 231291"/>
                  <a:gd name="connsiteY0" fmla="*/ 72468 h 80024"/>
                  <a:gd name="connsiteX1" fmla="*/ 199 w 231291"/>
                  <a:gd name="connsiteY1" fmla="*/ 36889 h 80024"/>
                  <a:gd name="connsiteX2" fmla="*/ 231291 w 231291"/>
                  <a:gd name="connsiteY2" fmla="*/ 45692 h 80024"/>
                  <a:gd name="connsiteX0" fmla="*/ 160821 w 231097"/>
                  <a:gd name="connsiteY0" fmla="*/ 69891 h 75532"/>
                  <a:gd name="connsiteX1" fmla="*/ 5 w 231097"/>
                  <a:gd name="connsiteY1" fmla="*/ 34312 h 75532"/>
                  <a:gd name="connsiteX2" fmla="*/ 231097 w 231097"/>
                  <a:gd name="connsiteY2" fmla="*/ 43115 h 75532"/>
                  <a:gd name="connsiteX0" fmla="*/ 160821 w 231097"/>
                  <a:gd name="connsiteY0" fmla="*/ 71170 h 76811"/>
                  <a:gd name="connsiteX1" fmla="*/ 5 w 231097"/>
                  <a:gd name="connsiteY1" fmla="*/ 35591 h 76811"/>
                  <a:gd name="connsiteX2" fmla="*/ 231097 w 231097"/>
                  <a:gd name="connsiteY2" fmla="*/ 44394 h 76811"/>
                  <a:gd name="connsiteX0" fmla="*/ 160821 w 231097"/>
                  <a:gd name="connsiteY0" fmla="*/ 71170 h 82623"/>
                  <a:gd name="connsiteX1" fmla="*/ 5 w 231097"/>
                  <a:gd name="connsiteY1" fmla="*/ 35591 h 82623"/>
                  <a:gd name="connsiteX2" fmla="*/ 231097 w 231097"/>
                  <a:gd name="connsiteY2" fmla="*/ 44394 h 82623"/>
                  <a:gd name="connsiteX0" fmla="*/ 160821 w 231097"/>
                  <a:gd name="connsiteY0" fmla="*/ 71170 h 77883"/>
                  <a:gd name="connsiteX1" fmla="*/ 5 w 231097"/>
                  <a:gd name="connsiteY1" fmla="*/ 35591 h 77883"/>
                  <a:gd name="connsiteX2" fmla="*/ 231097 w 231097"/>
                  <a:gd name="connsiteY2" fmla="*/ 44394 h 77883"/>
                  <a:gd name="connsiteX0" fmla="*/ 168826 w 239102"/>
                  <a:gd name="connsiteY0" fmla="*/ 75759 h 80235"/>
                  <a:gd name="connsiteX1" fmla="*/ 5 w 239102"/>
                  <a:gd name="connsiteY1" fmla="*/ 32645 h 80235"/>
                  <a:gd name="connsiteX2" fmla="*/ 239102 w 239102"/>
                  <a:gd name="connsiteY2" fmla="*/ 48983 h 80235"/>
                  <a:gd name="connsiteX0" fmla="*/ 169219 w 239495"/>
                  <a:gd name="connsiteY0" fmla="*/ 66166 h 67792"/>
                  <a:gd name="connsiteX1" fmla="*/ 398 w 239495"/>
                  <a:gd name="connsiteY1" fmla="*/ 23052 h 67792"/>
                  <a:gd name="connsiteX2" fmla="*/ 239495 w 239495"/>
                  <a:gd name="connsiteY2" fmla="*/ 39390 h 67792"/>
                </a:gdLst>
                <a:ahLst/>
                <a:cxnLst>
                  <a:cxn ang="0">
                    <a:pos x="connsiteX0" y="connsiteY0"/>
                  </a:cxn>
                  <a:cxn ang="0">
                    <a:pos x="connsiteX1" y="connsiteY1"/>
                  </a:cxn>
                  <a:cxn ang="0">
                    <a:pos x="connsiteX2" y="connsiteY2"/>
                  </a:cxn>
                </a:cxnLst>
                <a:rect l="l" t="t" r="r" b="b"/>
                <a:pathLst>
                  <a:path w="239495" h="67792">
                    <a:moveTo>
                      <a:pt x="169219" y="66166"/>
                    </a:moveTo>
                    <a:cubicBezTo>
                      <a:pt x="106685" y="73378"/>
                      <a:pt x="-7598" y="56187"/>
                      <a:pt x="398" y="23052"/>
                    </a:cubicBezTo>
                    <a:cubicBezTo>
                      <a:pt x="8394" y="-10083"/>
                      <a:pt x="136500" y="-9897"/>
                      <a:pt x="239495" y="39390"/>
                    </a:cubicBezTo>
                  </a:path>
                </a:pathLst>
              </a:custGeom>
              <a:noFill/>
              <a:ln w="3175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grpSp>
      <p:sp>
        <p:nvSpPr>
          <p:cNvPr id="106"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66</a:t>
            </a:fld>
            <a:endParaRPr kumimoji="1" lang="ja-JP" altLang="en-US"/>
          </a:p>
        </p:txBody>
      </p:sp>
      <p:sp>
        <p:nvSpPr>
          <p:cNvPr id="107" name="正方形/長方形 106"/>
          <p:cNvSpPr/>
          <p:nvPr/>
        </p:nvSpPr>
        <p:spPr>
          <a:xfrm>
            <a:off x="0" y="-27383"/>
            <a:ext cx="9144000" cy="43204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「健康な食事」の食事パターンに着目</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する視点　</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②</a:t>
            </a:r>
            <a:endParaRPr lang="ja-JP" altLang="en-US" dirty="0">
              <a:solidFill>
                <a:sysClr val="windowText" lastClr="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040143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0" y="-27384"/>
            <a:ext cx="914400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「健康な食事」の食事パターンに着目</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する視点　</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③</a:t>
            </a:r>
            <a:endParaRPr lang="ja-JP" altLang="en-US"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46" name="角丸四角形 45"/>
          <p:cNvSpPr/>
          <p:nvPr/>
        </p:nvSpPr>
        <p:spPr>
          <a:xfrm>
            <a:off x="107504" y="404664"/>
            <a:ext cx="8964488" cy="1296144"/>
          </a:xfrm>
          <a:prstGeom prst="roundRect">
            <a:avLst>
              <a:gd name="adj" fmla="val 7735"/>
            </a:avLst>
          </a:prstGeom>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00" dirty="0" smtClean="0">
                <a:solidFill>
                  <a:sysClr val="windowText" lastClr="000000"/>
                </a:solidFill>
                <a:latin typeface="ＭＳ ゴシック" panose="020B0609070205080204" pitchFamily="49" charset="-128"/>
                <a:ea typeface="ＭＳ ゴシック" panose="020B0609070205080204" pitchFamily="49" charset="-128"/>
              </a:rPr>
              <a:t>＜食事</a:t>
            </a:r>
            <a:r>
              <a:rPr lang="ja-JP" altLang="en-US" sz="1600" dirty="0">
                <a:solidFill>
                  <a:sysClr val="windowText" lastClr="000000"/>
                </a:solidFill>
                <a:latin typeface="ＭＳ ゴシック" panose="020B0609070205080204" pitchFamily="49" charset="-128"/>
                <a:ea typeface="ＭＳ ゴシック" panose="020B0609070205080204" pitchFamily="49" charset="-128"/>
              </a:rPr>
              <a:t>の質を重視した</a:t>
            </a:r>
            <a:r>
              <a:rPr lang="ja-JP" altLang="en-US" sz="1600" dirty="0" smtClean="0">
                <a:solidFill>
                  <a:sysClr val="windowText" lastClr="000000"/>
                </a:solidFill>
                <a:latin typeface="ＭＳ ゴシック" panose="020B0609070205080204" pitchFamily="49" charset="-128"/>
                <a:ea typeface="ＭＳ ゴシック" panose="020B0609070205080204" pitchFamily="49" charset="-128"/>
              </a:rPr>
              <a:t>視点＞</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 「</a:t>
            </a:r>
            <a:r>
              <a:rPr lang="ja-JP" altLang="en-US" sz="1600" dirty="0">
                <a:latin typeface="ＭＳ ゴシック" panose="020B0609070205080204" pitchFamily="49" charset="-128"/>
                <a:ea typeface="ＭＳ ゴシック" panose="020B0609070205080204" pitchFamily="49" charset="-128"/>
              </a:rPr>
              <a:t>食事」の“質”を保証するためには、「食品」や「料理」をどのように組み合わせる</a:t>
            </a:r>
            <a:r>
              <a:rPr lang="ja-JP" altLang="en-US" sz="1600" dirty="0" smtClean="0">
                <a:latin typeface="ＭＳ ゴシック" panose="020B0609070205080204" pitchFamily="49" charset="-128"/>
                <a:ea typeface="ＭＳ ゴシック" panose="020B0609070205080204" pitchFamily="49" charset="-128"/>
              </a:rPr>
              <a:t>か</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a:t>
            </a:r>
            <a:r>
              <a:rPr lang="en-US" altLang="ja-JP" sz="1600" dirty="0" smtClean="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と</a:t>
            </a:r>
            <a:r>
              <a:rPr lang="ja-JP" altLang="en-US" sz="1600" dirty="0">
                <a:latin typeface="ＭＳ ゴシック" panose="020B0609070205080204" pitchFamily="49" charset="-128"/>
                <a:ea typeface="ＭＳ ゴシック" panose="020B0609070205080204" pitchFamily="49" charset="-128"/>
              </a:rPr>
              <a:t>いうこととともに、おいしさや楽しみも</a:t>
            </a:r>
            <a:r>
              <a:rPr lang="ja-JP" altLang="en-US" sz="1600" dirty="0" smtClean="0">
                <a:latin typeface="ＭＳ ゴシック" panose="020B0609070205080204" pitchFamily="49" charset="-128"/>
                <a:ea typeface="ＭＳ ゴシック" panose="020B0609070205080204" pitchFamily="49" charset="-128"/>
              </a:rPr>
              <a:t>重要。</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 おいしさ</a:t>
            </a:r>
            <a:r>
              <a:rPr lang="ja-JP" altLang="en-US" sz="1600" dirty="0">
                <a:latin typeface="ＭＳ ゴシック" panose="020B0609070205080204" pitchFamily="49" charset="-128"/>
                <a:ea typeface="ＭＳ ゴシック" panose="020B0609070205080204" pitchFamily="49" charset="-128"/>
              </a:rPr>
              <a:t>や楽しみを付与するためには、気候・風土と結びついた旬の食材や地域産物</a:t>
            </a:r>
            <a:r>
              <a:rPr lang="ja-JP" altLang="en-US" sz="1600" dirty="0" smtClean="0">
                <a:latin typeface="ＭＳ ゴシック" panose="020B0609070205080204" pitchFamily="49" charset="-128"/>
                <a:ea typeface="ＭＳ ゴシック" panose="020B0609070205080204" pitchFamily="49" charset="-128"/>
              </a:rPr>
              <a:t>の</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a:t>
            </a:r>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 利用</a:t>
            </a:r>
            <a:r>
              <a:rPr lang="ja-JP" altLang="en-US" sz="1600" dirty="0">
                <a:latin typeface="ＭＳ ゴシック" panose="020B0609070205080204" pitchFamily="49" charset="-128"/>
                <a:ea typeface="ＭＳ ゴシック" panose="020B0609070205080204" pitchFamily="49" charset="-128"/>
              </a:rPr>
              <a:t>など具体的な食材や調理の工夫が</a:t>
            </a:r>
            <a:r>
              <a:rPr lang="ja-JP" altLang="en-US" sz="1600" dirty="0" smtClean="0">
                <a:latin typeface="ＭＳ ゴシック" panose="020B0609070205080204" pitchFamily="49" charset="-128"/>
                <a:ea typeface="ＭＳ ゴシック" panose="020B0609070205080204" pitchFamily="49" charset="-128"/>
              </a:rPr>
              <a:t>必要。</a:t>
            </a:r>
            <a:endParaRPr lang="ja-JP" altLang="en-US" sz="1600" dirty="0">
              <a:latin typeface="ＭＳ ゴシック" panose="020B0609070205080204" pitchFamily="49" charset="-128"/>
              <a:ea typeface="ＭＳ ゴシック" panose="020B0609070205080204" pitchFamily="49" charset="-128"/>
            </a:endParaRPr>
          </a:p>
        </p:txBody>
      </p:sp>
      <p:grpSp>
        <p:nvGrpSpPr>
          <p:cNvPr id="106" name="グループ化 105"/>
          <p:cNvGrpSpPr/>
          <p:nvPr/>
        </p:nvGrpSpPr>
        <p:grpSpPr>
          <a:xfrm>
            <a:off x="2054093" y="1700808"/>
            <a:ext cx="5254210" cy="5079876"/>
            <a:chOff x="1733056" y="1067498"/>
            <a:chExt cx="6004883" cy="5805640"/>
          </a:xfrm>
        </p:grpSpPr>
        <p:sp>
          <p:nvSpPr>
            <p:cNvPr id="107" name="円/楕円 106"/>
            <p:cNvSpPr/>
            <p:nvPr/>
          </p:nvSpPr>
          <p:spPr>
            <a:xfrm rot="18900000" flipV="1">
              <a:off x="1733056" y="1067498"/>
              <a:ext cx="5760265" cy="5787551"/>
            </a:xfrm>
            <a:prstGeom prst="ellipse">
              <a:avLst/>
            </a:prstGeom>
            <a:gradFill flip="none" rotWithShape="1">
              <a:gsLst>
                <a:gs pos="100000">
                  <a:srgbClr val="FEEFE2"/>
                </a:gs>
                <a:gs pos="100000">
                  <a:schemeClr val="accent6">
                    <a:lumMod val="5000"/>
                    <a:lumOff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8" name="円/楕円 107"/>
            <p:cNvSpPr/>
            <p:nvPr/>
          </p:nvSpPr>
          <p:spPr>
            <a:xfrm rot="18900000" flipV="1">
              <a:off x="1909402" y="1483902"/>
              <a:ext cx="5357095" cy="5389236"/>
            </a:xfrm>
            <a:prstGeom prst="ellipse">
              <a:avLst/>
            </a:prstGeom>
            <a:gradFill flip="none" rotWithShape="1">
              <a:gsLst>
                <a:gs pos="39000">
                  <a:schemeClr val="accent6">
                    <a:lumMod val="60000"/>
                    <a:lumOff val="40000"/>
                  </a:schemeClr>
                </a:gs>
                <a:gs pos="53000">
                  <a:srgbClr val="FDDDC3"/>
                </a:gs>
                <a:gs pos="82000">
                  <a:schemeClr val="accent6">
                    <a:lumMod val="5000"/>
                    <a:lumOff val="95000"/>
                  </a:schemeClr>
                </a:gs>
              </a:gsLst>
              <a:path path="circle">
                <a:fillToRect l="100000" t="100000"/>
              </a:path>
              <a:tileRect r="-100000" b="-100000"/>
            </a:gra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9" name="テキスト ボックス 108"/>
            <p:cNvSpPr txBox="1"/>
            <p:nvPr/>
          </p:nvSpPr>
          <p:spPr>
            <a:xfrm>
              <a:off x="2716748" y="4830236"/>
              <a:ext cx="3727460" cy="1911132"/>
            </a:xfrm>
            <a:prstGeom prst="rect">
              <a:avLst/>
            </a:prstGeom>
            <a:noFill/>
            <a:ln w="25400">
              <a:noFill/>
            </a:ln>
          </p:spPr>
          <p:txBody>
            <a:bodyPr wrap="none" rtlCol="0">
              <a:prstTxWarp prst="textArchDown">
                <a:avLst>
                  <a:gd name="adj" fmla="val 395177"/>
                </a:avLst>
              </a:prstTxWarp>
              <a:spAutoFit/>
            </a:bodyPr>
            <a:lstStyle/>
            <a:p>
              <a:pPr algn="ct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健 康 ・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Q O L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生 活 の 質 ） の 維 持 ・ 向 上　</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テキスト ボックス 109"/>
            <p:cNvSpPr txBox="1"/>
            <p:nvPr/>
          </p:nvSpPr>
          <p:spPr>
            <a:xfrm>
              <a:off x="3203848" y="1772816"/>
              <a:ext cx="2785612" cy="938302"/>
            </a:xfrm>
            <a:prstGeom prst="rect">
              <a:avLst/>
            </a:prstGeom>
            <a:noFill/>
            <a:ln w="12700">
              <a:noFill/>
            </a:ln>
          </p:spPr>
          <p:txBody>
            <a:bodyPr wrap="none" rtlCol="0">
              <a:prstTxWarp prst="textArchUp">
                <a:avLst>
                  <a:gd name="adj" fmla="val 10817511"/>
                </a:avLst>
              </a:prstTxWarp>
              <a:spAutoFit/>
            </a:bodyPr>
            <a:lstStyle/>
            <a:p>
              <a:pPr algn="ctr"/>
              <a:r>
                <a:rPr lang="ja-JP" altLang="en-US" sz="2000" b="1" dirty="0" smtClean="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 地　域　力　の　維　持　・　向　上</a:t>
              </a:r>
              <a:endParaRPr kumimoji="1" lang="ja-JP" altLang="en-US" sz="2000" b="1"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テキスト ボックス 110"/>
            <p:cNvSpPr txBox="1"/>
            <p:nvPr/>
          </p:nvSpPr>
          <p:spPr>
            <a:xfrm>
              <a:off x="5672792" y="1495817"/>
              <a:ext cx="627400" cy="342052"/>
            </a:xfrm>
            <a:prstGeom prst="rect">
              <a:avLst/>
            </a:prstGeom>
            <a:noFill/>
            <a:ln w="12700">
              <a:noFill/>
            </a:ln>
          </p:spPr>
          <p:txBody>
            <a:bodyPr wrap="square" rtlCol="0">
              <a:spAutoFit/>
            </a:bodyPr>
            <a:lstStyle/>
            <a:p>
              <a:pPr algn="ctr"/>
              <a:r>
                <a:rPr kumimoji="1" lang="ja-JP" altLang="en-US" sz="1400" u="sng" dirty="0" smtClean="0"/>
                <a:t>文化</a:t>
              </a:r>
              <a:endParaRPr kumimoji="1" lang="ja-JP" altLang="en-US" sz="1400" u="sng" dirty="0"/>
            </a:p>
          </p:txBody>
        </p:sp>
        <p:sp>
          <p:nvSpPr>
            <p:cNvPr id="112" name="テキスト ボックス 111"/>
            <p:cNvSpPr txBox="1"/>
            <p:nvPr/>
          </p:nvSpPr>
          <p:spPr>
            <a:xfrm>
              <a:off x="2853837" y="1495817"/>
              <a:ext cx="604291" cy="342052"/>
            </a:xfrm>
            <a:prstGeom prst="rect">
              <a:avLst/>
            </a:prstGeom>
            <a:noFill/>
            <a:ln w="12700">
              <a:noFill/>
            </a:ln>
          </p:spPr>
          <p:txBody>
            <a:bodyPr wrap="none" rtlCol="0">
              <a:spAutoFit/>
            </a:bodyPr>
            <a:lstStyle/>
            <a:p>
              <a:pPr algn="ctr"/>
              <a:r>
                <a:rPr kumimoji="1" lang="ja-JP" altLang="en-US" sz="1400" u="sng" dirty="0" smtClean="0"/>
                <a:t>自然</a:t>
              </a:r>
              <a:endParaRPr kumimoji="1" lang="ja-JP" altLang="en-US" sz="1400" u="sng" dirty="0"/>
            </a:p>
          </p:txBody>
        </p:sp>
        <p:sp>
          <p:nvSpPr>
            <p:cNvPr id="113" name="テキスト ボックス 112"/>
            <p:cNvSpPr txBox="1"/>
            <p:nvPr/>
          </p:nvSpPr>
          <p:spPr>
            <a:xfrm>
              <a:off x="3995937" y="1196753"/>
              <a:ext cx="1146996" cy="342052"/>
            </a:xfrm>
            <a:prstGeom prst="rect">
              <a:avLst/>
            </a:prstGeom>
            <a:noFill/>
            <a:ln w="12700">
              <a:noFill/>
            </a:ln>
          </p:spPr>
          <p:txBody>
            <a:bodyPr wrap="square" rtlCol="0">
              <a:spAutoFit/>
            </a:bodyPr>
            <a:lstStyle/>
            <a:p>
              <a:pPr algn="ctr"/>
              <a:r>
                <a:rPr lang="ja-JP" altLang="en-US" sz="1400" u="sng" dirty="0" smtClean="0"/>
                <a:t>社会・経済</a:t>
              </a:r>
              <a:endParaRPr kumimoji="1" lang="ja-JP" altLang="en-US" sz="1400" u="sng" dirty="0"/>
            </a:p>
          </p:txBody>
        </p:sp>
        <p:sp>
          <p:nvSpPr>
            <p:cNvPr id="114" name="テキスト ボックス 113"/>
            <p:cNvSpPr txBox="1"/>
            <p:nvPr/>
          </p:nvSpPr>
          <p:spPr>
            <a:xfrm flipH="1">
              <a:off x="5180944" y="2161007"/>
              <a:ext cx="803821" cy="342052"/>
            </a:xfrm>
            <a:prstGeom prst="rect">
              <a:avLst/>
            </a:prstGeom>
            <a:noFill/>
            <a:ln w="12700">
              <a:noFill/>
            </a:ln>
          </p:spPr>
          <p:txBody>
            <a:bodyPr wrap="none" rtlCol="0">
              <a:spAutoFit/>
            </a:bodyPr>
            <a:lstStyle/>
            <a:p>
              <a:r>
                <a:rPr kumimoji="1" lang="ja-JP" altLang="en-US" sz="1400" u="sng" dirty="0" smtClean="0"/>
                <a:t>食文化</a:t>
              </a:r>
              <a:endParaRPr kumimoji="1" lang="ja-JP" altLang="en-US" sz="1400" u="sng" dirty="0"/>
            </a:p>
          </p:txBody>
        </p:sp>
        <p:sp>
          <p:nvSpPr>
            <p:cNvPr id="115" name="テキスト ボックス 114"/>
            <p:cNvSpPr txBox="1"/>
            <p:nvPr/>
          </p:nvSpPr>
          <p:spPr>
            <a:xfrm flipH="1">
              <a:off x="3106697" y="2161007"/>
              <a:ext cx="1502176" cy="342052"/>
            </a:xfrm>
            <a:prstGeom prst="rect">
              <a:avLst/>
            </a:prstGeom>
            <a:noFill/>
            <a:ln w="12700">
              <a:noFill/>
            </a:ln>
          </p:spPr>
          <p:txBody>
            <a:bodyPr wrap="none" rtlCol="0">
              <a:spAutoFit/>
            </a:bodyPr>
            <a:lstStyle/>
            <a:p>
              <a:r>
                <a:rPr kumimoji="1" lang="ja-JP" altLang="en-US" sz="1400" u="sng" dirty="0" smtClean="0"/>
                <a:t>食料生産・流通</a:t>
              </a:r>
              <a:endParaRPr kumimoji="1" lang="ja-JP" altLang="en-US" sz="1400" u="sng" dirty="0"/>
            </a:p>
          </p:txBody>
        </p:sp>
        <p:sp>
          <p:nvSpPr>
            <p:cNvPr id="116" name="テキスト ボックス 115"/>
            <p:cNvSpPr txBox="1"/>
            <p:nvPr/>
          </p:nvSpPr>
          <p:spPr>
            <a:xfrm flipH="1">
              <a:off x="6135326" y="3713820"/>
              <a:ext cx="1103116" cy="342052"/>
            </a:xfrm>
            <a:prstGeom prst="rect">
              <a:avLst/>
            </a:prstGeom>
            <a:noFill/>
            <a:ln w="12700">
              <a:noFill/>
            </a:ln>
          </p:spPr>
          <p:txBody>
            <a:bodyPr wrap="none" rtlCol="0">
              <a:spAutoFit/>
            </a:bodyPr>
            <a:lstStyle/>
            <a:p>
              <a:r>
                <a:rPr kumimoji="1" lang="ja-JP" altLang="en-US" sz="1400" u="sng" dirty="0" smtClean="0"/>
                <a:t>教育・体験</a:t>
              </a:r>
              <a:endParaRPr kumimoji="1" lang="ja-JP" altLang="en-US" sz="1400" u="sng" dirty="0"/>
            </a:p>
          </p:txBody>
        </p:sp>
        <p:sp>
          <p:nvSpPr>
            <p:cNvPr id="117" name="テキスト ボックス 116"/>
            <p:cNvSpPr txBox="1"/>
            <p:nvPr/>
          </p:nvSpPr>
          <p:spPr>
            <a:xfrm flipH="1">
              <a:off x="5925072" y="4948100"/>
              <a:ext cx="803821" cy="342052"/>
            </a:xfrm>
            <a:prstGeom prst="rect">
              <a:avLst/>
            </a:prstGeom>
            <a:noFill/>
            <a:ln w="12700">
              <a:noFill/>
            </a:ln>
          </p:spPr>
          <p:txBody>
            <a:bodyPr wrap="none" rtlCol="0">
              <a:spAutoFit/>
            </a:bodyPr>
            <a:lstStyle/>
            <a:p>
              <a:r>
                <a:rPr kumimoji="1" lang="ja-JP" altLang="en-US" sz="1400" u="sng" dirty="0" smtClean="0"/>
                <a:t>食嗜好</a:t>
              </a:r>
              <a:endParaRPr kumimoji="1" lang="ja-JP" altLang="en-US" sz="1400" u="sng" dirty="0"/>
            </a:p>
          </p:txBody>
        </p:sp>
        <p:sp>
          <p:nvSpPr>
            <p:cNvPr id="118" name="テキスト ボックス 117"/>
            <p:cNvSpPr txBox="1"/>
            <p:nvPr/>
          </p:nvSpPr>
          <p:spPr>
            <a:xfrm flipH="1">
              <a:off x="3969524" y="2492895"/>
              <a:ext cx="1248324" cy="342052"/>
            </a:xfrm>
            <a:prstGeom prst="rect">
              <a:avLst/>
            </a:prstGeom>
            <a:noFill/>
            <a:ln w="12700">
              <a:noFill/>
            </a:ln>
          </p:spPr>
          <p:txBody>
            <a:bodyPr wrap="square" rtlCol="0">
              <a:spAutoFit/>
            </a:bodyPr>
            <a:lstStyle/>
            <a:p>
              <a:pPr algn="ctr"/>
              <a:r>
                <a:rPr kumimoji="1" lang="ja-JP" altLang="en-US" sz="1400" u="sng" dirty="0" smtClean="0"/>
                <a:t>生活・暮らし</a:t>
              </a:r>
              <a:endParaRPr kumimoji="1" lang="ja-JP" altLang="en-US" sz="1400" u="sng" dirty="0"/>
            </a:p>
          </p:txBody>
        </p:sp>
        <p:sp>
          <p:nvSpPr>
            <p:cNvPr id="119" name="テキスト ボックス 118"/>
            <p:cNvSpPr txBox="1"/>
            <p:nvPr/>
          </p:nvSpPr>
          <p:spPr>
            <a:xfrm flipH="1">
              <a:off x="5351361" y="2852935"/>
              <a:ext cx="1771775" cy="545211"/>
            </a:xfrm>
            <a:prstGeom prst="rect">
              <a:avLst/>
            </a:prstGeom>
            <a:noFill/>
            <a:ln w="12700">
              <a:noFill/>
            </a:ln>
          </p:spPr>
          <p:txBody>
            <a:bodyPr wrap="square" rtlCol="0">
              <a:spAutoFit/>
            </a:bodyPr>
            <a:lstStyle/>
            <a:p>
              <a:r>
                <a:rPr kumimoji="1" lang="ja-JP" altLang="en-US" sz="1400" u="sng" dirty="0" smtClean="0"/>
                <a:t>情報へのアクセス</a:t>
              </a:r>
              <a:endParaRPr kumimoji="1" lang="en-US" altLang="ja-JP" sz="1400" u="sng" dirty="0" smtClean="0"/>
            </a:p>
            <a:p>
              <a:r>
                <a:rPr kumimoji="1" lang="ja-JP" altLang="en-US" sz="1100" u="sng" dirty="0" smtClean="0"/>
                <a:t>（情報</a:t>
              </a:r>
              <a:r>
                <a:rPr lang="ja-JP" altLang="en-US" sz="1100" u="sng" dirty="0" smtClean="0"/>
                <a:t>づくり・共有）</a:t>
              </a:r>
              <a:endParaRPr kumimoji="1" lang="ja-JP" altLang="en-US" sz="1100" u="sng" dirty="0"/>
            </a:p>
          </p:txBody>
        </p:sp>
        <p:sp>
          <p:nvSpPr>
            <p:cNvPr id="120" name="テキスト ボックス 119"/>
            <p:cNvSpPr txBox="1"/>
            <p:nvPr/>
          </p:nvSpPr>
          <p:spPr>
            <a:xfrm flipH="1">
              <a:off x="2680789" y="4095688"/>
              <a:ext cx="867259" cy="342052"/>
            </a:xfrm>
            <a:prstGeom prst="rect">
              <a:avLst/>
            </a:prstGeom>
            <a:noFill/>
            <a:ln w="12700">
              <a:noFill/>
            </a:ln>
          </p:spPr>
          <p:txBody>
            <a:bodyPr wrap="square" rtlCol="0">
              <a:spAutoFit/>
            </a:bodyPr>
            <a:lstStyle/>
            <a:p>
              <a:pPr algn="ctr"/>
              <a:r>
                <a:rPr kumimoji="1" lang="ja-JP" altLang="en-US" sz="1400" u="sng" dirty="0" smtClean="0"/>
                <a:t>調　理</a:t>
              </a:r>
              <a:endParaRPr kumimoji="1" lang="ja-JP" altLang="en-US" sz="1400" u="sng" dirty="0"/>
            </a:p>
          </p:txBody>
        </p:sp>
        <p:sp>
          <p:nvSpPr>
            <p:cNvPr id="121" name="テキスト ボックス 120"/>
            <p:cNvSpPr txBox="1"/>
            <p:nvPr/>
          </p:nvSpPr>
          <p:spPr>
            <a:xfrm flipH="1">
              <a:off x="2207502" y="2852935"/>
              <a:ext cx="1860441" cy="530180"/>
            </a:xfrm>
            <a:prstGeom prst="rect">
              <a:avLst/>
            </a:prstGeom>
            <a:noFill/>
            <a:ln w="12700">
              <a:noFill/>
            </a:ln>
          </p:spPr>
          <p:txBody>
            <a:bodyPr wrap="square" rtlCol="0">
              <a:spAutoFit/>
            </a:bodyPr>
            <a:lstStyle/>
            <a:p>
              <a:r>
                <a:rPr kumimoji="1" lang="ja-JP" altLang="en-US" sz="1400" u="sng" dirty="0" smtClean="0"/>
                <a:t>食物へのアクセス</a:t>
              </a:r>
              <a:endParaRPr kumimoji="1" lang="en-US" altLang="ja-JP" sz="1400" u="sng" dirty="0" smtClean="0"/>
            </a:p>
            <a:p>
              <a:r>
                <a:rPr kumimoji="1" lang="ja-JP" altLang="en-US" sz="1100" u="sng" dirty="0" smtClean="0"/>
                <a:t>（食物の入手しやすさ）</a:t>
              </a:r>
              <a:endParaRPr kumimoji="1" lang="ja-JP" altLang="en-US" sz="1100" u="sng" dirty="0"/>
            </a:p>
          </p:txBody>
        </p:sp>
        <p:sp>
          <p:nvSpPr>
            <p:cNvPr id="122" name="テキスト ボックス 121"/>
            <p:cNvSpPr txBox="1"/>
            <p:nvPr/>
          </p:nvSpPr>
          <p:spPr>
            <a:xfrm flipH="1">
              <a:off x="1835925" y="4095688"/>
              <a:ext cx="837352" cy="342052"/>
            </a:xfrm>
            <a:prstGeom prst="rect">
              <a:avLst/>
            </a:prstGeom>
            <a:noFill/>
            <a:ln w="12700">
              <a:noFill/>
            </a:ln>
          </p:spPr>
          <p:txBody>
            <a:bodyPr wrap="square" rtlCol="0">
              <a:spAutoFit/>
            </a:bodyPr>
            <a:lstStyle/>
            <a:p>
              <a:pPr algn="ctr"/>
              <a:r>
                <a:rPr kumimoji="1" lang="ja-JP" altLang="en-US" sz="1400" u="sng" dirty="0" smtClean="0"/>
                <a:t>食　材</a:t>
              </a:r>
              <a:endParaRPr kumimoji="1" lang="ja-JP" altLang="en-US" sz="1400" u="sng" dirty="0"/>
            </a:p>
          </p:txBody>
        </p:sp>
        <p:sp>
          <p:nvSpPr>
            <p:cNvPr id="123" name="テキスト ボックス 122"/>
            <p:cNvSpPr txBox="1"/>
            <p:nvPr/>
          </p:nvSpPr>
          <p:spPr>
            <a:xfrm flipH="1">
              <a:off x="6364241" y="4514157"/>
              <a:ext cx="803821" cy="342052"/>
            </a:xfrm>
            <a:prstGeom prst="rect">
              <a:avLst/>
            </a:prstGeom>
            <a:noFill/>
            <a:ln w="12700">
              <a:noFill/>
            </a:ln>
          </p:spPr>
          <p:txBody>
            <a:bodyPr wrap="none" rtlCol="0">
              <a:spAutoFit/>
            </a:bodyPr>
            <a:lstStyle/>
            <a:p>
              <a:r>
                <a:rPr lang="ja-JP" altLang="en-US" sz="1400" u="sng" dirty="0" smtClean="0"/>
                <a:t>食事観</a:t>
              </a:r>
              <a:endParaRPr kumimoji="1" lang="ja-JP" altLang="en-US" sz="1400" u="sng" dirty="0"/>
            </a:p>
          </p:txBody>
        </p:sp>
        <p:sp>
          <p:nvSpPr>
            <p:cNvPr id="124" name="テキスト ボックス 123"/>
            <p:cNvSpPr txBox="1"/>
            <p:nvPr/>
          </p:nvSpPr>
          <p:spPr>
            <a:xfrm flipH="1">
              <a:off x="5342480" y="4080565"/>
              <a:ext cx="2395459" cy="351749"/>
            </a:xfrm>
            <a:prstGeom prst="rect">
              <a:avLst/>
            </a:prstGeom>
            <a:noFill/>
            <a:ln w="12700">
              <a:noFill/>
            </a:ln>
          </p:spPr>
          <p:txBody>
            <a:bodyPr wrap="square" rtlCol="0">
              <a:spAutoFit/>
            </a:bodyPr>
            <a:lstStyle/>
            <a:p>
              <a:r>
                <a:rPr kumimoji="1" lang="ja-JP" altLang="en-US" sz="1400" u="sng" dirty="0" smtClean="0"/>
                <a:t>食に関する知識・スキル</a:t>
              </a:r>
              <a:endParaRPr kumimoji="1" lang="ja-JP" altLang="en-US" sz="1400" u="sng" dirty="0"/>
            </a:p>
          </p:txBody>
        </p:sp>
        <p:sp>
          <p:nvSpPr>
            <p:cNvPr id="125" name="テキスト ボックス 124"/>
            <p:cNvSpPr txBox="1"/>
            <p:nvPr/>
          </p:nvSpPr>
          <p:spPr>
            <a:xfrm flipH="1">
              <a:off x="4291542" y="6121447"/>
              <a:ext cx="604291" cy="342052"/>
            </a:xfrm>
            <a:prstGeom prst="rect">
              <a:avLst/>
            </a:prstGeom>
            <a:noFill/>
            <a:ln w="12700">
              <a:noFill/>
            </a:ln>
          </p:spPr>
          <p:txBody>
            <a:bodyPr wrap="none" rtlCol="0">
              <a:spAutoFit/>
            </a:bodyPr>
            <a:lstStyle/>
            <a:p>
              <a:pPr algn="ctr"/>
              <a:r>
                <a:rPr lang="ja-JP" altLang="en-US" sz="1400" u="sng" dirty="0" smtClean="0"/>
                <a:t>健康</a:t>
              </a:r>
              <a:endParaRPr kumimoji="1" lang="ja-JP" altLang="en-US" sz="1400" u="sng" dirty="0"/>
            </a:p>
          </p:txBody>
        </p:sp>
        <p:sp>
          <p:nvSpPr>
            <p:cNvPr id="126" name="テキスト ボックス 125"/>
            <p:cNvSpPr txBox="1"/>
            <p:nvPr/>
          </p:nvSpPr>
          <p:spPr>
            <a:xfrm flipH="1">
              <a:off x="3983255" y="3356993"/>
              <a:ext cx="1220861" cy="342052"/>
            </a:xfrm>
            <a:prstGeom prst="rect">
              <a:avLst/>
            </a:prstGeom>
            <a:noFill/>
            <a:ln w="12700">
              <a:noFill/>
            </a:ln>
          </p:spPr>
          <p:txBody>
            <a:bodyPr wrap="square" rtlCol="0">
              <a:spAutoFit/>
            </a:bodyPr>
            <a:lstStyle/>
            <a:p>
              <a:pPr algn="ctr"/>
              <a:r>
                <a:rPr lang="ja-JP" altLang="en-US" sz="1400" u="sng" dirty="0" smtClean="0"/>
                <a:t>食の場面</a:t>
              </a:r>
              <a:endParaRPr kumimoji="1" lang="ja-JP" altLang="en-US" sz="1400" u="sng" dirty="0"/>
            </a:p>
          </p:txBody>
        </p:sp>
        <p:sp>
          <p:nvSpPr>
            <p:cNvPr id="127" name="テキスト ボックス 126"/>
            <p:cNvSpPr txBox="1"/>
            <p:nvPr/>
          </p:nvSpPr>
          <p:spPr>
            <a:xfrm flipH="1">
              <a:off x="3419770" y="3588235"/>
              <a:ext cx="2347835" cy="342052"/>
            </a:xfrm>
            <a:prstGeom prst="rect">
              <a:avLst/>
            </a:prstGeom>
            <a:noFill/>
            <a:ln w="12700">
              <a:noFill/>
            </a:ln>
          </p:spPr>
          <p:txBody>
            <a:bodyPr wrap="square" rtlCol="0">
              <a:spAutoFit/>
            </a:bodyPr>
            <a:lstStyle/>
            <a:p>
              <a:pPr algn="ctr"/>
              <a:r>
                <a:rPr kumimoji="1" lang="ja-JP" altLang="en-US" sz="1400" u="sng" dirty="0" smtClean="0"/>
                <a:t>選び方・整え方・食べ方</a:t>
              </a:r>
              <a:endParaRPr kumimoji="1" lang="ja-JP" altLang="en-US" sz="1400" u="sng" dirty="0"/>
            </a:p>
          </p:txBody>
        </p:sp>
        <p:sp>
          <p:nvSpPr>
            <p:cNvPr id="128" name="テキスト ボックス 127"/>
            <p:cNvSpPr txBox="1"/>
            <p:nvPr/>
          </p:nvSpPr>
          <p:spPr>
            <a:xfrm flipH="1">
              <a:off x="3687559" y="5401367"/>
              <a:ext cx="889334" cy="342052"/>
            </a:xfrm>
            <a:prstGeom prst="rect">
              <a:avLst/>
            </a:prstGeom>
            <a:noFill/>
            <a:ln w="12700">
              <a:noFill/>
            </a:ln>
          </p:spPr>
          <p:txBody>
            <a:bodyPr wrap="none" rtlCol="0">
              <a:spAutoFit/>
            </a:bodyPr>
            <a:lstStyle/>
            <a:p>
              <a:r>
                <a:rPr kumimoji="1" lang="ja-JP" altLang="en-US" sz="1400" u="sng" dirty="0" smtClean="0"/>
                <a:t>おいしさ</a:t>
              </a:r>
              <a:endParaRPr kumimoji="1" lang="ja-JP" altLang="en-US" sz="1400" u="sng" dirty="0"/>
            </a:p>
          </p:txBody>
        </p:sp>
        <p:sp>
          <p:nvSpPr>
            <p:cNvPr id="129" name="テキスト ボックス 128"/>
            <p:cNvSpPr txBox="1"/>
            <p:nvPr/>
          </p:nvSpPr>
          <p:spPr>
            <a:xfrm flipH="1">
              <a:off x="4835666" y="5401367"/>
              <a:ext cx="757502" cy="342052"/>
            </a:xfrm>
            <a:prstGeom prst="rect">
              <a:avLst/>
            </a:prstGeom>
            <a:noFill/>
            <a:ln w="12700">
              <a:noFill/>
            </a:ln>
          </p:spPr>
          <p:txBody>
            <a:bodyPr wrap="none" rtlCol="0">
              <a:spAutoFit/>
            </a:bodyPr>
            <a:lstStyle/>
            <a:p>
              <a:r>
                <a:rPr kumimoji="1" lang="ja-JP" altLang="en-US" sz="1400" u="sng" dirty="0" smtClean="0"/>
                <a:t>楽しみ</a:t>
              </a:r>
              <a:endParaRPr kumimoji="1" lang="ja-JP" altLang="en-US" sz="1400" u="sng" dirty="0"/>
            </a:p>
          </p:txBody>
        </p:sp>
        <p:sp>
          <p:nvSpPr>
            <p:cNvPr id="130" name="テキスト ボックス 129"/>
            <p:cNvSpPr txBox="1"/>
            <p:nvPr/>
          </p:nvSpPr>
          <p:spPr>
            <a:xfrm flipH="1">
              <a:off x="3934348" y="5709991"/>
              <a:ext cx="1318680" cy="342052"/>
            </a:xfrm>
            <a:prstGeom prst="rect">
              <a:avLst/>
            </a:prstGeom>
            <a:noFill/>
            <a:ln w="12700">
              <a:noFill/>
            </a:ln>
          </p:spPr>
          <p:txBody>
            <a:bodyPr wrap="none" rtlCol="0">
              <a:spAutoFit/>
            </a:bodyPr>
            <a:lstStyle/>
            <a:p>
              <a:pPr algn="ctr"/>
              <a:r>
                <a:rPr lang="ja-JP" altLang="en-US" sz="1400" u="sng" dirty="0"/>
                <a:t>栄養バランス</a:t>
              </a:r>
              <a:endParaRPr kumimoji="1" lang="ja-JP" altLang="en-US" sz="1400" u="sng" dirty="0"/>
            </a:p>
          </p:txBody>
        </p:sp>
        <p:sp>
          <p:nvSpPr>
            <p:cNvPr id="131" name="角丸四角形 130"/>
            <p:cNvSpPr/>
            <p:nvPr/>
          </p:nvSpPr>
          <p:spPr>
            <a:xfrm>
              <a:off x="3786355" y="3875956"/>
              <a:ext cx="1614662" cy="43284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食　事</a:t>
              </a:r>
              <a:endParaRPr kumimoji="1" lang="ja-JP" altLang="en-US" dirty="0"/>
            </a:p>
          </p:txBody>
        </p:sp>
        <p:sp>
          <p:nvSpPr>
            <p:cNvPr id="132" name="上矢印 63"/>
            <p:cNvSpPr/>
            <p:nvPr/>
          </p:nvSpPr>
          <p:spPr>
            <a:xfrm rot="7560000">
              <a:off x="3116926" y="3453684"/>
              <a:ext cx="426532" cy="477197"/>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33" name="上矢印 63"/>
            <p:cNvSpPr/>
            <p:nvPr/>
          </p:nvSpPr>
          <p:spPr>
            <a:xfrm rot="13920000">
              <a:off x="5613223" y="3435777"/>
              <a:ext cx="393039" cy="513012"/>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34" name="上矢印 63"/>
            <p:cNvSpPr/>
            <p:nvPr/>
          </p:nvSpPr>
          <p:spPr>
            <a:xfrm rot="10800000" flipV="1">
              <a:off x="4355977" y="4365104"/>
              <a:ext cx="435848" cy="856243"/>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35" name="上矢印 63"/>
            <p:cNvSpPr/>
            <p:nvPr/>
          </p:nvSpPr>
          <p:spPr>
            <a:xfrm rot="10800000">
              <a:off x="4362216" y="2852936"/>
              <a:ext cx="426532" cy="477197"/>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36" name="上矢印 63"/>
            <p:cNvSpPr/>
            <p:nvPr/>
          </p:nvSpPr>
          <p:spPr>
            <a:xfrm rot="18273295" flipV="1">
              <a:off x="3215167" y="4235721"/>
              <a:ext cx="323995" cy="1281367"/>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 name="connsiteX0" fmla="*/ 1139 w 560933"/>
                <a:gd name="connsiteY0" fmla="*/ 85414 h 207188"/>
                <a:gd name="connsiteX1" fmla="*/ 340458 w 560933"/>
                <a:gd name="connsiteY1" fmla="*/ 0 h 207188"/>
                <a:gd name="connsiteX2" fmla="*/ 560933 w 560933"/>
                <a:gd name="connsiteY2" fmla="*/ 87404 h 207188"/>
                <a:gd name="connsiteX3" fmla="*/ 399930 w 560933"/>
                <a:gd name="connsiteY3" fmla="*/ 89392 h 207188"/>
                <a:gd name="connsiteX4" fmla="*/ 542913 w 560933"/>
                <a:gd name="connsiteY4" fmla="*/ 207188 h 207188"/>
                <a:gd name="connsiteX5" fmla="*/ 0 w 560933"/>
                <a:gd name="connsiteY5" fmla="*/ 207188 h 207188"/>
                <a:gd name="connsiteX6" fmla="*/ 150236 w 560933"/>
                <a:gd name="connsiteY6" fmla="*/ 85414 h 207188"/>
                <a:gd name="connsiteX7" fmla="*/ 1139 w 560933"/>
                <a:gd name="connsiteY7" fmla="*/ 85414 h 207188"/>
                <a:gd name="connsiteX0" fmla="*/ 0 w 747339"/>
                <a:gd name="connsiteY0" fmla="*/ 19307 h 207188"/>
                <a:gd name="connsiteX1" fmla="*/ 526864 w 747339"/>
                <a:gd name="connsiteY1" fmla="*/ 0 h 207188"/>
                <a:gd name="connsiteX2" fmla="*/ 747339 w 747339"/>
                <a:gd name="connsiteY2" fmla="*/ 87404 h 207188"/>
                <a:gd name="connsiteX3" fmla="*/ 586336 w 747339"/>
                <a:gd name="connsiteY3" fmla="*/ 89392 h 207188"/>
                <a:gd name="connsiteX4" fmla="*/ 729319 w 747339"/>
                <a:gd name="connsiteY4" fmla="*/ 207188 h 207188"/>
                <a:gd name="connsiteX5" fmla="*/ 186406 w 747339"/>
                <a:gd name="connsiteY5" fmla="*/ 207188 h 207188"/>
                <a:gd name="connsiteX6" fmla="*/ 336642 w 747339"/>
                <a:gd name="connsiteY6" fmla="*/ 85414 h 207188"/>
                <a:gd name="connsiteX7" fmla="*/ 0 w 747339"/>
                <a:gd name="connsiteY7" fmla="*/ 19307 h 207188"/>
                <a:gd name="connsiteX0" fmla="*/ 0 w 747339"/>
                <a:gd name="connsiteY0" fmla="*/ 19307 h 207188"/>
                <a:gd name="connsiteX1" fmla="*/ 526864 w 747339"/>
                <a:gd name="connsiteY1" fmla="*/ 0 h 207188"/>
                <a:gd name="connsiteX2" fmla="*/ 747339 w 747339"/>
                <a:gd name="connsiteY2" fmla="*/ 87404 h 207188"/>
                <a:gd name="connsiteX3" fmla="*/ 586336 w 747339"/>
                <a:gd name="connsiteY3" fmla="*/ 89392 h 207188"/>
                <a:gd name="connsiteX4" fmla="*/ 729319 w 747339"/>
                <a:gd name="connsiteY4" fmla="*/ 207188 h 207188"/>
                <a:gd name="connsiteX5" fmla="*/ 186406 w 747339"/>
                <a:gd name="connsiteY5" fmla="*/ 207188 h 207188"/>
                <a:gd name="connsiteX6" fmla="*/ 228212 w 747339"/>
                <a:gd name="connsiteY6" fmla="*/ 32127 h 207188"/>
                <a:gd name="connsiteX7" fmla="*/ 0 w 747339"/>
                <a:gd name="connsiteY7" fmla="*/ 19307 h 207188"/>
                <a:gd name="connsiteX0" fmla="*/ 0 w 747339"/>
                <a:gd name="connsiteY0" fmla="*/ 19307 h 207188"/>
                <a:gd name="connsiteX1" fmla="*/ 526864 w 747339"/>
                <a:gd name="connsiteY1" fmla="*/ 0 h 207188"/>
                <a:gd name="connsiteX2" fmla="*/ 747339 w 747339"/>
                <a:gd name="connsiteY2" fmla="*/ 87404 h 207188"/>
                <a:gd name="connsiteX3" fmla="*/ 586336 w 747339"/>
                <a:gd name="connsiteY3" fmla="*/ 89392 h 207188"/>
                <a:gd name="connsiteX4" fmla="*/ 729319 w 747339"/>
                <a:gd name="connsiteY4" fmla="*/ 207188 h 207188"/>
                <a:gd name="connsiteX5" fmla="*/ 186406 w 747339"/>
                <a:gd name="connsiteY5" fmla="*/ 207188 h 207188"/>
                <a:gd name="connsiteX6" fmla="*/ 99728 w 747339"/>
                <a:gd name="connsiteY6" fmla="*/ 23228 h 207188"/>
                <a:gd name="connsiteX7" fmla="*/ 0 w 747339"/>
                <a:gd name="connsiteY7" fmla="*/ 19307 h 207188"/>
                <a:gd name="connsiteX0" fmla="*/ 0 w 747339"/>
                <a:gd name="connsiteY0" fmla="*/ 19307 h 207188"/>
                <a:gd name="connsiteX1" fmla="*/ 526864 w 747339"/>
                <a:gd name="connsiteY1" fmla="*/ 0 h 207188"/>
                <a:gd name="connsiteX2" fmla="*/ 747339 w 747339"/>
                <a:gd name="connsiteY2" fmla="*/ 87404 h 207188"/>
                <a:gd name="connsiteX3" fmla="*/ 175247 w 747339"/>
                <a:gd name="connsiteY3" fmla="*/ 26297 h 207188"/>
                <a:gd name="connsiteX4" fmla="*/ 729319 w 747339"/>
                <a:gd name="connsiteY4" fmla="*/ 207188 h 207188"/>
                <a:gd name="connsiteX5" fmla="*/ 186406 w 747339"/>
                <a:gd name="connsiteY5" fmla="*/ 207188 h 207188"/>
                <a:gd name="connsiteX6" fmla="*/ 99728 w 747339"/>
                <a:gd name="connsiteY6" fmla="*/ 23228 h 207188"/>
                <a:gd name="connsiteX7" fmla="*/ 0 w 747339"/>
                <a:gd name="connsiteY7" fmla="*/ 19307 h 207188"/>
                <a:gd name="connsiteX0" fmla="*/ 0 w 729319"/>
                <a:gd name="connsiteY0" fmla="*/ 19307 h 207188"/>
                <a:gd name="connsiteX1" fmla="*/ 526864 w 729319"/>
                <a:gd name="connsiteY1" fmla="*/ 0 h 207188"/>
                <a:gd name="connsiteX2" fmla="*/ 336603 w 729319"/>
                <a:gd name="connsiteY2" fmla="*/ 30749 h 207188"/>
                <a:gd name="connsiteX3" fmla="*/ 175247 w 729319"/>
                <a:gd name="connsiteY3" fmla="*/ 26297 h 207188"/>
                <a:gd name="connsiteX4" fmla="*/ 729319 w 729319"/>
                <a:gd name="connsiteY4" fmla="*/ 207188 h 207188"/>
                <a:gd name="connsiteX5" fmla="*/ 186406 w 729319"/>
                <a:gd name="connsiteY5" fmla="*/ 207188 h 207188"/>
                <a:gd name="connsiteX6" fmla="*/ 99728 w 729319"/>
                <a:gd name="connsiteY6" fmla="*/ 23228 h 207188"/>
                <a:gd name="connsiteX7" fmla="*/ 0 w 729319"/>
                <a:gd name="connsiteY7" fmla="*/ 19307 h 207188"/>
                <a:gd name="connsiteX0" fmla="*/ 0 w 729319"/>
                <a:gd name="connsiteY0" fmla="*/ 19307 h 207188"/>
                <a:gd name="connsiteX1" fmla="*/ 526864 w 729319"/>
                <a:gd name="connsiteY1" fmla="*/ 0 h 207188"/>
                <a:gd name="connsiteX2" fmla="*/ 336603 w 729319"/>
                <a:gd name="connsiteY2" fmla="*/ 30749 h 207188"/>
                <a:gd name="connsiteX3" fmla="*/ 175247 w 729319"/>
                <a:gd name="connsiteY3" fmla="*/ 26297 h 207188"/>
                <a:gd name="connsiteX4" fmla="*/ 729319 w 729319"/>
                <a:gd name="connsiteY4" fmla="*/ 207188 h 207188"/>
                <a:gd name="connsiteX5" fmla="*/ 186406 w 729319"/>
                <a:gd name="connsiteY5" fmla="*/ 207188 h 207188"/>
                <a:gd name="connsiteX6" fmla="*/ 99728 w 729319"/>
                <a:gd name="connsiteY6" fmla="*/ 23228 h 207188"/>
                <a:gd name="connsiteX7" fmla="*/ 0 w 729319"/>
                <a:gd name="connsiteY7" fmla="*/ 19307 h 207188"/>
                <a:gd name="connsiteX0" fmla="*/ 0 w 729319"/>
                <a:gd name="connsiteY0" fmla="*/ 19307 h 207188"/>
                <a:gd name="connsiteX1" fmla="*/ 526864 w 729319"/>
                <a:gd name="connsiteY1" fmla="*/ 0 h 207188"/>
                <a:gd name="connsiteX2" fmla="*/ 336603 w 729319"/>
                <a:gd name="connsiteY2" fmla="*/ 30749 h 207188"/>
                <a:gd name="connsiteX3" fmla="*/ 175247 w 729319"/>
                <a:gd name="connsiteY3" fmla="*/ 26297 h 207188"/>
                <a:gd name="connsiteX4" fmla="*/ 729319 w 729319"/>
                <a:gd name="connsiteY4" fmla="*/ 207188 h 207188"/>
                <a:gd name="connsiteX5" fmla="*/ 186406 w 729319"/>
                <a:gd name="connsiteY5" fmla="*/ 207188 h 207188"/>
                <a:gd name="connsiteX6" fmla="*/ 99728 w 729319"/>
                <a:gd name="connsiteY6" fmla="*/ 23228 h 207188"/>
                <a:gd name="connsiteX7" fmla="*/ 0 w 729319"/>
                <a:gd name="connsiteY7" fmla="*/ 19307 h 207188"/>
                <a:gd name="connsiteX0" fmla="*/ 0 w 729319"/>
                <a:gd name="connsiteY0" fmla="*/ 19307 h 207188"/>
                <a:gd name="connsiteX1" fmla="*/ 526864 w 729319"/>
                <a:gd name="connsiteY1" fmla="*/ 0 h 207188"/>
                <a:gd name="connsiteX2" fmla="*/ 336603 w 729319"/>
                <a:gd name="connsiteY2" fmla="*/ 30749 h 207188"/>
                <a:gd name="connsiteX3" fmla="*/ 175247 w 729319"/>
                <a:gd name="connsiteY3" fmla="*/ 26297 h 207188"/>
                <a:gd name="connsiteX4" fmla="*/ 729319 w 729319"/>
                <a:gd name="connsiteY4" fmla="*/ 207188 h 207188"/>
                <a:gd name="connsiteX5" fmla="*/ 186406 w 729319"/>
                <a:gd name="connsiteY5" fmla="*/ 207188 h 207188"/>
                <a:gd name="connsiteX6" fmla="*/ 99728 w 729319"/>
                <a:gd name="connsiteY6" fmla="*/ 23228 h 207188"/>
                <a:gd name="connsiteX7" fmla="*/ 0 w 729319"/>
                <a:gd name="connsiteY7" fmla="*/ 19307 h 207188"/>
                <a:gd name="connsiteX0" fmla="*/ 0 w 622508"/>
                <a:gd name="connsiteY0" fmla="*/ 19307 h 207188"/>
                <a:gd name="connsiteX1" fmla="*/ 526864 w 622508"/>
                <a:gd name="connsiteY1" fmla="*/ 0 h 207188"/>
                <a:gd name="connsiteX2" fmla="*/ 336603 w 622508"/>
                <a:gd name="connsiteY2" fmla="*/ 30749 h 207188"/>
                <a:gd name="connsiteX3" fmla="*/ 175247 w 622508"/>
                <a:gd name="connsiteY3" fmla="*/ 26297 h 207188"/>
                <a:gd name="connsiteX4" fmla="*/ 622508 w 622508"/>
                <a:gd name="connsiteY4" fmla="*/ 194010 h 207188"/>
                <a:gd name="connsiteX5" fmla="*/ 186406 w 622508"/>
                <a:gd name="connsiteY5" fmla="*/ 207188 h 207188"/>
                <a:gd name="connsiteX6" fmla="*/ 99728 w 622508"/>
                <a:gd name="connsiteY6" fmla="*/ 23228 h 207188"/>
                <a:gd name="connsiteX7" fmla="*/ 0 w 622508"/>
                <a:gd name="connsiteY7" fmla="*/ 19307 h 207188"/>
                <a:gd name="connsiteX0" fmla="*/ 0 w 622508"/>
                <a:gd name="connsiteY0" fmla="*/ 19307 h 199308"/>
                <a:gd name="connsiteX1" fmla="*/ 526864 w 622508"/>
                <a:gd name="connsiteY1" fmla="*/ 0 h 199308"/>
                <a:gd name="connsiteX2" fmla="*/ 336603 w 622508"/>
                <a:gd name="connsiteY2" fmla="*/ 30749 h 199308"/>
                <a:gd name="connsiteX3" fmla="*/ 175247 w 622508"/>
                <a:gd name="connsiteY3" fmla="*/ 26297 h 199308"/>
                <a:gd name="connsiteX4" fmla="*/ 622508 w 622508"/>
                <a:gd name="connsiteY4" fmla="*/ 194010 h 199308"/>
                <a:gd name="connsiteX5" fmla="*/ 396421 w 622508"/>
                <a:gd name="connsiteY5" fmla="*/ 199308 h 199308"/>
                <a:gd name="connsiteX6" fmla="*/ 99728 w 622508"/>
                <a:gd name="connsiteY6" fmla="*/ 23228 h 199308"/>
                <a:gd name="connsiteX7" fmla="*/ 0 w 622508"/>
                <a:gd name="connsiteY7" fmla="*/ 19307 h 199308"/>
                <a:gd name="connsiteX0" fmla="*/ 0 w 788815"/>
                <a:gd name="connsiteY0" fmla="*/ 19307 h 199308"/>
                <a:gd name="connsiteX1" fmla="*/ 526864 w 788815"/>
                <a:gd name="connsiteY1" fmla="*/ 0 h 199308"/>
                <a:gd name="connsiteX2" fmla="*/ 336603 w 788815"/>
                <a:gd name="connsiteY2" fmla="*/ 30749 h 199308"/>
                <a:gd name="connsiteX3" fmla="*/ 175247 w 788815"/>
                <a:gd name="connsiteY3" fmla="*/ 26297 h 199308"/>
                <a:gd name="connsiteX4" fmla="*/ 788816 w 788815"/>
                <a:gd name="connsiteY4" fmla="*/ 188247 h 199308"/>
                <a:gd name="connsiteX5" fmla="*/ 396421 w 788815"/>
                <a:gd name="connsiteY5" fmla="*/ 199308 h 199308"/>
                <a:gd name="connsiteX6" fmla="*/ 99728 w 788815"/>
                <a:gd name="connsiteY6" fmla="*/ 23228 h 199308"/>
                <a:gd name="connsiteX7" fmla="*/ 0 w 788815"/>
                <a:gd name="connsiteY7" fmla="*/ 19307 h 199308"/>
                <a:gd name="connsiteX0" fmla="*/ 250075 w 1038890"/>
                <a:gd name="connsiteY0" fmla="*/ 19307 h 199308"/>
                <a:gd name="connsiteX1" fmla="*/ 776939 w 1038890"/>
                <a:gd name="connsiteY1" fmla="*/ 0 h 199308"/>
                <a:gd name="connsiteX2" fmla="*/ 586678 w 1038890"/>
                <a:gd name="connsiteY2" fmla="*/ 30749 h 199308"/>
                <a:gd name="connsiteX3" fmla="*/ 425322 w 1038890"/>
                <a:gd name="connsiteY3" fmla="*/ 26297 h 199308"/>
                <a:gd name="connsiteX4" fmla="*/ 1038891 w 1038890"/>
                <a:gd name="connsiteY4" fmla="*/ 188247 h 199308"/>
                <a:gd name="connsiteX5" fmla="*/ 646496 w 1038890"/>
                <a:gd name="connsiteY5" fmla="*/ 199308 h 199308"/>
                <a:gd name="connsiteX6" fmla="*/ 349803 w 1038890"/>
                <a:gd name="connsiteY6" fmla="*/ 23228 h 199308"/>
                <a:gd name="connsiteX7" fmla="*/ 250075 w 1038890"/>
                <a:gd name="connsiteY7" fmla="*/ 19307 h 199308"/>
                <a:gd name="connsiteX0" fmla="*/ 250075 w 1038890"/>
                <a:gd name="connsiteY0" fmla="*/ 19307 h 199308"/>
                <a:gd name="connsiteX1" fmla="*/ 776939 w 1038890"/>
                <a:gd name="connsiteY1" fmla="*/ 0 h 199308"/>
                <a:gd name="connsiteX2" fmla="*/ 586678 w 1038890"/>
                <a:gd name="connsiteY2" fmla="*/ 30749 h 199308"/>
                <a:gd name="connsiteX3" fmla="*/ 425322 w 1038890"/>
                <a:gd name="connsiteY3" fmla="*/ 26297 h 199308"/>
                <a:gd name="connsiteX4" fmla="*/ 1038891 w 1038890"/>
                <a:gd name="connsiteY4" fmla="*/ 188247 h 199308"/>
                <a:gd name="connsiteX5" fmla="*/ 646496 w 1038890"/>
                <a:gd name="connsiteY5" fmla="*/ 199308 h 199308"/>
                <a:gd name="connsiteX6" fmla="*/ 349803 w 1038890"/>
                <a:gd name="connsiteY6" fmla="*/ 23228 h 199308"/>
                <a:gd name="connsiteX7" fmla="*/ 250075 w 1038890"/>
                <a:gd name="connsiteY7" fmla="*/ 19307 h 199308"/>
                <a:gd name="connsiteX0" fmla="*/ 269064 w 1057879"/>
                <a:gd name="connsiteY0" fmla="*/ 19307 h 199308"/>
                <a:gd name="connsiteX1" fmla="*/ 795928 w 1057879"/>
                <a:gd name="connsiteY1" fmla="*/ 0 h 199308"/>
                <a:gd name="connsiteX2" fmla="*/ 605667 w 1057879"/>
                <a:gd name="connsiteY2" fmla="*/ 30749 h 199308"/>
                <a:gd name="connsiteX3" fmla="*/ 444311 w 1057879"/>
                <a:gd name="connsiteY3" fmla="*/ 26297 h 199308"/>
                <a:gd name="connsiteX4" fmla="*/ 1057880 w 1057879"/>
                <a:gd name="connsiteY4" fmla="*/ 188247 h 199308"/>
                <a:gd name="connsiteX5" fmla="*/ 665485 w 1057879"/>
                <a:gd name="connsiteY5" fmla="*/ 199308 h 199308"/>
                <a:gd name="connsiteX6" fmla="*/ 368792 w 1057879"/>
                <a:gd name="connsiteY6" fmla="*/ 23228 h 199308"/>
                <a:gd name="connsiteX7" fmla="*/ 269064 w 1057879"/>
                <a:gd name="connsiteY7" fmla="*/ 19307 h 199308"/>
                <a:gd name="connsiteX0" fmla="*/ 397084 w 1185899"/>
                <a:gd name="connsiteY0" fmla="*/ 19307 h 199308"/>
                <a:gd name="connsiteX1" fmla="*/ 923948 w 1185899"/>
                <a:gd name="connsiteY1" fmla="*/ 0 h 199308"/>
                <a:gd name="connsiteX2" fmla="*/ 733687 w 1185899"/>
                <a:gd name="connsiteY2" fmla="*/ 30749 h 199308"/>
                <a:gd name="connsiteX3" fmla="*/ 572331 w 1185899"/>
                <a:gd name="connsiteY3" fmla="*/ 26297 h 199308"/>
                <a:gd name="connsiteX4" fmla="*/ 1185900 w 1185899"/>
                <a:gd name="connsiteY4" fmla="*/ 188247 h 199308"/>
                <a:gd name="connsiteX5" fmla="*/ 793505 w 1185899"/>
                <a:gd name="connsiteY5" fmla="*/ 199308 h 199308"/>
                <a:gd name="connsiteX6" fmla="*/ 496812 w 1185899"/>
                <a:gd name="connsiteY6" fmla="*/ 23228 h 199308"/>
                <a:gd name="connsiteX7" fmla="*/ 397084 w 1185899"/>
                <a:gd name="connsiteY7" fmla="*/ 19307 h 199308"/>
                <a:gd name="connsiteX0" fmla="*/ 397084 w 1185899"/>
                <a:gd name="connsiteY0" fmla="*/ 19307 h 199308"/>
                <a:gd name="connsiteX1" fmla="*/ 923948 w 1185899"/>
                <a:gd name="connsiteY1" fmla="*/ 0 h 199308"/>
                <a:gd name="connsiteX2" fmla="*/ 733687 w 1185899"/>
                <a:gd name="connsiteY2" fmla="*/ 30749 h 199308"/>
                <a:gd name="connsiteX3" fmla="*/ 572331 w 1185899"/>
                <a:gd name="connsiteY3" fmla="*/ 26297 h 199308"/>
                <a:gd name="connsiteX4" fmla="*/ 1185900 w 1185899"/>
                <a:gd name="connsiteY4" fmla="*/ 188247 h 199308"/>
                <a:gd name="connsiteX5" fmla="*/ 793505 w 1185899"/>
                <a:gd name="connsiteY5" fmla="*/ 199308 h 199308"/>
                <a:gd name="connsiteX6" fmla="*/ 496812 w 1185899"/>
                <a:gd name="connsiteY6" fmla="*/ 23228 h 199308"/>
                <a:gd name="connsiteX7" fmla="*/ 397084 w 1185899"/>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72331 w 1185900"/>
                <a:gd name="connsiteY3" fmla="*/ 26297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72331 w 1185900"/>
                <a:gd name="connsiteY3" fmla="*/ 26297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72331 w 1185900"/>
                <a:gd name="connsiteY3" fmla="*/ 26297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89142 w 1185900"/>
                <a:gd name="connsiteY3" fmla="*/ 26814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89142 w 1185900"/>
                <a:gd name="connsiteY3" fmla="*/ 26814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33110 w 1121926"/>
                <a:gd name="connsiteY0" fmla="*/ 19307 h 199308"/>
                <a:gd name="connsiteX1" fmla="*/ 859974 w 1121926"/>
                <a:gd name="connsiteY1" fmla="*/ 0 h 199308"/>
                <a:gd name="connsiteX2" fmla="*/ 627828 w 1121926"/>
                <a:gd name="connsiteY2" fmla="*/ 30251 h 199308"/>
                <a:gd name="connsiteX3" fmla="*/ 525168 w 1121926"/>
                <a:gd name="connsiteY3" fmla="*/ 26814 h 199308"/>
                <a:gd name="connsiteX4" fmla="*/ 1121926 w 1121926"/>
                <a:gd name="connsiteY4" fmla="*/ 188247 h 199308"/>
                <a:gd name="connsiteX5" fmla="*/ 729531 w 1121926"/>
                <a:gd name="connsiteY5" fmla="*/ 199308 h 199308"/>
                <a:gd name="connsiteX6" fmla="*/ 432838 w 1121926"/>
                <a:gd name="connsiteY6" fmla="*/ 23228 h 199308"/>
                <a:gd name="connsiteX7" fmla="*/ 333110 w 1121926"/>
                <a:gd name="connsiteY7" fmla="*/ 19307 h 199308"/>
                <a:gd name="connsiteX0" fmla="*/ 333110 w 1121926"/>
                <a:gd name="connsiteY0" fmla="*/ 19307 h 199308"/>
                <a:gd name="connsiteX1" fmla="*/ 859974 w 1121926"/>
                <a:gd name="connsiteY1" fmla="*/ 0 h 199308"/>
                <a:gd name="connsiteX2" fmla="*/ 627828 w 1121926"/>
                <a:gd name="connsiteY2" fmla="*/ 30251 h 199308"/>
                <a:gd name="connsiteX3" fmla="*/ 525168 w 1121926"/>
                <a:gd name="connsiteY3" fmla="*/ 26814 h 199308"/>
                <a:gd name="connsiteX4" fmla="*/ 1121926 w 1121926"/>
                <a:gd name="connsiteY4" fmla="*/ 188247 h 199308"/>
                <a:gd name="connsiteX5" fmla="*/ 729531 w 1121926"/>
                <a:gd name="connsiteY5" fmla="*/ 199308 h 199308"/>
                <a:gd name="connsiteX6" fmla="*/ 432838 w 1121926"/>
                <a:gd name="connsiteY6" fmla="*/ 23228 h 199308"/>
                <a:gd name="connsiteX7" fmla="*/ 333110 w 1121926"/>
                <a:gd name="connsiteY7" fmla="*/ 19307 h 199308"/>
                <a:gd name="connsiteX0" fmla="*/ 162515 w 951331"/>
                <a:gd name="connsiteY0" fmla="*/ 19307 h 199308"/>
                <a:gd name="connsiteX1" fmla="*/ 689379 w 951331"/>
                <a:gd name="connsiteY1" fmla="*/ 0 h 199308"/>
                <a:gd name="connsiteX2" fmla="*/ 457233 w 951331"/>
                <a:gd name="connsiteY2" fmla="*/ 30251 h 199308"/>
                <a:gd name="connsiteX3" fmla="*/ 354573 w 951331"/>
                <a:gd name="connsiteY3" fmla="*/ 26814 h 199308"/>
                <a:gd name="connsiteX4" fmla="*/ 951331 w 951331"/>
                <a:gd name="connsiteY4" fmla="*/ 188247 h 199308"/>
                <a:gd name="connsiteX5" fmla="*/ 558936 w 951331"/>
                <a:gd name="connsiteY5" fmla="*/ 199308 h 199308"/>
                <a:gd name="connsiteX6" fmla="*/ 262243 w 951331"/>
                <a:gd name="connsiteY6" fmla="*/ 23228 h 199308"/>
                <a:gd name="connsiteX7" fmla="*/ 162515 w 951331"/>
                <a:gd name="connsiteY7" fmla="*/ 19307 h 199308"/>
                <a:gd name="connsiteX0" fmla="*/ 202945 w 991761"/>
                <a:gd name="connsiteY0" fmla="*/ 19307 h 199308"/>
                <a:gd name="connsiteX1" fmla="*/ 729809 w 991761"/>
                <a:gd name="connsiteY1" fmla="*/ 0 h 199308"/>
                <a:gd name="connsiteX2" fmla="*/ 497663 w 991761"/>
                <a:gd name="connsiteY2" fmla="*/ 30251 h 199308"/>
                <a:gd name="connsiteX3" fmla="*/ 395003 w 991761"/>
                <a:gd name="connsiteY3" fmla="*/ 26814 h 199308"/>
                <a:gd name="connsiteX4" fmla="*/ 991761 w 991761"/>
                <a:gd name="connsiteY4" fmla="*/ 188247 h 199308"/>
                <a:gd name="connsiteX5" fmla="*/ 599366 w 991761"/>
                <a:gd name="connsiteY5" fmla="*/ 199308 h 199308"/>
                <a:gd name="connsiteX6" fmla="*/ 302673 w 991761"/>
                <a:gd name="connsiteY6" fmla="*/ 23228 h 199308"/>
                <a:gd name="connsiteX7" fmla="*/ 202945 w 991761"/>
                <a:gd name="connsiteY7" fmla="*/ 19307 h 199308"/>
                <a:gd name="connsiteX0" fmla="*/ 202945 w 991761"/>
                <a:gd name="connsiteY0" fmla="*/ 21329 h 201330"/>
                <a:gd name="connsiteX1" fmla="*/ 633152 w 991761"/>
                <a:gd name="connsiteY1" fmla="*/ 0 h 201330"/>
                <a:gd name="connsiteX2" fmla="*/ 497663 w 991761"/>
                <a:gd name="connsiteY2" fmla="*/ 32273 h 201330"/>
                <a:gd name="connsiteX3" fmla="*/ 395003 w 991761"/>
                <a:gd name="connsiteY3" fmla="*/ 28836 h 201330"/>
                <a:gd name="connsiteX4" fmla="*/ 991761 w 991761"/>
                <a:gd name="connsiteY4" fmla="*/ 190269 h 201330"/>
                <a:gd name="connsiteX5" fmla="*/ 599366 w 991761"/>
                <a:gd name="connsiteY5" fmla="*/ 201330 h 201330"/>
                <a:gd name="connsiteX6" fmla="*/ 302673 w 991761"/>
                <a:gd name="connsiteY6" fmla="*/ 25250 h 201330"/>
                <a:gd name="connsiteX7" fmla="*/ 202945 w 991761"/>
                <a:gd name="connsiteY7" fmla="*/ 21329 h 201330"/>
                <a:gd name="connsiteX0" fmla="*/ 163133 w 991761"/>
                <a:gd name="connsiteY0" fmla="*/ 23912 h 201330"/>
                <a:gd name="connsiteX1" fmla="*/ 633152 w 991761"/>
                <a:gd name="connsiteY1" fmla="*/ 0 h 201330"/>
                <a:gd name="connsiteX2" fmla="*/ 497663 w 991761"/>
                <a:gd name="connsiteY2" fmla="*/ 32273 h 201330"/>
                <a:gd name="connsiteX3" fmla="*/ 395003 w 991761"/>
                <a:gd name="connsiteY3" fmla="*/ 28836 h 201330"/>
                <a:gd name="connsiteX4" fmla="*/ 991761 w 991761"/>
                <a:gd name="connsiteY4" fmla="*/ 190269 h 201330"/>
                <a:gd name="connsiteX5" fmla="*/ 599366 w 991761"/>
                <a:gd name="connsiteY5" fmla="*/ 201330 h 201330"/>
                <a:gd name="connsiteX6" fmla="*/ 302673 w 991761"/>
                <a:gd name="connsiteY6" fmla="*/ 25250 h 201330"/>
                <a:gd name="connsiteX7" fmla="*/ 163133 w 991761"/>
                <a:gd name="connsiteY7" fmla="*/ 23912 h 201330"/>
                <a:gd name="connsiteX0" fmla="*/ 163133 w 991761"/>
                <a:gd name="connsiteY0" fmla="*/ 23912 h 201330"/>
                <a:gd name="connsiteX1" fmla="*/ 633152 w 991761"/>
                <a:gd name="connsiteY1" fmla="*/ 0 h 201330"/>
                <a:gd name="connsiteX2" fmla="*/ 497663 w 991761"/>
                <a:gd name="connsiteY2" fmla="*/ 32273 h 201330"/>
                <a:gd name="connsiteX3" fmla="*/ 409930 w 991761"/>
                <a:gd name="connsiteY3" fmla="*/ 27867 h 201330"/>
                <a:gd name="connsiteX4" fmla="*/ 991761 w 991761"/>
                <a:gd name="connsiteY4" fmla="*/ 190269 h 201330"/>
                <a:gd name="connsiteX5" fmla="*/ 599366 w 991761"/>
                <a:gd name="connsiteY5" fmla="*/ 201330 h 201330"/>
                <a:gd name="connsiteX6" fmla="*/ 302673 w 991761"/>
                <a:gd name="connsiteY6" fmla="*/ 25250 h 201330"/>
                <a:gd name="connsiteX7" fmla="*/ 163133 w 991761"/>
                <a:gd name="connsiteY7" fmla="*/ 23912 h 201330"/>
                <a:gd name="connsiteX0" fmla="*/ 163133 w 991761"/>
                <a:gd name="connsiteY0" fmla="*/ 23912 h 201330"/>
                <a:gd name="connsiteX1" fmla="*/ 633152 w 991761"/>
                <a:gd name="connsiteY1" fmla="*/ 0 h 201330"/>
                <a:gd name="connsiteX2" fmla="*/ 503115 w 991761"/>
                <a:gd name="connsiteY2" fmla="*/ 30537 h 201330"/>
                <a:gd name="connsiteX3" fmla="*/ 409930 w 991761"/>
                <a:gd name="connsiteY3" fmla="*/ 27867 h 201330"/>
                <a:gd name="connsiteX4" fmla="*/ 991761 w 991761"/>
                <a:gd name="connsiteY4" fmla="*/ 190269 h 201330"/>
                <a:gd name="connsiteX5" fmla="*/ 599366 w 991761"/>
                <a:gd name="connsiteY5" fmla="*/ 201330 h 201330"/>
                <a:gd name="connsiteX6" fmla="*/ 302673 w 991761"/>
                <a:gd name="connsiteY6" fmla="*/ 25250 h 201330"/>
                <a:gd name="connsiteX7" fmla="*/ 163133 w 991761"/>
                <a:gd name="connsiteY7" fmla="*/ 23912 h 201330"/>
                <a:gd name="connsiteX0" fmla="*/ 188015 w 991761"/>
                <a:gd name="connsiteY0" fmla="*/ 22298 h 201330"/>
                <a:gd name="connsiteX1" fmla="*/ 633152 w 991761"/>
                <a:gd name="connsiteY1" fmla="*/ 0 h 201330"/>
                <a:gd name="connsiteX2" fmla="*/ 503115 w 991761"/>
                <a:gd name="connsiteY2" fmla="*/ 30537 h 201330"/>
                <a:gd name="connsiteX3" fmla="*/ 409930 w 991761"/>
                <a:gd name="connsiteY3" fmla="*/ 27867 h 201330"/>
                <a:gd name="connsiteX4" fmla="*/ 991761 w 991761"/>
                <a:gd name="connsiteY4" fmla="*/ 190269 h 201330"/>
                <a:gd name="connsiteX5" fmla="*/ 599366 w 991761"/>
                <a:gd name="connsiteY5" fmla="*/ 201330 h 201330"/>
                <a:gd name="connsiteX6" fmla="*/ 302673 w 991761"/>
                <a:gd name="connsiteY6" fmla="*/ 25250 h 201330"/>
                <a:gd name="connsiteX7" fmla="*/ 188015 w 991761"/>
                <a:gd name="connsiteY7" fmla="*/ 22298 h 201330"/>
                <a:gd name="connsiteX0" fmla="*/ 169906 w 973652"/>
                <a:gd name="connsiteY0" fmla="*/ 22298 h 201330"/>
                <a:gd name="connsiteX1" fmla="*/ 615043 w 973652"/>
                <a:gd name="connsiteY1" fmla="*/ 0 h 201330"/>
                <a:gd name="connsiteX2" fmla="*/ 485006 w 973652"/>
                <a:gd name="connsiteY2" fmla="*/ 30537 h 201330"/>
                <a:gd name="connsiteX3" fmla="*/ 391821 w 973652"/>
                <a:gd name="connsiteY3" fmla="*/ 27867 h 201330"/>
                <a:gd name="connsiteX4" fmla="*/ 973652 w 973652"/>
                <a:gd name="connsiteY4" fmla="*/ 190269 h 201330"/>
                <a:gd name="connsiteX5" fmla="*/ 581257 w 973652"/>
                <a:gd name="connsiteY5" fmla="*/ 201330 h 201330"/>
                <a:gd name="connsiteX6" fmla="*/ 284564 w 973652"/>
                <a:gd name="connsiteY6" fmla="*/ 25250 h 201330"/>
                <a:gd name="connsiteX7" fmla="*/ 169906 w 973652"/>
                <a:gd name="connsiteY7" fmla="*/ 22298 h 201330"/>
                <a:gd name="connsiteX0" fmla="*/ 169906 w 973652"/>
                <a:gd name="connsiteY0" fmla="*/ 22298 h 201330"/>
                <a:gd name="connsiteX1" fmla="*/ 615043 w 973652"/>
                <a:gd name="connsiteY1" fmla="*/ 0 h 201330"/>
                <a:gd name="connsiteX2" fmla="*/ 485006 w 973652"/>
                <a:gd name="connsiteY2" fmla="*/ 30537 h 201330"/>
                <a:gd name="connsiteX3" fmla="*/ 391821 w 973652"/>
                <a:gd name="connsiteY3" fmla="*/ 27867 h 201330"/>
                <a:gd name="connsiteX4" fmla="*/ 973652 w 973652"/>
                <a:gd name="connsiteY4" fmla="*/ 190269 h 201330"/>
                <a:gd name="connsiteX5" fmla="*/ 581257 w 973652"/>
                <a:gd name="connsiteY5" fmla="*/ 201330 h 201330"/>
                <a:gd name="connsiteX6" fmla="*/ 284564 w 973652"/>
                <a:gd name="connsiteY6" fmla="*/ 25250 h 201330"/>
                <a:gd name="connsiteX7" fmla="*/ 169906 w 973652"/>
                <a:gd name="connsiteY7" fmla="*/ 22298 h 201330"/>
                <a:gd name="connsiteX0" fmla="*/ 169906 w 973652"/>
                <a:gd name="connsiteY0" fmla="*/ 22298 h 201330"/>
                <a:gd name="connsiteX1" fmla="*/ 615043 w 973652"/>
                <a:gd name="connsiteY1" fmla="*/ 0 h 201330"/>
                <a:gd name="connsiteX2" fmla="*/ 485006 w 973652"/>
                <a:gd name="connsiteY2" fmla="*/ 30537 h 201330"/>
                <a:gd name="connsiteX3" fmla="*/ 391821 w 973652"/>
                <a:gd name="connsiteY3" fmla="*/ 27867 h 201330"/>
                <a:gd name="connsiteX4" fmla="*/ 973652 w 973652"/>
                <a:gd name="connsiteY4" fmla="*/ 190269 h 201330"/>
                <a:gd name="connsiteX5" fmla="*/ 581257 w 973652"/>
                <a:gd name="connsiteY5" fmla="*/ 201330 h 201330"/>
                <a:gd name="connsiteX6" fmla="*/ 284564 w 973652"/>
                <a:gd name="connsiteY6" fmla="*/ 25250 h 201330"/>
                <a:gd name="connsiteX7" fmla="*/ 169906 w 973652"/>
                <a:gd name="connsiteY7" fmla="*/ 22298 h 201330"/>
                <a:gd name="connsiteX0" fmla="*/ 169906 w 973652"/>
                <a:gd name="connsiteY0" fmla="*/ 21725 h 200757"/>
                <a:gd name="connsiteX1" fmla="*/ 555548 w 973652"/>
                <a:gd name="connsiteY1" fmla="*/ 0 h 200757"/>
                <a:gd name="connsiteX2" fmla="*/ 485006 w 973652"/>
                <a:gd name="connsiteY2" fmla="*/ 29964 h 200757"/>
                <a:gd name="connsiteX3" fmla="*/ 391821 w 973652"/>
                <a:gd name="connsiteY3" fmla="*/ 27294 h 200757"/>
                <a:gd name="connsiteX4" fmla="*/ 973652 w 973652"/>
                <a:gd name="connsiteY4" fmla="*/ 189696 h 200757"/>
                <a:gd name="connsiteX5" fmla="*/ 581257 w 973652"/>
                <a:gd name="connsiteY5" fmla="*/ 200757 h 200757"/>
                <a:gd name="connsiteX6" fmla="*/ 284564 w 973652"/>
                <a:gd name="connsiteY6" fmla="*/ 24677 h 200757"/>
                <a:gd name="connsiteX7" fmla="*/ 169906 w 973652"/>
                <a:gd name="connsiteY7" fmla="*/ 21725 h 200757"/>
                <a:gd name="connsiteX0" fmla="*/ 169906 w 973652"/>
                <a:gd name="connsiteY0" fmla="*/ 21303 h 200335"/>
                <a:gd name="connsiteX1" fmla="*/ 567293 w 973652"/>
                <a:gd name="connsiteY1" fmla="*/ 0 h 200335"/>
                <a:gd name="connsiteX2" fmla="*/ 485006 w 973652"/>
                <a:gd name="connsiteY2" fmla="*/ 29542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490879 w 973652"/>
                <a:gd name="connsiteY2" fmla="*/ 29753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506664 w 973652"/>
                <a:gd name="connsiteY2" fmla="*/ 29869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507053 w 973652"/>
                <a:gd name="connsiteY2" fmla="*/ 28527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508878 w 973652"/>
                <a:gd name="connsiteY2" fmla="*/ 29045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508878 w 973652"/>
                <a:gd name="connsiteY2" fmla="*/ 29045 h 200335"/>
                <a:gd name="connsiteX3" fmla="*/ 398084 w 973652"/>
                <a:gd name="connsiteY3" fmla="*/ 25741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72508 w 976254"/>
                <a:gd name="connsiteY0" fmla="*/ 21303 h 200335"/>
                <a:gd name="connsiteX1" fmla="*/ 569895 w 976254"/>
                <a:gd name="connsiteY1" fmla="*/ 0 h 200335"/>
                <a:gd name="connsiteX2" fmla="*/ 511480 w 976254"/>
                <a:gd name="connsiteY2" fmla="*/ 29045 h 200335"/>
                <a:gd name="connsiteX3" fmla="*/ 400686 w 976254"/>
                <a:gd name="connsiteY3" fmla="*/ 25741 h 200335"/>
                <a:gd name="connsiteX4" fmla="*/ 976254 w 976254"/>
                <a:gd name="connsiteY4" fmla="*/ 189274 h 200335"/>
                <a:gd name="connsiteX5" fmla="*/ 583859 w 976254"/>
                <a:gd name="connsiteY5" fmla="*/ 200335 h 200335"/>
                <a:gd name="connsiteX6" fmla="*/ 281295 w 976254"/>
                <a:gd name="connsiteY6" fmla="*/ 24044 h 200335"/>
                <a:gd name="connsiteX7" fmla="*/ 172508 w 976254"/>
                <a:gd name="connsiteY7" fmla="*/ 21303 h 200335"/>
                <a:gd name="connsiteX0" fmla="*/ 162837 w 966583"/>
                <a:gd name="connsiteY0" fmla="*/ 21303 h 200335"/>
                <a:gd name="connsiteX1" fmla="*/ 560224 w 966583"/>
                <a:gd name="connsiteY1" fmla="*/ 0 h 200335"/>
                <a:gd name="connsiteX2" fmla="*/ 501809 w 966583"/>
                <a:gd name="connsiteY2" fmla="*/ 29045 h 200335"/>
                <a:gd name="connsiteX3" fmla="*/ 391015 w 966583"/>
                <a:gd name="connsiteY3" fmla="*/ 25741 h 200335"/>
                <a:gd name="connsiteX4" fmla="*/ 966583 w 966583"/>
                <a:gd name="connsiteY4" fmla="*/ 189274 h 200335"/>
                <a:gd name="connsiteX5" fmla="*/ 574188 w 966583"/>
                <a:gd name="connsiteY5" fmla="*/ 200335 h 200335"/>
                <a:gd name="connsiteX6" fmla="*/ 293668 w 966583"/>
                <a:gd name="connsiteY6" fmla="*/ 23029 h 200335"/>
                <a:gd name="connsiteX7" fmla="*/ 162837 w 966583"/>
                <a:gd name="connsiteY7" fmla="*/ 21303 h 200335"/>
                <a:gd name="connsiteX0" fmla="*/ 166355 w 970101"/>
                <a:gd name="connsiteY0" fmla="*/ 21303 h 200335"/>
                <a:gd name="connsiteX1" fmla="*/ 563742 w 970101"/>
                <a:gd name="connsiteY1" fmla="*/ 0 h 200335"/>
                <a:gd name="connsiteX2" fmla="*/ 505327 w 970101"/>
                <a:gd name="connsiteY2" fmla="*/ 29045 h 200335"/>
                <a:gd name="connsiteX3" fmla="*/ 394533 w 970101"/>
                <a:gd name="connsiteY3" fmla="*/ 25741 h 200335"/>
                <a:gd name="connsiteX4" fmla="*/ 970101 w 970101"/>
                <a:gd name="connsiteY4" fmla="*/ 189274 h 200335"/>
                <a:gd name="connsiteX5" fmla="*/ 577706 w 970101"/>
                <a:gd name="connsiteY5" fmla="*/ 200335 h 200335"/>
                <a:gd name="connsiteX6" fmla="*/ 289095 w 970101"/>
                <a:gd name="connsiteY6" fmla="*/ 23642 h 200335"/>
                <a:gd name="connsiteX7" fmla="*/ 166355 w 970101"/>
                <a:gd name="connsiteY7" fmla="*/ 21303 h 200335"/>
                <a:gd name="connsiteX0" fmla="*/ 166355 w 970101"/>
                <a:gd name="connsiteY0" fmla="*/ 21439 h 200471"/>
                <a:gd name="connsiteX1" fmla="*/ 522249 w 970101"/>
                <a:gd name="connsiteY1" fmla="*/ 0 h 200471"/>
                <a:gd name="connsiteX2" fmla="*/ 505327 w 970101"/>
                <a:gd name="connsiteY2" fmla="*/ 29181 h 200471"/>
                <a:gd name="connsiteX3" fmla="*/ 394533 w 970101"/>
                <a:gd name="connsiteY3" fmla="*/ 25877 h 200471"/>
                <a:gd name="connsiteX4" fmla="*/ 970101 w 970101"/>
                <a:gd name="connsiteY4" fmla="*/ 189410 h 200471"/>
                <a:gd name="connsiteX5" fmla="*/ 577706 w 970101"/>
                <a:gd name="connsiteY5" fmla="*/ 200471 h 200471"/>
                <a:gd name="connsiteX6" fmla="*/ 289095 w 970101"/>
                <a:gd name="connsiteY6" fmla="*/ 23778 h 200471"/>
                <a:gd name="connsiteX7" fmla="*/ 166355 w 970101"/>
                <a:gd name="connsiteY7" fmla="*/ 21439 h 200471"/>
                <a:gd name="connsiteX0" fmla="*/ 166355 w 970101"/>
                <a:gd name="connsiteY0" fmla="*/ 21323 h 200355"/>
                <a:gd name="connsiteX1" fmla="*/ 538032 w 970101"/>
                <a:gd name="connsiteY1" fmla="*/ 0 h 200355"/>
                <a:gd name="connsiteX2" fmla="*/ 505327 w 970101"/>
                <a:gd name="connsiteY2" fmla="*/ 29065 h 200355"/>
                <a:gd name="connsiteX3" fmla="*/ 394533 w 970101"/>
                <a:gd name="connsiteY3" fmla="*/ 25761 h 200355"/>
                <a:gd name="connsiteX4" fmla="*/ 970101 w 970101"/>
                <a:gd name="connsiteY4" fmla="*/ 189294 h 200355"/>
                <a:gd name="connsiteX5" fmla="*/ 577706 w 970101"/>
                <a:gd name="connsiteY5" fmla="*/ 200355 h 200355"/>
                <a:gd name="connsiteX6" fmla="*/ 289095 w 970101"/>
                <a:gd name="connsiteY6" fmla="*/ 23662 h 200355"/>
                <a:gd name="connsiteX7" fmla="*/ 166355 w 970101"/>
                <a:gd name="connsiteY7" fmla="*/ 21323 h 20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101" h="200355">
                  <a:moveTo>
                    <a:pt x="166355" y="21323"/>
                  </a:moveTo>
                  <a:lnTo>
                    <a:pt x="538032" y="0"/>
                  </a:lnTo>
                  <a:lnTo>
                    <a:pt x="505327" y="29065"/>
                  </a:lnTo>
                  <a:lnTo>
                    <a:pt x="394533" y="25761"/>
                  </a:lnTo>
                  <a:cubicBezTo>
                    <a:pt x="226600" y="54238"/>
                    <a:pt x="-169574" y="112473"/>
                    <a:pt x="970101" y="189294"/>
                  </a:cubicBezTo>
                  <a:lnTo>
                    <a:pt x="577706" y="200355"/>
                  </a:lnTo>
                  <a:cubicBezTo>
                    <a:pt x="-387068" y="112395"/>
                    <a:pt x="106945" y="53814"/>
                    <a:pt x="289095" y="23662"/>
                  </a:cubicBezTo>
                  <a:lnTo>
                    <a:pt x="166355" y="21323"/>
                  </a:lnTo>
                  <a:close/>
                </a:path>
              </a:pathLst>
            </a:custGeom>
            <a:gradFill flip="none" rotWithShape="1">
              <a:gsLst>
                <a:gs pos="0">
                  <a:srgbClr val="006600"/>
                </a:gs>
                <a:gs pos="37000">
                  <a:srgbClr val="006600"/>
                </a:gs>
                <a:gs pos="100000">
                  <a:srgbClr val="006600">
                    <a:alpha val="5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37" name="上矢印 63"/>
            <p:cNvSpPr/>
            <p:nvPr/>
          </p:nvSpPr>
          <p:spPr>
            <a:xfrm rot="3326705" flipH="1" flipV="1">
              <a:off x="5605607" y="4235721"/>
              <a:ext cx="323995" cy="1281367"/>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 name="connsiteX0" fmla="*/ 1139 w 560933"/>
                <a:gd name="connsiteY0" fmla="*/ 85414 h 207188"/>
                <a:gd name="connsiteX1" fmla="*/ 340458 w 560933"/>
                <a:gd name="connsiteY1" fmla="*/ 0 h 207188"/>
                <a:gd name="connsiteX2" fmla="*/ 560933 w 560933"/>
                <a:gd name="connsiteY2" fmla="*/ 87404 h 207188"/>
                <a:gd name="connsiteX3" fmla="*/ 399930 w 560933"/>
                <a:gd name="connsiteY3" fmla="*/ 89392 h 207188"/>
                <a:gd name="connsiteX4" fmla="*/ 542913 w 560933"/>
                <a:gd name="connsiteY4" fmla="*/ 207188 h 207188"/>
                <a:gd name="connsiteX5" fmla="*/ 0 w 560933"/>
                <a:gd name="connsiteY5" fmla="*/ 207188 h 207188"/>
                <a:gd name="connsiteX6" fmla="*/ 150236 w 560933"/>
                <a:gd name="connsiteY6" fmla="*/ 85414 h 207188"/>
                <a:gd name="connsiteX7" fmla="*/ 1139 w 560933"/>
                <a:gd name="connsiteY7" fmla="*/ 85414 h 207188"/>
                <a:gd name="connsiteX0" fmla="*/ 0 w 747339"/>
                <a:gd name="connsiteY0" fmla="*/ 19307 h 207188"/>
                <a:gd name="connsiteX1" fmla="*/ 526864 w 747339"/>
                <a:gd name="connsiteY1" fmla="*/ 0 h 207188"/>
                <a:gd name="connsiteX2" fmla="*/ 747339 w 747339"/>
                <a:gd name="connsiteY2" fmla="*/ 87404 h 207188"/>
                <a:gd name="connsiteX3" fmla="*/ 586336 w 747339"/>
                <a:gd name="connsiteY3" fmla="*/ 89392 h 207188"/>
                <a:gd name="connsiteX4" fmla="*/ 729319 w 747339"/>
                <a:gd name="connsiteY4" fmla="*/ 207188 h 207188"/>
                <a:gd name="connsiteX5" fmla="*/ 186406 w 747339"/>
                <a:gd name="connsiteY5" fmla="*/ 207188 h 207188"/>
                <a:gd name="connsiteX6" fmla="*/ 336642 w 747339"/>
                <a:gd name="connsiteY6" fmla="*/ 85414 h 207188"/>
                <a:gd name="connsiteX7" fmla="*/ 0 w 747339"/>
                <a:gd name="connsiteY7" fmla="*/ 19307 h 207188"/>
                <a:gd name="connsiteX0" fmla="*/ 0 w 747339"/>
                <a:gd name="connsiteY0" fmla="*/ 19307 h 207188"/>
                <a:gd name="connsiteX1" fmla="*/ 526864 w 747339"/>
                <a:gd name="connsiteY1" fmla="*/ 0 h 207188"/>
                <a:gd name="connsiteX2" fmla="*/ 747339 w 747339"/>
                <a:gd name="connsiteY2" fmla="*/ 87404 h 207188"/>
                <a:gd name="connsiteX3" fmla="*/ 586336 w 747339"/>
                <a:gd name="connsiteY3" fmla="*/ 89392 h 207188"/>
                <a:gd name="connsiteX4" fmla="*/ 729319 w 747339"/>
                <a:gd name="connsiteY4" fmla="*/ 207188 h 207188"/>
                <a:gd name="connsiteX5" fmla="*/ 186406 w 747339"/>
                <a:gd name="connsiteY5" fmla="*/ 207188 h 207188"/>
                <a:gd name="connsiteX6" fmla="*/ 228212 w 747339"/>
                <a:gd name="connsiteY6" fmla="*/ 32127 h 207188"/>
                <a:gd name="connsiteX7" fmla="*/ 0 w 747339"/>
                <a:gd name="connsiteY7" fmla="*/ 19307 h 207188"/>
                <a:gd name="connsiteX0" fmla="*/ 0 w 747339"/>
                <a:gd name="connsiteY0" fmla="*/ 19307 h 207188"/>
                <a:gd name="connsiteX1" fmla="*/ 526864 w 747339"/>
                <a:gd name="connsiteY1" fmla="*/ 0 h 207188"/>
                <a:gd name="connsiteX2" fmla="*/ 747339 w 747339"/>
                <a:gd name="connsiteY2" fmla="*/ 87404 h 207188"/>
                <a:gd name="connsiteX3" fmla="*/ 586336 w 747339"/>
                <a:gd name="connsiteY3" fmla="*/ 89392 h 207188"/>
                <a:gd name="connsiteX4" fmla="*/ 729319 w 747339"/>
                <a:gd name="connsiteY4" fmla="*/ 207188 h 207188"/>
                <a:gd name="connsiteX5" fmla="*/ 186406 w 747339"/>
                <a:gd name="connsiteY5" fmla="*/ 207188 h 207188"/>
                <a:gd name="connsiteX6" fmla="*/ 99728 w 747339"/>
                <a:gd name="connsiteY6" fmla="*/ 23228 h 207188"/>
                <a:gd name="connsiteX7" fmla="*/ 0 w 747339"/>
                <a:gd name="connsiteY7" fmla="*/ 19307 h 207188"/>
                <a:gd name="connsiteX0" fmla="*/ 0 w 747339"/>
                <a:gd name="connsiteY0" fmla="*/ 19307 h 207188"/>
                <a:gd name="connsiteX1" fmla="*/ 526864 w 747339"/>
                <a:gd name="connsiteY1" fmla="*/ 0 h 207188"/>
                <a:gd name="connsiteX2" fmla="*/ 747339 w 747339"/>
                <a:gd name="connsiteY2" fmla="*/ 87404 h 207188"/>
                <a:gd name="connsiteX3" fmla="*/ 175247 w 747339"/>
                <a:gd name="connsiteY3" fmla="*/ 26297 h 207188"/>
                <a:gd name="connsiteX4" fmla="*/ 729319 w 747339"/>
                <a:gd name="connsiteY4" fmla="*/ 207188 h 207188"/>
                <a:gd name="connsiteX5" fmla="*/ 186406 w 747339"/>
                <a:gd name="connsiteY5" fmla="*/ 207188 h 207188"/>
                <a:gd name="connsiteX6" fmla="*/ 99728 w 747339"/>
                <a:gd name="connsiteY6" fmla="*/ 23228 h 207188"/>
                <a:gd name="connsiteX7" fmla="*/ 0 w 747339"/>
                <a:gd name="connsiteY7" fmla="*/ 19307 h 207188"/>
                <a:gd name="connsiteX0" fmla="*/ 0 w 729319"/>
                <a:gd name="connsiteY0" fmla="*/ 19307 h 207188"/>
                <a:gd name="connsiteX1" fmla="*/ 526864 w 729319"/>
                <a:gd name="connsiteY1" fmla="*/ 0 h 207188"/>
                <a:gd name="connsiteX2" fmla="*/ 336603 w 729319"/>
                <a:gd name="connsiteY2" fmla="*/ 30749 h 207188"/>
                <a:gd name="connsiteX3" fmla="*/ 175247 w 729319"/>
                <a:gd name="connsiteY3" fmla="*/ 26297 h 207188"/>
                <a:gd name="connsiteX4" fmla="*/ 729319 w 729319"/>
                <a:gd name="connsiteY4" fmla="*/ 207188 h 207188"/>
                <a:gd name="connsiteX5" fmla="*/ 186406 w 729319"/>
                <a:gd name="connsiteY5" fmla="*/ 207188 h 207188"/>
                <a:gd name="connsiteX6" fmla="*/ 99728 w 729319"/>
                <a:gd name="connsiteY6" fmla="*/ 23228 h 207188"/>
                <a:gd name="connsiteX7" fmla="*/ 0 w 729319"/>
                <a:gd name="connsiteY7" fmla="*/ 19307 h 207188"/>
                <a:gd name="connsiteX0" fmla="*/ 0 w 729319"/>
                <a:gd name="connsiteY0" fmla="*/ 19307 h 207188"/>
                <a:gd name="connsiteX1" fmla="*/ 526864 w 729319"/>
                <a:gd name="connsiteY1" fmla="*/ 0 h 207188"/>
                <a:gd name="connsiteX2" fmla="*/ 336603 w 729319"/>
                <a:gd name="connsiteY2" fmla="*/ 30749 h 207188"/>
                <a:gd name="connsiteX3" fmla="*/ 175247 w 729319"/>
                <a:gd name="connsiteY3" fmla="*/ 26297 h 207188"/>
                <a:gd name="connsiteX4" fmla="*/ 729319 w 729319"/>
                <a:gd name="connsiteY4" fmla="*/ 207188 h 207188"/>
                <a:gd name="connsiteX5" fmla="*/ 186406 w 729319"/>
                <a:gd name="connsiteY5" fmla="*/ 207188 h 207188"/>
                <a:gd name="connsiteX6" fmla="*/ 99728 w 729319"/>
                <a:gd name="connsiteY6" fmla="*/ 23228 h 207188"/>
                <a:gd name="connsiteX7" fmla="*/ 0 w 729319"/>
                <a:gd name="connsiteY7" fmla="*/ 19307 h 207188"/>
                <a:gd name="connsiteX0" fmla="*/ 0 w 729319"/>
                <a:gd name="connsiteY0" fmla="*/ 19307 h 207188"/>
                <a:gd name="connsiteX1" fmla="*/ 526864 w 729319"/>
                <a:gd name="connsiteY1" fmla="*/ 0 h 207188"/>
                <a:gd name="connsiteX2" fmla="*/ 336603 w 729319"/>
                <a:gd name="connsiteY2" fmla="*/ 30749 h 207188"/>
                <a:gd name="connsiteX3" fmla="*/ 175247 w 729319"/>
                <a:gd name="connsiteY3" fmla="*/ 26297 h 207188"/>
                <a:gd name="connsiteX4" fmla="*/ 729319 w 729319"/>
                <a:gd name="connsiteY4" fmla="*/ 207188 h 207188"/>
                <a:gd name="connsiteX5" fmla="*/ 186406 w 729319"/>
                <a:gd name="connsiteY5" fmla="*/ 207188 h 207188"/>
                <a:gd name="connsiteX6" fmla="*/ 99728 w 729319"/>
                <a:gd name="connsiteY6" fmla="*/ 23228 h 207188"/>
                <a:gd name="connsiteX7" fmla="*/ 0 w 729319"/>
                <a:gd name="connsiteY7" fmla="*/ 19307 h 207188"/>
                <a:gd name="connsiteX0" fmla="*/ 0 w 729319"/>
                <a:gd name="connsiteY0" fmla="*/ 19307 h 207188"/>
                <a:gd name="connsiteX1" fmla="*/ 526864 w 729319"/>
                <a:gd name="connsiteY1" fmla="*/ 0 h 207188"/>
                <a:gd name="connsiteX2" fmla="*/ 336603 w 729319"/>
                <a:gd name="connsiteY2" fmla="*/ 30749 h 207188"/>
                <a:gd name="connsiteX3" fmla="*/ 175247 w 729319"/>
                <a:gd name="connsiteY3" fmla="*/ 26297 h 207188"/>
                <a:gd name="connsiteX4" fmla="*/ 729319 w 729319"/>
                <a:gd name="connsiteY4" fmla="*/ 207188 h 207188"/>
                <a:gd name="connsiteX5" fmla="*/ 186406 w 729319"/>
                <a:gd name="connsiteY5" fmla="*/ 207188 h 207188"/>
                <a:gd name="connsiteX6" fmla="*/ 99728 w 729319"/>
                <a:gd name="connsiteY6" fmla="*/ 23228 h 207188"/>
                <a:gd name="connsiteX7" fmla="*/ 0 w 729319"/>
                <a:gd name="connsiteY7" fmla="*/ 19307 h 207188"/>
                <a:gd name="connsiteX0" fmla="*/ 0 w 622508"/>
                <a:gd name="connsiteY0" fmla="*/ 19307 h 207188"/>
                <a:gd name="connsiteX1" fmla="*/ 526864 w 622508"/>
                <a:gd name="connsiteY1" fmla="*/ 0 h 207188"/>
                <a:gd name="connsiteX2" fmla="*/ 336603 w 622508"/>
                <a:gd name="connsiteY2" fmla="*/ 30749 h 207188"/>
                <a:gd name="connsiteX3" fmla="*/ 175247 w 622508"/>
                <a:gd name="connsiteY3" fmla="*/ 26297 h 207188"/>
                <a:gd name="connsiteX4" fmla="*/ 622508 w 622508"/>
                <a:gd name="connsiteY4" fmla="*/ 194010 h 207188"/>
                <a:gd name="connsiteX5" fmla="*/ 186406 w 622508"/>
                <a:gd name="connsiteY5" fmla="*/ 207188 h 207188"/>
                <a:gd name="connsiteX6" fmla="*/ 99728 w 622508"/>
                <a:gd name="connsiteY6" fmla="*/ 23228 h 207188"/>
                <a:gd name="connsiteX7" fmla="*/ 0 w 622508"/>
                <a:gd name="connsiteY7" fmla="*/ 19307 h 207188"/>
                <a:gd name="connsiteX0" fmla="*/ 0 w 622508"/>
                <a:gd name="connsiteY0" fmla="*/ 19307 h 199308"/>
                <a:gd name="connsiteX1" fmla="*/ 526864 w 622508"/>
                <a:gd name="connsiteY1" fmla="*/ 0 h 199308"/>
                <a:gd name="connsiteX2" fmla="*/ 336603 w 622508"/>
                <a:gd name="connsiteY2" fmla="*/ 30749 h 199308"/>
                <a:gd name="connsiteX3" fmla="*/ 175247 w 622508"/>
                <a:gd name="connsiteY3" fmla="*/ 26297 h 199308"/>
                <a:gd name="connsiteX4" fmla="*/ 622508 w 622508"/>
                <a:gd name="connsiteY4" fmla="*/ 194010 h 199308"/>
                <a:gd name="connsiteX5" fmla="*/ 396421 w 622508"/>
                <a:gd name="connsiteY5" fmla="*/ 199308 h 199308"/>
                <a:gd name="connsiteX6" fmla="*/ 99728 w 622508"/>
                <a:gd name="connsiteY6" fmla="*/ 23228 h 199308"/>
                <a:gd name="connsiteX7" fmla="*/ 0 w 622508"/>
                <a:gd name="connsiteY7" fmla="*/ 19307 h 199308"/>
                <a:gd name="connsiteX0" fmla="*/ 0 w 788815"/>
                <a:gd name="connsiteY0" fmla="*/ 19307 h 199308"/>
                <a:gd name="connsiteX1" fmla="*/ 526864 w 788815"/>
                <a:gd name="connsiteY1" fmla="*/ 0 h 199308"/>
                <a:gd name="connsiteX2" fmla="*/ 336603 w 788815"/>
                <a:gd name="connsiteY2" fmla="*/ 30749 h 199308"/>
                <a:gd name="connsiteX3" fmla="*/ 175247 w 788815"/>
                <a:gd name="connsiteY3" fmla="*/ 26297 h 199308"/>
                <a:gd name="connsiteX4" fmla="*/ 788816 w 788815"/>
                <a:gd name="connsiteY4" fmla="*/ 188247 h 199308"/>
                <a:gd name="connsiteX5" fmla="*/ 396421 w 788815"/>
                <a:gd name="connsiteY5" fmla="*/ 199308 h 199308"/>
                <a:gd name="connsiteX6" fmla="*/ 99728 w 788815"/>
                <a:gd name="connsiteY6" fmla="*/ 23228 h 199308"/>
                <a:gd name="connsiteX7" fmla="*/ 0 w 788815"/>
                <a:gd name="connsiteY7" fmla="*/ 19307 h 199308"/>
                <a:gd name="connsiteX0" fmla="*/ 250075 w 1038890"/>
                <a:gd name="connsiteY0" fmla="*/ 19307 h 199308"/>
                <a:gd name="connsiteX1" fmla="*/ 776939 w 1038890"/>
                <a:gd name="connsiteY1" fmla="*/ 0 h 199308"/>
                <a:gd name="connsiteX2" fmla="*/ 586678 w 1038890"/>
                <a:gd name="connsiteY2" fmla="*/ 30749 h 199308"/>
                <a:gd name="connsiteX3" fmla="*/ 425322 w 1038890"/>
                <a:gd name="connsiteY3" fmla="*/ 26297 h 199308"/>
                <a:gd name="connsiteX4" fmla="*/ 1038891 w 1038890"/>
                <a:gd name="connsiteY4" fmla="*/ 188247 h 199308"/>
                <a:gd name="connsiteX5" fmla="*/ 646496 w 1038890"/>
                <a:gd name="connsiteY5" fmla="*/ 199308 h 199308"/>
                <a:gd name="connsiteX6" fmla="*/ 349803 w 1038890"/>
                <a:gd name="connsiteY6" fmla="*/ 23228 h 199308"/>
                <a:gd name="connsiteX7" fmla="*/ 250075 w 1038890"/>
                <a:gd name="connsiteY7" fmla="*/ 19307 h 199308"/>
                <a:gd name="connsiteX0" fmla="*/ 250075 w 1038890"/>
                <a:gd name="connsiteY0" fmla="*/ 19307 h 199308"/>
                <a:gd name="connsiteX1" fmla="*/ 776939 w 1038890"/>
                <a:gd name="connsiteY1" fmla="*/ 0 h 199308"/>
                <a:gd name="connsiteX2" fmla="*/ 586678 w 1038890"/>
                <a:gd name="connsiteY2" fmla="*/ 30749 h 199308"/>
                <a:gd name="connsiteX3" fmla="*/ 425322 w 1038890"/>
                <a:gd name="connsiteY3" fmla="*/ 26297 h 199308"/>
                <a:gd name="connsiteX4" fmla="*/ 1038891 w 1038890"/>
                <a:gd name="connsiteY4" fmla="*/ 188247 h 199308"/>
                <a:gd name="connsiteX5" fmla="*/ 646496 w 1038890"/>
                <a:gd name="connsiteY5" fmla="*/ 199308 h 199308"/>
                <a:gd name="connsiteX6" fmla="*/ 349803 w 1038890"/>
                <a:gd name="connsiteY6" fmla="*/ 23228 h 199308"/>
                <a:gd name="connsiteX7" fmla="*/ 250075 w 1038890"/>
                <a:gd name="connsiteY7" fmla="*/ 19307 h 199308"/>
                <a:gd name="connsiteX0" fmla="*/ 269064 w 1057879"/>
                <a:gd name="connsiteY0" fmla="*/ 19307 h 199308"/>
                <a:gd name="connsiteX1" fmla="*/ 795928 w 1057879"/>
                <a:gd name="connsiteY1" fmla="*/ 0 h 199308"/>
                <a:gd name="connsiteX2" fmla="*/ 605667 w 1057879"/>
                <a:gd name="connsiteY2" fmla="*/ 30749 h 199308"/>
                <a:gd name="connsiteX3" fmla="*/ 444311 w 1057879"/>
                <a:gd name="connsiteY3" fmla="*/ 26297 h 199308"/>
                <a:gd name="connsiteX4" fmla="*/ 1057880 w 1057879"/>
                <a:gd name="connsiteY4" fmla="*/ 188247 h 199308"/>
                <a:gd name="connsiteX5" fmla="*/ 665485 w 1057879"/>
                <a:gd name="connsiteY5" fmla="*/ 199308 h 199308"/>
                <a:gd name="connsiteX6" fmla="*/ 368792 w 1057879"/>
                <a:gd name="connsiteY6" fmla="*/ 23228 h 199308"/>
                <a:gd name="connsiteX7" fmla="*/ 269064 w 1057879"/>
                <a:gd name="connsiteY7" fmla="*/ 19307 h 199308"/>
                <a:gd name="connsiteX0" fmla="*/ 397084 w 1185899"/>
                <a:gd name="connsiteY0" fmla="*/ 19307 h 199308"/>
                <a:gd name="connsiteX1" fmla="*/ 923948 w 1185899"/>
                <a:gd name="connsiteY1" fmla="*/ 0 h 199308"/>
                <a:gd name="connsiteX2" fmla="*/ 733687 w 1185899"/>
                <a:gd name="connsiteY2" fmla="*/ 30749 h 199308"/>
                <a:gd name="connsiteX3" fmla="*/ 572331 w 1185899"/>
                <a:gd name="connsiteY3" fmla="*/ 26297 h 199308"/>
                <a:gd name="connsiteX4" fmla="*/ 1185900 w 1185899"/>
                <a:gd name="connsiteY4" fmla="*/ 188247 h 199308"/>
                <a:gd name="connsiteX5" fmla="*/ 793505 w 1185899"/>
                <a:gd name="connsiteY5" fmla="*/ 199308 h 199308"/>
                <a:gd name="connsiteX6" fmla="*/ 496812 w 1185899"/>
                <a:gd name="connsiteY6" fmla="*/ 23228 h 199308"/>
                <a:gd name="connsiteX7" fmla="*/ 397084 w 1185899"/>
                <a:gd name="connsiteY7" fmla="*/ 19307 h 199308"/>
                <a:gd name="connsiteX0" fmla="*/ 397084 w 1185899"/>
                <a:gd name="connsiteY0" fmla="*/ 19307 h 199308"/>
                <a:gd name="connsiteX1" fmla="*/ 923948 w 1185899"/>
                <a:gd name="connsiteY1" fmla="*/ 0 h 199308"/>
                <a:gd name="connsiteX2" fmla="*/ 733687 w 1185899"/>
                <a:gd name="connsiteY2" fmla="*/ 30749 h 199308"/>
                <a:gd name="connsiteX3" fmla="*/ 572331 w 1185899"/>
                <a:gd name="connsiteY3" fmla="*/ 26297 h 199308"/>
                <a:gd name="connsiteX4" fmla="*/ 1185900 w 1185899"/>
                <a:gd name="connsiteY4" fmla="*/ 188247 h 199308"/>
                <a:gd name="connsiteX5" fmla="*/ 793505 w 1185899"/>
                <a:gd name="connsiteY5" fmla="*/ 199308 h 199308"/>
                <a:gd name="connsiteX6" fmla="*/ 496812 w 1185899"/>
                <a:gd name="connsiteY6" fmla="*/ 23228 h 199308"/>
                <a:gd name="connsiteX7" fmla="*/ 397084 w 1185899"/>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72331 w 1185900"/>
                <a:gd name="connsiteY3" fmla="*/ 26297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72331 w 1185900"/>
                <a:gd name="connsiteY3" fmla="*/ 26297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72331 w 1185900"/>
                <a:gd name="connsiteY3" fmla="*/ 26297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89142 w 1185900"/>
                <a:gd name="connsiteY3" fmla="*/ 26814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89142 w 1185900"/>
                <a:gd name="connsiteY3" fmla="*/ 26814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33110 w 1121926"/>
                <a:gd name="connsiteY0" fmla="*/ 19307 h 199308"/>
                <a:gd name="connsiteX1" fmla="*/ 859974 w 1121926"/>
                <a:gd name="connsiteY1" fmla="*/ 0 h 199308"/>
                <a:gd name="connsiteX2" fmla="*/ 627828 w 1121926"/>
                <a:gd name="connsiteY2" fmla="*/ 30251 h 199308"/>
                <a:gd name="connsiteX3" fmla="*/ 525168 w 1121926"/>
                <a:gd name="connsiteY3" fmla="*/ 26814 h 199308"/>
                <a:gd name="connsiteX4" fmla="*/ 1121926 w 1121926"/>
                <a:gd name="connsiteY4" fmla="*/ 188247 h 199308"/>
                <a:gd name="connsiteX5" fmla="*/ 729531 w 1121926"/>
                <a:gd name="connsiteY5" fmla="*/ 199308 h 199308"/>
                <a:gd name="connsiteX6" fmla="*/ 432838 w 1121926"/>
                <a:gd name="connsiteY6" fmla="*/ 23228 h 199308"/>
                <a:gd name="connsiteX7" fmla="*/ 333110 w 1121926"/>
                <a:gd name="connsiteY7" fmla="*/ 19307 h 199308"/>
                <a:gd name="connsiteX0" fmla="*/ 333110 w 1121926"/>
                <a:gd name="connsiteY0" fmla="*/ 19307 h 199308"/>
                <a:gd name="connsiteX1" fmla="*/ 859974 w 1121926"/>
                <a:gd name="connsiteY1" fmla="*/ 0 h 199308"/>
                <a:gd name="connsiteX2" fmla="*/ 627828 w 1121926"/>
                <a:gd name="connsiteY2" fmla="*/ 30251 h 199308"/>
                <a:gd name="connsiteX3" fmla="*/ 525168 w 1121926"/>
                <a:gd name="connsiteY3" fmla="*/ 26814 h 199308"/>
                <a:gd name="connsiteX4" fmla="*/ 1121926 w 1121926"/>
                <a:gd name="connsiteY4" fmla="*/ 188247 h 199308"/>
                <a:gd name="connsiteX5" fmla="*/ 729531 w 1121926"/>
                <a:gd name="connsiteY5" fmla="*/ 199308 h 199308"/>
                <a:gd name="connsiteX6" fmla="*/ 432838 w 1121926"/>
                <a:gd name="connsiteY6" fmla="*/ 23228 h 199308"/>
                <a:gd name="connsiteX7" fmla="*/ 333110 w 1121926"/>
                <a:gd name="connsiteY7" fmla="*/ 19307 h 199308"/>
                <a:gd name="connsiteX0" fmla="*/ 162515 w 951331"/>
                <a:gd name="connsiteY0" fmla="*/ 19307 h 199308"/>
                <a:gd name="connsiteX1" fmla="*/ 689379 w 951331"/>
                <a:gd name="connsiteY1" fmla="*/ 0 h 199308"/>
                <a:gd name="connsiteX2" fmla="*/ 457233 w 951331"/>
                <a:gd name="connsiteY2" fmla="*/ 30251 h 199308"/>
                <a:gd name="connsiteX3" fmla="*/ 354573 w 951331"/>
                <a:gd name="connsiteY3" fmla="*/ 26814 h 199308"/>
                <a:gd name="connsiteX4" fmla="*/ 951331 w 951331"/>
                <a:gd name="connsiteY4" fmla="*/ 188247 h 199308"/>
                <a:gd name="connsiteX5" fmla="*/ 558936 w 951331"/>
                <a:gd name="connsiteY5" fmla="*/ 199308 h 199308"/>
                <a:gd name="connsiteX6" fmla="*/ 262243 w 951331"/>
                <a:gd name="connsiteY6" fmla="*/ 23228 h 199308"/>
                <a:gd name="connsiteX7" fmla="*/ 162515 w 951331"/>
                <a:gd name="connsiteY7" fmla="*/ 19307 h 199308"/>
                <a:gd name="connsiteX0" fmla="*/ 202945 w 991761"/>
                <a:gd name="connsiteY0" fmla="*/ 19307 h 199308"/>
                <a:gd name="connsiteX1" fmla="*/ 729809 w 991761"/>
                <a:gd name="connsiteY1" fmla="*/ 0 h 199308"/>
                <a:gd name="connsiteX2" fmla="*/ 497663 w 991761"/>
                <a:gd name="connsiteY2" fmla="*/ 30251 h 199308"/>
                <a:gd name="connsiteX3" fmla="*/ 395003 w 991761"/>
                <a:gd name="connsiteY3" fmla="*/ 26814 h 199308"/>
                <a:gd name="connsiteX4" fmla="*/ 991761 w 991761"/>
                <a:gd name="connsiteY4" fmla="*/ 188247 h 199308"/>
                <a:gd name="connsiteX5" fmla="*/ 599366 w 991761"/>
                <a:gd name="connsiteY5" fmla="*/ 199308 h 199308"/>
                <a:gd name="connsiteX6" fmla="*/ 302673 w 991761"/>
                <a:gd name="connsiteY6" fmla="*/ 23228 h 199308"/>
                <a:gd name="connsiteX7" fmla="*/ 202945 w 991761"/>
                <a:gd name="connsiteY7" fmla="*/ 19307 h 199308"/>
                <a:gd name="connsiteX0" fmla="*/ 202945 w 991761"/>
                <a:gd name="connsiteY0" fmla="*/ 21329 h 201330"/>
                <a:gd name="connsiteX1" fmla="*/ 633152 w 991761"/>
                <a:gd name="connsiteY1" fmla="*/ 0 h 201330"/>
                <a:gd name="connsiteX2" fmla="*/ 497663 w 991761"/>
                <a:gd name="connsiteY2" fmla="*/ 32273 h 201330"/>
                <a:gd name="connsiteX3" fmla="*/ 395003 w 991761"/>
                <a:gd name="connsiteY3" fmla="*/ 28836 h 201330"/>
                <a:gd name="connsiteX4" fmla="*/ 991761 w 991761"/>
                <a:gd name="connsiteY4" fmla="*/ 190269 h 201330"/>
                <a:gd name="connsiteX5" fmla="*/ 599366 w 991761"/>
                <a:gd name="connsiteY5" fmla="*/ 201330 h 201330"/>
                <a:gd name="connsiteX6" fmla="*/ 302673 w 991761"/>
                <a:gd name="connsiteY6" fmla="*/ 25250 h 201330"/>
                <a:gd name="connsiteX7" fmla="*/ 202945 w 991761"/>
                <a:gd name="connsiteY7" fmla="*/ 21329 h 201330"/>
                <a:gd name="connsiteX0" fmla="*/ 163133 w 991761"/>
                <a:gd name="connsiteY0" fmla="*/ 23912 h 201330"/>
                <a:gd name="connsiteX1" fmla="*/ 633152 w 991761"/>
                <a:gd name="connsiteY1" fmla="*/ 0 h 201330"/>
                <a:gd name="connsiteX2" fmla="*/ 497663 w 991761"/>
                <a:gd name="connsiteY2" fmla="*/ 32273 h 201330"/>
                <a:gd name="connsiteX3" fmla="*/ 395003 w 991761"/>
                <a:gd name="connsiteY3" fmla="*/ 28836 h 201330"/>
                <a:gd name="connsiteX4" fmla="*/ 991761 w 991761"/>
                <a:gd name="connsiteY4" fmla="*/ 190269 h 201330"/>
                <a:gd name="connsiteX5" fmla="*/ 599366 w 991761"/>
                <a:gd name="connsiteY5" fmla="*/ 201330 h 201330"/>
                <a:gd name="connsiteX6" fmla="*/ 302673 w 991761"/>
                <a:gd name="connsiteY6" fmla="*/ 25250 h 201330"/>
                <a:gd name="connsiteX7" fmla="*/ 163133 w 991761"/>
                <a:gd name="connsiteY7" fmla="*/ 23912 h 201330"/>
                <a:gd name="connsiteX0" fmla="*/ 163133 w 991761"/>
                <a:gd name="connsiteY0" fmla="*/ 23912 h 201330"/>
                <a:gd name="connsiteX1" fmla="*/ 633152 w 991761"/>
                <a:gd name="connsiteY1" fmla="*/ 0 h 201330"/>
                <a:gd name="connsiteX2" fmla="*/ 497663 w 991761"/>
                <a:gd name="connsiteY2" fmla="*/ 32273 h 201330"/>
                <a:gd name="connsiteX3" fmla="*/ 409930 w 991761"/>
                <a:gd name="connsiteY3" fmla="*/ 27867 h 201330"/>
                <a:gd name="connsiteX4" fmla="*/ 991761 w 991761"/>
                <a:gd name="connsiteY4" fmla="*/ 190269 h 201330"/>
                <a:gd name="connsiteX5" fmla="*/ 599366 w 991761"/>
                <a:gd name="connsiteY5" fmla="*/ 201330 h 201330"/>
                <a:gd name="connsiteX6" fmla="*/ 302673 w 991761"/>
                <a:gd name="connsiteY6" fmla="*/ 25250 h 201330"/>
                <a:gd name="connsiteX7" fmla="*/ 163133 w 991761"/>
                <a:gd name="connsiteY7" fmla="*/ 23912 h 201330"/>
                <a:gd name="connsiteX0" fmla="*/ 163133 w 991761"/>
                <a:gd name="connsiteY0" fmla="*/ 23912 h 201330"/>
                <a:gd name="connsiteX1" fmla="*/ 633152 w 991761"/>
                <a:gd name="connsiteY1" fmla="*/ 0 h 201330"/>
                <a:gd name="connsiteX2" fmla="*/ 503115 w 991761"/>
                <a:gd name="connsiteY2" fmla="*/ 30537 h 201330"/>
                <a:gd name="connsiteX3" fmla="*/ 409930 w 991761"/>
                <a:gd name="connsiteY3" fmla="*/ 27867 h 201330"/>
                <a:gd name="connsiteX4" fmla="*/ 991761 w 991761"/>
                <a:gd name="connsiteY4" fmla="*/ 190269 h 201330"/>
                <a:gd name="connsiteX5" fmla="*/ 599366 w 991761"/>
                <a:gd name="connsiteY5" fmla="*/ 201330 h 201330"/>
                <a:gd name="connsiteX6" fmla="*/ 302673 w 991761"/>
                <a:gd name="connsiteY6" fmla="*/ 25250 h 201330"/>
                <a:gd name="connsiteX7" fmla="*/ 163133 w 991761"/>
                <a:gd name="connsiteY7" fmla="*/ 23912 h 201330"/>
                <a:gd name="connsiteX0" fmla="*/ 188015 w 991761"/>
                <a:gd name="connsiteY0" fmla="*/ 22298 h 201330"/>
                <a:gd name="connsiteX1" fmla="*/ 633152 w 991761"/>
                <a:gd name="connsiteY1" fmla="*/ 0 h 201330"/>
                <a:gd name="connsiteX2" fmla="*/ 503115 w 991761"/>
                <a:gd name="connsiteY2" fmla="*/ 30537 h 201330"/>
                <a:gd name="connsiteX3" fmla="*/ 409930 w 991761"/>
                <a:gd name="connsiteY3" fmla="*/ 27867 h 201330"/>
                <a:gd name="connsiteX4" fmla="*/ 991761 w 991761"/>
                <a:gd name="connsiteY4" fmla="*/ 190269 h 201330"/>
                <a:gd name="connsiteX5" fmla="*/ 599366 w 991761"/>
                <a:gd name="connsiteY5" fmla="*/ 201330 h 201330"/>
                <a:gd name="connsiteX6" fmla="*/ 302673 w 991761"/>
                <a:gd name="connsiteY6" fmla="*/ 25250 h 201330"/>
                <a:gd name="connsiteX7" fmla="*/ 188015 w 991761"/>
                <a:gd name="connsiteY7" fmla="*/ 22298 h 201330"/>
                <a:gd name="connsiteX0" fmla="*/ 169906 w 973652"/>
                <a:gd name="connsiteY0" fmla="*/ 22298 h 201330"/>
                <a:gd name="connsiteX1" fmla="*/ 615043 w 973652"/>
                <a:gd name="connsiteY1" fmla="*/ 0 h 201330"/>
                <a:gd name="connsiteX2" fmla="*/ 485006 w 973652"/>
                <a:gd name="connsiteY2" fmla="*/ 30537 h 201330"/>
                <a:gd name="connsiteX3" fmla="*/ 391821 w 973652"/>
                <a:gd name="connsiteY3" fmla="*/ 27867 h 201330"/>
                <a:gd name="connsiteX4" fmla="*/ 973652 w 973652"/>
                <a:gd name="connsiteY4" fmla="*/ 190269 h 201330"/>
                <a:gd name="connsiteX5" fmla="*/ 581257 w 973652"/>
                <a:gd name="connsiteY5" fmla="*/ 201330 h 201330"/>
                <a:gd name="connsiteX6" fmla="*/ 284564 w 973652"/>
                <a:gd name="connsiteY6" fmla="*/ 25250 h 201330"/>
                <a:gd name="connsiteX7" fmla="*/ 169906 w 973652"/>
                <a:gd name="connsiteY7" fmla="*/ 22298 h 201330"/>
                <a:gd name="connsiteX0" fmla="*/ 169906 w 973652"/>
                <a:gd name="connsiteY0" fmla="*/ 22298 h 201330"/>
                <a:gd name="connsiteX1" fmla="*/ 615043 w 973652"/>
                <a:gd name="connsiteY1" fmla="*/ 0 h 201330"/>
                <a:gd name="connsiteX2" fmla="*/ 485006 w 973652"/>
                <a:gd name="connsiteY2" fmla="*/ 30537 h 201330"/>
                <a:gd name="connsiteX3" fmla="*/ 391821 w 973652"/>
                <a:gd name="connsiteY3" fmla="*/ 27867 h 201330"/>
                <a:gd name="connsiteX4" fmla="*/ 973652 w 973652"/>
                <a:gd name="connsiteY4" fmla="*/ 190269 h 201330"/>
                <a:gd name="connsiteX5" fmla="*/ 581257 w 973652"/>
                <a:gd name="connsiteY5" fmla="*/ 201330 h 201330"/>
                <a:gd name="connsiteX6" fmla="*/ 284564 w 973652"/>
                <a:gd name="connsiteY6" fmla="*/ 25250 h 201330"/>
                <a:gd name="connsiteX7" fmla="*/ 169906 w 973652"/>
                <a:gd name="connsiteY7" fmla="*/ 22298 h 201330"/>
                <a:gd name="connsiteX0" fmla="*/ 169906 w 973652"/>
                <a:gd name="connsiteY0" fmla="*/ 22298 h 201330"/>
                <a:gd name="connsiteX1" fmla="*/ 615043 w 973652"/>
                <a:gd name="connsiteY1" fmla="*/ 0 h 201330"/>
                <a:gd name="connsiteX2" fmla="*/ 485006 w 973652"/>
                <a:gd name="connsiteY2" fmla="*/ 30537 h 201330"/>
                <a:gd name="connsiteX3" fmla="*/ 391821 w 973652"/>
                <a:gd name="connsiteY3" fmla="*/ 27867 h 201330"/>
                <a:gd name="connsiteX4" fmla="*/ 973652 w 973652"/>
                <a:gd name="connsiteY4" fmla="*/ 190269 h 201330"/>
                <a:gd name="connsiteX5" fmla="*/ 581257 w 973652"/>
                <a:gd name="connsiteY5" fmla="*/ 201330 h 201330"/>
                <a:gd name="connsiteX6" fmla="*/ 284564 w 973652"/>
                <a:gd name="connsiteY6" fmla="*/ 25250 h 201330"/>
                <a:gd name="connsiteX7" fmla="*/ 169906 w 973652"/>
                <a:gd name="connsiteY7" fmla="*/ 22298 h 201330"/>
                <a:gd name="connsiteX0" fmla="*/ 169906 w 973652"/>
                <a:gd name="connsiteY0" fmla="*/ 21725 h 200757"/>
                <a:gd name="connsiteX1" fmla="*/ 555548 w 973652"/>
                <a:gd name="connsiteY1" fmla="*/ 0 h 200757"/>
                <a:gd name="connsiteX2" fmla="*/ 485006 w 973652"/>
                <a:gd name="connsiteY2" fmla="*/ 29964 h 200757"/>
                <a:gd name="connsiteX3" fmla="*/ 391821 w 973652"/>
                <a:gd name="connsiteY3" fmla="*/ 27294 h 200757"/>
                <a:gd name="connsiteX4" fmla="*/ 973652 w 973652"/>
                <a:gd name="connsiteY4" fmla="*/ 189696 h 200757"/>
                <a:gd name="connsiteX5" fmla="*/ 581257 w 973652"/>
                <a:gd name="connsiteY5" fmla="*/ 200757 h 200757"/>
                <a:gd name="connsiteX6" fmla="*/ 284564 w 973652"/>
                <a:gd name="connsiteY6" fmla="*/ 24677 h 200757"/>
                <a:gd name="connsiteX7" fmla="*/ 169906 w 973652"/>
                <a:gd name="connsiteY7" fmla="*/ 21725 h 200757"/>
                <a:gd name="connsiteX0" fmla="*/ 169906 w 973652"/>
                <a:gd name="connsiteY0" fmla="*/ 21303 h 200335"/>
                <a:gd name="connsiteX1" fmla="*/ 567293 w 973652"/>
                <a:gd name="connsiteY1" fmla="*/ 0 h 200335"/>
                <a:gd name="connsiteX2" fmla="*/ 485006 w 973652"/>
                <a:gd name="connsiteY2" fmla="*/ 29542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490879 w 973652"/>
                <a:gd name="connsiteY2" fmla="*/ 29753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506664 w 973652"/>
                <a:gd name="connsiteY2" fmla="*/ 29869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507053 w 973652"/>
                <a:gd name="connsiteY2" fmla="*/ 28527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508878 w 973652"/>
                <a:gd name="connsiteY2" fmla="*/ 29045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508878 w 973652"/>
                <a:gd name="connsiteY2" fmla="*/ 29045 h 200335"/>
                <a:gd name="connsiteX3" fmla="*/ 398084 w 973652"/>
                <a:gd name="connsiteY3" fmla="*/ 25741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72508 w 976254"/>
                <a:gd name="connsiteY0" fmla="*/ 21303 h 200335"/>
                <a:gd name="connsiteX1" fmla="*/ 569895 w 976254"/>
                <a:gd name="connsiteY1" fmla="*/ 0 h 200335"/>
                <a:gd name="connsiteX2" fmla="*/ 511480 w 976254"/>
                <a:gd name="connsiteY2" fmla="*/ 29045 h 200335"/>
                <a:gd name="connsiteX3" fmla="*/ 400686 w 976254"/>
                <a:gd name="connsiteY3" fmla="*/ 25741 h 200335"/>
                <a:gd name="connsiteX4" fmla="*/ 976254 w 976254"/>
                <a:gd name="connsiteY4" fmla="*/ 189274 h 200335"/>
                <a:gd name="connsiteX5" fmla="*/ 583859 w 976254"/>
                <a:gd name="connsiteY5" fmla="*/ 200335 h 200335"/>
                <a:gd name="connsiteX6" fmla="*/ 281295 w 976254"/>
                <a:gd name="connsiteY6" fmla="*/ 24044 h 200335"/>
                <a:gd name="connsiteX7" fmla="*/ 172508 w 976254"/>
                <a:gd name="connsiteY7" fmla="*/ 21303 h 200335"/>
                <a:gd name="connsiteX0" fmla="*/ 162837 w 966583"/>
                <a:gd name="connsiteY0" fmla="*/ 21303 h 200335"/>
                <a:gd name="connsiteX1" fmla="*/ 560224 w 966583"/>
                <a:gd name="connsiteY1" fmla="*/ 0 h 200335"/>
                <a:gd name="connsiteX2" fmla="*/ 501809 w 966583"/>
                <a:gd name="connsiteY2" fmla="*/ 29045 h 200335"/>
                <a:gd name="connsiteX3" fmla="*/ 391015 w 966583"/>
                <a:gd name="connsiteY3" fmla="*/ 25741 h 200335"/>
                <a:gd name="connsiteX4" fmla="*/ 966583 w 966583"/>
                <a:gd name="connsiteY4" fmla="*/ 189274 h 200335"/>
                <a:gd name="connsiteX5" fmla="*/ 574188 w 966583"/>
                <a:gd name="connsiteY5" fmla="*/ 200335 h 200335"/>
                <a:gd name="connsiteX6" fmla="*/ 293668 w 966583"/>
                <a:gd name="connsiteY6" fmla="*/ 23029 h 200335"/>
                <a:gd name="connsiteX7" fmla="*/ 162837 w 966583"/>
                <a:gd name="connsiteY7" fmla="*/ 21303 h 200335"/>
                <a:gd name="connsiteX0" fmla="*/ 166355 w 970101"/>
                <a:gd name="connsiteY0" fmla="*/ 21303 h 200335"/>
                <a:gd name="connsiteX1" fmla="*/ 563742 w 970101"/>
                <a:gd name="connsiteY1" fmla="*/ 0 h 200335"/>
                <a:gd name="connsiteX2" fmla="*/ 505327 w 970101"/>
                <a:gd name="connsiteY2" fmla="*/ 29045 h 200335"/>
                <a:gd name="connsiteX3" fmla="*/ 394533 w 970101"/>
                <a:gd name="connsiteY3" fmla="*/ 25741 h 200335"/>
                <a:gd name="connsiteX4" fmla="*/ 970101 w 970101"/>
                <a:gd name="connsiteY4" fmla="*/ 189274 h 200335"/>
                <a:gd name="connsiteX5" fmla="*/ 577706 w 970101"/>
                <a:gd name="connsiteY5" fmla="*/ 200335 h 200335"/>
                <a:gd name="connsiteX6" fmla="*/ 289095 w 970101"/>
                <a:gd name="connsiteY6" fmla="*/ 23642 h 200335"/>
                <a:gd name="connsiteX7" fmla="*/ 166355 w 970101"/>
                <a:gd name="connsiteY7" fmla="*/ 21303 h 200335"/>
                <a:gd name="connsiteX0" fmla="*/ 166355 w 970101"/>
                <a:gd name="connsiteY0" fmla="*/ 21439 h 200471"/>
                <a:gd name="connsiteX1" fmla="*/ 522249 w 970101"/>
                <a:gd name="connsiteY1" fmla="*/ 0 h 200471"/>
                <a:gd name="connsiteX2" fmla="*/ 505327 w 970101"/>
                <a:gd name="connsiteY2" fmla="*/ 29181 h 200471"/>
                <a:gd name="connsiteX3" fmla="*/ 394533 w 970101"/>
                <a:gd name="connsiteY3" fmla="*/ 25877 h 200471"/>
                <a:gd name="connsiteX4" fmla="*/ 970101 w 970101"/>
                <a:gd name="connsiteY4" fmla="*/ 189410 h 200471"/>
                <a:gd name="connsiteX5" fmla="*/ 577706 w 970101"/>
                <a:gd name="connsiteY5" fmla="*/ 200471 h 200471"/>
                <a:gd name="connsiteX6" fmla="*/ 289095 w 970101"/>
                <a:gd name="connsiteY6" fmla="*/ 23778 h 200471"/>
                <a:gd name="connsiteX7" fmla="*/ 166355 w 970101"/>
                <a:gd name="connsiteY7" fmla="*/ 21439 h 200471"/>
                <a:gd name="connsiteX0" fmla="*/ 166355 w 970101"/>
                <a:gd name="connsiteY0" fmla="*/ 21323 h 200355"/>
                <a:gd name="connsiteX1" fmla="*/ 538032 w 970101"/>
                <a:gd name="connsiteY1" fmla="*/ 0 h 200355"/>
                <a:gd name="connsiteX2" fmla="*/ 505327 w 970101"/>
                <a:gd name="connsiteY2" fmla="*/ 29065 h 200355"/>
                <a:gd name="connsiteX3" fmla="*/ 394533 w 970101"/>
                <a:gd name="connsiteY3" fmla="*/ 25761 h 200355"/>
                <a:gd name="connsiteX4" fmla="*/ 970101 w 970101"/>
                <a:gd name="connsiteY4" fmla="*/ 189294 h 200355"/>
                <a:gd name="connsiteX5" fmla="*/ 577706 w 970101"/>
                <a:gd name="connsiteY5" fmla="*/ 200355 h 200355"/>
                <a:gd name="connsiteX6" fmla="*/ 289095 w 970101"/>
                <a:gd name="connsiteY6" fmla="*/ 23662 h 200355"/>
                <a:gd name="connsiteX7" fmla="*/ 166355 w 970101"/>
                <a:gd name="connsiteY7" fmla="*/ 21323 h 20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101" h="200355">
                  <a:moveTo>
                    <a:pt x="166355" y="21323"/>
                  </a:moveTo>
                  <a:lnTo>
                    <a:pt x="538032" y="0"/>
                  </a:lnTo>
                  <a:lnTo>
                    <a:pt x="505327" y="29065"/>
                  </a:lnTo>
                  <a:lnTo>
                    <a:pt x="394533" y="25761"/>
                  </a:lnTo>
                  <a:cubicBezTo>
                    <a:pt x="226600" y="54238"/>
                    <a:pt x="-169574" y="112473"/>
                    <a:pt x="970101" y="189294"/>
                  </a:cubicBezTo>
                  <a:lnTo>
                    <a:pt x="577706" y="200355"/>
                  </a:lnTo>
                  <a:cubicBezTo>
                    <a:pt x="-387068" y="112395"/>
                    <a:pt x="106945" y="53814"/>
                    <a:pt x="289095" y="23662"/>
                  </a:cubicBezTo>
                  <a:lnTo>
                    <a:pt x="166355" y="21323"/>
                  </a:lnTo>
                  <a:close/>
                </a:path>
              </a:pathLst>
            </a:custGeom>
            <a:gradFill flip="none" rotWithShape="1">
              <a:gsLst>
                <a:gs pos="0">
                  <a:srgbClr val="006600"/>
                </a:gs>
                <a:gs pos="37000">
                  <a:srgbClr val="006600"/>
                </a:gs>
                <a:gs pos="100000">
                  <a:srgbClr val="006600">
                    <a:alpha val="5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38" name="上矢印 63"/>
            <p:cNvSpPr/>
            <p:nvPr/>
          </p:nvSpPr>
          <p:spPr>
            <a:xfrm rot="14297271" flipV="1">
              <a:off x="3655504" y="4545976"/>
              <a:ext cx="323995" cy="1281367"/>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 name="connsiteX0" fmla="*/ 1139 w 560933"/>
                <a:gd name="connsiteY0" fmla="*/ 85414 h 207188"/>
                <a:gd name="connsiteX1" fmla="*/ 340458 w 560933"/>
                <a:gd name="connsiteY1" fmla="*/ 0 h 207188"/>
                <a:gd name="connsiteX2" fmla="*/ 560933 w 560933"/>
                <a:gd name="connsiteY2" fmla="*/ 87404 h 207188"/>
                <a:gd name="connsiteX3" fmla="*/ 399930 w 560933"/>
                <a:gd name="connsiteY3" fmla="*/ 89392 h 207188"/>
                <a:gd name="connsiteX4" fmla="*/ 542913 w 560933"/>
                <a:gd name="connsiteY4" fmla="*/ 207188 h 207188"/>
                <a:gd name="connsiteX5" fmla="*/ 0 w 560933"/>
                <a:gd name="connsiteY5" fmla="*/ 207188 h 207188"/>
                <a:gd name="connsiteX6" fmla="*/ 150236 w 560933"/>
                <a:gd name="connsiteY6" fmla="*/ 85414 h 207188"/>
                <a:gd name="connsiteX7" fmla="*/ 1139 w 560933"/>
                <a:gd name="connsiteY7" fmla="*/ 85414 h 207188"/>
                <a:gd name="connsiteX0" fmla="*/ 0 w 747339"/>
                <a:gd name="connsiteY0" fmla="*/ 19307 h 207188"/>
                <a:gd name="connsiteX1" fmla="*/ 526864 w 747339"/>
                <a:gd name="connsiteY1" fmla="*/ 0 h 207188"/>
                <a:gd name="connsiteX2" fmla="*/ 747339 w 747339"/>
                <a:gd name="connsiteY2" fmla="*/ 87404 h 207188"/>
                <a:gd name="connsiteX3" fmla="*/ 586336 w 747339"/>
                <a:gd name="connsiteY3" fmla="*/ 89392 h 207188"/>
                <a:gd name="connsiteX4" fmla="*/ 729319 w 747339"/>
                <a:gd name="connsiteY4" fmla="*/ 207188 h 207188"/>
                <a:gd name="connsiteX5" fmla="*/ 186406 w 747339"/>
                <a:gd name="connsiteY5" fmla="*/ 207188 h 207188"/>
                <a:gd name="connsiteX6" fmla="*/ 336642 w 747339"/>
                <a:gd name="connsiteY6" fmla="*/ 85414 h 207188"/>
                <a:gd name="connsiteX7" fmla="*/ 0 w 747339"/>
                <a:gd name="connsiteY7" fmla="*/ 19307 h 207188"/>
                <a:gd name="connsiteX0" fmla="*/ 0 w 747339"/>
                <a:gd name="connsiteY0" fmla="*/ 19307 h 207188"/>
                <a:gd name="connsiteX1" fmla="*/ 526864 w 747339"/>
                <a:gd name="connsiteY1" fmla="*/ 0 h 207188"/>
                <a:gd name="connsiteX2" fmla="*/ 747339 w 747339"/>
                <a:gd name="connsiteY2" fmla="*/ 87404 h 207188"/>
                <a:gd name="connsiteX3" fmla="*/ 586336 w 747339"/>
                <a:gd name="connsiteY3" fmla="*/ 89392 h 207188"/>
                <a:gd name="connsiteX4" fmla="*/ 729319 w 747339"/>
                <a:gd name="connsiteY4" fmla="*/ 207188 h 207188"/>
                <a:gd name="connsiteX5" fmla="*/ 186406 w 747339"/>
                <a:gd name="connsiteY5" fmla="*/ 207188 h 207188"/>
                <a:gd name="connsiteX6" fmla="*/ 228212 w 747339"/>
                <a:gd name="connsiteY6" fmla="*/ 32127 h 207188"/>
                <a:gd name="connsiteX7" fmla="*/ 0 w 747339"/>
                <a:gd name="connsiteY7" fmla="*/ 19307 h 207188"/>
                <a:gd name="connsiteX0" fmla="*/ 0 w 747339"/>
                <a:gd name="connsiteY0" fmla="*/ 19307 h 207188"/>
                <a:gd name="connsiteX1" fmla="*/ 526864 w 747339"/>
                <a:gd name="connsiteY1" fmla="*/ 0 h 207188"/>
                <a:gd name="connsiteX2" fmla="*/ 747339 w 747339"/>
                <a:gd name="connsiteY2" fmla="*/ 87404 h 207188"/>
                <a:gd name="connsiteX3" fmla="*/ 586336 w 747339"/>
                <a:gd name="connsiteY3" fmla="*/ 89392 h 207188"/>
                <a:gd name="connsiteX4" fmla="*/ 729319 w 747339"/>
                <a:gd name="connsiteY4" fmla="*/ 207188 h 207188"/>
                <a:gd name="connsiteX5" fmla="*/ 186406 w 747339"/>
                <a:gd name="connsiteY5" fmla="*/ 207188 h 207188"/>
                <a:gd name="connsiteX6" fmla="*/ 99728 w 747339"/>
                <a:gd name="connsiteY6" fmla="*/ 23228 h 207188"/>
                <a:gd name="connsiteX7" fmla="*/ 0 w 747339"/>
                <a:gd name="connsiteY7" fmla="*/ 19307 h 207188"/>
                <a:gd name="connsiteX0" fmla="*/ 0 w 747339"/>
                <a:gd name="connsiteY0" fmla="*/ 19307 h 207188"/>
                <a:gd name="connsiteX1" fmla="*/ 526864 w 747339"/>
                <a:gd name="connsiteY1" fmla="*/ 0 h 207188"/>
                <a:gd name="connsiteX2" fmla="*/ 747339 w 747339"/>
                <a:gd name="connsiteY2" fmla="*/ 87404 h 207188"/>
                <a:gd name="connsiteX3" fmla="*/ 175247 w 747339"/>
                <a:gd name="connsiteY3" fmla="*/ 26297 h 207188"/>
                <a:gd name="connsiteX4" fmla="*/ 729319 w 747339"/>
                <a:gd name="connsiteY4" fmla="*/ 207188 h 207188"/>
                <a:gd name="connsiteX5" fmla="*/ 186406 w 747339"/>
                <a:gd name="connsiteY5" fmla="*/ 207188 h 207188"/>
                <a:gd name="connsiteX6" fmla="*/ 99728 w 747339"/>
                <a:gd name="connsiteY6" fmla="*/ 23228 h 207188"/>
                <a:gd name="connsiteX7" fmla="*/ 0 w 747339"/>
                <a:gd name="connsiteY7" fmla="*/ 19307 h 207188"/>
                <a:gd name="connsiteX0" fmla="*/ 0 w 729319"/>
                <a:gd name="connsiteY0" fmla="*/ 19307 h 207188"/>
                <a:gd name="connsiteX1" fmla="*/ 526864 w 729319"/>
                <a:gd name="connsiteY1" fmla="*/ 0 h 207188"/>
                <a:gd name="connsiteX2" fmla="*/ 336603 w 729319"/>
                <a:gd name="connsiteY2" fmla="*/ 30749 h 207188"/>
                <a:gd name="connsiteX3" fmla="*/ 175247 w 729319"/>
                <a:gd name="connsiteY3" fmla="*/ 26297 h 207188"/>
                <a:gd name="connsiteX4" fmla="*/ 729319 w 729319"/>
                <a:gd name="connsiteY4" fmla="*/ 207188 h 207188"/>
                <a:gd name="connsiteX5" fmla="*/ 186406 w 729319"/>
                <a:gd name="connsiteY5" fmla="*/ 207188 h 207188"/>
                <a:gd name="connsiteX6" fmla="*/ 99728 w 729319"/>
                <a:gd name="connsiteY6" fmla="*/ 23228 h 207188"/>
                <a:gd name="connsiteX7" fmla="*/ 0 w 729319"/>
                <a:gd name="connsiteY7" fmla="*/ 19307 h 207188"/>
                <a:gd name="connsiteX0" fmla="*/ 0 w 729319"/>
                <a:gd name="connsiteY0" fmla="*/ 19307 h 207188"/>
                <a:gd name="connsiteX1" fmla="*/ 526864 w 729319"/>
                <a:gd name="connsiteY1" fmla="*/ 0 h 207188"/>
                <a:gd name="connsiteX2" fmla="*/ 336603 w 729319"/>
                <a:gd name="connsiteY2" fmla="*/ 30749 h 207188"/>
                <a:gd name="connsiteX3" fmla="*/ 175247 w 729319"/>
                <a:gd name="connsiteY3" fmla="*/ 26297 h 207188"/>
                <a:gd name="connsiteX4" fmla="*/ 729319 w 729319"/>
                <a:gd name="connsiteY4" fmla="*/ 207188 h 207188"/>
                <a:gd name="connsiteX5" fmla="*/ 186406 w 729319"/>
                <a:gd name="connsiteY5" fmla="*/ 207188 h 207188"/>
                <a:gd name="connsiteX6" fmla="*/ 99728 w 729319"/>
                <a:gd name="connsiteY6" fmla="*/ 23228 h 207188"/>
                <a:gd name="connsiteX7" fmla="*/ 0 w 729319"/>
                <a:gd name="connsiteY7" fmla="*/ 19307 h 207188"/>
                <a:gd name="connsiteX0" fmla="*/ 0 w 729319"/>
                <a:gd name="connsiteY0" fmla="*/ 19307 h 207188"/>
                <a:gd name="connsiteX1" fmla="*/ 526864 w 729319"/>
                <a:gd name="connsiteY1" fmla="*/ 0 h 207188"/>
                <a:gd name="connsiteX2" fmla="*/ 336603 w 729319"/>
                <a:gd name="connsiteY2" fmla="*/ 30749 h 207188"/>
                <a:gd name="connsiteX3" fmla="*/ 175247 w 729319"/>
                <a:gd name="connsiteY3" fmla="*/ 26297 h 207188"/>
                <a:gd name="connsiteX4" fmla="*/ 729319 w 729319"/>
                <a:gd name="connsiteY4" fmla="*/ 207188 h 207188"/>
                <a:gd name="connsiteX5" fmla="*/ 186406 w 729319"/>
                <a:gd name="connsiteY5" fmla="*/ 207188 h 207188"/>
                <a:gd name="connsiteX6" fmla="*/ 99728 w 729319"/>
                <a:gd name="connsiteY6" fmla="*/ 23228 h 207188"/>
                <a:gd name="connsiteX7" fmla="*/ 0 w 729319"/>
                <a:gd name="connsiteY7" fmla="*/ 19307 h 207188"/>
                <a:gd name="connsiteX0" fmla="*/ 0 w 729319"/>
                <a:gd name="connsiteY0" fmla="*/ 19307 h 207188"/>
                <a:gd name="connsiteX1" fmla="*/ 526864 w 729319"/>
                <a:gd name="connsiteY1" fmla="*/ 0 h 207188"/>
                <a:gd name="connsiteX2" fmla="*/ 336603 w 729319"/>
                <a:gd name="connsiteY2" fmla="*/ 30749 h 207188"/>
                <a:gd name="connsiteX3" fmla="*/ 175247 w 729319"/>
                <a:gd name="connsiteY3" fmla="*/ 26297 h 207188"/>
                <a:gd name="connsiteX4" fmla="*/ 729319 w 729319"/>
                <a:gd name="connsiteY4" fmla="*/ 207188 h 207188"/>
                <a:gd name="connsiteX5" fmla="*/ 186406 w 729319"/>
                <a:gd name="connsiteY5" fmla="*/ 207188 h 207188"/>
                <a:gd name="connsiteX6" fmla="*/ 99728 w 729319"/>
                <a:gd name="connsiteY6" fmla="*/ 23228 h 207188"/>
                <a:gd name="connsiteX7" fmla="*/ 0 w 729319"/>
                <a:gd name="connsiteY7" fmla="*/ 19307 h 207188"/>
                <a:gd name="connsiteX0" fmla="*/ 0 w 622508"/>
                <a:gd name="connsiteY0" fmla="*/ 19307 h 207188"/>
                <a:gd name="connsiteX1" fmla="*/ 526864 w 622508"/>
                <a:gd name="connsiteY1" fmla="*/ 0 h 207188"/>
                <a:gd name="connsiteX2" fmla="*/ 336603 w 622508"/>
                <a:gd name="connsiteY2" fmla="*/ 30749 h 207188"/>
                <a:gd name="connsiteX3" fmla="*/ 175247 w 622508"/>
                <a:gd name="connsiteY3" fmla="*/ 26297 h 207188"/>
                <a:gd name="connsiteX4" fmla="*/ 622508 w 622508"/>
                <a:gd name="connsiteY4" fmla="*/ 194010 h 207188"/>
                <a:gd name="connsiteX5" fmla="*/ 186406 w 622508"/>
                <a:gd name="connsiteY5" fmla="*/ 207188 h 207188"/>
                <a:gd name="connsiteX6" fmla="*/ 99728 w 622508"/>
                <a:gd name="connsiteY6" fmla="*/ 23228 h 207188"/>
                <a:gd name="connsiteX7" fmla="*/ 0 w 622508"/>
                <a:gd name="connsiteY7" fmla="*/ 19307 h 207188"/>
                <a:gd name="connsiteX0" fmla="*/ 0 w 622508"/>
                <a:gd name="connsiteY0" fmla="*/ 19307 h 199308"/>
                <a:gd name="connsiteX1" fmla="*/ 526864 w 622508"/>
                <a:gd name="connsiteY1" fmla="*/ 0 h 199308"/>
                <a:gd name="connsiteX2" fmla="*/ 336603 w 622508"/>
                <a:gd name="connsiteY2" fmla="*/ 30749 h 199308"/>
                <a:gd name="connsiteX3" fmla="*/ 175247 w 622508"/>
                <a:gd name="connsiteY3" fmla="*/ 26297 h 199308"/>
                <a:gd name="connsiteX4" fmla="*/ 622508 w 622508"/>
                <a:gd name="connsiteY4" fmla="*/ 194010 h 199308"/>
                <a:gd name="connsiteX5" fmla="*/ 396421 w 622508"/>
                <a:gd name="connsiteY5" fmla="*/ 199308 h 199308"/>
                <a:gd name="connsiteX6" fmla="*/ 99728 w 622508"/>
                <a:gd name="connsiteY6" fmla="*/ 23228 h 199308"/>
                <a:gd name="connsiteX7" fmla="*/ 0 w 622508"/>
                <a:gd name="connsiteY7" fmla="*/ 19307 h 199308"/>
                <a:gd name="connsiteX0" fmla="*/ 0 w 788815"/>
                <a:gd name="connsiteY0" fmla="*/ 19307 h 199308"/>
                <a:gd name="connsiteX1" fmla="*/ 526864 w 788815"/>
                <a:gd name="connsiteY1" fmla="*/ 0 h 199308"/>
                <a:gd name="connsiteX2" fmla="*/ 336603 w 788815"/>
                <a:gd name="connsiteY2" fmla="*/ 30749 h 199308"/>
                <a:gd name="connsiteX3" fmla="*/ 175247 w 788815"/>
                <a:gd name="connsiteY3" fmla="*/ 26297 h 199308"/>
                <a:gd name="connsiteX4" fmla="*/ 788816 w 788815"/>
                <a:gd name="connsiteY4" fmla="*/ 188247 h 199308"/>
                <a:gd name="connsiteX5" fmla="*/ 396421 w 788815"/>
                <a:gd name="connsiteY5" fmla="*/ 199308 h 199308"/>
                <a:gd name="connsiteX6" fmla="*/ 99728 w 788815"/>
                <a:gd name="connsiteY6" fmla="*/ 23228 h 199308"/>
                <a:gd name="connsiteX7" fmla="*/ 0 w 788815"/>
                <a:gd name="connsiteY7" fmla="*/ 19307 h 199308"/>
                <a:gd name="connsiteX0" fmla="*/ 250075 w 1038890"/>
                <a:gd name="connsiteY0" fmla="*/ 19307 h 199308"/>
                <a:gd name="connsiteX1" fmla="*/ 776939 w 1038890"/>
                <a:gd name="connsiteY1" fmla="*/ 0 h 199308"/>
                <a:gd name="connsiteX2" fmla="*/ 586678 w 1038890"/>
                <a:gd name="connsiteY2" fmla="*/ 30749 h 199308"/>
                <a:gd name="connsiteX3" fmla="*/ 425322 w 1038890"/>
                <a:gd name="connsiteY3" fmla="*/ 26297 h 199308"/>
                <a:gd name="connsiteX4" fmla="*/ 1038891 w 1038890"/>
                <a:gd name="connsiteY4" fmla="*/ 188247 h 199308"/>
                <a:gd name="connsiteX5" fmla="*/ 646496 w 1038890"/>
                <a:gd name="connsiteY5" fmla="*/ 199308 h 199308"/>
                <a:gd name="connsiteX6" fmla="*/ 349803 w 1038890"/>
                <a:gd name="connsiteY6" fmla="*/ 23228 h 199308"/>
                <a:gd name="connsiteX7" fmla="*/ 250075 w 1038890"/>
                <a:gd name="connsiteY7" fmla="*/ 19307 h 199308"/>
                <a:gd name="connsiteX0" fmla="*/ 250075 w 1038890"/>
                <a:gd name="connsiteY0" fmla="*/ 19307 h 199308"/>
                <a:gd name="connsiteX1" fmla="*/ 776939 w 1038890"/>
                <a:gd name="connsiteY1" fmla="*/ 0 h 199308"/>
                <a:gd name="connsiteX2" fmla="*/ 586678 w 1038890"/>
                <a:gd name="connsiteY2" fmla="*/ 30749 h 199308"/>
                <a:gd name="connsiteX3" fmla="*/ 425322 w 1038890"/>
                <a:gd name="connsiteY3" fmla="*/ 26297 h 199308"/>
                <a:gd name="connsiteX4" fmla="*/ 1038891 w 1038890"/>
                <a:gd name="connsiteY4" fmla="*/ 188247 h 199308"/>
                <a:gd name="connsiteX5" fmla="*/ 646496 w 1038890"/>
                <a:gd name="connsiteY5" fmla="*/ 199308 h 199308"/>
                <a:gd name="connsiteX6" fmla="*/ 349803 w 1038890"/>
                <a:gd name="connsiteY6" fmla="*/ 23228 h 199308"/>
                <a:gd name="connsiteX7" fmla="*/ 250075 w 1038890"/>
                <a:gd name="connsiteY7" fmla="*/ 19307 h 199308"/>
                <a:gd name="connsiteX0" fmla="*/ 269064 w 1057879"/>
                <a:gd name="connsiteY0" fmla="*/ 19307 h 199308"/>
                <a:gd name="connsiteX1" fmla="*/ 795928 w 1057879"/>
                <a:gd name="connsiteY1" fmla="*/ 0 h 199308"/>
                <a:gd name="connsiteX2" fmla="*/ 605667 w 1057879"/>
                <a:gd name="connsiteY2" fmla="*/ 30749 h 199308"/>
                <a:gd name="connsiteX3" fmla="*/ 444311 w 1057879"/>
                <a:gd name="connsiteY3" fmla="*/ 26297 h 199308"/>
                <a:gd name="connsiteX4" fmla="*/ 1057880 w 1057879"/>
                <a:gd name="connsiteY4" fmla="*/ 188247 h 199308"/>
                <a:gd name="connsiteX5" fmla="*/ 665485 w 1057879"/>
                <a:gd name="connsiteY5" fmla="*/ 199308 h 199308"/>
                <a:gd name="connsiteX6" fmla="*/ 368792 w 1057879"/>
                <a:gd name="connsiteY6" fmla="*/ 23228 h 199308"/>
                <a:gd name="connsiteX7" fmla="*/ 269064 w 1057879"/>
                <a:gd name="connsiteY7" fmla="*/ 19307 h 199308"/>
                <a:gd name="connsiteX0" fmla="*/ 397084 w 1185899"/>
                <a:gd name="connsiteY0" fmla="*/ 19307 h 199308"/>
                <a:gd name="connsiteX1" fmla="*/ 923948 w 1185899"/>
                <a:gd name="connsiteY1" fmla="*/ 0 h 199308"/>
                <a:gd name="connsiteX2" fmla="*/ 733687 w 1185899"/>
                <a:gd name="connsiteY2" fmla="*/ 30749 h 199308"/>
                <a:gd name="connsiteX3" fmla="*/ 572331 w 1185899"/>
                <a:gd name="connsiteY3" fmla="*/ 26297 h 199308"/>
                <a:gd name="connsiteX4" fmla="*/ 1185900 w 1185899"/>
                <a:gd name="connsiteY4" fmla="*/ 188247 h 199308"/>
                <a:gd name="connsiteX5" fmla="*/ 793505 w 1185899"/>
                <a:gd name="connsiteY5" fmla="*/ 199308 h 199308"/>
                <a:gd name="connsiteX6" fmla="*/ 496812 w 1185899"/>
                <a:gd name="connsiteY6" fmla="*/ 23228 h 199308"/>
                <a:gd name="connsiteX7" fmla="*/ 397084 w 1185899"/>
                <a:gd name="connsiteY7" fmla="*/ 19307 h 199308"/>
                <a:gd name="connsiteX0" fmla="*/ 397084 w 1185899"/>
                <a:gd name="connsiteY0" fmla="*/ 19307 h 199308"/>
                <a:gd name="connsiteX1" fmla="*/ 923948 w 1185899"/>
                <a:gd name="connsiteY1" fmla="*/ 0 h 199308"/>
                <a:gd name="connsiteX2" fmla="*/ 733687 w 1185899"/>
                <a:gd name="connsiteY2" fmla="*/ 30749 h 199308"/>
                <a:gd name="connsiteX3" fmla="*/ 572331 w 1185899"/>
                <a:gd name="connsiteY3" fmla="*/ 26297 h 199308"/>
                <a:gd name="connsiteX4" fmla="*/ 1185900 w 1185899"/>
                <a:gd name="connsiteY4" fmla="*/ 188247 h 199308"/>
                <a:gd name="connsiteX5" fmla="*/ 793505 w 1185899"/>
                <a:gd name="connsiteY5" fmla="*/ 199308 h 199308"/>
                <a:gd name="connsiteX6" fmla="*/ 496812 w 1185899"/>
                <a:gd name="connsiteY6" fmla="*/ 23228 h 199308"/>
                <a:gd name="connsiteX7" fmla="*/ 397084 w 1185899"/>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72331 w 1185900"/>
                <a:gd name="connsiteY3" fmla="*/ 26297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72331 w 1185900"/>
                <a:gd name="connsiteY3" fmla="*/ 26297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72331 w 1185900"/>
                <a:gd name="connsiteY3" fmla="*/ 26297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89142 w 1185900"/>
                <a:gd name="connsiteY3" fmla="*/ 26814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89142 w 1185900"/>
                <a:gd name="connsiteY3" fmla="*/ 26814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33110 w 1121926"/>
                <a:gd name="connsiteY0" fmla="*/ 19307 h 199308"/>
                <a:gd name="connsiteX1" fmla="*/ 859974 w 1121926"/>
                <a:gd name="connsiteY1" fmla="*/ 0 h 199308"/>
                <a:gd name="connsiteX2" fmla="*/ 627828 w 1121926"/>
                <a:gd name="connsiteY2" fmla="*/ 30251 h 199308"/>
                <a:gd name="connsiteX3" fmla="*/ 525168 w 1121926"/>
                <a:gd name="connsiteY3" fmla="*/ 26814 h 199308"/>
                <a:gd name="connsiteX4" fmla="*/ 1121926 w 1121926"/>
                <a:gd name="connsiteY4" fmla="*/ 188247 h 199308"/>
                <a:gd name="connsiteX5" fmla="*/ 729531 w 1121926"/>
                <a:gd name="connsiteY5" fmla="*/ 199308 h 199308"/>
                <a:gd name="connsiteX6" fmla="*/ 432838 w 1121926"/>
                <a:gd name="connsiteY6" fmla="*/ 23228 h 199308"/>
                <a:gd name="connsiteX7" fmla="*/ 333110 w 1121926"/>
                <a:gd name="connsiteY7" fmla="*/ 19307 h 199308"/>
                <a:gd name="connsiteX0" fmla="*/ 333110 w 1121926"/>
                <a:gd name="connsiteY0" fmla="*/ 19307 h 199308"/>
                <a:gd name="connsiteX1" fmla="*/ 859974 w 1121926"/>
                <a:gd name="connsiteY1" fmla="*/ 0 h 199308"/>
                <a:gd name="connsiteX2" fmla="*/ 627828 w 1121926"/>
                <a:gd name="connsiteY2" fmla="*/ 30251 h 199308"/>
                <a:gd name="connsiteX3" fmla="*/ 525168 w 1121926"/>
                <a:gd name="connsiteY3" fmla="*/ 26814 h 199308"/>
                <a:gd name="connsiteX4" fmla="*/ 1121926 w 1121926"/>
                <a:gd name="connsiteY4" fmla="*/ 188247 h 199308"/>
                <a:gd name="connsiteX5" fmla="*/ 729531 w 1121926"/>
                <a:gd name="connsiteY5" fmla="*/ 199308 h 199308"/>
                <a:gd name="connsiteX6" fmla="*/ 432838 w 1121926"/>
                <a:gd name="connsiteY6" fmla="*/ 23228 h 199308"/>
                <a:gd name="connsiteX7" fmla="*/ 333110 w 1121926"/>
                <a:gd name="connsiteY7" fmla="*/ 19307 h 199308"/>
                <a:gd name="connsiteX0" fmla="*/ 162515 w 951331"/>
                <a:gd name="connsiteY0" fmla="*/ 19307 h 199308"/>
                <a:gd name="connsiteX1" fmla="*/ 689379 w 951331"/>
                <a:gd name="connsiteY1" fmla="*/ 0 h 199308"/>
                <a:gd name="connsiteX2" fmla="*/ 457233 w 951331"/>
                <a:gd name="connsiteY2" fmla="*/ 30251 h 199308"/>
                <a:gd name="connsiteX3" fmla="*/ 354573 w 951331"/>
                <a:gd name="connsiteY3" fmla="*/ 26814 h 199308"/>
                <a:gd name="connsiteX4" fmla="*/ 951331 w 951331"/>
                <a:gd name="connsiteY4" fmla="*/ 188247 h 199308"/>
                <a:gd name="connsiteX5" fmla="*/ 558936 w 951331"/>
                <a:gd name="connsiteY5" fmla="*/ 199308 h 199308"/>
                <a:gd name="connsiteX6" fmla="*/ 262243 w 951331"/>
                <a:gd name="connsiteY6" fmla="*/ 23228 h 199308"/>
                <a:gd name="connsiteX7" fmla="*/ 162515 w 951331"/>
                <a:gd name="connsiteY7" fmla="*/ 19307 h 199308"/>
                <a:gd name="connsiteX0" fmla="*/ 202945 w 991761"/>
                <a:gd name="connsiteY0" fmla="*/ 19307 h 199308"/>
                <a:gd name="connsiteX1" fmla="*/ 729809 w 991761"/>
                <a:gd name="connsiteY1" fmla="*/ 0 h 199308"/>
                <a:gd name="connsiteX2" fmla="*/ 497663 w 991761"/>
                <a:gd name="connsiteY2" fmla="*/ 30251 h 199308"/>
                <a:gd name="connsiteX3" fmla="*/ 395003 w 991761"/>
                <a:gd name="connsiteY3" fmla="*/ 26814 h 199308"/>
                <a:gd name="connsiteX4" fmla="*/ 991761 w 991761"/>
                <a:gd name="connsiteY4" fmla="*/ 188247 h 199308"/>
                <a:gd name="connsiteX5" fmla="*/ 599366 w 991761"/>
                <a:gd name="connsiteY5" fmla="*/ 199308 h 199308"/>
                <a:gd name="connsiteX6" fmla="*/ 302673 w 991761"/>
                <a:gd name="connsiteY6" fmla="*/ 23228 h 199308"/>
                <a:gd name="connsiteX7" fmla="*/ 202945 w 991761"/>
                <a:gd name="connsiteY7" fmla="*/ 19307 h 199308"/>
                <a:gd name="connsiteX0" fmla="*/ 202945 w 991761"/>
                <a:gd name="connsiteY0" fmla="*/ 21329 h 201330"/>
                <a:gd name="connsiteX1" fmla="*/ 633152 w 991761"/>
                <a:gd name="connsiteY1" fmla="*/ 0 h 201330"/>
                <a:gd name="connsiteX2" fmla="*/ 497663 w 991761"/>
                <a:gd name="connsiteY2" fmla="*/ 32273 h 201330"/>
                <a:gd name="connsiteX3" fmla="*/ 395003 w 991761"/>
                <a:gd name="connsiteY3" fmla="*/ 28836 h 201330"/>
                <a:gd name="connsiteX4" fmla="*/ 991761 w 991761"/>
                <a:gd name="connsiteY4" fmla="*/ 190269 h 201330"/>
                <a:gd name="connsiteX5" fmla="*/ 599366 w 991761"/>
                <a:gd name="connsiteY5" fmla="*/ 201330 h 201330"/>
                <a:gd name="connsiteX6" fmla="*/ 302673 w 991761"/>
                <a:gd name="connsiteY6" fmla="*/ 25250 h 201330"/>
                <a:gd name="connsiteX7" fmla="*/ 202945 w 991761"/>
                <a:gd name="connsiteY7" fmla="*/ 21329 h 201330"/>
                <a:gd name="connsiteX0" fmla="*/ 163133 w 991761"/>
                <a:gd name="connsiteY0" fmla="*/ 23912 h 201330"/>
                <a:gd name="connsiteX1" fmla="*/ 633152 w 991761"/>
                <a:gd name="connsiteY1" fmla="*/ 0 h 201330"/>
                <a:gd name="connsiteX2" fmla="*/ 497663 w 991761"/>
                <a:gd name="connsiteY2" fmla="*/ 32273 h 201330"/>
                <a:gd name="connsiteX3" fmla="*/ 395003 w 991761"/>
                <a:gd name="connsiteY3" fmla="*/ 28836 h 201330"/>
                <a:gd name="connsiteX4" fmla="*/ 991761 w 991761"/>
                <a:gd name="connsiteY4" fmla="*/ 190269 h 201330"/>
                <a:gd name="connsiteX5" fmla="*/ 599366 w 991761"/>
                <a:gd name="connsiteY5" fmla="*/ 201330 h 201330"/>
                <a:gd name="connsiteX6" fmla="*/ 302673 w 991761"/>
                <a:gd name="connsiteY6" fmla="*/ 25250 h 201330"/>
                <a:gd name="connsiteX7" fmla="*/ 163133 w 991761"/>
                <a:gd name="connsiteY7" fmla="*/ 23912 h 201330"/>
                <a:gd name="connsiteX0" fmla="*/ 163133 w 991761"/>
                <a:gd name="connsiteY0" fmla="*/ 23912 h 201330"/>
                <a:gd name="connsiteX1" fmla="*/ 633152 w 991761"/>
                <a:gd name="connsiteY1" fmla="*/ 0 h 201330"/>
                <a:gd name="connsiteX2" fmla="*/ 497663 w 991761"/>
                <a:gd name="connsiteY2" fmla="*/ 32273 h 201330"/>
                <a:gd name="connsiteX3" fmla="*/ 409930 w 991761"/>
                <a:gd name="connsiteY3" fmla="*/ 27867 h 201330"/>
                <a:gd name="connsiteX4" fmla="*/ 991761 w 991761"/>
                <a:gd name="connsiteY4" fmla="*/ 190269 h 201330"/>
                <a:gd name="connsiteX5" fmla="*/ 599366 w 991761"/>
                <a:gd name="connsiteY5" fmla="*/ 201330 h 201330"/>
                <a:gd name="connsiteX6" fmla="*/ 302673 w 991761"/>
                <a:gd name="connsiteY6" fmla="*/ 25250 h 201330"/>
                <a:gd name="connsiteX7" fmla="*/ 163133 w 991761"/>
                <a:gd name="connsiteY7" fmla="*/ 23912 h 201330"/>
                <a:gd name="connsiteX0" fmla="*/ 163133 w 991761"/>
                <a:gd name="connsiteY0" fmla="*/ 23912 h 201330"/>
                <a:gd name="connsiteX1" fmla="*/ 633152 w 991761"/>
                <a:gd name="connsiteY1" fmla="*/ 0 h 201330"/>
                <a:gd name="connsiteX2" fmla="*/ 503115 w 991761"/>
                <a:gd name="connsiteY2" fmla="*/ 30537 h 201330"/>
                <a:gd name="connsiteX3" fmla="*/ 409930 w 991761"/>
                <a:gd name="connsiteY3" fmla="*/ 27867 h 201330"/>
                <a:gd name="connsiteX4" fmla="*/ 991761 w 991761"/>
                <a:gd name="connsiteY4" fmla="*/ 190269 h 201330"/>
                <a:gd name="connsiteX5" fmla="*/ 599366 w 991761"/>
                <a:gd name="connsiteY5" fmla="*/ 201330 h 201330"/>
                <a:gd name="connsiteX6" fmla="*/ 302673 w 991761"/>
                <a:gd name="connsiteY6" fmla="*/ 25250 h 201330"/>
                <a:gd name="connsiteX7" fmla="*/ 163133 w 991761"/>
                <a:gd name="connsiteY7" fmla="*/ 23912 h 201330"/>
                <a:gd name="connsiteX0" fmla="*/ 188015 w 991761"/>
                <a:gd name="connsiteY0" fmla="*/ 22298 h 201330"/>
                <a:gd name="connsiteX1" fmla="*/ 633152 w 991761"/>
                <a:gd name="connsiteY1" fmla="*/ 0 h 201330"/>
                <a:gd name="connsiteX2" fmla="*/ 503115 w 991761"/>
                <a:gd name="connsiteY2" fmla="*/ 30537 h 201330"/>
                <a:gd name="connsiteX3" fmla="*/ 409930 w 991761"/>
                <a:gd name="connsiteY3" fmla="*/ 27867 h 201330"/>
                <a:gd name="connsiteX4" fmla="*/ 991761 w 991761"/>
                <a:gd name="connsiteY4" fmla="*/ 190269 h 201330"/>
                <a:gd name="connsiteX5" fmla="*/ 599366 w 991761"/>
                <a:gd name="connsiteY5" fmla="*/ 201330 h 201330"/>
                <a:gd name="connsiteX6" fmla="*/ 302673 w 991761"/>
                <a:gd name="connsiteY6" fmla="*/ 25250 h 201330"/>
                <a:gd name="connsiteX7" fmla="*/ 188015 w 991761"/>
                <a:gd name="connsiteY7" fmla="*/ 22298 h 201330"/>
                <a:gd name="connsiteX0" fmla="*/ 169906 w 973652"/>
                <a:gd name="connsiteY0" fmla="*/ 22298 h 201330"/>
                <a:gd name="connsiteX1" fmla="*/ 615043 w 973652"/>
                <a:gd name="connsiteY1" fmla="*/ 0 h 201330"/>
                <a:gd name="connsiteX2" fmla="*/ 485006 w 973652"/>
                <a:gd name="connsiteY2" fmla="*/ 30537 h 201330"/>
                <a:gd name="connsiteX3" fmla="*/ 391821 w 973652"/>
                <a:gd name="connsiteY3" fmla="*/ 27867 h 201330"/>
                <a:gd name="connsiteX4" fmla="*/ 973652 w 973652"/>
                <a:gd name="connsiteY4" fmla="*/ 190269 h 201330"/>
                <a:gd name="connsiteX5" fmla="*/ 581257 w 973652"/>
                <a:gd name="connsiteY5" fmla="*/ 201330 h 201330"/>
                <a:gd name="connsiteX6" fmla="*/ 284564 w 973652"/>
                <a:gd name="connsiteY6" fmla="*/ 25250 h 201330"/>
                <a:gd name="connsiteX7" fmla="*/ 169906 w 973652"/>
                <a:gd name="connsiteY7" fmla="*/ 22298 h 201330"/>
                <a:gd name="connsiteX0" fmla="*/ 169906 w 973652"/>
                <a:gd name="connsiteY0" fmla="*/ 22298 h 201330"/>
                <a:gd name="connsiteX1" fmla="*/ 615043 w 973652"/>
                <a:gd name="connsiteY1" fmla="*/ 0 h 201330"/>
                <a:gd name="connsiteX2" fmla="*/ 485006 w 973652"/>
                <a:gd name="connsiteY2" fmla="*/ 30537 h 201330"/>
                <a:gd name="connsiteX3" fmla="*/ 391821 w 973652"/>
                <a:gd name="connsiteY3" fmla="*/ 27867 h 201330"/>
                <a:gd name="connsiteX4" fmla="*/ 973652 w 973652"/>
                <a:gd name="connsiteY4" fmla="*/ 190269 h 201330"/>
                <a:gd name="connsiteX5" fmla="*/ 581257 w 973652"/>
                <a:gd name="connsiteY5" fmla="*/ 201330 h 201330"/>
                <a:gd name="connsiteX6" fmla="*/ 284564 w 973652"/>
                <a:gd name="connsiteY6" fmla="*/ 25250 h 201330"/>
                <a:gd name="connsiteX7" fmla="*/ 169906 w 973652"/>
                <a:gd name="connsiteY7" fmla="*/ 22298 h 201330"/>
                <a:gd name="connsiteX0" fmla="*/ 169906 w 973652"/>
                <a:gd name="connsiteY0" fmla="*/ 22298 h 201330"/>
                <a:gd name="connsiteX1" fmla="*/ 615043 w 973652"/>
                <a:gd name="connsiteY1" fmla="*/ 0 h 201330"/>
                <a:gd name="connsiteX2" fmla="*/ 485006 w 973652"/>
                <a:gd name="connsiteY2" fmla="*/ 30537 h 201330"/>
                <a:gd name="connsiteX3" fmla="*/ 391821 w 973652"/>
                <a:gd name="connsiteY3" fmla="*/ 27867 h 201330"/>
                <a:gd name="connsiteX4" fmla="*/ 973652 w 973652"/>
                <a:gd name="connsiteY4" fmla="*/ 190269 h 201330"/>
                <a:gd name="connsiteX5" fmla="*/ 581257 w 973652"/>
                <a:gd name="connsiteY5" fmla="*/ 201330 h 201330"/>
                <a:gd name="connsiteX6" fmla="*/ 284564 w 973652"/>
                <a:gd name="connsiteY6" fmla="*/ 25250 h 201330"/>
                <a:gd name="connsiteX7" fmla="*/ 169906 w 973652"/>
                <a:gd name="connsiteY7" fmla="*/ 22298 h 201330"/>
                <a:gd name="connsiteX0" fmla="*/ 169906 w 973652"/>
                <a:gd name="connsiteY0" fmla="*/ 21725 h 200757"/>
                <a:gd name="connsiteX1" fmla="*/ 555548 w 973652"/>
                <a:gd name="connsiteY1" fmla="*/ 0 h 200757"/>
                <a:gd name="connsiteX2" fmla="*/ 485006 w 973652"/>
                <a:gd name="connsiteY2" fmla="*/ 29964 h 200757"/>
                <a:gd name="connsiteX3" fmla="*/ 391821 w 973652"/>
                <a:gd name="connsiteY3" fmla="*/ 27294 h 200757"/>
                <a:gd name="connsiteX4" fmla="*/ 973652 w 973652"/>
                <a:gd name="connsiteY4" fmla="*/ 189696 h 200757"/>
                <a:gd name="connsiteX5" fmla="*/ 581257 w 973652"/>
                <a:gd name="connsiteY5" fmla="*/ 200757 h 200757"/>
                <a:gd name="connsiteX6" fmla="*/ 284564 w 973652"/>
                <a:gd name="connsiteY6" fmla="*/ 24677 h 200757"/>
                <a:gd name="connsiteX7" fmla="*/ 169906 w 973652"/>
                <a:gd name="connsiteY7" fmla="*/ 21725 h 200757"/>
                <a:gd name="connsiteX0" fmla="*/ 169906 w 973652"/>
                <a:gd name="connsiteY0" fmla="*/ 21303 h 200335"/>
                <a:gd name="connsiteX1" fmla="*/ 567293 w 973652"/>
                <a:gd name="connsiteY1" fmla="*/ 0 h 200335"/>
                <a:gd name="connsiteX2" fmla="*/ 485006 w 973652"/>
                <a:gd name="connsiteY2" fmla="*/ 29542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490879 w 973652"/>
                <a:gd name="connsiteY2" fmla="*/ 29753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506664 w 973652"/>
                <a:gd name="connsiteY2" fmla="*/ 29869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507053 w 973652"/>
                <a:gd name="connsiteY2" fmla="*/ 28527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508878 w 973652"/>
                <a:gd name="connsiteY2" fmla="*/ 29045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508878 w 973652"/>
                <a:gd name="connsiteY2" fmla="*/ 29045 h 200335"/>
                <a:gd name="connsiteX3" fmla="*/ 398084 w 973652"/>
                <a:gd name="connsiteY3" fmla="*/ 25741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72508 w 976254"/>
                <a:gd name="connsiteY0" fmla="*/ 21303 h 200335"/>
                <a:gd name="connsiteX1" fmla="*/ 569895 w 976254"/>
                <a:gd name="connsiteY1" fmla="*/ 0 h 200335"/>
                <a:gd name="connsiteX2" fmla="*/ 511480 w 976254"/>
                <a:gd name="connsiteY2" fmla="*/ 29045 h 200335"/>
                <a:gd name="connsiteX3" fmla="*/ 400686 w 976254"/>
                <a:gd name="connsiteY3" fmla="*/ 25741 h 200335"/>
                <a:gd name="connsiteX4" fmla="*/ 976254 w 976254"/>
                <a:gd name="connsiteY4" fmla="*/ 189274 h 200335"/>
                <a:gd name="connsiteX5" fmla="*/ 583859 w 976254"/>
                <a:gd name="connsiteY5" fmla="*/ 200335 h 200335"/>
                <a:gd name="connsiteX6" fmla="*/ 281295 w 976254"/>
                <a:gd name="connsiteY6" fmla="*/ 24044 h 200335"/>
                <a:gd name="connsiteX7" fmla="*/ 172508 w 976254"/>
                <a:gd name="connsiteY7" fmla="*/ 21303 h 200335"/>
                <a:gd name="connsiteX0" fmla="*/ 162837 w 966583"/>
                <a:gd name="connsiteY0" fmla="*/ 21303 h 200335"/>
                <a:gd name="connsiteX1" fmla="*/ 560224 w 966583"/>
                <a:gd name="connsiteY1" fmla="*/ 0 h 200335"/>
                <a:gd name="connsiteX2" fmla="*/ 501809 w 966583"/>
                <a:gd name="connsiteY2" fmla="*/ 29045 h 200335"/>
                <a:gd name="connsiteX3" fmla="*/ 391015 w 966583"/>
                <a:gd name="connsiteY3" fmla="*/ 25741 h 200335"/>
                <a:gd name="connsiteX4" fmla="*/ 966583 w 966583"/>
                <a:gd name="connsiteY4" fmla="*/ 189274 h 200335"/>
                <a:gd name="connsiteX5" fmla="*/ 574188 w 966583"/>
                <a:gd name="connsiteY5" fmla="*/ 200335 h 200335"/>
                <a:gd name="connsiteX6" fmla="*/ 293668 w 966583"/>
                <a:gd name="connsiteY6" fmla="*/ 23029 h 200335"/>
                <a:gd name="connsiteX7" fmla="*/ 162837 w 966583"/>
                <a:gd name="connsiteY7" fmla="*/ 21303 h 200335"/>
                <a:gd name="connsiteX0" fmla="*/ 166355 w 970101"/>
                <a:gd name="connsiteY0" fmla="*/ 21303 h 200335"/>
                <a:gd name="connsiteX1" fmla="*/ 563742 w 970101"/>
                <a:gd name="connsiteY1" fmla="*/ 0 h 200335"/>
                <a:gd name="connsiteX2" fmla="*/ 505327 w 970101"/>
                <a:gd name="connsiteY2" fmla="*/ 29045 h 200335"/>
                <a:gd name="connsiteX3" fmla="*/ 394533 w 970101"/>
                <a:gd name="connsiteY3" fmla="*/ 25741 h 200335"/>
                <a:gd name="connsiteX4" fmla="*/ 970101 w 970101"/>
                <a:gd name="connsiteY4" fmla="*/ 189274 h 200335"/>
                <a:gd name="connsiteX5" fmla="*/ 577706 w 970101"/>
                <a:gd name="connsiteY5" fmla="*/ 200335 h 200335"/>
                <a:gd name="connsiteX6" fmla="*/ 289095 w 970101"/>
                <a:gd name="connsiteY6" fmla="*/ 23642 h 200335"/>
                <a:gd name="connsiteX7" fmla="*/ 166355 w 970101"/>
                <a:gd name="connsiteY7" fmla="*/ 21303 h 200335"/>
                <a:gd name="connsiteX0" fmla="*/ 166355 w 970101"/>
                <a:gd name="connsiteY0" fmla="*/ 21439 h 200471"/>
                <a:gd name="connsiteX1" fmla="*/ 522249 w 970101"/>
                <a:gd name="connsiteY1" fmla="*/ 0 h 200471"/>
                <a:gd name="connsiteX2" fmla="*/ 505327 w 970101"/>
                <a:gd name="connsiteY2" fmla="*/ 29181 h 200471"/>
                <a:gd name="connsiteX3" fmla="*/ 394533 w 970101"/>
                <a:gd name="connsiteY3" fmla="*/ 25877 h 200471"/>
                <a:gd name="connsiteX4" fmla="*/ 970101 w 970101"/>
                <a:gd name="connsiteY4" fmla="*/ 189410 h 200471"/>
                <a:gd name="connsiteX5" fmla="*/ 577706 w 970101"/>
                <a:gd name="connsiteY5" fmla="*/ 200471 h 200471"/>
                <a:gd name="connsiteX6" fmla="*/ 289095 w 970101"/>
                <a:gd name="connsiteY6" fmla="*/ 23778 h 200471"/>
                <a:gd name="connsiteX7" fmla="*/ 166355 w 970101"/>
                <a:gd name="connsiteY7" fmla="*/ 21439 h 200471"/>
                <a:gd name="connsiteX0" fmla="*/ 166355 w 970101"/>
                <a:gd name="connsiteY0" fmla="*/ 21323 h 200355"/>
                <a:gd name="connsiteX1" fmla="*/ 538032 w 970101"/>
                <a:gd name="connsiteY1" fmla="*/ 0 h 200355"/>
                <a:gd name="connsiteX2" fmla="*/ 505327 w 970101"/>
                <a:gd name="connsiteY2" fmla="*/ 29065 h 200355"/>
                <a:gd name="connsiteX3" fmla="*/ 394533 w 970101"/>
                <a:gd name="connsiteY3" fmla="*/ 25761 h 200355"/>
                <a:gd name="connsiteX4" fmla="*/ 970101 w 970101"/>
                <a:gd name="connsiteY4" fmla="*/ 189294 h 200355"/>
                <a:gd name="connsiteX5" fmla="*/ 577706 w 970101"/>
                <a:gd name="connsiteY5" fmla="*/ 200355 h 200355"/>
                <a:gd name="connsiteX6" fmla="*/ 289095 w 970101"/>
                <a:gd name="connsiteY6" fmla="*/ 23662 h 200355"/>
                <a:gd name="connsiteX7" fmla="*/ 166355 w 970101"/>
                <a:gd name="connsiteY7" fmla="*/ 21323 h 20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101" h="200355">
                  <a:moveTo>
                    <a:pt x="166355" y="21323"/>
                  </a:moveTo>
                  <a:lnTo>
                    <a:pt x="538032" y="0"/>
                  </a:lnTo>
                  <a:lnTo>
                    <a:pt x="505327" y="29065"/>
                  </a:lnTo>
                  <a:lnTo>
                    <a:pt x="394533" y="25761"/>
                  </a:lnTo>
                  <a:cubicBezTo>
                    <a:pt x="226600" y="54238"/>
                    <a:pt x="-169574" y="112473"/>
                    <a:pt x="970101" y="189294"/>
                  </a:cubicBezTo>
                  <a:lnTo>
                    <a:pt x="577706" y="200355"/>
                  </a:lnTo>
                  <a:cubicBezTo>
                    <a:pt x="-387068" y="112395"/>
                    <a:pt x="106945" y="53814"/>
                    <a:pt x="289095" y="23662"/>
                  </a:cubicBezTo>
                  <a:lnTo>
                    <a:pt x="166355" y="21323"/>
                  </a:lnTo>
                  <a:close/>
                </a:path>
              </a:pathLst>
            </a:custGeom>
            <a:gradFill flip="none" rotWithShape="1">
              <a:gsLst>
                <a:gs pos="0">
                  <a:srgbClr val="006600"/>
                </a:gs>
                <a:gs pos="37000">
                  <a:srgbClr val="006600"/>
                </a:gs>
                <a:gs pos="100000">
                  <a:srgbClr val="006600">
                    <a:alpha val="5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39" name="上矢印 63"/>
            <p:cNvSpPr/>
            <p:nvPr/>
          </p:nvSpPr>
          <p:spPr>
            <a:xfrm rot="7302729" flipH="1" flipV="1">
              <a:off x="5184203" y="4545976"/>
              <a:ext cx="323995" cy="1281367"/>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 name="connsiteX0" fmla="*/ 1139 w 560933"/>
                <a:gd name="connsiteY0" fmla="*/ 85414 h 207188"/>
                <a:gd name="connsiteX1" fmla="*/ 340458 w 560933"/>
                <a:gd name="connsiteY1" fmla="*/ 0 h 207188"/>
                <a:gd name="connsiteX2" fmla="*/ 560933 w 560933"/>
                <a:gd name="connsiteY2" fmla="*/ 87404 h 207188"/>
                <a:gd name="connsiteX3" fmla="*/ 399930 w 560933"/>
                <a:gd name="connsiteY3" fmla="*/ 89392 h 207188"/>
                <a:gd name="connsiteX4" fmla="*/ 542913 w 560933"/>
                <a:gd name="connsiteY4" fmla="*/ 207188 h 207188"/>
                <a:gd name="connsiteX5" fmla="*/ 0 w 560933"/>
                <a:gd name="connsiteY5" fmla="*/ 207188 h 207188"/>
                <a:gd name="connsiteX6" fmla="*/ 150236 w 560933"/>
                <a:gd name="connsiteY6" fmla="*/ 85414 h 207188"/>
                <a:gd name="connsiteX7" fmla="*/ 1139 w 560933"/>
                <a:gd name="connsiteY7" fmla="*/ 85414 h 207188"/>
                <a:gd name="connsiteX0" fmla="*/ 0 w 747339"/>
                <a:gd name="connsiteY0" fmla="*/ 19307 h 207188"/>
                <a:gd name="connsiteX1" fmla="*/ 526864 w 747339"/>
                <a:gd name="connsiteY1" fmla="*/ 0 h 207188"/>
                <a:gd name="connsiteX2" fmla="*/ 747339 w 747339"/>
                <a:gd name="connsiteY2" fmla="*/ 87404 h 207188"/>
                <a:gd name="connsiteX3" fmla="*/ 586336 w 747339"/>
                <a:gd name="connsiteY3" fmla="*/ 89392 h 207188"/>
                <a:gd name="connsiteX4" fmla="*/ 729319 w 747339"/>
                <a:gd name="connsiteY4" fmla="*/ 207188 h 207188"/>
                <a:gd name="connsiteX5" fmla="*/ 186406 w 747339"/>
                <a:gd name="connsiteY5" fmla="*/ 207188 h 207188"/>
                <a:gd name="connsiteX6" fmla="*/ 336642 w 747339"/>
                <a:gd name="connsiteY6" fmla="*/ 85414 h 207188"/>
                <a:gd name="connsiteX7" fmla="*/ 0 w 747339"/>
                <a:gd name="connsiteY7" fmla="*/ 19307 h 207188"/>
                <a:gd name="connsiteX0" fmla="*/ 0 w 747339"/>
                <a:gd name="connsiteY0" fmla="*/ 19307 h 207188"/>
                <a:gd name="connsiteX1" fmla="*/ 526864 w 747339"/>
                <a:gd name="connsiteY1" fmla="*/ 0 h 207188"/>
                <a:gd name="connsiteX2" fmla="*/ 747339 w 747339"/>
                <a:gd name="connsiteY2" fmla="*/ 87404 h 207188"/>
                <a:gd name="connsiteX3" fmla="*/ 586336 w 747339"/>
                <a:gd name="connsiteY3" fmla="*/ 89392 h 207188"/>
                <a:gd name="connsiteX4" fmla="*/ 729319 w 747339"/>
                <a:gd name="connsiteY4" fmla="*/ 207188 h 207188"/>
                <a:gd name="connsiteX5" fmla="*/ 186406 w 747339"/>
                <a:gd name="connsiteY5" fmla="*/ 207188 h 207188"/>
                <a:gd name="connsiteX6" fmla="*/ 228212 w 747339"/>
                <a:gd name="connsiteY6" fmla="*/ 32127 h 207188"/>
                <a:gd name="connsiteX7" fmla="*/ 0 w 747339"/>
                <a:gd name="connsiteY7" fmla="*/ 19307 h 207188"/>
                <a:gd name="connsiteX0" fmla="*/ 0 w 747339"/>
                <a:gd name="connsiteY0" fmla="*/ 19307 h 207188"/>
                <a:gd name="connsiteX1" fmla="*/ 526864 w 747339"/>
                <a:gd name="connsiteY1" fmla="*/ 0 h 207188"/>
                <a:gd name="connsiteX2" fmla="*/ 747339 w 747339"/>
                <a:gd name="connsiteY2" fmla="*/ 87404 h 207188"/>
                <a:gd name="connsiteX3" fmla="*/ 586336 w 747339"/>
                <a:gd name="connsiteY3" fmla="*/ 89392 h 207188"/>
                <a:gd name="connsiteX4" fmla="*/ 729319 w 747339"/>
                <a:gd name="connsiteY4" fmla="*/ 207188 h 207188"/>
                <a:gd name="connsiteX5" fmla="*/ 186406 w 747339"/>
                <a:gd name="connsiteY5" fmla="*/ 207188 h 207188"/>
                <a:gd name="connsiteX6" fmla="*/ 99728 w 747339"/>
                <a:gd name="connsiteY6" fmla="*/ 23228 h 207188"/>
                <a:gd name="connsiteX7" fmla="*/ 0 w 747339"/>
                <a:gd name="connsiteY7" fmla="*/ 19307 h 207188"/>
                <a:gd name="connsiteX0" fmla="*/ 0 w 747339"/>
                <a:gd name="connsiteY0" fmla="*/ 19307 h 207188"/>
                <a:gd name="connsiteX1" fmla="*/ 526864 w 747339"/>
                <a:gd name="connsiteY1" fmla="*/ 0 h 207188"/>
                <a:gd name="connsiteX2" fmla="*/ 747339 w 747339"/>
                <a:gd name="connsiteY2" fmla="*/ 87404 h 207188"/>
                <a:gd name="connsiteX3" fmla="*/ 175247 w 747339"/>
                <a:gd name="connsiteY3" fmla="*/ 26297 h 207188"/>
                <a:gd name="connsiteX4" fmla="*/ 729319 w 747339"/>
                <a:gd name="connsiteY4" fmla="*/ 207188 h 207188"/>
                <a:gd name="connsiteX5" fmla="*/ 186406 w 747339"/>
                <a:gd name="connsiteY5" fmla="*/ 207188 h 207188"/>
                <a:gd name="connsiteX6" fmla="*/ 99728 w 747339"/>
                <a:gd name="connsiteY6" fmla="*/ 23228 h 207188"/>
                <a:gd name="connsiteX7" fmla="*/ 0 w 747339"/>
                <a:gd name="connsiteY7" fmla="*/ 19307 h 207188"/>
                <a:gd name="connsiteX0" fmla="*/ 0 w 729319"/>
                <a:gd name="connsiteY0" fmla="*/ 19307 h 207188"/>
                <a:gd name="connsiteX1" fmla="*/ 526864 w 729319"/>
                <a:gd name="connsiteY1" fmla="*/ 0 h 207188"/>
                <a:gd name="connsiteX2" fmla="*/ 336603 w 729319"/>
                <a:gd name="connsiteY2" fmla="*/ 30749 h 207188"/>
                <a:gd name="connsiteX3" fmla="*/ 175247 w 729319"/>
                <a:gd name="connsiteY3" fmla="*/ 26297 h 207188"/>
                <a:gd name="connsiteX4" fmla="*/ 729319 w 729319"/>
                <a:gd name="connsiteY4" fmla="*/ 207188 h 207188"/>
                <a:gd name="connsiteX5" fmla="*/ 186406 w 729319"/>
                <a:gd name="connsiteY5" fmla="*/ 207188 h 207188"/>
                <a:gd name="connsiteX6" fmla="*/ 99728 w 729319"/>
                <a:gd name="connsiteY6" fmla="*/ 23228 h 207188"/>
                <a:gd name="connsiteX7" fmla="*/ 0 w 729319"/>
                <a:gd name="connsiteY7" fmla="*/ 19307 h 207188"/>
                <a:gd name="connsiteX0" fmla="*/ 0 w 729319"/>
                <a:gd name="connsiteY0" fmla="*/ 19307 h 207188"/>
                <a:gd name="connsiteX1" fmla="*/ 526864 w 729319"/>
                <a:gd name="connsiteY1" fmla="*/ 0 h 207188"/>
                <a:gd name="connsiteX2" fmla="*/ 336603 w 729319"/>
                <a:gd name="connsiteY2" fmla="*/ 30749 h 207188"/>
                <a:gd name="connsiteX3" fmla="*/ 175247 w 729319"/>
                <a:gd name="connsiteY3" fmla="*/ 26297 h 207188"/>
                <a:gd name="connsiteX4" fmla="*/ 729319 w 729319"/>
                <a:gd name="connsiteY4" fmla="*/ 207188 h 207188"/>
                <a:gd name="connsiteX5" fmla="*/ 186406 w 729319"/>
                <a:gd name="connsiteY5" fmla="*/ 207188 h 207188"/>
                <a:gd name="connsiteX6" fmla="*/ 99728 w 729319"/>
                <a:gd name="connsiteY6" fmla="*/ 23228 h 207188"/>
                <a:gd name="connsiteX7" fmla="*/ 0 w 729319"/>
                <a:gd name="connsiteY7" fmla="*/ 19307 h 207188"/>
                <a:gd name="connsiteX0" fmla="*/ 0 w 729319"/>
                <a:gd name="connsiteY0" fmla="*/ 19307 h 207188"/>
                <a:gd name="connsiteX1" fmla="*/ 526864 w 729319"/>
                <a:gd name="connsiteY1" fmla="*/ 0 h 207188"/>
                <a:gd name="connsiteX2" fmla="*/ 336603 w 729319"/>
                <a:gd name="connsiteY2" fmla="*/ 30749 h 207188"/>
                <a:gd name="connsiteX3" fmla="*/ 175247 w 729319"/>
                <a:gd name="connsiteY3" fmla="*/ 26297 h 207188"/>
                <a:gd name="connsiteX4" fmla="*/ 729319 w 729319"/>
                <a:gd name="connsiteY4" fmla="*/ 207188 h 207188"/>
                <a:gd name="connsiteX5" fmla="*/ 186406 w 729319"/>
                <a:gd name="connsiteY5" fmla="*/ 207188 h 207188"/>
                <a:gd name="connsiteX6" fmla="*/ 99728 w 729319"/>
                <a:gd name="connsiteY6" fmla="*/ 23228 h 207188"/>
                <a:gd name="connsiteX7" fmla="*/ 0 w 729319"/>
                <a:gd name="connsiteY7" fmla="*/ 19307 h 207188"/>
                <a:gd name="connsiteX0" fmla="*/ 0 w 729319"/>
                <a:gd name="connsiteY0" fmla="*/ 19307 h 207188"/>
                <a:gd name="connsiteX1" fmla="*/ 526864 w 729319"/>
                <a:gd name="connsiteY1" fmla="*/ 0 h 207188"/>
                <a:gd name="connsiteX2" fmla="*/ 336603 w 729319"/>
                <a:gd name="connsiteY2" fmla="*/ 30749 h 207188"/>
                <a:gd name="connsiteX3" fmla="*/ 175247 w 729319"/>
                <a:gd name="connsiteY3" fmla="*/ 26297 h 207188"/>
                <a:gd name="connsiteX4" fmla="*/ 729319 w 729319"/>
                <a:gd name="connsiteY4" fmla="*/ 207188 h 207188"/>
                <a:gd name="connsiteX5" fmla="*/ 186406 w 729319"/>
                <a:gd name="connsiteY5" fmla="*/ 207188 h 207188"/>
                <a:gd name="connsiteX6" fmla="*/ 99728 w 729319"/>
                <a:gd name="connsiteY6" fmla="*/ 23228 h 207188"/>
                <a:gd name="connsiteX7" fmla="*/ 0 w 729319"/>
                <a:gd name="connsiteY7" fmla="*/ 19307 h 207188"/>
                <a:gd name="connsiteX0" fmla="*/ 0 w 622508"/>
                <a:gd name="connsiteY0" fmla="*/ 19307 h 207188"/>
                <a:gd name="connsiteX1" fmla="*/ 526864 w 622508"/>
                <a:gd name="connsiteY1" fmla="*/ 0 h 207188"/>
                <a:gd name="connsiteX2" fmla="*/ 336603 w 622508"/>
                <a:gd name="connsiteY2" fmla="*/ 30749 h 207188"/>
                <a:gd name="connsiteX3" fmla="*/ 175247 w 622508"/>
                <a:gd name="connsiteY3" fmla="*/ 26297 h 207188"/>
                <a:gd name="connsiteX4" fmla="*/ 622508 w 622508"/>
                <a:gd name="connsiteY4" fmla="*/ 194010 h 207188"/>
                <a:gd name="connsiteX5" fmla="*/ 186406 w 622508"/>
                <a:gd name="connsiteY5" fmla="*/ 207188 h 207188"/>
                <a:gd name="connsiteX6" fmla="*/ 99728 w 622508"/>
                <a:gd name="connsiteY6" fmla="*/ 23228 h 207188"/>
                <a:gd name="connsiteX7" fmla="*/ 0 w 622508"/>
                <a:gd name="connsiteY7" fmla="*/ 19307 h 207188"/>
                <a:gd name="connsiteX0" fmla="*/ 0 w 622508"/>
                <a:gd name="connsiteY0" fmla="*/ 19307 h 199308"/>
                <a:gd name="connsiteX1" fmla="*/ 526864 w 622508"/>
                <a:gd name="connsiteY1" fmla="*/ 0 h 199308"/>
                <a:gd name="connsiteX2" fmla="*/ 336603 w 622508"/>
                <a:gd name="connsiteY2" fmla="*/ 30749 h 199308"/>
                <a:gd name="connsiteX3" fmla="*/ 175247 w 622508"/>
                <a:gd name="connsiteY3" fmla="*/ 26297 h 199308"/>
                <a:gd name="connsiteX4" fmla="*/ 622508 w 622508"/>
                <a:gd name="connsiteY4" fmla="*/ 194010 h 199308"/>
                <a:gd name="connsiteX5" fmla="*/ 396421 w 622508"/>
                <a:gd name="connsiteY5" fmla="*/ 199308 h 199308"/>
                <a:gd name="connsiteX6" fmla="*/ 99728 w 622508"/>
                <a:gd name="connsiteY6" fmla="*/ 23228 h 199308"/>
                <a:gd name="connsiteX7" fmla="*/ 0 w 622508"/>
                <a:gd name="connsiteY7" fmla="*/ 19307 h 199308"/>
                <a:gd name="connsiteX0" fmla="*/ 0 w 788815"/>
                <a:gd name="connsiteY0" fmla="*/ 19307 h 199308"/>
                <a:gd name="connsiteX1" fmla="*/ 526864 w 788815"/>
                <a:gd name="connsiteY1" fmla="*/ 0 h 199308"/>
                <a:gd name="connsiteX2" fmla="*/ 336603 w 788815"/>
                <a:gd name="connsiteY2" fmla="*/ 30749 h 199308"/>
                <a:gd name="connsiteX3" fmla="*/ 175247 w 788815"/>
                <a:gd name="connsiteY3" fmla="*/ 26297 h 199308"/>
                <a:gd name="connsiteX4" fmla="*/ 788816 w 788815"/>
                <a:gd name="connsiteY4" fmla="*/ 188247 h 199308"/>
                <a:gd name="connsiteX5" fmla="*/ 396421 w 788815"/>
                <a:gd name="connsiteY5" fmla="*/ 199308 h 199308"/>
                <a:gd name="connsiteX6" fmla="*/ 99728 w 788815"/>
                <a:gd name="connsiteY6" fmla="*/ 23228 h 199308"/>
                <a:gd name="connsiteX7" fmla="*/ 0 w 788815"/>
                <a:gd name="connsiteY7" fmla="*/ 19307 h 199308"/>
                <a:gd name="connsiteX0" fmla="*/ 250075 w 1038890"/>
                <a:gd name="connsiteY0" fmla="*/ 19307 h 199308"/>
                <a:gd name="connsiteX1" fmla="*/ 776939 w 1038890"/>
                <a:gd name="connsiteY1" fmla="*/ 0 h 199308"/>
                <a:gd name="connsiteX2" fmla="*/ 586678 w 1038890"/>
                <a:gd name="connsiteY2" fmla="*/ 30749 h 199308"/>
                <a:gd name="connsiteX3" fmla="*/ 425322 w 1038890"/>
                <a:gd name="connsiteY3" fmla="*/ 26297 h 199308"/>
                <a:gd name="connsiteX4" fmla="*/ 1038891 w 1038890"/>
                <a:gd name="connsiteY4" fmla="*/ 188247 h 199308"/>
                <a:gd name="connsiteX5" fmla="*/ 646496 w 1038890"/>
                <a:gd name="connsiteY5" fmla="*/ 199308 h 199308"/>
                <a:gd name="connsiteX6" fmla="*/ 349803 w 1038890"/>
                <a:gd name="connsiteY6" fmla="*/ 23228 h 199308"/>
                <a:gd name="connsiteX7" fmla="*/ 250075 w 1038890"/>
                <a:gd name="connsiteY7" fmla="*/ 19307 h 199308"/>
                <a:gd name="connsiteX0" fmla="*/ 250075 w 1038890"/>
                <a:gd name="connsiteY0" fmla="*/ 19307 h 199308"/>
                <a:gd name="connsiteX1" fmla="*/ 776939 w 1038890"/>
                <a:gd name="connsiteY1" fmla="*/ 0 h 199308"/>
                <a:gd name="connsiteX2" fmla="*/ 586678 w 1038890"/>
                <a:gd name="connsiteY2" fmla="*/ 30749 h 199308"/>
                <a:gd name="connsiteX3" fmla="*/ 425322 w 1038890"/>
                <a:gd name="connsiteY3" fmla="*/ 26297 h 199308"/>
                <a:gd name="connsiteX4" fmla="*/ 1038891 w 1038890"/>
                <a:gd name="connsiteY4" fmla="*/ 188247 h 199308"/>
                <a:gd name="connsiteX5" fmla="*/ 646496 w 1038890"/>
                <a:gd name="connsiteY5" fmla="*/ 199308 h 199308"/>
                <a:gd name="connsiteX6" fmla="*/ 349803 w 1038890"/>
                <a:gd name="connsiteY6" fmla="*/ 23228 h 199308"/>
                <a:gd name="connsiteX7" fmla="*/ 250075 w 1038890"/>
                <a:gd name="connsiteY7" fmla="*/ 19307 h 199308"/>
                <a:gd name="connsiteX0" fmla="*/ 269064 w 1057879"/>
                <a:gd name="connsiteY0" fmla="*/ 19307 h 199308"/>
                <a:gd name="connsiteX1" fmla="*/ 795928 w 1057879"/>
                <a:gd name="connsiteY1" fmla="*/ 0 h 199308"/>
                <a:gd name="connsiteX2" fmla="*/ 605667 w 1057879"/>
                <a:gd name="connsiteY2" fmla="*/ 30749 h 199308"/>
                <a:gd name="connsiteX3" fmla="*/ 444311 w 1057879"/>
                <a:gd name="connsiteY3" fmla="*/ 26297 h 199308"/>
                <a:gd name="connsiteX4" fmla="*/ 1057880 w 1057879"/>
                <a:gd name="connsiteY4" fmla="*/ 188247 h 199308"/>
                <a:gd name="connsiteX5" fmla="*/ 665485 w 1057879"/>
                <a:gd name="connsiteY5" fmla="*/ 199308 h 199308"/>
                <a:gd name="connsiteX6" fmla="*/ 368792 w 1057879"/>
                <a:gd name="connsiteY6" fmla="*/ 23228 h 199308"/>
                <a:gd name="connsiteX7" fmla="*/ 269064 w 1057879"/>
                <a:gd name="connsiteY7" fmla="*/ 19307 h 199308"/>
                <a:gd name="connsiteX0" fmla="*/ 397084 w 1185899"/>
                <a:gd name="connsiteY0" fmla="*/ 19307 h 199308"/>
                <a:gd name="connsiteX1" fmla="*/ 923948 w 1185899"/>
                <a:gd name="connsiteY1" fmla="*/ 0 h 199308"/>
                <a:gd name="connsiteX2" fmla="*/ 733687 w 1185899"/>
                <a:gd name="connsiteY2" fmla="*/ 30749 h 199308"/>
                <a:gd name="connsiteX3" fmla="*/ 572331 w 1185899"/>
                <a:gd name="connsiteY3" fmla="*/ 26297 h 199308"/>
                <a:gd name="connsiteX4" fmla="*/ 1185900 w 1185899"/>
                <a:gd name="connsiteY4" fmla="*/ 188247 h 199308"/>
                <a:gd name="connsiteX5" fmla="*/ 793505 w 1185899"/>
                <a:gd name="connsiteY5" fmla="*/ 199308 h 199308"/>
                <a:gd name="connsiteX6" fmla="*/ 496812 w 1185899"/>
                <a:gd name="connsiteY6" fmla="*/ 23228 h 199308"/>
                <a:gd name="connsiteX7" fmla="*/ 397084 w 1185899"/>
                <a:gd name="connsiteY7" fmla="*/ 19307 h 199308"/>
                <a:gd name="connsiteX0" fmla="*/ 397084 w 1185899"/>
                <a:gd name="connsiteY0" fmla="*/ 19307 h 199308"/>
                <a:gd name="connsiteX1" fmla="*/ 923948 w 1185899"/>
                <a:gd name="connsiteY1" fmla="*/ 0 h 199308"/>
                <a:gd name="connsiteX2" fmla="*/ 733687 w 1185899"/>
                <a:gd name="connsiteY2" fmla="*/ 30749 h 199308"/>
                <a:gd name="connsiteX3" fmla="*/ 572331 w 1185899"/>
                <a:gd name="connsiteY3" fmla="*/ 26297 h 199308"/>
                <a:gd name="connsiteX4" fmla="*/ 1185900 w 1185899"/>
                <a:gd name="connsiteY4" fmla="*/ 188247 h 199308"/>
                <a:gd name="connsiteX5" fmla="*/ 793505 w 1185899"/>
                <a:gd name="connsiteY5" fmla="*/ 199308 h 199308"/>
                <a:gd name="connsiteX6" fmla="*/ 496812 w 1185899"/>
                <a:gd name="connsiteY6" fmla="*/ 23228 h 199308"/>
                <a:gd name="connsiteX7" fmla="*/ 397084 w 1185899"/>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72331 w 1185900"/>
                <a:gd name="connsiteY3" fmla="*/ 26297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72331 w 1185900"/>
                <a:gd name="connsiteY3" fmla="*/ 26297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72331 w 1185900"/>
                <a:gd name="connsiteY3" fmla="*/ 26297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89142 w 1185900"/>
                <a:gd name="connsiteY3" fmla="*/ 26814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97084 w 1185900"/>
                <a:gd name="connsiteY0" fmla="*/ 19307 h 199308"/>
                <a:gd name="connsiteX1" fmla="*/ 923948 w 1185900"/>
                <a:gd name="connsiteY1" fmla="*/ 0 h 199308"/>
                <a:gd name="connsiteX2" fmla="*/ 691802 w 1185900"/>
                <a:gd name="connsiteY2" fmla="*/ 30251 h 199308"/>
                <a:gd name="connsiteX3" fmla="*/ 589142 w 1185900"/>
                <a:gd name="connsiteY3" fmla="*/ 26814 h 199308"/>
                <a:gd name="connsiteX4" fmla="*/ 1185900 w 1185900"/>
                <a:gd name="connsiteY4" fmla="*/ 188247 h 199308"/>
                <a:gd name="connsiteX5" fmla="*/ 793505 w 1185900"/>
                <a:gd name="connsiteY5" fmla="*/ 199308 h 199308"/>
                <a:gd name="connsiteX6" fmla="*/ 496812 w 1185900"/>
                <a:gd name="connsiteY6" fmla="*/ 23228 h 199308"/>
                <a:gd name="connsiteX7" fmla="*/ 397084 w 1185900"/>
                <a:gd name="connsiteY7" fmla="*/ 19307 h 199308"/>
                <a:gd name="connsiteX0" fmla="*/ 333110 w 1121926"/>
                <a:gd name="connsiteY0" fmla="*/ 19307 h 199308"/>
                <a:gd name="connsiteX1" fmla="*/ 859974 w 1121926"/>
                <a:gd name="connsiteY1" fmla="*/ 0 h 199308"/>
                <a:gd name="connsiteX2" fmla="*/ 627828 w 1121926"/>
                <a:gd name="connsiteY2" fmla="*/ 30251 h 199308"/>
                <a:gd name="connsiteX3" fmla="*/ 525168 w 1121926"/>
                <a:gd name="connsiteY3" fmla="*/ 26814 h 199308"/>
                <a:gd name="connsiteX4" fmla="*/ 1121926 w 1121926"/>
                <a:gd name="connsiteY4" fmla="*/ 188247 h 199308"/>
                <a:gd name="connsiteX5" fmla="*/ 729531 w 1121926"/>
                <a:gd name="connsiteY5" fmla="*/ 199308 h 199308"/>
                <a:gd name="connsiteX6" fmla="*/ 432838 w 1121926"/>
                <a:gd name="connsiteY6" fmla="*/ 23228 h 199308"/>
                <a:gd name="connsiteX7" fmla="*/ 333110 w 1121926"/>
                <a:gd name="connsiteY7" fmla="*/ 19307 h 199308"/>
                <a:gd name="connsiteX0" fmla="*/ 333110 w 1121926"/>
                <a:gd name="connsiteY0" fmla="*/ 19307 h 199308"/>
                <a:gd name="connsiteX1" fmla="*/ 859974 w 1121926"/>
                <a:gd name="connsiteY1" fmla="*/ 0 h 199308"/>
                <a:gd name="connsiteX2" fmla="*/ 627828 w 1121926"/>
                <a:gd name="connsiteY2" fmla="*/ 30251 h 199308"/>
                <a:gd name="connsiteX3" fmla="*/ 525168 w 1121926"/>
                <a:gd name="connsiteY3" fmla="*/ 26814 h 199308"/>
                <a:gd name="connsiteX4" fmla="*/ 1121926 w 1121926"/>
                <a:gd name="connsiteY4" fmla="*/ 188247 h 199308"/>
                <a:gd name="connsiteX5" fmla="*/ 729531 w 1121926"/>
                <a:gd name="connsiteY5" fmla="*/ 199308 h 199308"/>
                <a:gd name="connsiteX6" fmla="*/ 432838 w 1121926"/>
                <a:gd name="connsiteY6" fmla="*/ 23228 h 199308"/>
                <a:gd name="connsiteX7" fmla="*/ 333110 w 1121926"/>
                <a:gd name="connsiteY7" fmla="*/ 19307 h 199308"/>
                <a:gd name="connsiteX0" fmla="*/ 162515 w 951331"/>
                <a:gd name="connsiteY0" fmla="*/ 19307 h 199308"/>
                <a:gd name="connsiteX1" fmla="*/ 689379 w 951331"/>
                <a:gd name="connsiteY1" fmla="*/ 0 h 199308"/>
                <a:gd name="connsiteX2" fmla="*/ 457233 w 951331"/>
                <a:gd name="connsiteY2" fmla="*/ 30251 h 199308"/>
                <a:gd name="connsiteX3" fmla="*/ 354573 w 951331"/>
                <a:gd name="connsiteY3" fmla="*/ 26814 h 199308"/>
                <a:gd name="connsiteX4" fmla="*/ 951331 w 951331"/>
                <a:gd name="connsiteY4" fmla="*/ 188247 h 199308"/>
                <a:gd name="connsiteX5" fmla="*/ 558936 w 951331"/>
                <a:gd name="connsiteY5" fmla="*/ 199308 h 199308"/>
                <a:gd name="connsiteX6" fmla="*/ 262243 w 951331"/>
                <a:gd name="connsiteY6" fmla="*/ 23228 h 199308"/>
                <a:gd name="connsiteX7" fmla="*/ 162515 w 951331"/>
                <a:gd name="connsiteY7" fmla="*/ 19307 h 199308"/>
                <a:gd name="connsiteX0" fmla="*/ 202945 w 991761"/>
                <a:gd name="connsiteY0" fmla="*/ 19307 h 199308"/>
                <a:gd name="connsiteX1" fmla="*/ 729809 w 991761"/>
                <a:gd name="connsiteY1" fmla="*/ 0 h 199308"/>
                <a:gd name="connsiteX2" fmla="*/ 497663 w 991761"/>
                <a:gd name="connsiteY2" fmla="*/ 30251 h 199308"/>
                <a:gd name="connsiteX3" fmla="*/ 395003 w 991761"/>
                <a:gd name="connsiteY3" fmla="*/ 26814 h 199308"/>
                <a:gd name="connsiteX4" fmla="*/ 991761 w 991761"/>
                <a:gd name="connsiteY4" fmla="*/ 188247 h 199308"/>
                <a:gd name="connsiteX5" fmla="*/ 599366 w 991761"/>
                <a:gd name="connsiteY5" fmla="*/ 199308 h 199308"/>
                <a:gd name="connsiteX6" fmla="*/ 302673 w 991761"/>
                <a:gd name="connsiteY6" fmla="*/ 23228 h 199308"/>
                <a:gd name="connsiteX7" fmla="*/ 202945 w 991761"/>
                <a:gd name="connsiteY7" fmla="*/ 19307 h 199308"/>
                <a:gd name="connsiteX0" fmla="*/ 202945 w 991761"/>
                <a:gd name="connsiteY0" fmla="*/ 21329 h 201330"/>
                <a:gd name="connsiteX1" fmla="*/ 633152 w 991761"/>
                <a:gd name="connsiteY1" fmla="*/ 0 h 201330"/>
                <a:gd name="connsiteX2" fmla="*/ 497663 w 991761"/>
                <a:gd name="connsiteY2" fmla="*/ 32273 h 201330"/>
                <a:gd name="connsiteX3" fmla="*/ 395003 w 991761"/>
                <a:gd name="connsiteY3" fmla="*/ 28836 h 201330"/>
                <a:gd name="connsiteX4" fmla="*/ 991761 w 991761"/>
                <a:gd name="connsiteY4" fmla="*/ 190269 h 201330"/>
                <a:gd name="connsiteX5" fmla="*/ 599366 w 991761"/>
                <a:gd name="connsiteY5" fmla="*/ 201330 h 201330"/>
                <a:gd name="connsiteX6" fmla="*/ 302673 w 991761"/>
                <a:gd name="connsiteY6" fmla="*/ 25250 h 201330"/>
                <a:gd name="connsiteX7" fmla="*/ 202945 w 991761"/>
                <a:gd name="connsiteY7" fmla="*/ 21329 h 201330"/>
                <a:gd name="connsiteX0" fmla="*/ 163133 w 991761"/>
                <a:gd name="connsiteY0" fmla="*/ 23912 h 201330"/>
                <a:gd name="connsiteX1" fmla="*/ 633152 w 991761"/>
                <a:gd name="connsiteY1" fmla="*/ 0 h 201330"/>
                <a:gd name="connsiteX2" fmla="*/ 497663 w 991761"/>
                <a:gd name="connsiteY2" fmla="*/ 32273 h 201330"/>
                <a:gd name="connsiteX3" fmla="*/ 395003 w 991761"/>
                <a:gd name="connsiteY3" fmla="*/ 28836 h 201330"/>
                <a:gd name="connsiteX4" fmla="*/ 991761 w 991761"/>
                <a:gd name="connsiteY4" fmla="*/ 190269 h 201330"/>
                <a:gd name="connsiteX5" fmla="*/ 599366 w 991761"/>
                <a:gd name="connsiteY5" fmla="*/ 201330 h 201330"/>
                <a:gd name="connsiteX6" fmla="*/ 302673 w 991761"/>
                <a:gd name="connsiteY6" fmla="*/ 25250 h 201330"/>
                <a:gd name="connsiteX7" fmla="*/ 163133 w 991761"/>
                <a:gd name="connsiteY7" fmla="*/ 23912 h 201330"/>
                <a:gd name="connsiteX0" fmla="*/ 163133 w 991761"/>
                <a:gd name="connsiteY0" fmla="*/ 23912 h 201330"/>
                <a:gd name="connsiteX1" fmla="*/ 633152 w 991761"/>
                <a:gd name="connsiteY1" fmla="*/ 0 h 201330"/>
                <a:gd name="connsiteX2" fmla="*/ 497663 w 991761"/>
                <a:gd name="connsiteY2" fmla="*/ 32273 h 201330"/>
                <a:gd name="connsiteX3" fmla="*/ 409930 w 991761"/>
                <a:gd name="connsiteY3" fmla="*/ 27867 h 201330"/>
                <a:gd name="connsiteX4" fmla="*/ 991761 w 991761"/>
                <a:gd name="connsiteY4" fmla="*/ 190269 h 201330"/>
                <a:gd name="connsiteX5" fmla="*/ 599366 w 991761"/>
                <a:gd name="connsiteY5" fmla="*/ 201330 h 201330"/>
                <a:gd name="connsiteX6" fmla="*/ 302673 w 991761"/>
                <a:gd name="connsiteY6" fmla="*/ 25250 h 201330"/>
                <a:gd name="connsiteX7" fmla="*/ 163133 w 991761"/>
                <a:gd name="connsiteY7" fmla="*/ 23912 h 201330"/>
                <a:gd name="connsiteX0" fmla="*/ 163133 w 991761"/>
                <a:gd name="connsiteY0" fmla="*/ 23912 h 201330"/>
                <a:gd name="connsiteX1" fmla="*/ 633152 w 991761"/>
                <a:gd name="connsiteY1" fmla="*/ 0 h 201330"/>
                <a:gd name="connsiteX2" fmla="*/ 503115 w 991761"/>
                <a:gd name="connsiteY2" fmla="*/ 30537 h 201330"/>
                <a:gd name="connsiteX3" fmla="*/ 409930 w 991761"/>
                <a:gd name="connsiteY3" fmla="*/ 27867 h 201330"/>
                <a:gd name="connsiteX4" fmla="*/ 991761 w 991761"/>
                <a:gd name="connsiteY4" fmla="*/ 190269 h 201330"/>
                <a:gd name="connsiteX5" fmla="*/ 599366 w 991761"/>
                <a:gd name="connsiteY5" fmla="*/ 201330 h 201330"/>
                <a:gd name="connsiteX6" fmla="*/ 302673 w 991761"/>
                <a:gd name="connsiteY6" fmla="*/ 25250 h 201330"/>
                <a:gd name="connsiteX7" fmla="*/ 163133 w 991761"/>
                <a:gd name="connsiteY7" fmla="*/ 23912 h 201330"/>
                <a:gd name="connsiteX0" fmla="*/ 188015 w 991761"/>
                <a:gd name="connsiteY0" fmla="*/ 22298 h 201330"/>
                <a:gd name="connsiteX1" fmla="*/ 633152 w 991761"/>
                <a:gd name="connsiteY1" fmla="*/ 0 h 201330"/>
                <a:gd name="connsiteX2" fmla="*/ 503115 w 991761"/>
                <a:gd name="connsiteY2" fmla="*/ 30537 h 201330"/>
                <a:gd name="connsiteX3" fmla="*/ 409930 w 991761"/>
                <a:gd name="connsiteY3" fmla="*/ 27867 h 201330"/>
                <a:gd name="connsiteX4" fmla="*/ 991761 w 991761"/>
                <a:gd name="connsiteY4" fmla="*/ 190269 h 201330"/>
                <a:gd name="connsiteX5" fmla="*/ 599366 w 991761"/>
                <a:gd name="connsiteY5" fmla="*/ 201330 h 201330"/>
                <a:gd name="connsiteX6" fmla="*/ 302673 w 991761"/>
                <a:gd name="connsiteY6" fmla="*/ 25250 h 201330"/>
                <a:gd name="connsiteX7" fmla="*/ 188015 w 991761"/>
                <a:gd name="connsiteY7" fmla="*/ 22298 h 201330"/>
                <a:gd name="connsiteX0" fmla="*/ 169906 w 973652"/>
                <a:gd name="connsiteY0" fmla="*/ 22298 h 201330"/>
                <a:gd name="connsiteX1" fmla="*/ 615043 w 973652"/>
                <a:gd name="connsiteY1" fmla="*/ 0 h 201330"/>
                <a:gd name="connsiteX2" fmla="*/ 485006 w 973652"/>
                <a:gd name="connsiteY2" fmla="*/ 30537 h 201330"/>
                <a:gd name="connsiteX3" fmla="*/ 391821 w 973652"/>
                <a:gd name="connsiteY3" fmla="*/ 27867 h 201330"/>
                <a:gd name="connsiteX4" fmla="*/ 973652 w 973652"/>
                <a:gd name="connsiteY4" fmla="*/ 190269 h 201330"/>
                <a:gd name="connsiteX5" fmla="*/ 581257 w 973652"/>
                <a:gd name="connsiteY5" fmla="*/ 201330 h 201330"/>
                <a:gd name="connsiteX6" fmla="*/ 284564 w 973652"/>
                <a:gd name="connsiteY6" fmla="*/ 25250 h 201330"/>
                <a:gd name="connsiteX7" fmla="*/ 169906 w 973652"/>
                <a:gd name="connsiteY7" fmla="*/ 22298 h 201330"/>
                <a:gd name="connsiteX0" fmla="*/ 169906 w 973652"/>
                <a:gd name="connsiteY0" fmla="*/ 22298 h 201330"/>
                <a:gd name="connsiteX1" fmla="*/ 615043 w 973652"/>
                <a:gd name="connsiteY1" fmla="*/ 0 h 201330"/>
                <a:gd name="connsiteX2" fmla="*/ 485006 w 973652"/>
                <a:gd name="connsiteY2" fmla="*/ 30537 h 201330"/>
                <a:gd name="connsiteX3" fmla="*/ 391821 w 973652"/>
                <a:gd name="connsiteY3" fmla="*/ 27867 h 201330"/>
                <a:gd name="connsiteX4" fmla="*/ 973652 w 973652"/>
                <a:gd name="connsiteY4" fmla="*/ 190269 h 201330"/>
                <a:gd name="connsiteX5" fmla="*/ 581257 w 973652"/>
                <a:gd name="connsiteY5" fmla="*/ 201330 h 201330"/>
                <a:gd name="connsiteX6" fmla="*/ 284564 w 973652"/>
                <a:gd name="connsiteY6" fmla="*/ 25250 h 201330"/>
                <a:gd name="connsiteX7" fmla="*/ 169906 w 973652"/>
                <a:gd name="connsiteY7" fmla="*/ 22298 h 201330"/>
                <a:gd name="connsiteX0" fmla="*/ 169906 w 973652"/>
                <a:gd name="connsiteY0" fmla="*/ 22298 h 201330"/>
                <a:gd name="connsiteX1" fmla="*/ 615043 w 973652"/>
                <a:gd name="connsiteY1" fmla="*/ 0 h 201330"/>
                <a:gd name="connsiteX2" fmla="*/ 485006 w 973652"/>
                <a:gd name="connsiteY2" fmla="*/ 30537 h 201330"/>
                <a:gd name="connsiteX3" fmla="*/ 391821 w 973652"/>
                <a:gd name="connsiteY3" fmla="*/ 27867 h 201330"/>
                <a:gd name="connsiteX4" fmla="*/ 973652 w 973652"/>
                <a:gd name="connsiteY4" fmla="*/ 190269 h 201330"/>
                <a:gd name="connsiteX5" fmla="*/ 581257 w 973652"/>
                <a:gd name="connsiteY5" fmla="*/ 201330 h 201330"/>
                <a:gd name="connsiteX6" fmla="*/ 284564 w 973652"/>
                <a:gd name="connsiteY6" fmla="*/ 25250 h 201330"/>
                <a:gd name="connsiteX7" fmla="*/ 169906 w 973652"/>
                <a:gd name="connsiteY7" fmla="*/ 22298 h 201330"/>
                <a:gd name="connsiteX0" fmla="*/ 169906 w 973652"/>
                <a:gd name="connsiteY0" fmla="*/ 21725 h 200757"/>
                <a:gd name="connsiteX1" fmla="*/ 555548 w 973652"/>
                <a:gd name="connsiteY1" fmla="*/ 0 h 200757"/>
                <a:gd name="connsiteX2" fmla="*/ 485006 w 973652"/>
                <a:gd name="connsiteY2" fmla="*/ 29964 h 200757"/>
                <a:gd name="connsiteX3" fmla="*/ 391821 w 973652"/>
                <a:gd name="connsiteY3" fmla="*/ 27294 h 200757"/>
                <a:gd name="connsiteX4" fmla="*/ 973652 w 973652"/>
                <a:gd name="connsiteY4" fmla="*/ 189696 h 200757"/>
                <a:gd name="connsiteX5" fmla="*/ 581257 w 973652"/>
                <a:gd name="connsiteY5" fmla="*/ 200757 h 200757"/>
                <a:gd name="connsiteX6" fmla="*/ 284564 w 973652"/>
                <a:gd name="connsiteY6" fmla="*/ 24677 h 200757"/>
                <a:gd name="connsiteX7" fmla="*/ 169906 w 973652"/>
                <a:gd name="connsiteY7" fmla="*/ 21725 h 200757"/>
                <a:gd name="connsiteX0" fmla="*/ 169906 w 973652"/>
                <a:gd name="connsiteY0" fmla="*/ 21303 h 200335"/>
                <a:gd name="connsiteX1" fmla="*/ 567293 w 973652"/>
                <a:gd name="connsiteY1" fmla="*/ 0 h 200335"/>
                <a:gd name="connsiteX2" fmla="*/ 485006 w 973652"/>
                <a:gd name="connsiteY2" fmla="*/ 29542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490879 w 973652"/>
                <a:gd name="connsiteY2" fmla="*/ 29753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506664 w 973652"/>
                <a:gd name="connsiteY2" fmla="*/ 29869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507053 w 973652"/>
                <a:gd name="connsiteY2" fmla="*/ 28527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508878 w 973652"/>
                <a:gd name="connsiteY2" fmla="*/ 29045 h 200335"/>
                <a:gd name="connsiteX3" fmla="*/ 391821 w 973652"/>
                <a:gd name="connsiteY3" fmla="*/ 26872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69906 w 973652"/>
                <a:gd name="connsiteY0" fmla="*/ 21303 h 200335"/>
                <a:gd name="connsiteX1" fmla="*/ 567293 w 973652"/>
                <a:gd name="connsiteY1" fmla="*/ 0 h 200335"/>
                <a:gd name="connsiteX2" fmla="*/ 508878 w 973652"/>
                <a:gd name="connsiteY2" fmla="*/ 29045 h 200335"/>
                <a:gd name="connsiteX3" fmla="*/ 398084 w 973652"/>
                <a:gd name="connsiteY3" fmla="*/ 25741 h 200335"/>
                <a:gd name="connsiteX4" fmla="*/ 973652 w 973652"/>
                <a:gd name="connsiteY4" fmla="*/ 189274 h 200335"/>
                <a:gd name="connsiteX5" fmla="*/ 581257 w 973652"/>
                <a:gd name="connsiteY5" fmla="*/ 200335 h 200335"/>
                <a:gd name="connsiteX6" fmla="*/ 284564 w 973652"/>
                <a:gd name="connsiteY6" fmla="*/ 24255 h 200335"/>
                <a:gd name="connsiteX7" fmla="*/ 169906 w 973652"/>
                <a:gd name="connsiteY7" fmla="*/ 21303 h 200335"/>
                <a:gd name="connsiteX0" fmla="*/ 172508 w 976254"/>
                <a:gd name="connsiteY0" fmla="*/ 21303 h 200335"/>
                <a:gd name="connsiteX1" fmla="*/ 569895 w 976254"/>
                <a:gd name="connsiteY1" fmla="*/ 0 h 200335"/>
                <a:gd name="connsiteX2" fmla="*/ 511480 w 976254"/>
                <a:gd name="connsiteY2" fmla="*/ 29045 h 200335"/>
                <a:gd name="connsiteX3" fmla="*/ 400686 w 976254"/>
                <a:gd name="connsiteY3" fmla="*/ 25741 h 200335"/>
                <a:gd name="connsiteX4" fmla="*/ 976254 w 976254"/>
                <a:gd name="connsiteY4" fmla="*/ 189274 h 200335"/>
                <a:gd name="connsiteX5" fmla="*/ 583859 w 976254"/>
                <a:gd name="connsiteY5" fmla="*/ 200335 h 200335"/>
                <a:gd name="connsiteX6" fmla="*/ 281295 w 976254"/>
                <a:gd name="connsiteY6" fmla="*/ 24044 h 200335"/>
                <a:gd name="connsiteX7" fmla="*/ 172508 w 976254"/>
                <a:gd name="connsiteY7" fmla="*/ 21303 h 200335"/>
                <a:gd name="connsiteX0" fmla="*/ 162837 w 966583"/>
                <a:gd name="connsiteY0" fmla="*/ 21303 h 200335"/>
                <a:gd name="connsiteX1" fmla="*/ 560224 w 966583"/>
                <a:gd name="connsiteY1" fmla="*/ 0 h 200335"/>
                <a:gd name="connsiteX2" fmla="*/ 501809 w 966583"/>
                <a:gd name="connsiteY2" fmla="*/ 29045 h 200335"/>
                <a:gd name="connsiteX3" fmla="*/ 391015 w 966583"/>
                <a:gd name="connsiteY3" fmla="*/ 25741 h 200335"/>
                <a:gd name="connsiteX4" fmla="*/ 966583 w 966583"/>
                <a:gd name="connsiteY4" fmla="*/ 189274 h 200335"/>
                <a:gd name="connsiteX5" fmla="*/ 574188 w 966583"/>
                <a:gd name="connsiteY5" fmla="*/ 200335 h 200335"/>
                <a:gd name="connsiteX6" fmla="*/ 293668 w 966583"/>
                <a:gd name="connsiteY6" fmla="*/ 23029 h 200335"/>
                <a:gd name="connsiteX7" fmla="*/ 162837 w 966583"/>
                <a:gd name="connsiteY7" fmla="*/ 21303 h 200335"/>
                <a:gd name="connsiteX0" fmla="*/ 166355 w 970101"/>
                <a:gd name="connsiteY0" fmla="*/ 21303 h 200335"/>
                <a:gd name="connsiteX1" fmla="*/ 563742 w 970101"/>
                <a:gd name="connsiteY1" fmla="*/ 0 h 200335"/>
                <a:gd name="connsiteX2" fmla="*/ 505327 w 970101"/>
                <a:gd name="connsiteY2" fmla="*/ 29045 h 200335"/>
                <a:gd name="connsiteX3" fmla="*/ 394533 w 970101"/>
                <a:gd name="connsiteY3" fmla="*/ 25741 h 200335"/>
                <a:gd name="connsiteX4" fmla="*/ 970101 w 970101"/>
                <a:gd name="connsiteY4" fmla="*/ 189274 h 200335"/>
                <a:gd name="connsiteX5" fmla="*/ 577706 w 970101"/>
                <a:gd name="connsiteY5" fmla="*/ 200335 h 200335"/>
                <a:gd name="connsiteX6" fmla="*/ 289095 w 970101"/>
                <a:gd name="connsiteY6" fmla="*/ 23642 h 200335"/>
                <a:gd name="connsiteX7" fmla="*/ 166355 w 970101"/>
                <a:gd name="connsiteY7" fmla="*/ 21303 h 200335"/>
                <a:gd name="connsiteX0" fmla="*/ 166355 w 970101"/>
                <a:gd name="connsiteY0" fmla="*/ 21439 h 200471"/>
                <a:gd name="connsiteX1" fmla="*/ 522249 w 970101"/>
                <a:gd name="connsiteY1" fmla="*/ 0 h 200471"/>
                <a:gd name="connsiteX2" fmla="*/ 505327 w 970101"/>
                <a:gd name="connsiteY2" fmla="*/ 29181 h 200471"/>
                <a:gd name="connsiteX3" fmla="*/ 394533 w 970101"/>
                <a:gd name="connsiteY3" fmla="*/ 25877 h 200471"/>
                <a:gd name="connsiteX4" fmla="*/ 970101 w 970101"/>
                <a:gd name="connsiteY4" fmla="*/ 189410 h 200471"/>
                <a:gd name="connsiteX5" fmla="*/ 577706 w 970101"/>
                <a:gd name="connsiteY5" fmla="*/ 200471 h 200471"/>
                <a:gd name="connsiteX6" fmla="*/ 289095 w 970101"/>
                <a:gd name="connsiteY6" fmla="*/ 23778 h 200471"/>
                <a:gd name="connsiteX7" fmla="*/ 166355 w 970101"/>
                <a:gd name="connsiteY7" fmla="*/ 21439 h 200471"/>
                <a:gd name="connsiteX0" fmla="*/ 166355 w 970101"/>
                <a:gd name="connsiteY0" fmla="*/ 21323 h 200355"/>
                <a:gd name="connsiteX1" fmla="*/ 538032 w 970101"/>
                <a:gd name="connsiteY1" fmla="*/ 0 h 200355"/>
                <a:gd name="connsiteX2" fmla="*/ 505327 w 970101"/>
                <a:gd name="connsiteY2" fmla="*/ 29065 h 200355"/>
                <a:gd name="connsiteX3" fmla="*/ 394533 w 970101"/>
                <a:gd name="connsiteY3" fmla="*/ 25761 h 200355"/>
                <a:gd name="connsiteX4" fmla="*/ 970101 w 970101"/>
                <a:gd name="connsiteY4" fmla="*/ 189294 h 200355"/>
                <a:gd name="connsiteX5" fmla="*/ 577706 w 970101"/>
                <a:gd name="connsiteY5" fmla="*/ 200355 h 200355"/>
                <a:gd name="connsiteX6" fmla="*/ 289095 w 970101"/>
                <a:gd name="connsiteY6" fmla="*/ 23662 h 200355"/>
                <a:gd name="connsiteX7" fmla="*/ 166355 w 970101"/>
                <a:gd name="connsiteY7" fmla="*/ 21323 h 20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101" h="200355">
                  <a:moveTo>
                    <a:pt x="166355" y="21323"/>
                  </a:moveTo>
                  <a:lnTo>
                    <a:pt x="538032" y="0"/>
                  </a:lnTo>
                  <a:lnTo>
                    <a:pt x="505327" y="29065"/>
                  </a:lnTo>
                  <a:lnTo>
                    <a:pt x="394533" y="25761"/>
                  </a:lnTo>
                  <a:cubicBezTo>
                    <a:pt x="226600" y="54238"/>
                    <a:pt x="-169574" y="112473"/>
                    <a:pt x="970101" y="189294"/>
                  </a:cubicBezTo>
                  <a:lnTo>
                    <a:pt x="577706" y="200355"/>
                  </a:lnTo>
                  <a:cubicBezTo>
                    <a:pt x="-387068" y="112395"/>
                    <a:pt x="106945" y="53814"/>
                    <a:pt x="289095" y="23662"/>
                  </a:cubicBezTo>
                  <a:lnTo>
                    <a:pt x="166355" y="21323"/>
                  </a:lnTo>
                  <a:close/>
                </a:path>
              </a:pathLst>
            </a:custGeom>
            <a:gradFill flip="none" rotWithShape="1">
              <a:gsLst>
                <a:gs pos="0">
                  <a:srgbClr val="006600"/>
                </a:gs>
                <a:gs pos="37000">
                  <a:srgbClr val="006600"/>
                </a:gs>
                <a:gs pos="100000">
                  <a:srgbClr val="006600">
                    <a:alpha val="5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sp>
        <p:nvSpPr>
          <p:cNvPr id="142"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67</a:t>
            </a:fld>
            <a:endParaRPr kumimoji="1" lang="ja-JP" altLang="en-US"/>
          </a:p>
        </p:txBody>
      </p:sp>
    </p:spTree>
    <p:extLst>
      <p:ext uri="{BB962C8B-B14F-4D97-AF65-F5344CB8AC3E}">
        <p14:creationId xmlns:p14="http://schemas.microsoft.com/office/powerpoint/2010/main" val="32916515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0" y="-27384"/>
            <a:ext cx="914400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「健康な食事」の食事パターンに着目</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する視点　</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④</a:t>
            </a:r>
            <a:endParaRPr lang="ja-JP" altLang="en-US"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46" name="角丸四角形 45"/>
          <p:cNvSpPr/>
          <p:nvPr/>
        </p:nvSpPr>
        <p:spPr>
          <a:xfrm>
            <a:off x="107504" y="404664"/>
            <a:ext cx="8964488" cy="1296144"/>
          </a:xfrm>
          <a:prstGeom prst="roundRect">
            <a:avLst>
              <a:gd name="adj" fmla="val 7735"/>
            </a:avLst>
          </a:prstGeom>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solidFill>
                  <a:sysClr val="windowText" lastClr="000000"/>
                </a:solidFill>
                <a:latin typeface="ＭＳ ゴシック" panose="020B0609070205080204" pitchFamily="49" charset="-128"/>
                <a:ea typeface="ＭＳ ゴシック" panose="020B0609070205080204" pitchFamily="49" charset="-128"/>
              </a:rPr>
              <a:t>食物へのアクセスと情報へのアクセスの統合の</a:t>
            </a:r>
            <a:r>
              <a:rPr lang="ja-JP" altLang="en-US" sz="1600" dirty="0" smtClean="0">
                <a:solidFill>
                  <a:sysClr val="windowText" lastClr="000000"/>
                </a:solidFill>
                <a:latin typeface="ＭＳ ゴシック" panose="020B0609070205080204" pitchFamily="49" charset="-128"/>
                <a:ea typeface="ＭＳ ゴシック" panose="020B0609070205080204" pitchFamily="49" charset="-128"/>
              </a:rPr>
              <a:t>視点</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 「</a:t>
            </a:r>
            <a:r>
              <a:rPr lang="ja-JP" altLang="en-US" sz="1600" dirty="0">
                <a:latin typeface="ＭＳ ゴシック" panose="020B0609070205080204" pitchFamily="49" charset="-128"/>
                <a:ea typeface="ＭＳ ゴシック" panose="020B0609070205080204" pitchFamily="49" charset="-128"/>
              </a:rPr>
              <a:t>健康な食事」の定着に向けては、信頼できる情報のもとで、食事として適切に</a:t>
            </a:r>
            <a:r>
              <a:rPr lang="ja-JP" altLang="en-US" sz="1600" dirty="0" smtClean="0">
                <a:latin typeface="ＭＳ ゴシック" panose="020B0609070205080204" pitchFamily="49" charset="-128"/>
                <a:ea typeface="ＭＳ ゴシック" panose="020B0609070205080204" pitchFamily="49" charset="-128"/>
              </a:rPr>
              <a:t>整えたり</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a:t>
            </a:r>
            <a:r>
              <a:rPr lang="en-US" altLang="ja-JP" sz="1600" dirty="0" smtClean="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食べたり</a:t>
            </a:r>
            <a:r>
              <a:rPr lang="ja-JP" altLang="en-US" sz="1600" dirty="0">
                <a:latin typeface="ＭＳ ゴシック" panose="020B0609070205080204" pitchFamily="49" charset="-128"/>
                <a:ea typeface="ＭＳ ゴシック" panose="020B0609070205080204" pitchFamily="49" charset="-128"/>
              </a:rPr>
              <a:t>するために十分な食物に日常的にアクセスできる環境を整備することが</a:t>
            </a:r>
            <a:r>
              <a:rPr lang="ja-JP" altLang="en-US" sz="1600" dirty="0" smtClean="0">
                <a:latin typeface="ＭＳ ゴシック" panose="020B0609070205080204" pitchFamily="49" charset="-128"/>
                <a:ea typeface="ＭＳ ゴシック" panose="020B0609070205080204" pitchFamily="49" charset="-128"/>
              </a:rPr>
              <a:t>重要。</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 「</a:t>
            </a:r>
            <a:r>
              <a:rPr lang="ja-JP" altLang="en-US" sz="1600" dirty="0">
                <a:latin typeface="ＭＳ ゴシック" panose="020B0609070205080204" pitchFamily="49" charset="-128"/>
                <a:ea typeface="ＭＳ ゴシック" panose="020B0609070205080204" pitchFamily="49" charset="-128"/>
              </a:rPr>
              <a:t>食事」として組み合わせて食べるには、そのことを理解し、実践するための情報が</a:t>
            </a:r>
            <a:r>
              <a:rPr lang="ja-JP" altLang="en-US" sz="1600" dirty="0" smtClean="0">
                <a:latin typeface="ＭＳ ゴシック" panose="020B0609070205080204" pitchFamily="49" charset="-128"/>
                <a:ea typeface="ＭＳ ゴシック" panose="020B0609070205080204" pitchFamily="49" charset="-128"/>
              </a:rPr>
              <a:t>必要</a:t>
            </a:r>
            <a:endParaRPr lang="en-US" altLang="ja-JP" sz="1600" dirty="0" smtClean="0">
              <a:latin typeface="ＭＳ ゴシック" panose="020B0609070205080204" pitchFamily="49" charset="-128"/>
              <a:ea typeface="ＭＳ ゴシック" panose="020B0609070205080204" pitchFamily="49" charset="-128"/>
            </a:endParaRPr>
          </a:p>
          <a:p>
            <a:r>
              <a:rPr lang="en-US" altLang="ja-JP"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　</a:t>
            </a:r>
            <a:r>
              <a:rPr lang="en-US" altLang="ja-JP" sz="1600" dirty="0" smtClean="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で</a:t>
            </a:r>
            <a:r>
              <a:rPr lang="ja-JP" altLang="en-US" sz="1600" dirty="0">
                <a:latin typeface="ＭＳ ゴシック" panose="020B0609070205080204" pitchFamily="49" charset="-128"/>
                <a:ea typeface="ＭＳ ゴシック" panose="020B0609070205080204" pitchFamily="49" charset="-128"/>
              </a:rPr>
              <a:t>あることから、適切な料理の組合せと適切な情報をあわせて提供する仕組みが</a:t>
            </a:r>
            <a:r>
              <a:rPr lang="ja-JP" altLang="en-US" sz="1600" dirty="0" smtClean="0">
                <a:latin typeface="ＭＳ ゴシック" panose="020B0609070205080204" pitchFamily="49" charset="-128"/>
                <a:ea typeface="ＭＳ ゴシック" panose="020B0609070205080204" pitchFamily="49" charset="-128"/>
              </a:rPr>
              <a:t>必要。</a:t>
            </a:r>
            <a:endParaRPr lang="ja-JP" altLang="en-US" sz="1600" dirty="0">
              <a:latin typeface="ＭＳ ゴシック" panose="020B0609070205080204" pitchFamily="49" charset="-128"/>
              <a:ea typeface="ＭＳ ゴシック" panose="020B0609070205080204" pitchFamily="49" charset="-128"/>
            </a:endParaRPr>
          </a:p>
        </p:txBody>
      </p:sp>
      <p:grpSp>
        <p:nvGrpSpPr>
          <p:cNvPr id="4" name="グループ化 3"/>
          <p:cNvGrpSpPr/>
          <p:nvPr/>
        </p:nvGrpSpPr>
        <p:grpSpPr>
          <a:xfrm>
            <a:off x="1979712" y="1700807"/>
            <a:ext cx="5129724" cy="5072001"/>
            <a:chOff x="1713554" y="1067497"/>
            <a:chExt cx="5871714" cy="5805641"/>
          </a:xfrm>
        </p:grpSpPr>
        <p:sp>
          <p:nvSpPr>
            <p:cNvPr id="5" name="円/楕円 4"/>
            <p:cNvSpPr/>
            <p:nvPr/>
          </p:nvSpPr>
          <p:spPr>
            <a:xfrm rot="18900000" flipV="1">
              <a:off x="1713554" y="1067497"/>
              <a:ext cx="5760265" cy="5787550"/>
            </a:xfrm>
            <a:prstGeom prst="ellipse">
              <a:avLst/>
            </a:prstGeom>
            <a:gradFill flip="none" rotWithShape="1">
              <a:gsLst>
                <a:gs pos="100000">
                  <a:srgbClr val="FEEFE2"/>
                </a:gs>
                <a:gs pos="100000">
                  <a:schemeClr val="accent6">
                    <a:lumMod val="5000"/>
                    <a:lumOff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円/楕円 5"/>
            <p:cNvSpPr/>
            <p:nvPr/>
          </p:nvSpPr>
          <p:spPr>
            <a:xfrm rot="18900000" flipV="1">
              <a:off x="1915138" y="1483902"/>
              <a:ext cx="5357096" cy="5389236"/>
            </a:xfrm>
            <a:prstGeom prst="ellipse">
              <a:avLst/>
            </a:prstGeom>
            <a:gradFill flip="none" rotWithShape="1">
              <a:gsLst>
                <a:gs pos="39000">
                  <a:schemeClr val="accent6">
                    <a:lumMod val="60000"/>
                    <a:lumOff val="40000"/>
                  </a:schemeClr>
                </a:gs>
                <a:gs pos="53000">
                  <a:srgbClr val="FDDDC3"/>
                </a:gs>
                <a:gs pos="82000">
                  <a:schemeClr val="accent6">
                    <a:lumMod val="5000"/>
                    <a:lumOff val="95000"/>
                  </a:schemeClr>
                </a:gs>
              </a:gsLst>
              <a:path path="circle">
                <a:fillToRect l="100000" t="100000"/>
              </a:path>
              <a:tileRect r="-100000" b="-100000"/>
            </a:gra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p:cNvSpPr txBox="1"/>
            <p:nvPr/>
          </p:nvSpPr>
          <p:spPr>
            <a:xfrm>
              <a:off x="2716748" y="4830236"/>
              <a:ext cx="3727460" cy="1911132"/>
            </a:xfrm>
            <a:prstGeom prst="rect">
              <a:avLst/>
            </a:prstGeom>
            <a:noFill/>
            <a:ln w="25400">
              <a:noFill/>
            </a:ln>
          </p:spPr>
          <p:txBody>
            <a:bodyPr wrap="none" rtlCol="0">
              <a:prstTxWarp prst="textArchDown">
                <a:avLst>
                  <a:gd name="adj" fmla="val 395177"/>
                </a:avLst>
              </a:prstTxWarp>
              <a:spAutoFit/>
            </a:bodyPr>
            <a:lstStyle/>
            <a:p>
              <a:pPr algn="ct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健 康 ・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Q O L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生 活 の 質 ） の 維 持 ・ 向 上　</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3203848" y="1772816"/>
              <a:ext cx="2785612" cy="938302"/>
            </a:xfrm>
            <a:prstGeom prst="rect">
              <a:avLst/>
            </a:prstGeom>
            <a:noFill/>
            <a:ln w="12700">
              <a:noFill/>
            </a:ln>
          </p:spPr>
          <p:txBody>
            <a:bodyPr wrap="none" rtlCol="0">
              <a:prstTxWarp prst="textArchUp">
                <a:avLst>
                  <a:gd name="adj" fmla="val 10817511"/>
                </a:avLst>
              </a:prstTxWarp>
              <a:spAutoFit/>
            </a:bodyPr>
            <a:lstStyle/>
            <a:p>
              <a:pPr algn="ctr"/>
              <a:r>
                <a:rPr lang="ja-JP" altLang="en-US" sz="2000" b="1" dirty="0" smtClean="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 地　域　力　の　維　持　・　向　上</a:t>
              </a:r>
              <a:endParaRPr kumimoji="1" lang="ja-JP" altLang="en-US" sz="2000" b="1"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5672790" y="1495817"/>
              <a:ext cx="793278" cy="359669"/>
            </a:xfrm>
            <a:prstGeom prst="rect">
              <a:avLst/>
            </a:prstGeom>
            <a:noFill/>
            <a:ln w="12700">
              <a:noFill/>
            </a:ln>
          </p:spPr>
          <p:txBody>
            <a:bodyPr wrap="square" rtlCol="0">
              <a:spAutoFit/>
            </a:bodyPr>
            <a:lstStyle/>
            <a:p>
              <a:pPr algn="ctr"/>
              <a:r>
                <a:rPr kumimoji="1" lang="ja-JP" altLang="en-US" sz="1400" u="sng" dirty="0" smtClean="0"/>
                <a:t>文化</a:t>
              </a:r>
              <a:endParaRPr kumimoji="1" lang="ja-JP" altLang="en-US" sz="1400" u="sng" dirty="0"/>
            </a:p>
          </p:txBody>
        </p:sp>
        <p:sp>
          <p:nvSpPr>
            <p:cNvPr id="10" name="テキスト ボックス 9"/>
            <p:cNvSpPr txBox="1"/>
            <p:nvPr/>
          </p:nvSpPr>
          <p:spPr>
            <a:xfrm>
              <a:off x="2838276" y="1495817"/>
              <a:ext cx="635416" cy="359669"/>
            </a:xfrm>
            <a:prstGeom prst="rect">
              <a:avLst/>
            </a:prstGeom>
            <a:noFill/>
            <a:ln w="12700">
              <a:noFill/>
            </a:ln>
          </p:spPr>
          <p:txBody>
            <a:bodyPr wrap="none" rtlCol="0">
              <a:spAutoFit/>
            </a:bodyPr>
            <a:lstStyle/>
            <a:p>
              <a:pPr algn="ctr"/>
              <a:r>
                <a:rPr kumimoji="1" lang="ja-JP" altLang="en-US" sz="1400" u="sng" dirty="0" smtClean="0"/>
                <a:t>自然</a:t>
              </a:r>
              <a:endParaRPr kumimoji="1" lang="ja-JP" altLang="en-US" sz="1400" u="sng" dirty="0"/>
            </a:p>
          </p:txBody>
        </p:sp>
        <p:sp>
          <p:nvSpPr>
            <p:cNvPr id="11" name="テキスト ボックス 10"/>
            <p:cNvSpPr txBox="1"/>
            <p:nvPr/>
          </p:nvSpPr>
          <p:spPr>
            <a:xfrm>
              <a:off x="3995936" y="1196753"/>
              <a:ext cx="1291049" cy="359669"/>
            </a:xfrm>
            <a:prstGeom prst="rect">
              <a:avLst/>
            </a:prstGeom>
            <a:noFill/>
            <a:ln w="12700">
              <a:noFill/>
            </a:ln>
          </p:spPr>
          <p:txBody>
            <a:bodyPr wrap="square" rtlCol="0">
              <a:spAutoFit/>
            </a:bodyPr>
            <a:lstStyle/>
            <a:p>
              <a:pPr algn="ctr"/>
              <a:r>
                <a:rPr lang="ja-JP" altLang="en-US" sz="1400" u="sng" dirty="0" smtClean="0"/>
                <a:t>社会・経済</a:t>
              </a:r>
              <a:endParaRPr kumimoji="1" lang="ja-JP" altLang="en-US" sz="1400" u="sng" dirty="0"/>
            </a:p>
          </p:txBody>
        </p:sp>
        <p:sp>
          <p:nvSpPr>
            <p:cNvPr id="12" name="テキスト ボックス 11"/>
            <p:cNvSpPr txBox="1"/>
            <p:nvPr/>
          </p:nvSpPr>
          <p:spPr>
            <a:xfrm flipH="1">
              <a:off x="5180944" y="2161007"/>
              <a:ext cx="845222" cy="359669"/>
            </a:xfrm>
            <a:prstGeom prst="rect">
              <a:avLst/>
            </a:prstGeom>
            <a:noFill/>
            <a:ln w="12700">
              <a:noFill/>
            </a:ln>
          </p:spPr>
          <p:txBody>
            <a:bodyPr wrap="none" rtlCol="0">
              <a:spAutoFit/>
            </a:bodyPr>
            <a:lstStyle/>
            <a:p>
              <a:r>
                <a:rPr kumimoji="1" lang="ja-JP" altLang="en-US" sz="1400" u="sng" dirty="0" smtClean="0"/>
                <a:t>食文化</a:t>
              </a:r>
              <a:endParaRPr kumimoji="1" lang="ja-JP" altLang="en-US" sz="1400" u="sng" dirty="0"/>
            </a:p>
          </p:txBody>
        </p:sp>
        <p:sp>
          <p:nvSpPr>
            <p:cNvPr id="13" name="テキスト ボックス 12"/>
            <p:cNvSpPr txBox="1"/>
            <p:nvPr/>
          </p:nvSpPr>
          <p:spPr>
            <a:xfrm flipH="1">
              <a:off x="3019595" y="2161007"/>
              <a:ext cx="1579546" cy="359669"/>
            </a:xfrm>
            <a:prstGeom prst="rect">
              <a:avLst/>
            </a:prstGeom>
            <a:noFill/>
            <a:ln w="12700">
              <a:noFill/>
            </a:ln>
          </p:spPr>
          <p:txBody>
            <a:bodyPr wrap="none" rtlCol="0">
              <a:spAutoFit/>
            </a:bodyPr>
            <a:lstStyle/>
            <a:p>
              <a:r>
                <a:rPr kumimoji="1" lang="ja-JP" altLang="en-US" sz="1400" u="sng" dirty="0" smtClean="0"/>
                <a:t>食料生産・流通</a:t>
              </a:r>
              <a:endParaRPr kumimoji="1" lang="ja-JP" altLang="en-US" sz="1400" u="sng" dirty="0"/>
            </a:p>
          </p:txBody>
        </p:sp>
        <p:sp>
          <p:nvSpPr>
            <p:cNvPr id="14" name="テキスト ボックス 13"/>
            <p:cNvSpPr txBox="1"/>
            <p:nvPr/>
          </p:nvSpPr>
          <p:spPr>
            <a:xfrm flipH="1">
              <a:off x="6135326" y="3713819"/>
              <a:ext cx="1159932" cy="359669"/>
            </a:xfrm>
            <a:prstGeom prst="rect">
              <a:avLst/>
            </a:prstGeom>
            <a:noFill/>
            <a:ln w="12700">
              <a:noFill/>
            </a:ln>
          </p:spPr>
          <p:txBody>
            <a:bodyPr wrap="none" rtlCol="0">
              <a:spAutoFit/>
            </a:bodyPr>
            <a:lstStyle/>
            <a:p>
              <a:r>
                <a:rPr kumimoji="1" lang="ja-JP" altLang="en-US" sz="1400" u="sng" dirty="0" smtClean="0"/>
                <a:t>教育・体験</a:t>
              </a:r>
              <a:endParaRPr kumimoji="1" lang="ja-JP" altLang="en-US" sz="1400" u="sng" dirty="0"/>
            </a:p>
          </p:txBody>
        </p:sp>
        <p:sp>
          <p:nvSpPr>
            <p:cNvPr id="15" name="テキスト ボックス 14"/>
            <p:cNvSpPr txBox="1"/>
            <p:nvPr/>
          </p:nvSpPr>
          <p:spPr>
            <a:xfrm flipH="1">
              <a:off x="5925072" y="4948100"/>
              <a:ext cx="845222" cy="359669"/>
            </a:xfrm>
            <a:prstGeom prst="rect">
              <a:avLst/>
            </a:prstGeom>
            <a:noFill/>
            <a:ln w="12700">
              <a:noFill/>
            </a:ln>
          </p:spPr>
          <p:txBody>
            <a:bodyPr wrap="none" rtlCol="0">
              <a:spAutoFit/>
            </a:bodyPr>
            <a:lstStyle/>
            <a:p>
              <a:r>
                <a:rPr kumimoji="1" lang="ja-JP" altLang="en-US" sz="1400" u="sng" dirty="0" smtClean="0"/>
                <a:t>食嗜好</a:t>
              </a:r>
              <a:endParaRPr kumimoji="1" lang="ja-JP" altLang="en-US" sz="1400" u="sng" dirty="0"/>
            </a:p>
          </p:txBody>
        </p:sp>
        <p:sp>
          <p:nvSpPr>
            <p:cNvPr id="16" name="テキスト ボックス 15"/>
            <p:cNvSpPr txBox="1"/>
            <p:nvPr/>
          </p:nvSpPr>
          <p:spPr>
            <a:xfrm flipH="1">
              <a:off x="2586174" y="4235268"/>
              <a:ext cx="867257" cy="359669"/>
            </a:xfrm>
            <a:prstGeom prst="rect">
              <a:avLst/>
            </a:prstGeom>
            <a:noFill/>
            <a:ln w="12700">
              <a:noFill/>
            </a:ln>
          </p:spPr>
          <p:txBody>
            <a:bodyPr wrap="square" rtlCol="0">
              <a:spAutoFit/>
            </a:bodyPr>
            <a:lstStyle/>
            <a:p>
              <a:pPr algn="ctr"/>
              <a:r>
                <a:rPr kumimoji="1" lang="ja-JP" altLang="en-US" sz="1400" u="sng" dirty="0" smtClean="0"/>
                <a:t>調　理</a:t>
              </a:r>
              <a:endParaRPr kumimoji="1" lang="ja-JP" altLang="en-US" sz="1400" u="sng" dirty="0"/>
            </a:p>
          </p:txBody>
        </p:sp>
        <p:sp>
          <p:nvSpPr>
            <p:cNvPr id="17" name="テキスト ボックス 16"/>
            <p:cNvSpPr txBox="1"/>
            <p:nvPr/>
          </p:nvSpPr>
          <p:spPr>
            <a:xfrm flipH="1">
              <a:off x="1910403" y="4235268"/>
              <a:ext cx="837352" cy="359669"/>
            </a:xfrm>
            <a:prstGeom prst="rect">
              <a:avLst/>
            </a:prstGeom>
            <a:noFill/>
            <a:ln w="12700">
              <a:noFill/>
            </a:ln>
          </p:spPr>
          <p:txBody>
            <a:bodyPr wrap="square" rtlCol="0">
              <a:spAutoFit/>
            </a:bodyPr>
            <a:lstStyle/>
            <a:p>
              <a:pPr algn="ctr"/>
              <a:r>
                <a:rPr kumimoji="1" lang="ja-JP" altLang="en-US" sz="1400" u="sng" dirty="0" smtClean="0"/>
                <a:t>食　材</a:t>
              </a:r>
              <a:endParaRPr kumimoji="1" lang="ja-JP" altLang="en-US" sz="1400" u="sng" dirty="0"/>
            </a:p>
          </p:txBody>
        </p:sp>
        <p:sp>
          <p:nvSpPr>
            <p:cNvPr id="18" name="テキスト ボックス 17"/>
            <p:cNvSpPr txBox="1"/>
            <p:nvPr/>
          </p:nvSpPr>
          <p:spPr>
            <a:xfrm flipH="1">
              <a:off x="6364241" y="4514157"/>
              <a:ext cx="845222" cy="359669"/>
            </a:xfrm>
            <a:prstGeom prst="rect">
              <a:avLst/>
            </a:prstGeom>
            <a:noFill/>
            <a:ln w="12700">
              <a:noFill/>
            </a:ln>
          </p:spPr>
          <p:txBody>
            <a:bodyPr wrap="none" rtlCol="0">
              <a:spAutoFit/>
            </a:bodyPr>
            <a:lstStyle/>
            <a:p>
              <a:r>
                <a:rPr lang="ja-JP" altLang="en-US" sz="1400" u="sng" dirty="0" smtClean="0"/>
                <a:t>食事観</a:t>
              </a:r>
              <a:endParaRPr kumimoji="1" lang="ja-JP" altLang="en-US" sz="1400" u="sng" dirty="0"/>
            </a:p>
          </p:txBody>
        </p:sp>
        <p:sp>
          <p:nvSpPr>
            <p:cNvPr id="19" name="テキスト ボックス 18"/>
            <p:cNvSpPr txBox="1"/>
            <p:nvPr/>
          </p:nvSpPr>
          <p:spPr>
            <a:xfrm flipH="1">
              <a:off x="5337237" y="4070331"/>
              <a:ext cx="2248031" cy="359669"/>
            </a:xfrm>
            <a:prstGeom prst="rect">
              <a:avLst/>
            </a:prstGeom>
            <a:noFill/>
            <a:ln w="12700">
              <a:noFill/>
            </a:ln>
          </p:spPr>
          <p:txBody>
            <a:bodyPr wrap="square" rtlCol="0">
              <a:spAutoFit/>
            </a:bodyPr>
            <a:lstStyle/>
            <a:p>
              <a:r>
                <a:rPr kumimoji="1" lang="ja-JP" altLang="en-US" sz="1400" u="sng" spc="-50" dirty="0" smtClean="0"/>
                <a:t>食に関する知識・スキル</a:t>
              </a:r>
              <a:endParaRPr kumimoji="1" lang="ja-JP" altLang="en-US" sz="1400" u="sng" spc="-50" dirty="0"/>
            </a:p>
          </p:txBody>
        </p:sp>
        <p:sp>
          <p:nvSpPr>
            <p:cNvPr id="20" name="テキスト ボックス 19"/>
            <p:cNvSpPr txBox="1"/>
            <p:nvPr/>
          </p:nvSpPr>
          <p:spPr>
            <a:xfrm flipH="1">
              <a:off x="4275980" y="5977431"/>
              <a:ext cx="635416" cy="359669"/>
            </a:xfrm>
            <a:prstGeom prst="rect">
              <a:avLst/>
            </a:prstGeom>
            <a:noFill/>
            <a:ln w="12700">
              <a:noFill/>
            </a:ln>
          </p:spPr>
          <p:txBody>
            <a:bodyPr wrap="none" rtlCol="0">
              <a:spAutoFit/>
            </a:bodyPr>
            <a:lstStyle/>
            <a:p>
              <a:pPr algn="ctr"/>
              <a:r>
                <a:rPr lang="ja-JP" altLang="en-US" sz="1400" u="sng" dirty="0" smtClean="0"/>
                <a:t>健康</a:t>
              </a:r>
              <a:endParaRPr kumimoji="1" lang="ja-JP" altLang="en-US" sz="1400" u="sng" dirty="0"/>
            </a:p>
          </p:txBody>
        </p:sp>
        <p:sp>
          <p:nvSpPr>
            <p:cNvPr id="21" name="テキスト ボックス 20"/>
            <p:cNvSpPr txBox="1"/>
            <p:nvPr/>
          </p:nvSpPr>
          <p:spPr>
            <a:xfrm flipH="1">
              <a:off x="4011713" y="3356993"/>
              <a:ext cx="1220861" cy="359669"/>
            </a:xfrm>
            <a:prstGeom prst="rect">
              <a:avLst/>
            </a:prstGeom>
            <a:noFill/>
            <a:ln w="12700">
              <a:noFill/>
            </a:ln>
          </p:spPr>
          <p:txBody>
            <a:bodyPr wrap="square" rtlCol="0">
              <a:spAutoFit/>
            </a:bodyPr>
            <a:lstStyle/>
            <a:p>
              <a:pPr algn="ctr"/>
              <a:r>
                <a:rPr lang="ja-JP" altLang="en-US" sz="1400" u="sng" dirty="0" smtClean="0"/>
                <a:t>食の場面</a:t>
              </a:r>
              <a:endParaRPr kumimoji="1" lang="ja-JP" altLang="en-US" sz="1400" u="sng" dirty="0"/>
            </a:p>
          </p:txBody>
        </p:sp>
        <p:sp>
          <p:nvSpPr>
            <p:cNvPr id="22" name="テキスト ボックス 21"/>
            <p:cNvSpPr txBox="1"/>
            <p:nvPr/>
          </p:nvSpPr>
          <p:spPr>
            <a:xfrm flipH="1">
              <a:off x="3453431" y="3588235"/>
              <a:ext cx="2337428" cy="359669"/>
            </a:xfrm>
            <a:prstGeom prst="rect">
              <a:avLst/>
            </a:prstGeom>
            <a:noFill/>
            <a:ln w="12700">
              <a:noFill/>
            </a:ln>
          </p:spPr>
          <p:txBody>
            <a:bodyPr wrap="square" rtlCol="0">
              <a:spAutoFit/>
            </a:bodyPr>
            <a:lstStyle/>
            <a:p>
              <a:pPr algn="ctr"/>
              <a:r>
                <a:rPr kumimoji="1" lang="ja-JP" altLang="en-US" sz="1400" u="sng" dirty="0" smtClean="0"/>
                <a:t>選び方・整え方・食べ方</a:t>
              </a:r>
              <a:endParaRPr kumimoji="1" lang="ja-JP" altLang="en-US" sz="1400" u="sng" dirty="0"/>
            </a:p>
          </p:txBody>
        </p:sp>
        <p:sp>
          <p:nvSpPr>
            <p:cNvPr id="23" name="テキスト ボックス 22"/>
            <p:cNvSpPr txBox="1"/>
            <p:nvPr/>
          </p:nvSpPr>
          <p:spPr>
            <a:xfrm flipH="1">
              <a:off x="3636808" y="4964433"/>
              <a:ext cx="935139" cy="359669"/>
            </a:xfrm>
            <a:prstGeom prst="rect">
              <a:avLst/>
            </a:prstGeom>
            <a:noFill/>
            <a:ln w="12700">
              <a:noFill/>
            </a:ln>
          </p:spPr>
          <p:txBody>
            <a:bodyPr wrap="none" rtlCol="0">
              <a:spAutoFit/>
            </a:bodyPr>
            <a:lstStyle/>
            <a:p>
              <a:r>
                <a:rPr kumimoji="1" lang="ja-JP" altLang="en-US" sz="1400" u="sng" dirty="0" smtClean="0"/>
                <a:t>おいしさ</a:t>
              </a:r>
              <a:endParaRPr kumimoji="1" lang="ja-JP" altLang="en-US" sz="1400" u="sng" dirty="0"/>
            </a:p>
          </p:txBody>
        </p:sp>
        <p:sp>
          <p:nvSpPr>
            <p:cNvPr id="24" name="テキスト ボックス 23"/>
            <p:cNvSpPr txBox="1"/>
            <p:nvPr/>
          </p:nvSpPr>
          <p:spPr>
            <a:xfrm flipH="1">
              <a:off x="4835667" y="4964433"/>
              <a:ext cx="796517" cy="359669"/>
            </a:xfrm>
            <a:prstGeom prst="rect">
              <a:avLst/>
            </a:prstGeom>
            <a:noFill/>
            <a:ln w="12700">
              <a:noFill/>
            </a:ln>
          </p:spPr>
          <p:txBody>
            <a:bodyPr wrap="none" rtlCol="0">
              <a:spAutoFit/>
            </a:bodyPr>
            <a:lstStyle/>
            <a:p>
              <a:r>
                <a:rPr kumimoji="1" lang="ja-JP" altLang="en-US" sz="1400" u="sng" dirty="0" smtClean="0"/>
                <a:t>楽しみ</a:t>
              </a:r>
              <a:endParaRPr kumimoji="1" lang="ja-JP" altLang="en-US" sz="1400" u="sng" dirty="0"/>
            </a:p>
          </p:txBody>
        </p:sp>
        <p:sp>
          <p:nvSpPr>
            <p:cNvPr id="25" name="テキスト ボックス 24"/>
            <p:cNvSpPr txBox="1"/>
            <p:nvPr/>
          </p:nvSpPr>
          <p:spPr>
            <a:xfrm flipH="1">
              <a:off x="3900387" y="5517232"/>
              <a:ext cx="1386599" cy="359669"/>
            </a:xfrm>
            <a:prstGeom prst="rect">
              <a:avLst/>
            </a:prstGeom>
            <a:noFill/>
            <a:ln w="12700">
              <a:noFill/>
            </a:ln>
          </p:spPr>
          <p:txBody>
            <a:bodyPr wrap="none" rtlCol="0">
              <a:spAutoFit/>
            </a:bodyPr>
            <a:lstStyle/>
            <a:p>
              <a:pPr algn="ctr"/>
              <a:r>
                <a:rPr lang="ja-JP" altLang="en-US" sz="1400" u="sng" dirty="0"/>
                <a:t>栄養バランス</a:t>
              </a:r>
              <a:endParaRPr kumimoji="1" lang="ja-JP" altLang="en-US" sz="1400" u="sng" dirty="0"/>
            </a:p>
          </p:txBody>
        </p:sp>
        <p:sp>
          <p:nvSpPr>
            <p:cNvPr id="26" name="角丸四角形 25"/>
            <p:cNvSpPr/>
            <p:nvPr/>
          </p:nvSpPr>
          <p:spPr>
            <a:xfrm>
              <a:off x="3814813" y="3875955"/>
              <a:ext cx="1614661" cy="43284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食　事</a:t>
              </a:r>
              <a:endParaRPr kumimoji="1" lang="ja-JP" altLang="en-US" dirty="0"/>
            </a:p>
          </p:txBody>
        </p:sp>
        <p:sp>
          <p:nvSpPr>
            <p:cNvPr id="27" name="円/楕円 56"/>
            <p:cNvSpPr/>
            <p:nvPr/>
          </p:nvSpPr>
          <p:spPr>
            <a:xfrm rot="16200000">
              <a:off x="674232" y="3117246"/>
              <a:ext cx="4267781" cy="1800835"/>
            </a:xfrm>
            <a:custGeom>
              <a:avLst/>
              <a:gdLst>
                <a:gd name="connsiteX0" fmla="*/ 0 w 3798132"/>
                <a:gd name="connsiteY0" fmla="*/ 1347780 h 2695560"/>
                <a:gd name="connsiteX1" fmla="*/ 1899066 w 3798132"/>
                <a:gd name="connsiteY1" fmla="*/ 0 h 2695560"/>
                <a:gd name="connsiteX2" fmla="*/ 3798132 w 3798132"/>
                <a:gd name="connsiteY2" fmla="*/ 1347780 h 2695560"/>
                <a:gd name="connsiteX3" fmla="*/ 1899066 w 3798132"/>
                <a:gd name="connsiteY3" fmla="*/ 2695560 h 2695560"/>
                <a:gd name="connsiteX4" fmla="*/ 0 w 3798132"/>
                <a:gd name="connsiteY4" fmla="*/ 1347780 h 2695560"/>
                <a:gd name="connsiteX0" fmla="*/ 8 w 3798140"/>
                <a:gd name="connsiteY0" fmla="*/ 1347780 h 1987036"/>
                <a:gd name="connsiteX1" fmla="*/ 1899074 w 3798140"/>
                <a:gd name="connsiteY1" fmla="*/ 0 h 1987036"/>
                <a:gd name="connsiteX2" fmla="*/ 3798140 w 3798140"/>
                <a:gd name="connsiteY2" fmla="*/ 1347780 h 1987036"/>
                <a:gd name="connsiteX3" fmla="*/ 1918124 w 3798140"/>
                <a:gd name="connsiteY3" fmla="*/ 1981185 h 1987036"/>
                <a:gd name="connsiteX4" fmla="*/ 8 w 3798140"/>
                <a:gd name="connsiteY4" fmla="*/ 1347780 h 1987036"/>
                <a:gd name="connsiteX0" fmla="*/ 138 w 3798270"/>
                <a:gd name="connsiteY0" fmla="*/ 1347780 h 1987036"/>
                <a:gd name="connsiteX1" fmla="*/ 1899204 w 3798270"/>
                <a:gd name="connsiteY1" fmla="*/ 0 h 1987036"/>
                <a:gd name="connsiteX2" fmla="*/ 3798270 w 3798270"/>
                <a:gd name="connsiteY2" fmla="*/ 1347780 h 1987036"/>
                <a:gd name="connsiteX3" fmla="*/ 1918254 w 3798270"/>
                <a:gd name="connsiteY3" fmla="*/ 1981185 h 1987036"/>
                <a:gd name="connsiteX4" fmla="*/ 138 w 3798270"/>
                <a:gd name="connsiteY4" fmla="*/ 1347780 h 1987036"/>
                <a:gd name="connsiteX0" fmla="*/ 24 w 3798156"/>
                <a:gd name="connsiteY0" fmla="*/ 1347780 h 2335875"/>
                <a:gd name="connsiteX1" fmla="*/ 1899090 w 3798156"/>
                <a:gd name="connsiteY1" fmla="*/ 0 h 2335875"/>
                <a:gd name="connsiteX2" fmla="*/ 3798156 w 3798156"/>
                <a:gd name="connsiteY2" fmla="*/ 1347780 h 2335875"/>
                <a:gd name="connsiteX3" fmla="*/ 1918140 w 3798156"/>
                <a:gd name="connsiteY3" fmla="*/ 1981185 h 2335875"/>
                <a:gd name="connsiteX4" fmla="*/ 24 w 3798156"/>
                <a:gd name="connsiteY4" fmla="*/ 1347780 h 2335875"/>
                <a:gd name="connsiteX0" fmla="*/ 24 w 3798156"/>
                <a:gd name="connsiteY0" fmla="*/ 1347780 h 2341731"/>
                <a:gd name="connsiteX1" fmla="*/ 1899090 w 3798156"/>
                <a:gd name="connsiteY1" fmla="*/ 0 h 2341731"/>
                <a:gd name="connsiteX2" fmla="*/ 3798156 w 3798156"/>
                <a:gd name="connsiteY2" fmla="*/ 1347780 h 2341731"/>
                <a:gd name="connsiteX3" fmla="*/ 1918140 w 3798156"/>
                <a:gd name="connsiteY3" fmla="*/ 1981185 h 2341731"/>
                <a:gd name="connsiteX4" fmla="*/ 24 w 3798156"/>
                <a:gd name="connsiteY4" fmla="*/ 1347780 h 2341731"/>
                <a:gd name="connsiteX0" fmla="*/ 15 w 3842597"/>
                <a:gd name="connsiteY0" fmla="*/ 1347780 h 2341731"/>
                <a:gd name="connsiteX1" fmla="*/ 1943531 w 3842597"/>
                <a:gd name="connsiteY1" fmla="*/ 0 h 2341731"/>
                <a:gd name="connsiteX2" fmla="*/ 3842597 w 3842597"/>
                <a:gd name="connsiteY2" fmla="*/ 1347780 h 2341731"/>
                <a:gd name="connsiteX3" fmla="*/ 1962581 w 3842597"/>
                <a:gd name="connsiteY3" fmla="*/ 1981185 h 2341731"/>
                <a:gd name="connsiteX4" fmla="*/ 15 w 3842597"/>
                <a:gd name="connsiteY4" fmla="*/ 1347780 h 2341731"/>
                <a:gd name="connsiteX0" fmla="*/ 0 w 3842582"/>
                <a:gd name="connsiteY0" fmla="*/ 1347780 h 2341731"/>
                <a:gd name="connsiteX1" fmla="*/ 1943516 w 3842582"/>
                <a:gd name="connsiteY1" fmla="*/ 0 h 2341731"/>
                <a:gd name="connsiteX2" fmla="*/ 3842582 w 3842582"/>
                <a:gd name="connsiteY2" fmla="*/ 1347780 h 2341731"/>
                <a:gd name="connsiteX3" fmla="*/ 1962566 w 3842582"/>
                <a:gd name="connsiteY3" fmla="*/ 1981185 h 2341731"/>
                <a:gd name="connsiteX4" fmla="*/ 0 w 3842582"/>
                <a:gd name="connsiteY4" fmla="*/ 1347780 h 2341731"/>
                <a:gd name="connsiteX0" fmla="*/ 0 w 3842605"/>
                <a:gd name="connsiteY0" fmla="*/ 1347780 h 2341731"/>
                <a:gd name="connsiteX1" fmla="*/ 1943516 w 3842605"/>
                <a:gd name="connsiteY1" fmla="*/ 0 h 2341731"/>
                <a:gd name="connsiteX2" fmla="*/ 3842582 w 3842605"/>
                <a:gd name="connsiteY2" fmla="*/ 1347780 h 2341731"/>
                <a:gd name="connsiteX3" fmla="*/ 1962566 w 3842605"/>
                <a:gd name="connsiteY3" fmla="*/ 1981185 h 2341731"/>
                <a:gd name="connsiteX4" fmla="*/ 0 w 3842605"/>
                <a:gd name="connsiteY4" fmla="*/ 1347780 h 2341731"/>
                <a:gd name="connsiteX0" fmla="*/ 0 w 3842605"/>
                <a:gd name="connsiteY0" fmla="*/ 1347780 h 2641212"/>
                <a:gd name="connsiteX1" fmla="*/ 1943516 w 3842605"/>
                <a:gd name="connsiteY1" fmla="*/ 0 h 2641212"/>
                <a:gd name="connsiteX2" fmla="*/ 3842582 w 3842605"/>
                <a:gd name="connsiteY2" fmla="*/ 1347780 h 2641212"/>
                <a:gd name="connsiteX3" fmla="*/ 1962566 w 3842605"/>
                <a:gd name="connsiteY3" fmla="*/ 1981185 h 2641212"/>
                <a:gd name="connsiteX4" fmla="*/ 0 w 3842605"/>
                <a:gd name="connsiteY4" fmla="*/ 1347780 h 2641212"/>
                <a:gd name="connsiteX0" fmla="*/ 0 w 3842605"/>
                <a:gd name="connsiteY0" fmla="*/ 1347780 h 2482005"/>
                <a:gd name="connsiteX1" fmla="*/ 1943516 w 3842605"/>
                <a:gd name="connsiteY1" fmla="*/ 0 h 2482005"/>
                <a:gd name="connsiteX2" fmla="*/ 3842582 w 3842605"/>
                <a:gd name="connsiteY2" fmla="*/ 1347780 h 2482005"/>
                <a:gd name="connsiteX3" fmla="*/ 1962566 w 3842605"/>
                <a:gd name="connsiteY3" fmla="*/ 1981185 h 2482005"/>
                <a:gd name="connsiteX4" fmla="*/ 0 w 3842605"/>
                <a:gd name="connsiteY4" fmla="*/ 1347780 h 2482005"/>
                <a:gd name="connsiteX0" fmla="*/ 0 w 3842605"/>
                <a:gd name="connsiteY0" fmla="*/ 1347780 h 2488158"/>
                <a:gd name="connsiteX1" fmla="*/ 1943516 w 3842605"/>
                <a:gd name="connsiteY1" fmla="*/ 0 h 2488158"/>
                <a:gd name="connsiteX2" fmla="*/ 3842582 w 3842605"/>
                <a:gd name="connsiteY2" fmla="*/ 1347780 h 2488158"/>
                <a:gd name="connsiteX3" fmla="*/ 1962566 w 3842605"/>
                <a:gd name="connsiteY3" fmla="*/ 1981185 h 2488158"/>
                <a:gd name="connsiteX4" fmla="*/ 0 w 3842605"/>
                <a:gd name="connsiteY4" fmla="*/ 1347780 h 2488158"/>
                <a:gd name="connsiteX0" fmla="*/ 0 w 3842605"/>
                <a:gd name="connsiteY0" fmla="*/ 1347780 h 2484592"/>
                <a:gd name="connsiteX1" fmla="*/ 1943516 w 3842605"/>
                <a:gd name="connsiteY1" fmla="*/ 0 h 2484592"/>
                <a:gd name="connsiteX2" fmla="*/ 3842582 w 3842605"/>
                <a:gd name="connsiteY2" fmla="*/ 1347780 h 2484592"/>
                <a:gd name="connsiteX3" fmla="*/ 1933991 w 3842605"/>
                <a:gd name="connsiteY3" fmla="*/ 1971660 h 2484592"/>
                <a:gd name="connsiteX4" fmla="*/ 0 w 3842605"/>
                <a:gd name="connsiteY4" fmla="*/ 1347780 h 2484592"/>
                <a:gd name="connsiteX0" fmla="*/ 0 w 3842605"/>
                <a:gd name="connsiteY0" fmla="*/ 1347780 h 2484592"/>
                <a:gd name="connsiteX1" fmla="*/ 1943516 w 3842605"/>
                <a:gd name="connsiteY1" fmla="*/ 0 h 2484592"/>
                <a:gd name="connsiteX2" fmla="*/ 3842582 w 3842605"/>
                <a:gd name="connsiteY2" fmla="*/ 1347780 h 2484592"/>
                <a:gd name="connsiteX3" fmla="*/ 1962566 w 3842605"/>
                <a:gd name="connsiteY3" fmla="*/ 1971660 h 2484592"/>
                <a:gd name="connsiteX4" fmla="*/ 0 w 3842605"/>
                <a:gd name="connsiteY4" fmla="*/ 1347780 h 2484592"/>
                <a:gd name="connsiteX0" fmla="*/ 0 w 3842605"/>
                <a:gd name="connsiteY0" fmla="*/ 1347780 h 2488158"/>
                <a:gd name="connsiteX1" fmla="*/ 1943516 w 3842605"/>
                <a:gd name="connsiteY1" fmla="*/ 0 h 2488158"/>
                <a:gd name="connsiteX2" fmla="*/ 3842582 w 3842605"/>
                <a:gd name="connsiteY2" fmla="*/ 1347780 h 2488158"/>
                <a:gd name="connsiteX3" fmla="*/ 1943516 w 3842605"/>
                <a:gd name="connsiteY3" fmla="*/ 1981185 h 2488158"/>
                <a:gd name="connsiteX4" fmla="*/ 0 w 3842605"/>
                <a:gd name="connsiteY4" fmla="*/ 1347780 h 2488158"/>
                <a:gd name="connsiteX0" fmla="*/ 0 w 3842605"/>
                <a:gd name="connsiteY0" fmla="*/ 1347780 h 2488158"/>
                <a:gd name="connsiteX1" fmla="*/ 1943516 w 3842605"/>
                <a:gd name="connsiteY1" fmla="*/ 0 h 2488158"/>
                <a:gd name="connsiteX2" fmla="*/ 3842582 w 3842605"/>
                <a:gd name="connsiteY2" fmla="*/ 1347780 h 2488158"/>
                <a:gd name="connsiteX3" fmla="*/ 1943516 w 3842605"/>
                <a:gd name="connsiteY3" fmla="*/ 1981185 h 2488158"/>
                <a:gd name="connsiteX4" fmla="*/ 0 w 3842605"/>
                <a:gd name="connsiteY4" fmla="*/ 1347780 h 2488158"/>
                <a:gd name="connsiteX0" fmla="*/ 0 w 3842582"/>
                <a:gd name="connsiteY0" fmla="*/ 1347780 h 2488158"/>
                <a:gd name="connsiteX1" fmla="*/ 1943516 w 3842582"/>
                <a:gd name="connsiteY1" fmla="*/ 0 h 2488158"/>
                <a:gd name="connsiteX2" fmla="*/ 3842582 w 3842582"/>
                <a:gd name="connsiteY2" fmla="*/ 1347780 h 2488158"/>
                <a:gd name="connsiteX3" fmla="*/ 1943516 w 3842582"/>
                <a:gd name="connsiteY3" fmla="*/ 1981185 h 2488158"/>
                <a:gd name="connsiteX4" fmla="*/ 0 w 3842582"/>
                <a:gd name="connsiteY4" fmla="*/ 1347780 h 2488158"/>
                <a:gd name="connsiteX0" fmla="*/ 15 w 3842597"/>
                <a:gd name="connsiteY0" fmla="*/ 1347780 h 1983490"/>
                <a:gd name="connsiteX1" fmla="*/ 1943531 w 3842597"/>
                <a:gd name="connsiteY1" fmla="*/ 0 h 1983490"/>
                <a:gd name="connsiteX2" fmla="*/ 3842597 w 3842597"/>
                <a:gd name="connsiteY2" fmla="*/ 1347780 h 1983490"/>
                <a:gd name="connsiteX3" fmla="*/ 1943531 w 3842597"/>
                <a:gd name="connsiteY3" fmla="*/ 1981185 h 1983490"/>
                <a:gd name="connsiteX4" fmla="*/ 15 w 3842597"/>
                <a:gd name="connsiteY4" fmla="*/ 1347780 h 1983490"/>
                <a:gd name="connsiteX0" fmla="*/ 19 w 3842601"/>
                <a:gd name="connsiteY0" fmla="*/ 1347831 h 1983540"/>
                <a:gd name="connsiteX1" fmla="*/ 1943535 w 3842601"/>
                <a:gd name="connsiteY1" fmla="*/ 51 h 1983540"/>
                <a:gd name="connsiteX2" fmla="*/ 3842601 w 3842601"/>
                <a:gd name="connsiteY2" fmla="*/ 1347831 h 1983540"/>
                <a:gd name="connsiteX3" fmla="*/ 1943535 w 3842601"/>
                <a:gd name="connsiteY3" fmla="*/ 1981236 h 1983540"/>
                <a:gd name="connsiteX4" fmla="*/ 19 w 3842601"/>
                <a:gd name="connsiteY4" fmla="*/ 1347831 h 1983540"/>
                <a:gd name="connsiteX0" fmla="*/ 35 w 3842617"/>
                <a:gd name="connsiteY0" fmla="*/ 1347812 h 1813442"/>
                <a:gd name="connsiteX1" fmla="*/ 1943551 w 3842617"/>
                <a:gd name="connsiteY1" fmla="*/ 32 h 1813442"/>
                <a:gd name="connsiteX2" fmla="*/ 3842617 w 3842617"/>
                <a:gd name="connsiteY2" fmla="*/ 1347812 h 1813442"/>
                <a:gd name="connsiteX3" fmla="*/ 1897133 w 3842617"/>
                <a:gd name="connsiteY3" fmla="*/ 1745540 h 1813442"/>
                <a:gd name="connsiteX4" fmla="*/ 35 w 3842617"/>
                <a:gd name="connsiteY4" fmla="*/ 1347812 h 1813442"/>
                <a:gd name="connsiteX0" fmla="*/ 35 w 3944739"/>
                <a:gd name="connsiteY0" fmla="*/ 1347803 h 1831413"/>
                <a:gd name="connsiteX1" fmla="*/ 1943551 w 3944739"/>
                <a:gd name="connsiteY1" fmla="*/ 23 h 1831413"/>
                <a:gd name="connsiteX2" fmla="*/ 3944739 w 3944739"/>
                <a:gd name="connsiteY2" fmla="*/ 1381471 h 1831413"/>
                <a:gd name="connsiteX3" fmla="*/ 1897133 w 3944739"/>
                <a:gd name="connsiteY3" fmla="*/ 1745531 h 1831413"/>
                <a:gd name="connsiteX4" fmla="*/ 35 w 3944739"/>
                <a:gd name="connsiteY4" fmla="*/ 1347803 h 1831413"/>
                <a:gd name="connsiteX0" fmla="*/ 32 w 4074709"/>
                <a:gd name="connsiteY0" fmla="*/ 1389868 h 1828724"/>
                <a:gd name="connsiteX1" fmla="*/ 2073521 w 4074709"/>
                <a:gd name="connsiteY1" fmla="*/ 3 h 1828724"/>
                <a:gd name="connsiteX2" fmla="*/ 4074709 w 4074709"/>
                <a:gd name="connsiteY2" fmla="*/ 1381451 h 1828724"/>
                <a:gd name="connsiteX3" fmla="*/ 2027103 w 4074709"/>
                <a:gd name="connsiteY3" fmla="*/ 1745511 h 1828724"/>
                <a:gd name="connsiteX4" fmla="*/ 32 w 4074709"/>
                <a:gd name="connsiteY4" fmla="*/ 1389868 h 1828724"/>
                <a:gd name="connsiteX0" fmla="*/ 1525 w 4076202"/>
                <a:gd name="connsiteY0" fmla="*/ 1389868 h 1828724"/>
                <a:gd name="connsiteX1" fmla="*/ 2075014 w 4076202"/>
                <a:gd name="connsiteY1" fmla="*/ 3 h 1828724"/>
                <a:gd name="connsiteX2" fmla="*/ 4076202 w 4076202"/>
                <a:gd name="connsiteY2" fmla="*/ 1381451 h 1828724"/>
                <a:gd name="connsiteX3" fmla="*/ 2028596 w 4076202"/>
                <a:gd name="connsiteY3" fmla="*/ 1745511 h 1828724"/>
                <a:gd name="connsiteX4" fmla="*/ 1525 w 4076202"/>
                <a:gd name="connsiteY4" fmla="*/ 1389868 h 1828724"/>
                <a:gd name="connsiteX0" fmla="*/ 158 w 4074835"/>
                <a:gd name="connsiteY0" fmla="*/ 1389868 h 1835129"/>
                <a:gd name="connsiteX1" fmla="*/ 2073647 w 4074835"/>
                <a:gd name="connsiteY1" fmla="*/ 3 h 1835129"/>
                <a:gd name="connsiteX2" fmla="*/ 4074835 w 4074835"/>
                <a:gd name="connsiteY2" fmla="*/ 1381451 h 1835129"/>
                <a:gd name="connsiteX3" fmla="*/ 2027229 w 4074835"/>
                <a:gd name="connsiteY3" fmla="*/ 1745511 h 1835129"/>
                <a:gd name="connsiteX4" fmla="*/ 158 w 4074835"/>
                <a:gd name="connsiteY4" fmla="*/ 1389868 h 1835129"/>
                <a:gd name="connsiteX0" fmla="*/ 158 w 4074835"/>
                <a:gd name="connsiteY0" fmla="*/ 1389868 h 1835129"/>
                <a:gd name="connsiteX1" fmla="*/ 2073647 w 4074835"/>
                <a:gd name="connsiteY1" fmla="*/ 3 h 1835129"/>
                <a:gd name="connsiteX2" fmla="*/ 4074835 w 4074835"/>
                <a:gd name="connsiteY2" fmla="*/ 1381451 h 1835129"/>
                <a:gd name="connsiteX3" fmla="*/ 2027229 w 4074835"/>
                <a:gd name="connsiteY3" fmla="*/ 1745511 h 1835129"/>
                <a:gd name="connsiteX4" fmla="*/ 158 w 4074835"/>
                <a:gd name="connsiteY4" fmla="*/ 1389868 h 1835129"/>
                <a:gd name="connsiteX0" fmla="*/ 1059 w 4075736"/>
                <a:gd name="connsiteY0" fmla="*/ 1389868 h 1828724"/>
                <a:gd name="connsiteX1" fmla="*/ 2074548 w 4075736"/>
                <a:gd name="connsiteY1" fmla="*/ 3 h 1828724"/>
                <a:gd name="connsiteX2" fmla="*/ 4075736 w 4075736"/>
                <a:gd name="connsiteY2" fmla="*/ 1381451 h 1828724"/>
                <a:gd name="connsiteX3" fmla="*/ 2028130 w 4075736"/>
                <a:gd name="connsiteY3" fmla="*/ 1745511 h 1828724"/>
                <a:gd name="connsiteX4" fmla="*/ 1059 w 4075736"/>
                <a:gd name="connsiteY4" fmla="*/ 1389868 h 1828724"/>
                <a:gd name="connsiteX0" fmla="*/ 1059 w 4077322"/>
                <a:gd name="connsiteY0" fmla="*/ 1389867 h 1804694"/>
                <a:gd name="connsiteX1" fmla="*/ 2074548 w 4077322"/>
                <a:gd name="connsiteY1" fmla="*/ 2 h 1804694"/>
                <a:gd name="connsiteX2" fmla="*/ 4075736 w 4077322"/>
                <a:gd name="connsiteY2" fmla="*/ 1381450 h 1804694"/>
                <a:gd name="connsiteX3" fmla="*/ 2028130 w 4077322"/>
                <a:gd name="connsiteY3" fmla="*/ 1745510 h 1804694"/>
                <a:gd name="connsiteX4" fmla="*/ 1059 w 4077322"/>
                <a:gd name="connsiteY4" fmla="*/ 1389867 h 1804694"/>
                <a:gd name="connsiteX0" fmla="*/ 1059 w 4079959"/>
                <a:gd name="connsiteY0" fmla="*/ 1389867 h 1804694"/>
                <a:gd name="connsiteX1" fmla="*/ 2074548 w 4079959"/>
                <a:gd name="connsiteY1" fmla="*/ 2 h 1804694"/>
                <a:gd name="connsiteX2" fmla="*/ 4075736 w 4079959"/>
                <a:gd name="connsiteY2" fmla="*/ 1381450 h 1804694"/>
                <a:gd name="connsiteX3" fmla="*/ 2028130 w 4079959"/>
                <a:gd name="connsiteY3" fmla="*/ 1745510 h 1804694"/>
                <a:gd name="connsiteX4" fmla="*/ 1059 w 4079959"/>
                <a:gd name="connsiteY4" fmla="*/ 1389867 h 1804694"/>
                <a:gd name="connsiteX0" fmla="*/ 1109 w 4080193"/>
                <a:gd name="connsiteY0" fmla="*/ 1389867 h 1804694"/>
                <a:gd name="connsiteX1" fmla="*/ 2074598 w 4080193"/>
                <a:gd name="connsiteY1" fmla="*/ 2 h 1804694"/>
                <a:gd name="connsiteX2" fmla="*/ 4075786 w 4080193"/>
                <a:gd name="connsiteY2" fmla="*/ 1381450 h 1804694"/>
                <a:gd name="connsiteX3" fmla="*/ 2028180 w 4080193"/>
                <a:gd name="connsiteY3" fmla="*/ 1745510 h 1804694"/>
                <a:gd name="connsiteX4" fmla="*/ 1109 w 4080193"/>
                <a:gd name="connsiteY4" fmla="*/ 1389867 h 1804694"/>
                <a:gd name="connsiteX0" fmla="*/ 18 w 4074715"/>
                <a:gd name="connsiteY0" fmla="*/ 1394074 h 1749738"/>
                <a:gd name="connsiteX1" fmla="*/ 2059581 w 4074715"/>
                <a:gd name="connsiteY1" fmla="*/ 1 h 1749738"/>
                <a:gd name="connsiteX2" fmla="*/ 4074695 w 4074715"/>
                <a:gd name="connsiteY2" fmla="*/ 1385657 h 1749738"/>
                <a:gd name="connsiteX3" fmla="*/ 2027089 w 4074715"/>
                <a:gd name="connsiteY3" fmla="*/ 1749717 h 1749738"/>
                <a:gd name="connsiteX4" fmla="*/ 18 w 4074715"/>
                <a:gd name="connsiteY4" fmla="*/ 1394074 h 1749738"/>
                <a:gd name="connsiteX0" fmla="*/ 15 w 4074705"/>
                <a:gd name="connsiteY0" fmla="*/ 1394074 h 1749738"/>
                <a:gd name="connsiteX1" fmla="*/ 2059578 w 4074705"/>
                <a:gd name="connsiteY1" fmla="*/ 1 h 1749738"/>
                <a:gd name="connsiteX2" fmla="*/ 4074692 w 4074705"/>
                <a:gd name="connsiteY2" fmla="*/ 1385657 h 1749738"/>
                <a:gd name="connsiteX3" fmla="*/ 2087431 w 4074705"/>
                <a:gd name="connsiteY3" fmla="*/ 1749717 h 1749738"/>
                <a:gd name="connsiteX4" fmla="*/ 15 w 4074705"/>
                <a:gd name="connsiteY4" fmla="*/ 1394074 h 1749738"/>
                <a:gd name="connsiteX0" fmla="*/ 25 w 4074725"/>
                <a:gd name="connsiteY0" fmla="*/ 1394074 h 1791817"/>
                <a:gd name="connsiteX1" fmla="*/ 2059588 w 4074725"/>
                <a:gd name="connsiteY1" fmla="*/ 1 h 1791817"/>
                <a:gd name="connsiteX2" fmla="*/ 4074702 w 4074725"/>
                <a:gd name="connsiteY2" fmla="*/ 1385657 h 1791817"/>
                <a:gd name="connsiteX3" fmla="*/ 2096725 w 4074725"/>
                <a:gd name="connsiteY3" fmla="*/ 1791802 h 1791817"/>
                <a:gd name="connsiteX4" fmla="*/ 25 w 4074725"/>
                <a:gd name="connsiteY4" fmla="*/ 1394074 h 1791817"/>
                <a:gd name="connsiteX0" fmla="*/ 3016 w 4077716"/>
                <a:gd name="connsiteY0" fmla="*/ 1394074 h 1845379"/>
                <a:gd name="connsiteX1" fmla="*/ 2062579 w 4077716"/>
                <a:gd name="connsiteY1" fmla="*/ 1 h 1845379"/>
                <a:gd name="connsiteX2" fmla="*/ 4077693 w 4077716"/>
                <a:gd name="connsiteY2" fmla="*/ 1385657 h 1845379"/>
                <a:gd name="connsiteX3" fmla="*/ 2099716 w 4077716"/>
                <a:gd name="connsiteY3" fmla="*/ 1791802 h 1845379"/>
                <a:gd name="connsiteX4" fmla="*/ 3016 w 4077716"/>
                <a:gd name="connsiteY4" fmla="*/ 1394074 h 1845379"/>
                <a:gd name="connsiteX0" fmla="*/ 3016 w 4085427"/>
                <a:gd name="connsiteY0" fmla="*/ 1394074 h 1845378"/>
                <a:gd name="connsiteX1" fmla="*/ 2062579 w 4085427"/>
                <a:gd name="connsiteY1" fmla="*/ 1 h 1845378"/>
                <a:gd name="connsiteX2" fmla="*/ 4077693 w 4085427"/>
                <a:gd name="connsiteY2" fmla="*/ 1385657 h 1845378"/>
                <a:gd name="connsiteX3" fmla="*/ 2099716 w 4085427"/>
                <a:gd name="connsiteY3" fmla="*/ 1791802 h 1845378"/>
                <a:gd name="connsiteX4" fmla="*/ 3016 w 4085427"/>
                <a:gd name="connsiteY4" fmla="*/ 1394074 h 1845378"/>
                <a:gd name="connsiteX0" fmla="*/ 3016 w 4085427"/>
                <a:gd name="connsiteY0" fmla="*/ 1394081 h 1845385"/>
                <a:gd name="connsiteX1" fmla="*/ 2062579 w 4085427"/>
                <a:gd name="connsiteY1" fmla="*/ 8 h 1845385"/>
                <a:gd name="connsiteX2" fmla="*/ 4077693 w 4085427"/>
                <a:gd name="connsiteY2" fmla="*/ 1385664 h 1845385"/>
                <a:gd name="connsiteX3" fmla="*/ 2099716 w 4085427"/>
                <a:gd name="connsiteY3" fmla="*/ 1791809 h 1845385"/>
                <a:gd name="connsiteX4" fmla="*/ 3016 w 4085427"/>
                <a:gd name="connsiteY4" fmla="*/ 1394081 h 1845385"/>
                <a:gd name="connsiteX0" fmla="*/ 3016 w 4085427"/>
                <a:gd name="connsiteY0" fmla="*/ 1394081 h 1845385"/>
                <a:gd name="connsiteX1" fmla="*/ 2062579 w 4085427"/>
                <a:gd name="connsiteY1" fmla="*/ 8 h 1845385"/>
                <a:gd name="connsiteX2" fmla="*/ 4077693 w 4085427"/>
                <a:gd name="connsiteY2" fmla="*/ 1385664 h 1845385"/>
                <a:gd name="connsiteX3" fmla="*/ 2099716 w 4085427"/>
                <a:gd name="connsiteY3" fmla="*/ 1791809 h 1845385"/>
                <a:gd name="connsiteX4" fmla="*/ 3016 w 4085427"/>
                <a:gd name="connsiteY4" fmla="*/ 1394081 h 1845385"/>
                <a:gd name="connsiteX0" fmla="*/ 2959 w 4042453"/>
                <a:gd name="connsiteY0" fmla="*/ 1406827 h 1851683"/>
                <a:gd name="connsiteX1" fmla="*/ 2019964 w 4042453"/>
                <a:gd name="connsiteY1" fmla="*/ 12 h 1851683"/>
                <a:gd name="connsiteX2" fmla="*/ 4035078 w 4042453"/>
                <a:gd name="connsiteY2" fmla="*/ 1385668 h 1851683"/>
                <a:gd name="connsiteX3" fmla="*/ 2057101 w 4042453"/>
                <a:gd name="connsiteY3" fmla="*/ 1791813 h 1851683"/>
                <a:gd name="connsiteX4" fmla="*/ 2959 w 4042453"/>
                <a:gd name="connsiteY4" fmla="*/ 1406827 h 1851683"/>
                <a:gd name="connsiteX0" fmla="*/ 34 w 4039528"/>
                <a:gd name="connsiteY0" fmla="*/ 1406827 h 1934864"/>
                <a:gd name="connsiteX1" fmla="*/ 2017039 w 4039528"/>
                <a:gd name="connsiteY1" fmla="*/ 12 h 1934864"/>
                <a:gd name="connsiteX2" fmla="*/ 4032153 w 4039528"/>
                <a:gd name="connsiteY2" fmla="*/ 1385668 h 1934864"/>
                <a:gd name="connsiteX3" fmla="*/ 2054176 w 4039528"/>
                <a:gd name="connsiteY3" fmla="*/ 1791813 h 1934864"/>
                <a:gd name="connsiteX4" fmla="*/ 34 w 4039528"/>
                <a:gd name="connsiteY4" fmla="*/ 1406827 h 1934864"/>
                <a:gd name="connsiteX0" fmla="*/ 34 w 3997146"/>
                <a:gd name="connsiteY0" fmla="*/ 1406827 h 1934864"/>
                <a:gd name="connsiteX1" fmla="*/ 2017039 w 3997146"/>
                <a:gd name="connsiteY1" fmla="*/ 12 h 1934864"/>
                <a:gd name="connsiteX2" fmla="*/ 3989595 w 3997146"/>
                <a:gd name="connsiteY2" fmla="*/ 1385668 h 1934864"/>
                <a:gd name="connsiteX3" fmla="*/ 2054176 w 3997146"/>
                <a:gd name="connsiteY3" fmla="*/ 1791813 h 1934864"/>
                <a:gd name="connsiteX4" fmla="*/ 34 w 3997146"/>
                <a:gd name="connsiteY4" fmla="*/ 1406827 h 1934864"/>
                <a:gd name="connsiteX0" fmla="*/ 34 w 3989640"/>
                <a:gd name="connsiteY0" fmla="*/ 1406830 h 1934867"/>
                <a:gd name="connsiteX1" fmla="*/ 2017039 w 3989640"/>
                <a:gd name="connsiteY1" fmla="*/ 15 h 1934867"/>
                <a:gd name="connsiteX2" fmla="*/ 3989595 w 3989640"/>
                <a:gd name="connsiteY2" fmla="*/ 1385671 h 1934867"/>
                <a:gd name="connsiteX3" fmla="*/ 2054176 w 3989640"/>
                <a:gd name="connsiteY3" fmla="*/ 1791816 h 1934867"/>
                <a:gd name="connsiteX4" fmla="*/ 34 w 3989640"/>
                <a:gd name="connsiteY4" fmla="*/ 1406830 h 1934867"/>
                <a:gd name="connsiteX0" fmla="*/ 34 w 3989639"/>
                <a:gd name="connsiteY0" fmla="*/ 1406831 h 1934868"/>
                <a:gd name="connsiteX1" fmla="*/ 2017039 w 3989639"/>
                <a:gd name="connsiteY1" fmla="*/ 16 h 1934868"/>
                <a:gd name="connsiteX2" fmla="*/ 3989595 w 3989639"/>
                <a:gd name="connsiteY2" fmla="*/ 1385672 h 1934868"/>
                <a:gd name="connsiteX3" fmla="*/ 2054176 w 3989639"/>
                <a:gd name="connsiteY3" fmla="*/ 1791817 h 1934868"/>
                <a:gd name="connsiteX4" fmla="*/ 34 w 3989639"/>
                <a:gd name="connsiteY4" fmla="*/ 1406831 h 1934868"/>
                <a:gd name="connsiteX0" fmla="*/ 34 w 3989639"/>
                <a:gd name="connsiteY0" fmla="*/ 1406831 h 1934868"/>
                <a:gd name="connsiteX1" fmla="*/ 2017039 w 3989639"/>
                <a:gd name="connsiteY1" fmla="*/ 16 h 1934868"/>
                <a:gd name="connsiteX2" fmla="*/ 3989595 w 3989639"/>
                <a:gd name="connsiteY2" fmla="*/ 1385672 h 1934868"/>
                <a:gd name="connsiteX3" fmla="*/ 2054176 w 3989639"/>
                <a:gd name="connsiteY3" fmla="*/ 1791817 h 1934868"/>
                <a:gd name="connsiteX4" fmla="*/ 34 w 3989639"/>
                <a:gd name="connsiteY4" fmla="*/ 1406831 h 1934868"/>
                <a:gd name="connsiteX0" fmla="*/ 35 w 3989640"/>
                <a:gd name="connsiteY0" fmla="*/ 1406827 h 1934864"/>
                <a:gd name="connsiteX1" fmla="*/ 2017040 w 3989640"/>
                <a:gd name="connsiteY1" fmla="*/ 12 h 1934864"/>
                <a:gd name="connsiteX2" fmla="*/ 3989596 w 3989640"/>
                <a:gd name="connsiteY2" fmla="*/ 1385668 h 1934864"/>
                <a:gd name="connsiteX3" fmla="*/ 2054177 w 3989640"/>
                <a:gd name="connsiteY3" fmla="*/ 1791813 h 1934864"/>
                <a:gd name="connsiteX4" fmla="*/ 35 w 3989640"/>
                <a:gd name="connsiteY4" fmla="*/ 1406827 h 1934864"/>
                <a:gd name="connsiteX0" fmla="*/ 40 w 3728684"/>
                <a:gd name="connsiteY0" fmla="*/ 1273804 h 1909494"/>
                <a:gd name="connsiteX1" fmla="*/ 1756085 w 3728684"/>
                <a:gd name="connsiteY1" fmla="*/ 622 h 1909494"/>
                <a:gd name="connsiteX2" fmla="*/ 3728641 w 3728684"/>
                <a:gd name="connsiteY2" fmla="*/ 1386278 h 1909494"/>
                <a:gd name="connsiteX3" fmla="*/ 1793222 w 3728684"/>
                <a:gd name="connsiteY3" fmla="*/ 1792423 h 1909494"/>
                <a:gd name="connsiteX4" fmla="*/ 40 w 3728684"/>
                <a:gd name="connsiteY4" fmla="*/ 1273804 h 1909494"/>
                <a:gd name="connsiteX0" fmla="*/ 39 w 3616844"/>
                <a:gd name="connsiteY0" fmla="*/ 1273188 h 1868637"/>
                <a:gd name="connsiteX1" fmla="*/ 1756084 w 3616844"/>
                <a:gd name="connsiteY1" fmla="*/ 6 h 1868637"/>
                <a:gd name="connsiteX2" fmla="*/ 3616798 w 3616844"/>
                <a:gd name="connsiteY2" fmla="*/ 1262308 h 1868637"/>
                <a:gd name="connsiteX3" fmla="*/ 1793221 w 3616844"/>
                <a:gd name="connsiteY3" fmla="*/ 1791807 h 1868637"/>
                <a:gd name="connsiteX4" fmla="*/ 39 w 3616844"/>
                <a:gd name="connsiteY4" fmla="*/ 1273188 h 1868637"/>
                <a:gd name="connsiteX0" fmla="*/ 40 w 3961679"/>
                <a:gd name="connsiteY0" fmla="*/ 1278515 h 2071792"/>
                <a:gd name="connsiteX1" fmla="*/ 1756085 w 3961679"/>
                <a:gd name="connsiteY1" fmla="*/ 5333 h 2071792"/>
                <a:gd name="connsiteX2" fmla="*/ 3961642 w 3961679"/>
                <a:gd name="connsiteY2" fmla="*/ 1637702 h 2071792"/>
                <a:gd name="connsiteX3" fmla="*/ 1793222 w 3961679"/>
                <a:gd name="connsiteY3" fmla="*/ 1797134 h 2071792"/>
                <a:gd name="connsiteX4" fmla="*/ 40 w 3961679"/>
                <a:gd name="connsiteY4" fmla="*/ 1278515 h 2071792"/>
                <a:gd name="connsiteX0" fmla="*/ 37 w 4082838"/>
                <a:gd name="connsiteY0" fmla="*/ 1530496 h 2054807"/>
                <a:gd name="connsiteX1" fmla="*/ 1877243 w 4082838"/>
                <a:gd name="connsiteY1" fmla="*/ 323 h 2054807"/>
                <a:gd name="connsiteX2" fmla="*/ 4082800 w 4082838"/>
                <a:gd name="connsiteY2" fmla="*/ 1632692 h 2054807"/>
                <a:gd name="connsiteX3" fmla="*/ 1914380 w 4082838"/>
                <a:gd name="connsiteY3" fmla="*/ 1792124 h 2054807"/>
                <a:gd name="connsiteX4" fmla="*/ 37 w 4082838"/>
                <a:gd name="connsiteY4" fmla="*/ 1530496 h 2054807"/>
                <a:gd name="connsiteX0" fmla="*/ 48 w 4082849"/>
                <a:gd name="connsiteY0" fmla="*/ 1530185 h 2054496"/>
                <a:gd name="connsiteX1" fmla="*/ 1877254 w 4082849"/>
                <a:gd name="connsiteY1" fmla="*/ 12 h 2054496"/>
                <a:gd name="connsiteX2" fmla="*/ 4082811 w 4082849"/>
                <a:gd name="connsiteY2" fmla="*/ 1632381 h 2054496"/>
                <a:gd name="connsiteX3" fmla="*/ 1914391 w 4082849"/>
                <a:gd name="connsiteY3" fmla="*/ 1791813 h 2054496"/>
                <a:gd name="connsiteX4" fmla="*/ 48 w 4082849"/>
                <a:gd name="connsiteY4" fmla="*/ 1530185 h 2054496"/>
                <a:gd name="connsiteX0" fmla="*/ 48 w 4083462"/>
                <a:gd name="connsiteY0" fmla="*/ 1530185 h 2171726"/>
                <a:gd name="connsiteX1" fmla="*/ 1877254 w 4083462"/>
                <a:gd name="connsiteY1" fmla="*/ 12 h 2171726"/>
                <a:gd name="connsiteX2" fmla="*/ 4082811 w 4083462"/>
                <a:gd name="connsiteY2" fmla="*/ 1632381 h 2171726"/>
                <a:gd name="connsiteX3" fmla="*/ 1914391 w 4083462"/>
                <a:gd name="connsiteY3" fmla="*/ 1791813 h 2171726"/>
                <a:gd name="connsiteX4" fmla="*/ 48 w 4083462"/>
                <a:gd name="connsiteY4" fmla="*/ 1530185 h 2171726"/>
                <a:gd name="connsiteX0" fmla="*/ 48 w 4082811"/>
                <a:gd name="connsiteY0" fmla="*/ 1530185 h 2108483"/>
                <a:gd name="connsiteX1" fmla="*/ 1877254 w 4082811"/>
                <a:gd name="connsiteY1" fmla="*/ 12 h 2108483"/>
                <a:gd name="connsiteX2" fmla="*/ 4082811 w 4082811"/>
                <a:gd name="connsiteY2" fmla="*/ 1632381 h 2108483"/>
                <a:gd name="connsiteX3" fmla="*/ 1914391 w 4082811"/>
                <a:gd name="connsiteY3" fmla="*/ 1791813 h 2108483"/>
                <a:gd name="connsiteX4" fmla="*/ 48 w 4082811"/>
                <a:gd name="connsiteY4" fmla="*/ 1530185 h 2108483"/>
                <a:gd name="connsiteX0" fmla="*/ 34 w 4176000"/>
                <a:gd name="connsiteY0" fmla="*/ 1622696 h 2104381"/>
                <a:gd name="connsiteX1" fmla="*/ 1970443 w 4176000"/>
                <a:gd name="connsiteY1" fmla="*/ 3 h 2104381"/>
                <a:gd name="connsiteX2" fmla="*/ 4176000 w 4176000"/>
                <a:gd name="connsiteY2" fmla="*/ 1632372 h 2104381"/>
                <a:gd name="connsiteX3" fmla="*/ 2007580 w 4176000"/>
                <a:gd name="connsiteY3" fmla="*/ 1791804 h 2104381"/>
                <a:gd name="connsiteX4" fmla="*/ 34 w 4176000"/>
                <a:gd name="connsiteY4" fmla="*/ 1622696 h 2104381"/>
                <a:gd name="connsiteX0" fmla="*/ 41 w 4176007"/>
                <a:gd name="connsiteY0" fmla="*/ 1623017 h 2104702"/>
                <a:gd name="connsiteX1" fmla="*/ 1970450 w 4176007"/>
                <a:gd name="connsiteY1" fmla="*/ 324 h 2104702"/>
                <a:gd name="connsiteX2" fmla="*/ 4176007 w 4176007"/>
                <a:gd name="connsiteY2" fmla="*/ 1632693 h 2104702"/>
                <a:gd name="connsiteX3" fmla="*/ 2007587 w 4176007"/>
                <a:gd name="connsiteY3" fmla="*/ 1792125 h 2104702"/>
                <a:gd name="connsiteX4" fmla="*/ 41 w 4176007"/>
                <a:gd name="connsiteY4" fmla="*/ 1623017 h 2104702"/>
                <a:gd name="connsiteX0" fmla="*/ 0 w 4175966"/>
                <a:gd name="connsiteY0" fmla="*/ 1623017 h 2104702"/>
                <a:gd name="connsiteX1" fmla="*/ 1970409 w 4175966"/>
                <a:gd name="connsiteY1" fmla="*/ 324 h 2104702"/>
                <a:gd name="connsiteX2" fmla="*/ 4175966 w 4175966"/>
                <a:gd name="connsiteY2" fmla="*/ 1632693 h 2104702"/>
                <a:gd name="connsiteX3" fmla="*/ 2007546 w 4175966"/>
                <a:gd name="connsiteY3" fmla="*/ 1792125 h 2104702"/>
                <a:gd name="connsiteX4" fmla="*/ 0 w 4175966"/>
                <a:gd name="connsiteY4" fmla="*/ 1623017 h 2104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966" h="2104702">
                  <a:moveTo>
                    <a:pt x="0" y="1623017"/>
                  </a:moveTo>
                  <a:cubicBezTo>
                    <a:pt x="20208" y="457718"/>
                    <a:pt x="1078693" y="19271"/>
                    <a:pt x="1970409" y="324"/>
                  </a:cubicBezTo>
                  <a:cubicBezTo>
                    <a:pt x="2862125" y="-18623"/>
                    <a:pt x="4167218" y="797725"/>
                    <a:pt x="4175966" y="1632693"/>
                  </a:cubicBezTo>
                  <a:cubicBezTo>
                    <a:pt x="4175395" y="2591017"/>
                    <a:pt x="2703540" y="1793738"/>
                    <a:pt x="2007546" y="1792125"/>
                  </a:cubicBezTo>
                  <a:cubicBezTo>
                    <a:pt x="1311552" y="1790512"/>
                    <a:pt x="7752" y="2510765"/>
                    <a:pt x="0" y="1623017"/>
                  </a:cubicBezTo>
                  <a:close/>
                </a:path>
              </a:pathLst>
            </a:custGeom>
            <a:noFill/>
            <a:ln w="3175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800"/>
            </a:p>
          </p:txBody>
        </p:sp>
        <p:sp>
          <p:nvSpPr>
            <p:cNvPr id="28" name="円/楕円 56"/>
            <p:cNvSpPr/>
            <p:nvPr/>
          </p:nvSpPr>
          <p:spPr>
            <a:xfrm rot="5400000" flipH="1">
              <a:off x="4239088" y="3124372"/>
              <a:ext cx="4267781" cy="1814081"/>
            </a:xfrm>
            <a:custGeom>
              <a:avLst/>
              <a:gdLst>
                <a:gd name="connsiteX0" fmla="*/ 0 w 3798132"/>
                <a:gd name="connsiteY0" fmla="*/ 1347780 h 2695560"/>
                <a:gd name="connsiteX1" fmla="*/ 1899066 w 3798132"/>
                <a:gd name="connsiteY1" fmla="*/ 0 h 2695560"/>
                <a:gd name="connsiteX2" fmla="*/ 3798132 w 3798132"/>
                <a:gd name="connsiteY2" fmla="*/ 1347780 h 2695560"/>
                <a:gd name="connsiteX3" fmla="*/ 1899066 w 3798132"/>
                <a:gd name="connsiteY3" fmla="*/ 2695560 h 2695560"/>
                <a:gd name="connsiteX4" fmla="*/ 0 w 3798132"/>
                <a:gd name="connsiteY4" fmla="*/ 1347780 h 2695560"/>
                <a:gd name="connsiteX0" fmla="*/ 8 w 3798140"/>
                <a:gd name="connsiteY0" fmla="*/ 1347780 h 1987036"/>
                <a:gd name="connsiteX1" fmla="*/ 1899074 w 3798140"/>
                <a:gd name="connsiteY1" fmla="*/ 0 h 1987036"/>
                <a:gd name="connsiteX2" fmla="*/ 3798140 w 3798140"/>
                <a:gd name="connsiteY2" fmla="*/ 1347780 h 1987036"/>
                <a:gd name="connsiteX3" fmla="*/ 1918124 w 3798140"/>
                <a:gd name="connsiteY3" fmla="*/ 1981185 h 1987036"/>
                <a:gd name="connsiteX4" fmla="*/ 8 w 3798140"/>
                <a:gd name="connsiteY4" fmla="*/ 1347780 h 1987036"/>
                <a:gd name="connsiteX0" fmla="*/ 138 w 3798270"/>
                <a:gd name="connsiteY0" fmla="*/ 1347780 h 1987036"/>
                <a:gd name="connsiteX1" fmla="*/ 1899204 w 3798270"/>
                <a:gd name="connsiteY1" fmla="*/ 0 h 1987036"/>
                <a:gd name="connsiteX2" fmla="*/ 3798270 w 3798270"/>
                <a:gd name="connsiteY2" fmla="*/ 1347780 h 1987036"/>
                <a:gd name="connsiteX3" fmla="*/ 1918254 w 3798270"/>
                <a:gd name="connsiteY3" fmla="*/ 1981185 h 1987036"/>
                <a:gd name="connsiteX4" fmla="*/ 138 w 3798270"/>
                <a:gd name="connsiteY4" fmla="*/ 1347780 h 1987036"/>
                <a:gd name="connsiteX0" fmla="*/ 24 w 3798156"/>
                <a:gd name="connsiteY0" fmla="*/ 1347780 h 2335875"/>
                <a:gd name="connsiteX1" fmla="*/ 1899090 w 3798156"/>
                <a:gd name="connsiteY1" fmla="*/ 0 h 2335875"/>
                <a:gd name="connsiteX2" fmla="*/ 3798156 w 3798156"/>
                <a:gd name="connsiteY2" fmla="*/ 1347780 h 2335875"/>
                <a:gd name="connsiteX3" fmla="*/ 1918140 w 3798156"/>
                <a:gd name="connsiteY3" fmla="*/ 1981185 h 2335875"/>
                <a:gd name="connsiteX4" fmla="*/ 24 w 3798156"/>
                <a:gd name="connsiteY4" fmla="*/ 1347780 h 2335875"/>
                <a:gd name="connsiteX0" fmla="*/ 24 w 3798156"/>
                <a:gd name="connsiteY0" fmla="*/ 1347780 h 2341731"/>
                <a:gd name="connsiteX1" fmla="*/ 1899090 w 3798156"/>
                <a:gd name="connsiteY1" fmla="*/ 0 h 2341731"/>
                <a:gd name="connsiteX2" fmla="*/ 3798156 w 3798156"/>
                <a:gd name="connsiteY2" fmla="*/ 1347780 h 2341731"/>
                <a:gd name="connsiteX3" fmla="*/ 1918140 w 3798156"/>
                <a:gd name="connsiteY3" fmla="*/ 1981185 h 2341731"/>
                <a:gd name="connsiteX4" fmla="*/ 24 w 3798156"/>
                <a:gd name="connsiteY4" fmla="*/ 1347780 h 2341731"/>
                <a:gd name="connsiteX0" fmla="*/ 15 w 3842597"/>
                <a:gd name="connsiteY0" fmla="*/ 1347780 h 2341731"/>
                <a:gd name="connsiteX1" fmla="*/ 1943531 w 3842597"/>
                <a:gd name="connsiteY1" fmla="*/ 0 h 2341731"/>
                <a:gd name="connsiteX2" fmla="*/ 3842597 w 3842597"/>
                <a:gd name="connsiteY2" fmla="*/ 1347780 h 2341731"/>
                <a:gd name="connsiteX3" fmla="*/ 1962581 w 3842597"/>
                <a:gd name="connsiteY3" fmla="*/ 1981185 h 2341731"/>
                <a:gd name="connsiteX4" fmla="*/ 15 w 3842597"/>
                <a:gd name="connsiteY4" fmla="*/ 1347780 h 2341731"/>
                <a:gd name="connsiteX0" fmla="*/ 0 w 3842582"/>
                <a:gd name="connsiteY0" fmla="*/ 1347780 h 2341731"/>
                <a:gd name="connsiteX1" fmla="*/ 1943516 w 3842582"/>
                <a:gd name="connsiteY1" fmla="*/ 0 h 2341731"/>
                <a:gd name="connsiteX2" fmla="*/ 3842582 w 3842582"/>
                <a:gd name="connsiteY2" fmla="*/ 1347780 h 2341731"/>
                <a:gd name="connsiteX3" fmla="*/ 1962566 w 3842582"/>
                <a:gd name="connsiteY3" fmla="*/ 1981185 h 2341731"/>
                <a:gd name="connsiteX4" fmla="*/ 0 w 3842582"/>
                <a:gd name="connsiteY4" fmla="*/ 1347780 h 2341731"/>
                <a:gd name="connsiteX0" fmla="*/ 0 w 3842605"/>
                <a:gd name="connsiteY0" fmla="*/ 1347780 h 2341731"/>
                <a:gd name="connsiteX1" fmla="*/ 1943516 w 3842605"/>
                <a:gd name="connsiteY1" fmla="*/ 0 h 2341731"/>
                <a:gd name="connsiteX2" fmla="*/ 3842582 w 3842605"/>
                <a:gd name="connsiteY2" fmla="*/ 1347780 h 2341731"/>
                <a:gd name="connsiteX3" fmla="*/ 1962566 w 3842605"/>
                <a:gd name="connsiteY3" fmla="*/ 1981185 h 2341731"/>
                <a:gd name="connsiteX4" fmla="*/ 0 w 3842605"/>
                <a:gd name="connsiteY4" fmla="*/ 1347780 h 2341731"/>
                <a:gd name="connsiteX0" fmla="*/ 0 w 3842605"/>
                <a:gd name="connsiteY0" fmla="*/ 1347780 h 2641212"/>
                <a:gd name="connsiteX1" fmla="*/ 1943516 w 3842605"/>
                <a:gd name="connsiteY1" fmla="*/ 0 h 2641212"/>
                <a:gd name="connsiteX2" fmla="*/ 3842582 w 3842605"/>
                <a:gd name="connsiteY2" fmla="*/ 1347780 h 2641212"/>
                <a:gd name="connsiteX3" fmla="*/ 1962566 w 3842605"/>
                <a:gd name="connsiteY3" fmla="*/ 1981185 h 2641212"/>
                <a:gd name="connsiteX4" fmla="*/ 0 w 3842605"/>
                <a:gd name="connsiteY4" fmla="*/ 1347780 h 2641212"/>
                <a:gd name="connsiteX0" fmla="*/ 0 w 3842605"/>
                <a:gd name="connsiteY0" fmla="*/ 1347780 h 2482005"/>
                <a:gd name="connsiteX1" fmla="*/ 1943516 w 3842605"/>
                <a:gd name="connsiteY1" fmla="*/ 0 h 2482005"/>
                <a:gd name="connsiteX2" fmla="*/ 3842582 w 3842605"/>
                <a:gd name="connsiteY2" fmla="*/ 1347780 h 2482005"/>
                <a:gd name="connsiteX3" fmla="*/ 1962566 w 3842605"/>
                <a:gd name="connsiteY3" fmla="*/ 1981185 h 2482005"/>
                <a:gd name="connsiteX4" fmla="*/ 0 w 3842605"/>
                <a:gd name="connsiteY4" fmla="*/ 1347780 h 2482005"/>
                <a:gd name="connsiteX0" fmla="*/ 0 w 3842605"/>
                <a:gd name="connsiteY0" fmla="*/ 1347780 h 2488158"/>
                <a:gd name="connsiteX1" fmla="*/ 1943516 w 3842605"/>
                <a:gd name="connsiteY1" fmla="*/ 0 h 2488158"/>
                <a:gd name="connsiteX2" fmla="*/ 3842582 w 3842605"/>
                <a:gd name="connsiteY2" fmla="*/ 1347780 h 2488158"/>
                <a:gd name="connsiteX3" fmla="*/ 1962566 w 3842605"/>
                <a:gd name="connsiteY3" fmla="*/ 1981185 h 2488158"/>
                <a:gd name="connsiteX4" fmla="*/ 0 w 3842605"/>
                <a:gd name="connsiteY4" fmla="*/ 1347780 h 2488158"/>
                <a:gd name="connsiteX0" fmla="*/ 0 w 3842605"/>
                <a:gd name="connsiteY0" fmla="*/ 1347780 h 2484592"/>
                <a:gd name="connsiteX1" fmla="*/ 1943516 w 3842605"/>
                <a:gd name="connsiteY1" fmla="*/ 0 h 2484592"/>
                <a:gd name="connsiteX2" fmla="*/ 3842582 w 3842605"/>
                <a:gd name="connsiteY2" fmla="*/ 1347780 h 2484592"/>
                <a:gd name="connsiteX3" fmla="*/ 1933991 w 3842605"/>
                <a:gd name="connsiteY3" fmla="*/ 1971660 h 2484592"/>
                <a:gd name="connsiteX4" fmla="*/ 0 w 3842605"/>
                <a:gd name="connsiteY4" fmla="*/ 1347780 h 2484592"/>
                <a:gd name="connsiteX0" fmla="*/ 0 w 3842605"/>
                <a:gd name="connsiteY0" fmla="*/ 1347780 h 2484592"/>
                <a:gd name="connsiteX1" fmla="*/ 1943516 w 3842605"/>
                <a:gd name="connsiteY1" fmla="*/ 0 h 2484592"/>
                <a:gd name="connsiteX2" fmla="*/ 3842582 w 3842605"/>
                <a:gd name="connsiteY2" fmla="*/ 1347780 h 2484592"/>
                <a:gd name="connsiteX3" fmla="*/ 1962566 w 3842605"/>
                <a:gd name="connsiteY3" fmla="*/ 1971660 h 2484592"/>
                <a:gd name="connsiteX4" fmla="*/ 0 w 3842605"/>
                <a:gd name="connsiteY4" fmla="*/ 1347780 h 2484592"/>
                <a:gd name="connsiteX0" fmla="*/ 0 w 3842605"/>
                <a:gd name="connsiteY0" fmla="*/ 1347780 h 2488158"/>
                <a:gd name="connsiteX1" fmla="*/ 1943516 w 3842605"/>
                <a:gd name="connsiteY1" fmla="*/ 0 h 2488158"/>
                <a:gd name="connsiteX2" fmla="*/ 3842582 w 3842605"/>
                <a:gd name="connsiteY2" fmla="*/ 1347780 h 2488158"/>
                <a:gd name="connsiteX3" fmla="*/ 1943516 w 3842605"/>
                <a:gd name="connsiteY3" fmla="*/ 1981185 h 2488158"/>
                <a:gd name="connsiteX4" fmla="*/ 0 w 3842605"/>
                <a:gd name="connsiteY4" fmla="*/ 1347780 h 2488158"/>
                <a:gd name="connsiteX0" fmla="*/ 0 w 3842605"/>
                <a:gd name="connsiteY0" fmla="*/ 1347780 h 2488158"/>
                <a:gd name="connsiteX1" fmla="*/ 1943516 w 3842605"/>
                <a:gd name="connsiteY1" fmla="*/ 0 h 2488158"/>
                <a:gd name="connsiteX2" fmla="*/ 3842582 w 3842605"/>
                <a:gd name="connsiteY2" fmla="*/ 1347780 h 2488158"/>
                <a:gd name="connsiteX3" fmla="*/ 1943516 w 3842605"/>
                <a:gd name="connsiteY3" fmla="*/ 1981185 h 2488158"/>
                <a:gd name="connsiteX4" fmla="*/ 0 w 3842605"/>
                <a:gd name="connsiteY4" fmla="*/ 1347780 h 2488158"/>
                <a:gd name="connsiteX0" fmla="*/ 0 w 3842582"/>
                <a:gd name="connsiteY0" fmla="*/ 1347780 h 2488158"/>
                <a:gd name="connsiteX1" fmla="*/ 1943516 w 3842582"/>
                <a:gd name="connsiteY1" fmla="*/ 0 h 2488158"/>
                <a:gd name="connsiteX2" fmla="*/ 3842582 w 3842582"/>
                <a:gd name="connsiteY2" fmla="*/ 1347780 h 2488158"/>
                <a:gd name="connsiteX3" fmla="*/ 1943516 w 3842582"/>
                <a:gd name="connsiteY3" fmla="*/ 1981185 h 2488158"/>
                <a:gd name="connsiteX4" fmla="*/ 0 w 3842582"/>
                <a:gd name="connsiteY4" fmla="*/ 1347780 h 2488158"/>
                <a:gd name="connsiteX0" fmla="*/ 15 w 3842597"/>
                <a:gd name="connsiteY0" fmla="*/ 1347780 h 1983490"/>
                <a:gd name="connsiteX1" fmla="*/ 1943531 w 3842597"/>
                <a:gd name="connsiteY1" fmla="*/ 0 h 1983490"/>
                <a:gd name="connsiteX2" fmla="*/ 3842597 w 3842597"/>
                <a:gd name="connsiteY2" fmla="*/ 1347780 h 1983490"/>
                <a:gd name="connsiteX3" fmla="*/ 1943531 w 3842597"/>
                <a:gd name="connsiteY3" fmla="*/ 1981185 h 1983490"/>
                <a:gd name="connsiteX4" fmla="*/ 15 w 3842597"/>
                <a:gd name="connsiteY4" fmla="*/ 1347780 h 1983490"/>
                <a:gd name="connsiteX0" fmla="*/ 19 w 3842601"/>
                <a:gd name="connsiteY0" fmla="*/ 1347831 h 1983540"/>
                <a:gd name="connsiteX1" fmla="*/ 1943535 w 3842601"/>
                <a:gd name="connsiteY1" fmla="*/ 51 h 1983540"/>
                <a:gd name="connsiteX2" fmla="*/ 3842601 w 3842601"/>
                <a:gd name="connsiteY2" fmla="*/ 1347831 h 1983540"/>
                <a:gd name="connsiteX3" fmla="*/ 1943535 w 3842601"/>
                <a:gd name="connsiteY3" fmla="*/ 1981236 h 1983540"/>
                <a:gd name="connsiteX4" fmla="*/ 19 w 3842601"/>
                <a:gd name="connsiteY4" fmla="*/ 1347831 h 1983540"/>
                <a:gd name="connsiteX0" fmla="*/ 35 w 3842617"/>
                <a:gd name="connsiteY0" fmla="*/ 1347812 h 1813442"/>
                <a:gd name="connsiteX1" fmla="*/ 1943551 w 3842617"/>
                <a:gd name="connsiteY1" fmla="*/ 32 h 1813442"/>
                <a:gd name="connsiteX2" fmla="*/ 3842617 w 3842617"/>
                <a:gd name="connsiteY2" fmla="*/ 1347812 h 1813442"/>
                <a:gd name="connsiteX3" fmla="*/ 1897133 w 3842617"/>
                <a:gd name="connsiteY3" fmla="*/ 1745540 h 1813442"/>
                <a:gd name="connsiteX4" fmla="*/ 35 w 3842617"/>
                <a:gd name="connsiteY4" fmla="*/ 1347812 h 1813442"/>
                <a:gd name="connsiteX0" fmla="*/ 35 w 3944739"/>
                <a:gd name="connsiteY0" fmla="*/ 1347803 h 1831413"/>
                <a:gd name="connsiteX1" fmla="*/ 1943551 w 3944739"/>
                <a:gd name="connsiteY1" fmla="*/ 23 h 1831413"/>
                <a:gd name="connsiteX2" fmla="*/ 3944739 w 3944739"/>
                <a:gd name="connsiteY2" fmla="*/ 1381471 h 1831413"/>
                <a:gd name="connsiteX3" fmla="*/ 1897133 w 3944739"/>
                <a:gd name="connsiteY3" fmla="*/ 1745531 h 1831413"/>
                <a:gd name="connsiteX4" fmla="*/ 35 w 3944739"/>
                <a:gd name="connsiteY4" fmla="*/ 1347803 h 1831413"/>
                <a:gd name="connsiteX0" fmla="*/ 32 w 4074709"/>
                <a:gd name="connsiteY0" fmla="*/ 1389868 h 1828724"/>
                <a:gd name="connsiteX1" fmla="*/ 2073521 w 4074709"/>
                <a:gd name="connsiteY1" fmla="*/ 3 h 1828724"/>
                <a:gd name="connsiteX2" fmla="*/ 4074709 w 4074709"/>
                <a:gd name="connsiteY2" fmla="*/ 1381451 h 1828724"/>
                <a:gd name="connsiteX3" fmla="*/ 2027103 w 4074709"/>
                <a:gd name="connsiteY3" fmla="*/ 1745511 h 1828724"/>
                <a:gd name="connsiteX4" fmla="*/ 32 w 4074709"/>
                <a:gd name="connsiteY4" fmla="*/ 1389868 h 1828724"/>
                <a:gd name="connsiteX0" fmla="*/ 1525 w 4076202"/>
                <a:gd name="connsiteY0" fmla="*/ 1389868 h 1828724"/>
                <a:gd name="connsiteX1" fmla="*/ 2075014 w 4076202"/>
                <a:gd name="connsiteY1" fmla="*/ 3 h 1828724"/>
                <a:gd name="connsiteX2" fmla="*/ 4076202 w 4076202"/>
                <a:gd name="connsiteY2" fmla="*/ 1381451 h 1828724"/>
                <a:gd name="connsiteX3" fmla="*/ 2028596 w 4076202"/>
                <a:gd name="connsiteY3" fmla="*/ 1745511 h 1828724"/>
                <a:gd name="connsiteX4" fmla="*/ 1525 w 4076202"/>
                <a:gd name="connsiteY4" fmla="*/ 1389868 h 1828724"/>
                <a:gd name="connsiteX0" fmla="*/ 158 w 4074835"/>
                <a:gd name="connsiteY0" fmla="*/ 1389868 h 1835129"/>
                <a:gd name="connsiteX1" fmla="*/ 2073647 w 4074835"/>
                <a:gd name="connsiteY1" fmla="*/ 3 h 1835129"/>
                <a:gd name="connsiteX2" fmla="*/ 4074835 w 4074835"/>
                <a:gd name="connsiteY2" fmla="*/ 1381451 h 1835129"/>
                <a:gd name="connsiteX3" fmla="*/ 2027229 w 4074835"/>
                <a:gd name="connsiteY3" fmla="*/ 1745511 h 1835129"/>
                <a:gd name="connsiteX4" fmla="*/ 158 w 4074835"/>
                <a:gd name="connsiteY4" fmla="*/ 1389868 h 1835129"/>
                <a:gd name="connsiteX0" fmla="*/ 158 w 4074835"/>
                <a:gd name="connsiteY0" fmla="*/ 1389868 h 1835129"/>
                <a:gd name="connsiteX1" fmla="*/ 2073647 w 4074835"/>
                <a:gd name="connsiteY1" fmla="*/ 3 h 1835129"/>
                <a:gd name="connsiteX2" fmla="*/ 4074835 w 4074835"/>
                <a:gd name="connsiteY2" fmla="*/ 1381451 h 1835129"/>
                <a:gd name="connsiteX3" fmla="*/ 2027229 w 4074835"/>
                <a:gd name="connsiteY3" fmla="*/ 1745511 h 1835129"/>
                <a:gd name="connsiteX4" fmla="*/ 158 w 4074835"/>
                <a:gd name="connsiteY4" fmla="*/ 1389868 h 1835129"/>
                <a:gd name="connsiteX0" fmla="*/ 1059 w 4075736"/>
                <a:gd name="connsiteY0" fmla="*/ 1389868 h 1828724"/>
                <a:gd name="connsiteX1" fmla="*/ 2074548 w 4075736"/>
                <a:gd name="connsiteY1" fmla="*/ 3 h 1828724"/>
                <a:gd name="connsiteX2" fmla="*/ 4075736 w 4075736"/>
                <a:gd name="connsiteY2" fmla="*/ 1381451 h 1828724"/>
                <a:gd name="connsiteX3" fmla="*/ 2028130 w 4075736"/>
                <a:gd name="connsiteY3" fmla="*/ 1745511 h 1828724"/>
                <a:gd name="connsiteX4" fmla="*/ 1059 w 4075736"/>
                <a:gd name="connsiteY4" fmla="*/ 1389868 h 1828724"/>
                <a:gd name="connsiteX0" fmla="*/ 1059 w 4077322"/>
                <a:gd name="connsiteY0" fmla="*/ 1389867 h 1804694"/>
                <a:gd name="connsiteX1" fmla="*/ 2074548 w 4077322"/>
                <a:gd name="connsiteY1" fmla="*/ 2 h 1804694"/>
                <a:gd name="connsiteX2" fmla="*/ 4075736 w 4077322"/>
                <a:gd name="connsiteY2" fmla="*/ 1381450 h 1804694"/>
                <a:gd name="connsiteX3" fmla="*/ 2028130 w 4077322"/>
                <a:gd name="connsiteY3" fmla="*/ 1745510 h 1804694"/>
                <a:gd name="connsiteX4" fmla="*/ 1059 w 4077322"/>
                <a:gd name="connsiteY4" fmla="*/ 1389867 h 1804694"/>
                <a:gd name="connsiteX0" fmla="*/ 1059 w 4079959"/>
                <a:gd name="connsiteY0" fmla="*/ 1389867 h 1804694"/>
                <a:gd name="connsiteX1" fmla="*/ 2074548 w 4079959"/>
                <a:gd name="connsiteY1" fmla="*/ 2 h 1804694"/>
                <a:gd name="connsiteX2" fmla="*/ 4075736 w 4079959"/>
                <a:gd name="connsiteY2" fmla="*/ 1381450 h 1804694"/>
                <a:gd name="connsiteX3" fmla="*/ 2028130 w 4079959"/>
                <a:gd name="connsiteY3" fmla="*/ 1745510 h 1804694"/>
                <a:gd name="connsiteX4" fmla="*/ 1059 w 4079959"/>
                <a:gd name="connsiteY4" fmla="*/ 1389867 h 1804694"/>
                <a:gd name="connsiteX0" fmla="*/ 1109 w 4080193"/>
                <a:gd name="connsiteY0" fmla="*/ 1389867 h 1804694"/>
                <a:gd name="connsiteX1" fmla="*/ 2074598 w 4080193"/>
                <a:gd name="connsiteY1" fmla="*/ 2 h 1804694"/>
                <a:gd name="connsiteX2" fmla="*/ 4075786 w 4080193"/>
                <a:gd name="connsiteY2" fmla="*/ 1381450 h 1804694"/>
                <a:gd name="connsiteX3" fmla="*/ 2028180 w 4080193"/>
                <a:gd name="connsiteY3" fmla="*/ 1745510 h 1804694"/>
                <a:gd name="connsiteX4" fmla="*/ 1109 w 4080193"/>
                <a:gd name="connsiteY4" fmla="*/ 1389867 h 1804694"/>
                <a:gd name="connsiteX0" fmla="*/ 18 w 4074715"/>
                <a:gd name="connsiteY0" fmla="*/ 1394074 h 1749738"/>
                <a:gd name="connsiteX1" fmla="*/ 2059581 w 4074715"/>
                <a:gd name="connsiteY1" fmla="*/ 1 h 1749738"/>
                <a:gd name="connsiteX2" fmla="*/ 4074695 w 4074715"/>
                <a:gd name="connsiteY2" fmla="*/ 1385657 h 1749738"/>
                <a:gd name="connsiteX3" fmla="*/ 2027089 w 4074715"/>
                <a:gd name="connsiteY3" fmla="*/ 1749717 h 1749738"/>
                <a:gd name="connsiteX4" fmla="*/ 18 w 4074715"/>
                <a:gd name="connsiteY4" fmla="*/ 1394074 h 1749738"/>
                <a:gd name="connsiteX0" fmla="*/ 15 w 4074705"/>
                <a:gd name="connsiteY0" fmla="*/ 1394074 h 1749738"/>
                <a:gd name="connsiteX1" fmla="*/ 2059578 w 4074705"/>
                <a:gd name="connsiteY1" fmla="*/ 1 h 1749738"/>
                <a:gd name="connsiteX2" fmla="*/ 4074692 w 4074705"/>
                <a:gd name="connsiteY2" fmla="*/ 1385657 h 1749738"/>
                <a:gd name="connsiteX3" fmla="*/ 2087431 w 4074705"/>
                <a:gd name="connsiteY3" fmla="*/ 1749717 h 1749738"/>
                <a:gd name="connsiteX4" fmla="*/ 15 w 4074705"/>
                <a:gd name="connsiteY4" fmla="*/ 1394074 h 1749738"/>
                <a:gd name="connsiteX0" fmla="*/ 25 w 4074725"/>
                <a:gd name="connsiteY0" fmla="*/ 1394074 h 1791817"/>
                <a:gd name="connsiteX1" fmla="*/ 2059588 w 4074725"/>
                <a:gd name="connsiteY1" fmla="*/ 1 h 1791817"/>
                <a:gd name="connsiteX2" fmla="*/ 4074702 w 4074725"/>
                <a:gd name="connsiteY2" fmla="*/ 1385657 h 1791817"/>
                <a:gd name="connsiteX3" fmla="*/ 2096725 w 4074725"/>
                <a:gd name="connsiteY3" fmla="*/ 1791802 h 1791817"/>
                <a:gd name="connsiteX4" fmla="*/ 25 w 4074725"/>
                <a:gd name="connsiteY4" fmla="*/ 1394074 h 1791817"/>
                <a:gd name="connsiteX0" fmla="*/ 3016 w 4077716"/>
                <a:gd name="connsiteY0" fmla="*/ 1394074 h 1845379"/>
                <a:gd name="connsiteX1" fmla="*/ 2062579 w 4077716"/>
                <a:gd name="connsiteY1" fmla="*/ 1 h 1845379"/>
                <a:gd name="connsiteX2" fmla="*/ 4077693 w 4077716"/>
                <a:gd name="connsiteY2" fmla="*/ 1385657 h 1845379"/>
                <a:gd name="connsiteX3" fmla="*/ 2099716 w 4077716"/>
                <a:gd name="connsiteY3" fmla="*/ 1791802 h 1845379"/>
                <a:gd name="connsiteX4" fmla="*/ 3016 w 4077716"/>
                <a:gd name="connsiteY4" fmla="*/ 1394074 h 1845379"/>
                <a:gd name="connsiteX0" fmla="*/ 3016 w 4085427"/>
                <a:gd name="connsiteY0" fmla="*/ 1394074 h 1845378"/>
                <a:gd name="connsiteX1" fmla="*/ 2062579 w 4085427"/>
                <a:gd name="connsiteY1" fmla="*/ 1 h 1845378"/>
                <a:gd name="connsiteX2" fmla="*/ 4077693 w 4085427"/>
                <a:gd name="connsiteY2" fmla="*/ 1385657 h 1845378"/>
                <a:gd name="connsiteX3" fmla="*/ 2099716 w 4085427"/>
                <a:gd name="connsiteY3" fmla="*/ 1791802 h 1845378"/>
                <a:gd name="connsiteX4" fmla="*/ 3016 w 4085427"/>
                <a:gd name="connsiteY4" fmla="*/ 1394074 h 1845378"/>
                <a:gd name="connsiteX0" fmla="*/ 3016 w 4085427"/>
                <a:gd name="connsiteY0" fmla="*/ 1394081 h 1845385"/>
                <a:gd name="connsiteX1" fmla="*/ 2062579 w 4085427"/>
                <a:gd name="connsiteY1" fmla="*/ 8 h 1845385"/>
                <a:gd name="connsiteX2" fmla="*/ 4077693 w 4085427"/>
                <a:gd name="connsiteY2" fmla="*/ 1385664 h 1845385"/>
                <a:gd name="connsiteX3" fmla="*/ 2099716 w 4085427"/>
                <a:gd name="connsiteY3" fmla="*/ 1791809 h 1845385"/>
                <a:gd name="connsiteX4" fmla="*/ 3016 w 4085427"/>
                <a:gd name="connsiteY4" fmla="*/ 1394081 h 1845385"/>
                <a:gd name="connsiteX0" fmla="*/ 3016 w 4085427"/>
                <a:gd name="connsiteY0" fmla="*/ 1394081 h 1845385"/>
                <a:gd name="connsiteX1" fmla="*/ 2062579 w 4085427"/>
                <a:gd name="connsiteY1" fmla="*/ 8 h 1845385"/>
                <a:gd name="connsiteX2" fmla="*/ 4077693 w 4085427"/>
                <a:gd name="connsiteY2" fmla="*/ 1385664 h 1845385"/>
                <a:gd name="connsiteX3" fmla="*/ 2099716 w 4085427"/>
                <a:gd name="connsiteY3" fmla="*/ 1791809 h 1845385"/>
                <a:gd name="connsiteX4" fmla="*/ 3016 w 4085427"/>
                <a:gd name="connsiteY4" fmla="*/ 1394081 h 1845385"/>
                <a:gd name="connsiteX0" fmla="*/ 2959 w 4042453"/>
                <a:gd name="connsiteY0" fmla="*/ 1406827 h 1851683"/>
                <a:gd name="connsiteX1" fmla="*/ 2019964 w 4042453"/>
                <a:gd name="connsiteY1" fmla="*/ 12 h 1851683"/>
                <a:gd name="connsiteX2" fmla="*/ 4035078 w 4042453"/>
                <a:gd name="connsiteY2" fmla="*/ 1385668 h 1851683"/>
                <a:gd name="connsiteX3" fmla="*/ 2057101 w 4042453"/>
                <a:gd name="connsiteY3" fmla="*/ 1791813 h 1851683"/>
                <a:gd name="connsiteX4" fmla="*/ 2959 w 4042453"/>
                <a:gd name="connsiteY4" fmla="*/ 1406827 h 1851683"/>
                <a:gd name="connsiteX0" fmla="*/ 34 w 4039528"/>
                <a:gd name="connsiteY0" fmla="*/ 1406827 h 1934864"/>
                <a:gd name="connsiteX1" fmla="*/ 2017039 w 4039528"/>
                <a:gd name="connsiteY1" fmla="*/ 12 h 1934864"/>
                <a:gd name="connsiteX2" fmla="*/ 4032153 w 4039528"/>
                <a:gd name="connsiteY2" fmla="*/ 1385668 h 1934864"/>
                <a:gd name="connsiteX3" fmla="*/ 2054176 w 4039528"/>
                <a:gd name="connsiteY3" fmla="*/ 1791813 h 1934864"/>
                <a:gd name="connsiteX4" fmla="*/ 34 w 4039528"/>
                <a:gd name="connsiteY4" fmla="*/ 1406827 h 1934864"/>
                <a:gd name="connsiteX0" fmla="*/ 34 w 3997146"/>
                <a:gd name="connsiteY0" fmla="*/ 1406827 h 1934864"/>
                <a:gd name="connsiteX1" fmla="*/ 2017039 w 3997146"/>
                <a:gd name="connsiteY1" fmla="*/ 12 h 1934864"/>
                <a:gd name="connsiteX2" fmla="*/ 3989595 w 3997146"/>
                <a:gd name="connsiteY2" fmla="*/ 1385668 h 1934864"/>
                <a:gd name="connsiteX3" fmla="*/ 2054176 w 3997146"/>
                <a:gd name="connsiteY3" fmla="*/ 1791813 h 1934864"/>
                <a:gd name="connsiteX4" fmla="*/ 34 w 3997146"/>
                <a:gd name="connsiteY4" fmla="*/ 1406827 h 1934864"/>
                <a:gd name="connsiteX0" fmla="*/ 34 w 3989640"/>
                <a:gd name="connsiteY0" fmla="*/ 1406830 h 1934867"/>
                <a:gd name="connsiteX1" fmla="*/ 2017039 w 3989640"/>
                <a:gd name="connsiteY1" fmla="*/ 15 h 1934867"/>
                <a:gd name="connsiteX2" fmla="*/ 3989595 w 3989640"/>
                <a:gd name="connsiteY2" fmla="*/ 1385671 h 1934867"/>
                <a:gd name="connsiteX3" fmla="*/ 2054176 w 3989640"/>
                <a:gd name="connsiteY3" fmla="*/ 1791816 h 1934867"/>
                <a:gd name="connsiteX4" fmla="*/ 34 w 3989640"/>
                <a:gd name="connsiteY4" fmla="*/ 1406830 h 1934867"/>
                <a:gd name="connsiteX0" fmla="*/ 34 w 3989639"/>
                <a:gd name="connsiteY0" fmla="*/ 1406831 h 1934868"/>
                <a:gd name="connsiteX1" fmla="*/ 2017039 w 3989639"/>
                <a:gd name="connsiteY1" fmla="*/ 16 h 1934868"/>
                <a:gd name="connsiteX2" fmla="*/ 3989595 w 3989639"/>
                <a:gd name="connsiteY2" fmla="*/ 1385672 h 1934868"/>
                <a:gd name="connsiteX3" fmla="*/ 2054176 w 3989639"/>
                <a:gd name="connsiteY3" fmla="*/ 1791817 h 1934868"/>
                <a:gd name="connsiteX4" fmla="*/ 34 w 3989639"/>
                <a:gd name="connsiteY4" fmla="*/ 1406831 h 1934868"/>
                <a:gd name="connsiteX0" fmla="*/ 34 w 3989639"/>
                <a:gd name="connsiteY0" fmla="*/ 1406831 h 1934868"/>
                <a:gd name="connsiteX1" fmla="*/ 2017039 w 3989639"/>
                <a:gd name="connsiteY1" fmla="*/ 16 h 1934868"/>
                <a:gd name="connsiteX2" fmla="*/ 3989595 w 3989639"/>
                <a:gd name="connsiteY2" fmla="*/ 1385672 h 1934868"/>
                <a:gd name="connsiteX3" fmla="*/ 2054176 w 3989639"/>
                <a:gd name="connsiteY3" fmla="*/ 1791817 h 1934868"/>
                <a:gd name="connsiteX4" fmla="*/ 34 w 3989639"/>
                <a:gd name="connsiteY4" fmla="*/ 1406831 h 1934868"/>
                <a:gd name="connsiteX0" fmla="*/ 35 w 3989640"/>
                <a:gd name="connsiteY0" fmla="*/ 1406827 h 1934864"/>
                <a:gd name="connsiteX1" fmla="*/ 2017040 w 3989640"/>
                <a:gd name="connsiteY1" fmla="*/ 12 h 1934864"/>
                <a:gd name="connsiteX2" fmla="*/ 3989596 w 3989640"/>
                <a:gd name="connsiteY2" fmla="*/ 1385668 h 1934864"/>
                <a:gd name="connsiteX3" fmla="*/ 2054177 w 3989640"/>
                <a:gd name="connsiteY3" fmla="*/ 1791813 h 1934864"/>
                <a:gd name="connsiteX4" fmla="*/ 35 w 3989640"/>
                <a:gd name="connsiteY4" fmla="*/ 1406827 h 1934864"/>
                <a:gd name="connsiteX0" fmla="*/ 40 w 3728684"/>
                <a:gd name="connsiteY0" fmla="*/ 1273804 h 1909494"/>
                <a:gd name="connsiteX1" fmla="*/ 1756085 w 3728684"/>
                <a:gd name="connsiteY1" fmla="*/ 622 h 1909494"/>
                <a:gd name="connsiteX2" fmla="*/ 3728641 w 3728684"/>
                <a:gd name="connsiteY2" fmla="*/ 1386278 h 1909494"/>
                <a:gd name="connsiteX3" fmla="*/ 1793222 w 3728684"/>
                <a:gd name="connsiteY3" fmla="*/ 1792423 h 1909494"/>
                <a:gd name="connsiteX4" fmla="*/ 40 w 3728684"/>
                <a:gd name="connsiteY4" fmla="*/ 1273804 h 1909494"/>
                <a:gd name="connsiteX0" fmla="*/ 39 w 3616844"/>
                <a:gd name="connsiteY0" fmla="*/ 1273188 h 1868637"/>
                <a:gd name="connsiteX1" fmla="*/ 1756084 w 3616844"/>
                <a:gd name="connsiteY1" fmla="*/ 6 h 1868637"/>
                <a:gd name="connsiteX2" fmla="*/ 3616798 w 3616844"/>
                <a:gd name="connsiteY2" fmla="*/ 1262308 h 1868637"/>
                <a:gd name="connsiteX3" fmla="*/ 1793221 w 3616844"/>
                <a:gd name="connsiteY3" fmla="*/ 1791807 h 1868637"/>
                <a:gd name="connsiteX4" fmla="*/ 39 w 3616844"/>
                <a:gd name="connsiteY4" fmla="*/ 1273188 h 1868637"/>
                <a:gd name="connsiteX0" fmla="*/ 40 w 3961679"/>
                <a:gd name="connsiteY0" fmla="*/ 1278515 h 2071792"/>
                <a:gd name="connsiteX1" fmla="*/ 1756085 w 3961679"/>
                <a:gd name="connsiteY1" fmla="*/ 5333 h 2071792"/>
                <a:gd name="connsiteX2" fmla="*/ 3961642 w 3961679"/>
                <a:gd name="connsiteY2" fmla="*/ 1637702 h 2071792"/>
                <a:gd name="connsiteX3" fmla="*/ 1793222 w 3961679"/>
                <a:gd name="connsiteY3" fmla="*/ 1797134 h 2071792"/>
                <a:gd name="connsiteX4" fmla="*/ 40 w 3961679"/>
                <a:gd name="connsiteY4" fmla="*/ 1278515 h 2071792"/>
                <a:gd name="connsiteX0" fmla="*/ 37 w 4082838"/>
                <a:gd name="connsiteY0" fmla="*/ 1530496 h 2054807"/>
                <a:gd name="connsiteX1" fmla="*/ 1877243 w 4082838"/>
                <a:gd name="connsiteY1" fmla="*/ 323 h 2054807"/>
                <a:gd name="connsiteX2" fmla="*/ 4082800 w 4082838"/>
                <a:gd name="connsiteY2" fmla="*/ 1632692 h 2054807"/>
                <a:gd name="connsiteX3" fmla="*/ 1914380 w 4082838"/>
                <a:gd name="connsiteY3" fmla="*/ 1792124 h 2054807"/>
                <a:gd name="connsiteX4" fmla="*/ 37 w 4082838"/>
                <a:gd name="connsiteY4" fmla="*/ 1530496 h 2054807"/>
                <a:gd name="connsiteX0" fmla="*/ 48 w 4082849"/>
                <a:gd name="connsiteY0" fmla="*/ 1530185 h 2054496"/>
                <a:gd name="connsiteX1" fmla="*/ 1877254 w 4082849"/>
                <a:gd name="connsiteY1" fmla="*/ 12 h 2054496"/>
                <a:gd name="connsiteX2" fmla="*/ 4082811 w 4082849"/>
                <a:gd name="connsiteY2" fmla="*/ 1632381 h 2054496"/>
                <a:gd name="connsiteX3" fmla="*/ 1914391 w 4082849"/>
                <a:gd name="connsiteY3" fmla="*/ 1791813 h 2054496"/>
                <a:gd name="connsiteX4" fmla="*/ 48 w 4082849"/>
                <a:gd name="connsiteY4" fmla="*/ 1530185 h 2054496"/>
                <a:gd name="connsiteX0" fmla="*/ 48 w 4083462"/>
                <a:gd name="connsiteY0" fmla="*/ 1530185 h 2171726"/>
                <a:gd name="connsiteX1" fmla="*/ 1877254 w 4083462"/>
                <a:gd name="connsiteY1" fmla="*/ 12 h 2171726"/>
                <a:gd name="connsiteX2" fmla="*/ 4082811 w 4083462"/>
                <a:gd name="connsiteY2" fmla="*/ 1632381 h 2171726"/>
                <a:gd name="connsiteX3" fmla="*/ 1914391 w 4083462"/>
                <a:gd name="connsiteY3" fmla="*/ 1791813 h 2171726"/>
                <a:gd name="connsiteX4" fmla="*/ 48 w 4083462"/>
                <a:gd name="connsiteY4" fmla="*/ 1530185 h 2171726"/>
                <a:gd name="connsiteX0" fmla="*/ 48 w 4082811"/>
                <a:gd name="connsiteY0" fmla="*/ 1530185 h 2108483"/>
                <a:gd name="connsiteX1" fmla="*/ 1877254 w 4082811"/>
                <a:gd name="connsiteY1" fmla="*/ 12 h 2108483"/>
                <a:gd name="connsiteX2" fmla="*/ 4082811 w 4082811"/>
                <a:gd name="connsiteY2" fmla="*/ 1632381 h 2108483"/>
                <a:gd name="connsiteX3" fmla="*/ 1914391 w 4082811"/>
                <a:gd name="connsiteY3" fmla="*/ 1791813 h 2108483"/>
                <a:gd name="connsiteX4" fmla="*/ 48 w 4082811"/>
                <a:gd name="connsiteY4" fmla="*/ 1530185 h 2108483"/>
                <a:gd name="connsiteX0" fmla="*/ 34 w 4176000"/>
                <a:gd name="connsiteY0" fmla="*/ 1622696 h 2104381"/>
                <a:gd name="connsiteX1" fmla="*/ 1970443 w 4176000"/>
                <a:gd name="connsiteY1" fmla="*/ 3 h 2104381"/>
                <a:gd name="connsiteX2" fmla="*/ 4176000 w 4176000"/>
                <a:gd name="connsiteY2" fmla="*/ 1632372 h 2104381"/>
                <a:gd name="connsiteX3" fmla="*/ 2007580 w 4176000"/>
                <a:gd name="connsiteY3" fmla="*/ 1791804 h 2104381"/>
                <a:gd name="connsiteX4" fmla="*/ 34 w 4176000"/>
                <a:gd name="connsiteY4" fmla="*/ 1622696 h 2104381"/>
                <a:gd name="connsiteX0" fmla="*/ 41 w 4176007"/>
                <a:gd name="connsiteY0" fmla="*/ 1623017 h 2104702"/>
                <a:gd name="connsiteX1" fmla="*/ 1970450 w 4176007"/>
                <a:gd name="connsiteY1" fmla="*/ 324 h 2104702"/>
                <a:gd name="connsiteX2" fmla="*/ 4176007 w 4176007"/>
                <a:gd name="connsiteY2" fmla="*/ 1632693 h 2104702"/>
                <a:gd name="connsiteX3" fmla="*/ 2007587 w 4176007"/>
                <a:gd name="connsiteY3" fmla="*/ 1792125 h 2104702"/>
                <a:gd name="connsiteX4" fmla="*/ 41 w 4176007"/>
                <a:gd name="connsiteY4" fmla="*/ 1623017 h 2104702"/>
                <a:gd name="connsiteX0" fmla="*/ 0 w 4175966"/>
                <a:gd name="connsiteY0" fmla="*/ 1623017 h 2104702"/>
                <a:gd name="connsiteX1" fmla="*/ 1970409 w 4175966"/>
                <a:gd name="connsiteY1" fmla="*/ 324 h 2104702"/>
                <a:gd name="connsiteX2" fmla="*/ 4175966 w 4175966"/>
                <a:gd name="connsiteY2" fmla="*/ 1632693 h 2104702"/>
                <a:gd name="connsiteX3" fmla="*/ 2007546 w 4175966"/>
                <a:gd name="connsiteY3" fmla="*/ 1792125 h 2104702"/>
                <a:gd name="connsiteX4" fmla="*/ 0 w 4175966"/>
                <a:gd name="connsiteY4" fmla="*/ 1623017 h 2104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966" h="2104702">
                  <a:moveTo>
                    <a:pt x="0" y="1623017"/>
                  </a:moveTo>
                  <a:cubicBezTo>
                    <a:pt x="20208" y="457718"/>
                    <a:pt x="1078693" y="19271"/>
                    <a:pt x="1970409" y="324"/>
                  </a:cubicBezTo>
                  <a:cubicBezTo>
                    <a:pt x="2862125" y="-18623"/>
                    <a:pt x="4167218" y="797725"/>
                    <a:pt x="4175966" y="1632693"/>
                  </a:cubicBezTo>
                  <a:cubicBezTo>
                    <a:pt x="4175395" y="2591017"/>
                    <a:pt x="2703540" y="1793738"/>
                    <a:pt x="2007546" y="1792125"/>
                  </a:cubicBezTo>
                  <a:cubicBezTo>
                    <a:pt x="1311552" y="1790512"/>
                    <a:pt x="7752" y="2510765"/>
                    <a:pt x="0" y="1623017"/>
                  </a:cubicBezTo>
                  <a:close/>
                </a:path>
              </a:pathLst>
            </a:custGeom>
            <a:noFill/>
            <a:ln w="3175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800"/>
            </a:p>
          </p:txBody>
        </p:sp>
        <p:sp>
          <p:nvSpPr>
            <p:cNvPr id="29" name="上矢印 63"/>
            <p:cNvSpPr/>
            <p:nvPr/>
          </p:nvSpPr>
          <p:spPr>
            <a:xfrm rot="14400000" flipH="1">
              <a:off x="5588955" y="3608682"/>
              <a:ext cx="395593" cy="482496"/>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0" name="上矢印 63"/>
            <p:cNvSpPr/>
            <p:nvPr/>
          </p:nvSpPr>
          <p:spPr>
            <a:xfrm rot="7200000">
              <a:off x="3142437" y="3633485"/>
              <a:ext cx="440924" cy="432892"/>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1" name="テキスト ボックス 30"/>
            <p:cNvSpPr txBox="1"/>
            <p:nvPr/>
          </p:nvSpPr>
          <p:spPr>
            <a:xfrm flipH="1">
              <a:off x="3969524" y="2492895"/>
              <a:ext cx="1367713" cy="359669"/>
            </a:xfrm>
            <a:prstGeom prst="rect">
              <a:avLst/>
            </a:prstGeom>
            <a:noFill/>
            <a:ln w="12700">
              <a:noFill/>
            </a:ln>
          </p:spPr>
          <p:txBody>
            <a:bodyPr wrap="square" rtlCol="0">
              <a:spAutoFit/>
            </a:bodyPr>
            <a:lstStyle/>
            <a:p>
              <a:pPr algn="ctr"/>
              <a:r>
                <a:rPr kumimoji="1" lang="ja-JP" altLang="en-US" sz="1400" u="sng" dirty="0" smtClean="0"/>
                <a:t>生活・暮らし</a:t>
              </a:r>
              <a:endParaRPr kumimoji="1" lang="ja-JP" altLang="en-US" sz="1400" u="sng" dirty="0"/>
            </a:p>
          </p:txBody>
        </p:sp>
        <p:sp>
          <p:nvSpPr>
            <p:cNvPr id="32" name="テキスト ボックス 31"/>
            <p:cNvSpPr txBox="1"/>
            <p:nvPr/>
          </p:nvSpPr>
          <p:spPr>
            <a:xfrm flipH="1">
              <a:off x="5375684" y="2852935"/>
              <a:ext cx="1872988" cy="557487"/>
            </a:xfrm>
            <a:prstGeom prst="rect">
              <a:avLst/>
            </a:prstGeom>
            <a:noFill/>
            <a:ln w="12700">
              <a:noFill/>
            </a:ln>
          </p:spPr>
          <p:txBody>
            <a:bodyPr wrap="square" rtlCol="0">
              <a:spAutoFit/>
            </a:bodyPr>
            <a:lstStyle/>
            <a:p>
              <a:r>
                <a:rPr kumimoji="1" lang="ja-JP" altLang="en-US" sz="1400" u="sng" dirty="0" smtClean="0"/>
                <a:t>情報へのアクセス</a:t>
              </a:r>
              <a:endParaRPr kumimoji="1" lang="en-US" altLang="ja-JP" sz="1400" u="sng" dirty="0" smtClean="0"/>
            </a:p>
            <a:p>
              <a:r>
                <a:rPr kumimoji="1" lang="ja-JP" altLang="en-US" sz="1100" u="sng" dirty="0" smtClean="0"/>
                <a:t>（情報</a:t>
              </a:r>
              <a:r>
                <a:rPr lang="ja-JP" altLang="en-US" sz="1100" u="sng" dirty="0" smtClean="0"/>
                <a:t>づくり・共有）</a:t>
              </a:r>
              <a:endParaRPr kumimoji="1" lang="ja-JP" altLang="en-US" sz="1100" u="sng" dirty="0"/>
            </a:p>
          </p:txBody>
        </p:sp>
        <p:sp>
          <p:nvSpPr>
            <p:cNvPr id="33" name="テキスト ボックス 32"/>
            <p:cNvSpPr txBox="1"/>
            <p:nvPr/>
          </p:nvSpPr>
          <p:spPr>
            <a:xfrm flipH="1">
              <a:off x="2207503" y="2852935"/>
              <a:ext cx="1860443" cy="557487"/>
            </a:xfrm>
            <a:prstGeom prst="rect">
              <a:avLst/>
            </a:prstGeom>
            <a:noFill/>
            <a:ln w="12700">
              <a:noFill/>
            </a:ln>
          </p:spPr>
          <p:txBody>
            <a:bodyPr wrap="square" rtlCol="0">
              <a:spAutoFit/>
            </a:bodyPr>
            <a:lstStyle/>
            <a:p>
              <a:r>
                <a:rPr kumimoji="1" lang="ja-JP" altLang="en-US" sz="1400" u="sng" dirty="0" smtClean="0"/>
                <a:t>食物へのアクセス</a:t>
              </a:r>
              <a:endParaRPr kumimoji="1" lang="en-US" altLang="ja-JP" sz="1400" u="sng" dirty="0" smtClean="0"/>
            </a:p>
            <a:p>
              <a:r>
                <a:rPr kumimoji="1" lang="ja-JP" altLang="en-US" sz="1100" u="sng" dirty="0" smtClean="0"/>
                <a:t>（食物の入手しやすさ）</a:t>
              </a:r>
              <a:endParaRPr kumimoji="1" lang="ja-JP" altLang="en-US" sz="1100" u="sng" dirty="0"/>
            </a:p>
          </p:txBody>
        </p:sp>
      </p:grpSp>
      <p:sp>
        <p:nvSpPr>
          <p:cNvPr id="36"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68</a:t>
            </a:fld>
            <a:endParaRPr kumimoji="1" lang="ja-JP" altLang="en-US"/>
          </a:p>
        </p:txBody>
      </p:sp>
    </p:spTree>
    <p:extLst>
      <p:ext uri="{BB962C8B-B14F-4D97-AF65-F5344CB8AC3E}">
        <p14:creationId xmlns:p14="http://schemas.microsoft.com/office/powerpoint/2010/main" val="32817889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0" y="-27383"/>
            <a:ext cx="914400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「健康な食事」の食事パターンに着目</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する</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視点　⑤</a:t>
            </a:r>
            <a:endParaRPr lang="ja-JP" altLang="en-US"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46" name="角丸四角形 45"/>
          <p:cNvSpPr/>
          <p:nvPr/>
        </p:nvSpPr>
        <p:spPr>
          <a:xfrm>
            <a:off x="107504" y="404665"/>
            <a:ext cx="8964488" cy="1440159"/>
          </a:xfrm>
          <a:prstGeom prst="roundRect">
            <a:avLst>
              <a:gd name="adj" fmla="val 7735"/>
            </a:avLst>
          </a:prstGeom>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solidFill>
                  <a:sysClr val="windowText" lastClr="000000"/>
                </a:solidFill>
                <a:latin typeface="ＭＳ ゴシック" panose="020B0609070205080204" pitchFamily="49" charset="-128"/>
                <a:ea typeface="ＭＳ ゴシック" panose="020B0609070205080204" pitchFamily="49" charset="-128"/>
              </a:rPr>
              <a:t>選ぶ側と提供する側の</a:t>
            </a:r>
            <a:r>
              <a:rPr lang="ja-JP" altLang="en-US" sz="1600" dirty="0" smtClean="0">
                <a:solidFill>
                  <a:sysClr val="windowText" lastClr="000000"/>
                </a:solidFill>
                <a:latin typeface="ＭＳ ゴシック" panose="020B0609070205080204" pitchFamily="49" charset="-128"/>
                <a:ea typeface="ＭＳ ゴシック" panose="020B0609070205080204" pitchFamily="49" charset="-128"/>
              </a:rPr>
              <a:t>視点</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 </a:t>
            </a:r>
            <a:r>
              <a:rPr lang="ja-JP" altLang="en-US" sz="1600" dirty="0">
                <a:latin typeface="ＭＳ ゴシック" panose="020B0609070205080204" pitchFamily="49" charset="-128"/>
                <a:ea typeface="ＭＳ ゴシック" panose="020B0609070205080204" pitchFamily="49" charset="-128"/>
              </a:rPr>
              <a:t>「健康な食事」の食事パターンの基本となる料理の組合せは、「食事」を選ぶ側の視点</a:t>
            </a:r>
            <a:r>
              <a:rPr lang="ja-JP" altLang="en-US" sz="1600" dirty="0" smtClean="0">
                <a:latin typeface="ＭＳ ゴシック" panose="020B0609070205080204" pitchFamily="49" charset="-128"/>
                <a:ea typeface="ＭＳ ゴシック" panose="020B0609070205080204" pitchFamily="49" charset="-128"/>
              </a:rPr>
              <a:t>と</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a:t>
            </a:r>
            <a:r>
              <a:rPr lang="en-US" altLang="ja-JP" sz="1600" dirty="0" smtClean="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提供</a:t>
            </a:r>
            <a:r>
              <a:rPr lang="ja-JP" altLang="en-US" sz="1600" dirty="0">
                <a:latin typeface="ＭＳ ゴシック" panose="020B0609070205080204" pitchFamily="49" charset="-128"/>
                <a:ea typeface="ＭＳ ゴシック" panose="020B0609070205080204" pitchFamily="49" charset="-128"/>
              </a:rPr>
              <a:t>する側の視点との両側面から考える</a:t>
            </a:r>
            <a:r>
              <a:rPr lang="ja-JP" altLang="en-US" sz="1600" dirty="0" smtClean="0">
                <a:latin typeface="ＭＳ ゴシック" panose="020B0609070205080204" pitchFamily="49" charset="-128"/>
                <a:ea typeface="ＭＳ ゴシック" panose="020B0609070205080204" pitchFamily="49" charset="-128"/>
              </a:rPr>
              <a:t>必要。</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 選ぶ</a:t>
            </a:r>
            <a:r>
              <a:rPr lang="ja-JP" altLang="en-US" sz="1600" dirty="0">
                <a:latin typeface="ＭＳ ゴシック" panose="020B0609070205080204" pitchFamily="49" charset="-128"/>
                <a:ea typeface="ＭＳ ゴシック" panose="020B0609070205080204" pitchFamily="49" charset="-128"/>
              </a:rPr>
              <a:t>側にとって重要なことは、“分かりやすさ”。</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 提供</a:t>
            </a:r>
            <a:r>
              <a:rPr lang="ja-JP" altLang="en-US" sz="1600" dirty="0">
                <a:latin typeface="ＭＳ ゴシック" panose="020B0609070205080204" pitchFamily="49" charset="-128"/>
                <a:ea typeface="ＭＳ ゴシック" panose="020B0609070205080204" pitchFamily="49" charset="-128"/>
              </a:rPr>
              <a:t>する側にとって重要なことは、料理の質の保証。</a:t>
            </a:r>
          </a:p>
        </p:txBody>
      </p:sp>
      <p:grpSp>
        <p:nvGrpSpPr>
          <p:cNvPr id="2" name="グループ化 1"/>
          <p:cNvGrpSpPr/>
          <p:nvPr/>
        </p:nvGrpSpPr>
        <p:grpSpPr>
          <a:xfrm>
            <a:off x="179512" y="2276872"/>
            <a:ext cx="8740886" cy="4176464"/>
            <a:chOff x="1259632" y="2568427"/>
            <a:chExt cx="6912768" cy="3302974"/>
          </a:xfrm>
        </p:grpSpPr>
        <p:cxnSp>
          <p:nvCxnSpPr>
            <p:cNvPr id="4" name="直線コネクタ 3"/>
            <p:cNvCxnSpPr/>
            <p:nvPr/>
          </p:nvCxnSpPr>
          <p:spPr>
            <a:xfrm>
              <a:off x="1259632" y="4175077"/>
              <a:ext cx="6912768" cy="0"/>
            </a:xfrm>
            <a:prstGeom prst="line">
              <a:avLst/>
            </a:prstGeom>
            <a:ln w="254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ボックス 12"/>
            <p:cNvSpPr txBox="1"/>
            <p:nvPr/>
          </p:nvSpPr>
          <p:spPr>
            <a:xfrm>
              <a:off x="2512485" y="4903288"/>
              <a:ext cx="1473543" cy="281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600" u="sng" kern="100" dirty="0" smtClean="0">
                  <a:effectLst/>
                  <a:latin typeface="+mn-ea"/>
                  <a:cs typeface="Times New Roman"/>
                </a:rPr>
                <a:t>おいしさ</a:t>
              </a:r>
              <a:endParaRPr lang="ja-JP" sz="1600" u="sng" kern="100" dirty="0">
                <a:effectLst/>
                <a:latin typeface="+mn-ea"/>
                <a:cs typeface="Times New Roman"/>
              </a:endParaRPr>
            </a:p>
          </p:txBody>
        </p:sp>
        <p:sp>
          <p:nvSpPr>
            <p:cNvPr id="6" name="円/楕円 5"/>
            <p:cNvSpPr/>
            <p:nvPr/>
          </p:nvSpPr>
          <p:spPr>
            <a:xfrm>
              <a:off x="2865785" y="4219914"/>
              <a:ext cx="1911909" cy="492995"/>
            </a:xfrm>
            <a:prstGeom prst="ellipse">
              <a:avLst/>
            </a:prstGeom>
            <a:solidFill>
              <a:schemeClr val="bg1"/>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n-ea"/>
              </a:endParaRPr>
            </a:p>
          </p:txBody>
        </p:sp>
        <p:sp>
          <p:nvSpPr>
            <p:cNvPr id="7" name="テキスト ボックス 12"/>
            <p:cNvSpPr txBox="1"/>
            <p:nvPr/>
          </p:nvSpPr>
          <p:spPr>
            <a:xfrm>
              <a:off x="3263998" y="4391424"/>
              <a:ext cx="1188949" cy="281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600" kern="100" dirty="0" smtClean="0">
                  <a:latin typeface="+mn-ea"/>
                  <a:cs typeface="Times New Roman"/>
                </a:rPr>
                <a:t>食　品</a:t>
              </a:r>
              <a:endParaRPr lang="ja-JP" sz="1600" kern="100" dirty="0">
                <a:effectLst/>
                <a:latin typeface="+mn-ea"/>
                <a:cs typeface="Times New Roman"/>
              </a:endParaRPr>
            </a:p>
          </p:txBody>
        </p:sp>
        <p:sp>
          <p:nvSpPr>
            <p:cNvPr id="8" name="円/楕円 7"/>
            <p:cNvSpPr/>
            <p:nvPr/>
          </p:nvSpPr>
          <p:spPr>
            <a:xfrm>
              <a:off x="3523926" y="3987645"/>
              <a:ext cx="1691174" cy="436586"/>
            </a:xfrm>
            <a:prstGeom prst="ellipse">
              <a:avLst/>
            </a:prstGeom>
            <a:solidFill>
              <a:schemeClr val="bg1"/>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n-ea"/>
              </a:endParaRPr>
            </a:p>
          </p:txBody>
        </p:sp>
        <p:sp>
          <p:nvSpPr>
            <p:cNvPr id="9" name="円/楕円 8"/>
            <p:cNvSpPr/>
            <p:nvPr/>
          </p:nvSpPr>
          <p:spPr>
            <a:xfrm>
              <a:off x="3645074" y="3661008"/>
              <a:ext cx="1691174" cy="436586"/>
            </a:xfrm>
            <a:prstGeom prst="ellipse">
              <a:avLst/>
            </a:prstGeom>
            <a:solidFill>
              <a:schemeClr val="bg1"/>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n-ea"/>
              </a:endParaRPr>
            </a:p>
          </p:txBody>
        </p:sp>
        <p:sp>
          <p:nvSpPr>
            <p:cNvPr id="10" name="正方形/長方形 9"/>
            <p:cNvSpPr/>
            <p:nvPr/>
          </p:nvSpPr>
          <p:spPr>
            <a:xfrm>
              <a:off x="5701564" y="2686755"/>
              <a:ext cx="2284932" cy="1320041"/>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defRPr/>
              </a:pPr>
              <a:r>
                <a:rPr lang="ja-JP" altLang="en-US" sz="1600" kern="100" dirty="0" smtClean="0">
                  <a:latin typeface="ＭＳ Ｐゴシック" panose="020B0600070205080204" pitchFamily="50" charset="-128"/>
                  <a:ea typeface="ＭＳ Ｐゴシック" panose="020B0600070205080204" pitchFamily="50" charset="-128"/>
                  <a:cs typeface="Times New Roman"/>
                </a:rPr>
                <a:t>選ぶ側は、分かりやすいマーク</a:t>
              </a:r>
              <a:r>
                <a:rPr lang="ja-JP" altLang="en-US" sz="1600" kern="100" dirty="0">
                  <a:latin typeface="ＭＳ Ｐゴシック" panose="020B0600070205080204" pitchFamily="50" charset="-128"/>
                  <a:ea typeface="ＭＳ Ｐゴシック" panose="020B0600070205080204" pitchFamily="50" charset="-128"/>
                  <a:cs typeface="Times New Roman"/>
                </a:rPr>
                <a:t>（適切な情報</a:t>
              </a:r>
              <a:r>
                <a:rPr lang="ja-JP" altLang="en-US" sz="1600" kern="100" dirty="0" smtClean="0">
                  <a:latin typeface="ＭＳ Ｐゴシック" panose="020B0600070205080204" pitchFamily="50" charset="-128"/>
                  <a:ea typeface="ＭＳ Ｐゴシック" panose="020B0600070205080204" pitchFamily="50" charset="-128"/>
                  <a:cs typeface="Times New Roman"/>
                </a:rPr>
                <a:t>）をもとに選ぶ</a:t>
              </a:r>
              <a:r>
                <a:rPr lang="ja-JP" altLang="en-US" sz="1600" kern="100" dirty="0">
                  <a:latin typeface="ＭＳ Ｐゴシック" panose="020B0600070205080204" pitchFamily="50" charset="-128"/>
                  <a:ea typeface="ＭＳ Ｐゴシック" panose="020B0600070205080204" pitchFamily="50" charset="-128"/>
                  <a:cs typeface="Times New Roman"/>
                </a:rPr>
                <a:t>こと</a:t>
              </a:r>
              <a:r>
                <a:rPr lang="ja-JP" altLang="en-US" sz="1600" kern="100" dirty="0" smtClean="0">
                  <a:latin typeface="ＭＳ Ｐゴシック" panose="020B0600070205080204" pitchFamily="50" charset="-128"/>
                  <a:ea typeface="ＭＳ Ｐゴシック" panose="020B0600070205080204" pitchFamily="50" charset="-128"/>
                  <a:cs typeface="Times New Roman"/>
                </a:rPr>
                <a:t>で、手軽に「</a:t>
              </a:r>
              <a:r>
                <a:rPr lang="ja-JP" altLang="en-US" sz="1600" kern="100" dirty="0">
                  <a:latin typeface="ＭＳ Ｐゴシック" panose="020B0600070205080204" pitchFamily="50" charset="-128"/>
                  <a:ea typeface="ＭＳ Ｐゴシック" panose="020B0600070205080204" pitchFamily="50" charset="-128"/>
                  <a:cs typeface="Times New Roman"/>
                </a:rPr>
                <a:t>健康な食事</a:t>
              </a:r>
              <a:r>
                <a:rPr lang="ja-JP" altLang="en-US" sz="1600" kern="100" dirty="0" smtClean="0">
                  <a:latin typeface="ＭＳ Ｐゴシック" panose="020B0600070205080204" pitchFamily="50" charset="-128"/>
                  <a:ea typeface="ＭＳ Ｐゴシック" panose="020B0600070205080204" pitchFamily="50" charset="-128"/>
                  <a:cs typeface="Times New Roman"/>
                </a:rPr>
                <a:t>」の食事パターンに合致した料理を入手し、組合せて食べることができる。</a:t>
              </a:r>
              <a:endParaRPr lang="ja-JP" altLang="ja-JP" sz="1600" kern="100" dirty="0">
                <a:latin typeface="ＭＳ Ｐゴシック" panose="020B0600070205080204" pitchFamily="50" charset="-128"/>
                <a:ea typeface="ＭＳ Ｐゴシック" panose="020B0600070205080204" pitchFamily="50" charset="-128"/>
                <a:cs typeface="Times New Roman"/>
              </a:endParaRPr>
            </a:p>
          </p:txBody>
        </p:sp>
        <p:sp>
          <p:nvSpPr>
            <p:cNvPr id="11" name="正方形/長方形 10"/>
            <p:cNvSpPr/>
            <p:nvPr/>
          </p:nvSpPr>
          <p:spPr>
            <a:xfrm>
              <a:off x="5701564" y="4452013"/>
              <a:ext cx="2284932" cy="1320041"/>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defRPr/>
              </a:pPr>
              <a:r>
                <a:rPr lang="ja-JP" altLang="en-US" sz="1600" kern="100" dirty="0" smtClean="0">
                  <a:latin typeface="ＭＳ Ｐゴシック" panose="020B0600070205080204" pitchFamily="50" charset="-128"/>
                  <a:ea typeface="ＭＳ Ｐゴシック" panose="020B0600070205080204" pitchFamily="50" charset="-128"/>
                  <a:cs typeface="Times New Roman"/>
                </a:rPr>
                <a:t>提供する側は、作り手の優れた技術により質</a:t>
              </a:r>
              <a:r>
                <a:rPr lang="ja-JP" altLang="en-US" sz="1600" kern="100" dirty="0">
                  <a:latin typeface="ＭＳ Ｐゴシック" panose="020B0600070205080204" pitchFamily="50" charset="-128"/>
                  <a:ea typeface="ＭＳ Ｐゴシック" panose="020B0600070205080204" pitchFamily="50" charset="-128"/>
                  <a:cs typeface="Times New Roman"/>
                </a:rPr>
                <a:t>を</a:t>
              </a:r>
              <a:r>
                <a:rPr lang="ja-JP" altLang="en-US" sz="1600" kern="100" dirty="0" smtClean="0">
                  <a:latin typeface="ＭＳ Ｐゴシック" panose="020B0600070205080204" pitchFamily="50" charset="-128"/>
                  <a:ea typeface="ＭＳ Ｐゴシック" panose="020B0600070205080204" pitchFamily="50" charset="-128"/>
                  <a:cs typeface="Times New Roman"/>
                </a:rPr>
                <a:t>保証した料理を提供し、そのことをマーク（適切な情報）で表現できる。</a:t>
              </a:r>
              <a:endParaRPr lang="en-US" altLang="ja-JP" sz="1600" kern="100" dirty="0" smtClean="0">
                <a:latin typeface="ＭＳ Ｐゴシック" panose="020B0600070205080204" pitchFamily="50" charset="-128"/>
                <a:ea typeface="ＭＳ Ｐゴシック" panose="020B0600070205080204" pitchFamily="50" charset="-128"/>
                <a:cs typeface="Times New Roman"/>
              </a:endParaRPr>
            </a:p>
          </p:txBody>
        </p:sp>
        <p:sp>
          <p:nvSpPr>
            <p:cNvPr id="12" name="角丸四角形 11"/>
            <p:cNvSpPr/>
            <p:nvPr/>
          </p:nvSpPr>
          <p:spPr>
            <a:xfrm>
              <a:off x="2526862" y="3264578"/>
              <a:ext cx="2123140" cy="1400454"/>
            </a:xfrm>
            <a:prstGeom prst="roundRect">
              <a:avLst/>
            </a:prstGeom>
            <a:solidFill>
              <a:schemeClr val="lt1"/>
            </a:solidFill>
            <a:ln>
              <a:noFill/>
            </a:ln>
            <a:effectLst/>
            <a:scene3d>
              <a:camera prst="isometricOffAxis2Top">
                <a:rot lat="18667189" lon="1947189" rev="19980000"/>
              </a:camera>
              <a:lightRig rig="threePt" dir="t"/>
            </a:scene3d>
            <a:sp3d prstMaterial="matte">
              <a:bevelT w="114300" h="635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mn-ea"/>
              </a:endParaRPr>
            </a:p>
          </p:txBody>
        </p:sp>
        <p:sp>
          <p:nvSpPr>
            <p:cNvPr id="13" name="フリーフォーム 12"/>
            <p:cNvSpPr/>
            <p:nvPr/>
          </p:nvSpPr>
          <p:spPr>
            <a:xfrm>
              <a:off x="3082304" y="3250036"/>
              <a:ext cx="392634" cy="435086"/>
            </a:xfrm>
            <a:custGeom>
              <a:avLst/>
              <a:gdLst>
                <a:gd name="connsiteX0" fmla="*/ 0 w 638629"/>
                <a:gd name="connsiteY0" fmla="*/ 0 h 725715"/>
                <a:gd name="connsiteX1" fmla="*/ 174172 w 638629"/>
                <a:gd name="connsiteY1" fmla="*/ 362858 h 725715"/>
                <a:gd name="connsiteX2" fmla="*/ 435429 w 638629"/>
                <a:gd name="connsiteY2" fmla="*/ 348343 h 725715"/>
                <a:gd name="connsiteX3" fmla="*/ 638629 w 638629"/>
                <a:gd name="connsiteY3" fmla="*/ 725715 h 725715"/>
              </a:gdLst>
              <a:ahLst/>
              <a:cxnLst>
                <a:cxn ang="0">
                  <a:pos x="connsiteX0" y="connsiteY0"/>
                </a:cxn>
                <a:cxn ang="0">
                  <a:pos x="connsiteX1" y="connsiteY1"/>
                </a:cxn>
                <a:cxn ang="0">
                  <a:pos x="connsiteX2" y="connsiteY2"/>
                </a:cxn>
                <a:cxn ang="0">
                  <a:pos x="connsiteX3" y="connsiteY3"/>
                </a:cxn>
              </a:cxnLst>
              <a:rect l="l" t="t" r="r" b="b"/>
              <a:pathLst>
                <a:path w="638629" h="725715">
                  <a:moveTo>
                    <a:pt x="0" y="0"/>
                  </a:moveTo>
                  <a:cubicBezTo>
                    <a:pt x="50800" y="152400"/>
                    <a:pt x="101601" y="304801"/>
                    <a:pt x="174172" y="362858"/>
                  </a:cubicBezTo>
                  <a:cubicBezTo>
                    <a:pt x="246743" y="420915"/>
                    <a:pt x="358020" y="287867"/>
                    <a:pt x="435429" y="348343"/>
                  </a:cubicBezTo>
                  <a:cubicBezTo>
                    <a:pt x="512838" y="408819"/>
                    <a:pt x="575733" y="567267"/>
                    <a:pt x="638629" y="725715"/>
                  </a:cubicBezTo>
                </a:path>
              </a:pathLst>
            </a:custGeom>
            <a:no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n-ea"/>
              </a:endParaRPr>
            </a:p>
          </p:txBody>
        </p:sp>
        <p:pic>
          <p:nvPicPr>
            <p:cNvPr id="14" name="Picture 1288" descr="D:\音成EXCEL\こまサンプル\ペイント\45.bmp"/>
            <p:cNvPicPr>
              <a:picLocks noChangeAspect="1" noChangeArrowheads="1"/>
            </p:cNvPicPr>
            <p:nvPr/>
          </p:nvPicPr>
          <p:blipFill>
            <a:blip r:embed="rId2"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3763405" y="3794001"/>
              <a:ext cx="777718" cy="5112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15" descr="C:\Documents and Settings\Administrator\My Documents\My Pictures\92.bmp"/>
            <p:cNvPicPr>
              <a:picLocks noChangeAspect="1" noChangeArrowheads="1"/>
            </p:cNvPicPr>
            <p:nvPr/>
          </p:nvPicPr>
          <p:blipFill>
            <a:blip r:embed="rId3"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3200838" y="3573062"/>
              <a:ext cx="712908" cy="4536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53" descr="D:\音成EXCEL\こまサンプル\ペイント\4.bmp"/>
            <p:cNvPicPr>
              <a:picLocks noChangeAspect="1" noChangeArrowheads="1"/>
            </p:cNvPicPr>
            <p:nvPr/>
          </p:nvPicPr>
          <p:blipFill>
            <a:blip r:embed="rId4"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2656443" y="3750213"/>
              <a:ext cx="561685" cy="4248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お箸 無料のクリップアート素材/フリーイラスト画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1337" y="3886572"/>
              <a:ext cx="892775" cy="669582"/>
            </a:xfrm>
            <a:prstGeom prst="rect">
              <a:avLst/>
            </a:prstGeom>
            <a:noFill/>
            <a:extLst>
              <a:ext uri="{909E8E84-426E-40DD-AFC4-6F175D3DCCD1}">
                <a14:hiddenFill xmlns:a14="http://schemas.microsoft.com/office/drawing/2010/main">
                  <a:solidFill>
                    <a:srgbClr val="FFFFFF"/>
                  </a:solidFill>
                </a14:hiddenFill>
              </a:ext>
            </a:extLst>
          </p:spPr>
        </p:pic>
        <p:sp>
          <p:nvSpPr>
            <p:cNvPr id="18" name="フリーフォーム 17"/>
            <p:cNvSpPr/>
            <p:nvPr/>
          </p:nvSpPr>
          <p:spPr>
            <a:xfrm>
              <a:off x="2536006" y="3304475"/>
              <a:ext cx="392634" cy="435086"/>
            </a:xfrm>
            <a:custGeom>
              <a:avLst/>
              <a:gdLst>
                <a:gd name="connsiteX0" fmla="*/ 0 w 638629"/>
                <a:gd name="connsiteY0" fmla="*/ 0 h 725715"/>
                <a:gd name="connsiteX1" fmla="*/ 174172 w 638629"/>
                <a:gd name="connsiteY1" fmla="*/ 362858 h 725715"/>
                <a:gd name="connsiteX2" fmla="*/ 435429 w 638629"/>
                <a:gd name="connsiteY2" fmla="*/ 348343 h 725715"/>
                <a:gd name="connsiteX3" fmla="*/ 638629 w 638629"/>
                <a:gd name="connsiteY3" fmla="*/ 725715 h 725715"/>
              </a:gdLst>
              <a:ahLst/>
              <a:cxnLst>
                <a:cxn ang="0">
                  <a:pos x="connsiteX0" y="connsiteY0"/>
                </a:cxn>
                <a:cxn ang="0">
                  <a:pos x="connsiteX1" y="connsiteY1"/>
                </a:cxn>
                <a:cxn ang="0">
                  <a:pos x="connsiteX2" y="connsiteY2"/>
                </a:cxn>
                <a:cxn ang="0">
                  <a:pos x="connsiteX3" y="connsiteY3"/>
                </a:cxn>
              </a:cxnLst>
              <a:rect l="l" t="t" r="r" b="b"/>
              <a:pathLst>
                <a:path w="638629" h="725715">
                  <a:moveTo>
                    <a:pt x="0" y="0"/>
                  </a:moveTo>
                  <a:cubicBezTo>
                    <a:pt x="50800" y="152400"/>
                    <a:pt x="101601" y="304801"/>
                    <a:pt x="174172" y="362858"/>
                  </a:cubicBezTo>
                  <a:cubicBezTo>
                    <a:pt x="246743" y="420915"/>
                    <a:pt x="358020" y="287867"/>
                    <a:pt x="435429" y="348343"/>
                  </a:cubicBezTo>
                  <a:cubicBezTo>
                    <a:pt x="512838" y="408819"/>
                    <a:pt x="575733" y="567267"/>
                    <a:pt x="638629" y="725715"/>
                  </a:cubicBezTo>
                </a:path>
              </a:pathLst>
            </a:custGeom>
            <a:no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n-ea"/>
              </a:endParaRPr>
            </a:p>
          </p:txBody>
        </p:sp>
        <p:sp>
          <p:nvSpPr>
            <p:cNvPr id="19" name="フリーフォーム 18"/>
            <p:cNvSpPr/>
            <p:nvPr/>
          </p:nvSpPr>
          <p:spPr>
            <a:xfrm rot="705347">
              <a:off x="3866696" y="3398547"/>
              <a:ext cx="392634" cy="435086"/>
            </a:xfrm>
            <a:custGeom>
              <a:avLst/>
              <a:gdLst>
                <a:gd name="connsiteX0" fmla="*/ 0 w 638629"/>
                <a:gd name="connsiteY0" fmla="*/ 0 h 725715"/>
                <a:gd name="connsiteX1" fmla="*/ 174172 w 638629"/>
                <a:gd name="connsiteY1" fmla="*/ 362858 h 725715"/>
                <a:gd name="connsiteX2" fmla="*/ 435429 w 638629"/>
                <a:gd name="connsiteY2" fmla="*/ 348343 h 725715"/>
                <a:gd name="connsiteX3" fmla="*/ 638629 w 638629"/>
                <a:gd name="connsiteY3" fmla="*/ 725715 h 725715"/>
              </a:gdLst>
              <a:ahLst/>
              <a:cxnLst>
                <a:cxn ang="0">
                  <a:pos x="connsiteX0" y="connsiteY0"/>
                </a:cxn>
                <a:cxn ang="0">
                  <a:pos x="connsiteX1" y="connsiteY1"/>
                </a:cxn>
                <a:cxn ang="0">
                  <a:pos x="connsiteX2" y="connsiteY2"/>
                </a:cxn>
                <a:cxn ang="0">
                  <a:pos x="connsiteX3" y="connsiteY3"/>
                </a:cxn>
              </a:cxnLst>
              <a:rect l="l" t="t" r="r" b="b"/>
              <a:pathLst>
                <a:path w="638629" h="725715">
                  <a:moveTo>
                    <a:pt x="0" y="0"/>
                  </a:moveTo>
                  <a:cubicBezTo>
                    <a:pt x="50800" y="152400"/>
                    <a:pt x="101601" y="304801"/>
                    <a:pt x="174172" y="362858"/>
                  </a:cubicBezTo>
                  <a:cubicBezTo>
                    <a:pt x="246743" y="420915"/>
                    <a:pt x="358020" y="287867"/>
                    <a:pt x="435429" y="348343"/>
                  </a:cubicBezTo>
                  <a:cubicBezTo>
                    <a:pt x="512838" y="408819"/>
                    <a:pt x="575733" y="567267"/>
                    <a:pt x="638629" y="725715"/>
                  </a:cubicBezTo>
                </a:path>
              </a:pathLst>
            </a:custGeom>
            <a:no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n-ea"/>
              </a:endParaRPr>
            </a:p>
          </p:txBody>
        </p:sp>
        <p:sp>
          <p:nvSpPr>
            <p:cNvPr id="20" name="円/楕円 19"/>
            <p:cNvSpPr/>
            <p:nvPr/>
          </p:nvSpPr>
          <p:spPr>
            <a:xfrm>
              <a:off x="2953751" y="3097636"/>
              <a:ext cx="298235" cy="226385"/>
            </a:xfrm>
            <a:prstGeom prst="ellipse">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 name="正方形/長方形 20"/>
            <p:cNvSpPr/>
            <p:nvPr/>
          </p:nvSpPr>
          <p:spPr>
            <a:xfrm>
              <a:off x="2887218" y="3106263"/>
              <a:ext cx="431285" cy="200811"/>
            </a:xfrm>
            <a:prstGeom prst="rect">
              <a:avLst/>
            </a:prstGeom>
          </p:spPr>
          <p:txBody>
            <a:bodyPr wrap="none">
              <a:spAutoFit/>
            </a:bodyPr>
            <a:lstStyle/>
            <a:p>
              <a:pPr algn="ctr"/>
              <a:r>
                <a:rPr lang="ja-JP" altLang="en-US" sz="1050" dirty="0"/>
                <a:t>マーク</a:t>
              </a:r>
            </a:p>
          </p:txBody>
        </p:sp>
        <p:sp>
          <p:nvSpPr>
            <p:cNvPr id="22" name="円/楕円 21"/>
            <p:cNvSpPr/>
            <p:nvPr/>
          </p:nvSpPr>
          <p:spPr>
            <a:xfrm>
              <a:off x="3780707" y="3255951"/>
              <a:ext cx="298235" cy="226385"/>
            </a:xfrm>
            <a:prstGeom prst="ellipse">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3" name="正方形/長方形 22"/>
            <p:cNvSpPr/>
            <p:nvPr/>
          </p:nvSpPr>
          <p:spPr>
            <a:xfrm>
              <a:off x="3714174" y="3264578"/>
              <a:ext cx="431285" cy="200811"/>
            </a:xfrm>
            <a:prstGeom prst="rect">
              <a:avLst/>
            </a:prstGeom>
          </p:spPr>
          <p:txBody>
            <a:bodyPr wrap="none">
              <a:spAutoFit/>
            </a:bodyPr>
            <a:lstStyle/>
            <a:p>
              <a:pPr algn="ctr"/>
              <a:r>
                <a:rPr lang="ja-JP" altLang="en-US" sz="1050" dirty="0"/>
                <a:t>マーク</a:t>
              </a:r>
            </a:p>
          </p:txBody>
        </p:sp>
        <p:sp>
          <p:nvSpPr>
            <p:cNvPr id="24" name="円/楕円 23"/>
            <p:cNvSpPr/>
            <p:nvPr/>
          </p:nvSpPr>
          <p:spPr>
            <a:xfrm>
              <a:off x="2422896" y="3260955"/>
              <a:ext cx="298235" cy="226385"/>
            </a:xfrm>
            <a:prstGeom prst="ellipse">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5" name="正方形/長方形 24"/>
            <p:cNvSpPr/>
            <p:nvPr/>
          </p:nvSpPr>
          <p:spPr>
            <a:xfrm>
              <a:off x="2356363" y="3269581"/>
              <a:ext cx="431285" cy="200811"/>
            </a:xfrm>
            <a:prstGeom prst="rect">
              <a:avLst/>
            </a:prstGeom>
          </p:spPr>
          <p:txBody>
            <a:bodyPr wrap="none">
              <a:spAutoFit/>
            </a:bodyPr>
            <a:lstStyle/>
            <a:p>
              <a:pPr algn="ctr"/>
              <a:r>
                <a:rPr lang="ja-JP" altLang="en-US" sz="1050" dirty="0"/>
                <a:t>マーク</a:t>
              </a:r>
            </a:p>
          </p:txBody>
        </p:sp>
        <p:sp>
          <p:nvSpPr>
            <p:cNvPr id="26" name="テキスト ボックス 12"/>
            <p:cNvSpPr txBox="1"/>
            <p:nvPr/>
          </p:nvSpPr>
          <p:spPr>
            <a:xfrm>
              <a:off x="4183220" y="4075947"/>
              <a:ext cx="1188949" cy="281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600" kern="100" dirty="0" smtClean="0">
                  <a:latin typeface="+mn-ea"/>
                  <a:cs typeface="Times New Roman"/>
                </a:rPr>
                <a:t>料 理</a:t>
              </a:r>
              <a:endParaRPr lang="ja-JP" sz="1600" kern="100" dirty="0">
                <a:effectLst/>
                <a:latin typeface="+mn-ea"/>
                <a:cs typeface="Times New Roman"/>
              </a:endParaRPr>
            </a:p>
          </p:txBody>
        </p:sp>
        <p:sp>
          <p:nvSpPr>
            <p:cNvPr id="27" name="テキスト ボックス 12"/>
            <p:cNvSpPr txBox="1"/>
            <p:nvPr/>
          </p:nvSpPr>
          <p:spPr>
            <a:xfrm>
              <a:off x="4346539" y="3739561"/>
              <a:ext cx="1188949" cy="281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600" kern="100" dirty="0" smtClean="0">
                  <a:latin typeface="+mn-ea"/>
                  <a:cs typeface="Times New Roman"/>
                </a:rPr>
                <a:t>食 事</a:t>
              </a:r>
              <a:endParaRPr lang="ja-JP" sz="1600" kern="100" dirty="0">
                <a:effectLst/>
                <a:latin typeface="+mn-ea"/>
                <a:cs typeface="Times New Roman"/>
              </a:endParaRPr>
            </a:p>
          </p:txBody>
        </p:sp>
        <p:sp>
          <p:nvSpPr>
            <p:cNvPr id="28" name="テキスト ボックス 12"/>
            <p:cNvSpPr txBox="1"/>
            <p:nvPr/>
          </p:nvSpPr>
          <p:spPr>
            <a:xfrm>
              <a:off x="3142721" y="5142858"/>
              <a:ext cx="1473543" cy="281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600" u="sng" kern="100" dirty="0">
                  <a:latin typeface="+mn-ea"/>
                  <a:cs typeface="Times New Roman"/>
                </a:rPr>
                <a:t>栄養</a:t>
              </a:r>
              <a:r>
                <a:rPr lang="ja-JP" altLang="en-US" sz="1600" u="sng" kern="100" dirty="0" smtClean="0">
                  <a:latin typeface="+mn-ea"/>
                  <a:cs typeface="Times New Roman"/>
                </a:rPr>
                <a:t>バランス</a:t>
              </a:r>
              <a:endParaRPr lang="ja-JP" sz="1600" u="sng" kern="100" dirty="0">
                <a:effectLst/>
                <a:latin typeface="+mn-ea"/>
                <a:cs typeface="Times New Roman"/>
              </a:endParaRPr>
            </a:p>
          </p:txBody>
        </p:sp>
        <p:sp>
          <p:nvSpPr>
            <p:cNvPr id="29" name="テキスト ボックス 12"/>
            <p:cNvSpPr txBox="1"/>
            <p:nvPr/>
          </p:nvSpPr>
          <p:spPr>
            <a:xfrm>
              <a:off x="3715490" y="4903288"/>
              <a:ext cx="1473543" cy="281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600" u="sng" kern="100" dirty="0" smtClean="0">
                  <a:effectLst/>
                  <a:latin typeface="+mn-ea"/>
                  <a:cs typeface="Times New Roman"/>
                </a:rPr>
                <a:t>楽しみ</a:t>
              </a:r>
              <a:endParaRPr lang="ja-JP" sz="1600" u="sng" kern="100" dirty="0">
                <a:effectLst/>
                <a:latin typeface="+mn-ea"/>
                <a:cs typeface="Times New Roman"/>
              </a:endParaRPr>
            </a:p>
          </p:txBody>
        </p:sp>
        <p:sp>
          <p:nvSpPr>
            <p:cNvPr id="30" name="ホームベース 29"/>
            <p:cNvSpPr/>
            <p:nvPr/>
          </p:nvSpPr>
          <p:spPr>
            <a:xfrm>
              <a:off x="1466229" y="2568427"/>
              <a:ext cx="2612713" cy="348207"/>
            </a:xfrm>
            <a:prstGeom prst="homePlate">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選ぶ側：分かりやすさ</a:t>
              </a:r>
              <a:endParaRPr kumimoji="1" lang="ja-JP" altLang="en-US" sz="1600" dirty="0"/>
            </a:p>
          </p:txBody>
        </p:sp>
        <p:sp>
          <p:nvSpPr>
            <p:cNvPr id="31" name="ホームベース 30"/>
            <p:cNvSpPr/>
            <p:nvPr/>
          </p:nvSpPr>
          <p:spPr>
            <a:xfrm>
              <a:off x="1466229" y="5523194"/>
              <a:ext cx="2612713" cy="348207"/>
            </a:xfrm>
            <a:prstGeom prst="homePlate">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提供する側：料理の質の保証</a:t>
              </a:r>
              <a:endParaRPr kumimoji="1" lang="ja-JP" altLang="en-US" dirty="0"/>
            </a:p>
          </p:txBody>
        </p:sp>
        <p:sp>
          <p:nvSpPr>
            <p:cNvPr id="32" name="上矢印 63"/>
            <p:cNvSpPr/>
            <p:nvPr/>
          </p:nvSpPr>
          <p:spPr>
            <a:xfrm>
              <a:off x="3636354" y="4787961"/>
              <a:ext cx="474581" cy="223745"/>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36"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69</a:t>
            </a:fld>
            <a:endParaRPr kumimoji="1" lang="ja-JP" altLang="en-US"/>
          </a:p>
        </p:txBody>
      </p:sp>
    </p:spTree>
    <p:extLst>
      <p:ext uri="{BB962C8B-B14F-4D97-AF65-F5344CB8AC3E}">
        <p14:creationId xmlns:p14="http://schemas.microsoft.com/office/powerpoint/2010/main" val="3281788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6469628" y="1020749"/>
            <a:ext cx="2674372" cy="277000"/>
          </a:xfrm>
          <a:prstGeom prst="rect">
            <a:avLst/>
          </a:prstGeom>
          <a:solidFill>
            <a:schemeClr val="bg1"/>
          </a:solidFill>
        </p:spPr>
        <p:txBody>
          <a:bodyPr wrap="square" rtlCol="0">
            <a:spAutoFit/>
          </a:bodyPr>
          <a:lstStyle/>
          <a:p>
            <a:pPr algn="ctr"/>
            <a:r>
              <a:rPr kumimoji="1" lang="ja-JP" altLang="en-US" sz="1200" dirty="0" smtClean="0"/>
              <a:t>料理</a:t>
            </a:r>
            <a:r>
              <a:rPr lang="en-US" altLang="ja-JP" sz="1200" dirty="0"/>
              <a:t>Ⅱ</a:t>
            </a:r>
            <a:r>
              <a:rPr kumimoji="1" lang="ja-JP" altLang="en-US" sz="1200" dirty="0" smtClean="0"/>
              <a:t>の料理に表示する場合</a:t>
            </a:r>
            <a:endParaRPr kumimoji="1" lang="ja-JP" altLang="en-US" sz="1200" dirty="0"/>
          </a:p>
        </p:txBody>
      </p:sp>
      <p:sp>
        <p:nvSpPr>
          <p:cNvPr id="3" name="テキスト ボックス 2"/>
          <p:cNvSpPr txBox="1"/>
          <p:nvPr/>
        </p:nvSpPr>
        <p:spPr>
          <a:xfrm>
            <a:off x="539552" y="5422303"/>
            <a:ext cx="8136311" cy="954107"/>
          </a:xfrm>
          <a:prstGeom prst="rect">
            <a:avLst/>
          </a:prstGeom>
          <a:ln w="6350">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r>
              <a:rPr lang="ja-JP" altLang="en-US" sz="1400" dirty="0" smtClean="0"/>
              <a:t>　マーク</a:t>
            </a:r>
            <a:r>
              <a:rPr lang="ja-JP" altLang="en-US" sz="1400" dirty="0"/>
              <a:t>のデザインは、円を三分割してシンプルな線や面で３つの料理を表現している</a:t>
            </a:r>
            <a:r>
              <a:rPr lang="ja-JP" altLang="en-US" sz="1400" dirty="0" smtClean="0"/>
              <a:t>。</a:t>
            </a:r>
            <a:endParaRPr lang="en-US" altLang="ja-JP" sz="1400" dirty="0" smtClean="0"/>
          </a:p>
          <a:p>
            <a:r>
              <a:rPr lang="ja-JP" altLang="en-US" sz="1400" dirty="0" smtClean="0"/>
              <a:t>料理</a:t>
            </a:r>
            <a:r>
              <a:rPr lang="en-US" altLang="ja-JP" sz="1400" dirty="0"/>
              <a:t>Ⅰ</a:t>
            </a:r>
            <a:r>
              <a:rPr lang="ja-JP" altLang="en-US" sz="1400" dirty="0"/>
              <a:t>の主食は、代表的な米を稲穂で表している。料理</a:t>
            </a:r>
            <a:r>
              <a:rPr lang="en-US" altLang="ja-JP" sz="1400" dirty="0"/>
              <a:t>Ⅱ</a:t>
            </a:r>
            <a:r>
              <a:rPr lang="ja-JP" altLang="en-US" sz="1400" dirty="0" smtClean="0"/>
              <a:t>の主</a:t>
            </a:r>
            <a:r>
              <a:rPr lang="ja-JP" altLang="en-US" sz="1400" dirty="0"/>
              <a:t>菜は、魚のうろこをモチーフにした絵柄にし、肉をイメージする赤色を用いることで、たんぱく源となる食品を主材料とした料理を表している。料理</a:t>
            </a:r>
            <a:r>
              <a:rPr lang="en-US" altLang="ja-JP" sz="1400" dirty="0"/>
              <a:t>Ⅲ</a:t>
            </a:r>
            <a:r>
              <a:rPr lang="ja-JP" altLang="en-US" sz="1400" dirty="0"/>
              <a:t>の副菜は、野菜の葉を絵柄と色で表している。</a:t>
            </a:r>
          </a:p>
        </p:txBody>
      </p:sp>
      <p:sp>
        <p:nvSpPr>
          <p:cNvPr id="5" name="テキスト ボックス 4"/>
          <p:cNvSpPr txBox="1"/>
          <p:nvPr/>
        </p:nvSpPr>
        <p:spPr>
          <a:xfrm>
            <a:off x="139503" y="4997937"/>
            <a:ext cx="2061570" cy="307777"/>
          </a:xfrm>
          <a:prstGeom prst="rect">
            <a:avLst/>
          </a:prstGeom>
          <a:noFill/>
        </p:spPr>
        <p:txBody>
          <a:bodyPr wrap="square" rtlCol="0">
            <a:spAutoFit/>
          </a:bodyPr>
          <a:lstStyle/>
          <a:p>
            <a:pPr algn="ctr"/>
            <a:r>
              <a:rPr kumimoji="1" lang="ja-JP" altLang="en-US" sz="1400" dirty="0" smtClean="0"/>
              <a:t>＜作品の解説＞</a:t>
            </a:r>
            <a:endParaRPr kumimoji="1" lang="ja-JP" altLang="en-US" sz="1400" dirty="0"/>
          </a:p>
        </p:txBody>
      </p:sp>
      <p:sp>
        <p:nvSpPr>
          <p:cNvPr id="13" name="テキスト ボックス 12"/>
          <p:cNvSpPr txBox="1"/>
          <p:nvPr/>
        </p:nvSpPr>
        <p:spPr>
          <a:xfrm>
            <a:off x="4083799" y="1020749"/>
            <a:ext cx="2709356" cy="276999"/>
          </a:xfrm>
          <a:prstGeom prst="rect">
            <a:avLst/>
          </a:prstGeom>
          <a:solidFill>
            <a:schemeClr val="bg1"/>
          </a:solidFill>
        </p:spPr>
        <p:txBody>
          <a:bodyPr wrap="square" rtlCol="0">
            <a:spAutoFit/>
          </a:bodyPr>
          <a:lstStyle/>
          <a:p>
            <a:pPr algn="ctr"/>
            <a:r>
              <a:rPr kumimoji="1" lang="ja-JP" altLang="en-US" sz="1200" dirty="0" smtClean="0"/>
              <a:t>料理</a:t>
            </a:r>
            <a:r>
              <a:rPr kumimoji="1" lang="en-US" altLang="ja-JP" sz="1200" dirty="0" smtClean="0"/>
              <a:t>Ⅰ</a:t>
            </a:r>
            <a:r>
              <a:rPr kumimoji="1" lang="ja-JP" altLang="en-US" sz="1200" dirty="0" smtClean="0"/>
              <a:t>の料理に表示する場合</a:t>
            </a:r>
            <a:endParaRPr kumimoji="1" lang="ja-JP" altLang="en-US" sz="1200" dirty="0"/>
          </a:p>
        </p:txBody>
      </p:sp>
      <p:sp>
        <p:nvSpPr>
          <p:cNvPr id="16" name="テキスト ボックス 15"/>
          <p:cNvSpPr txBox="1"/>
          <p:nvPr/>
        </p:nvSpPr>
        <p:spPr>
          <a:xfrm>
            <a:off x="4083799" y="3036973"/>
            <a:ext cx="2540945" cy="276999"/>
          </a:xfrm>
          <a:prstGeom prst="rect">
            <a:avLst/>
          </a:prstGeom>
          <a:solidFill>
            <a:schemeClr val="bg1"/>
          </a:solidFill>
        </p:spPr>
        <p:txBody>
          <a:bodyPr wrap="square" rtlCol="0">
            <a:spAutoFit/>
          </a:bodyPr>
          <a:lstStyle/>
          <a:p>
            <a:pPr algn="ctr"/>
            <a:r>
              <a:rPr kumimoji="1" lang="ja-JP" altLang="en-US" sz="1200" dirty="0" smtClean="0"/>
              <a:t>料理</a:t>
            </a:r>
            <a:r>
              <a:rPr lang="en-US" altLang="ja-JP" sz="1200" dirty="0"/>
              <a:t>Ⅲ</a:t>
            </a:r>
            <a:r>
              <a:rPr kumimoji="1" lang="ja-JP" altLang="en-US" sz="1200" dirty="0" smtClean="0"/>
              <a:t>の料理に表示する場合</a:t>
            </a:r>
            <a:endParaRPr kumimoji="1" lang="ja-JP" altLang="en-US" sz="1200" dirty="0"/>
          </a:p>
        </p:txBody>
      </p:sp>
      <p:sp>
        <p:nvSpPr>
          <p:cNvPr id="18" name="テキスト ボックス 17"/>
          <p:cNvSpPr txBox="1"/>
          <p:nvPr/>
        </p:nvSpPr>
        <p:spPr>
          <a:xfrm>
            <a:off x="280886" y="977697"/>
            <a:ext cx="3336032" cy="307777"/>
          </a:xfrm>
          <a:prstGeom prst="rect">
            <a:avLst/>
          </a:prstGeom>
          <a:solidFill>
            <a:schemeClr val="bg1"/>
          </a:solidFill>
        </p:spPr>
        <p:txBody>
          <a:bodyPr wrap="square" rtlCol="0">
            <a:spAutoFit/>
          </a:bodyPr>
          <a:lstStyle/>
          <a:p>
            <a:pPr algn="ctr"/>
            <a:r>
              <a:rPr kumimoji="1" lang="ja-JP" altLang="en-US" sz="1400" b="1" dirty="0" smtClean="0"/>
              <a:t>＜基本形＞３つの料理の組合せの場合</a:t>
            </a:r>
            <a:endParaRPr kumimoji="1" lang="ja-JP" altLang="en-US" sz="1400" b="1" dirty="0"/>
          </a:p>
        </p:txBody>
      </p:sp>
      <p:sp>
        <p:nvSpPr>
          <p:cNvPr id="20" name="角丸四角形 19"/>
          <p:cNvSpPr/>
          <p:nvPr/>
        </p:nvSpPr>
        <p:spPr>
          <a:xfrm>
            <a:off x="179512" y="646"/>
            <a:ext cx="8774196" cy="476026"/>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r>
              <a:rPr lang="ja-JP" altLang="ja-JP" sz="2000" dirty="0" smtClean="0"/>
              <a:t>３</a:t>
            </a:r>
            <a:r>
              <a:rPr lang="ja-JP" altLang="ja-JP" sz="2000" dirty="0"/>
              <a:t>）「健康な食事」を普及するためのマークを決定　　</a:t>
            </a:r>
          </a:p>
        </p:txBody>
      </p:sp>
      <p:sp>
        <p:nvSpPr>
          <p:cNvPr id="21" name="正方形/長方形 20"/>
          <p:cNvSpPr/>
          <p:nvPr/>
        </p:nvSpPr>
        <p:spPr>
          <a:xfrm>
            <a:off x="0" y="476672"/>
            <a:ext cx="9143999" cy="45719"/>
          </a:xfrm>
          <a:prstGeom prst="rect">
            <a:avLst/>
          </a:prstGeom>
          <a:gradFill flip="none" rotWithShape="1">
            <a:gsLst>
              <a:gs pos="0">
                <a:srgbClr val="5E9EFF"/>
              </a:gs>
              <a:gs pos="100000">
                <a:schemeClr val="accent5">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5536" y="1396739"/>
            <a:ext cx="3456384" cy="3400413"/>
          </a:xfrm>
          <a:prstGeom prst="rect">
            <a:avLst/>
          </a:prstGeom>
          <a:ln>
            <a:solidFill>
              <a:schemeClr val="bg1">
                <a:lumMod val="75000"/>
              </a:schemeClr>
            </a:solidFill>
          </a:ln>
        </p:spPr>
      </p:pic>
      <p:pic>
        <p:nvPicPr>
          <p:cNvPr id="4" name="図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0" y="1335878"/>
            <a:ext cx="1638562" cy="1589066"/>
          </a:xfrm>
          <a:prstGeom prst="rect">
            <a:avLst/>
          </a:prstGeom>
          <a:ln>
            <a:solidFill>
              <a:schemeClr val="bg1">
                <a:lumMod val="75000"/>
              </a:schemeClr>
            </a:solidFill>
          </a:ln>
        </p:spPr>
      </p:pic>
      <p:pic>
        <p:nvPicPr>
          <p:cNvPr id="6" name="図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020272" y="1335878"/>
            <a:ext cx="1620295" cy="1561922"/>
          </a:xfrm>
          <a:prstGeom prst="rect">
            <a:avLst/>
          </a:prstGeom>
          <a:ln>
            <a:solidFill>
              <a:schemeClr val="bg1">
                <a:lumMod val="75000"/>
              </a:schemeClr>
            </a:solidFill>
          </a:ln>
        </p:spPr>
      </p:pic>
      <p:pic>
        <p:nvPicPr>
          <p:cNvPr id="7" name="図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54830" y="3381225"/>
            <a:ext cx="1673354" cy="1561921"/>
          </a:xfrm>
          <a:prstGeom prst="rect">
            <a:avLst/>
          </a:prstGeom>
          <a:ln>
            <a:solidFill>
              <a:schemeClr val="bg1">
                <a:lumMod val="75000"/>
              </a:schemeClr>
            </a:solidFill>
          </a:ln>
        </p:spPr>
      </p:pic>
      <p:sp>
        <p:nvSpPr>
          <p:cNvPr id="15" name="テキスト ボックス 14"/>
          <p:cNvSpPr txBox="1"/>
          <p:nvPr/>
        </p:nvSpPr>
        <p:spPr>
          <a:xfrm>
            <a:off x="6727206" y="3429000"/>
            <a:ext cx="2226502" cy="156966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nchor="ctr">
            <a:spAutoFit/>
          </a:bodyPr>
          <a:lstStyle/>
          <a:p>
            <a:r>
              <a:rPr lang="ja-JP" altLang="en-US" sz="1600" dirty="0" smtClean="0"/>
              <a:t>３つの料理の組合せは、主食、主菜、副菜の組合せ。</a:t>
            </a:r>
            <a:endParaRPr lang="en-US" altLang="ja-JP" sz="1600" dirty="0" smtClean="0"/>
          </a:p>
          <a:p>
            <a:r>
              <a:rPr lang="ja-JP" altLang="en-US" sz="1600" dirty="0" smtClean="0"/>
              <a:t>料理</a:t>
            </a:r>
            <a:r>
              <a:rPr lang="en-US" altLang="ja-JP" sz="1600" dirty="0" smtClean="0"/>
              <a:t>Ⅰ</a:t>
            </a:r>
            <a:r>
              <a:rPr lang="ja-JP" altLang="en-US" sz="1600" dirty="0" smtClean="0"/>
              <a:t>は主食、料理</a:t>
            </a:r>
            <a:r>
              <a:rPr lang="en-US" altLang="ja-JP" sz="1600" dirty="0" smtClean="0"/>
              <a:t>Ⅱ</a:t>
            </a:r>
            <a:r>
              <a:rPr lang="ja-JP" altLang="en-US" sz="1600" dirty="0" smtClean="0"/>
              <a:t>は主菜、料理</a:t>
            </a:r>
            <a:r>
              <a:rPr lang="en-US" altLang="ja-JP" sz="1600" dirty="0" smtClean="0"/>
              <a:t>Ⅲ</a:t>
            </a:r>
            <a:r>
              <a:rPr lang="ja-JP" altLang="en-US" sz="1600" dirty="0" smtClean="0"/>
              <a:t>は副菜を表す。</a:t>
            </a:r>
            <a:endParaRPr lang="en-US" altLang="ja-JP" sz="1600" dirty="0"/>
          </a:p>
        </p:txBody>
      </p:sp>
    </p:spTree>
    <p:extLst>
      <p:ext uri="{BB962C8B-B14F-4D97-AF65-F5344CB8AC3E}">
        <p14:creationId xmlns:p14="http://schemas.microsoft.com/office/powerpoint/2010/main" val="34434659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11560" y="1700808"/>
            <a:ext cx="7920880" cy="4464496"/>
          </a:xfrm>
          <a:prstGeom prst="roundRect">
            <a:avLst>
              <a:gd name="adj" fmla="val 7916"/>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spcBef>
                <a:spcPts val="600"/>
              </a:spcBef>
            </a:pPr>
            <a:r>
              <a:rPr lang="ja-JP" altLang="ja-JP" sz="2000" dirty="0"/>
              <a:t>　具体的には、</a:t>
            </a:r>
          </a:p>
          <a:p>
            <a:pPr>
              <a:spcBef>
                <a:spcPts val="600"/>
              </a:spcBef>
            </a:pPr>
            <a:r>
              <a:rPr lang="ja-JP" altLang="ja-JP" sz="2000" dirty="0"/>
              <a:t>・気候と地形の多様性に恵まれ、季節ごとに旬の食べ物や地域産物を利用できる日本において、それらの食べ物の利用を促進する</a:t>
            </a:r>
          </a:p>
          <a:p>
            <a:pPr>
              <a:spcBef>
                <a:spcPts val="600"/>
              </a:spcBef>
            </a:pPr>
            <a:r>
              <a:rPr lang="ja-JP" altLang="ja-JP" sz="2000" dirty="0"/>
              <a:t>・適切な量と質の食事とする</a:t>
            </a:r>
          </a:p>
          <a:p>
            <a:pPr>
              <a:spcBef>
                <a:spcPts val="600"/>
              </a:spcBef>
            </a:pPr>
            <a:r>
              <a:rPr lang="ja-JP" altLang="ja-JP" sz="2000" dirty="0"/>
              <a:t>・無理なく継続して食べられるよう、おいしさを保証する</a:t>
            </a:r>
          </a:p>
          <a:p>
            <a:pPr>
              <a:spcBef>
                <a:spcPts val="600"/>
              </a:spcBef>
            </a:pPr>
            <a:r>
              <a:rPr lang="ja-JP" altLang="ja-JP" sz="2000" dirty="0"/>
              <a:t>とともに、</a:t>
            </a:r>
          </a:p>
          <a:p>
            <a:pPr>
              <a:spcBef>
                <a:spcPts val="600"/>
              </a:spcBef>
            </a:pPr>
            <a:r>
              <a:rPr lang="ja-JP" altLang="ja-JP" sz="2000" dirty="0"/>
              <a:t>・無理なく継続して食べられるよう、手軽に入手できるようにする</a:t>
            </a:r>
          </a:p>
          <a:p>
            <a:pPr>
              <a:spcBef>
                <a:spcPts val="600"/>
              </a:spcBef>
            </a:pPr>
            <a:r>
              <a:rPr lang="ja-JP" altLang="ja-JP" sz="2000" dirty="0"/>
              <a:t>・適切な情報の提供を行う</a:t>
            </a:r>
          </a:p>
          <a:p>
            <a:pPr>
              <a:spcBef>
                <a:spcPts val="600"/>
              </a:spcBef>
            </a:pPr>
            <a:r>
              <a:rPr lang="ja-JP" altLang="ja-JP" sz="2000" dirty="0"/>
              <a:t>ことにも配慮することが必要となる。</a:t>
            </a:r>
          </a:p>
        </p:txBody>
      </p:sp>
      <p:sp>
        <p:nvSpPr>
          <p:cNvPr id="44" name="正方形/長方形 43"/>
          <p:cNvSpPr/>
          <p:nvPr/>
        </p:nvSpPr>
        <p:spPr>
          <a:xfrm>
            <a:off x="0" y="-27384"/>
            <a:ext cx="9144000" cy="47667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「健康な食事」の食事パターンに着目</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する視点　</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⑥</a:t>
            </a:r>
            <a:endParaRPr lang="ja-JP" altLang="en-US"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46" name="角丸四角形 45"/>
          <p:cNvSpPr/>
          <p:nvPr/>
        </p:nvSpPr>
        <p:spPr>
          <a:xfrm>
            <a:off x="107504" y="548681"/>
            <a:ext cx="8964488" cy="1152128"/>
          </a:xfrm>
          <a:prstGeom prst="roundRect">
            <a:avLst>
              <a:gd name="adj" fmla="val 7735"/>
            </a:avLst>
          </a:prstGeom>
          <a:ln/>
        </p:spPr>
        <p:style>
          <a:lnRef idx="2">
            <a:schemeClr val="accent3"/>
          </a:lnRef>
          <a:fillRef idx="1">
            <a:schemeClr val="lt1"/>
          </a:fillRef>
          <a:effectRef idx="0">
            <a:schemeClr val="accent3"/>
          </a:effectRef>
          <a:fontRef idx="minor">
            <a:schemeClr val="dk1"/>
          </a:fontRef>
        </p:style>
        <p:txBody>
          <a:bodyPr rtlCol="0" anchor="ctr"/>
          <a:lstStyle/>
          <a:p>
            <a:r>
              <a:rPr lang="ja-JP" altLang="en-US" dirty="0" smtClean="0">
                <a:latin typeface="ＭＳ ゴシック" panose="020B0609070205080204" pitchFamily="49" charset="-128"/>
                <a:ea typeface="ＭＳ ゴシック" panose="020B0609070205080204" pitchFamily="49" charset="-128"/>
              </a:rPr>
              <a:t>＜</a:t>
            </a:r>
            <a:r>
              <a:rPr lang="ja-JP" altLang="en-US" dirty="0">
                <a:solidFill>
                  <a:sysClr val="windowText" lastClr="000000"/>
                </a:solidFill>
                <a:latin typeface="ＭＳ ゴシック" panose="020B0609070205080204" pitchFamily="49" charset="-128"/>
                <a:ea typeface="ＭＳ ゴシック" panose="020B0609070205080204" pitchFamily="49" charset="-128"/>
              </a:rPr>
              <a:t>食事を総合的にとらえる</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視点</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 「</a:t>
            </a:r>
            <a:r>
              <a:rPr lang="ja-JP" altLang="en-US" dirty="0">
                <a:latin typeface="ＭＳ ゴシック" panose="020B0609070205080204" pitchFamily="49" charset="-128"/>
                <a:ea typeface="ＭＳ ゴシック" panose="020B0609070205080204" pitchFamily="49" charset="-128"/>
              </a:rPr>
              <a:t>健康な食事」の食事パターンは、“栄養バランスの確保”だけはなく</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健康な食事</a:t>
            </a:r>
            <a:r>
              <a:rPr lang="ja-JP" altLang="en-US" dirty="0" smtClean="0">
                <a:latin typeface="ＭＳ ゴシック" panose="020B0609070205080204" pitchFamily="49" charset="-128"/>
                <a:ea typeface="ＭＳ ゴシック" panose="020B0609070205080204" pitchFamily="49" charset="-128"/>
              </a:rPr>
              <a:t>」の</a:t>
            </a:r>
            <a:r>
              <a:rPr lang="ja-JP" altLang="en-US" dirty="0">
                <a:latin typeface="ＭＳ ゴシック" panose="020B0609070205080204" pitchFamily="49" charset="-128"/>
                <a:ea typeface="ＭＳ ゴシック" panose="020B0609070205080204" pitchFamily="49" charset="-128"/>
              </a:rPr>
              <a:t>とらえ方を踏まえ、食事を総合的にとらえることも</a:t>
            </a:r>
            <a:r>
              <a:rPr lang="ja-JP" altLang="en-US" dirty="0" smtClean="0">
                <a:latin typeface="ＭＳ ゴシック" panose="020B0609070205080204" pitchFamily="49" charset="-128"/>
                <a:ea typeface="ＭＳ ゴシック" panose="020B0609070205080204" pitchFamily="49" charset="-128"/>
              </a:rPr>
              <a:t>重要。</a:t>
            </a:r>
            <a:endParaRPr lang="ja-JP" altLang="en-US" dirty="0">
              <a:latin typeface="ＭＳ ゴシック" panose="020B0609070205080204" pitchFamily="49" charset="-128"/>
              <a:ea typeface="ＭＳ ゴシック" panose="020B0609070205080204" pitchFamily="49" charset="-128"/>
            </a:endParaRPr>
          </a:p>
        </p:txBody>
      </p:sp>
      <p:sp>
        <p:nvSpPr>
          <p:cNvPr id="6"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70</a:t>
            </a:fld>
            <a:endParaRPr kumimoji="1" lang="ja-JP" altLang="en-US"/>
          </a:p>
        </p:txBody>
      </p:sp>
    </p:spTree>
    <p:extLst>
      <p:ext uri="{BB962C8B-B14F-4D97-AF65-F5344CB8AC3E}">
        <p14:creationId xmlns:p14="http://schemas.microsoft.com/office/powerpoint/2010/main" val="32817889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500"/>
            <a:ext cx="8229600" cy="1143000"/>
          </a:xfrm>
        </p:spPr>
        <p:txBody>
          <a:bodyPr>
            <a:noAutofit/>
          </a:bodyPr>
          <a:lstStyle/>
          <a:p>
            <a:r>
              <a:rPr kumimoji="1" lang="ja-JP" altLang="en-US" sz="3600" dirty="0" smtClean="0"/>
              <a:t>「健康な食事」の食事パターンに関する</a:t>
            </a:r>
            <a:r>
              <a:rPr kumimoji="1" lang="en-US" altLang="ja-JP" sz="3600" dirty="0" smtClean="0"/>
              <a:t/>
            </a:r>
            <a:br>
              <a:rPr kumimoji="1" lang="en-US" altLang="ja-JP" sz="3600" dirty="0" smtClean="0"/>
            </a:br>
            <a:r>
              <a:rPr kumimoji="1" lang="ja-JP" altLang="en-US" sz="3600" dirty="0" smtClean="0"/>
              <a:t>基準の策定</a:t>
            </a:r>
            <a:endParaRPr kumimoji="1" lang="ja-JP" altLang="en-US" sz="36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71</a:t>
            </a:fld>
            <a:endParaRPr kumimoji="1" lang="ja-JP" altLang="en-US"/>
          </a:p>
        </p:txBody>
      </p:sp>
    </p:spTree>
    <p:extLst>
      <p:ext uri="{BB962C8B-B14F-4D97-AF65-F5344CB8AC3E}">
        <p14:creationId xmlns:p14="http://schemas.microsoft.com/office/powerpoint/2010/main" val="733942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565629382"/>
              </p:ext>
            </p:extLst>
          </p:nvPr>
        </p:nvGraphicFramePr>
        <p:xfrm>
          <a:off x="251521" y="756306"/>
          <a:ext cx="8496944" cy="3589053"/>
        </p:xfrm>
        <a:graphic>
          <a:graphicData uri="http://schemas.openxmlformats.org/drawingml/2006/table">
            <a:tbl>
              <a:tblPr/>
              <a:tblGrid>
                <a:gridCol w="1285936"/>
                <a:gridCol w="1302212"/>
                <a:gridCol w="1477199"/>
                <a:gridCol w="1477199"/>
                <a:gridCol w="1477199"/>
                <a:gridCol w="1477199"/>
              </a:tblGrid>
              <a:tr h="276081">
                <a:tc>
                  <a:txBody>
                    <a:bodyPr/>
                    <a:lstStyle/>
                    <a:p>
                      <a:pPr algn="l" fontAlgn="ct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ctr" fontAlgn="ctr"/>
                      <a:r>
                        <a:rPr lang="zh-TW" altLang="en-US" sz="1600" b="0" i="0" u="none" strike="noStrike" baseline="0">
                          <a:solidFill>
                            <a:srgbClr val="000000"/>
                          </a:solidFill>
                          <a:effectLst/>
                          <a:latin typeface="Calibri" panose="020F0502020204030204" pitchFamily="34" charset="0"/>
                          <a:ea typeface="ＭＳ Ｐゴシック" panose="020B0600070205080204" pitchFamily="50" charset="-128"/>
                        </a:rPr>
                        <a:t>目標量（</a:t>
                      </a:r>
                      <a:r>
                        <a:rPr lang="en-US" altLang="zh-TW" sz="1600" b="0" i="0" u="none" strike="noStrike" baseline="0">
                          <a:solidFill>
                            <a:srgbClr val="000000"/>
                          </a:solidFill>
                          <a:effectLst/>
                          <a:latin typeface="Calibri" panose="020F0502020204030204" pitchFamily="34" charset="0"/>
                          <a:ea typeface="ＭＳ Ｐゴシック" panose="020B0600070205080204" pitchFamily="50" charset="-128"/>
                        </a:rPr>
                        <a:t>18</a:t>
                      </a:r>
                      <a:r>
                        <a:rPr lang="zh-TW" altLang="en-US" sz="1600" b="0" i="0" u="none" strike="noStrike" baseline="0">
                          <a:solidFill>
                            <a:srgbClr val="000000"/>
                          </a:solidFill>
                          <a:effectLst/>
                          <a:latin typeface="Calibri" panose="020F0502020204030204" pitchFamily="34" charset="0"/>
                          <a:ea typeface="ＭＳ Ｐゴシック" panose="020B0600070205080204" pitchFamily="50" charset="-128"/>
                        </a:rPr>
                        <a:t>～</a:t>
                      </a:r>
                      <a:r>
                        <a:rPr lang="en-US" altLang="zh-TW" sz="1600" b="0" i="0" u="none" strike="noStrike" baseline="0">
                          <a:solidFill>
                            <a:srgbClr val="000000"/>
                          </a:solidFill>
                          <a:effectLst/>
                          <a:latin typeface="Calibri" panose="020F0502020204030204" pitchFamily="34" charset="0"/>
                          <a:ea typeface="ＭＳ Ｐゴシック" panose="020B0600070205080204" pitchFamily="50" charset="-128"/>
                        </a:rPr>
                        <a:t>69</a:t>
                      </a:r>
                      <a:r>
                        <a:rPr lang="zh-TW" altLang="en-US" sz="1600" b="0" i="0" u="none" strike="noStrike" baseline="0">
                          <a:solidFill>
                            <a:srgbClr val="000000"/>
                          </a:solidFill>
                          <a:effectLst/>
                          <a:latin typeface="Calibri" panose="020F0502020204030204" pitchFamily="34" charset="0"/>
                          <a:ea typeface="ＭＳ Ｐゴシック" panose="020B0600070205080204" pitchFamily="50" charset="-128"/>
                        </a:rPr>
                        <a:t>歳）</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現状値（</a:t>
                      </a:r>
                      <a:r>
                        <a:rPr lang="en-US" altLang="ja-JP" sz="1600" b="0" i="0" u="none" strike="noStrike" baseline="0">
                          <a:solidFill>
                            <a:srgbClr val="000000"/>
                          </a:solidFill>
                          <a:effectLst/>
                          <a:latin typeface="Calibri" panose="020F0502020204030204" pitchFamily="34" charset="0"/>
                          <a:ea typeface="ＭＳ Ｐゴシック" panose="020B0600070205080204" pitchFamily="50" charset="-128"/>
                        </a:rPr>
                        <a:t>20</a:t>
                      </a: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歳以上）</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r>
              <a:tr h="276081">
                <a:tc>
                  <a:txBody>
                    <a:bodyPr/>
                    <a:lstStyle/>
                    <a:p>
                      <a:pPr algn="l" fontAlgn="ct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男性</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女性</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男性</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女性</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6081">
                <a:tc rowSpan="2" gridSpan="2">
                  <a:txBody>
                    <a:bodyPr/>
                    <a:lstStyle/>
                    <a:p>
                      <a:pPr algn="ctr" fontAlgn="ct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たんぱく質</a:t>
                      </a:r>
                    </a:p>
                  </a:txBody>
                  <a:tcPr marL="9525" marR="9525" marT="9525" marB="0" anchor="ctr">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rowSpan="2" gridSpan="2">
                  <a:txBody>
                    <a:bodyPr/>
                    <a:lstStyle/>
                    <a:p>
                      <a:pPr algn="ctr" fontAlgn="ctr"/>
                      <a:r>
                        <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rPr>
                        <a:t>13</a:t>
                      </a: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a:t>
                      </a:r>
                      <a:r>
                        <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rPr>
                        <a:t>20</a:t>
                      </a: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％エネルギー</a:t>
                      </a:r>
                    </a:p>
                  </a:txBody>
                  <a:tcPr marL="9525" marR="9525" marT="9525" marB="0" anchor="ctr">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a:txBody>
                    <a:bodyPr/>
                    <a:lstStyle/>
                    <a:p>
                      <a:pPr algn="ctr" fontAlgn="ctr"/>
                      <a:r>
                        <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rPr>
                        <a:t>14.3%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rPr>
                        <a:t>14.9%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r>
              <a:tr h="276081">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pPr algn="ctr" fontAlgn="ctr"/>
                      <a:endParaRPr lang="en-US" sz="1400" b="0" i="0" u="none" strike="noStrike" baseline="0"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L>
                      <a:noFill/>
                    </a:lnL>
                    <a:lnR>
                      <a:noFill/>
                    </a:lnR>
                    <a:lnT>
                      <a:noFill/>
                    </a:lnT>
                    <a:lnB w="3175" cap="flat" cmpd="sng" algn="ctr">
                      <a:solidFill>
                        <a:schemeClr val="tx1"/>
                      </a:solidFill>
                      <a:prstDash val="solid"/>
                      <a:round/>
                      <a:headEnd type="none" w="med" len="med"/>
                      <a:tailEnd type="none" w="med" len="med"/>
                    </a:lnB>
                    <a:noFill/>
                  </a:tcPr>
                </a:tc>
                <a:tc hMerge="1" vMerge="1">
                  <a:txBody>
                    <a:bodyPr/>
                    <a:lstStyle/>
                    <a:p>
                      <a:pPr algn="ctr" fontAlgn="ctr"/>
                      <a:endParaRPr lang="en-US" sz="1400" b="0" i="0" u="none" strike="noStrike" baseline="0"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L>
                      <a:noFill/>
                    </a:lnL>
                    <a:lnR>
                      <a:noFill/>
                    </a:lnR>
                    <a:lnT>
                      <a:noFill/>
                    </a:lnT>
                    <a:lnB w="3175"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baseline="0">
                          <a:solidFill>
                            <a:srgbClr val="000000"/>
                          </a:solidFill>
                          <a:effectLst/>
                          <a:latin typeface="Calibri" panose="020F0502020204030204" pitchFamily="34" charset="0"/>
                          <a:ea typeface="ＭＳ Ｐゴシック" panose="020B0600070205080204" pitchFamily="50" charset="-128"/>
                        </a:rPr>
                        <a:t>75.6g/</a:t>
                      </a: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日</a:t>
                      </a:r>
                    </a:p>
                  </a:txBody>
                  <a:tcPr marL="9525" marR="9525" marT="9525" marB="0" anchor="ctr">
                    <a:lnL>
                      <a:noFill/>
                    </a:lnL>
                    <a:lnR>
                      <a:noFill/>
                    </a:lnR>
                    <a:lnT>
                      <a:noFill/>
                    </a:lnT>
                    <a:lnB w="3175"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baseline="0" dirty="0">
                          <a:solidFill>
                            <a:srgbClr val="000000"/>
                          </a:solidFill>
                          <a:effectLst/>
                          <a:latin typeface="Calibri" panose="020F0502020204030204" pitchFamily="34" charset="0"/>
                          <a:ea typeface="ＭＳ Ｐゴシック" panose="020B0600070205080204" pitchFamily="50" charset="-128"/>
                        </a:rPr>
                        <a:t>63.0g/</a:t>
                      </a: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日</a:t>
                      </a:r>
                    </a:p>
                  </a:txBody>
                  <a:tcPr marL="9525" marR="9525" marT="9525" marB="0" anchor="ctr">
                    <a:lnL>
                      <a:noFill/>
                    </a:lnL>
                    <a:lnR>
                      <a:noFill/>
                    </a:lnR>
                    <a:lnT>
                      <a:noFill/>
                    </a:lnT>
                    <a:lnB w="3175" cap="flat" cmpd="sng" algn="ctr">
                      <a:solidFill>
                        <a:schemeClr val="tx1"/>
                      </a:solidFill>
                      <a:prstDash val="solid"/>
                      <a:round/>
                      <a:headEnd type="none" w="med" len="med"/>
                      <a:tailEnd type="none" w="med" len="med"/>
                    </a:lnB>
                    <a:noFill/>
                  </a:tcPr>
                </a:tc>
              </a:tr>
              <a:tr h="276081">
                <a:tc rowSpan="4">
                  <a:txBody>
                    <a:bodyPr/>
                    <a:lstStyle/>
                    <a:p>
                      <a:pPr algn="ctr" fontAlgn="ct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脂質</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　</a:t>
                      </a:r>
                    </a:p>
                  </a:txBody>
                  <a:tcPr marL="9525" marR="9525" marT="9525" marB="0" anchor="ctr">
                    <a:lnL>
                      <a:noFill/>
                    </a:lnL>
                    <a:lnR>
                      <a:noFill/>
                    </a:lnR>
                    <a:lnT w="3175" cap="flat" cmpd="sng" algn="ctr">
                      <a:solidFill>
                        <a:schemeClr val="tx1"/>
                      </a:solidFill>
                      <a:prstDash val="solid"/>
                      <a:round/>
                      <a:headEnd type="none" w="med" len="med"/>
                      <a:tailEnd type="none" w="med" len="med"/>
                    </a:lnT>
                    <a:lnB>
                      <a:noFill/>
                    </a:lnB>
                    <a:noFill/>
                  </a:tcPr>
                </a:tc>
                <a:tc rowSpan="2" gridSpan="2">
                  <a:txBody>
                    <a:bodyPr/>
                    <a:lstStyle/>
                    <a:p>
                      <a:pPr algn="ctr" fontAlgn="ctr"/>
                      <a:r>
                        <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rPr>
                        <a:t>20</a:t>
                      </a: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a:t>
                      </a:r>
                      <a:r>
                        <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rPr>
                        <a:t>30</a:t>
                      </a: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％エネルギー</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noFill/>
                  </a:tcPr>
                </a:tc>
                <a:tc rowSpan="2" hMerge="1">
                  <a:txBody>
                    <a:bodyPr/>
                    <a:lstStyle/>
                    <a:p>
                      <a:endParaRPr kumimoji="1" lang="ja-JP" altLang="en-US"/>
                    </a:p>
                  </a:txBody>
                  <a:tcPr/>
                </a:tc>
                <a:tc>
                  <a:txBody>
                    <a:bodyPr/>
                    <a:lstStyle/>
                    <a:p>
                      <a:pPr algn="ctr" fontAlgn="ctr"/>
                      <a:r>
                        <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rPr>
                        <a:t>24.6%*</a:t>
                      </a:r>
                    </a:p>
                  </a:txBody>
                  <a:tcPr marL="9525" marR="9525" marT="9525" marB="0" anchor="ctr">
                    <a:lnL>
                      <a:noFill/>
                    </a:lnL>
                    <a:lnR>
                      <a:noFill/>
                    </a:lnR>
                    <a:lnT w="3175" cap="flat" cmpd="sng" algn="ctr">
                      <a:solidFill>
                        <a:schemeClr val="tx1"/>
                      </a:solidFill>
                      <a:prstDash val="solid"/>
                      <a:round/>
                      <a:headEnd type="none" w="med" len="med"/>
                      <a:tailEnd type="none" w="med" len="med"/>
                    </a:lnT>
                    <a:lnB>
                      <a:noFill/>
                    </a:lnB>
                    <a:noFill/>
                  </a:tcPr>
                </a:tc>
                <a:tc>
                  <a:txBody>
                    <a:bodyPr/>
                    <a:lstStyle/>
                    <a:p>
                      <a:pPr algn="ctr" fontAlgn="ctr"/>
                      <a:r>
                        <a:rPr lang="en-US" altLang="ja-JP" sz="1600" b="0" i="0" u="none" strike="noStrike" baseline="0" dirty="0" smtClean="0">
                          <a:solidFill>
                            <a:srgbClr val="000000"/>
                          </a:solidFill>
                          <a:effectLst/>
                          <a:latin typeface="Calibri" panose="020F0502020204030204" pitchFamily="34" charset="0"/>
                          <a:ea typeface="ＭＳ Ｐゴシック" panose="020B0600070205080204" pitchFamily="50" charset="-128"/>
                        </a:rPr>
                        <a:t>26.4%*</a:t>
                      </a:r>
                      <a:endPar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L>
                      <a:noFill/>
                    </a:lnL>
                    <a:lnR>
                      <a:noFill/>
                    </a:lnR>
                    <a:lnT w="3175" cap="flat" cmpd="sng" algn="ctr">
                      <a:solidFill>
                        <a:schemeClr val="tx1"/>
                      </a:solidFill>
                      <a:prstDash val="solid"/>
                      <a:round/>
                      <a:headEnd type="none" w="med" len="med"/>
                      <a:tailEnd type="none" w="med" len="med"/>
                    </a:lnT>
                    <a:lnB>
                      <a:noFill/>
                    </a:lnB>
                    <a:noFill/>
                  </a:tcPr>
                </a:tc>
              </a:tr>
              <a:tr h="276081">
                <a:tc vMerge="1">
                  <a:txBody>
                    <a:bodyPr/>
                    <a:lstStyle/>
                    <a:p>
                      <a:endParaRPr kumimoji="1" lang="ja-JP" altLang="en-US"/>
                    </a:p>
                  </a:txBody>
                  <a:tcPr/>
                </a:tc>
                <a:tc>
                  <a:txBody>
                    <a:bodyPr/>
                    <a:lstStyle/>
                    <a:p>
                      <a:pPr algn="l" fontAlgn="ct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　</a:t>
                      </a:r>
                    </a:p>
                  </a:txBody>
                  <a:tcPr marL="9525" marR="9525" marT="9525" marB="0" anchor="ctr">
                    <a:lnL>
                      <a:noFill/>
                    </a:lnL>
                    <a:lnR>
                      <a:noFill/>
                    </a:lnR>
                    <a:lnT>
                      <a:noFill/>
                    </a:lnT>
                    <a:lnB w="3175" cap="flat" cmpd="sng" algn="ctr">
                      <a:solidFill>
                        <a:schemeClr val="tx1"/>
                      </a:solidFill>
                      <a:prstDash val="dot"/>
                      <a:round/>
                      <a:headEnd type="none" w="med" len="med"/>
                      <a:tailEnd type="none" w="med" len="med"/>
                    </a:lnB>
                    <a:noFill/>
                  </a:tcPr>
                </a:tc>
                <a:tc gridSpan="2" vMerge="1">
                  <a:txBody>
                    <a:bodyPr/>
                    <a:lstStyle/>
                    <a:p>
                      <a:pPr algn="ctr" fontAlgn="ctr"/>
                      <a:endParaRPr lang="en-US" sz="1400" b="0" i="0" u="none" strike="noStrike" baseline="0"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L>
                      <a:noFill/>
                    </a:lnL>
                    <a:lnR>
                      <a:noFill/>
                    </a:lnR>
                    <a:lnT>
                      <a:noFill/>
                    </a:lnT>
                    <a:lnB w="3175" cap="flat" cmpd="sng" algn="ctr">
                      <a:solidFill>
                        <a:schemeClr val="tx1"/>
                      </a:solidFill>
                      <a:prstDash val="dot"/>
                      <a:round/>
                      <a:headEnd type="none" w="med" len="med"/>
                      <a:tailEnd type="none" w="med" len="med"/>
                    </a:lnB>
                    <a:noFill/>
                  </a:tcPr>
                </a:tc>
                <a:tc hMerge="1" vMerge="1">
                  <a:txBody>
                    <a:bodyPr/>
                    <a:lstStyle/>
                    <a:p>
                      <a:pPr algn="ctr" fontAlgn="ctr"/>
                      <a:endParaRPr lang="en-US" sz="1400" b="0" i="0" u="none" strike="noStrike" baseline="0"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L>
                      <a:noFill/>
                    </a:lnL>
                    <a:lnR>
                      <a:noFill/>
                    </a:lnR>
                    <a:lnT>
                      <a:noFill/>
                    </a:lnT>
                    <a:lnB w="3175" cap="flat" cmpd="sng" algn="ctr">
                      <a:solidFill>
                        <a:schemeClr val="tx1"/>
                      </a:solidFill>
                      <a:prstDash val="dot"/>
                      <a:round/>
                      <a:headEnd type="none" w="med" len="med"/>
                      <a:tailEnd type="none" w="med" len="med"/>
                    </a:lnB>
                    <a:noFill/>
                  </a:tcPr>
                </a:tc>
                <a:tc>
                  <a:txBody>
                    <a:bodyPr/>
                    <a:lstStyle/>
                    <a:p>
                      <a:pPr algn="ctr" fontAlgn="ctr"/>
                      <a:r>
                        <a:rPr lang="en-US" sz="1600" b="0" i="0" u="none" strike="noStrike" baseline="0">
                          <a:solidFill>
                            <a:srgbClr val="000000"/>
                          </a:solidFill>
                          <a:effectLst/>
                          <a:latin typeface="Calibri" panose="020F0502020204030204" pitchFamily="34" charset="0"/>
                          <a:ea typeface="ＭＳ Ｐゴシック" panose="020B0600070205080204" pitchFamily="50" charset="-128"/>
                        </a:rPr>
                        <a:t>58.7g/</a:t>
                      </a: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日</a:t>
                      </a:r>
                    </a:p>
                  </a:txBody>
                  <a:tcPr marL="9525" marR="9525" marT="9525" marB="0" anchor="ctr">
                    <a:lnL>
                      <a:noFill/>
                    </a:lnL>
                    <a:lnR>
                      <a:noFill/>
                    </a:lnR>
                    <a:lnT>
                      <a:noFill/>
                    </a:lnT>
                    <a:lnB w="3175" cap="flat" cmpd="sng" algn="ctr">
                      <a:solidFill>
                        <a:schemeClr val="tx1"/>
                      </a:solidFill>
                      <a:prstDash val="dot"/>
                      <a:round/>
                      <a:headEnd type="none" w="med" len="med"/>
                      <a:tailEnd type="none" w="med" len="med"/>
                    </a:lnB>
                    <a:noFill/>
                  </a:tcPr>
                </a:tc>
                <a:tc>
                  <a:txBody>
                    <a:bodyPr/>
                    <a:lstStyle/>
                    <a:p>
                      <a:pPr algn="ctr" fontAlgn="ctr"/>
                      <a:r>
                        <a:rPr lang="en-US" sz="1600" b="0" i="0" u="none" strike="noStrike" baseline="0">
                          <a:solidFill>
                            <a:srgbClr val="000000"/>
                          </a:solidFill>
                          <a:effectLst/>
                          <a:latin typeface="Calibri" panose="020F0502020204030204" pitchFamily="34" charset="0"/>
                          <a:ea typeface="ＭＳ Ｐゴシック" panose="020B0600070205080204" pitchFamily="50" charset="-128"/>
                        </a:rPr>
                        <a:t>50.3g/</a:t>
                      </a: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日</a:t>
                      </a:r>
                    </a:p>
                  </a:txBody>
                  <a:tcPr marL="9525" marR="9525" marT="9525" marB="0" anchor="ctr">
                    <a:lnL>
                      <a:noFill/>
                    </a:lnL>
                    <a:lnR>
                      <a:noFill/>
                    </a:lnR>
                    <a:lnT>
                      <a:noFill/>
                    </a:lnT>
                    <a:lnB w="3175" cap="flat" cmpd="sng" algn="ctr">
                      <a:solidFill>
                        <a:schemeClr val="tx1"/>
                      </a:solidFill>
                      <a:prstDash val="dot"/>
                      <a:round/>
                      <a:headEnd type="none" w="med" len="med"/>
                      <a:tailEnd type="none" w="med" len="med"/>
                    </a:lnB>
                    <a:noFill/>
                  </a:tcPr>
                </a:tc>
              </a:tr>
              <a:tr h="276081">
                <a:tc vMerge="1">
                  <a:txBody>
                    <a:bodyPr/>
                    <a:lstStyle/>
                    <a:p>
                      <a:endParaRPr kumimoji="1" lang="ja-JP" altLang="en-US"/>
                    </a:p>
                  </a:txBody>
                  <a:tcPr/>
                </a:tc>
                <a:tc rowSpan="2">
                  <a:txBody>
                    <a:bodyPr/>
                    <a:lstStyle/>
                    <a:p>
                      <a:pPr algn="ctr" fontAlgn="ct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飽和脂肪酸</a:t>
                      </a:r>
                    </a:p>
                  </a:txBody>
                  <a:tcPr marL="9525" marR="9525" marT="9525" marB="0" anchor="ctr">
                    <a:lnL w="3175" cap="flat" cmpd="sng" algn="ctr">
                      <a:solidFill>
                        <a:schemeClr val="tx1"/>
                      </a:solidFill>
                      <a:prstDash val="dot"/>
                      <a:round/>
                      <a:headEnd type="none" w="med" len="med"/>
                      <a:tailEnd type="none" w="med" len="med"/>
                    </a:lnL>
                    <a:lnR>
                      <a:noFill/>
                    </a:lnR>
                    <a:lnT w="3175" cap="flat" cmpd="sng" algn="ctr">
                      <a:solidFill>
                        <a:schemeClr val="tx1"/>
                      </a:solidFill>
                      <a:prstDash val="dot"/>
                      <a:round/>
                      <a:headEnd type="none" w="med" len="med"/>
                      <a:tailEnd type="none" w="med" len="med"/>
                    </a:lnT>
                    <a:lnB w="3175" cap="flat" cmpd="sng" algn="ctr">
                      <a:solidFill>
                        <a:schemeClr val="tx1"/>
                      </a:solidFill>
                      <a:prstDash val="solid"/>
                      <a:round/>
                      <a:headEnd type="none" w="med" len="med"/>
                      <a:tailEnd type="none" w="med" len="med"/>
                    </a:lnB>
                    <a:noFill/>
                  </a:tcPr>
                </a:tc>
                <a:tc rowSpan="2" gridSpan="2">
                  <a:txBody>
                    <a:bodyPr/>
                    <a:lstStyle/>
                    <a:p>
                      <a:pPr algn="ctr" fontAlgn="ctr"/>
                      <a:r>
                        <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rPr>
                        <a:t>7</a:t>
                      </a: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％エネルギー以下</a:t>
                      </a:r>
                    </a:p>
                  </a:txBody>
                  <a:tcPr marL="9525" marR="9525" marT="9525"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a:txBody>
                    <a:bodyPr/>
                    <a:lstStyle/>
                    <a:p>
                      <a:pPr algn="ctr" fontAlgn="ctr"/>
                      <a:r>
                        <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rPr>
                        <a:t>6.5</a:t>
                      </a:r>
                      <a:r>
                        <a:rPr lang="en-US" altLang="ja-JP" sz="1600" b="0" i="0" u="none" strike="noStrike" baseline="0" dirty="0" smtClean="0">
                          <a:solidFill>
                            <a:srgbClr val="000000"/>
                          </a:solidFill>
                          <a:effectLst/>
                          <a:latin typeface="Calibri" panose="020F0502020204030204" pitchFamily="34" charset="0"/>
                          <a:ea typeface="ＭＳ Ｐゴシック" panose="020B0600070205080204" pitchFamily="50" charset="-128"/>
                        </a:rPr>
                        <a:t>%</a:t>
                      </a:r>
                      <a:endPar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L>
                      <a:noFill/>
                    </a:lnL>
                    <a:lnR>
                      <a:noFill/>
                    </a:lnR>
                    <a:lnT w="3175" cap="flat" cmpd="sng" algn="ctr">
                      <a:solidFill>
                        <a:schemeClr val="tx1"/>
                      </a:solidFill>
                      <a:prstDash val="dot"/>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rPr>
                        <a:t>7.2</a:t>
                      </a:r>
                      <a:r>
                        <a:rPr lang="en-US" altLang="ja-JP" sz="1600" b="0" i="0" u="none" strike="noStrike" baseline="0" dirty="0" smtClean="0">
                          <a:solidFill>
                            <a:srgbClr val="000000"/>
                          </a:solidFill>
                          <a:effectLst/>
                          <a:latin typeface="Calibri" panose="020F0502020204030204" pitchFamily="34" charset="0"/>
                          <a:ea typeface="ＭＳ Ｐゴシック" panose="020B0600070205080204" pitchFamily="50" charset="-128"/>
                        </a:rPr>
                        <a:t>%</a:t>
                      </a:r>
                      <a:endPar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L>
                      <a:noFill/>
                    </a:lnL>
                    <a:lnR>
                      <a:noFill/>
                    </a:lnR>
                    <a:lnT w="3175" cap="flat" cmpd="sng" algn="ctr">
                      <a:solidFill>
                        <a:schemeClr val="tx1"/>
                      </a:solidFill>
                      <a:prstDash val="dot"/>
                      <a:round/>
                      <a:headEnd type="none" w="med" len="med"/>
                      <a:tailEnd type="none" w="med" len="med"/>
                    </a:lnT>
                    <a:lnB w="12700" cap="flat" cmpd="sng" algn="ctr">
                      <a:solidFill>
                        <a:schemeClr val="bg1"/>
                      </a:solidFill>
                      <a:prstDash val="solid"/>
                      <a:round/>
                      <a:headEnd type="none" w="med" len="med"/>
                      <a:tailEnd type="none" w="med" len="med"/>
                    </a:lnB>
                    <a:noFill/>
                  </a:tcPr>
                </a:tc>
              </a:tr>
              <a:tr h="276081">
                <a:tc vMerge="1">
                  <a:txBody>
                    <a:bodyPr/>
                    <a:lstStyle/>
                    <a:p>
                      <a:pPr algn="ctr" fontAlgn="ctr"/>
                      <a:endParaRPr lang="ja-JP" altLang="en-US" sz="1400" b="0" i="0" u="none" strike="noStrike" baseline="0"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L>
                      <a:noFill/>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vMerge="1">
                  <a:txBody>
                    <a:bodyPr/>
                    <a:lstStyle/>
                    <a:p>
                      <a:pPr algn="ctr" fontAlgn="ctr"/>
                      <a:endParaRPr lang="ja-JP" altLang="en-US" sz="1400" b="0" i="0" u="none" strike="noStrike" baseline="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L>
                      <a:noFill/>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gridSpan="2" vMerge="1">
                  <a:txBody>
                    <a:bodyPr/>
                    <a:lstStyle/>
                    <a:p>
                      <a:pPr algn="ctr" fontAlgn="ctr"/>
                      <a:endParaRPr lang="en-US" altLang="ja-JP" sz="1400" b="0" i="0" u="none" strike="noStrike" baseline="0"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L>
                      <a:noFill/>
                    </a:lnL>
                    <a:lnR>
                      <a:noFill/>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vMerge="1">
                  <a:txBody>
                    <a:bodyPr/>
                    <a:lstStyle/>
                    <a:p>
                      <a:pPr algn="ctr" fontAlgn="ctr"/>
                      <a:endParaRPr lang="en-US" altLang="ja-JP" sz="1400" b="0" i="0" u="none" strike="noStrike" baseline="0"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L>
                      <a:noFill/>
                    </a:lnL>
                    <a:lnR>
                      <a:noFill/>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0" i="0" u="none" strike="noStrike" baseline="0" dirty="0" smtClean="0">
                          <a:solidFill>
                            <a:srgbClr val="000000"/>
                          </a:solidFill>
                          <a:effectLst/>
                          <a:latin typeface="Calibri" panose="020F0502020204030204" pitchFamily="34" charset="0"/>
                          <a:ea typeface="ＭＳ Ｐゴシック" panose="020B0600070205080204" pitchFamily="50" charset="-128"/>
                        </a:rPr>
                        <a:t>15.4g/</a:t>
                      </a:r>
                      <a:r>
                        <a:rPr lang="ja-JP" altLang="en-US" sz="1600" b="0" i="0" u="none" strike="noStrike" baseline="0" dirty="0" smtClean="0">
                          <a:solidFill>
                            <a:srgbClr val="000000"/>
                          </a:solidFill>
                          <a:effectLst/>
                          <a:latin typeface="Calibri" panose="020F0502020204030204" pitchFamily="34" charset="0"/>
                          <a:ea typeface="ＭＳ Ｐゴシック" panose="020B0600070205080204" pitchFamily="50" charset="-128"/>
                        </a:rPr>
                        <a:t>日</a:t>
                      </a:r>
                    </a:p>
                  </a:txBody>
                  <a:tcPr marL="9525" marR="9525" marT="9525" marB="0" anchor="ctr">
                    <a:lnL>
                      <a:noFill/>
                    </a:lnL>
                    <a:lnR>
                      <a:noFill/>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0" i="0" u="none" strike="noStrike" baseline="0" dirty="0" smtClean="0">
                          <a:solidFill>
                            <a:srgbClr val="000000"/>
                          </a:solidFill>
                          <a:effectLst/>
                          <a:latin typeface="Calibri" panose="020F0502020204030204" pitchFamily="34" charset="0"/>
                          <a:ea typeface="ＭＳ Ｐゴシック" panose="020B0600070205080204" pitchFamily="50" charset="-128"/>
                        </a:rPr>
                        <a:t>13.6g/</a:t>
                      </a:r>
                      <a:r>
                        <a:rPr lang="ja-JP" altLang="en-US" sz="1600" b="0" i="0" u="none" strike="noStrike" baseline="0" dirty="0" smtClean="0">
                          <a:solidFill>
                            <a:srgbClr val="000000"/>
                          </a:solidFill>
                          <a:effectLst/>
                          <a:latin typeface="Calibri" panose="020F0502020204030204" pitchFamily="34" charset="0"/>
                          <a:ea typeface="ＭＳ Ｐゴシック" panose="020B0600070205080204" pitchFamily="50" charset="-128"/>
                        </a:rPr>
                        <a:t>日</a:t>
                      </a:r>
                    </a:p>
                  </a:txBody>
                  <a:tcPr marL="9525" marR="9525" marT="9525" marB="0" anchor="ctr">
                    <a:lnL>
                      <a:noFill/>
                    </a:lnL>
                    <a:lnR>
                      <a:noFill/>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76081">
                <a:tc rowSpan="3">
                  <a:txBody>
                    <a:bodyPr/>
                    <a:lstStyle/>
                    <a:p>
                      <a:pPr algn="ctr" fontAlgn="ct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炭水化物</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　</a:t>
                      </a:r>
                    </a:p>
                  </a:txBody>
                  <a:tcPr marL="9525" marR="9525" marT="9525" marB="0" anchor="ctr">
                    <a:lnL>
                      <a:noFill/>
                    </a:lnL>
                    <a:lnR>
                      <a:noFill/>
                    </a:lnR>
                    <a:lnT w="3175" cap="flat" cmpd="sng" algn="ctr">
                      <a:solidFill>
                        <a:schemeClr val="tx1"/>
                      </a:solidFill>
                      <a:prstDash val="solid"/>
                      <a:round/>
                      <a:headEnd type="none" w="med" len="med"/>
                      <a:tailEnd type="none" w="med" len="med"/>
                    </a:lnT>
                    <a:lnB>
                      <a:noFill/>
                    </a:lnB>
                    <a:noFill/>
                  </a:tcPr>
                </a:tc>
                <a:tc rowSpan="2" gridSpan="2">
                  <a:txBody>
                    <a:bodyPr/>
                    <a:lstStyle/>
                    <a:p>
                      <a:pPr algn="ctr" fontAlgn="ctr"/>
                      <a:r>
                        <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rPr>
                        <a:t>50</a:t>
                      </a: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a:t>
                      </a:r>
                      <a:r>
                        <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rPr>
                        <a:t>65</a:t>
                      </a: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％エネルギー</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noFill/>
                  </a:tcPr>
                </a:tc>
                <a:tc rowSpan="2" hMerge="1">
                  <a:txBody>
                    <a:bodyPr/>
                    <a:lstStyle/>
                    <a:p>
                      <a:endParaRPr kumimoji="1" lang="ja-JP" altLang="en-US"/>
                    </a:p>
                  </a:txBody>
                  <a:tcPr/>
                </a:tc>
                <a:tc>
                  <a:txBody>
                    <a:bodyPr/>
                    <a:lstStyle/>
                    <a:p>
                      <a:pPr algn="ctr" fontAlgn="ctr"/>
                      <a:r>
                        <a:rPr lang="en-US" altLang="ja-JP" sz="1600" b="0" i="0" u="none" strike="noStrike" baseline="0" dirty="0" smtClean="0">
                          <a:solidFill>
                            <a:srgbClr val="000000"/>
                          </a:solidFill>
                          <a:effectLst/>
                          <a:latin typeface="Calibri" panose="020F0502020204030204" pitchFamily="34" charset="0"/>
                          <a:ea typeface="ＭＳ Ｐゴシック" panose="020B0600070205080204" pitchFamily="50" charset="-128"/>
                        </a:rPr>
                        <a:t>61.0%*</a:t>
                      </a:r>
                      <a:endPar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L>
                      <a:noFill/>
                    </a:lnL>
                    <a:lnR>
                      <a:noFill/>
                    </a:lnR>
                    <a:lnT w="3175" cap="flat" cmpd="sng" algn="ctr">
                      <a:solidFill>
                        <a:schemeClr val="tx1"/>
                      </a:solidFill>
                      <a:prstDash val="solid"/>
                      <a:round/>
                      <a:headEnd type="none" w="med" len="med"/>
                      <a:tailEnd type="none" w="med" len="med"/>
                    </a:lnT>
                    <a:lnB>
                      <a:noFill/>
                    </a:lnB>
                    <a:noFill/>
                  </a:tcPr>
                </a:tc>
                <a:tc>
                  <a:txBody>
                    <a:bodyPr/>
                    <a:lstStyle/>
                    <a:p>
                      <a:pPr algn="ctr" fontAlgn="ctr"/>
                      <a:r>
                        <a:rPr lang="en-US" altLang="ja-JP" sz="1600" b="0" i="0" u="none" strike="noStrike" baseline="0" dirty="0" smtClean="0">
                          <a:solidFill>
                            <a:srgbClr val="000000"/>
                          </a:solidFill>
                          <a:effectLst/>
                          <a:latin typeface="Calibri" panose="020F0502020204030204" pitchFamily="34" charset="0"/>
                          <a:ea typeface="ＭＳ Ｐゴシック" panose="020B0600070205080204" pitchFamily="50" charset="-128"/>
                        </a:rPr>
                        <a:t>58.6%*</a:t>
                      </a:r>
                      <a:endParaRPr lang="en-US" altLang="ja-JP" sz="1600" b="0" i="0" u="none" strike="noStrike" baseline="0"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L>
                      <a:noFill/>
                    </a:lnL>
                    <a:lnR>
                      <a:noFill/>
                    </a:lnR>
                    <a:lnT w="3175" cap="flat" cmpd="sng" algn="ctr">
                      <a:solidFill>
                        <a:schemeClr val="tx1"/>
                      </a:solidFill>
                      <a:prstDash val="solid"/>
                      <a:round/>
                      <a:headEnd type="none" w="med" len="med"/>
                      <a:tailEnd type="none" w="med" len="med"/>
                    </a:lnT>
                    <a:lnB>
                      <a:noFill/>
                    </a:lnB>
                    <a:noFill/>
                  </a:tcPr>
                </a:tc>
              </a:tr>
              <a:tr h="276081">
                <a:tc vMerge="1">
                  <a:txBody>
                    <a:bodyPr/>
                    <a:lstStyle/>
                    <a:p>
                      <a:endParaRPr kumimoji="1" lang="ja-JP" altLang="en-US"/>
                    </a:p>
                  </a:txBody>
                  <a:tcPr/>
                </a:tc>
                <a:tc>
                  <a:txBody>
                    <a:bodyPr/>
                    <a:lstStyle/>
                    <a:p>
                      <a:pPr algn="l" fontAlgn="ct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　</a:t>
                      </a:r>
                    </a:p>
                  </a:txBody>
                  <a:tcPr marL="9525" marR="9525" marT="9525" marB="0" anchor="ctr">
                    <a:lnL>
                      <a:noFill/>
                    </a:lnL>
                    <a:lnR>
                      <a:noFill/>
                    </a:lnR>
                    <a:lnT>
                      <a:noFill/>
                    </a:lnT>
                    <a:lnB w="3175" cap="flat" cmpd="sng" algn="ctr">
                      <a:solidFill>
                        <a:schemeClr val="tx1"/>
                      </a:solidFill>
                      <a:prstDash val="dot"/>
                      <a:round/>
                      <a:headEnd type="none" w="med" len="med"/>
                      <a:tailEnd type="none" w="med" len="med"/>
                    </a:lnB>
                    <a:noFill/>
                  </a:tcPr>
                </a:tc>
                <a:tc gridSpan="2" vMerge="1">
                  <a:txBody>
                    <a:bodyPr/>
                    <a:lstStyle/>
                    <a:p>
                      <a:pPr algn="ctr" fontAlgn="ctr"/>
                      <a:endParaRPr lang="en-US" sz="1400" b="0" i="0" u="none" strike="noStrike" baseline="0"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L>
                      <a:noFill/>
                    </a:lnL>
                    <a:lnR>
                      <a:noFill/>
                    </a:lnR>
                    <a:lnT>
                      <a:noFill/>
                    </a:lnT>
                    <a:lnB w="3175" cap="flat" cmpd="sng" algn="ctr">
                      <a:solidFill>
                        <a:schemeClr val="tx1"/>
                      </a:solidFill>
                      <a:prstDash val="dot"/>
                      <a:round/>
                      <a:headEnd type="none" w="med" len="med"/>
                      <a:tailEnd type="none" w="med" len="med"/>
                    </a:lnB>
                    <a:noFill/>
                  </a:tcPr>
                </a:tc>
                <a:tc hMerge="1" vMerge="1">
                  <a:txBody>
                    <a:bodyPr/>
                    <a:lstStyle/>
                    <a:p>
                      <a:pPr algn="ctr" fontAlgn="ctr"/>
                      <a:endParaRPr lang="en-US" sz="1400" b="0" i="0" u="none" strike="noStrike" baseline="0"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L>
                      <a:noFill/>
                    </a:lnL>
                    <a:lnR>
                      <a:noFill/>
                    </a:lnR>
                    <a:lnT>
                      <a:noFill/>
                    </a:lnT>
                    <a:lnB w="3175" cap="flat" cmpd="sng" algn="ctr">
                      <a:solidFill>
                        <a:schemeClr val="tx1"/>
                      </a:solidFill>
                      <a:prstDash val="dot"/>
                      <a:round/>
                      <a:headEnd type="none" w="med" len="med"/>
                      <a:tailEnd type="none" w="med" len="med"/>
                    </a:lnB>
                    <a:noFill/>
                  </a:tcPr>
                </a:tc>
                <a:tc>
                  <a:txBody>
                    <a:bodyPr/>
                    <a:lstStyle/>
                    <a:p>
                      <a:pPr algn="ctr" fontAlgn="ctr"/>
                      <a:r>
                        <a:rPr lang="en-US" sz="1600" b="0" i="0" u="none" strike="noStrike" baseline="0">
                          <a:solidFill>
                            <a:srgbClr val="000000"/>
                          </a:solidFill>
                          <a:effectLst/>
                          <a:latin typeface="Calibri" panose="020F0502020204030204" pitchFamily="34" charset="0"/>
                          <a:ea typeface="ＭＳ Ｐゴシック" panose="020B0600070205080204" pitchFamily="50" charset="-128"/>
                        </a:rPr>
                        <a:t>290.8g/</a:t>
                      </a: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日</a:t>
                      </a:r>
                    </a:p>
                  </a:txBody>
                  <a:tcPr marL="9525" marR="9525" marT="9525" marB="0" anchor="ctr">
                    <a:lnL>
                      <a:noFill/>
                    </a:lnL>
                    <a:lnR>
                      <a:noFill/>
                    </a:lnR>
                    <a:lnT>
                      <a:noFill/>
                    </a:lnT>
                    <a:lnB w="3175" cap="flat" cmpd="sng" algn="ctr">
                      <a:solidFill>
                        <a:schemeClr val="tx1"/>
                      </a:solidFill>
                      <a:prstDash val="dot"/>
                      <a:round/>
                      <a:headEnd type="none" w="med" len="med"/>
                      <a:tailEnd type="none" w="med" len="med"/>
                    </a:lnB>
                    <a:noFill/>
                  </a:tcPr>
                </a:tc>
                <a:tc>
                  <a:txBody>
                    <a:bodyPr/>
                    <a:lstStyle/>
                    <a:p>
                      <a:pPr algn="ctr" fontAlgn="ctr"/>
                      <a:r>
                        <a:rPr lang="en-US" sz="1600" b="0" i="0" u="none" strike="noStrike" baseline="0">
                          <a:solidFill>
                            <a:srgbClr val="000000"/>
                          </a:solidFill>
                          <a:effectLst/>
                          <a:latin typeface="Calibri" panose="020F0502020204030204" pitchFamily="34" charset="0"/>
                          <a:ea typeface="ＭＳ Ｐゴシック" panose="020B0600070205080204" pitchFamily="50" charset="-128"/>
                        </a:rPr>
                        <a:t>237.7g/</a:t>
                      </a: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日</a:t>
                      </a:r>
                    </a:p>
                  </a:txBody>
                  <a:tcPr marL="9525" marR="9525" marT="9525" marB="0" anchor="ctr">
                    <a:lnL>
                      <a:noFill/>
                    </a:lnL>
                    <a:lnR>
                      <a:noFill/>
                    </a:lnR>
                    <a:lnT>
                      <a:noFill/>
                    </a:lnT>
                    <a:lnB w="3175" cap="flat" cmpd="sng" algn="ctr">
                      <a:solidFill>
                        <a:schemeClr val="tx1"/>
                      </a:solidFill>
                      <a:prstDash val="dot"/>
                      <a:round/>
                      <a:headEnd type="none" w="med" len="med"/>
                      <a:tailEnd type="none" w="med" len="med"/>
                    </a:lnB>
                    <a:noFill/>
                  </a:tcPr>
                </a:tc>
              </a:tr>
              <a:tr h="276081">
                <a:tc vMerge="1">
                  <a:txBody>
                    <a:bodyPr/>
                    <a:lstStyle/>
                    <a:p>
                      <a:endParaRPr kumimoji="1" lang="ja-JP" altLang="en-US"/>
                    </a:p>
                  </a:txBody>
                  <a:tcPr/>
                </a:tc>
                <a:tc>
                  <a:txBody>
                    <a:bodyPr/>
                    <a:lstStyle/>
                    <a:p>
                      <a:pPr algn="ctr" fontAlgn="ct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食物繊維</a:t>
                      </a:r>
                    </a:p>
                  </a:txBody>
                  <a:tcPr marL="9525" marR="9525" marT="9525" marB="0" anchor="ctr">
                    <a:lnL w="3175" cap="flat" cmpd="sng" algn="ctr">
                      <a:solidFill>
                        <a:schemeClr val="tx1"/>
                      </a:solidFill>
                      <a:prstDash val="dot"/>
                      <a:round/>
                      <a:headEnd type="none" w="med" len="med"/>
                      <a:tailEnd type="none" w="med" len="med"/>
                    </a:lnL>
                    <a:lnR>
                      <a:noFill/>
                    </a:lnR>
                    <a:lnT w="3175" cap="flat" cmpd="sng" algn="ctr">
                      <a:solidFill>
                        <a:schemeClr val="tx1"/>
                      </a:solidFill>
                      <a:prstDash val="dot"/>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baseline="0">
                          <a:solidFill>
                            <a:srgbClr val="000000"/>
                          </a:solidFill>
                          <a:effectLst/>
                          <a:latin typeface="Calibri" panose="020F0502020204030204" pitchFamily="34" charset="0"/>
                          <a:ea typeface="ＭＳ Ｐゴシック" panose="020B0600070205080204" pitchFamily="50" charset="-128"/>
                        </a:rPr>
                        <a:t>20g/</a:t>
                      </a: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日以上</a:t>
                      </a:r>
                    </a:p>
                  </a:txBody>
                  <a:tcPr marL="9525" marR="9525" marT="9525"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baseline="0">
                          <a:solidFill>
                            <a:srgbClr val="000000"/>
                          </a:solidFill>
                          <a:effectLst/>
                          <a:latin typeface="Calibri" panose="020F0502020204030204" pitchFamily="34" charset="0"/>
                          <a:ea typeface="ＭＳ Ｐゴシック" panose="020B0600070205080204" pitchFamily="50" charset="-128"/>
                        </a:rPr>
                        <a:t>18g/</a:t>
                      </a: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日以上</a:t>
                      </a:r>
                    </a:p>
                  </a:txBody>
                  <a:tcPr marL="9525" marR="9525" marT="9525"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baseline="0">
                          <a:solidFill>
                            <a:srgbClr val="000000"/>
                          </a:solidFill>
                          <a:effectLst/>
                          <a:latin typeface="Calibri" panose="020F0502020204030204" pitchFamily="34" charset="0"/>
                          <a:ea typeface="ＭＳ Ｐゴシック" panose="020B0600070205080204" pitchFamily="50" charset="-128"/>
                        </a:rPr>
                        <a:t>15.1g/</a:t>
                      </a: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日</a:t>
                      </a:r>
                    </a:p>
                  </a:txBody>
                  <a:tcPr marL="9525" marR="9525" marT="9525"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baseline="0">
                          <a:solidFill>
                            <a:srgbClr val="000000"/>
                          </a:solidFill>
                          <a:effectLst/>
                          <a:latin typeface="Calibri" panose="020F0502020204030204" pitchFamily="34" charset="0"/>
                          <a:ea typeface="ＭＳ Ｐゴシック" panose="020B0600070205080204" pitchFamily="50" charset="-128"/>
                        </a:rPr>
                        <a:t>14.5g/</a:t>
                      </a: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日</a:t>
                      </a:r>
                    </a:p>
                  </a:txBody>
                  <a:tcPr marL="9525" marR="9525" marT="9525"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solid"/>
                      <a:round/>
                      <a:headEnd type="none" w="med" len="med"/>
                      <a:tailEnd type="none" w="med" len="med"/>
                    </a:lnB>
                    <a:noFill/>
                  </a:tcPr>
                </a:tc>
              </a:tr>
              <a:tr h="276081">
                <a:tc gridSpan="2">
                  <a:txBody>
                    <a:bodyPr/>
                    <a:lstStyle/>
                    <a:p>
                      <a:pPr algn="ctr" fontAlgn="ct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ナトリウム（食塩相当量）</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en-US" sz="1600" b="0" i="0" u="none" strike="noStrike" baseline="0">
                          <a:solidFill>
                            <a:srgbClr val="000000"/>
                          </a:solidFill>
                          <a:effectLst/>
                          <a:latin typeface="Calibri" panose="020F0502020204030204" pitchFamily="34" charset="0"/>
                          <a:ea typeface="ＭＳ Ｐゴシック" panose="020B0600070205080204" pitchFamily="50" charset="-128"/>
                        </a:rPr>
                        <a:t>8.0g/</a:t>
                      </a: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日未満</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baseline="0">
                          <a:solidFill>
                            <a:srgbClr val="000000"/>
                          </a:solidFill>
                          <a:effectLst/>
                          <a:latin typeface="Calibri" panose="020F0502020204030204" pitchFamily="34" charset="0"/>
                          <a:ea typeface="ＭＳ Ｐゴシック" panose="020B0600070205080204" pitchFamily="50" charset="-128"/>
                        </a:rPr>
                        <a:t>7.0g/</a:t>
                      </a: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日未満</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baseline="0">
                          <a:solidFill>
                            <a:srgbClr val="000000"/>
                          </a:solidFill>
                          <a:effectLst/>
                          <a:latin typeface="Calibri" panose="020F0502020204030204" pitchFamily="34" charset="0"/>
                          <a:ea typeface="ＭＳ Ｐゴシック" panose="020B0600070205080204" pitchFamily="50" charset="-128"/>
                        </a:rPr>
                        <a:t>11.3g/</a:t>
                      </a: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日</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baseline="0">
                          <a:solidFill>
                            <a:srgbClr val="000000"/>
                          </a:solidFill>
                          <a:effectLst/>
                          <a:latin typeface="Calibri" panose="020F0502020204030204" pitchFamily="34" charset="0"/>
                          <a:ea typeface="ＭＳ Ｐゴシック" panose="020B0600070205080204" pitchFamily="50" charset="-128"/>
                        </a:rPr>
                        <a:t>9.6g/</a:t>
                      </a: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日</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76081">
                <a:tc gridSpan="2">
                  <a:txBody>
                    <a:bodyPr/>
                    <a:lstStyle/>
                    <a:p>
                      <a:pPr algn="ctr" fontAlgn="ct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カリウム</a:t>
                      </a:r>
                    </a:p>
                  </a:txBody>
                  <a:tcPr marL="9525" marR="9525" marT="9525" marB="0" anchor="ctr">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en-US" sz="1600" b="0" i="0" u="none" strike="noStrike" baseline="0">
                          <a:solidFill>
                            <a:srgbClr val="000000"/>
                          </a:solidFill>
                          <a:effectLst/>
                          <a:latin typeface="Calibri" panose="020F0502020204030204" pitchFamily="34" charset="0"/>
                          <a:ea typeface="ＭＳ Ｐゴシック" panose="020B0600070205080204" pitchFamily="50" charset="-128"/>
                        </a:rPr>
                        <a:t>3,000mg/</a:t>
                      </a: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日以上</a:t>
                      </a:r>
                    </a:p>
                  </a:txBody>
                  <a:tcPr marL="9525" marR="9525" marT="9525" marB="0" anchor="ctr">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baseline="0" dirty="0">
                          <a:solidFill>
                            <a:srgbClr val="000000"/>
                          </a:solidFill>
                          <a:effectLst/>
                          <a:latin typeface="Calibri" panose="020F0502020204030204" pitchFamily="34" charset="0"/>
                          <a:ea typeface="ＭＳ Ｐゴシック" panose="020B0600070205080204" pitchFamily="50" charset="-128"/>
                        </a:rPr>
                        <a:t>2,600mg</a:t>
                      </a:r>
                      <a:r>
                        <a:rPr lang="en-US" sz="1600" b="0" i="0" u="none" strike="noStrike" baseline="0" dirty="0" smtClean="0">
                          <a:solidFill>
                            <a:srgbClr val="000000"/>
                          </a:solidFill>
                          <a:effectLst/>
                          <a:latin typeface="Calibri" panose="020F0502020204030204" pitchFamily="34" charset="0"/>
                          <a:ea typeface="ＭＳ Ｐゴシック" panose="020B0600070205080204" pitchFamily="50" charset="-128"/>
                        </a:rPr>
                        <a:t>/</a:t>
                      </a:r>
                      <a:r>
                        <a:rPr lang="ja-JP" altLang="en-US" sz="1600" b="0" i="0" u="none" strike="noStrike" baseline="0" dirty="0" smtClean="0">
                          <a:solidFill>
                            <a:srgbClr val="000000"/>
                          </a:solidFill>
                          <a:effectLst/>
                          <a:latin typeface="Calibri" panose="020F0502020204030204" pitchFamily="34" charset="0"/>
                          <a:ea typeface="ＭＳ Ｐゴシック" panose="020B0600070205080204" pitchFamily="50" charset="-128"/>
                        </a:rPr>
                        <a:t>日以上</a:t>
                      </a:r>
                      <a:endPar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baseline="0">
                          <a:solidFill>
                            <a:srgbClr val="000000"/>
                          </a:solidFill>
                          <a:effectLst/>
                          <a:latin typeface="Calibri" panose="020F0502020204030204" pitchFamily="34" charset="0"/>
                          <a:ea typeface="ＭＳ Ｐゴシック" panose="020B0600070205080204" pitchFamily="50" charset="-128"/>
                        </a:rPr>
                        <a:t>2,376mg/</a:t>
                      </a:r>
                      <a:r>
                        <a:rPr lang="ja-JP" altLang="en-US" sz="1600" b="0" i="0" u="none" strike="noStrike" baseline="0">
                          <a:solidFill>
                            <a:srgbClr val="000000"/>
                          </a:solidFill>
                          <a:effectLst/>
                          <a:latin typeface="Calibri" panose="020F0502020204030204" pitchFamily="34" charset="0"/>
                          <a:ea typeface="ＭＳ Ｐゴシック" panose="020B0600070205080204" pitchFamily="50" charset="-128"/>
                        </a:rPr>
                        <a:t>日</a:t>
                      </a:r>
                    </a:p>
                  </a:txBody>
                  <a:tcPr marL="9525" marR="9525" marT="9525" marB="0" anchor="ctr">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baseline="0" dirty="0">
                          <a:solidFill>
                            <a:srgbClr val="000000"/>
                          </a:solidFill>
                          <a:effectLst/>
                          <a:latin typeface="Calibri" panose="020F0502020204030204" pitchFamily="34" charset="0"/>
                          <a:ea typeface="ＭＳ Ｐゴシック" panose="020B0600070205080204" pitchFamily="50" charset="-128"/>
                        </a:rPr>
                        <a:t>2,211mg/</a:t>
                      </a:r>
                      <a:r>
                        <a:rPr lang="ja-JP" altLang="en-US" sz="1600" b="0" i="0" u="none" strike="noStrike" baseline="0" dirty="0">
                          <a:solidFill>
                            <a:srgbClr val="000000"/>
                          </a:solidFill>
                          <a:effectLst/>
                          <a:latin typeface="Calibri" panose="020F0502020204030204" pitchFamily="34" charset="0"/>
                          <a:ea typeface="ＭＳ Ｐゴシック" panose="020B0600070205080204" pitchFamily="50" charset="-128"/>
                        </a:rPr>
                        <a:t>日</a:t>
                      </a:r>
                    </a:p>
                  </a:txBody>
                  <a:tcPr marL="9525" marR="9525" marT="9525" marB="0" anchor="ctr">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2" name="正方形/長方形 1"/>
          <p:cNvSpPr/>
          <p:nvPr/>
        </p:nvSpPr>
        <p:spPr>
          <a:xfrm>
            <a:off x="251520" y="4345359"/>
            <a:ext cx="4572000" cy="307777"/>
          </a:xfrm>
          <a:prstGeom prst="rect">
            <a:avLst/>
          </a:prstGeom>
        </p:spPr>
        <p:txBody>
          <a:bodyPr>
            <a:spAutoFit/>
          </a:bodyPr>
          <a:lstStyle/>
          <a:p>
            <a:r>
              <a:rPr lang="en-US" altLang="ja-JP" sz="1400" dirty="0"/>
              <a:t>*</a:t>
            </a:r>
            <a:r>
              <a:rPr lang="ja-JP" altLang="ja-JP" sz="1400" dirty="0"/>
              <a:t>これらの比率は、個人の値を平均したものである。</a:t>
            </a:r>
          </a:p>
        </p:txBody>
      </p:sp>
      <p:sp>
        <p:nvSpPr>
          <p:cNvPr id="5" name="正方形/長方形 4"/>
          <p:cNvSpPr/>
          <p:nvPr/>
        </p:nvSpPr>
        <p:spPr>
          <a:xfrm>
            <a:off x="0" y="2527"/>
            <a:ext cx="9144000" cy="3700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ysClr val="windowText" lastClr="000000"/>
                </a:solidFill>
                <a:latin typeface="ＭＳ ゴシック" panose="020B0609070205080204" pitchFamily="49" charset="-128"/>
                <a:ea typeface="ＭＳ ゴシック" panose="020B0609070205080204" pitchFamily="49" charset="-128"/>
              </a:rPr>
              <a:t>食事摂取基準で目標量を設定している項目と現状値</a:t>
            </a:r>
          </a:p>
        </p:txBody>
      </p:sp>
      <p:sp>
        <p:nvSpPr>
          <p:cNvPr id="7" name="角丸四角形 6"/>
          <p:cNvSpPr/>
          <p:nvPr/>
        </p:nvSpPr>
        <p:spPr>
          <a:xfrm>
            <a:off x="251520" y="4797152"/>
            <a:ext cx="8640960" cy="1944215"/>
          </a:xfrm>
          <a:prstGeom prst="roundRect">
            <a:avLst>
              <a:gd name="adj" fmla="val 11182"/>
            </a:avLst>
          </a:prstGeom>
          <a:ln>
            <a:solidFill>
              <a:srgbClr val="FF5050"/>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ja-JP" dirty="0"/>
              <a:t>「健康な食事」の基本となる“健康な心身の維持・増進に必要とされる栄養バランス”について、「日本人の食事摂取基準（</a:t>
            </a:r>
            <a:r>
              <a:rPr lang="en-US" altLang="ja-JP" dirty="0"/>
              <a:t>2015</a:t>
            </a:r>
            <a:r>
              <a:rPr lang="ja-JP" altLang="ja-JP" dirty="0"/>
              <a:t>年版）</a:t>
            </a:r>
            <a:r>
              <a:rPr lang="ja-JP" altLang="ja-JP" dirty="0" smtClean="0"/>
              <a:t>」を</a:t>
            </a:r>
            <a:r>
              <a:rPr lang="ja-JP" altLang="ja-JP" dirty="0"/>
              <a:t>もとに、現在の国民の体格、栄養素摂取状況を踏まえ、維持・改善すべき重要な課題を絞り込んだ</a:t>
            </a:r>
            <a:r>
              <a:rPr lang="ja-JP" altLang="ja-JP" dirty="0" smtClean="0"/>
              <a:t>。</a:t>
            </a:r>
            <a:endParaRPr lang="en-US" altLang="ja-JP" dirty="0" smtClean="0"/>
          </a:p>
          <a:p>
            <a:r>
              <a:rPr lang="ja-JP" altLang="ja-JP" dirty="0" smtClean="0"/>
              <a:t>生活</a:t>
            </a:r>
            <a:r>
              <a:rPr lang="ja-JP" altLang="ja-JP" dirty="0"/>
              <a:t>習慣病の予防を目的とした場合、たんぱく質や脂質、飽和脂肪酸、炭水化物といったエネルギーを産生する栄養素の摂取量及びバランスは維持しつつ、食物繊維とカリウムの摂取量を増やし、ナトリウムの摂取量を減らすことが、当面の課題といえる</a:t>
            </a:r>
            <a:r>
              <a:rPr lang="ja-JP" altLang="ja-JP" dirty="0" smtClean="0"/>
              <a:t>。</a:t>
            </a:r>
            <a:endParaRPr lang="ja-JP" altLang="ja-JP" dirty="0"/>
          </a:p>
        </p:txBody>
      </p:sp>
      <p:sp>
        <p:nvSpPr>
          <p:cNvPr id="9" name="正方形/長方形 8"/>
          <p:cNvSpPr/>
          <p:nvPr/>
        </p:nvSpPr>
        <p:spPr>
          <a:xfrm>
            <a:off x="-180528" y="358945"/>
            <a:ext cx="9505056" cy="45719"/>
          </a:xfrm>
          <a:prstGeom prst="rect">
            <a:avLst/>
          </a:prstGeom>
          <a:gradFill flip="none" rotWithShape="1">
            <a:gsLst>
              <a:gs pos="0">
                <a:srgbClr val="FF7C80"/>
              </a:gs>
              <a:gs pos="100000">
                <a:srgbClr val="FFCCC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72</a:t>
            </a:fld>
            <a:endParaRPr kumimoji="1" lang="ja-JP" altLang="en-US"/>
          </a:p>
        </p:txBody>
      </p:sp>
    </p:spTree>
    <p:extLst>
      <p:ext uri="{BB962C8B-B14F-4D97-AF65-F5344CB8AC3E}">
        <p14:creationId xmlns:p14="http://schemas.microsoft.com/office/powerpoint/2010/main" val="39513349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306225" y="1218611"/>
            <a:ext cx="1096074" cy="3816424"/>
            <a:chOff x="876300" y="2768600"/>
            <a:chExt cx="1010692" cy="4537100"/>
          </a:xfrm>
        </p:grpSpPr>
        <p:sp>
          <p:nvSpPr>
            <p:cNvPr id="4" name="フリーフォーム 3"/>
            <p:cNvSpPr/>
            <p:nvPr/>
          </p:nvSpPr>
          <p:spPr>
            <a:xfrm>
              <a:off x="876300" y="2768600"/>
              <a:ext cx="330200" cy="4533900"/>
            </a:xfrm>
            <a:custGeom>
              <a:avLst/>
              <a:gdLst>
                <a:gd name="connsiteX0" fmla="*/ 330200 w 330200"/>
                <a:gd name="connsiteY0" fmla="*/ 0 h 4533900"/>
                <a:gd name="connsiteX1" fmla="*/ 215900 w 330200"/>
                <a:gd name="connsiteY1" fmla="*/ 3352800 h 4533900"/>
                <a:gd name="connsiteX2" fmla="*/ 0 w 330200"/>
                <a:gd name="connsiteY2" fmla="*/ 4533900 h 4533900"/>
                <a:gd name="connsiteX0" fmla="*/ 330200 w 330200"/>
                <a:gd name="connsiteY0" fmla="*/ 0 h 4533900"/>
                <a:gd name="connsiteX1" fmla="*/ 266700 w 330200"/>
                <a:gd name="connsiteY1" fmla="*/ 3035300 h 4533900"/>
                <a:gd name="connsiteX2" fmla="*/ 0 w 330200"/>
                <a:gd name="connsiteY2" fmla="*/ 4533900 h 4533900"/>
                <a:gd name="connsiteX0" fmla="*/ 330200 w 330200"/>
                <a:gd name="connsiteY0" fmla="*/ 0 h 4533900"/>
                <a:gd name="connsiteX1" fmla="*/ 279400 w 330200"/>
                <a:gd name="connsiteY1" fmla="*/ 2959100 h 4533900"/>
                <a:gd name="connsiteX2" fmla="*/ 0 w 330200"/>
                <a:gd name="connsiteY2" fmla="*/ 4533900 h 4533900"/>
              </a:gdLst>
              <a:ahLst/>
              <a:cxnLst>
                <a:cxn ang="0">
                  <a:pos x="connsiteX0" y="connsiteY0"/>
                </a:cxn>
                <a:cxn ang="0">
                  <a:pos x="connsiteX1" y="connsiteY1"/>
                </a:cxn>
                <a:cxn ang="0">
                  <a:pos x="connsiteX2" y="connsiteY2"/>
                </a:cxn>
              </a:cxnLst>
              <a:rect l="l" t="t" r="r" b="b"/>
              <a:pathLst>
                <a:path w="330200" h="4533900">
                  <a:moveTo>
                    <a:pt x="330200" y="0"/>
                  </a:moveTo>
                  <a:cubicBezTo>
                    <a:pt x="300566" y="1298575"/>
                    <a:pt x="334433" y="2203450"/>
                    <a:pt x="279400" y="2959100"/>
                  </a:cubicBezTo>
                  <a:cubicBezTo>
                    <a:pt x="224367" y="3714750"/>
                    <a:pt x="80433" y="4321175"/>
                    <a:pt x="0" y="4533900"/>
                  </a:cubicBezTo>
                </a:path>
              </a:pathLst>
            </a:cu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sz="2000"/>
            </a:p>
          </p:txBody>
        </p:sp>
        <p:sp>
          <p:nvSpPr>
            <p:cNvPr id="5" name="フリーフォーム 4"/>
            <p:cNvSpPr/>
            <p:nvPr/>
          </p:nvSpPr>
          <p:spPr>
            <a:xfrm flipH="1">
              <a:off x="1556792" y="2771800"/>
              <a:ext cx="330200" cy="4533900"/>
            </a:xfrm>
            <a:custGeom>
              <a:avLst/>
              <a:gdLst>
                <a:gd name="connsiteX0" fmla="*/ 330200 w 330200"/>
                <a:gd name="connsiteY0" fmla="*/ 0 h 4533900"/>
                <a:gd name="connsiteX1" fmla="*/ 215900 w 330200"/>
                <a:gd name="connsiteY1" fmla="*/ 3352800 h 4533900"/>
                <a:gd name="connsiteX2" fmla="*/ 0 w 330200"/>
                <a:gd name="connsiteY2" fmla="*/ 4533900 h 4533900"/>
                <a:gd name="connsiteX0" fmla="*/ 330200 w 330200"/>
                <a:gd name="connsiteY0" fmla="*/ 0 h 4533900"/>
                <a:gd name="connsiteX1" fmla="*/ 266700 w 330200"/>
                <a:gd name="connsiteY1" fmla="*/ 3035300 h 4533900"/>
                <a:gd name="connsiteX2" fmla="*/ 0 w 330200"/>
                <a:gd name="connsiteY2" fmla="*/ 4533900 h 4533900"/>
                <a:gd name="connsiteX0" fmla="*/ 330200 w 330200"/>
                <a:gd name="connsiteY0" fmla="*/ 0 h 4533900"/>
                <a:gd name="connsiteX1" fmla="*/ 279400 w 330200"/>
                <a:gd name="connsiteY1" fmla="*/ 2959100 h 4533900"/>
                <a:gd name="connsiteX2" fmla="*/ 0 w 330200"/>
                <a:gd name="connsiteY2" fmla="*/ 4533900 h 4533900"/>
              </a:gdLst>
              <a:ahLst/>
              <a:cxnLst>
                <a:cxn ang="0">
                  <a:pos x="connsiteX0" y="connsiteY0"/>
                </a:cxn>
                <a:cxn ang="0">
                  <a:pos x="connsiteX1" y="connsiteY1"/>
                </a:cxn>
                <a:cxn ang="0">
                  <a:pos x="connsiteX2" y="connsiteY2"/>
                </a:cxn>
              </a:cxnLst>
              <a:rect l="l" t="t" r="r" b="b"/>
              <a:pathLst>
                <a:path w="330200" h="4533900">
                  <a:moveTo>
                    <a:pt x="330200" y="0"/>
                  </a:moveTo>
                  <a:cubicBezTo>
                    <a:pt x="300566" y="1298575"/>
                    <a:pt x="334433" y="2203450"/>
                    <a:pt x="279400" y="2959100"/>
                  </a:cubicBezTo>
                  <a:cubicBezTo>
                    <a:pt x="224367" y="3714750"/>
                    <a:pt x="80433" y="4321175"/>
                    <a:pt x="0" y="4533900"/>
                  </a:cubicBezTo>
                </a:path>
              </a:pathLst>
            </a:cu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sz="2000"/>
            </a:p>
          </p:txBody>
        </p:sp>
      </p:grpSp>
      <p:cxnSp>
        <p:nvCxnSpPr>
          <p:cNvPr id="6" name="直線コネクタ 5"/>
          <p:cNvCxnSpPr/>
          <p:nvPr/>
        </p:nvCxnSpPr>
        <p:spPr>
          <a:xfrm flipH="1" flipV="1">
            <a:off x="888341" y="4819011"/>
            <a:ext cx="907466" cy="533598"/>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flipV="1">
            <a:off x="1795806" y="4819011"/>
            <a:ext cx="848861" cy="535862"/>
          </a:xfrm>
          <a:prstGeom prst="line">
            <a:avLst/>
          </a:prstGeom>
          <a:ln w="57150"/>
        </p:spPr>
        <p:style>
          <a:lnRef idx="2">
            <a:schemeClr val="accent6"/>
          </a:lnRef>
          <a:fillRef idx="0">
            <a:schemeClr val="accent6"/>
          </a:fillRef>
          <a:effectRef idx="1">
            <a:schemeClr val="accent6"/>
          </a:effectRef>
          <a:fontRef idx="minor">
            <a:schemeClr val="tx1"/>
          </a:fontRef>
        </p:style>
      </p:cxnSp>
      <p:sp>
        <p:nvSpPr>
          <p:cNvPr id="8" name="角丸四角形 7"/>
          <p:cNvSpPr/>
          <p:nvPr/>
        </p:nvSpPr>
        <p:spPr>
          <a:xfrm>
            <a:off x="728192" y="2469139"/>
            <a:ext cx="2370129" cy="405656"/>
          </a:xfrm>
          <a:prstGeom prst="round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b="1" dirty="0" smtClean="0"/>
              <a:t>食　品</a:t>
            </a:r>
            <a:endParaRPr lang="ja-JP" altLang="en-US" b="1" dirty="0"/>
          </a:p>
        </p:txBody>
      </p:sp>
      <p:sp>
        <p:nvSpPr>
          <p:cNvPr id="9" name="角丸四角形 8"/>
          <p:cNvSpPr/>
          <p:nvPr/>
        </p:nvSpPr>
        <p:spPr>
          <a:xfrm>
            <a:off x="591126" y="3706386"/>
            <a:ext cx="2674958" cy="405656"/>
          </a:xfrm>
          <a:prstGeom prst="round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b="1" dirty="0" smtClean="0"/>
              <a:t>料　理</a:t>
            </a:r>
            <a:endParaRPr lang="ja-JP" altLang="en-US" b="1" dirty="0"/>
          </a:p>
        </p:txBody>
      </p:sp>
      <p:sp>
        <p:nvSpPr>
          <p:cNvPr id="10" name="角丸四角形 9"/>
          <p:cNvSpPr/>
          <p:nvPr/>
        </p:nvSpPr>
        <p:spPr>
          <a:xfrm>
            <a:off x="467544" y="5395075"/>
            <a:ext cx="2965161" cy="405656"/>
          </a:xfrm>
          <a:prstGeom prst="round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b="1" dirty="0" smtClean="0"/>
              <a:t>食　事</a:t>
            </a:r>
            <a:endParaRPr lang="ja-JP" altLang="en-US" b="1" dirty="0"/>
          </a:p>
        </p:txBody>
      </p:sp>
      <p:sp>
        <p:nvSpPr>
          <p:cNvPr id="11" name="上矢印 63"/>
          <p:cNvSpPr/>
          <p:nvPr/>
        </p:nvSpPr>
        <p:spPr>
          <a:xfrm rot="13920000">
            <a:off x="2391118" y="4177584"/>
            <a:ext cx="426399" cy="514133"/>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 name="上矢印 63"/>
          <p:cNvSpPr/>
          <p:nvPr/>
        </p:nvSpPr>
        <p:spPr>
          <a:xfrm rot="7560000">
            <a:off x="718140" y="4150300"/>
            <a:ext cx="390945" cy="518036"/>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 name="角丸四角形 12"/>
          <p:cNvSpPr/>
          <p:nvPr/>
        </p:nvSpPr>
        <p:spPr>
          <a:xfrm>
            <a:off x="742366" y="1100987"/>
            <a:ext cx="2244891" cy="405656"/>
          </a:xfrm>
          <a:prstGeom prst="round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b="1" dirty="0" smtClean="0"/>
              <a:t>エネルギー・栄養素</a:t>
            </a:r>
            <a:endParaRPr lang="ja-JP" altLang="en-US" b="1" dirty="0"/>
          </a:p>
        </p:txBody>
      </p:sp>
      <p:sp>
        <p:nvSpPr>
          <p:cNvPr id="14" name="テキスト ボックス 13"/>
          <p:cNvSpPr txBox="1"/>
          <p:nvPr/>
        </p:nvSpPr>
        <p:spPr>
          <a:xfrm>
            <a:off x="3438830" y="1196752"/>
            <a:ext cx="5525657" cy="1200329"/>
          </a:xfrm>
          <a:prstGeom prst="rect">
            <a:avLst/>
          </a:prstGeom>
          <a:noFill/>
        </p:spPr>
        <p:txBody>
          <a:bodyPr wrap="square" rtlCol="0">
            <a:spAutoFit/>
          </a:bodyPr>
          <a:lstStyle/>
          <a:p>
            <a:r>
              <a:rPr lang="en-US" altLang="ja-JP" dirty="0" smtClean="0"/>
              <a:t>〔</a:t>
            </a:r>
            <a:r>
              <a:rPr lang="ja-JP" altLang="en-US" dirty="0" smtClean="0"/>
              <a:t>１</a:t>
            </a:r>
            <a:r>
              <a:rPr lang="en-US" altLang="ja-JP" dirty="0" smtClean="0"/>
              <a:t>〕</a:t>
            </a:r>
            <a:r>
              <a:rPr lang="ja-JP" altLang="en-US" dirty="0"/>
              <a:t> </a:t>
            </a:r>
            <a:r>
              <a:rPr kumimoji="1" lang="ja-JP" altLang="en-US" dirty="0" smtClean="0"/>
              <a:t>食事摂取基準における主要な栄養素の摂取基</a:t>
            </a:r>
            <a:endParaRPr kumimoji="1" lang="en-US" altLang="ja-JP" dirty="0" smtClean="0"/>
          </a:p>
          <a:p>
            <a:r>
              <a:rPr lang="ja-JP" altLang="en-US" dirty="0"/>
              <a:t>　</a:t>
            </a:r>
            <a:r>
              <a:rPr lang="ja-JP" altLang="en-US" dirty="0" smtClean="0"/>
              <a:t>　</a:t>
            </a:r>
            <a:r>
              <a:rPr kumimoji="1" lang="ja-JP" altLang="en-US" dirty="0" smtClean="0"/>
              <a:t>準値（１日当たり）の範囲におさまり、</a:t>
            </a:r>
            <a:r>
              <a:rPr lang="ja-JP" altLang="en-US" dirty="0" smtClean="0"/>
              <a:t>か</a:t>
            </a:r>
            <a:r>
              <a:rPr kumimoji="1" lang="ja-JP" altLang="en-US" dirty="0" smtClean="0"/>
              <a:t>つ現在の</a:t>
            </a:r>
            <a:endParaRPr kumimoji="1" lang="en-US" altLang="ja-JP" dirty="0" smtClean="0"/>
          </a:p>
          <a:p>
            <a:r>
              <a:rPr lang="ja-JP" altLang="en-US" dirty="0"/>
              <a:t>　</a:t>
            </a:r>
            <a:r>
              <a:rPr lang="ja-JP" altLang="en-US" dirty="0" smtClean="0"/>
              <a:t>　</a:t>
            </a:r>
            <a:r>
              <a:rPr kumimoji="1" lang="ja-JP" altLang="en-US" dirty="0" smtClean="0"/>
              <a:t>日本人の食事</a:t>
            </a:r>
            <a:r>
              <a:rPr lang="ja-JP" altLang="en-US" dirty="0"/>
              <a:t>に</a:t>
            </a:r>
            <a:r>
              <a:rPr lang="ja-JP" altLang="en-US" dirty="0" smtClean="0"/>
              <a:t>おいて</a:t>
            </a:r>
            <a:r>
              <a:rPr kumimoji="1" lang="ja-JP" altLang="en-US" dirty="0" smtClean="0"/>
              <a:t>最適と考えられる食品</a:t>
            </a:r>
            <a:endParaRPr kumimoji="1" lang="en-US" altLang="ja-JP" dirty="0" smtClean="0"/>
          </a:p>
          <a:p>
            <a:r>
              <a:rPr lang="ja-JP" altLang="en-US" dirty="0"/>
              <a:t>　</a:t>
            </a:r>
            <a:r>
              <a:rPr lang="ja-JP" altLang="en-US" dirty="0" smtClean="0"/>
              <a:t>　</a:t>
            </a:r>
            <a:r>
              <a:rPr kumimoji="1" lang="ja-JP" altLang="en-US" dirty="0" smtClean="0"/>
              <a:t>群</a:t>
            </a:r>
            <a:r>
              <a:rPr kumimoji="1" lang="en-US" altLang="ja-JP" baseline="-25000" dirty="0" smtClean="0"/>
              <a:t>1</a:t>
            </a:r>
            <a:r>
              <a:rPr kumimoji="1" lang="ja-JP" altLang="en-US" dirty="0" smtClean="0"/>
              <a:t>～食品群</a:t>
            </a:r>
            <a:r>
              <a:rPr kumimoji="1" lang="en-US" altLang="ja-JP" baseline="-25000" dirty="0" smtClean="0"/>
              <a:t>n</a:t>
            </a:r>
            <a:r>
              <a:rPr kumimoji="1" lang="ja-JP" altLang="en-US" dirty="0" smtClean="0"/>
              <a:t>の１日当たりの量を求める</a:t>
            </a:r>
            <a:endParaRPr kumimoji="1" lang="ja-JP" altLang="en-US" dirty="0"/>
          </a:p>
        </p:txBody>
      </p:sp>
      <p:sp>
        <p:nvSpPr>
          <p:cNvPr id="15" name="テキスト ボックス 14"/>
          <p:cNvSpPr txBox="1"/>
          <p:nvPr/>
        </p:nvSpPr>
        <p:spPr>
          <a:xfrm>
            <a:off x="3438830" y="3090819"/>
            <a:ext cx="5525657" cy="646331"/>
          </a:xfrm>
          <a:prstGeom prst="rect">
            <a:avLst/>
          </a:prstGeom>
          <a:noFill/>
        </p:spPr>
        <p:txBody>
          <a:bodyPr wrap="square" rtlCol="0">
            <a:spAutoFit/>
          </a:bodyPr>
          <a:lstStyle/>
          <a:p>
            <a:r>
              <a:rPr lang="en-US" altLang="ja-JP" dirty="0" smtClean="0"/>
              <a:t>〔</a:t>
            </a:r>
            <a:r>
              <a:rPr lang="ja-JP" altLang="en-US" dirty="0"/>
              <a:t>２</a:t>
            </a:r>
            <a:r>
              <a:rPr lang="en-US" altLang="ja-JP" dirty="0" smtClean="0"/>
              <a:t>〕</a:t>
            </a:r>
            <a:r>
              <a:rPr lang="ja-JP" altLang="en-US" sz="1600" dirty="0" smtClean="0"/>
              <a:t> </a:t>
            </a:r>
            <a:r>
              <a:rPr lang="en-US" altLang="ja-JP" dirty="0"/>
              <a:t>〔</a:t>
            </a:r>
            <a:r>
              <a:rPr lang="ja-JP" altLang="en-US" dirty="0"/>
              <a:t>１</a:t>
            </a:r>
            <a:r>
              <a:rPr lang="en-US" altLang="ja-JP" dirty="0"/>
              <a:t>〕</a:t>
            </a:r>
            <a:r>
              <a:rPr kumimoji="1" lang="ja-JP" altLang="en-US" dirty="0" smtClean="0"/>
              <a:t>で求めた</a:t>
            </a:r>
            <a:r>
              <a:rPr lang="ja-JP" altLang="en-US" dirty="0"/>
              <a:t>食品群</a:t>
            </a:r>
            <a:r>
              <a:rPr lang="en-US" altLang="ja-JP" baseline="-25000" dirty="0"/>
              <a:t>1</a:t>
            </a:r>
            <a:r>
              <a:rPr lang="ja-JP" altLang="en-US" dirty="0"/>
              <a:t>～食品群</a:t>
            </a:r>
            <a:r>
              <a:rPr lang="en-US" altLang="ja-JP" baseline="-25000" dirty="0"/>
              <a:t>n</a:t>
            </a:r>
            <a:r>
              <a:rPr lang="ja-JP" altLang="en-US" dirty="0"/>
              <a:t>の</a:t>
            </a:r>
            <a:r>
              <a:rPr kumimoji="1" lang="ja-JP" altLang="en-US" dirty="0" smtClean="0"/>
              <a:t>１日当たりの</a:t>
            </a:r>
            <a:endParaRPr kumimoji="1" lang="en-US" altLang="ja-JP" dirty="0" smtClean="0"/>
          </a:p>
          <a:p>
            <a:r>
              <a:rPr lang="ja-JP" altLang="en-US" dirty="0" smtClean="0"/>
              <a:t>　　量をもとに、１食当たりの量を求める</a:t>
            </a:r>
            <a:endParaRPr lang="en-US" altLang="ja-JP" dirty="0" smtClean="0"/>
          </a:p>
        </p:txBody>
      </p:sp>
      <p:sp>
        <p:nvSpPr>
          <p:cNvPr id="16" name="テキスト ボックス 15"/>
          <p:cNvSpPr txBox="1"/>
          <p:nvPr/>
        </p:nvSpPr>
        <p:spPr>
          <a:xfrm>
            <a:off x="3438830" y="3810899"/>
            <a:ext cx="5589749" cy="1200329"/>
          </a:xfrm>
          <a:prstGeom prst="rect">
            <a:avLst/>
          </a:prstGeom>
          <a:noFill/>
        </p:spPr>
        <p:txBody>
          <a:bodyPr wrap="square" rtlCol="0">
            <a:spAutoFit/>
          </a:bodyPr>
          <a:lstStyle/>
          <a:p>
            <a:r>
              <a:rPr lang="en-US" altLang="ja-JP" dirty="0" smtClean="0"/>
              <a:t>〔</a:t>
            </a:r>
            <a:r>
              <a:rPr lang="ja-JP" altLang="en-US" dirty="0" smtClean="0"/>
              <a:t>３</a:t>
            </a:r>
            <a:r>
              <a:rPr lang="en-US" altLang="ja-JP" dirty="0" smtClean="0"/>
              <a:t>〕</a:t>
            </a:r>
            <a:r>
              <a:rPr lang="ja-JP" altLang="en-US" dirty="0" smtClean="0"/>
              <a:t> </a:t>
            </a:r>
            <a:r>
              <a:rPr lang="en-US" altLang="ja-JP" dirty="0" smtClean="0"/>
              <a:t>〔</a:t>
            </a:r>
            <a:r>
              <a:rPr lang="ja-JP" altLang="en-US" dirty="0" smtClean="0"/>
              <a:t>２</a:t>
            </a:r>
            <a:r>
              <a:rPr lang="en-US" altLang="ja-JP" dirty="0" smtClean="0"/>
              <a:t>〕</a:t>
            </a:r>
            <a:r>
              <a:rPr kumimoji="1" lang="ja-JP" altLang="en-US" dirty="0" smtClean="0"/>
              <a:t>で求めた</a:t>
            </a:r>
            <a:r>
              <a:rPr lang="ja-JP" altLang="en-US" dirty="0"/>
              <a:t>食品群</a:t>
            </a:r>
            <a:r>
              <a:rPr lang="en-US" altLang="ja-JP" baseline="-25000" dirty="0"/>
              <a:t>1</a:t>
            </a:r>
            <a:r>
              <a:rPr lang="ja-JP" altLang="en-US" dirty="0"/>
              <a:t>～食品群</a:t>
            </a:r>
            <a:r>
              <a:rPr lang="en-US" altLang="ja-JP" baseline="-25000" dirty="0" smtClean="0"/>
              <a:t>n</a:t>
            </a:r>
            <a:r>
              <a:rPr lang="ja-JP" altLang="en-US" dirty="0" smtClean="0"/>
              <a:t>の</a:t>
            </a:r>
            <a:r>
              <a:rPr kumimoji="1" lang="ja-JP" altLang="en-US" dirty="0" smtClean="0"/>
              <a:t>１食当たりの</a:t>
            </a:r>
            <a:endParaRPr kumimoji="1" lang="en-US" altLang="ja-JP" dirty="0" smtClean="0"/>
          </a:p>
          <a:p>
            <a:r>
              <a:rPr lang="ja-JP" altLang="en-US" dirty="0"/>
              <a:t>　</a:t>
            </a:r>
            <a:r>
              <a:rPr lang="ja-JP" altLang="en-US" dirty="0" smtClean="0"/>
              <a:t>　量をもとに、エネルギー・栄養素の特性を勘案し</a:t>
            </a:r>
            <a:endParaRPr lang="en-US" altLang="ja-JP" dirty="0" smtClean="0"/>
          </a:p>
          <a:p>
            <a:r>
              <a:rPr lang="ja-JP" altLang="en-US" dirty="0"/>
              <a:t>　</a:t>
            </a:r>
            <a:r>
              <a:rPr lang="ja-JP" altLang="en-US" dirty="0" smtClean="0"/>
              <a:t>　て、料理を基本とする食事パターンの枠組みを</a:t>
            </a:r>
            <a:endParaRPr lang="en-US" altLang="ja-JP" dirty="0" smtClean="0"/>
          </a:p>
          <a:p>
            <a:r>
              <a:rPr lang="ja-JP" altLang="en-US" dirty="0"/>
              <a:t>　</a:t>
            </a:r>
            <a:r>
              <a:rPr lang="ja-JP" altLang="en-US" dirty="0" smtClean="0"/>
              <a:t>　検証する</a:t>
            </a:r>
            <a:endParaRPr lang="en-US" altLang="ja-JP" dirty="0" smtClean="0"/>
          </a:p>
        </p:txBody>
      </p:sp>
      <p:sp>
        <p:nvSpPr>
          <p:cNvPr id="17" name="テキスト ボックス 16"/>
          <p:cNvSpPr txBox="1"/>
          <p:nvPr/>
        </p:nvSpPr>
        <p:spPr>
          <a:xfrm>
            <a:off x="3438830" y="5230941"/>
            <a:ext cx="5525658" cy="646331"/>
          </a:xfrm>
          <a:prstGeom prst="rect">
            <a:avLst/>
          </a:prstGeom>
          <a:noFill/>
        </p:spPr>
        <p:txBody>
          <a:bodyPr wrap="square" rtlCol="0">
            <a:spAutoFit/>
          </a:bodyPr>
          <a:lstStyle/>
          <a:p>
            <a:r>
              <a:rPr lang="en-US" altLang="ja-JP" dirty="0" smtClean="0"/>
              <a:t>〔</a:t>
            </a:r>
            <a:r>
              <a:rPr lang="ja-JP" altLang="en-US" dirty="0" smtClean="0"/>
              <a:t>４</a:t>
            </a:r>
            <a:r>
              <a:rPr lang="en-US" altLang="ja-JP" dirty="0" smtClean="0"/>
              <a:t>〕</a:t>
            </a:r>
            <a:r>
              <a:rPr lang="ja-JP" altLang="en-US" dirty="0" smtClean="0"/>
              <a:t> </a:t>
            </a:r>
            <a:r>
              <a:rPr kumimoji="1" lang="ja-JP" altLang="en-US" dirty="0" smtClean="0"/>
              <a:t>１食当たりの料理を基本とする食事パタ</a:t>
            </a:r>
            <a:r>
              <a:rPr lang="ja-JP" altLang="en-US" dirty="0"/>
              <a:t>ー</a:t>
            </a:r>
            <a:r>
              <a:rPr kumimoji="1" lang="ja-JP" altLang="en-US" dirty="0" smtClean="0"/>
              <a:t>ンに</a:t>
            </a:r>
            <a:endParaRPr kumimoji="1" lang="en-US" altLang="ja-JP" dirty="0" smtClean="0"/>
          </a:p>
          <a:p>
            <a:r>
              <a:rPr lang="ja-JP" altLang="en-US" dirty="0"/>
              <a:t>　</a:t>
            </a:r>
            <a:r>
              <a:rPr lang="ja-JP" altLang="en-US" dirty="0" smtClean="0"/>
              <a:t>　</a:t>
            </a:r>
            <a:r>
              <a:rPr kumimoji="1" lang="ja-JP" altLang="en-US" dirty="0" smtClean="0"/>
              <a:t>関する基準を</a:t>
            </a:r>
            <a:r>
              <a:rPr lang="ja-JP" altLang="en-US" dirty="0" smtClean="0"/>
              <a:t>求める</a:t>
            </a:r>
            <a:endParaRPr lang="en-US" altLang="ja-JP" dirty="0" smtClean="0"/>
          </a:p>
        </p:txBody>
      </p:sp>
      <p:sp>
        <p:nvSpPr>
          <p:cNvPr id="18" name="テキスト ボックス 17"/>
          <p:cNvSpPr txBox="1"/>
          <p:nvPr/>
        </p:nvSpPr>
        <p:spPr>
          <a:xfrm>
            <a:off x="3703442" y="2535494"/>
            <a:ext cx="4684982" cy="369332"/>
          </a:xfrm>
          <a:prstGeom prst="rect">
            <a:avLst/>
          </a:prstGeom>
          <a:noFill/>
        </p:spPr>
        <p:txBody>
          <a:bodyPr wrap="square" rtlCol="0">
            <a:spAutoFit/>
          </a:bodyPr>
          <a:lstStyle/>
          <a:p>
            <a:r>
              <a:rPr lang="ja-JP" altLang="en-US" dirty="0"/>
              <a:t>　</a:t>
            </a:r>
            <a:r>
              <a:rPr kumimoji="1" lang="ja-JP" altLang="en-US" dirty="0" smtClean="0"/>
              <a:t>線形計画法（食事最適化法）を用いた解析</a:t>
            </a:r>
            <a:endParaRPr kumimoji="1" lang="ja-JP" altLang="en-US" dirty="0"/>
          </a:p>
        </p:txBody>
      </p:sp>
      <p:sp>
        <p:nvSpPr>
          <p:cNvPr id="19" name="角丸四角形 18"/>
          <p:cNvSpPr/>
          <p:nvPr/>
        </p:nvSpPr>
        <p:spPr>
          <a:xfrm>
            <a:off x="3547471" y="2492896"/>
            <a:ext cx="4840953" cy="411930"/>
          </a:xfrm>
          <a:prstGeom prst="roundRect">
            <a:avLst>
              <a:gd name="adj" fmla="val 1031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0" y="-27384"/>
            <a:ext cx="9144000" cy="69016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ysClr val="windowText" lastClr="000000"/>
                </a:solidFill>
                <a:latin typeface="ＭＳ ゴシック" panose="020B0609070205080204" pitchFamily="49" charset="-128"/>
                <a:ea typeface="ＭＳ ゴシック" panose="020B0609070205080204" pitchFamily="49" charset="-128"/>
              </a:rPr>
              <a:t>栄養バランスの確保からみた「健康な食事」の食事パターンに</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関する</a:t>
            </a:r>
            <a:endParaRPr lang="en-US" altLang="ja-JP" dirty="0" smtClean="0">
              <a:solidFill>
                <a:sysClr val="windowText" lastClr="000000"/>
              </a:solidFill>
              <a:latin typeface="ＭＳ ゴシック" panose="020B0609070205080204" pitchFamily="49" charset="-128"/>
              <a:ea typeface="ＭＳ ゴシック" panose="020B0609070205080204" pitchFamily="49" charset="-128"/>
            </a:endParaRPr>
          </a:p>
          <a:p>
            <a:pPr algn="ct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基準について</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の解析手順</a:t>
            </a:r>
          </a:p>
        </p:txBody>
      </p:sp>
      <p:sp>
        <p:nvSpPr>
          <p:cNvPr id="22" name="正方形/長方形 21"/>
          <p:cNvSpPr/>
          <p:nvPr/>
        </p:nvSpPr>
        <p:spPr>
          <a:xfrm>
            <a:off x="-180528" y="646977"/>
            <a:ext cx="9505056" cy="45719"/>
          </a:xfrm>
          <a:prstGeom prst="rect">
            <a:avLst/>
          </a:prstGeom>
          <a:gradFill flip="none" rotWithShape="1">
            <a:gsLst>
              <a:gs pos="0">
                <a:srgbClr val="FF7C80"/>
              </a:gs>
              <a:gs pos="100000">
                <a:srgbClr val="FFCCC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73</a:t>
            </a:fld>
            <a:endParaRPr kumimoji="1" lang="ja-JP" altLang="en-US"/>
          </a:p>
        </p:txBody>
      </p:sp>
    </p:spTree>
    <p:extLst>
      <p:ext uri="{BB962C8B-B14F-4D97-AF65-F5344CB8AC3E}">
        <p14:creationId xmlns:p14="http://schemas.microsoft.com/office/powerpoint/2010/main" val="39549876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009806492"/>
              </p:ext>
            </p:extLst>
          </p:nvPr>
        </p:nvGraphicFramePr>
        <p:xfrm>
          <a:off x="1792619" y="1772816"/>
          <a:ext cx="5438409" cy="2592288"/>
        </p:xfrm>
        <a:graphic>
          <a:graphicData uri="http://schemas.openxmlformats.org/drawingml/2006/table">
            <a:tbl>
              <a:tblPr firstRow="1" bandRow="1">
                <a:tableStyleId>{5940675A-B579-460E-94D1-54222C63F5DA}</a:tableStyleId>
              </a:tblPr>
              <a:tblGrid>
                <a:gridCol w="1812803"/>
                <a:gridCol w="1812803"/>
                <a:gridCol w="1812803"/>
              </a:tblGrid>
              <a:tr h="428084">
                <a:tc rowSpan="2">
                  <a:txBody>
                    <a:bodyPr/>
                    <a:lstStyle/>
                    <a:p>
                      <a:pPr algn="ctr"/>
                      <a:r>
                        <a:rPr kumimoji="1" lang="ja-JP" altLang="en-US" sz="2000" dirty="0" smtClean="0"/>
                        <a:t>年齢</a:t>
                      </a:r>
                      <a:endParaRPr kumimoji="1" lang="ja-JP" altLang="en-US" sz="2000" dirty="0"/>
                    </a:p>
                  </a:txBody>
                  <a:tcPr marL="122602" marR="122602" marT="61301" marB="6130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gn="ctr"/>
                      <a:r>
                        <a:rPr kumimoji="1" lang="ja-JP" altLang="en-US" sz="2000" dirty="0" smtClean="0"/>
                        <a:t>対象人数（人）</a:t>
                      </a:r>
                      <a:endParaRPr kumimoji="1" lang="ja-JP" altLang="en-US" sz="2000" dirty="0"/>
                    </a:p>
                  </a:txBody>
                  <a:tcPr marL="122602" marR="122602" marT="61301" marB="6130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hMerge="1">
                  <a:txBody>
                    <a:bodyPr/>
                    <a:lstStyle/>
                    <a:p>
                      <a:endParaRPr kumimoji="1" lang="ja-JP" altLang="en-US" dirty="0"/>
                    </a:p>
                  </a:txBody>
                  <a:tcPr>
                    <a:lnL w="6350" cap="flat" cmpd="sng" algn="ctr">
                      <a:solidFill>
                        <a:schemeClr val="bg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r>
              <a:tr h="428084">
                <a:tc vMerge="1">
                  <a:txBody>
                    <a:bodyPr/>
                    <a:lstStyle/>
                    <a:p>
                      <a:endParaRPr kumimoji="1" lang="ja-JP" altLang="en-US"/>
                    </a:p>
                  </a:txBody>
                  <a:tcPr/>
                </a:tc>
                <a:tc>
                  <a:txBody>
                    <a:bodyPr/>
                    <a:lstStyle/>
                    <a:p>
                      <a:pPr algn="ctr"/>
                      <a:r>
                        <a:rPr kumimoji="1" lang="ja-JP" altLang="en-US" sz="2000" dirty="0" smtClean="0"/>
                        <a:t>男性</a:t>
                      </a:r>
                      <a:endParaRPr kumimoji="1" lang="ja-JP" altLang="en-US" sz="2000" dirty="0"/>
                    </a:p>
                  </a:txBody>
                  <a:tcPr marL="122602" marR="122602" marT="61301" marB="61301" anchor="ctr">
                    <a:lnL w="952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2000" dirty="0" smtClean="0"/>
                        <a:t>女性</a:t>
                      </a:r>
                      <a:endParaRPr kumimoji="1" lang="ja-JP" altLang="en-US" sz="2000" dirty="0"/>
                    </a:p>
                  </a:txBody>
                  <a:tcPr marL="122602" marR="122602" marT="61301" marB="61301" anchor="ctr">
                    <a:lnL w="6350" cap="flat" cmpd="sng" algn="ctr">
                      <a:solidFill>
                        <a:schemeClr val="bg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434030">
                <a:tc>
                  <a:txBody>
                    <a:bodyPr/>
                    <a:lstStyle/>
                    <a:p>
                      <a:pPr algn="ctr"/>
                      <a:r>
                        <a:rPr kumimoji="1" lang="en-US" altLang="ja-JP" sz="2000" dirty="0" smtClean="0"/>
                        <a:t>18</a:t>
                      </a:r>
                      <a:r>
                        <a:rPr kumimoji="1" lang="ja-JP" altLang="en-US" sz="2000" dirty="0" smtClean="0"/>
                        <a:t>～</a:t>
                      </a:r>
                      <a:r>
                        <a:rPr kumimoji="1" lang="en-US" altLang="ja-JP" sz="2000" dirty="0" smtClean="0"/>
                        <a:t>29</a:t>
                      </a:r>
                      <a:r>
                        <a:rPr kumimoji="1" lang="ja-JP" altLang="en-US" sz="2000" dirty="0" smtClean="0"/>
                        <a:t>歳</a:t>
                      </a:r>
                      <a:endParaRPr kumimoji="1" lang="ja-JP" altLang="en-US" sz="2000" dirty="0"/>
                    </a:p>
                  </a:txBody>
                  <a:tcPr marL="122602" marR="122602" marT="61301" marB="6130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2000" dirty="0" smtClean="0"/>
                        <a:t>1,295</a:t>
                      </a:r>
                      <a:endParaRPr kumimoji="1" lang="ja-JP" altLang="en-US" sz="2000" dirty="0"/>
                    </a:p>
                  </a:txBody>
                  <a:tcPr marL="122602" marR="122602" marT="61301" marB="61301" anchor="ctr">
                    <a:lnL w="952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2000" dirty="0" smtClean="0"/>
                        <a:t>1,274</a:t>
                      </a:r>
                      <a:endParaRPr kumimoji="1" lang="ja-JP" altLang="en-US" sz="2000" dirty="0"/>
                    </a:p>
                  </a:txBody>
                  <a:tcPr marL="122602" marR="122602" marT="61301" marB="61301" anchor="ctr">
                    <a:lnL w="6350" cap="flat" cmpd="sng" algn="ctr">
                      <a:solidFill>
                        <a:schemeClr val="bg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r>
              <a:tr h="434030">
                <a:tc>
                  <a:txBody>
                    <a:bodyPr/>
                    <a:lstStyle/>
                    <a:p>
                      <a:pPr algn="ctr"/>
                      <a:r>
                        <a:rPr kumimoji="1" lang="en-US" altLang="ja-JP" sz="2000" dirty="0" smtClean="0"/>
                        <a:t>30</a:t>
                      </a:r>
                      <a:r>
                        <a:rPr kumimoji="1" lang="ja-JP" altLang="en-US" sz="2000" dirty="0" smtClean="0"/>
                        <a:t>～</a:t>
                      </a:r>
                      <a:r>
                        <a:rPr kumimoji="1" lang="en-US" altLang="ja-JP" sz="2000" dirty="0" smtClean="0"/>
                        <a:t>49</a:t>
                      </a:r>
                      <a:r>
                        <a:rPr kumimoji="1" lang="ja-JP" altLang="en-US" sz="2000" dirty="0" smtClean="0"/>
                        <a:t>歳</a:t>
                      </a:r>
                      <a:endParaRPr kumimoji="1" lang="ja-JP" altLang="en-US" sz="2000" dirty="0"/>
                    </a:p>
                  </a:txBody>
                  <a:tcPr marL="122602" marR="122602" marT="61301" marB="6130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2000" dirty="0" smtClean="0"/>
                        <a:t>3,550</a:t>
                      </a:r>
                      <a:endParaRPr kumimoji="1" lang="ja-JP" altLang="en-US" sz="2000" dirty="0"/>
                    </a:p>
                  </a:txBody>
                  <a:tcPr marL="122602" marR="122602" marT="61301" marB="61301" anchor="ctr">
                    <a:lnL w="952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2000" dirty="0" smtClean="0"/>
                        <a:t>3,799</a:t>
                      </a:r>
                      <a:endParaRPr kumimoji="1" lang="ja-JP" altLang="en-US" sz="2000" dirty="0"/>
                    </a:p>
                  </a:txBody>
                  <a:tcPr marL="122602" marR="122602" marT="61301" marB="61301" anchor="ctr">
                    <a:lnL w="6350" cap="flat" cmpd="sng" algn="ctr">
                      <a:solidFill>
                        <a:schemeClr val="bg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r>
              <a:tr h="434030">
                <a:tc>
                  <a:txBody>
                    <a:bodyPr/>
                    <a:lstStyle/>
                    <a:p>
                      <a:pPr algn="ctr"/>
                      <a:r>
                        <a:rPr kumimoji="1" lang="en-US" altLang="ja-JP" sz="2000" dirty="0" smtClean="0"/>
                        <a:t>50</a:t>
                      </a:r>
                      <a:r>
                        <a:rPr kumimoji="1" lang="ja-JP" altLang="en-US" sz="2000" dirty="0" smtClean="0"/>
                        <a:t>～</a:t>
                      </a:r>
                      <a:r>
                        <a:rPr kumimoji="1" lang="en-US" altLang="ja-JP" sz="2000" dirty="0" smtClean="0"/>
                        <a:t>69</a:t>
                      </a:r>
                      <a:r>
                        <a:rPr kumimoji="1" lang="ja-JP" altLang="en-US" sz="2000" dirty="0" smtClean="0"/>
                        <a:t>歳</a:t>
                      </a:r>
                      <a:endParaRPr kumimoji="1" lang="ja-JP" altLang="en-US" sz="2000" dirty="0"/>
                    </a:p>
                  </a:txBody>
                  <a:tcPr marL="122602" marR="122602" marT="61301" marB="6130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2000" dirty="0" smtClean="0"/>
                        <a:t>4,622</a:t>
                      </a:r>
                      <a:endParaRPr kumimoji="1" lang="ja-JP" altLang="en-US" sz="2000" dirty="0"/>
                    </a:p>
                  </a:txBody>
                  <a:tcPr marL="122602" marR="122602" marT="61301" marB="61301" anchor="ctr">
                    <a:lnL w="952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2000" dirty="0" smtClean="0"/>
                        <a:t>5,338</a:t>
                      </a:r>
                      <a:endParaRPr kumimoji="1" lang="ja-JP" altLang="en-US" sz="2000" dirty="0"/>
                    </a:p>
                  </a:txBody>
                  <a:tcPr marL="122602" marR="122602" marT="61301" marB="61301" anchor="ctr">
                    <a:lnL w="6350" cap="flat" cmpd="sng" algn="ctr">
                      <a:solidFill>
                        <a:schemeClr val="bg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r>
              <a:tr h="434030">
                <a:tc>
                  <a:txBody>
                    <a:bodyPr/>
                    <a:lstStyle/>
                    <a:p>
                      <a:pPr algn="ctr"/>
                      <a:r>
                        <a:rPr kumimoji="1" lang="en-US" altLang="ja-JP" sz="2000" dirty="0" smtClean="0"/>
                        <a:t>70</a:t>
                      </a:r>
                      <a:r>
                        <a:rPr kumimoji="1" lang="ja-JP" altLang="en-US" sz="2000" dirty="0" smtClean="0"/>
                        <a:t>歳以上</a:t>
                      </a:r>
                      <a:endParaRPr kumimoji="1" lang="ja-JP" altLang="en-US" sz="2000" dirty="0"/>
                    </a:p>
                  </a:txBody>
                  <a:tcPr marL="122602" marR="122602" marT="61301" marB="6130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2000" dirty="0" smtClean="0"/>
                        <a:t>3,015</a:t>
                      </a:r>
                      <a:endParaRPr kumimoji="1" lang="ja-JP" altLang="en-US" sz="2000" dirty="0"/>
                    </a:p>
                  </a:txBody>
                  <a:tcPr marL="122602" marR="122602" marT="61301" marB="61301" anchor="ctr">
                    <a:lnL w="952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2000" dirty="0" smtClean="0"/>
                        <a:t>3,897</a:t>
                      </a:r>
                      <a:endParaRPr kumimoji="1" lang="ja-JP" altLang="en-US" sz="2000" dirty="0"/>
                    </a:p>
                  </a:txBody>
                  <a:tcPr marL="122602" marR="122602" marT="61301" marB="61301" anchor="ctr">
                    <a:lnL w="6350" cap="flat" cmpd="sng" algn="ctr">
                      <a:solidFill>
                        <a:schemeClr val="bg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
        <p:nvSpPr>
          <p:cNvPr id="4" name="正方形/長方形 3"/>
          <p:cNvSpPr/>
          <p:nvPr/>
        </p:nvSpPr>
        <p:spPr>
          <a:xfrm>
            <a:off x="0" y="2527"/>
            <a:ext cx="9144000" cy="9744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dirty="0">
                <a:solidFill>
                  <a:sysClr val="windowText" lastClr="000000"/>
                </a:solidFill>
                <a:latin typeface="ＭＳ ゴシック" panose="020B0609070205080204" pitchFamily="49" charset="-128"/>
                <a:ea typeface="ＭＳ ゴシック" panose="020B0609070205080204" pitchFamily="49" charset="-128"/>
              </a:rPr>
              <a:t>〔</a:t>
            </a:r>
            <a:r>
              <a:rPr lang="ja-JP" altLang="en-US" dirty="0">
                <a:solidFill>
                  <a:sysClr val="windowText" lastClr="000000"/>
                </a:solidFill>
                <a:latin typeface="ＭＳ ゴシック" panose="020B0609070205080204" pitchFamily="49" charset="-128"/>
                <a:ea typeface="ＭＳ ゴシック" panose="020B0609070205080204" pitchFamily="49" charset="-128"/>
              </a:rPr>
              <a:t>１</a:t>
            </a:r>
            <a:r>
              <a:rPr lang="en-US" altLang="ja-JP" dirty="0" smtClean="0">
                <a:solidFill>
                  <a:sysClr val="windowText" lastClr="000000"/>
                </a:solidFill>
                <a:latin typeface="ＭＳ ゴシック" panose="020B0609070205080204" pitchFamily="49" charset="-128"/>
                <a:ea typeface="ＭＳ ゴシック" panose="020B0609070205080204" pitchFamily="49" charset="-128"/>
              </a:rPr>
              <a:t>〕</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食事</a:t>
            </a:r>
            <a:r>
              <a:rPr lang="ja-JP" altLang="en-US" dirty="0">
                <a:solidFill>
                  <a:sysClr val="windowText" lastClr="000000"/>
                </a:solidFill>
                <a:latin typeface="ＭＳ ゴシック" panose="020B0609070205080204" pitchFamily="49" charset="-128"/>
                <a:ea typeface="ＭＳ ゴシック" panose="020B0609070205080204" pitchFamily="49" charset="-128"/>
              </a:rPr>
              <a:t>摂取基準における主要な栄養素の摂取基準値（１日当たり）の範囲</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に</a:t>
            </a:r>
            <a:endParaRPr lang="en-US" altLang="ja-JP" dirty="0" smtClean="0">
              <a:solidFill>
                <a:sysClr val="windowText" lastClr="000000"/>
              </a:solidFill>
              <a:latin typeface="ＭＳ ゴシック" panose="020B0609070205080204" pitchFamily="49" charset="-128"/>
              <a:ea typeface="ＭＳ ゴシック" panose="020B0609070205080204" pitchFamily="49" charset="-128"/>
            </a:endParaRPr>
          </a:p>
          <a:p>
            <a:r>
              <a:rPr lang="ja-JP" altLang="en-US" dirty="0">
                <a:solidFill>
                  <a:sysClr val="windowText" lastClr="000000"/>
                </a:solidFill>
                <a:latin typeface="ＭＳ ゴシック" panose="020B0609070205080204" pitchFamily="49" charset="-128"/>
                <a:ea typeface="ＭＳ ゴシック" panose="020B0609070205080204" pitchFamily="49" charset="-128"/>
              </a:rPr>
              <a:t>　</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　　おさまり</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、かつ現在の日本人の食事において最適と考えられる食品群</a:t>
            </a:r>
            <a:r>
              <a:rPr lang="en-US" altLang="ja-JP" dirty="0">
                <a:solidFill>
                  <a:sysClr val="windowText" lastClr="000000"/>
                </a:solidFill>
                <a:latin typeface="ＭＳ ゴシック" panose="020B0609070205080204" pitchFamily="49" charset="-128"/>
                <a:ea typeface="ＭＳ ゴシック" panose="020B0609070205080204" pitchFamily="49" charset="-128"/>
              </a:rPr>
              <a:t>1</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a:t>
            </a:r>
            <a:endParaRPr lang="en-US" altLang="ja-JP" dirty="0" smtClean="0">
              <a:solidFill>
                <a:sysClr val="windowText" lastClr="000000"/>
              </a:solidFill>
              <a:latin typeface="ＭＳ ゴシック" panose="020B0609070205080204" pitchFamily="49" charset="-128"/>
              <a:ea typeface="ＭＳ ゴシック" panose="020B0609070205080204" pitchFamily="49" charset="-128"/>
            </a:endParaRPr>
          </a:p>
          <a:p>
            <a:r>
              <a:rPr lang="ja-JP" altLang="en-US" dirty="0">
                <a:solidFill>
                  <a:sysClr val="windowText" lastClr="000000"/>
                </a:solidFill>
                <a:latin typeface="ＭＳ ゴシック" panose="020B0609070205080204" pitchFamily="49" charset="-128"/>
                <a:ea typeface="ＭＳ ゴシック" panose="020B0609070205080204" pitchFamily="49" charset="-128"/>
              </a:rPr>
              <a:t>　</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　　食品群</a:t>
            </a:r>
            <a:r>
              <a:rPr lang="en-US" altLang="ja-JP" dirty="0">
                <a:solidFill>
                  <a:sysClr val="windowText" lastClr="000000"/>
                </a:solidFill>
                <a:latin typeface="ＭＳ ゴシック" panose="020B0609070205080204" pitchFamily="49" charset="-128"/>
                <a:ea typeface="ＭＳ ゴシック" panose="020B0609070205080204" pitchFamily="49" charset="-128"/>
              </a:rPr>
              <a:t>n</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の１日当たりの量を求める</a:t>
            </a:r>
          </a:p>
        </p:txBody>
      </p:sp>
      <p:sp>
        <p:nvSpPr>
          <p:cNvPr id="5" name="角丸四角形 4"/>
          <p:cNvSpPr/>
          <p:nvPr/>
        </p:nvSpPr>
        <p:spPr>
          <a:xfrm>
            <a:off x="251520" y="4653136"/>
            <a:ext cx="8640960" cy="2160240"/>
          </a:xfrm>
          <a:prstGeom prst="roundRect">
            <a:avLst>
              <a:gd name="adj" fmla="val 9613"/>
            </a:avLst>
          </a:prstGeom>
          <a:ln>
            <a:solidFill>
              <a:srgbClr val="FF5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ja-JP" dirty="0"/>
              <a:t>摂取量に関するデータは、平成</a:t>
            </a:r>
            <a:r>
              <a:rPr lang="en-US" altLang="ja-JP" dirty="0"/>
              <a:t>24</a:t>
            </a:r>
            <a:r>
              <a:rPr lang="ja-JP" altLang="ja-JP" dirty="0"/>
              <a:t>年国民健康・栄養調査の結果を用いた。対象者は、平成</a:t>
            </a:r>
            <a:r>
              <a:rPr lang="en-US" altLang="ja-JP" dirty="0"/>
              <a:t>24</a:t>
            </a:r>
            <a:r>
              <a:rPr lang="ja-JP" altLang="ja-JP" dirty="0"/>
              <a:t>年国民健康・栄養調査において、食事記録の有効なデータが得られた</a:t>
            </a:r>
            <a:r>
              <a:rPr lang="en-US" altLang="ja-JP" dirty="0"/>
              <a:t>18</a:t>
            </a:r>
            <a:r>
              <a:rPr lang="ja-JP" altLang="ja-JP" dirty="0"/>
              <a:t>歳以上の</a:t>
            </a:r>
            <a:r>
              <a:rPr lang="en-US" altLang="ja-JP" dirty="0"/>
              <a:t>26,790</a:t>
            </a:r>
            <a:r>
              <a:rPr lang="ja-JP" altLang="ja-JP" dirty="0"/>
              <a:t>名とした（妊婦・授乳婦</a:t>
            </a:r>
            <a:r>
              <a:rPr lang="ja-JP" altLang="ja-JP" dirty="0" smtClean="0"/>
              <a:t>除外）。</a:t>
            </a:r>
            <a:endParaRPr lang="en-US" altLang="ja-JP" dirty="0" smtClean="0"/>
          </a:p>
          <a:p>
            <a:r>
              <a:rPr lang="ja-JP" altLang="ja-JP" dirty="0" smtClean="0"/>
              <a:t>この</a:t>
            </a:r>
            <a:r>
              <a:rPr lang="ja-JP" altLang="ja-JP" dirty="0"/>
              <a:t>集団について、男女ごと並びに食事摂取基準で示された年齢</a:t>
            </a:r>
            <a:r>
              <a:rPr lang="ja-JP" altLang="ja-JP" dirty="0" smtClean="0"/>
              <a:t>区分ごと</a:t>
            </a:r>
            <a:r>
              <a:rPr lang="ja-JP" altLang="ja-JP" dirty="0"/>
              <a:t>の計８グループについて解析した</a:t>
            </a:r>
            <a:r>
              <a:rPr lang="ja-JP" altLang="ja-JP" dirty="0" smtClean="0"/>
              <a:t>。</a:t>
            </a:r>
            <a:endParaRPr lang="en-US" altLang="ja-JP" dirty="0" smtClean="0"/>
          </a:p>
          <a:p>
            <a:r>
              <a:rPr lang="ja-JP" altLang="ja-JP" dirty="0" smtClean="0"/>
              <a:t>ここ</a:t>
            </a:r>
            <a:r>
              <a:rPr lang="ja-JP" altLang="ja-JP" dirty="0"/>
              <a:t>での解析の対象を</a:t>
            </a:r>
            <a:r>
              <a:rPr lang="en-US" altLang="ja-JP" dirty="0"/>
              <a:t>18</a:t>
            </a:r>
            <a:r>
              <a:rPr lang="ja-JP" altLang="ja-JP" dirty="0"/>
              <a:t>歳以上としたのは、食事摂取基準の年齢区分に合致させたことによる</a:t>
            </a:r>
            <a:r>
              <a:rPr lang="ja-JP" altLang="ja-JP" dirty="0" smtClean="0"/>
              <a:t>。</a:t>
            </a:r>
            <a:endParaRPr lang="ja-JP" altLang="ja-JP" dirty="0"/>
          </a:p>
        </p:txBody>
      </p:sp>
      <p:sp>
        <p:nvSpPr>
          <p:cNvPr id="8" name="正方形/長方形 7"/>
          <p:cNvSpPr/>
          <p:nvPr/>
        </p:nvSpPr>
        <p:spPr>
          <a:xfrm>
            <a:off x="2016334" y="1268760"/>
            <a:ext cx="5003938" cy="400110"/>
          </a:xfrm>
          <a:prstGeom prst="rect">
            <a:avLst/>
          </a:prstGeom>
        </p:spPr>
        <p:txBody>
          <a:bodyPr wrap="square">
            <a:spAutoFit/>
          </a:bodyPr>
          <a:lstStyle/>
          <a:p>
            <a:pPr algn="ctr"/>
            <a:r>
              <a:rPr lang="ja-JP" altLang="ja-JP" sz="2000" dirty="0" smtClean="0"/>
              <a:t>解析</a:t>
            </a:r>
            <a:r>
              <a:rPr lang="ja-JP" altLang="ja-JP" sz="2000" dirty="0"/>
              <a:t>対象とした年齢と男女ごとの対象人数</a:t>
            </a:r>
            <a:endParaRPr lang="ja-JP" altLang="en-US" sz="2000" dirty="0"/>
          </a:p>
        </p:txBody>
      </p:sp>
      <p:sp>
        <p:nvSpPr>
          <p:cNvPr id="9" name="正方形/長方形 8"/>
          <p:cNvSpPr/>
          <p:nvPr/>
        </p:nvSpPr>
        <p:spPr>
          <a:xfrm>
            <a:off x="-180528" y="980728"/>
            <a:ext cx="9505056" cy="45719"/>
          </a:xfrm>
          <a:prstGeom prst="rect">
            <a:avLst/>
          </a:prstGeom>
          <a:gradFill flip="none" rotWithShape="1">
            <a:gsLst>
              <a:gs pos="0">
                <a:srgbClr val="FF7C80"/>
              </a:gs>
              <a:gs pos="100000">
                <a:srgbClr val="FFCCC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74</a:t>
            </a:fld>
            <a:endParaRPr kumimoji="1" lang="ja-JP" altLang="en-US"/>
          </a:p>
        </p:txBody>
      </p:sp>
    </p:spTree>
    <p:extLst>
      <p:ext uri="{BB962C8B-B14F-4D97-AF65-F5344CB8AC3E}">
        <p14:creationId xmlns:p14="http://schemas.microsoft.com/office/powerpoint/2010/main" val="34065856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48182" y="1124744"/>
            <a:ext cx="7812250" cy="400110"/>
          </a:xfrm>
          <a:prstGeom prst="rect">
            <a:avLst/>
          </a:prstGeom>
        </p:spPr>
        <p:txBody>
          <a:bodyPr wrap="square">
            <a:spAutoFit/>
          </a:bodyPr>
          <a:lstStyle/>
          <a:p>
            <a:pPr algn="ctr"/>
            <a:r>
              <a:rPr lang="ja-JP" altLang="ja-JP" sz="2000" dirty="0" smtClean="0"/>
              <a:t>食品群</a:t>
            </a:r>
            <a:r>
              <a:rPr lang="ja-JP" altLang="ja-JP" sz="2000" dirty="0"/>
              <a:t>の分類</a:t>
            </a:r>
            <a:endParaRPr lang="ja-JP" altLang="en-US" sz="2000" dirty="0"/>
          </a:p>
        </p:txBody>
      </p:sp>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78914" y="1566084"/>
            <a:ext cx="9065086" cy="2224982"/>
          </a:xfrm>
          <a:prstGeom prst="rect">
            <a:avLst/>
          </a:prstGeom>
          <a:noFill/>
          <a:ln>
            <a:noFill/>
          </a:ln>
        </p:spPr>
      </p:pic>
      <p:sp>
        <p:nvSpPr>
          <p:cNvPr id="5" name="角丸四角形 4"/>
          <p:cNvSpPr/>
          <p:nvPr/>
        </p:nvSpPr>
        <p:spPr>
          <a:xfrm>
            <a:off x="251520" y="4149080"/>
            <a:ext cx="8640960" cy="2520280"/>
          </a:xfrm>
          <a:prstGeom prst="roundRect">
            <a:avLst>
              <a:gd name="adj" fmla="val 7224"/>
            </a:avLst>
          </a:prstGeom>
          <a:ln>
            <a:solidFill>
              <a:srgbClr val="FF5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ja-JP" dirty="0" smtClean="0"/>
              <a:t>平成</a:t>
            </a:r>
            <a:r>
              <a:rPr lang="en-US" altLang="ja-JP" dirty="0"/>
              <a:t>24</a:t>
            </a:r>
            <a:r>
              <a:rPr lang="ja-JP" altLang="ja-JP" dirty="0"/>
              <a:t>年国民健康・栄養調査の食事記録に出現した</a:t>
            </a:r>
            <a:r>
              <a:rPr lang="en-US" altLang="ja-JP" dirty="0"/>
              <a:t>1,628</a:t>
            </a:r>
            <a:r>
              <a:rPr lang="ja-JP" altLang="ja-JP" dirty="0"/>
              <a:t>食品を栄養成分の類似性から</a:t>
            </a:r>
            <a:r>
              <a:rPr lang="ja-JP" altLang="ja-JP" dirty="0" smtClean="0"/>
              <a:t>表に</a:t>
            </a:r>
            <a:r>
              <a:rPr lang="ja-JP" altLang="ja-JP" dirty="0"/>
              <a:t>示す食品群に分類した</a:t>
            </a:r>
            <a:r>
              <a:rPr lang="ja-JP" altLang="ja-JP" dirty="0" smtClean="0"/>
              <a:t>。その際、下記の方針を採用した。</a:t>
            </a:r>
          </a:p>
          <a:p>
            <a:pPr lvl="0">
              <a:spcBef>
                <a:spcPts val="600"/>
              </a:spcBef>
            </a:pPr>
            <a:r>
              <a:rPr lang="ja-JP" altLang="en-US" dirty="0" smtClean="0"/>
              <a:t>　・</a:t>
            </a:r>
            <a:r>
              <a:rPr lang="ja-JP" altLang="ja-JP" dirty="0" smtClean="0"/>
              <a:t>穀類</a:t>
            </a:r>
            <a:r>
              <a:rPr lang="ja-JP" altLang="ja-JP" dirty="0"/>
              <a:t>は、主食となる穀類と、精製度の低い穀類</a:t>
            </a:r>
            <a:r>
              <a:rPr lang="en-US" altLang="ja-JP" baseline="30000" dirty="0"/>
              <a:t>*</a:t>
            </a:r>
            <a:r>
              <a:rPr lang="ja-JP" altLang="ja-JP" dirty="0"/>
              <a:t>に分ける。</a:t>
            </a:r>
          </a:p>
          <a:p>
            <a:r>
              <a:rPr lang="ja-JP" altLang="en-US" baseline="30000" dirty="0" smtClean="0"/>
              <a:t>　　　</a:t>
            </a:r>
            <a:r>
              <a:rPr lang="en-US" altLang="ja-JP" baseline="30000" dirty="0" smtClean="0"/>
              <a:t>*</a:t>
            </a:r>
            <a:r>
              <a:rPr lang="ja-JP" altLang="ja-JP" dirty="0" smtClean="0"/>
              <a:t>ここ</a:t>
            </a:r>
            <a:r>
              <a:rPr lang="ja-JP" altLang="ja-JP" dirty="0"/>
              <a:t>でいう精製度の低い穀類には、精白米以外の米やそれらの米製品、また大麦</a:t>
            </a:r>
            <a:r>
              <a:rPr lang="ja-JP" altLang="ja-JP" dirty="0" smtClean="0"/>
              <a:t>、</a:t>
            </a:r>
            <a:endParaRPr lang="en-US" altLang="ja-JP" dirty="0" smtClean="0"/>
          </a:p>
          <a:p>
            <a:r>
              <a:rPr lang="ja-JP" altLang="en-US" dirty="0"/>
              <a:t>　</a:t>
            </a:r>
            <a:r>
              <a:rPr lang="ja-JP" altLang="en-US" dirty="0" smtClean="0"/>
              <a:t>　 </a:t>
            </a:r>
            <a:r>
              <a:rPr lang="ja-JP" altLang="ja-JP" dirty="0" smtClean="0"/>
              <a:t>そば</a:t>
            </a:r>
            <a:r>
              <a:rPr lang="ja-JP" altLang="ja-JP" dirty="0"/>
              <a:t>、ライ麦などの全粒穀類やその粉類、そして雑穀などが含まれている。</a:t>
            </a:r>
          </a:p>
          <a:p>
            <a:pPr lvl="0"/>
            <a:r>
              <a:rPr lang="ja-JP" altLang="en-US" dirty="0" smtClean="0"/>
              <a:t>　・</a:t>
            </a:r>
            <a:r>
              <a:rPr lang="ja-JP" altLang="ja-JP" dirty="0" smtClean="0"/>
              <a:t>豆類</a:t>
            </a:r>
            <a:r>
              <a:rPr lang="ja-JP" altLang="ja-JP" dirty="0"/>
              <a:t>は、日本人の摂取状況を考慮し、野菜類に含める。</a:t>
            </a:r>
          </a:p>
          <a:p>
            <a:pPr lvl="0"/>
            <a:r>
              <a:rPr lang="ja-JP" altLang="en-US" dirty="0" smtClean="0"/>
              <a:t>　・</a:t>
            </a:r>
            <a:r>
              <a:rPr lang="ja-JP" altLang="ja-JP" dirty="0" smtClean="0"/>
              <a:t>大豆</a:t>
            </a:r>
            <a:r>
              <a:rPr lang="ja-JP" altLang="ja-JP" dirty="0"/>
              <a:t>・大豆製品は、たんぱく質の摂取源としての意味合いが強いため、野菜類に</a:t>
            </a:r>
            <a:r>
              <a:rPr lang="ja-JP" altLang="ja-JP" dirty="0" smtClean="0"/>
              <a:t>は</a:t>
            </a:r>
            <a:r>
              <a:rPr lang="ja-JP" altLang="en-US" dirty="0" smtClean="0"/>
              <a:t>　</a:t>
            </a:r>
            <a:endParaRPr lang="en-US" altLang="ja-JP" dirty="0" smtClean="0"/>
          </a:p>
          <a:p>
            <a:pPr lvl="0"/>
            <a:r>
              <a:rPr lang="ja-JP" altLang="en-US" dirty="0"/>
              <a:t>　</a:t>
            </a:r>
            <a:r>
              <a:rPr lang="ja-JP" altLang="en-US" dirty="0" smtClean="0"/>
              <a:t>　</a:t>
            </a:r>
            <a:r>
              <a:rPr lang="ja-JP" altLang="ja-JP" dirty="0" smtClean="0"/>
              <a:t>分類</a:t>
            </a:r>
            <a:r>
              <a:rPr lang="ja-JP" altLang="ja-JP" dirty="0"/>
              <a:t>せず、独立した食品群とする</a:t>
            </a:r>
            <a:r>
              <a:rPr lang="ja-JP" altLang="ja-JP" dirty="0" smtClean="0"/>
              <a:t>。</a:t>
            </a:r>
            <a:endParaRPr lang="ja-JP" altLang="ja-JP" dirty="0"/>
          </a:p>
        </p:txBody>
      </p:sp>
      <p:sp>
        <p:nvSpPr>
          <p:cNvPr id="10" name="正方形/長方形 9"/>
          <p:cNvSpPr/>
          <p:nvPr/>
        </p:nvSpPr>
        <p:spPr>
          <a:xfrm>
            <a:off x="0" y="2527"/>
            <a:ext cx="9144000" cy="9744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dirty="0">
                <a:solidFill>
                  <a:sysClr val="windowText" lastClr="000000"/>
                </a:solidFill>
                <a:latin typeface="ＭＳ ゴシック" panose="020B0609070205080204" pitchFamily="49" charset="-128"/>
                <a:ea typeface="ＭＳ ゴシック" panose="020B0609070205080204" pitchFamily="49" charset="-128"/>
              </a:rPr>
              <a:t>〔</a:t>
            </a:r>
            <a:r>
              <a:rPr lang="ja-JP" altLang="en-US" dirty="0">
                <a:solidFill>
                  <a:sysClr val="windowText" lastClr="000000"/>
                </a:solidFill>
                <a:latin typeface="ＭＳ ゴシック" panose="020B0609070205080204" pitchFamily="49" charset="-128"/>
                <a:ea typeface="ＭＳ ゴシック" panose="020B0609070205080204" pitchFamily="49" charset="-128"/>
              </a:rPr>
              <a:t>１</a:t>
            </a:r>
            <a:r>
              <a:rPr lang="en-US" altLang="ja-JP" dirty="0" smtClean="0">
                <a:solidFill>
                  <a:sysClr val="windowText" lastClr="000000"/>
                </a:solidFill>
                <a:latin typeface="ＭＳ ゴシック" panose="020B0609070205080204" pitchFamily="49" charset="-128"/>
                <a:ea typeface="ＭＳ ゴシック" panose="020B0609070205080204" pitchFamily="49" charset="-128"/>
              </a:rPr>
              <a:t>〕</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食事</a:t>
            </a:r>
            <a:r>
              <a:rPr lang="ja-JP" altLang="en-US" dirty="0">
                <a:solidFill>
                  <a:sysClr val="windowText" lastClr="000000"/>
                </a:solidFill>
                <a:latin typeface="ＭＳ ゴシック" panose="020B0609070205080204" pitchFamily="49" charset="-128"/>
                <a:ea typeface="ＭＳ ゴシック" panose="020B0609070205080204" pitchFamily="49" charset="-128"/>
              </a:rPr>
              <a:t>摂取基準における主要な栄養素の摂取基準値（１日当たり）の範囲</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に</a:t>
            </a:r>
            <a:endParaRPr lang="en-US" altLang="ja-JP" dirty="0" smtClean="0">
              <a:solidFill>
                <a:sysClr val="windowText" lastClr="000000"/>
              </a:solidFill>
              <a:latin typeface="ＭＳ ゴシック" panose="020B0609070205080204" pitchFamily="49" charset="-128"/>
              <a:ea typeface="ＭＳ ゴシック" panose="020B0609070205080204" pitchFamily="49" charset="-128"/>
            </a:endParaRPr>
          </a:p>
          <a:p>
            <a:r>
              <a:rPr lang="ja-JP" altLang="en-US" dirty="0">
                <a:solidFill>
                  <a:sysClr val="windowText" lastClr="000000"/>
                </a:solidFill>
                <a:latin typeface="ＭＳ ゴシック" panose="020B0609070205080204" pitchFamily="49" charset="-128"/>
                <a:ea typeface="ＭＳ ゴシック" panose="020B0609070205080204" pitchFamily="49" charset="-128"/>
              </a:rPr>
              <a:t>　</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　　おさまり</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、かつ現在の日本人の食事において最適と考えられる食品群</a:t>
            </a:r>
            <a:r>
              <a:rPr lang="en-US" altLang="ja-JP" dirty="0">
                <a:solidFill>
                  <a:sysClr val="windowText" lastClr="000000"/>
                </a:solidFill>
                <a:latin typeface="ＭＳ ゴシック" panose="020B0609070205080204" pitchFamily="49" charset="-128"/>
                <a:ea typeface="ＭＳ ゴシック" panose="020B0609070205080204" pitchFamily="49" charset="-128"/>
              </a:rPr>
              <a:t>1</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a:t>
            </a:r>
            <a:endParaRPr lang="en-US" altLang="ja-JP" dirty="0" smtClean="0">
              <a:solidFill>
                <a:sysClr val="windowText" lastClr="000000"/>
              </a:solidFill>
              <a:latin typeface="ＭＳ ゴシック" panose="020B0609070205080204" pitchFamily="49" charset="-128"/>
              <a:ea typeface="ＭＳ ゴシック" panose="020B0609070205080204" pitchFamily="49" charset="-128"/>
            </a:endParaRPr>
          </a:p>
          <a:p>
            <a:r>
              <a:rPr lang="ja-JP" altLang="en-US" dirty="0">
                <a:solidFill>
                  <a:sysClr val="windowText" lastClr="000000"/>
                </a:solidFill>
                <a:latin typeface="ＭＳ ゴシック" panose="020B0609070205080204" pitchFamily="49" charset="-128"/>
                <a:ea typeface="ＭＳ ゴシック" panose="020B0609070205080204" pitchFamily="49" charset="-128"/>
              </a:rPr>
              <a:t>　</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　　食品群</a:t>
            </a:r>
            <a:r>
              <a:rPr lang="en-US" altLang="ja-JP" dirty="0">
                <a:solidFill>
                  <a:sysClr val="windowText" lastClr="000000"/>
                </a:solidFill>
                <a:latin typeface="ＭＳ ゴシック" panose="020B0609070205080204" pitchFamily="49" charset="-128"/>
                <a:ea typeface="ＭＳ ゴシック" panose="020B0609070205080204" pitchFamily="49" charset="-128"/>
              </a:rPr>
              <a:t>n</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の１日当たりの量を求める</a:t>
            </a:r>
          </a:p>
        </p:txBody>
      </p:sp>
      <p:sp>
        <p:nvSpPr>
          <p:cNvPr id="8" name="正方形/長方形 7"/>
          <p:cNvSpPr/>
          <p:nvPr/>
        </p:nvSpPr>
        <p:spPr>
          <a:xfrm>
            <a:off x="-180528" y="980728"/>
            <a:ext cx="9505056" cy="45719"/>
          </a:xfrm>
          <a:prstGeom prst="rect">
            <a:avLst/>
          </a:prstGeom>
          <a:gradFill flip="none" rotWithShape="1">
            <a:gsLst>
              <a:gs pos="0">
                <a:srgbClr val="FF7C80"/>
              </a:gs>
              <a:gs pos="100000">
                <a:srgbClr val="FFCCC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75</a:t>
            </a:fld>
            <a:endParaRPr kumimoji="1" lang="ja-JP" altLang="en-US"/>
          </a:p>
        </p:txBody>
      </p:sp>
    </p:spTree>
    <p:extLst>
      <p:ext uri="{BB962C8B-B14F-4D97-AF65-F5344CB8AC3E}">
        <p14:creationId xmlns:p14="http://schemas.microsoft.com/office/powerpoint/2010/main" val="4263173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57" y="764704"/>
            <a:ext cx="8044662" cy="6093296"/>
          </a:xfrm>
          <a:prstGeom prst="rect">
            <a:avLst/>
          </a:prstGeom>
          <a:noFill/>
          <a:ln>
            <a:noFill/>
          </a:ln>
        </p:spPr>
      </p:pic>
      <p:sp>
        <p:nvSpPr>
          <p:cNvPr id="6" name="正方形/長方形 5"/>
          <p:cNvSpPr/>
          <p:nvPr/>
        </p:nvSpPr>
        <p:spPr>
          <a:xfrm>
            <a:off x="0" y="2527"/>
            <a:ext cx="9144000" cy="6181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dirty="0">
                <a:solidFill>
                  <a:sysClr val="windowText" lastClr="000000"/>
                </a:solidFill>
                <a:latin typeface="ＭＳ ゴシック" panose="020B0609070205080204" pitchFamily="49" charset="-128"/>
                <a:ea typeface="ＭＳ ゴシック" panose="020B0609070205080204" pitchFamily="49" charset="-128"/>
              </a:rPr>
              <a:t>〔</a:t>
            </a:r>
            <a:r>
              <a:rPr lang="ja-JP" altLang="en-US" dirty="0">
                <a:solidFill>
                  <a:sysClr val="windowText" lastClr="000000"/>
                </a:solidFill>
                <a:latin typeface="ＭＳ ゴシック" panose="020B0609070205080204" pitchFamily="49" charset="-128"/>
                <a:ea typeface="ＭＳ ゴシック" panose="020B0609070205080204" pitchFamily="49" charset="-128"/>
              </a:rPr>
              <a:t>２</a:t>
            </a:r>
            <a:r>
              <a:rPr lang="en-US" altLang="ja-JP" dirty="0" smtClean="0">
                <a:solidFill>
                  <a:sysClr val="windowText" lastClr="000000"/>
                </a:solidFill>
                <a:latin typeface="ＭＳ ゴシック" panose="020B0609070205080204" pitchFamily="49" charset="-128"/>
                <a:ea typeface="ＭＳ ゴシック" panose="020B0609070205080204" pitchFamily="49" charset="-128"/>
              </a:rPr>
              <a:t>〕〔</a:t>
            </a:r>
            <a:r>
              <a:rPr lang="ja-JP" altLang="en-US" dirty="0">
                <a:solidFill>
                  <a:sysClr val="windowText" lastClr="000000"/>
                </a:solidFill>
                <a:latin typeface="ＭＳ ゴシック" panose="020B0609070205080204" pitchFamily="49" charset="-128"/>
                <a:ea typeface="ＭＳ ゴシック" panose="020B0609070205080204" pitchFamily="49" charset="-128"/>
              </a:rPr>
              <a:t>１</a:t>
            </a:r>
            <a:r>
              <a:rPr lang="en-US" altLang="ja-JP" dirty="0">
                <a:solidFill>
                  <a:sysClr val="windowText" lastClr="000000"/>
                </a:solidFill>
                <a:latin typeface="ＭＳ ゴシック" panose="020B0609070205080204" pitchFamily="49" charset="-128"/>
                <a:ea typeface="ＭＳ ゴシック" panose="020B0609070205080204" pitchFamily="49" charset="-128"/>
              </a:rPr>
              <a:t>〕</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で求めた食品群</a:t>
            </a:r>
            <a:r>
              <a:rPr lang="en-US" altLang="ja-JP" dirty="0">
                <a:solidFill>
                  <a:sysClr val="windowText" lastClr="000000"/>
                </a:solidFill>
                <a:latin typeface="ＭＳ ゴシック" panose="020B0609070205080204" pitchFamily="49" charset="-128"/>
                <a:ea typeface="ＭＳ ゴシック" panose="020B0609070205080204" pitchFamily="49" charset="-128"/>
              </a:rPr>
              <a:t>1</a:t>
            </a:r>
            <a:r>
              <a:rPr lang="ja-JP" altLang="en-US" dirty="0">
                <a:solidFill>
                  <a:sysClr val="windowText" lastClr="000000"/>
                </a:solidFill>
                <a:latin typeface="ＭＳ ゴシック" panose="020B0609070205080204" pitchFamily="49" charset="-128"/>
                <a:ea typeface="ＭＳ ゴシック" panose="020B0609070205080204" pitchFamily="49" charset="-128"/>
              </a:rPr>
              <a:t>～食品群</a:t>
            </a:r>
            <a:r>
              <a:rPr lang="en-US" altLang="ja-JP" dirty="0">
                <a:solidFill>
                  <a:sysClr val="windowText" lastClr="000000"/>
                </a:solidFill>
                <a:latin typeface="ＭＳ ゴシック" panose="020B0609070205080204" pitchFamily="49" charset="-128"/>
                <a:ea typeface="ＭＳ ゴシック" panose="020B0609070205080204" pitchFamily="49" charset="-128"/>
              </a:rPr>
              <a:t>n</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の１日当たり</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の量</a:t>
            </a:r>
            <a:r>
              <a:rPr lang="ja-JP" altLang="en-US" dirty="0">
                <a:solidFill>
                  <a:sysClr val="windowText" lastClr="000000"/>
                </a:solidFill>
                <a:latin typeface="ＭＳ ゴシック" panose="020B0609070205080204" pitchFamily="49" charset="-128"/>
                <a:ea typeface="ＭＳ ゴシック" panose="020B0609070205080204" pitchFamily="49" charset="-128"/>
              </a:rPr>
              <a:t>をもとに</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a:t>
            </a:r>
            <a:endParaRPr lang="en-US" altLang="ja-JP" dirty="0" smtClean="0">
              <a:solidFill>
                <a:sysClr val="windowText" lastClr="000000"/>
              </a:solidFill>
              <a:latin typeface="ＭＳ ゴシック" panose="020B0609070205080204" pitchFamily="49" charset="-128"/>
              <a:ea typeface="ＭＳ ゴシック" panose="020B0609070205080204" pitchFamily="49" charset="-128"/>
            </a:endParaRPr>
          </a:p>
          <a:p>
            <a:r>
              <a:rPr lang="ja-JP" altLang="en-US" dirty="0">
                <a:solidFill>
                  <a:sysClr val="windowText" lastClr="000000"/>
                </a:solidFill>
                <a:latin typeface="ＭＳ ゴシック" panose="020B0609070205080204" pitchFamily="49" charset="-128"/>
                <a:ea typeface="ＭＳ ゴシック" panose="020B0609070205080204" pitchFamily="49" charset="-128"/>
              </a:rPr>
              <a:t>　</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　　１食</a:t>
            </a:r>
            <a:r>
              <a:rPr lang="ja-JP" altLang="en-US" dirty="0">
                <a:solidFill>
                  <a:sysClr val="windowText" lastClr="000000"/>
                </a:solidFill>
                <a:latin typeface="ＭＳ ゴシック" panose="020B0609070205080204" pitchFamily="49" charset="-128"/>
                <a:ea typeface="ＭＳ ゴシック" panose="020B0609070205080204" pitchFamily="49" charset="-128"/>
              </a:rPr>
              <a:t>当たりの量を求める</a:t>
            </a:r>
          </a:p>
        </p:txBody>
      </p:sp>
      <p:sp>
        <p:nvSpPr>
          <p:cNvPr id="8" name="正方形/長方形 7"/>
          <p:cNvSpPr/>
          <p:nvPr/>
        </p:nvSpPr>
        <p:spPr>
          <a:xfrm>
            <a:off x="-180528" y="646977"/>
            <a:ext cx="9505056" cy="45719"/>
          </a:xfrm>
          <a:prstGeom prst="rect">
            <a:avLst/>
          </a:prstGeom>
          <a:gradFill flip="none" rotWithShape="1">
            <a:gsLst>
              <a:gs pos="0">
                <a:srgbClr val="FF7C80"/>
              </a:gs>
              <a:gs pos="100000">
                <a:srgbClr val="FFCCC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76</a:t>
            </a:fld>
            <a:endParaRPr kumimoji="1" lang="ja-JP" altLang="en-US"/>
          </a:p>
        </p:txBody>
      </p:sp>
    </p:spTree>
    <p:extLst>
      <p:ext uri="{BB962C8B-B14F-4D97-AF65-F5344CB8AC3E}">
        <p14:creationId xmlns:p14="http://schemas.microsoft.com/office/powerpoint/2010/main" val="29861696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77843" y="980728"/>
            <a:ext cx="8388314" cy="369332"/>
          </a:xfrm>
          <a:prstGeom prst="rect">
            <a:avLst/>
          </a:prstGeom>
        </p:spPr>
        <p:txBody>
          <a:bodyPr wrap="square">
            <a:spAutoFit/>
          </a:bodyPr>
          <a:lstStyle/>
          <a:p>
            <a:pPr algn="ctr"/>
            <a:r>
              <a:rPr lang="ja-JP" altLang="ja-JP" dirty="0" smtClean="0"/>
              <a:t>各食品群</a:t>
            </a:r>
            <a:r>
              <a:rPr lang="ja-JP" altLang="ja-JP" dirty="0"/>
              <a:t>の１食当たりの量と、そこから摂取できるエネルギー・栄養素の量</a:t>
            </a:r>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3078906104"/>
              </p:ext>
            </p:extLst>
          </p:nvPr>
        </p:nvGraphicFramePr>
        <p:xfrm>
          <a:off x="35496" y="1378732"/>
          <a:ext cx="8930901" cy="5434644"/>
        </p:xfrm>
        <a:graphic>
          <a:graphicData uri="http://schemas.openxmlformats.org/drawingml/2006/table">
            <a:tbl>
              <a:tblPr/>
              <a:tblGrid>
                <a:gridCol w="1055586"/>
                <a:gridCol w="1358818"/>
                <a:gridCol w="786710"/>
                <a:gridCol w="835969"/>
                <a:gridCol w="790694"/>
                <a:gridCol w="649781"/>
                <a:gridCol w="649781"/>
                <a:gridCol w="713289"/>
                <a:gridCol w="713289"/>
                <a:gridCol w="727203"/>
                <a:gridCol w="649781"/>
              </a:tblGrid>
              <a:tr h="253595">
                <a:tc>
                  <a:txBody>
                    <a:bodyPr/>
                    <a:lstStyle/>
                    <a:p>
                      <a:pPr algn="l" fontAlgn="ctr"/>
                      <a:r>
                        <a:rPr lang="ja-JP" altLang="en-US" sz="1200" b="0" i="0" u="none" strike="noStrike" dirty="0">
                          <a:solidFill>
                            <a:srgbClr val="000000"/>
                          </a:solidFill>
                          <a:effectLst/>
                          <a:latin typeface="Arial Unicode MS"/>
                        </a:rPr>
                        <a:t>　</a:t>
                      </a:r>
                    </a:p>
                  </a:txBody>
                  <a:tcPr marL="7459" marR="7459" marT="745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200" b="0" i="0" u="none" strike="noStrike">
                          <a:solidFill>
                            <a:srgbClr val="000000"/>
                          </a:solidFill>
                          <a:effectLst/>
                          <a:latin typeface="Arial Unicode MS"/>
                        </a:rPr>
                        <a:t>　</a:t>
                      </a:r>
                    </a:p>
                  </a:txBody>
                  <a:tcPr marL="7459" marR="7459" marT="745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0" i="0" u="none" strike="noStrike" dirty="0">
                          <a:solidFill>
                            <a:srgbClr val="000000"/>
                          </a:solidFill>
                          <a:effectLst/>
                          <a:latin typeface="ＭＳ Ｐゴシック"/>
                        </a:rPr>
                        <a:t>１食当たりの量</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8">
                  <a:txBody>
                    <a:bodyPr/>
                    <a:lstStyle/>
                    <a:p>
                      <a:pPr algn="ctr" fontAlgn="ctr"/>
                      <a:r>
                        <a:rPr lang="ja-JP" altLang="en-US" sz="1200" b="0" i="0" u="none" strike="noStrike">
                          <a:solidFill>
                            <a:srgbClr val="000000"/>
                          </a:solidFill>
                          <a:effectLst/>
                          <a:latin typeface="Arial Unicode MS"/>
                        </a:rPr>
                        <a:t>１食当たりの量から摂取できるエネルギー及び栄養素*の量</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dash"/>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3595">
                <a:tc>
                  <a:txBody>
                    <a:bodyPr/>
                    <a:lstStyle/>
                    <a:p>
                      <a:pPr algn="ctr" fontAlgn="ctr"/>
                      <a:r>
                        <a:rPr lang="ja-JP" altLang="en-US" sz="1200" b="0" i="0" u="none" strike="noStrike" dirty="0">
                          <a:solidFill>
                            <a:srgbClr val="000000"/>
                          </a:solidFill>
                          <a:effectLst/>
                          <a:latin typeface="Arial Unicode MS"/>
                        </a:rPr>
                        <a:t>食品群</a:t>
                      </a:r>
                    </a:p>
                  </a:txBody>
                  <a:tcPr marL="7459" marR="7459" marT="7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ja-JP" altLang="en-US" sz="1200" b="0" i="0" u="none" strike="noStrike" dirty="0" smtClean="0">
                          <a:solidFill>
                            <a:srgbClr val="000000"/>
                          </a:solidFill>
                          <a:effectLst/>
                          <a:latin typeface="Arial Unicode MS"/>
                        </a:rPr>
                        <a:t>食品サブグループ</a:t>
                      </a:r>
                      <a:endParaRPr lang="ja-JP" altLang="en-US" sz="1200" b="0" i="0" u="none" strike="noStrike" dirty="0">
                        <a:solidFill>
                          <a:srgbClr val="000000"/>
                        </a:solidFill>
                        <a:effectLst/>
                        <a:latin typeface="Arial Unicode MS"/>
                      </a:endParaRPr>
                    </a:p>
                  </a:txBody>
                  <a:tcPr marL="7459" marR="7459" marT="7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Arial Unicode MS"/>
                        </a:rPr>
                        <a:t>エネルギー</a:t>
                      </a:r>
                    </a:p>
                  </a:txBody>
                  <a:tcPr marL="7459" marR="7459" marT="7459" marB="0" anchor="ctr">
                    <a:lnL w="12700" cap="flat" cmpd="sng" algn="ctr">
                      <a:solidFill>
                        <a:srgbClr val="000000"/>
                      </a:solidFill>
                      <a:prstDash val="solid"/>
                      <a:round/>
                      <a:headEnd type="none" w="med" len="med"/>
                      <a:tailEnd type="none" w="med" len="med"/>
                    </a:lnL>
                    <a:lnR>
                      <a:noFill/>
                    </a:lnR>
                    <a:lnT w="6350" cap="flat" cmpd="sng" algn="ctr">
                      <a:solidFill>
                        <a:srgbClr val="808080"/>
                      </a:solidFill>
                      <a:prstDash val="dash"/>
                      <a:round/>
                      <a:headEnd type="none" w="med" len="med"/>
                      <a:tailEnd type="none" w="med" len="med"/>
                    </a:lnT>
                    <a:lnB>
                      <a:noFill/>
                    </a:lnB>
                  </a:tcPr>
                </a:tc>
                <a:tc>
                  <a:txBody>
                    <a:bodyPr/>
                    <a:lstStyle/>
                    <a:p>
                      <a:pPr algn="ctr" fontAlgn="ctr"/>
                      <a:r>
                        <a:rPr lang="ja-JP" altLang="en-US" sz="1200" b="0" i="0" u="none" strike="noStrike">
                          <a:solidFill>
                            <a:srgbClr val="000000"/>
                          </a:solidFill>
                          <a:effectLst/>
                          <a:latin typeface="Arial Unicode MS"/>
                        </a:rPr>
                        <a:t>たんぱく質</a:t>
                      </a:r>
                    </a:p>
                  </a:txBody>
                  <a:tcPr marL="7459" marR="7459" marT="7459" marB="0" anchor="ctr">
                    <a:lnL>
                      <a:noFill/>
                    </a:lnL>
                    <a:lnR>
                      <a:noFill/>
                    </a:lnR>
                    <a:lnT w="6350" cap="flat" cmpd="sng" algn="ctr">
                      <a:solidFill>
                        <a:srgbClr val="808080"/>
                      </a:solidFill>
                      <a:prstDash val="dash"/>
                      <a:round/>
                      <a:headEnd type="none" w="med" len="med"/>
                      <a:tailEnd type="none" w="med" len="med"/>
                    </a:lnT>
                    <a:lnB>
                      <a:noFill/>
                    </a:lnB>
                  </a:tcPr>
                </a:tc>
                <a:tc>
                  <a:txBody>
                    <a:bodyPr/>
                    <a:lstStyle/>
                    <a:p>
                      <a:pPr algn="ctr" fontAlgn="ctr"/>
                      <a:r>
                        <a:rPr lang="ja-JP" altLang="en-US" sz="1200" b="0" i="0" u="none" strike="noStrike" dirty="0">
                          <a:solidFill>
                            <a:srgbClr val="000000"/>
                          </a:solidFill>
                          <a:effectLst/>
                          <a:latin typeface="Arial Unicode MS"/>
                        </a:rPr>
                        <a:t>脂質</a:t>
                      </a:r>
                    </a:p>
                  </a:txBody>
                  <a:tcPr marL="7459" marR="7459" marT="7459" marB="0" anchor="ctr">
                    <a:lnL>
                      <a:noFill/>
                    </a:lnL>
                    <a:lnR>
                      <a:noFill/>
                    </a:lnR>
                    <a:lnT w="6350" cap="flat" cmpd="sng" algn="ctr">
                      <a:solidFill>
                        <a:srgbClr val="808080"/>
                      </a:solidFill>
                      <a:prstDash val="dash"/>
                      <a:round/>
                      <a:headEnd type="none" w="med" len="med"/>
                      <a:tailEnd type="none" w="med" len="med"/>
                    </a:lnT>
                    <a:lnB>
                      <a:noFill/>
                    </a:lnB>
                  </a:tcPr>
                </a:tc>
                <a:tc>
                  <a:txBody>
                    <a:bodyPr/>
                    <a:lstStyle/>
                    <a:p>
                      <a:pPr algn="ctr" fontAlgn="ctr"/>
                      <a:r>
                        <a:rPr lang="ja-JP" altLang="en-US" sz="1200" b="0" i="0" u="none" strike="noStrike" dirty="0" smtClean="0">
                          <a:solidFill>
                            <a:srgbClr val="000000"/>
                          </a:solidFill>
                          <a:effectLst/>
                          <a:latin typeface="Arial Unicode MS"/>
                        </a:rPr>
                        <a:t>飽和</a:t>
                      </a:r>
                      <a:endParaRPr lang="en-US" altLang="ja-JP" sz="1200" b="0" i="0" u="none" strike="noStrike" dirty="0" smtClean="0">
                        <a:solidFill>
                          <a:srgbClr val="000000"/>
                        </a:solidFill>
                        <a:effectLst/>
                        <a:latin typeface="Arial Unicode MS"/>
                      </a:endParaRPr>
                    </a:p>
                    <a:p>
                      <a:pPr algn="ctr" fontAlgn="ctr"/>
                      <a:r>
                        <a:rPr lang="ja-JP" altLang="en-US" sz="1200" b="0" i="0" u="none" strike="noStrike" dirty="0" smtClean="0">
                          <a:solidFill>
                            <a:srgbClr val="000000"/>
                          </a:solidFill>
                          <a:effectLst/>
                          <a:latin typeface="Arial Unicode MS"/>
                        </a:rPr>
                        <a:t>脂肪</a:t>
                      </a:r>
                      <a:r>
                        <a:rPr lang="ja-JP" altLang="en-US" sz="1200" b="0" i="0" u="none" strike="noStrike" dirty="0">
                          <a:solidFill>
                            <a:srgbClr val="000000"/>
                          </a:solidFill>
                          <a:effectLst/>
                          <a:latin typeface="Arial Unicode MS"/>
                        </a:rPr>
                        <a:t>酸</a:t>
                      </a:r>
                    </a:p>
                  </a:txBody>
                  <a:tcPr marL="7459" marR="7459" marT="7459" marB="0" anchor="ctr">
                    <a:lnL>
                      <a:noFill/>
                    </a:lnL>
                    <a:lnR>
                      <a:noFill/>
                    </a:lnR>
                    <a:lnT w="6350" cap="flat" cmpd="sng" algn="ctr">
                      <a:solidFill>
                        <a:srgbClr val="808080"/>
                      </a:solidFill>
                      <a:prstDash val="dash"/>
                      <a:round/>
                      <a:headEnd type="none" w="med" len="med"/>
                      <a:tailEnd type="none" w="med" len="med"/>
                    </a:lnT>
                    <a:lnB>
                      <a:noFill/>
                    </a:lnB>
                  </a:tcPr>
                </a:tc>
                <a:tc>
                  <a:txBody>
                    <a:bodyPr/>
                    <a:lstStyle/>
                    <a:p>
                      <a:pPr algn="ctr" fontAlgn="ctr"/>
                      <a:r>
                        <a:rPr lang="ja-JP" altLang="en-US" sz="1200" b="0" i="0" u="none" strike="noStrike">
                          <a:solidFill>
                            <a:srgbClr val="000000"/>
                          </a:solidFill>
                          <a:effectLst/>
                          <a:latin typeface="Arial Unicode MS"/>
                        </a:rPr>
                        <a:t>炭水化物</a:t>
                      </a:r>
                    </a:p>
                  </a:txBody>
                  <a:tcPr marL="7459" marR="7459" marT="7459" marB="0" anchor="ctr">
                    <a:lnL>
                      <a:noFill/>
                    </a:lnL>
                    <a:lnR>
                      <a:noFill/>
                    </a:lnR>
                    <a:lnT w="6350" cap="flat" cmpd="sng" algn="ctr">
                      <a:solidFill>
                        <a:srgbClr val="808080"/>
                      </a:solidFill>
                      <a:prstDash val="dash"/>
                      <a:round/>
                      <a:headEnd type="none" w="med" len="med"/>
                      <a:tailEnd type="none" w="med" len="med"/>
                    </a:lnT>
                    <a:lnB>
                      <a:noFill/>
                    </a:lnB>
                  </a:tcPr>
                </a:tc>
                <a:tc>
                  <a:txBody>
                    <a:bodyPr/>
                    <a:lstStyle/>
                    <a:p>
                      <a:pPr algn="ctr" fontAlgn="ctr"/>
                      <a:r>
                        <a:rPr lang="ja-JP" altLang="en-US" sz="1200" b="0" i="0" u="none" strike="noStrike">
                          <a:solidFill>
                            <a:srgbClr val="000000"/>
                          </a:solidFill>
                          <a:effectLst/>
                          <a:latin typeface="Arial Unicode MS"/>
                        </a:rPr>
                        <a:t>食物繊維</a:t>
                      </a:r>
                    </a:p>
                  </a:txBody>
                  <a:tcPr marL="7459" marR="7459" marT="7459" marB="0" anchor="ctr">
                    <a:lnL>
                      <a:noFill/>
                    </a:lnL>
                    <a:lnR>
                      <a:noFill/>
                    </a:lnR>
                    <a:lnT w="6350" cap="flat" cmpd="sng" algn="ctr">
                      <a:solidFill>
                        <a:srgbClr val="808080"/>
                      </a:solidFill>
                      <a:prstDash val="dash"/>
                      <a:round/>
                      <a:headEnd type="none" w="med" len="med"/>
                      <a:tailEnd type="none" w="med" len="med"/>
                    </a:lnT>
                    <a:lnB>
                      <a:noFill/>
                    </a:lnB>
                  </a:tcPr>
                </a:tc>
                <a:tc>
                  <a:txBody>
                    <a:bodyPr/>
                    <a:lstStyle/>
                    <a:p>
                      <a:pPr algn="ctr" fontAlgn="ctr"/>
                      <a:r>
                        <a:rPr lang="ja-JP" altLang="en-US" sz="1200" b="0" i="0" u="none" strike="noStrike" dirty="0" smtClean="0">
                          <a:solidFill>
                            <a:srgbClr val="000000"/>
                          </a:solidFill>
                          <a:effectLst/>
                          <a:latin typeface="Arial Unicode MS"/>
                        </a:rPr>
                        <a:t>食塩</a:t>
                      </a:r>
                      <a:endParaRPr lang="en-US" altLang="ja-JP" sz="1200" b="0" i="0" u="none" strike="noStrike" dirty="0" smtClean="0">
                        <a:solidFill>
                          <a:srgbClr val="000000"/>
                        </a:solidFill>
                        <a:effectLst/>
                        <a:latin typeface="Arial Unicode MS"/>
                      </a:endParaRPr>
                    </a:p>
                    <a:p>
                      <a:pPr algn="ctr" fontAlgn="ctr"/>
                      <a:r>
                        <a:rPr lang="ja-JP" altLang="en-US" sz="1200" b="0" i="0" u="none" strike="noStrike" dirty="0" smtClean="0">
                          <a:solidFill>
                            <a:srgbClr val="000000"/>
                          </a:solidFill>
                          <a:effectLst/>
                          <a:latin typeface="Arial Unicode MS"/>
                        </a:rPr>
                        <a:t>相当量</a:t>
                      </a:r>
                      <a:endParaRPr lang="ja-JP" altLang="en-US" sz="1200" b="0" i="0" u="none" strike="noStrike" dirty="0">
                        <a:solidFill>
                          <a:srgbClr val="000000"/>
                        </a:solidFill>
                        <a:effectLst/>
                        <a:latin typeface="Arial Unicode MS"/>
                      </a:endParaRPr>
                    </a:p>
                  </a:txBody>
                  <a:tcPr marL="7459" marR="7459" marT="7459" marB="0" anchor="ctr">
                    <a:lnL>
                      <a:noFill/>
                    </a:lnL>
                    <a:lnR>
                      <a:noFill/>
                    </a:lnR>
                    <a:lnT w="6350" cap="flat" cmpd="sng" algn="ctr">
                      <a:solidFill>
                        <a:srgbClr val="808080"/>
                      </a:solidFill>
                      <a:prstDash val="dash"/>
                      <a:round/>
                      <a:headEnd type="none" w="med" len="med"/>
                      <a:tailEnd type="none" w="med" len="med"/>
                    </a:lnT>
                    <a:lnB>
                      <a:noFill/>
                    </a:lnB>
                  </a:tcPr>
                </a:tc>
                <a:tc>
                  <a:txBody>
                    <a:bodyPr/>
                    <a:lstStyle/>
                    <a:p>
                      <a:pPr algn="ctr" fontAlgn="ctr"/>
                      <a:r>
                        <a:rPr lang="ja-JP" altLang="en-US" sz="1200" b="0" i="0" u="none" strike="noStrike">
                          <a:solidFill>
                            <a:srgbClr val="000000"/>
                          </a:solidFill>
                          <a:effectLst/>
                          <a:latin typeface="Arial Unicode MS"/>
                        </a:rPr>
                        <a:t>カリウム</a:t>
                      </a:r>
                    </a:p>
                  </a:txBody>
                  <a:tcPr marL="7459" marR="7459" marT="7459" marB="0" anchor="ctr">
                    <a:lnL>
                      <a:noFill/>
                    </a:lnL>
                    <a:lnR w="12700" cap="flat" cmpd="sng" algn="ctr">
                      <a:solidFill>
                        <a:srgbClr val="000000"/>
                      </a:solidFill>
                      <a:prstDash val="solid"/>
                      <a:round/>
                      <a:headEnd type="none" w="med" len="med"/>
                      <a:tailEnd type="none" w="med" len="med"/>
                    </a:lnR>
                    <a:lnT w="6350" cap="flat" cmpd="sng" algn="ctr">
                      <a:solidFill>
                        <a:srgbClr val="808080"/>
                      </a:solidFill>
                      <a:prstDash val="dash"/>
                      <a:round/>
                      <a:headEnd type="none" w="med" len="med"/>
                      <a:tailEnd type="none" w="med" len="med"/>
                    </a:lnT>
                    <a:lnB>
                      <a:noFill/>
                    </a:lnB>
                  </a:tcPr>
                </a:tc>
              </a:tr>
              <a:tr h="171550">
                <a:tc>
                  <a:txBody>
                    <a:bodyPr/>
                    <a:lstStyle/>
                    <a:p>
                      <a:pPr algn="l" fontAlgn="ctr"/>
                      <a:r>
                        <a:rPr lang="ja-JP" altLang="en-US" sz="1200" b="0" i="0" u="none" strike="noStrike">
                          <a:solidFill>
                            <a:srgbClr val="000000"/>
                          </a:solidFill>
                          <a:effectLst/>
                          <a:latin typeface="Arial Unicode MS"/>
                        </a:rPr>
                        <a:t>　</a:t>
                      </a:r>
                    </a:p>
                  </a:txBody>
                  <a:tcPr marL="7459" marR="7459" marT="7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sz="1200" b="0" i="0" u="none" strike="noStrike">
                          <a:solidFill>
                            <a:srgbClr val="000000"/>
                          </a:solidFill>
                          <a:effectLst/>
                          <a:latin typeface="ＭＳ Ｐゴシック"/>
                        </a:rPr>
                        <a:t>g/</a:t>
                      </a:r>
                      <a:r>
                        <a:rPr lang="ja-JP" altLang="en-US" sz="1200" b="0" i="0" u="none" strike="noStrike">
                          <a:solidFill>
                            <a:srgbClr val="000000"/>
                          </a:solidFill>
                          <a:effectLst/>
                          <a:latin typeface="ＭＳ Ｐゴシック"/>
                        </a:rPr>
                        <a:t>食</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Unicode MS"/>
                        </a:rPr>
                        <a:t>kcal/</a:t>
                      </a:r>
                      <a:r>
                        <a:rPr lang="ja-JP" altLang="en-US" sz="1200" b="0" i="0" u="none" strike="noStrike">
                          <a:solidFill>
                            <a:srgbClr val="000000"/>
                          </a:solidFill>
                          <a:effectLst/>
                          <a:latin typeface="Arial Unicode MS"/>
                        </a:rPr>
                        <a:t>食</a:t>
                      </a:r>
                    </a:p>
                  </a:txBody>
                  <a:tcPr marL="7459" marR="7459" marT="7459"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Unicode MS"/>
                        </a:rPr>
                        <a:t>g/</a:t>
                      </a:r>
                      <a:r>
                        <a:rPr lang="ja-JP" altLang="en-US" sz="1200" b="0" i="0" u="none" strike="noStrike">
                          <a:solidFill>
                            <a:srgbClr val="000000"/>
                          </a:solidFill>
                          <a:effectLst/>
                          <a:latin typeface="Arial Unicode MS"/>
                        </a:rPr>
                        <a:t>食</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Unicode MS"/>
                        </a:rPr>
                        <a:t>g/</a:t>
                      </a:r>
                      <a:r>
                        <a:rPr lang="ja-JP" altLang="en-US" sz="1200" b="0" i="0" u="none" strike="noStrike">
                          <a:solidFill>
                            <a:srgbClr val="000000"/>
                          </a:solidFill>
                          <a:effectLst/>
                          <a:latin typeface="Arial Unicode MS"/>
                        </a:rPr>
                        <a:t>食</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Unicode MS"/>
                        </a:rPr>
                        <a:t>g/</a:t>
                      </a:r>
                      <a:r>
                        <a:rPr lang="ja-JP" altLang="en-US" sz="1200" b="0" i="0" u="none" strike="noStrike">
                          <a:solidFill>
                            <a:srgbClr val="000000"/>
                          </a:solidFill>
                          <a:effectLst/>
                          <a:latin typeface="Arial Unicode MS"/>
                        </a:rPr>
                        <a:t>食</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Unicode MS"/>
                        </a:rPr>
                        <a:t>g/</a:t>
                      </a:r>
                      <a:r>
                        <a:rPr lang="ja-JP" altLang="en-US" sz="1200" b="0" i="0" u="none" strike="noStrike">
                          <a:solidFill>
                            <a:srgbClr val="000000"/>
                          </a:solidFill>
                          <a:effectLst/>
                          <a:latin typeface="Arial Unicode MS"/>
                        </a:rPr>
                        <a:t>食</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Unicode MS"/>
                        </a:rPr>
                        <a:t>g/</a:t>
                      </a:r>
                      <a:r>
                        <a:rPr lang="ja-JP" altLang="en-US" sz="1200" b="0" i="0" u="none" strike="noStrike">
                          <a:solidFill>
                            <a:srgbClr val="000000"/>
                          </a:solidFill>
                          <a:effectLst/>
                          <a:latin typeface="Arial Unicode MS"/>
                        </a:rPr>
                        <a:t>食</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Unicode MS"/>
                        </a:rPr>
                        <a:t>g/</a:t>
                      </a:r>
                      <a:r>
                        <a:rPr lang="ja-JP" altLang="en-US" sz="1200" b="0" i="0" u="none" strike="noStrike">
                          <a:solidFill>
                            <a:srgbClr val="000000"/>
                          </a:solidFill>
                          <a:effectLst/>
                          <a:latin typeface="Arial Unicode MS"/>
                        </a:rPr>
                        <a:t>食</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Unicode MS"/>
                        </a:rPr>
                        <a:t>mg/</a:t>
                      </a:r>
                      <a:r>
                        <a:rPr lang="ja-JP" altLang="en-US" sz="1200" b="0" i="0" u="none" strike="noStrike">
                          <a:solidFill>
                            <a:srgbClr val="000000"/>
                          </a:solidFill>
                          <a:effectLst/>
                          <a:latin typeface="Arial Unicode MS"/>
                        </a:rPr>
                        <a:t>食</a:t>
                      </a:r>
                    </a:p>
                  </a:txBody>
                  <a:tcPr marL="7459" marR="7459" marT="7459"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35641">
                <a:tc rowSpan="3">
                  <a:txBody>
                    <a:bodyPr/>
                    <a:lstStyle/>
                    <a:p>
                      <a:pPr algn="ctr" fontAlgn="ctr"/>
                      <a:r>
                        <a:rPr lang="ja-JP" altLang="en-US" sz="1200" b="0" i="0" u="none" strike="noStrike">
                          <a:solidFill>
                            <a:srgbClr val="000000"/>
                          </a:solidFill>
                          <a:effectLst/>
                          <a:latin typeface="Arial Unicode MS"/>
                        </a:rPr>
                        <a:t>穀類</a:t>
                      </a:r>
                    </a:p>
                  </a:txBody>
                  <a:tcPr marL="7459" marR="7459" marT="7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5D"/>
                    </a:solidFill>
                  </a:tcPr>
                </a:tc>
                <a:tc>
                  <a:txBody>
                    <a:bodyPr/>
                    <a:lstStyle/>
                    <a:p>
                      <a:pPr algn="l" fontAlgn="ctr"/>
                      <a:r>
                        <a:rPr lang="ja-JP" altLang="en-US" sz="1200" b="0" i="0" u="none" strike="noStrike">
                          <a:solidFill>
                            <a:srgbClr val="000000"/>
                          </a:solidFill>
                          <a:effectLst/>
                          <a:latin typeface="Arial Unicode MS"/>
                        </a:rPr>
                        <a:t>精白めし、パン、</a:t>
                      </a:r>
                      <a:br>
                        <a:rPr lang="ja-JP" altLang="en-US" sz="1200" b="0" i="0" u="none" strike="noStrike">
                          <a:solidFill>
                            <a:srgbClr val="000000"/>
                          </a:solidFill>
                          <a:effectLst/>
                          <a:latin typeface="Arial Unicode MS"/>
                        </a:rPr>
                      </a:br>
                      <a:r>
                        <a:rPr lang="ja-JP" altLang="en-US" sz="1200" b="0" i="0" u="none" strike="noStrike">
                          <a:solidFill>
                            <a:srgbClr val="000000"/>
                          </a:solidFill>
                          <a:effectLst/>
                          <a:latin typeface="Arial Unicode MS"/>
                        </a:rPr>
                        <a:t>めん類</a:t>
                      </a:r>
                    </a:p>
                  </a:txBody>
                  <a:tcPr marL="7459" marR="7459" marT="7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dirty="0">
                          <a:solidFill>
                            <a:srgbClr val="000000"/>
                          </a:solidFill>
                          <a:effectLst/>
                          <a:latin typeface="ＭＳ Ｐゴシック"/>
                        </a:rPr>
                        <a:t>140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dirty="0">
                          <a:solidFill>
                            <a:srgbClr val="000000"/>
                          </a:solidFill>
                          <a:effectLst/>
                          <a:latin typeface="ＭＳ Ｐゴシック"/>
                        </a:rPr>
                        <a:t>241.6 </a:t>
                      </a:r>
                    </a:p>
                  </a:txBody>
                  <a:tcPr marL="7459" marR="7459" marT="745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E05D"/>
                    </a:solidFill>
                  </a:tcPr>
                </a:tc>
                <a:tc>
                  <a:txBody>
                    <a:bodyPr/>
                    <a:lstStyle/>
                    <a:p>
                      <a:pPr algn="r" fontAlgn="ctr"/>
                      <a:r>
                        <a:rPr lang="en-US" altLang="ja-JP" sz="1600" b="0" i="0" u="none" strike="noStrike" dirty="0">
                          <a:solidFill>
                            <a:srgbClr val="000000"/>
                          </a:solidFill>
                          <a:effectLst/>
                          <a:latin typeface="ＭＳ Ｐゴシック"/>
                        </a:rPr>
                        <a:t>4.6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dirty="0">
                          <a:solidFill>
                            <a:srgbClr val="000000"/>
                          </a:solidFill>
                          <a:effectLst/>
                          <a:latin typeface="ＭＳ Ｐゴシック"/>
                        </a:rPr>
                        <a:t>1.1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a:solidFill>
                            <a:srgbClr val="000000"/>
                          </a:solidFill>
                          <a:effectLst/>
                          <a:latin typeface="ＭＳ Ｐゴシック"/>
                        </a:rPr>
                        <a:t>0.3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a:solidFill>
                            <a:srgbClr val="000000"/>
                          </a:solidFill>
                          <a:effectLst/>
                          <a:latin typeface="ＭＳ Ｐゴシック"/>
                        </a:rPr>
                        <a:t>51.1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solidFill>
                      <a:srgbClr val="FFE05D"/>
                    </a:solidFill>
                  </a:tcPr>
                </a:tc>
                <a:tc>
                  <a:txBody>
                    <a:bodyPr/>
                    <a:lstStyle/>
                    <a:p>
                      <a:pPr algn="r" fontAlgn="ctr"/>
                      <a:r>
                        <a:rPr lang="en-US" altLang="ja-JP" sz="1600" b="0" i="0" u="none" strike="noStrike">
                          <a:solidFill>
                            <a:srgbClr val="000000"/>
                          </a:solidFill>
                          <a:effectLst/>
                          <a:latin typeface="ＭＳ Ｐゴシック"/>
                        </a:rPr>
                        <a:t>0.8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solidFill>
                      <a:srgbClr val="FFE05D"/>
                    </a:solidFill>
                  </a:tcPr>
                </a:tc>
                <a:tc>
                  <a:txBody>
                    <a:bodyPr/>
                    <a:lstStyle/>
                    <a:p>
                      <a:pPr algn="r" fontAlgn="ctr"/>
                      <a:r>
                        <a:rPr lang="en-US" altLang="ja-JP" sz="1600" b="0" i="0" u="none" strike="noStrike">
                          <a:solidFill>
                            <a:srgbClr val="000000"/>
                          </a:solidFill>
                          <a:effectLst/>
                          <a:latin typeface="ＭＳ Ｐゴシック"/>
                        </a:rPr>
                        <a:t>0.3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a:solidFill>
                            <a:srgbClr val="000000"/>
                          </a:solidFill>
                          <a:effectLst/>
                          <a:latin typeface="ＭＳ Ｐゴシック"/>
                        </a:rPr>
                        <a:t>56.6 </a:t>
                      </a:r>
                    </a:p>
                  </a:txBody>
                  <a:tcPr marL="7459" marR="7459" marT="745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5971">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Arial Unicode MS"/>
                        </a:rPr>
                        <a:t>精製度の低い穀類</a:t>
                      </a:r>
                    </a:p>
                  </a:txBody>
                  <a:tcPr marL="7459" marR="7459" marT="7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25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42.4 </a:t>
                      </a:r>
                    </a:p>
                  </a:txBody>
                  <a:tcPr marL="7459" marR="7459" marT="7459"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E05D"/>
                    </a:solidFill>
                  </a:tcPr>
                </a:tc>
                <a:tc>
                  <a:txBody>
                    <a:bodyPr/>
                    <a:lstStyle/>
                    <a:p>
                      <a:pPr algn="r" fontAlgn="ctr"/>
                      <a:r>
                        <a:rPr lang="en-US" altLang="ja-JP" sz="1600" b="0" i="0" u="none" strike="noStrike" dirty="0">
                          <a:solidFill>
                            <a:srgbClr val="000000"/>
                          </a:solidFill>
                          <a:effectLst/>
                          <a:latin typeface="ＭＳ Ｐゴシック"/>
                        </a:rPr>
                        <a:t>1.0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a:rPr>
                        <a:t>0.2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0.0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a:rPr>
                        <a:t>8.9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solidFill>
                      <a:srgbClr val="FFE05D"/>
                    </a:solidFill>
                  </a:tcPr>
                </a:tc>
                <a:tc>
                  <a:txBody>
                    <a:bodyPr/>
                    <a:lstStyle/>
                    <a:p>
                      <a:pPr algn="r" fontAlgn="ctr"/>
                      <a:r>
                        <a:rPr lang="en-US" altLang="ja-JP" sz="1600" b="0" i="0" u="none" strike="noStrike">
                          <a:solidFill>
                            <a:srgbClr val="000000"/>
                          </a:solidFill>
                          <a:effectLst/>
                          <a:latin typeface="ＭＳ Ｐゴシック"/>
                        </a:rPr>
                        <a:t>0.4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solidFill>
                      <a:srgbClr val="FFE05D"/>
                    </a:solidFill>
                  </a:tcPr>
                </a:tc>
                <a:tc>
                  <a:txBody>
                    <a:bodyPr/>
                    <a:lstStyle/>
                    <a:p>
                      <a:pPr algn="r" fontAlgn="ctr"/>
                      <a:r>
                        <a:rPr lang="en-US" altLang="ja-JP" sz="1600" b="0" i="0" u="none" strike="noStrike">
                          <a:solidFill>
                            <a:srgbClr val="000000"/>
                          </a:solidFill>
                          <a:effectLst/>
                          <a:latin typeface="ＭＳ Ｐゴシック"/>
                        </a:rPr>
                        <a:t>0.0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a:rPr>
                        <a:t>16.9 </a:t>
                      </a:r>
                    </a:p>
                  </a:txBody>
                  <a:tcPr marL="7459" marR="7459" marT="7459"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5971">
                <a:tc vMerge="1">
                  <a:txBody>
                    <a:bodyPr/>
                    <a:lstStyle/>
                    <a:p>
                      <a:endParaRPr kumimoji="1" lang="ja-JP" altLang="en-US"/>
                    </a:p>
                  </a:txBody>
                  <a:tcPr/>
                </a:tc>
                <a:tc>
                  <a:txBody>
                    <a:bodyPr/>
                    <a:lstStyle/>
                    <a:p>
                      <a:pPr algn="l" fontAlgn="ctr"/>
                      <a:r>
                        <a:rPr lang="ja-JP" altLang="en-US" sz="1200" b="1" i="0" u="none" strike="noStrike">
                          <a:solidFill>
                            <a:srgbClr val="000000"/>
                          </a:solidFill>
                          <a:effectLst/>
                          <a:latin typeface="Arial Unicode MS"/>
                        </a:rPr>
                        <a:t>計</a:t>
                      </a:r>
                    </a:p>
                  </a:txBody>
                  <a:tcPr marL="7459" marR="7459" marT="7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165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284.0 </a:t>
                      </a:r>
                    </a:p>
                  </a:txBody>
                  <a:tcPr marL="7459" marR="7459" marT="745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5D"/>
                    </a:solidFill>
                  </a:tcPr>
                </a:tc>
                <a:tc>
                  <a:txBody>
                    <a:bodyPr/>
                    <a:lstStyle/>
                    <a:p>
                      <a:pPr algn="r" fontAlgn="ctr"/>
                      <a:r>
                        <a:rPr lang="en-US" altLang="ja-JP" sz="1600" b="1" i="0" u="none" strike="noStrike" dirty="0">
                          <a:solidFill>
                            <a:srgbClr val="000000"/>
                          </a:solidFill>
                          <a:effectLst/>
                          <a:latin typeface="ＭＳ Ｐゴシック"/>
                        </a:rPr>
                        <a:t>5.6 </a:t>
                      </a:r>
                    </a:p>
                  </a:txBody>
                  <a:tcPr marL="7459" marR="7459" marT="74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1.4 </a:t>
                      </a:r>
                    </a:p>
                  </a:txBody>
                  <a:tcPr marL="7459" marR="7459" marT="74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0.4 </a:t>
                      </a:r>
                    </a:p>
                  </a:txBody>
                  <a:tcPr marL="7459" marR="7459" marT="74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60.0 </a:t>
                      </a:r>
                    </a:p>
                  </a:txBody>
                  <a:tcPr marL="7459" marR="7459" marT="74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5D"/>
                    </a:solidFill>
                  </a:tcPr>
                </a:tc>
                <a:tc>
                  <a:txBody>
                    <a:bodyPr/>
                    <a:lstStyle/>
                    <a:p>
                      <a:pPr algn="r" fontAlgn="ctr"/>
                      <a:r>
                        <a:rPr lang="en-US" altLang="ja-JP" sz="1600" b="1" i="0" u="none" strike="noStrike">
                          <a:solidFill>
                            <a:srgbClr val="000000"/>
                          </a:solidFill>
                          <a:effectLst/>
                          <a:latin typeface="ＭＳ Ｐゴシック"/>
                        </a:rPr>
                        <a:t>1.2 </a:t>
                      </a:r>
                    </a:p>
                  </a:txBody>
                  <a:tcPr marL="7459" marR="7459" marT="74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5D"/>
                    </a:solidFill>
                  </a:tcPr>
                </a:tc>
                <a:tc>
                  <a:txBody>
                    <a:bodyPr/>
                    <a:lstStyle/>
                    <a:p>
                      <a:pPr algn="r" fontAlgn="ctr"/>
                      <a:r>
                        <a:rPr lang="en-US" altLang="ja-JP" sz="1600" b="1" i="0" u="none" strike="noStrike">
                          <a:solidFill>
                            <a:srgbClr val="000000"/>
                          </a:solidFill>
                          <a:effectLst/>
                          <a:latin typeface="ＭＳ Ｐゴシック"/>
                        </a:rPr>
                        <a:t>0.3 </a:t>
                      </a:r>
                    </a:p>
                  </a:txBody>
                  <a:tcPr marL="7459" marR="7459" marT="74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73.4 </a:t>
                      </a:r>
                    </a:p>
                  </a:txBody>
                  <a:tcPr marL="7459" marR="7459" marT="745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971">
                <a:tc rowSpan="7">
                  <a:txBody>
                    <a:bodyPr/>
                    <a:lstStyle/>
                    <a:p>
                      <a:pPr algn="ctr" fontAlgn="ctr"/>
                      <a:r>
                        <a:rPr lang="ja-JP" altLang="en-US" sz="1200" b="0" i="0" u="none" strike="noStrike" dirty="0">
                          <a:solidFill>
                            <a:srgbClr val="000000"/>
                          </a:solidFill>
                          <a:effectLst/>
                          <a:latin typeface="Arial Unicode MS"/>
                        </a:rPr>
                        <a:t>野菜、いも、</a:t>
                      </a:r>
                      <a:br>
                        <a:rPr lang="ja-JP" altLang="en-US" sz="1200" b="0" i="0" u="none" strike="noStrike" dirty="0">
                          <a:solidFill>
                            <a:srgbClr val="000000"/>
                          </a:solidFill>
                          <a:effectLst/>
                          <a:latin typeface="Arial Unicode MS"/>
                        </a:rPr>
                      </a:br>
                      <a:r>
                        <a:rPr lang="ja-JP" altLang="en-US" sz="1200" b="0" i="0" u="none" strike="noStrike" dirty="0">
                          <a:solidFill>
                            <a:srgbClr val="000000"/>
                          </a:solidFill>
                          <a:effectLst/>
                          <a:latin typeface="Arial Unicode MS"/>
                        </a:rPr>
                        <a:t>きのこ、海藻類</a:t>
                      </a:r>
                    </a:p>
                  </a:txBody>
                  <a:tcPr marL="7459" marR="7459" marT="7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0DD7F"/>
                    </a:solidFill>
                  </a:tcPr>
                </a:tc>
                <a:tc>
                  <a:txBody>
                    <a:bodyPr/>
                    <a:lstStyle/>
                    <a:p>
                      <a:pPr algn="l" fontAlgn="ctr"/>
                      <a:r>
                        <a:rPr lang="ja-JP" altLang="en-US" sz="1200" b="0" i="0" u="none" strike="noStrike">
                          <a:solidFill>
                            <a:srgbClr val="000000"/>
                          </a:solidFill>
                          <a:effectLst/>
                          <a:latin typeface="Arial Unicode MS"/>
                        </a:rPr>
                        <a:t>緑黄色野菜</a:t>
                      </a:r>
                    </a:p>
                  </a:txBody>
                  <a:tcPr marL="7459" marR="7459" marT="7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a:solidFill>
                            <a:srgbClr val="000000"/>
                          </a:solidFill>
                          <a:effectLst/>
                          <a:latin typeface="ＭＳ Ｐゴシック"/>
                        </a:rPr>
                        <a:t>45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dirty="0">
                          <a:solidFill>
                            <a:srgbClr val="000000"/>
                          </a:solidFill>
                          <a:effectLst/>
                          <a:latin typeface="ＭＳ Ｐゴシック"/>
                        </a:rPr>
                        <a:t>14.5 </a:t>
                      </a:r>
                    </a:p>
                  </a:txBody>
                  <a:tcPr marL="7459" marR="7459" marT="745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a:solidFill>
                            <a:srgbClr val="000000"/>
                          </a:solidFill>
                          <a:effectLst/>
                          <a:latin typeface="ＭＳ Ｐゴシック"/>
                        </a:rPr>
                        <a:t>0.7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dirty="0">
                          <a:solidFill>
                            <a:srgbClr val="000000"/>
                          </a:solidFill>
                          <a:effectLst/>
                          <a:latin typeface="ＭＳ Ｐゴシック"/>
                        </a:rPr>
                        <a:t>0.1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dirty="0">
                          <a:solidFill>
                            <a:srgbClr val="000000"/>
                          </a:solidFill>
                          <a:effectLst/>
                          <a:latin typeface="ＭＳ Ｐゴシック"/>
                        </a:rPr>
                        <a:t>0.0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a:solidFill>
                            <a:srgbClr val="000000"/>
                          </a:solidFill>
                          <a:effectLst/>
                          <a:latin typeface="ＭＳ Ｐゴシック"/>
                        </a:rPr>
                        <a:t>3.2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a:solidFill>
                            <a:srgbClr val="000000"/>
                          </a:solidFill>
                          <a:effectLst/>
                          <a:latin typeface="ＭＳ Ｐゴシック"/>
                        </a:rPr>
                        <a:t>1.2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solidFill>
                      <a:srgbClr val="B0DD7F"/>
                    </a:solidFill>
                  </a:tcPr>
                </a:tc>
                <a:tc>
                  <a:txBody>
                    <a:bodyPr/>
                    <a:lstStyle/>
                    <a:p>
                      <a:pPr algn="r" fontAlgn="ctr"/>
                      <a:r>
                        <a:rPr lang="en-US" altLang="ja-JP" sz="1600" b="0" i="0" u="none" strike="noStrike">
                          <a:solidFill>
                            <a:srgbClr val="000000"/>
                          </a:solidFill>
                          <a:effectLst/>
                          <a:latin typeface="ＭＳ Ｐゴシック"/>
                        </a:rPr>
                        <a:t>0.0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a:solidFill>
                            <a:srgbClr val="000000"/>
                          </a:solidFill>
                          <a:effectLst/>
                          <a:latin typeface="ＭＳ Ｐゴシック"/>
                        </a:rPr>
                        <a:t>162.4 </a:t>
                      </a:r>
                    </a:p>
                  </a:txBody>
                  <a:tcPr marL="7459" marR="7459" marT="745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0DD7F"/>
                    </a:solidFill>
                  </a:tcPr>
                </a:tc>
              </a:tr>
              <a:tr h="275971">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Arial Unicode MS"/>
                        </a:rPr>
                        <a:t>その他の野菜</a:t>
                      </a:r>
                    </a:p>
                  </a:txBody>
                  <a:tcPr marL="7459" marR="7459" marT="7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600" b="0" i="0" u="none" strike="noStrike">
                          <a:solidFill>
                            <a:srgbClr val="000000"/>
                          </a:solidFill>
                          <a:effectLst/>
                          <a:latin typeface="ＭＳ Ｐゴシック"/>
                        </a:rPr>
                        <a:t>80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600" b="0" i="0" u="none" strike="noStrike">
                          <a:solidFill>
                            <a:srgbClr val="000000"/>
                          </a:solidFill>
                          <a:effectLst/>
                          <a:latin typeface="ＭＳ Ｐゴシック"/>
                        </a:rPr>
                        <a:t>21.6 </a:t>
                      </a:r>
                    </a:p>
                  </a:txBody>
                  <a:tcPr marL="7459" marR="7459" marT="745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0.9 </a:t>
                      </a:r>
                    </a:p>
                  </a:txBody>
                  <a:tcPr marL="7459" marR="7459" marT="7459"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ＭＳ Ｐゴシック"/>
                        </a:rPr>
                        <a:t>0.1 </a:t>
                      </a:r>
                    </a:p>
                  </a:txBody>
                  <a:tcPr marL="7459" marR="7459" marT="7459"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ＭＳ Ｐゴシック"/>
                        </a:rPr>
                        <a:t>0.0 </a:t>
                      </a:r>
                    </a:p>
                  </a:txBody>
                  <a:tcPr marL="7459" marR="7459" marT="7459"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4.9 </a:t>
                      </a:r>
                    </a:p>
                  </a:txBody>
                  <a:tcPr marL="7459" marR="7459" marT="7459"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1.4 </a:t>
                      </a:r>
                    </a:p>
                  </a:txBody>
                  <a:tcPr marL="7459" marR="7459" marT="7459" marB="0" anchor="ctr">
                    <a:lnL>
                      <a:noFill/>
                    </a:lnL>
                    <a:lnR>
                      <a:noFill/>
                    </a:lnR>
                    <a:lnT>
                      <a:noFill/>
                    </a:lnT>
                    <a:lnB>
                      <a:noFill/>
                    </a:lnB>
                    <a:solidFill>
                      <a:srgbClr val="B0DD7F"/>
                    </a:solidFill>
                  </a:tcPr>
                </a:tc>
                <a:tc>
                  <a:txBody>
                    <a:bodyPr/>
                    <a:lstStyle/>
                    <a:p>
                      <a:pPr algn="r" fontAlgn="ctr"/>
                      <a:r>
                        <a:rPr lang="en-US" altLang="ja-JP" sz="1600" b="0" i="0" u="none" strike="noStrike">
                          <a:solidFill>
                            <a:srgbClr val="000000"/>
                          </a:solidFill>
                          <a:effectLst/>
                          <a:latin typeface="ＭＳ Ｐゴシック"/>
                        </a:rPr>
                        <a:t>0.2 </a:t>
                      </a:r>
                    </a:p>
                  </a:txBody>
                  <a:tcPr marL="7459" marR="7459" marT="7459"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170.1 </a:t>
                      </a:r>
                    </a:p>
                  </a:txBody>
                  <a:tcPr marL="7459" marR="7459" marT="7459" marB="0" anchor="ctr">
                    <a:lnL>
                      <a:noFill/>
                    </a:lnL>
                    <a:lnR w="12700" cap="flat" cmpd="sng" algn="ctr">
                      <a:solidFill>
                        <a:srgbClr val="000000"/>
                      </a:solidFill>
                      <a:prstDash val="solid"/>
                      <a:round/>
                      <a:headEnd type="none" w="med" len="med"/>
                      <a:tailEnd type="none" w="med" len="med"/>
                    </a:lnR>
                    <a:lnT>
                      <a:noFill/>
                    </a:lnT>
                    <a:lnB>
                      <a:noFill/>
                    </a:lnB>
                    <a:solidFill>
                      <a:srgbClr val="B0DD7F"/>
                    </a:solidFill>
                  </a:tcPr>
                </a:tc>
              </a:tr>
              <a:tr h="275971">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Arial Unicode MS"/>
                        </a:rPr>
                        <a:t>いも類</a:t>
                      </a:r>
                    </a:p>
                  </a:txBody>
                  <a:tcPr marL="7459" marR="7459" marT="7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600" b="0" i="0" u="none" strike="noStrike">
                          <a:solidFill>
                            <a:srgbClr val="000000"/>
                          </a:solidFill>
                          <a:effectLst/>
                          <a:latin typeface="ＭＳ Ｐゴシック"/>
                        </a:rPr>
                        <a:t>17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600" b="0" i="0" u="none" strike="noStrike">
                          <a:solidFill>
                            <a:srgbClr val="000000"/>
                          </a:solidFill>
                          <a:effectLst/>
                          <a:latin typeface="ＭＳ Ｐゴシック"/>
                        </a:rPr>
                        <a:t>12.6 </a:t>
                      </a:r>
                    </a:p>
                  </a:txBody>
                  <a:tcPr marL="7459" marR="7459" marT="745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0.2 </a:t>
                      </a:r>
                    </a:p>
                  </a:txBody>
                  <a:tcPr marL="7459" marR="7459" marT="7459"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ＭＳ Ｐゴシック"/>
                        </a:rPr>
                        <a:t>0.0 </a:t>
                      </a:r>
                    </a:p>
                  </a:txBody>
                  <a:tcPr marL="7459" marR="7459" marT="7459"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ＭＳ Ｐゴシック"/>
                        </a:rPr>
                        <a:t>0.0 </a:t>
                      </a:r>
                    </a:p>
                  </a:txBody>
                  <a:tcPr marL="7459" marR="7459" marT="7459"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ＭＳ Ｐゴシック"/>
                        </a:rPr>
                        <a:t>3.0 </a:t>
                      </a:r>
                    </a:p>
                  </a:txBody>
                  <a:tcPr marL="7459" marR="7459" marT="7459"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0.3 </a:t>
                      </a:r>
                    </a:p>
                  </a:txBody>
                  <a:tcPr marL="7459" marR="7459" marT="7459" marB="0" anchor="ctr">
                    <a:lnL>
                      <a:noFill/>
                    </a:lnL>
                    <a:lnR>
                      <a:noFill/>
                    </a:lnR>
                    <a:lnT>
                      <a:noFill/>
                    </a:lnT>
                    <a:lnB>
                      <a:noFill/>
                    </a:lnB>
                    <a:solidFill>
                      <a:srgbClr val="B0DD7F"/>
                    </a:solidFill>
                  </a:tcPr>
                </a:tc>
                <a:tc>
                  <a:txBody>
                    <a:bodyPr/>
                    <a:lstStyle/>
                    <a:p>
                      <a:pPr algn="r" fontAlgn="ctr"/>
                      <a:r>
                        <a:rPr lang="en-US" altLang="ja-JP" sz="1600" b="0" i="0" u="none" strike="noStrike">
                          <a:solidFill>
                            <a:srgbClr val="000000"/>
                          </a:solidFill>
                          <a:effectLst/>
                          <a:latin typeface="ＭＳ Ｐゴシック"/>
                        </a:rPr>
                        <a:t>0.0 </a:t>
                      </a:r>
                    </a:p>
                  </a:txBody>
                  <a:tcPr marL="7459" marR="7459" marT="7459"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64.5 </a:t>
                      </a:r>
                    </a:p>
                  </a:txBody>
                  <a:tcPr marL="7459" marR="7459" marT="7459" marB="0" anchor="ctr">
                    <a:lnL>
                      <a:noFill/>
                    </a:lnL>
                    <a:lnR w="12700" cap="flat" cmpd="sng" algn="ctr">
                      <a:solidFill>
                        <a:srgbClr val="000000"/>
                      </a:solidFill>
                      <a:prstDash val="solid"/>
                      <a:round/>
                      <a:headEnd type="none" w="med" len="med"/>
                      <a:tailEnd type="none" w="med" len="med"/>
                    </a:lnR>
                    <a:lnT>
                      <a:noFill/>
                    </a:lnT>
                    <a:lnB>
                      <a:noFill/>
                    </a:lnB>
                    <a:solidFill>
                      <a:srgbClr val="B0DD7F"/>
                    </a:solidFill>
                  </a:tcPr>
                </a:tc>
              </a:tr>
              <a:tr h="275971">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Arial Unicode MS"/>
                        </a:rPr>
                        <a:t>きのこ類</a:t>
                      </a:r>
                    </a:p>
                  </a:txBody>
                  <a:tcPr marL="7459" marR="7459" marT="7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600" b="0" i="0" u="none" strike="noStrike">
                          <a:solidFill>
                            <a:srgbClr val="000000"/>
                          </a:solidFill>
                          <a:effectLst/>
                          <a:latin typeface="ＭＳ Ｐゴシック"/>
                        </a:rPr>
                        <a:t>5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600" b="0" i="0" u="none" strike="noStrike">
                          <a:solidFill>
                            <a:srgbClr val="000000"/>
                          </a:solidFill>
                          <a:effectLst/>
                          <a:latin typeface="ＭＳ Ｐゴシック"/>
                        </a:rPr>
                        <a:t>1.0 </a:t>
                      </a:r>
                    </a:p>
                  </a:txBody>
                  <a:tcPr marL="7459" marR="7459" marT="745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0.1 </a:t>
                      </a:r>
                    </a:p>
                  </a:txBody>
                  <a:tcPr marL="7459" marR="7459" marT="7459"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ＭＳ Ｐゴシック"/>
                        </a:rPr>
                        <a:t>0.0 </a:t>
                      </a:r>
                    </a:p>
                  </a:txBody>
                  <a:tcPr marL="7459" marR="7459" marT="7459"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0.0 </a:t>
                      </a:r>
                    </a:p>
                  </a:txBody>
                  <a:tcPr marL="7459" marR="7459" marT="7459"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ＭＳ Ｐゴシック"/>
                        </a:rPr>
                        <a:t>0.3 </a:t>
                      </a:r>
                    </a:p>
                  </a:txBody>
                  <a:tcPr marL="7459" marR="7459" marT="7459"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ＭＳ Ｐゴシック"/>
                        </a:rPr>
                        <a:t>0.2 </a:t>
                      </a:r>
                    </a:p>
                  </a:txBody>
                  <a:tcPr marL="7459" marR="7459" marT="7459" marB="0" anchor="ctr">
                    <a:lnL>
                      <a:noFill/>
                    </a:lnL>
                    <a:lnR>
                      <a:noFill/>
                    </a:lnR>
                    <a:lnT>
                      <a:noFill/>
                    </a:lnT>
                    <a:lnB>
                      <a:noFill/>
                    </a:lnB>
                    <a:solidFill>
                      <a:srgbClr val="B0DD7F"/>
                    </a:solidFill>
                  </a:tcPr>
                </a:tc>
                <a:tc>
                  <a:txBody>
                    <a:bodyPr/>
                    <a:lstStyle/>
                    <a:p>
                      <a:pPr algn="r" fontAlgn="ctr"/>
                      <a:r>
                        <a:rPr lang="en-US" altLang="ja-JP" sz="1600" b="0" i="0" u="none" strike="noStrike">
                          <a:solidFill>
                            <a:srgbClr val="000000"/>
                          </a:solidFill>
                          <a:effectLst/>
                          <a:latin typeface="ＭＳ Ｐゴシック"/>
                        </a:rPr>
                        <a:t>0.0 </a:t>
                      </a:r>
                    </a:p>
                  </a:txBody>
                  <a:tcPr marL="7459" marR="7459" marT="7459"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16.2 </a:t>
                      </a:r>
                    </a:p>
                  </a:txBody>
                  <a:tcPr marL="7459" marR="7459" marT="7459" marB="0" anchor="ctr">
                    <a:lnL>
                      <a:noFill/>
                    </a:lnL>
                    <a:lnR w="12700" cap="flat" cmpd="sng" algn="ctr">
                      <a:solidFill>
                        <a:srgbClr val="000000"/>
                      </a:solidFill>
                      <a:prstDash val="solid"/>
                      <a:round/>
                      <a:headEnd type="none" w="med" len="med"/>
                      <a:tailEnd type="none" w="med" len="med"/>
                    </a:lnR>
                    <a:lnT>
                      <a:noFill/>
                    </a:lnT>
                    <a:lnB>
                      <a:noFill/>
                    </a:lnB>
                    <a:solidFill>
                      <a:srgbClr val="B0DD7F"/>
                    </a:solidFill>
                  </a:tcPr>
                </a:tc>
              </a:tr>
              <a:tr h="275971">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Arial Unicode MS"/>
                        </a:rPr>
                        <a:t>海藻類</a:t>
                      </a:r>
                    </a:p>
                  </a:txBody>
                  <a:tcPr marL="7459" marR="7459" marT="7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600" b="0" i="0" u="none" strike="noStrike">
                          <a:solidFill>
                            <a:srgbClr val="000000"/>
                          </a:solidFill>
                          <a:effectLst/>
                          <a:latin typeface="ＭＳ Ｐゴシック"/>
                        </a:rPr>
                        <a:t>3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600" b="0" i="0" u="none" strike="noStrike">
                          <a:solidFill>
                            <a:srgbClr val="000000"/>
                          </a:solidFill>
                          <a:effectLst/>
                          <a:latin typeface="ＭＳ Ｐゴシック"/>
                        </a:rPr>
                        <a:t>0.9 </a:t>
                      </a:r>
                    </a:p>
                  </a:txBody>
                  <a:tcPr marL="7459" marR="7459" marT="745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0.1 </a:t>
                      </a:r>
                    </a:p>
                  </a:txBody>
                  <a:tcPr marL="7459" marR="7459" marT="7459"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ＭＳ Ｐゴシック"/>
                        </a:rPr>
                        <a:t>0.0 </a:t>
                      </a:r>
                    </a:p>
                  </a:txBody>
                  <a:tcPr marL="7459" marR="7459" marT="7459"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ＭＳ Ｐゴシック"/>
                        </a:rPr>
                        <a:t>0.0 </a:t>
                      </a:r>
                    </a:p>
                  </a:txBody>
                  <a:tcPr marL="7459" marR="7459" marT="7459"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0.3 </a:t>
                      </a:r>
                    </a:p>
                  </a:txBody>
                  <a:tcPr marL="7459" marR="7459" marT="7459"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ＭＳ Ｐゴシック"/>
                        </a:rPr>
                        <a:t>0.2 </a:t>
                      </a:r>
                    </a:p>
                  </a:txBody>
                  <a:tcPr marL="7459" marR="7459" marT="7459" marB="0" anchor="ctr">
                    <a:lnL>
                      <a:noFill/>
                    </a:lnL>
                    <a:lnR>
                      <a:noFill/>
                    </a:lnR>
                    <a:lnT>
                      <a:noFill/>
                    </a:lnT>
                    <a:lnB>
                      <a:noFill/>
                    </a:lnB>
                    <a:solidFill>
                      <a:srgbClr val="B0DD7F"/>
                    </a:solidFill>
                  </a:tcPr>
                </a:tc>
                <a:tc>
                  <a:txBody>
                    <a:bodyPr/>
                    <a:lstStyle/>
                    <a:p>
                      <a:pPr algn="r" fontAlgn="ctr"/>
                      <a:r>
                        <a:rPr lang="en-US" altLang="ja-JP" sz="1600" b="0" i="0" u="none" strike="noStrike">
                          <a:solidFill>
                            <a:srgbClr val="000000"/>
                          </a:solidFill>
                          <a:effectLst/>
                          <a:latin typeface="ＭＳ Ｐゴシック"/>
                        </a:rPr>
                        <a:t>0.1 </a:t>
                      </a:r>
                    </a:p>
                  </a:txBody>
                  <a:tcPr marL="7459" marR="7459" marT="7459"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18.2 </a:t>
                      </a:r>
                    </a:p>
                  </a:txBody>
                  <a:tcPr marL="7459" marR="7459" marT="7459" marB="0" anchor="ctr">
                    <a:lnL>
                      <a:noFill/>
                    </a:lnL>
                    <a:lnR w="12700" cap="flat" cmpd="sng" algn="ctr">
                      <a:solidFill>
                        <a:srgbClr val="000000"/>
                      </a:solidFill>
                      <a:prstDash val="solid"/>
                      <a:round/>
                      <a:headEnd type="none" w="med" len="med"/>
                      <a:tailEnd type="none" w="med" len="med"/>
                    </a:lnR>
                    <a:lnT>
                      <a:noFill/>
                    </a:lnT>
                    <a:lnB>
                      <a:noFill/>
                    </a:lnB>
                    <a:solidFill>
                      <a:srgbClr val="B0DD7F"/>
                    </a:solidFill>
                  </a:tcPr>
                </a:tc>
              </a:tr>
              <a:tr h="275971">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Arial Unicode MS"/>
                        </a:rPr>
                        <a:t>種実類</a:t>
                      </a:r>
                    </a:p>
                  </a:txBody>
                  <a:tcPr marL="7459" marR="7459" marT="7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a:rPr>
                        <a:t>1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a:rPr>
                        <a:t>4.4 </a:t>
                      </a:r>
                    </a:p>
                  </a:txBody>
                  <a:tcPr marL="7459" marR="7459" marT="7459"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a:rPr>
                        <a:t>0.1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a:rPr>
                        <a:t>0.3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a:rPr>
                        <a:t>0.1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a:rPr>
                        <a:t>0.2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0.1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solidFill>
                      <a:srgbClr val="B0DD7F"/>
                    </a:solidFill>
                  </a:tcPr>
                </a:tc>
                <a:tc>
                  <a:txBody>
                    <a:bodyPr/>
                    <a:lstStyle/>
                    <a:p>
                      <a:pPr algn="r" fontAlgn="ctr"/>
                      <a:r>
                        <a:rPr lang="en-US" altLang="ja-JP" sz="1600" b="0" i="0" u="none" strike="noStrike">
                          <a:solidFill>
                            <a:srgbClr val="000000"/>
                          </a:solidFill>
                          <a:effectLst/>
                          <a:latin typeface="ＭＳ Ｐゴシック"/>
                        </a:rPr>
                        <a:t>0.0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a:rPr>
                        <a:t>4.9 </a:t>
                      </a:r>
                    </a:p>
                  </a:txBody>
                  <a:tcPr marL="7459" marR="7459" marT="7459"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0DD7F"/>
                    </a:solidFill>
                  </a:tcPr>
                </a:tc>
              </a:tr>
              <a:tr h="275971">
                <a:tc vMerge="1">
                  <a:txBody>
                    <a:bodyPr/>
                    <a:lstStyle/>
                    <a:p>
                      <a:endParaRPr kumimoji="1" lang="ja-JP" altLang="en-US"/>
                    </a:p>
                  </a:txBody>
                  <a:tcPr/>
                </a:tc>
                <a:tc>
                  <a:txBody>
                    <a:bodyPr/>
                    <a:lstStyle/>
                    <a:p>
                      <a:pPr algn="l" fontAlgn="ctr"/>
                      <a:r>
                        <a:rPr lang="ja-JP" altLang="en-US" sz="1200" b="1" i="0" u="none" strike="noStrike">
                          <a:solidFill>
                            <a:srgbClr val="000000"/>
                          </a:solidFill>
                          <a:effectLst/>
                          <a:latin typeface="Arial Unicode MS"/>
                        </a:rPr>
                        <a:t>計</a:t>
                      </a:r>
                    </a:p>
                  </a:txBody>
                  <a:tcPr marL="7459" marR="7459" marT="7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150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54.9 </a:t>
                      </a:r>
                    </a:p>
                  </a:txBody>
                  <a:tcPr marL="7459" marR="7459" marT="745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2.2 </a:t>
                      </a:r>
                    </a:p>
                  </a:txBody>
                  <a:tcPr marL="7459" marR="7459" marT="74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0.6 </a:t>
                      </a:r>
                    </a:p>
                  </a:txBody>
                  <a:tcPr marL="7459" marR="7459" marT="74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0.1 </a:t>
                      </a:r>
                    </a:p>
                  </a:txBody>
                  <a:tcPr marL="7459" marR="7459" marT="74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11.8 </a:t>
                      </a:r>
                    </a:p>
                  </a:txBody>
                  <a:tcPr marL="7459" marR="7459" marT="74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3.4 </a:t>
                      </a:r>
                    </a:p>
                  </a:txBody>
                  <a:tcPr marL="7459" marR="7459" marT="74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0DD7F"/>
                    </a:solidFill>
                  </a:tcPr>
                </a:tc>
                <a:tc>
                  <a:txBody>
                    <a:bodyPr/>
                    <a:lstStyle/>
                    <a:p>
                      <a:pPr algn="r" fontAlgn="ctr"/>
                      <a:r>
                        <a:rPr lang="en-US" altLang="ja-JP" sz="1600" b="1" i="0" u="none" strike="noStrike" dirty="0">
                          <a:solidFill>
                            <a:srgbClr val="000000"/>
                          </a:solidFill>
                          <a:effectLst/>
                          <a:latin typeface="ＭＳ Ｐゴシック"/>
                        </a:rPr>
                        <a:t>0.3 </a:t>
                      </a:r>
                    </a:p>
                  </a:txBody>
                  <a:tcPr marL="7459" marR="7459" marT="74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436.3 </a:t>
                      </a:r>
                    </a:p>
                  </a:txBody>
                  <a:tcPr marL="7459" marR="7459" marT="745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0DD7F"/>
                    </a:solidFill>
                  </a:tcPr>
                </a:tc>
              </a:tr>
              <a:tr h="275971">
                <a:tc rowSpan="5">
                  <a:txBody>
                    <a:bodyPr/>
                    <a:lstStyle/>
                    <a:p>
                      <a:pPr algn="ctr" fontAlgn="ctr"/>
                      <a:r>
                        <a:rPr lang="ja-JP" altLang="en-US" sz="1200" b="0" i="0" u="none" strike="noStrike">
                          <a:solidFill>
                            <a:srgbClr val="000000"/>
                          </a:solidFill>
                          <a:effectLst/>
                          <a:latin typeface="Arial Unicode MS"/>
                        </a:rPr>
                        <a:t>魚、肉、卵、</a:t>
                      </a:r>
                      <a:br>
                        <a:rPr lang="ja-JP" altLang="en-US" sz="1200" b="0" i="0" u="none" strike="noStrike">
                          <a:solidFill>
                            <a:srgbClr val="000000"/>
                          </a:solidFill>
                          <a:effectLst/>
                          <a:latin typeface="Arial Unicode MS"/>
                        </a:rPr>
                      </a:br>
                      <a:r>
                        <a:rPr lang="ja-JP" altLang="en-US" sz="1200" b="0" i="0" u="none" strike="noStrike">
                          <a:solidFill>
                            <a:srgbClr val="000000"/>
                          </a:solidFill>
                          <a:effectLst/>
                          <a:latin typeface="Arial Unicode MS"/>
                        </a:rPr>
                        <a:t>大豆・大豆製品</a:t>
                      </a:r>
                    </a:p>
                  </a:txBody>
                  <a:tcPr marL="7459" marR="7459" marT="7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393"/>
                    </a:solidFill>
                  </a:tcPr>
                </a:tc>
                <a:tc>
                  <a:txBody>
                    <a:bodyPr/>
                    <a:lstStyle/>
                    <a:p>
                      <a:pPr algn="l" fontAlgn="ctr"/>
                      <a:r>
                        <a:rPr lang="ja-JP" altLang="en-US" sz="1200" b="0" i="0" u="none" strike="noStrike">
                          <a:solidFill>
                            <a:srgbClr val="000000"/>
                          </a:solidFill>
                          <a:effectLst/>
                          <a:latin typeface="Arial Unicode MS"/>
                        </a:rPr>
                        <a:t>魚介類</a:t>
                      </a:r>
                    </a:p>
                  </a:txBody>
                  <a:tcPr marL="7459" marR="7459" marT="7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a:solidFill>
                            <a:srgbClr val="000000"/>
                          </a:solidFill>
                          <a:effectLst/>
                          <a:latin typeface="ＭＳ Ｐゴシック"/>
                        </a:rPr>
                        <a:t>25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a:solidFill>
                            <a:srgbClr val="000000"/>
                          </a:solidFill>
                          <a:effectLst/>
                          <a:latin typeface="ＭＳ Ｐゴシック"/>
                        </a:rPr>
                        <a:t>40.5 </a:t>
                      </a:r>
                    </a:p>
                  </a:txBody>
                  <a:tcPr marL="7459" marR="7459" marT="745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9393"/>
                    </a:solidFill>
                  </a:tcPr>
                </a:tc>
                <a:tc>
                  <a:txBody>
                    <a:bodyPr/>
                    <a:lstStyle/>
                    <a:p>
                      <a:pPr algn="r" fontAlgn="ctr"/>
                      <a:r>
                        <a:rPr lang="en-US" altLang="ja-JP" sz="1600" b="0" i="0" u="none" strike="noStrike">
                          <a:solidFill>
                            <a:srgbClr val="000000"/>
                          </a:solidFill>
                          <a:effectLst/>
                          <a:latin typeface="ＭＳ Ｐゴシック"/>
                        </a:rPr>
                        <a:t>4.9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solidFill>
                      <a:srgbClr val="FF9393"/>
                    </a:solidFill>
                  </a:tcPr>
                </a:tc>
                <a:tc>
                  <a:txBody>
                    <a:bodyPr/>
                    <a:lstStyle/>
                    <a:p>
                      <a:pPr algn="r" fontAlgn="ctr"/>
                      <a:r>
                        <a:rPr lang="en-US" altLang="ja-JP" sz="1600" b="0" i="0" u="none" strike="noStrike">
                          <a:solidFill>
                            <a:srgbClr val="000000"/>
                          </a:solidFill>
                          <a:effectLst/>
                          <a:latin typeface="ＭＳ Ｐゴシック"/>
                        </a:rPr>
                        <a:t>1.9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solidFill>
                      <a:srgbClr val="FF9393"/>
                    </a:solidFill>
                  </a:tcPr>
                </a:tc>
                <a:tc>
                  <a:txBody>
                    <a:bodyPr/>
                    <a:lstStyle/>
                    <a:p>
                      <a:pPr algn="r" fontAlgn="ctr"/>
                      <a:r>
                        <a:rPr lang="en-US" altLang="ja-JP" sz="1600" b="0" i="0" u="none" strike="noStrike">
                          <a:solidFill>
                            <a:srgbClr val="000000"/>
                          </a:solidFill>
                          <a:effectLst/>
                          <a:latin typeface="ＭＳ Ｐゴシック"/>
                        </a:rPr>
                        <a:t>0.4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a:solidFill>
                            <a:srgbClr val="000000"/>
                          </a:solidFill>
                          <a:effectLst/>
                          <a:latin typeface="ＭＳ Ｐゴシック"/>
                        </a:rPr>
                        <a:t>0.6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a:solidFill>
                            <a:srgbClr val="000000"/>
                          </a:solidFill>
                          <a:effectLst/>
                          <a:latin typeface="ＭＳ Ｐゴシック"/>
                        </a:rPr>
                        <a:t>0.0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dirty="0">
                          <a:solidFill>
                            <a:srgbClr val="000000"/>
                          </a:solidFill>
                          <a:effectLst/>
                          <a:latin typeface="ＭＳ Ｐゴシック"/>
                        </a:rPr>
                        <a:t>0.3 </a:t>
                      </a:r>
                    </a:p>
                  </a:txBody>
                  <a:tcPr marL="7459" marR="7459" marT="74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600" b="0" i="0" u="none" strike="noStrike">
                          <a:solidFill>
                            <a:srgbClr val="000000"/>
                          </a:solidFill>
                          <a:effectLst/>
                          <a:latin typeface="ＭＳ Ｐゴシック"/>
                        </a:rPr>
                        <a:t>73.1 </a:t>
                      </a:r>
                    </a:p>
                  </a:txBody>
                  <a:tcPr marL="7459" marR="7459" marT="745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5971">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Arial Unicode MS"/>
                        </a:rPr>
                        <a:t>肉類</a:t>
                      </a:r>
                    </a:p>
                  </a:txBody>
                  <a:tcPr marL="7459" marR="7459" marT="7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600" b="0" i="0" u="none" strike="noStrike">
                          <a:solidFill>
                            <a:srgbClr val="000000"/>
                          </a:solidFill>
                          <a:effectLst/>
                          <a:latin typeface="ＭＳ Ｐゴシック"/>
                        </a:rPr>
                        <a:t>30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600" b="0" i="0" u="none" strike="noStrike">
                          <a:solidFill>
                            <a:srgbClr val="000000"/>
                          </a:solidFill>
                          <a:effectLst/>
                          <a:latin typeface="ＭＳ Ｐゴシック"/>
                        </a:rPr>
                        <a:t>72.5 </a:t>
                      </a:r>
                    </a:p>
                  </a:txBody>
                  <a:tcPr marL="7459" marR="7459" marT="7459" marB="0" anchor="ctr">
                    <a:lnL w="12700" cap="flat" cmpd="sng" algn="ctr">
                      <a:solidFill>
                        <a:srgbClr val="000000"/>
                      </a:solidFill>
                      <a:prstDash val="solid"/>
                      <a:round/>
                      <a:headEnd type="none" w="med" len="med"/>
                      <a:tailEnd type="none" w="med" len="med"/>
                    </a:lnL>
                    <a:lnR>
                      <a:noFill/>
                    </a:lnR>
                    <a:lnT>
                      <a:noFill/>
                    </a:lnT>
                    <a:lnB>
                      <a:noFill/>
                    </a:lnB>
                    <a:solidFill>
                      <a:srgbClr val="FF9393"/>
                    </a:solidFill>
                  </a:tcPr>
                </a:tc>
                <a:tc>
                  <a:txBody>
                    <a:bodyPr/>
                    <a:lstStyle/>
                    <a:p>
                      <a:pPr algn="r" fontAlgn="ctr"/>
                      <a:r>
                        <a:rPr lang="en-US" altLang="ja-JP" sz="1600" b="0" i="0" u="none" strike="noStrike">
                          <a:solidFill>
                            <a:srgbClr val="000000"/>
                          </a:solidFill>
                          <a:effectLst/>
                          <a:latin typeface="ＭＳ Ｐゴシック"/>
                        </a:rPr>
                        <a:t>5.2 </a:t>
                      </a:r>
                    </a:p>
                  </a:txBody>
                  <a:tcPr marL="7459" marR="7459" marT="7459" marB="0" anchor="ctr">
                    <a:lnL>
                      <a:noFill/>
                    </a:lnL>
                    <a:lnR>
                      <a:noFill/>
                    </a:lnR>
                    <a:lnT>
                      <a:noFill/>
                    </a:lnT>
                    <a:lnB>
                      <a:noFill/>
                    </a:lnB>
                    <a:solidFill>
                      <a:srgbClr val="FF9393"/>
                    </a:solidFill>
                  </a:tcPr>
                </a:tc>
                <a:tc>
                  <a:txBody>
                    <a:bodyPr/>
                    <a:lstStyle/>
                    <a:p>
                      <a:pPr algn="r" fontAlgn="ctr"/>
                      <a:r>
                        <a:rPr lang="en-US" altLang="ja-JP" sz="1600" b="0" i="0" u="none" strike="noStrike">
                          <a:solidFill>
                            <a:srgbClr val="000000"/>
                          </a:solidFill>
                          <a:effectLst/>
                          <a:latin typeface="ＭＳ Ｐゴシック"/>
                        </a:rPr>
                        <a:t>5.3 </a:t>
                      </a:r>
                    </a:p>
                  </a:txBody>
                  <a:tcPr marL="7459" marR="7459" marT="7459" marB="0" anchor="ctr">
                    <a:lnL>
                      <a:noFill/>
                    </a:lnL>
                    <a:lnR>
                      <a:noFill/>
                    </a:lnR>
                    <a:lnT>
                      <a:noFill/>
                    </a:lnT>
                    <a:lnB>
                      <a:noFill/>
                    </a:lnB>
                    <a:solidFill>
                      <a:srgbClr val="FF9393"/>
                    </a:solidFill>
                  </a:tcPr>
                </a:tc>
                <a:tc>
                  <a:txBody>
                    <a:bodyPr/>
                    <a:lstStyle/>
                    <a:p>
                      <a:pPr algn="r" fontAlgn="ctr"/>
                      <a:r>
                        <a:rPr lang="en-US" altLang="ja-JP" sz="1600" b="0" i="0" u="none" strike="noStrike">
                          <a:solidFill>
                            <a:srgbClr val="000000"/>
                          </a:solidFill>
                          <a:effectLst/>
                          <a:latin typeface="ＭＳ Ｐゴシック"/>
                        </a:rPr>
                        <a:t>1.9 </a:t>
                      </a:r>
                    </a:p>
                  </a:txBody>
                  <a:tcPr marL="7459" marR="7459" marT="7459"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0.2 </a:t>
                      </a:r>
                    </a:p>
                  </a:txBody>
                  <a:tcPr marL="7459" marR="7459" marT="7459"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0.0 </a:t>
                      </a:r>
                    </a:p>
                  </a:txBody>
                  <a:tcPr marL="7459" marR="7459" marT="7459"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ＭＳ Ｐゴシック"/>
                        </a:rPr>
                        <a:t>0.1 </a:t>
                      </a:r>
                    </a:p>
                  </a:txBody>
                  <a:tcPr marL="7459" marR="7459" marT="7459"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83.5 </a:t>
                      </a:r>
                    </a:p>
                  </a:txBody>
                  <a:tcPr marL="7459" marR="7459" marT="7459" marB="0" anchor="ctr">
                    <a:lnL>
                      <a:noFill/>
                    </a:lnL>
                    <a:lnR w="12700" cap="flat" cmpd="sng" algn="ctr">
                      <a:solidFill>
                        <a:srgbClr val="000000"/>
                      </a:solidFill>
                      <a:prstDash val="solid"/>
                      <a:round/>
                      <a:headEnd type="none" w="med" len="med"/>
                      <a:tailEnd type="none" w="med" len="med"/>
                    </a:lnR>
                    <a:lnT>
                      <a:noFill/>
                    </a:lnT>
                    <a:lnB>
                      <a:noFill/>
                    </a:lnB>
                  </a:tcPr>
                </a:tc>
              </a:tr>
              <a:tr h="275971">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Arial Unicode MS"/>
                        </a:rPr>
                        <a:t>卵類</a:t>
                      </a:r>
                    </a:p>
                  </a:txBody>
                  <a:tcPr marL="7459" marR="7459" marT="7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600" b="0" i="0" u="none" strike="noStrike">
                          <a:solidFill>
                            <a:srgbClr val="000000"/>
                          </a:solidFill>
                          <a:effectLst/>
                          <a:latin typeface="ＭＳ Ｐゴシック"/>
                        </a:rPr>
                        <a:t>15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600" b="0" i="0" u="none" strike="noStrike">
                          <a:solidFill>
                            <a:srgbClr val="000000"/>
                          </a:solidFill>
                          <a:effectLst/>
                          <a:latin typeface="ＭＳ Ｐゴシック"/>
                        </a:rPr>
                        <a:t>22.7 </a:t>
                      </a:r>
                    </a:p>
                  </a:txBody>
                  <a:tcPr marL="7459" marR="7459" marT="7459" marB="0" anchor="ctr">
                    <a:lnL w="12700" cap="flat" cmpd="sng" algn="ctr">
                      <a:solidFill>
                        <a:srgbClr val="000000"/>
                      </a:solidFill>
                      <a:prstDash val="solid"/>
                      <a:round/>
                      <a:headEnd type="none" w="med" len="med"/>
                      <a:tailEnd type="none" w="med" len="med"/>
                    </a:lnL>
                    <a:lnR>
                      <a:noFill/>
                    </a:lnR>
                    <a:lnT>
                      <a:noFill/>
                    </a:lnT>
                    <a:lnB>
                      <a:noFill/>
                    </a:lnB>
                    <a:solidFill>
                      <a:srgbClr val="FF9393"/>
                    </a:solidFill>
                  </a:tcPr>
                </a:tc>
                <a:tc>
                  <a:txBody>
                    <a:bodyPr/>
                    <a:lstStyle/>
                    <a:p>
                      <a:pPr algn="r" fontAlgn="ctr"/>
                      <a:r>
                        <a:rPr lang="en-US" altLang="ja-JP" sz="1600" b="0" i="0" u="none" strike="noStrike">
                          <a:solidFill>
                            <a:srgbClr val="000000"/>
                          </a:solidFill>
                          <a:effectLst/>
                          <a:latin typeface="ＭＳ Ｐゴシック"/>
                        </a:rPr>
                        <a:t>1.8 </a:t>
                      </a:r>
                    </a:p>
                  </a:txBody>
                  <a:tcPr marL="7459" marR="7459" marT="7459" marB="0" anchor="ctr">
                    <a:lnL>
                      <a:noFill/>
                    </a:lnL>
                    <a:lnR>
                      <a:noFill/>
                    </a:lnR>
                    <a:lnT>
                      <a:noFill/>
                    </a:lnT>
                    <a:lnB>
                      <a:noFill/>
                    </a:lnB>
                    <a:solidFill>
                      <a:srgbClr val="FF9393"/>
                    </a:solidFill>
                  </a:tcPr>
                </a:tc>
                <a:tc>
                  <a:txBody>
                    <a:bodyPr/>
                    <a:lstStyle/>
                    <a:p>
                      <a:pPr algn="r" fontAlgn="ctr"/>
                      <a:r>
                        <a:rPr lang="en-US" altLang="ja-JP" sz="1600" b="0" i="0" u="none" strike="noStrike">
                          <a:solidFill>
                            <a:srgbClr val="000000"/>
                          </a:solidFill>
                          <a:effectLst/>
                          <a:latin typeface="ＭＳ Ｐゴシック"/>
                        </a:rPr>
                        <a:t>1.5 </a:t>
                      </a:r>
                    </a:p>
                  </a:txBody>
                  <a:tcPr marL="7459" marR="7459" marT="7459" marB="0" anchor="ctr">
                    <a:lnL>
                      <a:noFill/>
                    </a:lnL>
                    <a:lnR>
                      <a:noFill/>
                    </a:lnR>
                    <a:lnT>
                      <a:noFill/>
                    </a:lnT>
                    <a:lnB>
                      <a:noFill/>
                    </a:lnB>
                    <a:solidFill>
                      <a:srgbClr val="FF9393"/>
                    </a:solidFill>
                  </a:tcPr>
                </a:tc>
                <a:tc>
                  <a:txBody>
                    <a:bodyPr/>
                    <a:lstStyle/>
                    <a:p>
                      <a:pPr algn="r" fontAlgn="ctr"/>
                      <a:r>
                        <a:rPr lang="en-US" altLang="ja-JP" sz="1600" b="0" i="0" u="none" strike="noStrike">
                          <a:solidFill>
                            <a:srgbClr val="000000"/>
                          </a:solidFill>
                          <a:effectLst/>
                          <a:latin typeface="ＭＳ Ｐゴシック"/>
                        </a:rPr>
                        <a:t>0.4 </a:t>
                      </a:r>
                    </a:p>
                  </a:txBody>
                  <a:tcPr marL="7459" marR="7459" marT="7459"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0.0 </a:t>
                      </a:r>
                    </a:p>
                  </a:txBody>
                  <a:tcPr marL="7459" marR="7459" marT="7459"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0.0 </a:t>
                      </a:r>
                    </a:p>
                  </a:txBody>
                  <a:tcPr marL="7459" marR="7459" marT="7459"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ＭＳ Ｐゴシック"/>
                        </a:rPr>
                        <a:t>0.1 </a:t>
                      </a:r>
                    </a:p>
                  </a:txBody>
                  <a:tcPr marL="7459" marR="7459" marT="7459"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ＭＳ Ｐゴシック"/>
                        </a:rPr>
                        <a:t>19.4 </a:t>
                      </a:r>
                    </a:p>
                  </a:txBody>
                  <a:tcPr marL="7459" marR="7459" marT="7459" marB="0" anchor="ctr">
                    <a:lnL>
                      <a:noFill/>
                    </a:lnL>
                    <a:lnR w="12700" cap="flat" cmpd="sng" algn="ctr">
                      <a:solidFill>
                        <a:srgbClr val="000000"/>
                      </a:solidFill>
                      <a:prstDash val="solid"/>
                      <a:round/>
                      <a:headEnd type="none" w="med" len="med"/>
                      <a:tailEnd type="none" w="med" len="med"/>
                    </a:lnR>
                    <a:lnT>
                      <a:noFill/>
                    </a:lnT>
                    <a:lnB>
                      <a:noFill/>
                    </a:lnB>
                  </a:tcPr>
                </a:tc>
              </a:tr>
              <a:tr h="275971">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Arial Unicode MS"/>
                        </a:rPr>
                        <a:t>大豆・大豆製品</a:t>
                      </a:r>
                    </a:p>
                  </a:txBody>
                  <a:tcPr marL="7459" marR="7459" marT="7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a:rPr>
                        <a:t>30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a:rPr>
                        <a:t>34.4 </a:t>
                      </a:r>
                    </a:p>
                  </a:txBody>
                  <a:tcPr marL="7459" marR="7459" marT="7459"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9393"/>
                    </a:solidFill>
                  </a:tcPr>
                </a:tc>
                <a:tc>
                  <a:txBody>
                    <a:bodyPr/>
                    <a:lstStyle/>
                    <a:p>
                      <a:pPr algn="r" fontAlgn="ctr"/>
                      <a:r>
                        <a:rPr lang="en-US" altLang="ja-JP" sz="1600" b="0" i="0" u="none" strike="noStrike">
                          <a:solidFill>
                            <a:srgbClr val="000000"/>
                          </a:solidFill>
                          <a:effectLst/>
                          <a:latin typeface="ＭＳ Ｐゴシック"/>
                        </a:rPr>
                        <a:t>2.6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solidFill>
                      <a:srgbClr val="FF9393"/>
                    </a:solidFill>
                  </a:tcPr>
                </a:tc>
                <a:tc>
                  <a:txBody>
                    <a:bodyPr/>
                    <a:lstStyle/>
                    <a:p>
                      <a:pPr algn="r" fontAlgn="ctr"/>
                      <a:r>
                        <a:rPr lang="en-US" altLang="ja-JP" sz="1600" b="0" i="0" u="none" strike="noStrike">
                          <a:solidFill>
                            <a:srgbClr val="000000"/>
                          </a:solidFill>
                          <a:effectLst/>
                          <a:latin typeface="ＭＳ Ｐゴシック"/>
                        </a:rPr>
                        <a:t>2.2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solidFill>
                      <a:srgbClr val="FF9393"/>
                    </a:solidFill>
                  </a:tcPr>
                </a:tc>
                <a:tc>
                  <a:txBody>
                    <a:bodyPr/>
                    <a:lstStyle/>
                    <a:p>
                      <a:pPr algn="r" fontAlgn="ctr"/>
                      <a:r>
                        <a:rPr lang="en-US" altLang="ja-JP" sz="1600" b="0" i="0" u="none" strike="noStrike">
                          <a:solidFill>
                            <a:srgbClr val="000000"/>
                          </a:solidFill>
                          <a:effectLst/>
                          <a:latin typeface="ＭＳ Ｐゴシック"/>
                        </a:rPr>
                        <a:t>0.4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a:rPr>
                        <a:t>1.1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a:rPr>
                        <a:t>0.5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0.0 </a:t>
                      </a:r>
                    </a:p>
                  </a:txBody>
                  <a:tcPr marL="7459" marR="7459" marT="74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ＭＳ Ｐゴシック"/>
                        </a:rPr>
                        <a:t>65.2 </a:t>
                      </a:r>
                    </a:p>
                  </a:txBody>
                  <a:tcPr marL="7459" marR="7459" marT="7459"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5971">
                <a:tc vMerge="1">
                  <a:txBody>
                    <a:bodyPr/>
                    <a:lstStyle/>
                    <a:p>
                      <a:endParaRPr kumimoji="1" lang="ja-JP" altLang="en-US"/>
                    </a:p>
                  </a:txBody>
                  <a:tcPr/>
                </a:tc>
                <a:tc>
                  <a:txBody>
                    <a:bodyPr/>
                    <a:lstStyle/>
                    <a:p>
                      <a:pPr algn="ctr" fontAlgn="ctr"/>
                      <a:r>
                        <a:rPr lang="ja-JP" altLang="en-US" sz="1200" b="1" i="0" u="none" strike="noStrike">
                          <a:solidFill>
                            <a:srgbClr val="000000"/>
                          </a:solidFill>
                          <a:effectLst/>
                          <a:latin typeface="Arial Unicode MS"/>
                        </a:rPr>
                        <a:t>計</a:t>
                      </a:r>
                    </a:p>
                  </a:txBody>
                  <a:tcPr marL="7459" marR="7459" marT="7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100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170.1 </a:t>
                      </a:r>
                    </a:p>
                  </a:txBody>
                  <a:tcPr marL="7459" marR="7459" marT="745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393"/>
                    </a:solidFill>
                  </a:tcPr>
                </a:tc>
                <a:tc>
                  <a:txBody>
                    <a:bodyPr/>
                    <a:lstStyle/>
                    <a:p>
                      <a:pPr algn="r" fontAlgn="ctr"/>
                      <a:r>
                        <a:rPr lang="en-US" altLang="ja-JP" sz="1600" b="1" i="0" u="none" strike="noStrike">
                          <a:solidFill>
                            <a:srgbClr val="000000"/>
                          </a:solidFill>
                          <a:effectLst/>
                          <a:latin typeface="ＭＳ Ｐゴシック"/>
                        </a:rPr>
                        <a:t>14.5 </a:t>
                      </a:r>
                    </a:p>
                  </a:txBody>
                  <a:tcPr marL="7459" marR="7459" marT="745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393"/>
                    </a:solidFill>
                  </a:tcPr>
                </a:tc>
                <a:tc>
                  <a:txBody>
                    <a:bodyPr/>
                    <a:lstStyle/>
                    <a:p>
                      <a:pPr algn="r" fontAlgn="ctr"/>
                      <a:r>
                        <a:rPr lang="en-US" altLang="ja-JP" sz="1600" b="1" i="0" u="none" strike="noStrike">
                          <a:solidFill>
                            <a:srgbClr val="000000"/>
                          </a:solidFill>
                          <a:effectLst/>
                          <a:latin typeface="ＭＳ Ｐゴシック"/>
                        </a:rPr>
                        <a:t>10.9 </a:t>
                      </a:r>
                    </a:p>
                  </a:txBody>
                  <a:tcPr marL="7459" marR="7459" marT="745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393"/>
                    </a:solidFill>
                  </a:tcPr>
                </a:tc>
                <a:tc>
                  <a:txBody>
                    <a:bodyPr/>
                    <a:lstStyle/>
                    <a:p>
                      <a:pPr algn="r" fontAlgn="ctr"/>
                      <a:r>
                        <a:rPr lang="en-US" altLang="ja-JP" sz="1600" b="1" i="0" u="none" strike="noStrike">
                          <a:solidFill>
                            <a:srgbClr val="000000"/>
                          </a:solidFill>
                          <a:effectLst/>
                          <a:latin typeface="ＭＳ Ｐゴシック"/>
                        </a:rPr>
                        <a:t>3.1 </a:t>
                      </a:r>
                    </a:p>
                  </a:txBody>
                  <a:tcPr marL="7459" marR="7459" marT="745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1.9 </a:t>
                      </a:r>
                    </a:p>
                  </a:txBody>
                  <a:tcPr marL="7459" marR="7459" marT="745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0.5 </a:t>
                      </a:r>
                    </a:p>
                  </a:txBody>
                  <a:tcPr marL="7459" marR="7459" marT="745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0.5 </a:t>
                      </a:r>
                    </a:p>
                  </a:txBody>
                  <a:tcPr marL="7459" marR="7459" marT="745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241.2 </a:t>
                      </a:r>
                    </a:p>
                  </a:txBody>
                  <a:tcPr marL="7459" marR="7459" marT="745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716">
                <a:tc gridSpan="7">
                  <a:txBody>
                    <a:bodyPr/>
                    <a:lstStyle/>
                    <a:p>
                      <a:pPr algn="l" fontAlgn="ctr"/>
                      <a:r>
                        <a:rPr lang="ja-JP" altLang="en-US" sz="1200" b="0" i="0" u="none" strike="noStrike" dirty="0">
                          <a:solidFill>
                            <a:srgbClr val="000000"/>
                          </a:solidFill>
                          <a:effectLst/>
                          <a:latin typeface="ＭＳ Ｐゴシック"/>
                        </a:rPr>
                        <a:t>　*　日本人の食事摂取基準（</a:t>
                      </a:r>
                      <a:r>
                        <a:rPr lang="en-US" altLang="ja-JP" sz="1200" b="0" i="0" u="none" strike="noStrike" dirty="0">
                          <a:solidFill>
                            <a:srgbClr val="000000"/>
                          </a:solidFill>
                          <a:effectLst/>
                          <a:latin typeface="ＭＳ Ｐゴシック"/>
                        </a:rPr>
                        <a:t>2015</a:t>
                      </a:r>
                      <a:r>
                        <a:rPr lang="ja-JP" altLang="en-US" sz="1200" b="0" i="0" u="none" strike="noStrike" dirty="0">
                          <a:solidFill>
                            <a:srgbClr val="000000"/>
                          </a:solidFill>
                          <a:effectLst/>
                          <a:latin typeface="ＭＳ Ｐゴシック"/>
                        </a:rPr>
                        <a:t>年版）で目標量が設定されている栄養素。</a:t>
                      </a:r>
                    </a:p>
                  </a:txBody>
                  <a:tcPr marL="7459" marR="7459" marT="7459"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050" b="0" i="0" u="none" strike="noStrike" dirty="0">
                        <a:solidFill>
                          <a:srgbClr val="000000"/>
                        </a:solidFill>
                        <a:effectLst/>
                        <a:latin typeface="ＭＳ Ｐゴシック"/>
                      </a:endParaRPr>
                    </a:p>
                  </a:txBody>
                  <a:tcPr marL="7459" marR="7459" marT="7459" marB="0" anchor="ctr">
                    <a:lnL>
                      <a:noFill/>
                    </a:lnL>
                    <a:lnR>
                      <a:noFill/>
                    </a:lnR>
                    <a:lnT>
                      <a:noFill/>
                    </a:lnT>
                    <a:lnB>
                      <a:noFill/>
                    </a:lnB>
                  </a:tcPr>
                </a:tc>
                <a:tc hMerge="1">
                  <a:txBody>
                    <a:bodyPr/>
                    <a:lstStyle/>
                    <a:p>
                      <a:pPr algn="l" fontAlgn="ctr"/>
                      <a:endParaRPr lang="ja-JP" altLang="en-US" sz="1200" b="0" i="0" u="none" strike="noStrike">
                        <a:solidFill>
                          <a:srgbClr val="000000"/>
                        </a:solidFill>
                        <a:effectLst/>
                        <a:latin typeface="ＭＳ Ｐゴシック"/>
                      </a:endParaRPr>
                    </a:p>
                  </a:txBody>
                  <a:tcPr marL="7459" marR="7459" marT="7459"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7459" marR="7459" marT="74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7459" marR="7459" marT="74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7459" marR="7459" marT="74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dirty="0">
                        <a:solidFill>
                          <a:srgbClr val="000000"/>
                        </a:solidFill>
                        <a:effectLst/>
                        <a:latin typeface="ＭＳ Ｐゴシック"/>
                      </a:endParaRPr>
                    </a:p>
                  </a:txBody>
                  <a:tcPr marL="7459" marR="7459" marT="7459" marB="0" anchor="ctr">
                    <a:lnL>
                      <a:noFill/>
                    </a:lnL>
                    <a:lnR>
                      <a:noFill/>
                    </a:lnR>
                    <a:lnT w="12700" cap="flat" cmpd="sng" algn="ctr">
                      <a:solidFill>
                        <a:srgbClr val="000000"/>
                      </a:solidFill>
                      <a:prstDash val="solid"/>
                      <a:round/>
                      <a:headEnd type="none" w="med" len="med"/>
                      <a:tailEnd type="none" w="med" len="med"/>
                    </a:lnT>
                    <a:lnB>
                      <a:noFill/>
                    </a:lnB>
                  </a:tcPr>
                </a:tc>
              </a:tr>
              <a:tr h="150716">
                <a:tc gridSpan="7">
                  <a:txBody>
                    <a:bodyPr/>
                    <a:lstStyle/>
                    <a:p>
                      <a:pPr algn="l" fontAlgn="ctr"/>
                      <a:r>
                        <a:rPr lang="ja-JP" altLang="en-US" sz="1200" b="0" i="0" u="none" strike="noStrike" dirty="0">
                          <a:solidFill>
                            <a:srgbClr val="000000"/>
                          </a:solidFill>
                          <a:effectLst/>
                          <a:latin typeface="ＭＳ Ｐゴシック"/>
                        </a:rPr>
                        <a:t>（注）各食品群には油脂や調味料が含まれていない点に留意すること。</a:t>
                      </a:r>
                    </a:p>
                  </a:txBody>
                  <a:tcPr marL="7459" marR="7459" marT="7459"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050" b="0" i="0" u="none" strike="noStrike">
                        <a:solidFill>
                          <a:srgbClr val="000000"/>
                        </a:solidFill>
                        <a:effectLst/>
                        <a:latin typeface="ＭＳ Ｐゴシック"/>
                      </a:endParaRPr>
                    </a:p>
                  </a:txBody>
                  <a:tcPr marL="7459" marR="7459" marT="7459" marB="0" anchor="ctr">
                    <a:lnL>
                      <a:noFill/>
                    </a:lnL>
                    <a:lnR>
                      <a:noFill/>
                    </a:lnR>
                    <a:lnT>
                      <a:noFill/>
                    </a:lnT>
                    <a:lnB>
                      <a:noFill/>
                    </a:lnB>
                  </a:tcPr>
                </a:tc>
                <a:tc hMerge="1">
                  <a:txBody>
                    <a:bodyPr/>
                    <a:lstStyle/>
                    <a:p>
                      <a:pPr algn="l" fontAlgn="ctr"/>
                      <a:endParaRPr lang="ja-JP" altLang="en-US" sz="1200" b="0" i="0" u="none" strike="noStrike">
                        <a:solidFill>
                          <a:srgbClr val="000000"/>
                        </a:solidFill>
                        <a:effectLst/>
                        <a:latin typeface="ＭＳ Ｐゴシック"/>
                      </a:endParaRPr>
                    </a:p>
                  </a:txBody>
                  <a:tcPr marL="7459" marR="7459" marT="7459" marB="0" anchor="ctr">
                    <a:lnL>
                      <a:noFill/>
                    </a:lnL>
                    <a:lnR>
                      <a:noFill/>
                    </a:lnR>
                    <a:lnT>
                      <a:noFill/>
                    </a:lnT>
                    <a:lnB>
                      <a:noFill/>
                    </a:lnB>
                  </a:tcPr>
                </a:tc>
                <a:tc>
                  <a:txBody>
                    <a:bodyPr/>
                    <a:lstStyle/>
                    <a:p>
                      <a:pPr algn="l" fontAlgn="ctr"/>
                      <a:endParaRPr lang="ja-JP" altLang="en-US" sz="1100" b="0" i="0" u="none" strike="noStrike" dirty="0">
                        <a:solidFill>
                          <a:srgbClr val="000000"/>
                        </a:solidFill>
                        <a:effectLst/>
                        <a:latin typeface="ＭＳ Ｐゴシック"/>
                      </a:endParaRPr>
                    </a:p>
                  </a:txBody>
                  <a:tcPr marL="7459" marR="7459" marT="7459" marB="0" anchor="ctr">
                    <a:lnL>
                      <a:noFill/>
                    </a:lnL>
                    <a:lnR>
                      <a:noFill/>
                    </a:lnR>
                    <a:lnT>
                      <a:noFill/>
                    </a:lnT>
                    <a:lnB>
                      <a:noFill/>
                    </a:lnB>
                  </a:tcPr>
                </a:tc>
                <a:tc>
                  <a:txBody>
                    <a:bodyPr/>
                    <a:lstStyle/>
                    <a:p>
                      <a:pPr algn="l" fontAlgn="ctr"/>
                      <a:endParaRPr lang="ja-JP" altLang="en-US" sz="1100" b="0" i="0" u="none" strike="noStrike" dirty="0">
                        <a:solidFill>
                          <a:srgbClr val="000000"/>
                        </a:solidFill>
                        <a:effectLst/>
                        <a:latin typeface="ＭＳ Ｐゴシック"/>
                      </a:endParaRPr>
                    </a:p>
                  </a:txBody>
                  <a:tcPr marL="7459" marR="7459" marT="7459" marB="0" anchor="ctr">
                    <a:lnL>
                      <a:noFill/>
                    </a:lnL>
                    <a:lnR>
                      <a:noFill/>
                    </a:lnR>
                    <a:lnT>
                      <a:noFill/>
                    </a:lnT>
                    <a:lnB>
                      <a:noFill/>
                    </a:lnB>
                  </a:tcPr>
                </a:tc>
                <a:tc>
                  <a:txBody>
                    <a:bodyPr/>
                    <a:lstStyle/>
                    <a:p>
                      <a:pPr algn="l" fontAlgn="ctr"/>
                      <a:endParaRPr lang="ja-JP" altLang="en-US" sz="1100" b="0" i="0" u="none" strike="noStrike" dirty="0">
                        <a:solidFill>
                          <a:srgbClr val="000000"/>
                        </a:solidFill>
                        <a:effectLst/>
                        <a:latin typeface="ＭＳ Ｐゴシック"/>
                      </a:endParaRPr>
                    </a:p>
                  </a:txBody>
                  <a:tcPr marL="7459" marR="7459" marT="7459" marB="0" anchor="ctr">
                    <a:lnL>
                      <a:noFill/>
                    </a:lnL>
                    <a:lnR>
                      <a:noFill/>
                    </a:lnR>
                    <a:lnT>
                      <a:noFill/>
                    </a:lnT>
                    <a:lnB>
                      <a:noFill/>
                    </a:lnB>
                  </a:tcPr>
                </a:tc>
                <a:tc>
                  <a:txBody>
                    <a:bodyPr/>
                    <a:lstStyle/>
                    <a:p>
                      <a:pPr algn="l" fontAlgn="ctr"/>
                      <a:endParaRPr lang="ja-JP" altLang="en-US" sz="1100" b="0" i="0" u="none" strike="noStrike" dirty="0">
                        <a:solidFill>
                          <a:srgbClr val="000000"/>
                        </a:solidFill>
                        <a:effectLst/>
                        <a:latin typeface="ＭＳ Ｐゴシック"/>
                      </a:endParaRPr>
                    </a:p>
                  </a:txBody>
                  <a:tcPr marL="7459" marR="7459" marT="7459" marB="0" anchor="ctr">
                    <a:lnL>
                      <a:noFill/>
                    </a:lnL>
                    <a:lnR>
                      <a:noFill/>
                    </a:lnR>
                    <a:lnT>
                      <a:noFill/>
                    </a:lnT>
                    <a:lnB>
                      <a:noFill/>
                    </a:lnB>
                  </a:tcPr>
                </a:tc>
              </a:tr>
            </a:tbl>
          </a:graphicData>
        </a:graphic>
      </p:graphicFrame>
      <p:sp>
        <p:nvSpPr>
          <p:cNvPr id="8" name="正方形/長方形 7"/>
          <p:cNvSpPr/>
          <p:nvPr/>
        </p:nvSpPr>
        <p:spPr>
          <a:xfrm>
            <a:off x="0" y="2527"/>
            <a:ext cx="9144000" cy="9744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dirty="0">
                <a:solidFill>
                  <a:sysClr val="windowText" lastClr="000000"/>
                </a:solidFill>
                <a:latin typeface="ＭＳ ゴシック" panose="020B0609070205080204" pitchFamily="49" charset="-128"/>
                <a:ea typeface="ＭＳ ゴシック" panose="020B0609070205080204" pitchFamily="49" charset="-128"/>
              </a:rPr>
              <a:t>〔</a:t>
            </a:r>
            <a:r>
              <a:rPr lang="ja-JP" altLang="en-US" dirty="0">
                <a:solidFill>
                  <a:sysClr val="windowText" lastClr="000000"/>
                </a:solidFill>
                <a:latin typeface="ＭＳ ゴシック" panose="020B0609070205080204" pitchFamily="49" charset="-128"/>
                <a:ea typeface="ＭＳ ゴシック" panose="020B0609070205080204" pitchFamily="49" charset="-128"/>
              </a:rPr>
              <a:t>３</a:t>
            </a:r>
            <a:r>
              <a:rPr lang="en-US" altLang="ja-JP" dirty="0" smtClean="0">
                <a:solidFill>
                  <a:sysClr val="windowText" lastClr="000000"/>
                </a:solidFill>
                <a:latin typeface="ＭＳ ゴシック" panose="020B0609070205080204" pitchFamily="49" charset="-128"/>
                <a:ea typeface="ＭＳ ゴシック" panose="020B0609070205080204" pitchFamily="49" charset="-128"/>
              </a:rPr>
              <a:t>〕〔</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２</a:t>
            </a:r>
            <a:r>
              <a:rPr lang="en-US" altLang="ja-JP" dirty="0">
                <a:solidFill>
                  <a:sysClr val="windowText" lastClr="000000"/>
                </a:solidFill>
                <a:latin typeface="ＭＳ ゴシック" panose="020B0609070205080204" pitchFamily="49" charset="-128"/>
                <a:ea typeface="ＭＳ ゴシック" panose="020B0609070205080204" pitchFamily="49" charset="-128"/>
              </a:rPr>
              <a:t>〕</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で求めた食品群</a:t>
            </a:r>
            <a:r>
              <a:rPr lang="en-US" altLang="ja-JP" dirty="0">
                <a:solidFill>
                  <a:sysClr val="windowText" lastClr="000000"/>
                </a:solidFill>
                <a:latin typeface="ＭＳ ゴシック" panose="020B0609070205080204" pitchFamily="49" charset="-128"/>
                <a:ea typeface="ＭＳ ゴシック" panose="020B0609070205080204" pitchFamily="49" charset="-128"/>
              </a:rPr>
              <a:t>1</a:t>
            </a:r>
            <a:r>
              <a:rPr lang="ja-JP" altLang="en-US" dirty="0">
                <a:solidFill>
                  <a:sysClr val="windowText" lastClr="000000"/>
                </a:solidFill>
                <a:latin typeface="ＭＳ ゴシック" panose="020B0609070205080204" pitchFamily="49" charset="-128"/>
                <a:ea typeface="ＭＳ ゴシック" panose="020B0609070205080204" pitchFamily="49" charset="-128"/>
              </a:rPr>
              <a:t>～食品群</a:t>
            </a:r>
            <a:r>
              <a:rPr lang="en-US" altLang="ja-JP" dirty="0">
                <a:solidFill>
                  <a:sysClr val="windowText" lastClr="000000"/>
                </a:solidFill>
                <a:latin typeface="ＭＳ ゴシック" panose="020B0609070205080204" pitchFamily="49" charset="-128"/>
                <a:ea typeface="ＭＳ ゴシック" panose="020B0609070205080204" pitchFamily="49" charset="-128"/>
              </a:rPr>
              <a:t>n</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の１食当たり</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の量</a:t>
            </a:r>
            <a:r>
              <a:rPr lang="ja-JP" altLang="en-US" dirty="0">
                <a:solidFill>
                  <a:sysClr val="windowText" lastClr="000000"/>
                </a:solidFill>
                <a:latin typeface="ＭＳ ゴシック" panose="020B0609070205080204" pitchFamily="49" charset="-128"/>
                <a:ea typeface="ＭＳ ゴシック" panose="020B0609070205080204" pitchFamily="49" charset="-128"/>
              </a:rPr>
              <a:t>をもとに</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a:t>
            </a:r>
            <a:endParaRPr lang="en-US" altLang="ja-JP" dirty="0" smtClean="0">
              <a:solidFill>
                <a:sysClr val="windowText" lastClr="000000"/>
              </a:solidFill>
              <a:latin typeface="ＭＳ ゴシック" panose="020B0609070205080204" pitchFamily="49" charset="-128"/>
              <a:ea typeface="ＭＳ ゴシック" panose="020B0609070205080204" pitchFamily="49" charset="-128"/>
            </a:endParaRPr>
          </a:p>
          <a:p>
            <a:r>
              <a:rPr lang="ja-JP" altLang="en-US" dirty="0">
                <a:solidFill>
                  <a:sysClr val="windowText" lastClr="000000"/>
                </a:solidFill>
                <a:latin typeface="ＭＳ ゴシック" panose="020B0609070205080204" pitchFamily="49" charset="-128"/>
                <a:ea typeface="ＭＳ ゴシック" panose="020B0609070205080204" pitchFamily="49" charset="-128"/>
              </a:rPr>
              <a:t>　</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　　エネルギー</a:t>
            </a:r>
            <a:r>
              <a:rPr lang="ja-JP" altLang="en-US" dirty="0">
                <a:solidFill>
                  <a:sysClr val="windowText" lastClr="000000"/>
                </a:solidFill>
                <a:latin typeface="ＭＳ ゴシック" panose="020B0609070205080204" pitchFamily="49" charset="-128"/>
                <a:ea typeface="ＭＳ ゴシック" panose="020B0609070205080204" pitchFamily="49" charset="-128"/>
              </a:rPr>
              <a:t>・栄養素の特性を勘案</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して</a:t>
            </a:r>
            <a:r>
              <a:rPr lang="ja-JP" altLang="en-US" dirty="0">
                <a:solidFill>
                  <a:sysClr val="windowText" lastClr="000000"/>
                </a:solidFill>
                <a:latin typeface="ＭＳ ゴシック" panose="020B0609070205080204" pitchFamily="49" charset="-128"/>
                <a:ea typeface="ＭＳ ゴシック" panose="020B0609070205080204" pitchFamily="49" charset="-128"/>
              </a:rPr>
              <a:t>、料理を基本とする食事パターン</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の</a:t>
            </a:r>
            <a:endParaRPr lang="en-US" altLang="ja-JP" dirty="0" smtClean="0">
              <a:solidFill>
                <a:sysClr val="windowText" lastClr="000000"/>
              </a:solidFill>
              <a:latin typeface="ＭＳ ゴシック" panose="020B0609070205080204" pitchFamily="49" charset="-128"/>
              <a:ea typeface="ＭＳ ゴシック" panose="020B0609070205080204" pitchFamily="49" charset="-128"/>
            </a:endParaRPr>
          </a:p>
          <a:p>
            <a:r>
              <a:rPr lang="ja-JP" altLang="en-US" dirty="0">
                <a:solidFill>
                  <a:sysClr val="windowText" lastClr="000000"/>
                </a:solidFill>
                <a:latin typeface="ＭＳ ゴシック" panose="020B0609070205080204" pitchFamily="49" charset="-128"/>
                <a:ea typeface="ＭＳ ゴシック" panose="020B0609070205080204" pitchFamily="49" charset="-128"/>
              </a:rPr>
              <a:t>　</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　　枠組みを検証</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する</a:t>
            </a:r>
          </a:p>
        </p:txBody>
      </p:sp>
      <p:sp>
        <p:nvSpPr>
          <p:cNvPr id="7" name="正方形/長方形 6"/>
          <p:cNvSpPr/>
          <p:nvPr/>
        </p:nvSpPr>
        <p:spPr>
          <a:xfrm>
            <a:off x="-180528" y="935009"/>
            <a:ext cx="9505056" cy="45719"/>
          </a:xfrm>
          <a:prstGeom prst="rect">
            <a:avLst/>
          </a:prstGeom>
          <a:gradFill flip="none" rotWithShape="1">
            <a:gsLst>
              <a:gs pos="0">
                <a:srgbClr val="FF7C80"/>
              </a:gs>
              <a:gs pos="100000">
                <a:srgbClr val="FFCCC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77</a:t>
            </a:fld>
            <a:endParaRPr kumimoji="1" lang="ja-JP" altLang="en-US"/>
          </a:p>
        </p:txBody>
      </p:sp>
    </p:spTree>
    <p:extLst>
      <p:ext uri="{BB962C8B-B14F-4D97-AF65-F5344CB8AC3E}">
        <p14:creationId xmlns:p14="http://schemas.microsoft.com/office/powerpoint/2010/main" val="24616778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58239"/>
            <a:ext cx="7992888" cy="5515335"/>
          </a:xfrm>
          <a:prstGeom prst="rect">
            <a:avLst/>
          </a:prstGeom>
          <a:noFill/>
          <a:ln>
            <a:noFill/>
          </a:ln>
        </p:spPr>
      </p:pic>
      <p:sp>
        <p:nvSpPr>
          <p:cNvPr id="8" name="正方形/長方形 7"/>
          <p:cNvSpPr/>
          <p:nvPr/>
        </p:nvSpPr>
        <p:spPr>
          <a:xfrm>
            <a:off x="0" y="2527"/>
            <a:ext cx="9144000" cy="9744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dirty="0">
                <a:solidFill>
                  <a:sysClr val="windowText" lastClr="000000"/>
                </a:solidFill>
                <a:latin typeface="ＭＳ ゴシック" panose="020B0609070205080204" pitchFamily="49" charset="-128"/>
                <a:ea typeface="ＭＳ ゴシック" panose="020B0609070205080204" pitchFamily="49" charset="-128"/>
              </a:rPr>
              <a:t>〔</a:t>
            </a:r>
            <a:r>
              <a:rPr lang="ja-JP" altLang="en-US" dirty="0">
                <a:solidFill>
                  <a:sysClr val="windowText" lastClr="000000"/>
                </a:solidFill>
                <a:latin typeface="ＭＳ ゴシック" panose="020B0609070205080204" pitchFamily="49" charset="-128"/>
                <a:ea typeface="ＭＳ ゴシック" panose="020B0609070205080204" pitchFamily="49" charset="-128"/>
              </a:rPr>
              <a:t>３</a:t>
            </a:r>
            <a:r>
              <a:rPr lang="en-US" altLang="ja-JP" dirty="0" smtClean="0">
                <a:solidFill>
                  <a:sysClr val="windowText" lastClr="000000"/>
                </a:solidFill>
                <a:latin typeface="ＭＳ ゴシック" panose="020B0609070205080204" pitchFamily="49" charset="-128"/>
                <a:ea typeface="ＭＳ ゴシック" panose="020B0609070205080204" pitchFamily="49" charset="-128"/>
              </a:rPr>
              <a:t>〕〔</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２</a:t>
            </a:r>
            <a:r>
              <a:rPr lang="en-US" altLang="ja-JP" dirty="0">
                <a:solidFill>
                  <a:sysClr val="windowText" lastClr="000000"/>
                </a:solidFill>
                <a:latin typeface="ＭＳ ゴシック" panose="020B0609070205080204" pitchFamily="49" charset="-128"/>
                <a:ea typeface="ＭＳ ゴシック" panose="020B0609070205080204" pitchFamily="49" charset="-128"/>
              </a:rPr>
              <a:t>〕</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で求めた食品群</a:t>
            </a:r>
            <a:r>
              <a:rPr lang="en-US" altLang="ja-JP" dirty="0">
                <a:solidFill>
                  <a:sysClr val="windowText" lastClr="000000"/>
                </a:solidFill>
                <a:latin typeface="ＭＳ ゴシック" panose="020B0609070205080204" pitchFamily="49" charset="-128"/>
                <a:ea typeface="ＭＳ ゴシック" panose="020B0609070205080204" pitchFamily="49" charset="-128"/>
              </a:rPr>
              <a:t>1</a:t>
            </a:r>
            <a:r>
              <a:rPr lang="ja-JP" altLang="en-US" dirty="0">
                <a:solidFill>
                  <a:sysClr val="windowText" lastClr="000000"/>
                </a:solidFill>
                <a:latin typeface="ＭＳ ゴシック" panose="020B0609070205080204" pitchFamily="49" charset="-128"/>
                <a:ea typeface="ＭＳ ゴシック" panose="020B0609070205080204" pitchFamily="49" charset="-128"/>
              </a:rPr>
              <a:t>～食品群</a:t>
            </a:r>
            <a:r>
              <a:rPr lang="en-US" altLang="ja-JP" dirty="0">
                <a:solidFill>
                  <a:sysClr val="windowText" lastClr="000000"/>
                </a:solidFill>
                <a:latin typeface="ＭＳ ゴシック" panose="020B0609070205080204" pitchFamily="49" charset="-128"/>
                <a:ea typeface="ＭＳ ゴシック" panose="020B0609070205080204" pitchFamily="49" charset="-128"/>
              </a:rPr>
              <a:t>n</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の１食当たり</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の量</a:t>
            </a:r>
            <a:r>
              <a:rPr lang="ja-JP" altLang="en-US" dirty="0">
                <a:solidFill>
                  <a:sysClr val="windowText" lastClr="000000"/>
                </a:solidFill>
                <a:latin typeface="ＭＳ ゴシック" panose="020B0609070205080204" pitchFamily="49" charset="-128"/>
                <a:ea typeface="ＭＳ ゴシック" panose="020B0609070205080204" pitchFamily="49" charset="-128"/>
              </a:rPr>
              <a:t>をもとに</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a:t>
            </a:r>
            <a:endParaRPr lang="en-US" altLang="ja-JP" dirty="0" smtClean="0">
              <a:solidFill>
                <a:sysClr val="windowText" lastClr="000000"/>
              </a:solidFill>
              <a:latin typeface="ＭＳ ゴシック" panose="020B0609070205080204" pitchFamily="49" charset="-128"/>
              <a:ea typeface="ＭＳ ゴシック" panose="020B0609070205080204" pitchFamily="49" charset="-128"/>
            </a:endParaRPr>
          </a:p>
          <a:p>
            <a:r>
              <a:rPr lang="ja-JP" altLang="en-US" dirty="0">
                <a:solidFill>
                  <a:sysClr val="windowText" lastClr="000000"/>
                </a:solidFill>
                <a:latin typeface="ＭＳ ゴシック" panose="020B0609070205080204" pitchFamily="49" charset="-128"/>
                <a:ea typeface="ＭＳ ゴシック" panose="020B0609070205080204" pitchFamily="49" charset="-128"/>
              </a:rPr>
              <a:t>　</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　　エネルギー</a:t>
            </a:r>
            <a:r>
              <a:rPr lang="ja-JP" altLang="en-US" dirty="0">
                <a:solidFill>
                  <a:sysClr val="windowText" lastClr="000000"/>
                </a:solidFill>
                <a:latin typeface="ＭＳ ゴシック" panose="020B0609070205080204" pitchFamily="49" charset="-128"/>
                <a:ea typeface="ＭＳ ゴシック" panose="020B0609070205080204" pitchFamily="49" charset="-128"/>
              </a:rPr>
              <a:t>・栄養素の特性を勘案</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して</a:t>
            </a:r>
            <a:r>
              <a:rPr lang="ja-JP" altLang="en-US" dirty="0">
                <a:solidFill>
                  <a:sysClr val="windowText" lastClr="000000"/>
                </a:solidFill>
                <a:latin typeface="ＭＳ ゴシック" panose="020B0609070205080204" pitchFamily="49" charset="-128"/>
                <a:ea typeface="ＭＳ ゴシック" panose="020B0609070205080204" pitchFamily="49" charset="-128"/>
              </a:rPr>
              <a:t>、料理を基本とする食事パターン</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の</a:t>
            </a:r>
            <a:endParaRPr lang="en-US" altLang="ja-JP" dirty="0" smtClean="0">
              <a:solidFill>
                <a:sysClr val="windowText" lastClr="000000"/>
              </a:solidFill>
              <a:latin typeface="ＭＳ ゴシック" panose="020B0609070205080204" pitchFamily="49" charset="-128"/>
              <a:ea typeface="ＭＳ ゴシック" panose="020B0609070205080204" pitchFamily="49" charset="-128"/>
            </a:endParaRPr>
          </a:p>
          <a:p>
            <a:r>
              <a:rPr lang="ja-JP" altLang="en-US" dirty="0">
                <a:solidFill>
                  <a:sysClr val="windowText" lastClr="000000"/>
                </a:solidFill>
                <a:latin typeface="ＭＳ ゴシック" panose="020B0609070205080204" pitchFamily="49" charset="-128"/>
                <a:ea typeface="ＭＳ ゴシック" panose="020B0609070205080204" pitchFamily="49" charset="-128"/>
              </a:rPr>
              <a:t>　</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　　枠組みを検証</a:t>
            </a:r>
            <a:r>
              <a:rPr lang="ja-JP" altLang="en-US" dirty="0">
                <a:solidFill>
                  <a:sysClr val="windowText" lastClr="000000"/>
                </a:solidFill>
                <a:latin typeface="ＭＳ ゴシック" panose="020B0609070205080204" pitchFamily="49" charset="-128"/>
                <a:ea typeface="ＭＳ ゴシック" panose="020B0609070205080204" pitchFamily="49" charset="-128"/>
              </a:rPr>
              <a:t>する</a:t>
            </a:r>
          </a:p>
        </p:txBody>
      </p:sp>
      <p:sp>
        <p:nvSpPr>
          <p:cNvPr id="6" name="正方形/長方形 5"/>
          <p:cNvSpPr/>
          <p:nvPr/>
        </p:nvSpPr>
        <p:spPr>
          <a:xfrm>
            <a:off x="-180528" y="980728"/>
            <a:ext cx="9505056" cy="45719"/>
          </a:xfrm>
          <a:prstGeom prst="rect">
            <a:avLst/>
          </a:prstGeom>
          <a:gradFill flip="none" rotWithShape="1">
            <a:gsLst>
              <a:gs pos="0">
                <a:srgbClr val="FF7C80"/>
              </a:gs>
              <a:gs pos="100000">
                <a:srgbClr val="FFCCC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78</a:t>
            </a:fld>
            <a:endParaRPr kumimoji="1" lang="ja-JP" altLang="en-US"/>
          </a:p>
        </p:txBody>
      </p:sp>
    </p:spTree>
    <p:extLst>
      <p:ext uri="{BB962C8B-B14F-4D97-AF65-F5344CB8AC3E}">
        <p14:creationId xmlns:p14="http://schemas.microsoft.com/office/powerpoint/2010/main" val="14053563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500"/>
            <a:ext cx="8229600" cy="1143000"/>
          </a:xfrm>
        </p:spPr>
        <p:txBody>
          <a:bodyPr>
            <a:noAutofit/>
          </a:bodyPr>
          <a:lstStyle/>
          <a:p>
            <a:r>
              <a:rPr lang="ja-JP" altLang="en-US" sz="3600" dirty="0"/>
              <a:t>「健康な食事」の食事パターンに</a:t>
            </a:r>
            <a:r>
              <a:rPr lang="ja-JP" altLang="en-US" sz="3600" dirty="0" smtClean="0"/>
              <a:t>関する</a:t>
            </a:r>
            <a:r>
              <a:rPr lang="en-US" altLang="ja-JP" sz="3600" dirty="0" smtClean="0"/>
              <a:t/>
            </a:r>
            <a:br>
              <a:rPr lang="en-US" altLang="ja-JP" sz="3600" dirty="0" smtClean="0"/>
            </a:br>
            <a:r>
              <a:rPr lang="ja-JP" altLang="en-US" sz="3600" dirty="0" smtClean="0"/>
              <a:t>基準</a:t>
            </a:r>
            <a:r>
              <a:rPr lang="ja-JP" altLang="en-US" sz="3600" dirty="0"/>
              <a:t>の内容と留意事項</a:t>
            </a:r>
          </a:p>
        </p:txBody>
      </p:sp>
    </p:spTree>
    <p:extLst>
      <p:ext uri="{BB962C8B-B14F-4D97-AF65-F5344CB8AC3E}">
        <p14:creationId xmlns:p14="http://schemas.microsoft.com/office/powerpoint/2010/main" val="1340713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867109" y="836712"/>
            <a:ext cx="1857019" cy="1826947"/>
          </a:xfrm>
          <a:prstGeom prst="rect">
            <a:avLst/>
          </a:prstGeom>
          <a:ln>
            <a:noFill/>
          </a:ln>
        </p:spPr>
      </p:pic>
      <p:cxnSp>
        <p:nvCxnSpPr>
          <p:cNvPr id="20" name="直線コネクタ 19"/>
          <p:cNvCxnSpPr/>
          <p:nvPr/>
        </p:nvCxnSpPr>
        <p:spPr>
          <a:xfrm>
            <a:off x="107504" y="2839925"/>
            <a:ext cx="8928992" cy="0"/>
          </a:xfrm>
          <a:prstGeom prst="line">
            <a:avLst/>
          </a:prstGeom>
          <a:ln w="254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5688633" y="1059418"/>
            <a:ext cx="3491880" cy="1721510"/>
          </a:xfrm>
          <a:prstGeom prst="rect">
            <a:avLst/>
          </a:prstGeom>
          <a:noFill/>
          <a:ln w="6350">
            <a:noFill/>
          </a:ln>
        </p:spPr>
        <p:style>
          <a:lnRef idx="2">
            <a:schemeClr val="dk1"/>
          </a:lnRef>
          <a:fillRef idx="1">
            <a:schemeClr val="lt1"/>
          </a:fillRef>
          <a:effectRef idx="0">
            <a:schemeClr val="dk1"/>
          </a:effectRef>
          <a:fontRef idx="minor">
            <a:schemeClr val="dk1"/>
          </a:fontRef>
        </p:style>
        <p:txBody>
          <a:bodyPr rtlCol="0" anchor="t"/>
          <a:lstStyle/>
          <a:p>
            <a:pPr>
              <a:defRPr/>
            </a:pPr>
            <a:r>
              <a:rPr lang="ja-JP" altLang="en-US" kern="100" dirty="0" smtClean="0">
                <a:latin typeface="ＭＳ Ｐゴシック" panose="020B0600070205080204" pitchFamily="50" charset="-128"/>
                <a:ea typeface="ＭＳ Ｐゴシック" panose="020B0600070205080204" pitchFamily="50" charset="-128"/>
                <a:cs typeface="Times New Roman"/>
              </a:rPr>
              <a:t>選ぶ側は、分かりやすいマーク</a:t>
            </a:r>
            <a:r>
              <a:rPr lang="ja-JP" altLang="en-US" kern="100" dirty="0">
                <a:latin typeface="ＭＳ Ｐゴシック" panose="020B0600070205080204" pitchFamily="50" charset="-128"/>
                <a:ea typeface="ＭＳ Ｐゴシック" panose="020B0600070205080204" pitchFamily="50" charset="-128"/>
                <a:cs typeface="Times New Roman"/>
              </a:rPr>
              <a:t>（適切な情報</a:t>
            </a:r>
            <a:r>
              <a:rPr lang="ja-JP" altLang="en-US" kern="100" dirty="0" smtClean="0">
                <a:latin typeface="ＭＳ Ｐゴシック" panose="020B0600070205080204" pitchFamily="50" charset="-128"/>
                <a:ea typeface="ＭＳ Ｐゴシック" panose="020B0600070205080204" pitchFamily="50" charset="-128"/>
                <a:cs typeface="Times New Roman"/>
              </a:rPr>
              <a:t>）をもとに選ぶ</a:t>
            </a:r>
            <a:r>
              <a:rPr lang="ja-JP" altLang="en-US" kern="100" dirty="0">
                <a:latin typeface="ＭＳ Ｐゴシック" panose="020B0600070205080204" pitchFamily="50" charset="-128"/>
                <a:ea typeface="ＭＳ Ｐゴシック" panose="020B0600070205080204" pitchFamily="50" charset="-128"/>
                <a:cs typeface="Times New Roman"/>
              </a:rPr>
              <a:t>こと</a:t>
            </a:r>
            <a:r>
              <a:rPr lang="ja-JP" altLang="en-US" kern="100" dirty="0" smtClean="0">
                <a:latin typeface="ＭＳ Ｐゴシック" panose="020B0600070205080204" pitchFamily="50" charset="-128"/>
                <a:ea typeface="ＭＳ Ｐゴシック" panose="020B0600070205080204" pitchFamily="50" charset="-128"/>
                <a:cs typeface="Times New Roman"/>
              </a:rPr>
              <a:t>で、手軽に「</a:t>
            </a:r>
            <a:r>
              <a:rPr lang="ja-JP" altLang="en-US" kern="100" dirty="0">
                <a:latin typeface="ＭＳ Ｐゴシック" panose="020B0600070205080204" pitchFamily="50" charset="-128"/>
                <a:ea typeface="ＭＳ Ｐゴシック" panose="020B0600070205080204" pitchFamily="50" charset="-128"/>
                <a:cs typeface="Times New Roman"/>
              </a:rPr>
              <a:t>健康な食事</a:t>
            </a:r>
            <a:r>
              <a:rPr lang="ja-JP" altLang="en-US" kern="100" dirty="0" smtClean="0">
                <a:latin typeface="ＭＳ Ｐゴシック" panose="020B0600070205080204" pitchFamily="50" charset="-128"/>
                <a:ea typeface="ＭＳ Ｐゴシック" panose="020B0600070205080204" pitchFamily="50" charset="-128"/>
                <a:cs typeface="Times New Roman"/>
              </a:rPr>
              <a:t>」の食事パターンに合致した料理を入手し、組合せて食べることができる。</a:t>
            </a:r>
            <a:endParaRPr lang="ja-JP" altLang="ja-JP" kern="100" dirty="0">
              <a:latin typeface="ＭＳ Ｐゴシック" panose="020B0600070205080204" pitchFamily="50" charset="-128"/>
              <a:ea typeface="ＭＳ Ｐゴシック" panose="020B0600070205080204" pitchFamily="50" charset="-128"/>
              <a:cs typeface="Times New Roman"/>
            </a:endParaRPr>
          </a:p>
        </p:txBody>
      </p:sp>
      <p:sp>
        <p:nvSpPr>
          <p:cNvPr id="27" name="正方形/長方形 26"/>
          <p:cNvSpPr/>
          <p:nvPr/>
        </p:nvSpPr>
        <p:spPr>
          <a:xfrm>
            <a:off x="282937" y="5013176"/>
            <a:ext cx="3223806" cy="1224136"/>
          </a:xfrm>
          <a:prstGeom prst="rect">
            <a:avLst/>
          </a:prstGeom>
          <a:noFill/>
          <a:ln w="6350">
            <a:noFill/>
          </a:ln>
        </p:spPr>
        <p:style>
          <a:lnRef idx="2">
            <a:schemeClr val="dk1"/>
          </a:lnRef>
          <a:fillRef idx="1">
            <a:schemeClr val="lt1"/>
          </a:fillRef>
          <a:effectRef idx="0">
            <a:schemeClr val="dk1"/>
          </a:effectRef>
          <a:fontRef idx="minor">
            <a:schemeClr val="dk1"/>
          </a:fontRef>
        </p:style>
        <p:txBody>
          <a:bodyPr rtlCol="0" anchor="t"/>
          <a:lstStyle/>
          <a:p>
            <a:pPr>
              <a:defRPr/>
            </a:pPr>
            <a:r>
              <a:rPr lang="ja-JP" altLang="en-US" kern="100" dirty="0" smtClean="0">
                <a:latin typeface="ＭＳ Ｐゴシック" panose="020B0600070205080204" pitchFamily="50" charset="-128"/>
                <a:ea typeface="ＭＳ Ｐゴシック" panose="020B0600070205080204" pitchFamily="50" charset="-128"/>
                <a:cs typeface="Times New Roman"/>
              </a:rPr>
              <a:t>提供する側は、作り手の優れた技術により質</a:t>
            </a:r>
            <a:r>
              <a:rPr lang="ja-JP" altLang="en-US" kern="100" dirty="0">
                <a:latin typeface="ＭＳ Ｐゴシック" panose="020B0600070205080204" pitchFamily="50" charset="-128"/>
                <a:ea typeface="ＭＳ Ｐゴシック" panose="020B0600070205080204" pitchFamily="50" charset="-128"/>
                <a:cs typeface="Times New Roman"/>
              </a:rPr>
              <a:t>を</a:t>
            </a:r>
            <a:r>
              <a:rPr lang="ja-JP" altLang="en-US" kern="100" dirty="0" smtClean="0">
                <a:latin typeface="ＭＳ Ｐゴシック" panose="020B0600070205080204" pitchFamily="50" charset="-128"/>
                <a:ea typeface="ＭＳ Ｐゴシック" panose="020B0600070205080204" pitchFamily="50" charset="-128"/>
                <a:cs typeface="Times New Roman"/>
              </a:rPr>
              <a:t>保証した料理を提供し、そのことをマーク（適切な情報）で表現できる。</a:t>
            </a:r>
            <a:endParaRPr lang="en-US" altLang="ja-JP" kern="100" dirty="0" smtClean="0">
              <a:latin typeface="ＭＳ Ｐゴシック" panose="020B0600070205080204" pitchFamily="50" charset="-128"/>
              <a:ea typeface="ＭＳ Ｐゴシック" panose="020B0600070205080204" pitchFamily="50" charset="-128"/>
              <a:cs typeface="Times New Roman"/>
            </a:endParaRPr>
          </a:p>
        </p:txBody>
      </p:sp>
      <p:sp>
        <p:nvSpPr>
          <p:cNvPr id="46" name="ホームベース 45"/>
          <p:cNvSpPr/>
          <p:nvPr/>
        </p:nvSpPr>
        <p:spPr>
          <a:xfrm>
            <a:off x="72207" y="692696"/>
            <a:ext cx="3377297" cy="393788"/>
          </a:xfrm>
          <a:prstGeom prst="homePlate">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選ぶ側：分かりやすさ</a:t>
            </a:r>
            <a:endParaRPr kumimoji="1" lang="ja-JP" altLang="en-US" sz="1600" dirty="0"/>
          </a:p>
        </p:txBody>
      </p:sp>
      <p:sp>
        <p:nvSpPr>
          <p:cNvPr id="47" name="ホームベース 46"/>
          <p:cNvSpPr/>
          <p:nvPr/>
        </p:nvSpPr>
        <p:spPr>
          <a:xfrm>
            <a:off x="72207" y="6419588"/>
            <a:ext cx="3377297" cy="393788"/>
          </a:xfrm>
          <a:prstGeom prst="homePlate">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提供する側：料理の質の保証</a:t>
            </a:r>
            <a:endParaRPr kumimoji="1" lang="ja-JP" altLang="en-US" dirty="0"/>
          </a:p>
        </p:txBody>
      </p:sp>
      <p:sp>
        <p:nvSpPr>
          <p:cNvPr id="49" name="正方形/長方形 48"/>
          <p:cNvSpPr/>
          <p:nvPr/>
        </p:nvSpPr>
        <p:spPr>
          <a:xfrm>
            <a:off x="0" y="2527"/>
            <a:ext cx="9144000" cy="37006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b="1" dirty="0">
                <a:solidFill>
                  <a:schemeClr val="bg1"/>
                </a:solidFill>
                <a:latin typeface="ＭＳ ゴシック" panose="020B0609070205080204" pitchFamily="49" charset="-128"/>
                <a:ea typeface="ＭＳ ゴシック" panose="020B0609070205080204" pitchFamily="49" charset="-128"/>
              </a:rPr>
              <a:t>日本人の長寿を支える「健康な食事</a:t>
            </a:r>
            <a:r>
              <a:rPr lang="ja-JP" altLang="en-US" b="1" dirty="0" smtClean="0">
                <a:solidFill>
                  <a:schemeClr val="bg1"/>
                </a:solidFill>
                <a:latin typeface="ＭＳ ゴシック" panose="020B0609070205080204" pitchFamily="49" charset="-128"/>
                <a:ea typeface="ＭＳ ゴシック" panose="020B0609070205080204" pitchFamily="49" charset="-128"/>
              </a:rPr>
              <a:t>」の基準とマーク</a:t>
            </a:r>
            <a:endParaRPr lang="ja-JP" altLang="en-US" b="1"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90" name="表 89"/>
          <p:cNvGraphicFramePr>
            <a:graphicFrameLocks noGrp="1"/>
          </p:cNvGraphicFramePr>
          <p:nvPr>
            <p:extLst>
              <p:ext uri="{D42A27DB-BD31-4B8C-83A1-F6EECF244321}">
                <p14:modId xmlns:p14="http://schemas.microsoft.com/office/powerpoint/2010/main" val="289874704"/>
              </p:ext>
            </p:extLst>
          </p:nvPr>
        </p:nvGraphicFramePr>
        <p:xfrm>
          <a:off x="3996951" y="3212976"/>
          <a:ext cx="5076057" cy="3608376"/>
        </p:xfrm>
        <a:graphic>
          <a:graphicData uri="http://schemas.openxmlformats.org/drawingml/2006/table">
            <a:tbl>
              <a:tblPr firstRow="1" bandRow="1">
                <a:tableStyleId>{5940675A-B579-460E-94D1-54222C63F5DA}</a:tableStyleId>
              </a:tblPr>
              <a:tblGrid>
                <a:gridCol w="1707402"/>
                <a:gridCol w="1661253"/>
                <a:gridCol w="1707402"/>
              </a:tblGrid>
              <a:tr h="181121">
                <a:tc gridSpan="3">
                  <a:txBody>
                    <a:bodyPr/>
                    <a:lstStyle/>
                    <a:p>
                      <a:pPr algn="ctr">
                        <a:lnSpc>
                          <a:spcPct val="100000"/>
                        </a:lnSpc>
                      </a:pPr>
                      <a:r>
                        <a:rPr kumimoji="1" lang="ja-JP" altLang="en-US" sz="1050" dirty="0" smtClean="0"/>
                        <a:t>食事パターンの基準の内容</a:t>
                      </a:r>
                      <a:endParaRPr kumimoji="1" lang="en-US" altLang="ja-JP" sz="1050" dirty="0" smtClean="0"/>
                    </a:p>
                  </a:txBody>
                  <a:tcPr marL="53907" marR="53907" marT="26954" marB="2695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en-US" altLang="ja-JP" sz="14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en-US" altLang="ja-JP" sz="14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878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料理</a:t>
                      </a:r>
                      <a:r>
                        <a:rPr kumimoji="1" lang="en-US" altLang="ja-JP" sz="1100" dirty="0" smtClean="0">
                          <a:solidFill>
                            <a:schemeClr val="tx1"/>
                          </a:solidFill>
                        </a:rPr>
                        <a:t>Ⅰ</a:t>
                      </a:r>
                      <a:r>
                        <a:rPr kumimoji="1" lang="ja-JP" altLang="en-US" sz="1100" dirty="0" smtClean="0">
                          <a:solidFill>
                            <a:schemeClr val="tx1"/>
                          </a:solidFill>
                        </a:rPr>
                        <a:t>（主食）</a:t>
                      </a:r>
                    </a:p>
                  </a:txBody>
                  <a:tcPr marL="53907" marR="53907" marT="26954" marB="26954"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料理</a:t>
                      </a:r>
                      <a:r>
                        <a:rPr kumimoji="1" lang="en-US" altLang="ja-JP" sz="1100" dirty="0" smtClean="0">
                          <a:solidFill>
                            <a:schemeClr val="tx1"/>
                          </a:solidFill>
                        </a:rPr>
                        <a:t>Ⅱ</a:t>
                      </a:r>
                      <a:r>
                        <a:rPr kumimoji="1" lang="ja-JP" altLang="en-US" sz="1100" dirty="0" smtClean="0">
                          <a:solidFill>
                            <a:schemeClr val="tx1"/>
                          </a:solidFill>
                        </a:rPr>
                        <a:t>（主菜）</a:t>
                      </a:r>
                    </a:p>
                  </a:txBody>
                  <a:tcPr marL="53907" marR="53907" marT="26954" marB="2695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100" dirty="0" smtClean="0">
                          <a:solidFill>
                            <a:schemeClr val="tx1"/>
                          </a:solidFill>
                        </a:rPr>
                        <a:t>料理</a:t>
                      </a:r>
                      <a:r>
                        <a:rPr kumimoji="1" lang="en-US" altLang="ja-JP" sz="1100" dirty="0" smtClean="0">
                          <a:solidFill>
                            <a:schemeClr val="tx1"/>
                          </a:solidFill>
                        </a:rPr>
                        <a:t>Ⅲ</a:t>
                      </a:r>
                      <a:r>
                        <a:rPr kumimoji="1" lang="ja-JP" altLang="en-US" sz="1100" dirty="0" smtClean="0">
                          <a:solidFill>
                            <a:schemeClr val="tx1"/>
                          </a:solidFill>
                        </a:rPr>
                        <a:t>（副菜）</a:t>
                      </a:r>
                      <a:endParaRPr kumimoji="1" lang="ja-JP" altLang="en-US" sz="1100" dirty="0">
                        <a:solidFill>
                          <a:schemeClr val="tx1"/>
                        </a:solidFill>
                      </a:endParaRPr>
                    </a:p>
                  </a:txBody>
                  <a:tcPr marL="53907" marR="53907" marT="26954" marB="26954"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970509">
                <a:tc>
                  <a:txBody>
                    <a:bodyPr/>
                    <a:lstStyle/>
                    <a:p>
                      <a:pPr>
                        <a:lnSpc>
                          <a:spcPct val="100000"/>
                        </a:lnSpc>
                      </a:pPr>
                      <a:r>
                        <a:rPr kumimoji="1" lang="ja-JP" altLang="en-US" sz="1050" dirty="0" smtClean="0"/>
                        <a:t>　</a:t>
                      </a:r>
                      <a:r>
                        <a:rPr kumimoji="1" lang="ja-JP" altLang="en-US" sz="1000" dirty="0" smtClean="0"/>
                        <a:t>精製度の低い米や麦等の穀類を利用した主食。</a:t>
                      </a:r>
                      <a:endParaRPr kumimoji="1" lang="en-US" altLang="ja-JP" sz="1000" dirty="0" smtClean="0"/>
                    </a:p>
                    <a:p>
                      <a:pPr>
                        <a:lnSpc>
                          <a:spcPct val="100000"/>
                        </a:lnSpc>
                      </a:pPr>
                      <a:r>
                        <a:rPr kumimoji="1" lang="ja-JP" altLang="en-US" sz="1000" dirty="0" smtClean="0"/>
                        <a:t>　</a:t>
                      </a:r>
                      <a:r>
                        <a:rPr kumimoji="1" lang="ja-JP" altLang="en-US" sz="800" dirty="0" smtClean="0"/>
                        <a:t>なお、炭水化物は</a:t>
                      </a:r>
                      <a:r>
                        <a:rPr kumimoji="1" lang="en-US" altLang="ja-JP" sz="800" dirty="0" smtClean="0">
                          <a:solidFill>
                            <a:schemeClr val="tx1"/>
                          </a:solidFill>
                        </a:rPr>
                        <a:t>40</a:t>
                      </a:r>
                      <a:r>
                        <a:rPr kumimoji="1" lang="ja-JP" altLang="en-US" sz="800" dirty="0" smtClean="0">
                          <a:solidFill>
                            <a:schemeClr val="tx1"/>
                          </a:solidFill>
                        </a:rPr>
                        <a:t>～</a:t>
                      </a:r>
                      <a:r>
                        <a:rPr kumimoji="1" lang="en-US" altLang="ja-JP" sz="800" dirty="0" smtClean="0">
                          <a:solidFill>
                            <a:schemeClr val="tx1"/>
                          </a:solidFill>
                        </a:rPr>
                        <a:t>70g</a:t>
                      </a:r>
                      <a:r>
                        <a:rPr kumimoji="1" lang="ja-JP" altLang="en-US" sz="800" dirty="0" smtClean="0"/>
                        <a:t>であること。精製度の低い穀類は２割程度であること。</a:t>
                      </a:r>
                      <a:endParaRPr kumimoji="1" lang="en-US" altLang="ja-JP" sz="800" dirty="0" smtClean="0"/>
                    </a:p>
                    <a:p>
                      <a:pPr>
                        <a:lnSpc>
                          <a:spcPct val="100000"/>
                        </a:lnSpc>
                      </a:pPr>
                      <a:r>
                        <a:rPr kumimoji="1" lang="ja-JP" altLang="en-US" sz="800" dirty="0" smtClean="0"/>
                        <a:t>　ただし、精製度の低い穀類の割合が多い場合は、１日１食程度の摂取にとどめることに留意する。</a:t>
                      </a:r>
                      <a:endParaRPr kumimoji="1" lang="en-US" altLang="ja-JP" sz="800" dirty="0" smtClean="0"/>
                    </a:p>
                  </a:txBody>
                  <a:tcPr marL="53907" marR="53907" marT="26954" marB="2695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nSpc>
                          <a:spcPct val="100000"/>
                        </a:lnSpc>
                      </a:pPr>
                      <a:r>
                        <a:rPr kumimoji="1" lang="ja-JP" altLang="en-US" sz="1050" dirty="0" smtClean="0"/>
                        <a:t>　</a:t>
                      </a:r>
                      <a:r>
                        <a:rPr kumimoji="1" lang="ja-JP" altLang="en-US" sz="1000" dirty="0" smtClean="0"/>
                        <a:t>魚介類、肉類、卵類、大豆・大豆製品を主材料とした副食（主菜）。</a:t>
                      </a:r>
                      <a:endParaRPr kumimoji="1" lang="en-US" altLang="ja-JP" sz="1000" dirty="0" smtClean="0"/>
                    </a:p>
                    <a:p>
                      <a:pPr>
                        <a:lnSpc>
                          <a:spcPct val="100000"/>
                        </a:lnSpc>
                      </a:pPr>
                      <a:r>
                        <a:rPr kumimoji="1" lang="ja-JP" altLang="en-US" sz="1050" dirty="0" smtClean="0"/>
                        <a:t>　</a:t>
                      </a:r>
                      <a:r>
                        <a:rPr kumimoji="1" lang="ja-JP" altLang="en-US" sz="900" dirty="0" smtClean="0"/>
                        <a:t>なお、たんぱく質は</a:t>
                      </a:r>
                      <a:r>
                        <a:rPr kumimoji="1" lang="en-US" altLang="ja-JP" sz="900" dirty="0" smtClean="0"/>
                        <a:t>10</a:t>
                      </a:r>
                      <a:r>
                        <a:rPr kumimoji="1" lang="ja-JP" altLang="en-US" sz="900" dirty="0" smtClean="0"/>
                        <a:t>～</a:t>
                      </a:r>
                      <a:r>
                        <a:rPr kumimoji="1" lang="en-US" altLang="ja-JP" sz="900" dirty="0" smtClean="0"/>
                        <a:t>17g</a:t>
                      </a:r>
                      <a:r>
                        <a:rPr kumimoji="1" lang="ja-JP" altLang="en-US" sz="900" dirty="0" smtClean="0"/>
                        <a:t>であること。</a:t>
                      </a:r>
                      <a:endParaRPr kumimoji="1" lang="en-US" altLang="ja-JP" sz="900" dirty="0" smtClean="0"/>
                    </a:p>
                  </a:txBody>
                  <a:tcPr marL="53907" marR="53907" marT="26954" marB="2695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nSpc>
                          <a:spcPct val="100000"/>
                        </a:lnSpc>
                      </a:pPr>
                      <a:r>
                        <a:rPr kumimoji="1" lang="ja-JP" altLang="en-US" sz="1050" dirty="0" smtClean="0"/>
                        <a:t>　</a:t>
                      </a:r>
                      <a:r>
                        <a:rPr kumimoji="1" lang="ja-JP" altLang="en-US" sz="1000" dirty="0" smtClean="0"/>
                        <a:t>緑黄色野菜を含む２種類以上の野菜（いも類、きのこ類・海藻類も含む）を使用した副食（副菜）。</a:t>
                      </a:r>
                      <a:endParaRPr kumimoji="1" lang="en-US" altLang="ja-JP" sz="1000" dirty="0" smtClean="0"/>
                    </a:p>
                    <a:p>
                      <a:pPr>
                        <a:lnSpc>
                          <a:spcPct val="100000"/>
                        </a:lnSpc>
                      </a:pPr>
                      <a:r>
                        <a:rPr kumimoji="1" lang="ja-JP" altLang="en-US" sz="1050" dirty="0" smtClean="0"/>
                        <a:t>　</a:t>
                      </a:r>
                      <a:r>
                        <a:rPr kumimoji="1" lang="ja-JP" altLang="en-US" sz="900" dirty="0" smtClean="0"/>
                        <a:t>なお、野菜は</a:t>
                      </a:r>
                      <a:r>
                        <a:rPr kumimoji="1" lang="en-US" altLang="ja-JP" sz="900" dirty="0" smtClean="0"/>
                        <a:t>100</a:t>
                      </a:r>
                      <a:r>
                        <a:rPr kumimoji="1" lang="ja-JP" altLang="en-US" sz="900" dirty="0" smtClean="0"/>
                        <a:t>～</a:t>
                      </a:r>
                      <a:r>
                        <a:rPr kumimoji="1" lang="en-US" altLang="ja-JP" sz="900" dirty="0" smtClean="0"/>
                        <a:t>200g</a:t>
                      </a:r>
                      <a:r>
                        <a:rPr kumimoji="1" lang="ja-JP" altLang="en-US" sz="900" dirty="0" smtClean="0"/>
                        <a:t>であること。</a:t>
                      </a:r>
                      <a:endParaRPr kumimoji="1" lang="en-US" altLang="ja-JP" sz="900" dirty="0" smtClean="0"/>
                    </a:p>
                  </a:txBody>
                  <a:tcPr marL="53907" marR="53907" marT="26954" marB="2695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r>
              <a:tr h="70292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a:t>
                      </a:r>
                      <a:r>
                        <a:rPr kumimoji="1" lang="ja-JP" altLang="en-US" sz="800" dirty="0" smtClean="0"/>
                        <a:t>１　</a:t>
                      </a:r>
                      <a:r>
                        <a:rPr kumimoji="1" lang="en-US" altLang="ja-JP" sz="800" dirty="0" smtClean="0"/>
                        <a:t> </a:t>
                      </a:r>
                      <a:r>
                        <a:rPr kumimoji="1" lang="ja-JP" altLang="en-US" sz="800" dirty="0" smtClean="0"/>
                        <a:t>エネルギー　　</a:t>
                      </a:r>
                      <a:endParaRPr kumimoji="1" lang="en-US" altLang="ja-JP"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aseline="0" dirty="0" smtClean="0"/>
                        <a:t>  </a:t>
                      </a:r>
                      <a:r>
                        <a:rPr kumimoji="1" lang="ja-JP" altLang="en-US" sz="800" dirty="0" smtClean="0"/>
                        <a:t>○単品の場合は、１食当たり、料理</a:t>
                      </a:r>
                      <a:r>
                        <a:rPr kumimoji="1" lang="en-US" altLang="ja-JP" sz="800" dirty="0" smtClean="0">
                          <a:solidFill>
                            <a:schemeClr val="tx1"/>
                          </a:solidFill>
                        </a:rPr>
                        <a:t>Ⅰ</a:t>
                      </a:r>
                      <a:r>
                        <a:rPr kumimoji="1" lang="ja-JP" altLang="en-US" sz="800" dirty="0" smtClean="0">
                          <a:solidFill>
                            <a:schemeClr val="tx1"/>
                          </a:solidFill>
                        </a:rPr>
                        <a:t>は</a:t>
                      </a:r>
                      <a:r>
                        <a:rPr kumimoji="1" lang="en-US" altLang="ja-JP" sz="800" dirty="0" smtClean="0">
                          <a:solidFill>
                            <a:schemeClr val="tx1"/>
                          </a:solidFill>
                        </a:rPr>
                        <a:t>300kcal</a:t>
                      </a:r>
                      <a:r>
                        <a:rPr kumimoji="1" lang="ja-JP" altLang="en-US" sz="800" dirty="0" smtClean="0">
                          <a:solidFill>
                            <a:schemeClr val="tx1"/>
                          </a:solidFill>
                        </a:rPr>
                        <a:t>未満、料理</a:t>
                      </a:r>
                      <a:r>
                        <a:rPr kumimoji="1" lang="en-US" altLang="ja-JP" sz="800" dirty="0" smtClean="0">
                          <a:solidFill>
                            <a:schemeClr val="tx1"/>
                          </a:solidFill>
                        </a:rPr>
                        <a:t>Ⅱ</a:t>
                      </a:r>
                      <a:r>
                        <a:rPr kumimoji="1" lang="ja-JP" altLang="en-US" sz="800" dirty="0" smtClean="0">
                          <a:solidFill>
                            <a:schemeClr val="tx1"/>
                          </a:solidFill>
                        </a:rPr>
                        <a:t>は</a:t>
                      </a:r>
                      <a:r>
                        <a:rPr kumimoji="1" lang="en-US" altLang="ja-JP" sz="800" dirty="0" smtClean="0">
                          <a:solidFill>
                            <a:schemeClr val="tx1"/>
                          </a:solidFill>
                        </a:rPr>
                        <a:t>250kcal</a:t>
                      </a:r>
                      <a:r>
                        <a:rPr kumimoji="1" lang="ja-JP" altLang="en-US" sz="800" dirty="0" smtClean="0">
                          <a:solidFill>
                            <a:schemeClr val="tx1"/>
                          </a:solidFill>
                        </a:rPr>
                        <a:t>未満、料理</a:t>
                      </a:r>
                      <a:r>
                        <a:rPr kumimoji="1" lang="en-US" altLang="ja-JP" sz="800" dirty="0" smtClean="0">
                          <a:solidFill>
                            <a:schemeClr val="tx1"/>
                          </a:solidFill>
                        </a:rPr>
                        <a:t>Ⅲ</a:t>
                      </a:r>
                      <a:r>
                        <a:rPr kumimoji="1" lang="ja-JP" altLang="en-US" sz="800" dirty="0" smtClean="0">
                          <a:solidFill>
                            <a:schemeClr val="tx1"/>
                          </a:solidFill>
                        </a:rPr>
                        <a:t>は</a:t>
                      </a:r>
                      <a:r>
                        <a:rPr kumimoji="1" lang="en-US" altLang="ja-JP" sz="800" dirty="0" smtClean="0">
                          <a:solidFill>
                            <a:schemeClr val="tx1"/>
                          </a:solidFill>
                        </a:rPr>
                        <a:t>150kcal</a:t>
                      </a:r>
                      <a:r>
                        <a:rPr kumimoji="1" lang="ja-JP" altLang="en-US" sz="800" dirty="0" smtClean="0">
                          <a:solidFill>
                            <a:schemeClr val="tx1"/>
                          </a:solidFill>
                        </a:rPr>
                        <a:t>未満</a:t>
                      </a:r>
                      <a:r>
                        <a:rPr kumimoji="1" lang="ja-JP" altLang="en-US" sz="800" dirty="0" smtClean="0"/>
                        <a:t>であること。</a:t>
                      </a:r>
                      <a:endParaRPr kumimoji="1" lang="en-US" altLang="ja-JP" sz="800" dirty="0" smtClean="0"/>
                    </a:p>
                    <a:p>
                      <a:pPr>
                        <a:lnSpc>
                          <a:spcPct val="100000"/>
                        </a:lnSpc>
                      </a:pPr>
                      <a:r>
                        <a:rPr kumimoji="1" lang="ja-JP" altLang="en-US" sz="800" dirty="0" smtClean="0"/>
                        <a:t>  ○料理</a:t>
                      </a:r>
                      <a:r>
                        <a:rPr kumimoji="1" lang="en-US" altLang="ja-JP" sz="800" dirty="0" smtClean="0"/>
                        <a:t>Ⅰ</a:t>
                      </a:r>
                      <a:r>
                        <a:rPr kumimoji="1" lang="ja-JP" altLang="en-US" sz="800" dirty="0" err="1" smtClean="0"/>
                        <a:t>、</a:t>
                      </a:r>
                      <a:r>
                        <a:rPr kumimoji="1" lang="en-US" altLang="ja-JP" sz="800" dirty="0" smtClean="0"/>
                        <a:t>Ⅱ</a:t>
                      </a:r>
                      <a:r>
                        <a:rPr kumimoji="1" lang="ja-JP" altLang="en-US" sz="800" dirty="0" err="1" smtClean="0"/>
                        <a:t>、</a:t>
                      </a:r>
                      <a:r>
                        <a:rPr kumimoji="1" lang="en-US" altLang="ja-JP" sz="800" dirty="0" smtClean="0"/>
                        <a:t>Ⅲ</a:t>
                      </a:r>
                      <a:r>
                        <a:rPr kumimoji="1" lang="ja-JP" altLang="en-US" sz="800" dirty="0" smtClean="0"/>
                        <a:t>を組み合わせる場合は、１食当たりのエネルギー量は</a:t>
                      </a:r>
                      <a:r>
                        <a:rPr kumimoji="1" lang="en-US" altLang="ja-JP" sz="800" dirty="0" smtClean="0"/>
                        <a:t>650kcal</a:t>
                      </a:r>
                      <a:r>
                        <a:rPr kumimoji="1" lang="ja-JP" altLang="en-US" sz="800" dirty="0" smtClean="0"/>
                        <a:t>未満であること。</a:t>
                      </a:r>
                      <a:endParaRPr kumimoji="1" lang="en-US" altLang="ja-JP" sz="800" dirty="0" smtClean="0"/>
                    </a:p>
                    <a:p>
                      <a:pPr>
                        <a:lnSpc>
                          <a:spcPct val="100000"/>
                        </a:lnSpc>
                      </a:pPr>
                      <a:r>
                        <a:rPr kumimoji="1" lang="en-US" altLang="ja-JP" sz="800" dirty="0" smtClean="0"/>
                        <a:t>※ </a:t>
                      </a:r>
                      <a:r>
                        <a:rPr kumimoji="1" lang="ja-JP" altLang="en-US" sz="800" dirty="0" smtClean="0"/>
                        <a:t>２　食塩</a:t>
                      </a:r>
                      <a:endParaRPr kumimoji="1" lang="en-US" altLang="ja-JP" sz="800" dirty="0" smtClean="0"/>
                    </a:p>
                    <a:p>
                      <a:pPr>
                        <a:lnSpc>
                          <a:spcPct val="100000"/>
                        </a:lnSpc>
                      </a:pPr>
                      <a:r>
                        <a:rPr kumimoji="1" lang="ja-JP" altLang="en-US" sz="800" baseline="0" dirty="0" smtClean="0"/>
                        <a:t>  </a:t>
                      </a:r>
                      <a:r>
                        <a:rPr kumimoji="1" lang="ja-JP" altLang="en-US" sz="800" dirty="0" smtClean="0"/>
                        <a:t>○単品の場合は、料理区分ごとの１食当たりの食塩含有量（食塩相当量）は１</a:t>
                      </a:r>
                      <a:r>
                        <a:rPr kumimoji="1" lang="en-US" altLang="ja-JP" sz="800" dirty="0" smtClean="0"/>
                        <a:t>g</a:t>
                      </a:r>
                      <a:r>
                        <a:rPr kumimoji="1" lang="ja-JP" altLang="en-US" sz="800" dirty="0" smtClean="0"/>
                        <a:t>未満であること。</a:t>
                      </a:r>
                      <a:endParaRPr kumimoji="1" lang="en-US" altLang="ja-JP" sz="800" dirty="0" smtClean="0"/>
                    </a:p>
                    <a:p>
                      <a:pPr>
                        <a:lnSpc>
                          <a:spcPct val="100000"/>
                        </a:lnSpc>
                      </a:pPr>
                      <a:r>
                        <a:rPr kumimoji="1" lang="ja-JP" altLang="en-US" sz="800" baseline="0" dirty="0" smtClean="0"/>
                        <a:t>  </a:t>
                      </a:r>
                      <a:r>
                        <a:rPr kumimoji="1" lang="ja-JP" altLang="en-US" sz="800" dirty="0" smtClean="0"/>
                        <a:t>○料理</a:t>
                      </a:r>
                      <a:r>
                        <a:rPr kumimoji="1" lang="en-US" altLang="ja-JP" sz="800" dirty="0" smtClean="0"/>
                        <a:t>Ⅰ</a:t>
                      </a:r>
                      <a:r>
                        <a:rPr kumimoji="1" lang="ja-JP" altLang="en-US" sz="800" dirty="0" err="1" smtClean="0"/>
                        <a:t>、</a:t>
                      </a:r>
                      <a:r>
                        <a:rPr kumimoji="1" lang="en-US" altLang="ja-JP" sz="800" dirty="0" smtClean="0"/>
                        <a:t>Ⅱ</a:t>
                      </a:r>
                      <a:r>
                        <a:rPr kumimoji="1" lang="ja-JP" altLang="en-US" sz="800" dirty="0" err="1" smtClean="0"/>
                        <a:t>、</a:t>
                      </a:r>
                      <a:r>
                        <a:rPr kumimoji="1" lang="en-US" altLang="ja-JP" sz="800" dirty="0" smtClean="0"/>
                        <a:t>Ⅲ</a:t>
                      </a:r>
                      <a:r>
                        <a:rPr kumimoji="1" lang="ja-JP" altLang="en-US" sz="800" dirty="0" smtClean="0"/>
                        <a:t>を組み合わせる場合は、</a:t>
                      </a:r>
                      <a:r>
                        <a:rPr kumimoji="1" lang="ja-JP" altLang="en-US" sz="800" spc="-50" baseline="0" dirty="0" smtClean="0"/>
                        <a:t>１食当たりの食塩含有量（食塩相当量）は３</a:t>
                      </a:r>
                      <a:r>
                        <a:rPr kumimoji="1" lang="en-US" altLang="ja-JP" sz="800" spc="-50" baseline="0" dirty="0" smtClean="0"/>
                        <a:t>g</a:t>
                      </a:r>
                      <a:r>
                        <a:rPr kumimoji="1" lang="ja-JP" altLang="en-US" sz="800" spc="-50" baseline="0" dirty="0" smtClean="0"/>
                        <a:t>未満であること。</a:t>
                      </a:r>
                      <a:endParaRPr kumimoji="1" lang="en-US" altLang="ja-JP" sz="800" spc="-50" baseline="0" dirty="0" smtClean="0"/>
                    </a:p>
                  </a:txBody>
                  <a:tcPr marL="53907" marR="53907" marT="26954" marB="2695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en-US" altLang="ja-JP" sz="16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en-US" altLang="ja-JP" sz="1600" dirty="0" smtClean="0"/>
                    </a:p>
                  </a:txBody>
                  <a:tcPr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29182">
                <a:tc gridSpan="3">
                  <a:txBody>
                    <a:bodyPr/>
                    <a:lstStyle/>
                    <a:p>
                      <a:pPr algn="ctr"/>
                      <a:r>
                        <a:rPr kumimoji="1" lang="ja-JP" altLang="en-US" sz="800" smtClean="0"/>
                        <a:t>提供上の留意点</a:t>
                      </a:r>
                      <a:endParaRPr kumimoji="1" lang="ja-JP" altLang="en-US" sz="800" dirty="0"/>
                    </a:p>
                  </a:txBody>
                  <a:tcPr marL="40465" marR="40465" marT="20233" marB="20233">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dirty="0"/>
                    </a:p>
                  </a:txBody>
                  <a:tcPr/>
                </a:tc>
                <a:tc hMerge="1">
                  <a:txBody>
                    <a:bodyPr/>
                    <a:lstStyle/>
                    <a:p>
                      <a:pPr algn="ctr"/>
                      <a:endParaRPr kumimoji="1" lang="ja-JP" altLang="en-US" dirty="0"/>
                    </a:p>
                  </a:txBody>
                  <a:tcPr/>
                </a:tc>
              </a:tr>
              <a:tr h="222838">
                <a:tc gridSpan="3">
                  <a:txBody>
                    <a:bodyPr/>
                    <a:lstStyle/>
                    <a:p>
                      <a:r>
                        <a:rPr kumimoji="1" lang="ja-JP" altLang="en-US" sz="800" smtClean="0"/>
                        <a:t>・　「健康な食事」の実現のためには、日本の食文化の良さを引き継ぐとともに、おいしさや楽しみを伴っていることが</a:t>
                      </a:r>
                      <a:endParaRPr kumimoji="1" lang="en-US" altLang="ja-JP" sz="800" smtClean="0"/>
                    </a:p>
                    <a:p>
                      <a:r>
                        <a:rPr kumimoji="1" lang="ja-JP" altLang="en-US" sz="800" smtClean="0"/>
                        <a:t>　  大切であることから、旬の食材や地域産物の利用などに配慮すること。　　　</a:t>
                      </a:r>
                      <a:endParaRPr kumimoji="1" lang="ja-JP" altLang="en-US" sz="800" dirty="0" smtClean="0"/>
                    </a:p>
                  </a:txBody>
                  <a:tcPr marL="40465" marR="40465" marT="20233" marB="20233">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1200" dirty="0" smtClean="0"/>
                    </a:p>
                  </a:txBody>
                  <a:tcPr/>
                </a:tc>
                <a:tc hMerge="1">
                  <a:txBody>
                    <a:bodyPr/>
                    <a:lstStyle/>
                    <a:p>
                      <a:endParaRPr kumimoji="1" lang="ja-JP" altLang="en-US" sz="1200" dirty="0" smtClean="0"/>
                    </a:p>
                  </a:txBody>
                  <a:tcPr/>
                </a:tc>
              </a:tr>
              <a:tr h="129182">
                <a:tc gridSpan="3">
                  <a:txBody>
                    <a:bodyPr/>
                    <a:lstStyle/>
                    <a:p>
                      <a:pPr algn="ctr"/>
                      <a:r>
                        <a:rPr kumimoji="1" lang="ja-JP" altLang="en-US" sz="800" smtClean="0"/>
                        <a:t>摂取上の留意点</a:t>
                      </a:r>
                      <a:endParaRPr kumimoji="1" lang="ja-JP" altLang="en-US" sz="800" dirty="0"/>
                    </a:p>
                  </a:txBody>
                  <a:tcPr marL="40465" marR="40465" marT="20233" marB="20233">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dirty="0"/>
                    </a:p>
                  </a:txBody>
                  <a:tcPr/>
                </a:tc>
                <a:tc hMerge="1">
                  <a:txBody>
                    <a:bodyPr/>
                    <a:lstStyle/>
                    <a:p>
                      <a:pPr algn="ctr"/>
                      <a:endParaRPr kumimoji="1" lang="ja-JP" altLang="en-US" dirty="0"/>
                    </a:p>
                  </a:txBody>
                  <a:tcPr/>
                </a:tc>
              </a:tr>
              <a:tr h="503806">
                <a:tc gridSpan="3">
                  <a:txBody>
                    <a:bodyPr/>
                    <a:lstStyle/>
                    <a:p>
                      <a:r>
                        <a:rPr kumimoji="1" lang="ja-JP" altLang="en-US" sz="800" dirty="0" smtClean="0"/>
                        <a:t>・　１日の食事においては、料理</a:t>
                      </a:r>
                      <a:r>
                        <a:rPr kumimoji="1" lang="en-US" altLang="ja-JP" sz="800" dirty="0" smtClean="0"/>
                        <a:t>Ⅰ</a:t>
                      </a:r>
                      <a:r>
                        <a:rPr kumimoji="1" lang="ja-JP" altLang="en-US" sz="800" dirty="0" smtClean="0"/>
                        <a:t>～</a:t>
                      </a:r>
                      <a:r>
                        <a:rPr kumimoji="1" lang="en-US" altLang="ja-JP" sz="800" dirty="0" smtClean="0"/>
                        <a:t>Ⅲ</a:t>
                      </a:r>
                      <a:r>
                        <a:rPr kumimoji="1" lang="ja-JP" altLang="en-US" sz="800" dirty="0" smtClean="0"/>
                        <a:t>の組合せにあわせて牛乳･乳製品、果物を摂取すること。</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t>・　必要なエネルギー量は個人によって異なることから、体重や体格の変化をみながら適した料理の組合せを選択</a:t>
                      </a:r>
                      <a:endParaRPr kumimoji="1" lang="en-US" altLang="ja-JP"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t>　　すること。</a:t>
                      </a:r>
                      <a:endParaRPr kumimoji="1" lang="en-US" altLang="ja-JP"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t>・　摂取する食品や栄養素が偏らないよう、特定の食材を用いた料理を繰り返し選択するのではなく、多様な食材や</a:t>
                      </a:r>
                      <a:endParaRPr kumimoji="1" lang="en-US" altLang="ja-JP"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t>　　調理法による異なる種類の料理を選択すること。　　　　　</a:t>
                      </a:r>
                    </a:p>
                  </a:txBody>
                  <a:tcPr marL="40465" marR="40465" marT="20233" marB="20233">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1200" dirty="0" smtClean="0"/>
                    </a:p>
                  </a:txBody>
                  <a:tcPr/>
                </a:tc>
                <a:tc hMerge="1">
                  <a:txBody>
                    <a:bodyPr/>
                    <a:lstStyle/>
                    <a:p>
                      <a:endParaRPr kumimoji="1" lang="ja-JP" altLang="en-US" sz="1200" dirty="0" smtClean="0"/>
                    </a:p>
                  </a:txBody>
                  <a:tcPr/>
                </a:tc>
              </a:tr>
            </a:tbl>
          </a:graphicData>
        </a:graphic>
      </p:graphicFrame>
      <p:sp>
        <p:nvSpPr>
          <p:cNvPr id="91" name="正方形/長方形 90"/>
          <p:cNvSpPr>
            <a:spLocks/>
          </p:cNvSpPr>
          <p:nvPr/>
        </p:nvSpPr>
        <p:spPr>
          <a:xfrm>
            <a:off x="4008452" y="3428999"/>
            <a:ext cx="1680180" cy="23145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92" name="正方形/長方形 91"/>
          <p:cNvSpPr>
            <a:spLocks/>
          </p:cNvSpPr>
          <p:nvPr/>
        </p:nvSpPr>
        <p:spPr>
          <a:xfrm>
            <a:off x="5722952" y="3429000"/>
            <a:ext cx="1621864" cy="23468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93" name="正方形/長方形 92"/>
          <p:cNvSpPr>
            <a:spLocks/>
          </p:cNvSpPr>
          <p:nvPr/>
        </p:nvSpPr>
        <p:spPr>
          <a:xfrm>
            <a:off x="7373394" y="3429000"/>
            <a:ext cx="1699614" cy="23356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48" name="上矢印 63"/>
          <p:cNvSpPr/>
          <p:nvPr/>
        </p:nvSpPr>
        <p:spPr>
          <a:xfrm>
            <a:off x="1503837" y="3576864"/>
            <a:ext cx="910783" cy="375286"/>
          </a:xfrm>
          <a:custGeom>
            <a:avLst/>
            <a:gdLst>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521478 w 752456"/>
              <a:gd name="connsiteY4" fmla="*/ 209257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230978 w 752456"/>
              <a:gd name="connsiteY5" fmla="*/ 209257 h 209257"/>
              <a:gd name="connsiteX6" fmla="*/ 230978 w 752456"/>
              <a:gd name="connsiteY6" fmla="*/ 123679 h 209257"/>
              <a:gd name="connsiteX7" fmla="*/ 0 w 752456"/>
              <a:gd name="connsiteY7" fmla="*/ 123679 h 209257"/>
              <a:gd name="connsiteX0" fmla="*/ 0 w 752456"/>
              <a:gd name="connsiteY0" fmla="*/ 123679 h 209257"/>
              <a:gd name="connsiteX1" fmla="*/ 376228 w 752456"/>
              <a:gd name="connsiteY1" fmla="*/ 0 h 209257"/>
              <a:gd name="connsiteX2" fmla="*/ 752456 w 752456"/>
              <a:gd name="connsiteY2" fmla="*/ 123679 h 209257"/>
              <a:gd name="connsiteX3" fmla="*/ 521478 w 752456"/>
              <a:gd name="connsiteY3" fmla="*/ 123679 h 209257"/>
              <a:gd name="connsiteX4" fmla="*/ 645303 w 752456"/>
              <a:gd name="connsiteY4" fmla="*/ 206876 h 209257"/>
              <a:gd name="connsiteX5" fmla="*/ 114296 w 752456"/>
              <a:gd name="connsiteY5" fmla="*/ 209257 h 209257"/>
              <a:gd name="connsiteX6" fmla="*/ 230978 w 752456"/>
              <a:gd name="connsiteY6" fmla="*/ 123679 h 209257"/>
              <a:gd name="connsiteX7" fmla="*/ 0 w 752456"/>
              <a:gd name="connsiteY7" fmla="*/ 123679 h 209257"/>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5303 w 752456"/>
              <a:gd name="connsiteY4" fmla="*/ 206876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21478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752456"/>
              <a:gd name="connsiteY0" fmla="*/ 123679 h 211638"/>
              <a:gd name="connsiteX1" fmla="*/ 376228 w 752456"/>
              <a:gd name="connsiteY1" fmla="*/ 0 h 211638"/>
              <a:gd name="connsiteX2" fmla="*/ 752456 w 752456"/>
              <a:gd name="connsiteY2" fmla="*/ 123679 h 211638"/>
              <a:gd name="connsiteX3" fmla="*/ 509571 w 752456"/>
              <a:gd name="connsiteY3" fmla="*/ 123679 h 211638"/>
              <a:gd name="connsiteX4" fmla="*/ 642921 w 752456"/>
              <a:gd name="connsiteY4" fmla="*/ 211638 h 211638"/>
              <a:gd name="connsiteX5" fmla="*/ 100008 w 752456"/>
              <a:gd name="connsiteY5" fmla="*/ 211638 h 211638"/>
              <a:gd name="connsiteX6" fmla="*/ 230978 w 752456"/>
              <a:gd name="connsiteY6" fmla="*/ 123679 h 211638"/>
              <a:gd name="connsiteX7" fmla="*/ 0 w 752456"/>
              <a:gd name="connsiteY7" fmla="*/ 123679 h 211638"/>
              <a:gd name="connsiteX0" fmla="*/ 0 w 675391"/>
              <a:gd name="connsiteY0" fmla="*/ 123679 h 211638"/>
              <a:gd name="connsiteX1" fmla="*/ 376228 w 675391"/>
              <a:gd name="connsiteY1" fmla="*/ 0 h 211638"/>
              <a:gd name="connsiteX2" fmla="*/ 675391 w 675391"/>
              <a:gd name="connsiteY2" fmla="*/ 97821 h 211638"/>
              <a:gd name="connsiteX3" fmla="*/ 509571 w 675391"/>
              <a:gd name="connsiteY3" fmla="*/ 123679 h 211638"/>
              <a:gd name="connsiteX4" fmla="*/ 642921 w 675391"/>
              <a:gd name="connsiteY4" fmla="*/ 211638 h 211638"/>
              <a:gd name="connsiteX5" fmla="*/ 100008 w 675391"/>
              <a:gd name="connsiteY5" fmla="*/ 211638 h 211638"/>
              <a:gd name="connsiteX6" fmla="*/ 230978 w 675391"/>
              <a:gd name="connsiteY6" fmla="*/ 123679 h 211638"/>
              <a:gd name="connsiteX7" fmla="*/ 0 w 675391"/>
              <a:gd name="connsiteY7" fmla="*/ 123679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30970 w 575383"/>
              <a:gd name="connsiteY6" fmla="*/ 123679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409563 w 575383"/>
              <a:gd name="connsiteY3" fmla="*/ 123679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75383"/>
              <a:gd name="connsiteY0" fmla="*/ 89864 h 211638"/>
              <a:gd name="connsiteX1" fmla="*/ 276220 w 575383"/>
              <a:gd name="connsiteY1" fmla="*/ 0 h 211638"/>
              <a:gd name="connsiteX2" fmla="*/ 575383 w 575383"/>
              <a:gd name="connsiteY2" fmla="*/ 97821 h 211638"/>
              <a:gd name="connsiteX3" fmla="*/ 399930 w 575383"/>
              <a:gd name="connsiteY3" fmla="*/ 93842 h 211638"/>
              <a:gd name="connsiteX4" fmla="*/ 542913 w 575383"/>
              <a:gd name="connsiteY4" fmla="*/ 211638 h 211638"/>
              <a:gd name="connsiteX5" fmla="*/ 0 w 575383"/>
              <a:gd name="connsiteY5" fmla="*/ 211638 h 211638"/>
              <a:gd name="connsiteX6" fmla="*/ 150236 w 575383"/>
              <a:gd name="connsiteY6" fmla="*/ 89864 h 211638"/>
              <a:gd name="connsiteX7" fmla="*/ 1139 w 575383"/>
              <a:gd name="connsiteY7" fmla="*/ 89864 h 211638"/>
              <a:gd name="connsiteX0" fmla="*/ 1139 w 560933"/>
              <a:gd name="connsiteY0" fmla="*/ 89864 h 211638"/>
              <a:gd name="connsiteX1" fmla="*/ 276220 w 560933"/>
              <a:gd name="connsiteY1" fmla="*/ 0 h 211638"/>
              <a:gd name="connsiteX2" fmla="*/ 560933 w 560933"/>
              <a:gd name="connsiteY2" fmla="*/ 91854 h 211638"/>
              <a:gd name="connsiteX3" fmla="*/ 399930 w 560933"/>
              <a:gd name="connsiteY3" fmla="*/ 93842 h 211638"/>
              <a:gd name="connsiteX4" fmla="*/ 542913 w 560933"/>
              <a:gd name="connsiteY4" fmla="*/ 211638 h 211638"/>
              <a:gd name="connsiteX5" fmla="*/ 0 w 560933"/>
              <a:gd name="connsiteY5" fmla="*/ 211638 h 211638"/>
              <a:gd name="connsiteX6" fmla="*/ 150236 w 560933"/>
              <a:gd name="connsiteY6" fmla="*/ 89864 h 211638"/>
              <a:gd name="connsiteX7" fmla="*/ 1139 w 560933"/>
              <a:gd name="connsiteY7" fmla="*/ 89864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3" h="211638">
                <a:moveTo>
                  <a:pt x="1139" y="89864"/>
                </a:moveTo>
                <a:lnTo>
                  <a:pt x="276220" y="0"/>
                </a:lnTo>
                <a:lnTo>
                  <a:pt x="560933" y="91854"/>
                </a:lnTo>
                <a:cubicBezTo>
                  <a:pt x="479971" y="91854"/>
                  <a:pt x="480892" y="93842"/>
                  <a:pt x="399930" y="93842"/>
                </a:cubicBezTo>
                <a:cubicBezTo>
                  <a:pt x="417392" y="133481"/>
                  <a:pt x="494494" y="191050"/>
                  <a:pt x="542913" y="211638"/>
                </a:cubicBezTo>
                <a:lnTo>
                  <a:pt x="0" y="211638"/>
                </a:lnTo>
                <a:cubicBezTo>
                  <a:pt x="53182" y="187081"/>
                  <a:pt x="128010" y="142996"/>
                  <a:pt x="150236" y="89864"/>
                </a:cubicBezTo>
                <a:lnTo>
                  <a:pt x="1139" y="89864"/>
                </a:lnTo>
                <a:close/>
              </a:path>
            </a:pathLst>
          </a:custGeom>
          <a:gradFill flip="none" rotWithShape="1">
            <a:gsLst>
              <a:gs pos="0">
                <a:srgbClr val="6BA42C"/>
              </a:gs>
              <a:gs pos="37000">
                <a:srgbClr val="78B832"/>
              </a:gs>
              <a:gs pos="100000">
                <a:srgbClr val="92D050">
                  <a:alpha val="20000"/>
                </a:srgbClr>
              </a:gs>
              <a:gs pos="100000">
                <a:schemeClr val="accent6">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 name="テキスト ボックス 12"/>
          <p:cNvSpPr txBox="1"/>
          <p:nvPr/>
        </p:nvSpPr>
        <p:spPr>
          <a:xfrm>
            <a:off x="194375" y="3721163"/>
            <a:ext cx="1647764" cy="4369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u="sng" kern="100" dirty="0" smtClean="0">
                <a:effectLst/>
                <a:latin typeface="+mn-ea"/>
                <a:cs typeface="Times New Roman"/>
              </a:rPr>
              <a:t>おいしさ</a:t>
            </a:r>
            <a:endParaRPr lang="ja-JP" u="sng" kern="100" dirty="0">
              <a:effectLst/>
              <a:latin typeface="+mn-ea"/>
              <a:cs typeface="Times New Roman"/>
            </a:endParaRPr>
          </a:p>
        </p:txBody>
      </p:sp>
      <p:sp>
        <p:nvSpPr>
          <p:cNvPr id="22" name="円/楕円 21"/>
          <p:cNvSpPr/>
          <p:nvPr/>
        </p:nvSpPr>
        <p:spPr>
          <a:xfrm>
            <a:off x="964334" y="3028200"/>
            <a:ext cx="2037390" cy="461651"/>
          </a:xfrm>
          <a:prstGeom prst="ellipse">
            <a:avLst/>
          </a:prstGeom>
          <a:solidFill>
            <a:schemeClr val="bg1"/>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n-ea"/>
            </a:endParaRPr>
          </a:p>
        </p:txBody>
      </p:sp>
      <p:sp>
        <p:nvSpPr>
          <p:cNvPr id="23" name="テキスト ボックス 12"/>
          <p:cNvSpPr txBox="1"/>
          <p:nvPr/>
        </p:nvSpPr>
        <p:spPr>
          <a:xfrm>
            <a:off x="1307353" y="3182192"/>
            <a:ext cx="1271305" cy="30147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400" kern="100" dirty="0" smtClean="0">
                <a:latin typeface="+mn-ea"/>
                <a:cs typeface="Times New Roman"/>
              </a:rPr>
              <a:t>食　品</a:t>
            </a:r>
            <a:endParaRPr lang="ja-JP" sz="1400" kern="100" dirty="0">
              <a:effectLst/>
              <a:latin typeface="+mn-ea"/>
              <a:cs typeface="Times New Roman"/>
            </a:endParaRPr>
          </a:p>
        </p:txBody>
      </p:sp>
      <p:sp>
        <p:nvSpPr>
          <p:cNvPr id="24" name="円/楕円 23"/>
          <p:cNvSpPr/>
          <p:nvPr/>
        </p:nvSpPr>
        <p:spPr>
          <a:xfrm>
            <a:off x="1503305" y="2716537"/>
            <a:ext cx="2155884" cy="542650"/>
          </a:xfrm>
          <a:prstGeom prst="ellipse">
            <a:avLst/>
          </a:prstGeom>
          <a:solidFill>
            <a:schemeClr val="bg1"/>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n-ea"/>
            </a:endParaRPr>
          </a:p>
        </p:txBody>
      </p:sp>
      <p:sp>
        <p:nvSpPr>
          <p:cNvPr id="25" name="円/楕円 24"/>
          <p:cNvSpPr/>
          <p:nvPr/>
        </p:nvSpPr>
        <p:spPr>
          <a:xfrm>
            <a:off x="1657296" y="2388634"/>
            <a:ext cx="2078888" cy="490426"/>
          </a:xfrm>
          <a:prstGeom prst="ellipse">
            <a:avLst/>
          </a:prstGeom>
          <a:solidFill>
            <a:schemeClr val="bg1"/>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n-ea"/>
            </a:endParaRPr>
          </a:p>
        </p:txBody>
      </p:sp>
      <p:sp>
        <p:nvSpPr>
          <p:cNvPr id="28" name="角丸四角形 27"/>
          <p:cNvSpPr/>
          <p:nvPr/>
        </p:nvSpPr>
        <p:spPr>
          <a:xfrm>
            <a:off x="519157" y="1996450"/>
            <a:ext cx="2270206" cy="1497461"/>
          </a:xfrm>
          <a:prstGeom prst="roundRect">
            <a:avLst/>
          </a:prstGeom>
          <a:solidFill>
            <a:schemeClr val="lt1"/>
          </a:solidFill>
          <a:ln>
            <a:noFill/>
          </a:ln>
          <a:effectLst/>
          <a:scene3d>
            <a:camera prst="isometricOffAxis2Top">
              <a:rot lat="18667189" lon="1947189" rev="19980000"/>
            </a:camera>
            <a:lightRig rig="threePt" dir="t"/>
          </a:scene3d>
          <a:sp3d prstMaterial="matte">
            <a:bevelT w="114300" h="635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n-ea"/>
            </a:endParaRPr>
          </a:p>
        </p:txBody>
      </p:sp>
      <p:sp>
        <p:nvSpPr>
          <p:cNvPr id="29" name="フリーフォーム 28"/>
          <p:cNvSpPr/>
          <p:nvPr/>
        </p:nvSpPr>
        <p:spPr>
          <a:xfrm>
            <a:off x="1363522" y="1980901"/>
            <a:ext cx="290736" cy="465224"/>
          </a:xfrm>
          <a:custGeom>
            <a:avLst/>
            <a:gdLst>
              <a:gd name="connsiteX0" fmla="*/ 0 w 638629"/>
              <a:gd name="connsiteY0" fmla="*/ 0 h 725715"/>
              <a:gd name="connsiteX1" fmla="*/ 174172 w 638629"/>
              <a:gd name="connsiteY1" fmla="*/ 362858 h 725715"/>
              <a:gd name="connsiteX2" fmla="*/ 435429 w 638629"/>
              <a:gd name="connsiteY2" fmla="*/ 348343 h 725715"/>
              <a:gd name="connsiteX3" fmla="*/ 638629 w 638629"/>
              <a:gd name="connsiteY3" fmla="*/ 725715 h 725715"/>
              <a:gd name="connsiteX0" fmla="*/ 0 w 638629"/>
              <a:gd name="connsiteY0" fmla="*/ 0 h 725715"/>
              <a:gd name="connsiteX1" fmla="*/ 174172 w 638629"/>
              <a:gd name="connsiteY1" fmla="*/ 362858 h 725715"/>
              <a:gd name="connsiteX2" fmla="*/ 449377 w 638629"/>
              <a:gd name="connsiteY2" fmla="*/ 368153 h 725715"/>
              <a:gd name="connsiteX3" fmla="*/ 638629 w 638629"/>
              <a:gd name="connsiteY3" fmla="*/ 725715 h 725715"/>
              <a:gd name="connsiteX0" fmla="*/ 0 w 638629"/>
              <a:gd name="connsiteY0" fmla="*/ 0 h 725715"/>
              <a:gd name="connsiteX1" fmla="*/ 153250 w 638629"/>
              <a:gd name="connsiteY1" fmla="*/ 357905 h 725715"/>
              <a:gd name="connsiteX2" fmla="*/ 449377 w 638629"/>
              <a:gd name="connsiteY2" fmla="*/ 368153 h 725715"/>
              <a:gd name="connsiteX3" fmla="*/ 638629 w 638629"/>
              <a:gd name="connsiteY3" fmla="*/ 725715 h 725715"/>
            </a:gdLst>
            <a:ahLst/>
            <a:cxnLst>
              <a:cxn ang="0">
                <a:pos x="connsiteX0" y="connsiteY0"/>
              </a:cxn>
              <a:cxn ang="0">
                <a:pos x="connsiteX1" y="connsiteY1"/>
              </a:cxn>
              <a:cxn ang="0">
                <a:pos x="connsiteX2" y="connsiteY2"/>
              </a:cxn>
              <a:cxn ang="0">
                <a:pos x="connsiteX3" y="connsiteY3"/>
              </a:cxn>
            </a:cxnLst>
            <a:rect l="l" t="t" r="r" b="b"/>
            <a:pathLst>
              <a:path w="638629" h="725715">
                <a:moveTo>
                  <a:pt x="0" y="0"/>
                </a:moveTo>
                <a:cubicBezTo>
                  <a:pt x="50800" y="152400"/>
                  <a:pt x="78354" y="296546"/>
                  <a:pt x="153250" y="357905"/>
                </a:cubicBezTo>
                <a:cubicBezTo>
                  <a:pt x="228146" y="419264"/>
                  <a:pt x="371968" y="307677"/>
                  <a:pt x="449377" y="368153"/>
                </a:cubicBezTo>
                <a:cubicBezTo>
                  <a:pt x="526786" y="428629"/>
                  <a:pt x="575733" y="567267"/>
                  <a:pt x="638629" y="725715"/>
                </a:cubicBezTo>
              </a:path>
            </a:pathLst>
          </a:custGeom>
          <a:no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n-ea"/>
            </a:endParaRPr>
          </a:p>
        </p:txBody>
      </p:sp>
      <p:pic>
        <p:nvPicPr>
          <p:cNvPr id="30" name="Picture 1288" descr="D:\音成EXCEL\こまサンプル\ペイント\45.bmp"/>
          <p:cNvPicPr>
            <a:picLocks noChangeAspect="1" noChangeArrowheads="1"/>
          </p:cNvPicPr>
          <p:nvPr/>
        </p:nvPicPr>
        <p:blipFill>
          <a:blip r:embed="rId3" cstate="print">
            <a:clrChange>
              <a:clrFrom>
                <a:srgbClr val="E6E6E6"/>
              </a:clrFrom>
              <a:clrTo>
                <a:srgbClr val="E6E6E6">
                  <a:alpha val="0"/>
                </a:srgbClr>
              </a:clrTo>
            </a:clrChange>
            <a:extLst>
              <a:ext uri="{28A0092B-C50C-407E-A947-70E740481C1C}">
                <a14:useLocalDpi xmlns:a14="http://schemas.microsoft.com/office/drawing/2010/main"/>
              </a:ext>
            </a:extLst>
          </a:blip>
          <a:srcRect/>
          <a:stretch>
            <a:fillRect/>
          </a:stretch>
        </p:blipFill>
        <p:spPr bwMode="auto">
          <a:xfrm>
            <a:off x="1841353" y="2494825"/>
            <a:ext cx="831589" cy="54669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15" descr="C:\Documents and Settings\Administrator\My Documents\My Pictures\92.bmp"/>
          <p:cNvPicPr>
            <a:picLocks noChangeAspect="1" noChangeArrowheads="1"/>
          </p:cNvPicPr>
          <p:nvPr/>
        </p:nvPicPr>
        <p:blipFill>
          <a:blip r:embed="rId4" cstate="print">
            <a:clrChange>
              <a:clrFrom>
                <a:srgbClr val="E6E6E6"/>
              </a:clrFrom>
              <a:clrTo>
                <a:srgbClr val="E6E6E6">
                  <a:alpha val="0"/>
                </a:srgbClr>
              </a:clrTo>
            </a:clrChange>
            <a:extLst>
              <a:ext uri="{28A0092B-C50C-407E-A947-70E740481C1C}">
                <a14:useLocalDpi xmlns:a14="http://schemas.microsoft.com/office/drawing/2010/main"/>
              </a:ext>
            </a:extLst>
          </a:blip>
          <a:srcRect/>
          <a:stretch>
            <a:fillRect/>
          </a:stretch>
        </p:blipFill>
        <p:spPr bwMode="auto">
          <a:xfrm>
            <a:off x="1239818" y="2326302"/>
            <a:ext cx="762290" cy="48509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53" descr="D:\音成EXCEL\こまサンプル\ペイント\4.bmp"/>
          <p:cNvPicPr>
            <a:picLocks noChangeAspect="1" noChangeArrowheads="1"/>
          </p:cNvPicPr>
          <p:nvPr/>
        </p:nvPicPr>
        <p:blipFill>
          <a:blip r:embed="rId5" cstate="print">
            <a:clrChange>
              <a:clrFrom>
                <a:srgbClr val="E6E6E6"/>
              </a:clrFrom>
              <a:clrTo>
                <a:srgbClr val="E6E6E6">
                  <a:alpha val="0"/>
                </a:srgbClr>
              </a:clrTo>
            </a:clrChange>
            <a:extLst>
              <a:ext uri="{28A0092B-C50C-407E-A947-70E740481C1C}">
                <a14:useLocalDpi xmlns:a14="http://schemas.microsoft.com/office/drawing/2010/main"/>
              </a:ext>
            </a:extLst>
          </a:blip>
          <a:srcRect/>
          <a:stretch>
            <a:fillRect/>
          </a:stretch>
        </p:blipFill>
        <p:spPr bwMode="auto">
          <a:xfrm>
            <a:off x="657713" y="2515724"/>
            <a:ext cx="600592" cy="45429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お箸 無料のクリップアート素材/フリーイラスト画像"/>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83727" y="2661529"/>
            <a:ext cx="954616" cy="715963"/>
          </a:xfrm>
          <a:prstGeom prst="rect">
            <a:avLst/>
          </a:prstGeom>
          <a:noFill/>
          <a:extLst>
            <a:ext uri="{909E8E84-426E-40DD-AFC4-6F175D3DCCD1}">
              <a14:hiddenFill xmlns:a14="http://schemas.microsoft.com/office/drawing/2010/main">
                <a:solidFill>
                  <a:srgbClr val="FFFFFF"/>
                </a:solidFill>
              </a14:hiddenFill>
            </a:ext>
          </a:extLst>
        </p:spPr>
      </p:pic>
      <p:sp>
        <p:nvSpPr>
          <p:cNvPr id="34" name="フリーフォーム 33"/>
          <p:cNvSpPr/>
          <p:nvPr/>
        </p:nvSpPr>
        <p:spPr>
          <a:xfrm>
            <a:off x="528934" y="2039111"/>
            <a:ext cx="419831" cy="465224"/>
          </a:xfrm>
          <a:custGeom>
            <a:avLst/>
            <a:gdLst>
              <a:gd name="connsiteX0" fmla="*/ 0 w 638629"/>
              <a:gd name="connsiteY0" fmla="*/ 0 h 725715"/>
              <a:gd name="connsiteX1" fmla="*/ 174172 w 638629"/>
              <a:gd name="connsiteY1" fmla="*/ 362858 h 725715"/>
              <a:gd name="connsiteX2" fmla="*/ 435429 w 638629"/>
              <a:gd name="connsiteY2" fmla="*/ 348343 h 725715"/>
              <a:gd name="connsiteX3" fmla="*/ 638629 w 638629"/>
              <a:gd name="connsiteY3" fmla="*/ 725715 h 725715"/>
              <a:gd name="connsiteX0" fmla="*/ 0 w 638629"/>
              <a:gd name="connsiteY0" fmla="*/ 0 h 725715"/>
              <a:gd name="connsiteX1" fmla="*/ 174172 w 638629"/>
              <a:gd name="connsiteY1" fmla="*/ 362858 h 725715"/>
              <a:gd name="connsiteX2" fmla="*/ 478897 w 638629"/>
              <a:gd name="connsiteY2" fmla="*/ 402823 h 725715"/>
              <a:gd name="connsiteX3" fmla="*/ 638629 w 638629"/>
              <a:gd name="connsiteY3" fmla="*/ 725715 h 725715"/>
              <a:gd name="connsiteX0" fmla="*/ 0 w 638629"/>
              <a:gd name="connsiteY0" fmla="*/ 0 h 725715"/>
              <a:gd name="connsiteX1" fmla="*/ 227299 w 638629"/>
              <a:gd name="connsiteY1" fmla="*/ 402480 h 725715"/>
              <a:gd name="connsiteX2" fmla="*/ 478897 w 638629"/>
              <a:gd name="connsiteY2" fmla="*/ 402823 h 725715"/>
              <a:gd name="connsiteX3" fmla="*/ 638629 w 638629"/>
              <a:gd name="connsiteY3" fmla="*/ 725715 h 725715"/>
            </a:gdLst>
            <a:ahLst/>
            <a:cxnLst>
              <a:cxn ang="0">
                <a:pos x="connsiteX0" y="connsiteY0"/>
              </a:cxn>
              <a:cxn ang="0">
                <a:pos x="connsiteX1" y="connsiteY1"/>
              </a:cxn>
              <a:cxn ang="0">
                <a:pos x="connsiteX2" y="connsiteY2"/>
              </a:cxn>
              <a:cxn ang="0">
                <a:pos x="connsiteX3" y="connsiteY3"/>
              </a:cxn>
            </a:cxnLst>
            <a:rect l="l" t="t" r="r" b="b"/>
            <a:pathLst>
              <a:path w="638629" h="725715">
                <a:moveTo>
                  <a:pt x="0" y="0"/>
                </a:moveTo>
                <a:cubicBezTo>
                  <a:pt x="50800" y="152400"/>
                  <a:pt x="147483" y="335343"/>
                  <a:pt x="227299" y="402480"/>
                </a:cubicBezTo>
                <a:cubicBezTo>
                  <a:pt x="307115" y="469617"/>
                  <a:pt x="401488" y="342347"/>
                  <a:pt x="478897" y="402823"/>
                </a:cubicBezTo>
                <a:cubicBezTo>
                  <a:pt x="556306" y="463299"/>
                  <a:pt x="575733" y="567267"/>
                  <a:pt x="638629" y="725715"/>
                </a:cubicBezTo>
              </a:path>
            </a:pathLst>
          </a:custGeom>
          <a:no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n-ea"/>
            </a:endParaRPr>
          </a:p>
        </p:txBody>
      </p:sp>
      <p:sp>
        <p:nvSpPr>
          <p:cNvPr id="35" name="フリーフォーム 34"/>
          <p:cNvSpPr/>
          <p:nvPr/>
        </p:nvSpPr>
        <p:spPr>
          <a:xfrm rot="705347">
            <a:off x="2061709" y="2092048"/>
            <a:ext cx="307855" cy="456469"/>
          </a:xfrm>
          <a:custGeom>
            <a:avLst/>
            <a:gdLst>
              <a:gd name="connsiteX0" fmla="*/ 0 w 638629"/>
              <a:gd name="connsiteY0" fmla="*/ 0 h 725715"/>
              <a:gd name="connsiteX1" fmla="*/ 174172 w 638629"/>
              <a:gd name="connsiteY1" fmla="*/ 362858 h 725715"/>
              <a:gd name="connsiteX2" fmla="*/ 435429 w 638629"/>
              <a:gd name="connsiteY2" fmla="*/ 348343 h 725715"/>
              <a:gd name="connsiteX3" fmla="*/ 638629 w 638629"/>
              <a:gd name="connsiteY3" fmla="*/ 725715 h 725715"/>
              <a:gd name="connsiteX0" fmla="*/ 0 w 638629"/>
              <a:gd name="connsiteY0" fmla="*/ 0 h 725715"/>
              <a:gd name="connsiteX1" fmla="*/ 174172 w 638629"/>
              <a:gd name="connsiteY1" fmla="*/ 362858 h 725715"/>
              <a:gd name="connsiteX2" fmla="*/ 460812 w 638629"/>
              <a:gd name="connsiteY2" fmla="*/ 367496 h 725715"/>
              <a:gd name="connsiteX3" fmla="*/ 638629 w 638629"/>
              <a:gd name="connsiteY3" fmla="*/ 725715 h 725715"/>
              <a:gd name="connsiteX0" fmla="*/ 0 w 638629"/>
              <a:gd name="connsiteY0" fmla="*/ 0 h 725715"/>
              <a:gd name="connsiteX1" fmla="*/ 148788 w 638629"/>
              <a:gd name="connsiteY1" fmla="*/ 343705 h 725715"/>
              <a:gd name="connsiteX2" fmla="*/ 460812 w 638629"/>
              <a:gd name="connsiteY2" fmla="*/ 367496 h 725715"/>
              <a:gd name="connsiteX3" fmla="*/ 638629 w 638629"/>
              <a:gd name="connsiteY3" fmla="*/ 725715 h 725715"/>
            </a:gdLst>
            <a:ahLst/>
            <a:cxnLst>
              <a:cxn ang="0">
                <a:pos x="connsiteX0" y="connsiteY0"/>
              </a:cxn>
              <a:cxn ang="0">
                <a:pos x="connsiteX1" y="connsiteY1"/>
              </a:cxn>
              <a:cxn ang="0">
                <a:pos x="connsiteX2" y="connsiteY2"/>
              </a:cxn>
              <a:cxn ang="0">
                <a:pos x="connsiteX3" y="connsiteY3"/>
              </a:cxn>
            </a:cxnLst>
            <a:rect l="l" t="t" r="r" b="b"/>
            <a:pathLst>
              <a:path w="638629" h="725715">
                <a:moveTo>
                  <a:pt x="0" y="0"/>
                </a:moveTo>
                <a:cubicBezTo>
                  <a:pt x="50800" y="152400"/>
                  <a:pt x="71986" y="282456"/>
                  <a:pt x="148788" y="343705"/>
                </a:cubicBezTo>
                <a:cubicBezTo>
                  <a:pt x="225590" y="404954"/>
                  <a:pt x="383403" y="307020"/>
                  <a:pt x="460812" y="367496"/>
                </a:cubicBezTo>
                <a:cubicBezTo>
                  <a:pt x="538221" y="427972"/>
                  <a:pt x="575733" y="567267"/>
                  <a:pt x="638629" y="725715"/>
                </a:cubicBezTo>
              </a:path>
            </a:pathLst>
          </a:custGeom>
          <a:no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n-ea"/>
            </a:endParaRPr>
          </a:p>
        </p:txBody>
      </p:sp>
      <p:sp>
        <p:nvSpPr>
          <p:cNvPr id="42" name="テキスト ボックス 12"/>
          <p:cNvSpPr txBox="1"/>
          <p:nvPr/>
        </p:nvSpPr>
        <p:spPr>
          <a:xfrm>
            <a:off x="2568249" y="2870601"/>
            <a:ext cx="938494" cy="30147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400" kern="100" dirty="0" smtClean="0">
                <a:latin typeface="+mn-ea"/>
                <a:cs typeface="Times New Roman"/>
              </a:rPr>
              <a:t>料 理</a:t>
            </a:r>
            <a:endParaRPr lang="ja-JP" sz="1400" kern="100" dirty="0">
              <a:effectLst/>
              <a:latin typeface="+mn-ea"/>
              <a:cs typeface="Times New Roman"/>
            </a:endParaRPr>
          </a:p>
        </p:txBody>
      </p:sp>
      <p:sp>
        <p:nvSpPr>
          <p:cNvPr id="43" name="テキスト ボックス 12"/>
          <p:cNvSpPr txBox="1"/>
          <p:nvPr/>
        </p:nvSpPr>
        <p:spPr>
          <a:xfrm>
            <a:off x="2426623" y="2480693"/>
            <a:ext cx="1425297" cy="30147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400" kern="100" dirty="0" smtClean="0">
                <a:latin typeface="+mn-ea"/>
                <a:cs typeface="Times New Roman"/>
              </a:rPr>
              <a:t>食 事</a:t>
            </a:r>
            <a:endParaRPr lang="ja-JP" sz="1400" kern="100" dirty="0">
              <a:effectLst/>
              <a:latin typeface="+mn-ea"/>
              <a:cs typeface="Times New Roman"/>
            </a:endParaRPr>
          </a:p>
        </p:txBody>
      </p:sp>
      <p:sp>
        <p:nvSpPr>
          <p:cNvPr id="44" name="テキスト ボックス 12"/>
          <p:cNvSpPr txBox="1"/>
          <p:nvPr/>
        </p:nvSpPr>
        <p:spPr>
          <a:xfrm>
            <a:off x="1141600" y="4131137"/>
            <a:ext cx="1647764" cy="4369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u="sng" kern="100" dirty="0">
                <a:latin typeface="+mn-ea"/>
                <a:cs typeface="Times New Roman"/>
              </a:rPr>
              <a:t>栄養</a:t>
            </a:r>
            <a:r>
              <a:rPr lang="ja-JP" altLang="en-US" u="sng" kern="100" dirty="0" smtClean="0">
                <a:latin typeface="+mn-ea"/>
                <a:cs typeface="Times New Roman"/>
              </a:rPr>
              <a:t>バランス</a:t>
            </a:r>
            <a:endParaRPr lang="ja-JP" u="sng" kern="100" dirty="0">
              <a:effectLst/>
              <a:latin typeface="+mn-ea"/>
              <a:cs typeface="Times New Roman"/>
            </a:endParaRPr>
          </a:p>
        </p:txBody>
      </p:sp>
      <p:sp>
        <p:nvSpPr>
          <p:cNvPr id="45" name="テキスト ボックス 12"/>
          <p:cNvSpPr txBox="1"/>
          <p:nvPr/>
        </p:nvSpPr>
        <p:spPr>
          <a:xfrm>
            <a:off x="2011425" y="3721163"/>
            <a:ext cx="1647764" cy="4369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u="sng" kern="100" dirty="0" smtClean="0">
                <a:effectLst/>
                <a:latin typeface="+mn-ea"/>
                <a:cs typeface="Times New Roman"/>
              </a:rPr>
              <a:t>楽しみ</a:t>
            </a:r>
            <a:endParaRPr lang="ja-JP" u="sng" kern="100" dirty="0">
              <a:effectLst/>
              <a:latin typeface="+mn-ea"/>
              <a:cs typeface="Times New Roman"/>
            </a:endParaRPr>
          </a:p>
        </p:txBody>
      </p:sp>
      <p:pic>
        <p:nvPicPr>
          <p:cNvPr id="85" name="Picture 2"/>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36644" t="6553" r="36631" b="52781"/>
          <a:stretch/>
        </p:blipFill>
        <p:spPr bwMode="auto">
          <a:xfrm>
            <a:off x="271371" y="1642274"/>
            <a:ext cx="586599" cy="60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2"/>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36644" t="56347" r="36631" b="2987"/>
          <a:stretch/>
        </p:blipFill>
        <p:spPr bwMode="auto">
          <a:xfrm>
            <a:off x="1847726" y="1560372"/>
            <a:ext cx="586599" cy="60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2"/>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3403" t="56347" r="69872" b="2987"/>
          <a:stretch/>
        </p:blipFill>
        <p:spPr bwMode="auto">
          <a:xfrm>
            <a:off x="1070224" y="1484784"/>
            <a:ext cx="586599" cy="60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フリーフォーム 8"/>
          <p:cNvSpPr/>
          <p:nvPr/>
        </p:nvSpPr>
        <p:spPr>
          <a:xfrm>
            <a:off x="2632632" y="3145535"/>
            <a:ext cx="176111" cy="212333"/>
          </a:xfrm>
          <a:custGeom>
            <a:avLst/>
            <a:gdLst>
              <a:gd name="connsiteX0" fmla="*/ 0 w 304800"/>
              <a:gd name="connsiteY0" fmla="*/ 323850 h 323850"/>
              <a:gd name="connsiteX1" fmla="*/ 228600 w 304800"/>
              <a:gd name="connsiteY1" fmla="*/ 228600 h 323850"/>
              <a:gd name="connsiteX2" fmla="*/ 304800 w 304800"/>
              <a:gd name="connsiteY2" fmla="*/ 0 h 323850"/>
              <a:gd name="connsiteX0" fmla="*/ 0 w 304800"/>
              <a:gd name="connsiteY0" fmla="*/ 323850 h 323850"/>
              <a:gd name="connsiteX1" fmla="*/ 221622 w 304800"/>
              <a:gd name="connsiteY1" fmla="*/ 260723 h 323850"/>
              <a:gd name="connsiteX2" fmla="*/ 304800 w 304800"/>
              <a:gd name="connsiteY2" fmla="*/ 0 h 323850"/>
              <a:gd name="connsiteX0" fmla="*/ 0 w 322245"/>
              <a:gd name="connsiteY0" fmla="*/ 299758 h 299758"/>
              <a:gd name="connsiteX1" fmla="*/ 221622 w 322245"/>
              <a:gd name="connsiteY1" fmla="*/ 236631 h 299758"/>
              <a:gd name="connsiteX2" fmla="*/ 322245 w 322245"/>
              <a:gd name="connsiteY2" fmla="*/ 0 h 299758"/>
              <a:gd name="connsiteX0" fmla="*/ 0 w 315267"/>
              <a:gd name="connsiteY0" fmla="*/ 319835 h 319835"/>
              <a:gd name="connsiteX1" fmla="*/ 221622 w 315267"/>
              <a:gd name="connsiteY1" fmla="*/ 256708 h 319835"/>
              <a:gd name="connsiteX2" fmla="*/ 315267 w 315267"/>
              <a:gd name="connsiteY2" fmla="*/ 0 h 319835"/>
              <a:gd name="connsiteX0" fmla="*/ 0 w 315267"/>
              <a:gd name="connsiteY0" fmla="*/ 319835 h 319835"/>
              <a:gd name="connsiteX1" fmla="*/ 221622 w 315267"/>
              <a:gd name="connsiteY1" fmla="*/ 256708 h 319835"/>
              <a:gd name="connsiteX2" fmla="*/ 315267 w 315267"/>
              <a:gd name="connsiteY2" fmla="*/ 0 h 319835"/>
              <a:gd name="connsiteX0" fmla="*/ 0 w 315267"/>
              <a:gd name="connsiteY0" fmla="*/ 319835 h 319835"/>
              <a:gd name="connsiteX1" fmla="*/ 221622 w 315267"/>
              <a:gd name="connsiteY1" fmla="*/ 256708 h 319835"/>
              <a:gd name="connsiteX2" fmla="*/ 315267 w 315267"/>
              <a:gd name="connsiteY2" fmla="*/ 0 h 319835"/>
              <a:gd name="connsiteX0" fmla="*/ 0 w 315267"/>
              <a:gd name="connsiteY0" fmla="*/ 319835 h 319835"/>
              <a:gd name="connsiteX1" fmla="*/ 221622 w 315267"/>
              <a:gd name="connsiteY1" fmla="*/ 256708 h 319835"/>
              <a:gd name="connsiteX2" fmla="*/ 315267 w 315267"/>
              <a:gd name="connsiteY2" fmla="*/ 0 h 319835"/>
              <a:gd name="connsiteX0" fmla="*/ 0 w 315267"/>
              <a:gd name="connsiteY0" fmla="*/ 319835 h 319835"/>
              <a:gd name="connsiteX1" fmla="*/ 221622 w 315267"/>
              <a:gd name="connsiteY1" fmla="*/ 256708 h 319835"/>
              <a:gd name="connsiteX2" fmla="*/ 315267 w 315267"/>
              <a:gd name="connsiteY2" fmla="*/ 0 h 319835"/>
              <a:gd name="connsiteX0" fmla="*/ 0 w 241310"/>
              <a:gd name="connsiteY0" fmla="*/ 334856 h 334856"/>
              <a:gd name="connsiteX1" fmla="*/ 147665 w 241310"/>
              <a:gd name="connsiteY1" fmla="*/ 256708 h 334856"/>
              <a:gd name="connsiteX2" fmla="*/ 241310 w 241310"/>
              <a:gd name="connsiteY2" fmla="*/ 0 h 334856"/>
              <a:gd name="connsiteX0" fmla="*/ 0 w 241310"/>
              <a:gd name="connsiteY0" fmla="*/ 334856 h 334856"/>
              <a:gd name="connsiteX1" fmla="*/ 147665 w 241310"/>
              <a:gd name="connsiteY1" fmla="*/ 256708 h 334856"/>
              <a:gd name="connsiteX2" fmla="*/ 241310 w 241310"/>
              <a:gd name="connsiteY2" fmla="*/ 0 h 334856"/>
              <a:gd name="connsiteX0" fmla="*/ 0 w 241310"/>
              <a:gd name="connsiteY0" fmla="*/ 334856 h 334856"/>
              <a:gd name="connsiteX1" fmla="*/ 147665 w 241310"/>
              <a:gd name="connsiteY1" fmla="*/ 256708 h 334856"/>
              <a:gd name="connsiteX2" fmla="*/ 241310 w 241310"/>
              <a:gd name="connsiteY2" fmla="*/ 0 h 334856"/>
            </a:gdLst>
            <a:ahLst/>
            <a:cxnLst>
              <a:cxn ang="0">
                <a:pos x="connsiteX0" y="connsiteY0"/>
              </a:cxn>
              <a:cxn ang="0">
                <a:pos x="connsiteX1" y="connsiteY1"/>
              </a:cxn>
              <a:cxn ang="0">
                <a:pos x="connsiteX2" y="connsiteY2"/>
              </a:cxn>
            </a:cxnLst>
            <a:rect l="l" t="t" r="r" b="b"/>
            <a:pathLst>
              <a:path w="241310" h="334856">
                <a:moveTo>
                  <a:pt x="0" y="334856"/>
                </a:moveTo>
                <a:cubicBezTo>
                  <a:pt x="80199" y="309259"/>
                  <a:pt x="107447" y="312517"/>
                  <a:pt x="147665" y="256708"/>
                </a:cubicBezTo>
                <a:cubicBezTo>
                  <a:pt x="187883" y="200899"/>
                  <a:pt x="218142" y="115422"/>
                  <a:pt x="241310" y="0"/>
                </a:cubicBezTo>
              </a:path>
            </a:pathLst>
          </a:custGeom>
          <a:ln>
            <a:headEnd type="arrow" w="med" len="sm"/>
            <a:tailEnd type="arrow" w="med" len="sm"/>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96" name="フリーフォーム 95"/>
          <p:cNvSpPr/>
          <p:nvPr/>
        </p:nvSpPr>
        <p:spPr>
          <a:xfrm>
            <a:off x="3120218" y="2715610"/>
            <a:ext cx="91539" cy="205354"/>
          </a:xfrm>
          <a:custGeom>
            <a:avLst/>
            <a:gdLst>
              <a:gd name="connsiteX0" fmla="*/ 0 w 304800"/>
              <a:gd name="connsiteY0" fmla="*/ 323850 h 323850"/>
              <a:gd name="connsiteX1" fmla="*/ 228600 w 304800"/>
              <a:gd name="connsiteY1" fmla="*/ 228600 h 323850"/>
              <a:gd name="connsiteX2" fmla="*/ 304800 w 304800"/>
              <a:gd name="connsiteY2" fmla="*/ 0 h 323850"/>
              <a:gd name="connsiteX0" fmla="*/ 0 w 304800"/>
              <a:gd name="connsiteY0" fmla="*/ 323850 h 323850"/>
              <a:gd name="connsiteX1" fmla="*/ 228600 w 304800"/>
              <a:gd name="connsiteY1" fmla="*/ 228600 h 323850"/>
              <a:gd name="connsiteX2" fmla="*/ 304800 w 304800"/>
              <a:gd name="connsiteY2" fmla="*/ 0 h 323850"/>
              <a:gd name="connsiteX0" fmla="*/ 0 w 304800"/>
              <a:gd name="connsiteY0" fmla="*/ 323850 h 323850"/>
              <a:gd name="connsiteX1" fmla="*/ 239171 w 304800"/>
              <a:gd name="connsiteY1" fmla="*/ 203565 h 323850"/>
              <a:gd name="connsiteX2" fmla="*/ 304800 w 304800"/>
              <a:gd name="connsiteY2" fmla="*/ 0 h 323850"/>
            </a:gdLst>
            <a:ahLst/>
            <a:cxnLst>
              <a:cxn ang="0">
                <a:pos x="connsiteX0" y="connsiteY0"/>
              </a:cxn>
              <a:cxn ang="0">
                <a:pos x="connsiteX1" y="connsiteY1"/>
              </a:cxn>
              <a:cxn ang="0">
                <a:pos x="connsiteX2" y="connsiteY2"/>
              </a:cxn>
            </a:cxnLst>
            <a:rect l="l" t="t" r="r" b="b"/>
            <a:pathLst>
              <a:path w="304800" h="323850">
                <a:moveTo>
                  <a:pt x="0" y="323850"/>
                </a:moveTo>
                <a:cubicBezTo>
                  <a:pt x="78329" y="278176"/>
                  <a:pt x="188371" y="257540"/>
                  <a:pt x="239171" y="203565"/>
                </a:cubicBezTo>
                <a:cubicBezTo>
                  <a:pt x="289971" y="149590"/>
                  <a:pt x="292100" y="87312"/>
                  <a:pt x="304800" y="0"/>
                </a:cubicBezTo>
              </a:path>
            </a:pathLst>
          </a:custGeom>
          <a:ln>
            <a:headEnd type="arrow" w="med" len="sm"/>
            <a:tailEnd type="arrow" w="med" len="sm"/>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36" name="テキスト ボックス 12"/>
          <p:cNvSpPr txBox="1"/>
          <p:nvPr/>
        </p:nvSpPr>
        <p:spPr>
          <a:xfrm>
            <a:off x="3995936" y="2920012"/>
            <a:ext cx="5087760" cy="4369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400" kern="100" dirty="0" smtClean="0">
                <a:effectLst/>
                <a:latin typeface="+mn-ea"/>
                <a:cs typeface="Times New Roman"/>
              </a:rPr>
              <a:t>「健康な食事」の食事パターンに関する基準の内容と留意事項</a:t>
            </a:r>
            <a:endParaRPr lang="ja-JP" sz="1400" kern="100" dirty="0">
              <a:effectLst/>
              <a:latin typeface="+mn-ea"/>
              <a:cs typeface="Times New Roman"/>
            </a:endParaRPr>
          </a:p>
        </p:txBody>
      </p:sp>
    </p:spTree>
    <p:extLst>
      <p:ext uri="{BB962C8B-B14F-4D97-AF65-F5344CB8AC3E}">
        <p14:creationId xmlns:p14="http://schemas.microsoft.com/office/powerpoint/2010/main" val="28222326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606429035"/>
              </p:ext>
            </p:extLst>
          </p:nvPr>
        </p:nvGraphicFramePr>
        <p:xfrm>
          <a:off x="1225132" y="476672"/>
          <a:ext cx="6910262" cy="6326817"/>
        </p:xfrm>
        <a:graphic>
          <a:graphicData uri="http://schemas.openxmlformats.org/drawingml/2006/table">
            <a:tbl>
              <a:tblPr firstRow="1" bandRow="1">
                <a:tableStyleId>{5940675A-B579-460E-94D1-54222C63F5DA}</a:tableStyleId>
              </a:tblPr>
              <a:tblGrid>
                <a:gridCol w="2324361"/>
                <a:gridCol w="2261540"/>
                <a:gridCol w="2324361"/>
              </a:tblGrid>
              <a:tr h="334015">
                <a:tc gridSpan="3">
                  <a:txBody>
                    <a:bodyPr/>
                    <a:lstStyle/>
                    <a:p>
                      <a:pPr algn="ctr">
                        <a:lnSpc>
                          <a:spcPct val="100000"/>
                        </a:lnSpc>
                      </a:pPr>
                      <a:r>
                        <a:rPr kumimoji="1" lang="ja-JP" altLang="en-US" sz="1900" dirty="0" smtClean="0"/>
                        <a:t>食事パターンの基準の内容</a:t>
                      </a:r>
                      <a:endParaRPr kumimoji="1" lang="en-US" altLang="ja-JP" sz="1900" dirty="0" smtClean="0"/>
                    </a:p>
                  </a:txBody>
                  <a:tcPr marL="121814" marR="121814" marT="60908" marB="6090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en-US" altLang="ja-JP" sz="14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en-US" altLang="ja-JP" sz="14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84767">
                <a:tc gridSpan="3">
                  <a:txBody>
                    <a:bodyPr/>
                    <a:lstStyle/>
                    <a:p>
                      <a:pPr algn="ctr">
                        <a:lnSpc>
                          <a:spcPct val="100000"/>
                        </a:lnSpc>
                      </a:pPr>
                      <a:endParaRPr kumimoji="1" lang="en-US" altLang="ja-JP" sz="2000" dirty="0" smtClean="0"/>
                    </a:p>
                  </a:txBody>
                  <a:tcPr marL="121814" marR="121814" marT="60908" marB="6090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en-US" altLang="ja-JP" sz="14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en-US" altLang="ja-JP" sz="14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144132">
                <a:tc>
                  <a:txBody>
                    <a:bodyPr/>
                    <a:lstStyle/>
                    <a:p>
                      <a:pPr>
                        <a:lnSpc>
                          <a:spcPct val="100000"/>
                        </a:lnSpc>
                      </a:pPr>
                      <a:r>
                        <a:rPr kumimoji="1" lang="ja-JP" altLang="en-US" sz="1800" dirty="0" smtClean="0"/>
                        <a:t>　</a:t>
                      </a:r>
                      <a:r>
                        <a:rPr kumimoji="1" lang="ja-JP" altLang="en-US" sz="1500" dirty="0" smtClean="0"/>
                        <a:t>精製度の低い米や麦等の穀類を利用した主食。</a:t>
                      </a:r>
                      <a:endParaRPr kumimoji="1" lang="en-US" altLang="ja-JP" sz="1500" dirty="0" smtClean="0"/>
                    </a:p>
                    <a:p>
                      <a:pPr>
                        <a:lnSpc>
                          <a:spcPct val="100000"/>
                        </a:lnSpc>
                      </a:pPr>
                      <a:endParaRPr kumimoji="1" lang="en-US" altLang="ja-JP" sz="1000" dirty="0" smtClean="0"/>
                    </a:p>
                    <a:p>
                      <a:pPr>
                        <a:lnSpc>
                          <a:spcPct val="100000"/>
                        </a:lnSpc>
                      </a:pPr>
                      <a:r>
                        <a:rPr kumimoji="1" lang="ja-JP" altLang="en-US" sz="1600" dirty="0" smtClean="0"/>
                        <a:t>　</a:t>
                      </a:r>
                      <a:r>
                        <a:rPr kumimoji="1" lang="ja-JP" altLang="en-US" sz="1200" dirty="0" smtClean="0"/>
                        <a:t>なお、炭水化物は</a:t>
                      </a:r>
                      <a:r>
                        <a:rPr kumimoji="1" lang="en-US" altLang="ja-JP" sz="1200" dirty="0" smtClean="0">
                          <a:solidFill>
                            <a:schemeClr val="tx1"/>
                          </a:solidFill>
                        </a:rPr>
                        <a:t>40</a:t>
                      </a:r>
                      <a:r>
                        <a:rPr kumimoji="1" lang="ja-JP" altLang="en-US" sz="1200" dirty="0" smtClean="0">
                          <a:solidFill>
                            <a:schemeClr val="tx1"/>
                          </a:solidFill>
                        </a:rPr>
                        <a:t>～</a:t>
                      </a:r>
                      <a:r>
                        <a:rPr kumimoji="1" lang="en-US" altLang="ja-JP" sz="1200" dirty="0" smtClean="0">
                          <a:solidFill>
                            <a:schemeClr val="tx1"/>
                          </a:solidFill>
                        </a:rPr>
                        <a:t>70g</a:t>
                      </a:r>
                      <a:r>
                        <a:rPr kumimoji="1" lang="ja-JP" altLang="en-US" sz="1200" dirty="0" smtClean="0"/>
                        <a:t>であること。精製度の低い穀類は２割程度であること。</a:t>
                      </a:r>
                      <a:endParaRPr kumimoji="1" lang="en-US" altLang="ja-JP" sz="1200" dirty="0" smtClean="0"/>
                    </a:p>
                    <a:p>
                      <a:pPr>
                        <a:lnSpc>
                          <a:spcPct val="100000"/>
                        </a:lnSpc>
                      </a:pPr>
                      <a:r>
                        <a:rPr kumimoji="1" lang="ja-JP" altLang="en-US" sz="1200" dirty="0" smtClean="0"/>
                        <a:t>　ただし、精製度の低い穀類の割合が多い場合は、１日１食程度の摂取にとどめることに留意する。</a:t>
                      </a:r>
                      <a:endParaRPr kumimoji="1" lang="en-US" altLang="ja-JP" sz="1200" dirty="0" smtClean="0"/>
                    </a:p>
                  </a:txBody>
                  <a:tcPr marL="121814" marR="121814" marT="60908" marB="6090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nSpc>
                          <a:spcPct val="100000"/>
                        </a:lnSpc>
                      </a:pPr>
                      <a:r>
                        <a:rPr kumimoji="1" lang="ja-JP" altLang="en-US" sz="1800" dirty="0" smtClean="0"/>
                        <a:t>　</a:t>
                      </a:r>
                      <a:r>
                        <a:rPr kumimoji="1" lang="ja-JP" altLang="en-US" sz="1500" dirty="0" smtClean="0"/>
                        <a:t>魚介類、肉類、卵類、大豆・大豆製品を主材料とした副食（主菜）。</a:t>
                      </a:r>
                      <a:endParaRPr kumimoji="1" lang="en-US" altLang="ja-JP" sz="1500" dirty="0" smtClean="0"/>
                    </a:p>
                    <a:p>
                      <a:pPr>
                        <a:lnSpc>
                          <a:spcPct val="100000"/>
                        </a:lnSpc>
                      </a:pPr>
                      <a:endParaRPr kumimoji="1" lang="en-US" altLang="ja-JP" sz="1000" dirty="0" smtClean="0"/>
                    </a:p>
                    <a:p>
                      <a:pPr>
                        <a:lnSpc>
                          <a:spcPct val="100000"/>
                        </a:lnSpc>
                      </a:pPr>
                      <a:r>
                        <a:rPr kumimoji="1" lang="ja-JP" altLang="en-US" sz="1800" dirty="0" smtClean="0"/>
                        <a:t>　</a:t>
                      </a:r>
                      <a:r>
                        <a:rPr kumimoji="1" lang="ja-JP" altLang="en-US" sz="1400" dirty="0" smtClean="0"/>
                        <a:t>なお、たんぱく質は</a:t>
                      </a:r>
                      <a:r>
                        <a:rPr kumimoji="1" lang="en-US" altLang="ja-JP" sz="1400" dirty="0" smtClean="0"/>
                        <a:t>10</a:t>
                      </a:r>
                      <a:r>
                        <a:rPr kumimoji="1" lang="ja-JP" altLang="en-US" sz="1400" dirty="0" smtClean="0"/>
                        <a:t>～</a:t>
                      </a:r>
                      <a:r>
                        <a:rPr kumimoji="1" lang="en-US" altLang="ja-JP" sz="1400" dirty="0" smtClean="0"/>
                        <a:t>17g</a:t>
                      </a:r>
                      <a:r>
                        <a:rPr kumimoji="1" lang="ja-JP" altLang="en-US" sz="1400" dirty="0" smtClean="0"/>
                        <a:t>であること。</a:t>
                      </a:r>
                      <a:endParaRPr kumimoji="1" lang="en-US" altLang="ja-JP" sz="1400" dirty="0" smtClean="0"/>
                    </a:p>
                  </a:txBody>
                  <a:tcPr marL="121814" marR="121814" marT="60908" marB="6090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nSpc>
                          <a:spcPct val="100000"/>
                        </a:lnSpc>
                      </a:pPr>
                      <a:r>
                        <a:rPr kumimoji="1" lang="ja-JP" altLang="en-US" sz="1800" dirty="0" smtClean="0"/>
                        <a:t>　</a:t>
                      </a:r>
                      <a:r>
                        <a:rPr kumimoji="1" lang="ja-JP" altLang="en-US" sz="1500" dirty="0" smtClean="0"/>
                        <a:t>緑黄色野菜を含む２種類以上の野菜（いも類、きのこ類・海藻類も含む）を使用した副食（副菜）。</a:t>
                      </a:r>
                      <a:endParaRPr kumimoji="1" lang="en-US" altLang="ja-JP" sz="1500" dirty="0" smtClean="0"/>
                    </a:p>
                    <a:p>
                      <a:pPr>
                        <a:lnSpc>
                          <a:spcPct val="100000"/>
                        </a:lnSpc>
                      </a:pPr>
                      <a:endParaRPr kumimoji="1" lang="en-US" altLang="ja-JP" sz="1000" dirty="0" smtClean="0"/>
                    </a:p>
                    <a:p>
                      <a:pPr>
                        <a:lnSpc>
                          <a:spcPct val="100000"/>
                        </a:lnSpc>
                      </a:pPr>
                      <a:r>
                        <a:rPr kumimoji="1" lang="ja-JP" altLang="en-US" sz="1800" dirty="0" smtClean="0"/>
                        <a:t>　</a:t>
                      </a:r>
                      <a:r>
                        <a:rPr kumimoji="1" lang="ja-JP" altLang="en-US" sz="1400" dirty="0" smtClean="0"/>
                        <a:t>なお、野菜は</a:t>
                      </a:r>
                      <a:r>
                        <a:rPr kumimoji="1" lang="en-US" altLang="ja-JP" sz="1400" dirty="0" smtClean="0"/>
                        <a:t>100</a:t>
                      </a:r>
                      <a:r>
                        <a:rPr kumimoji="1" lang="ja-JP" altLang="en-US" sz="1400" dirty="0" smtClean="0"/>
                        <a:t>～</a:t>
                      </a:r>
                      <a:r>
                        <a:rPr kumimoji="1" lang="en-US" altLang="ja-JP" sz="1400" dirty="0" smtClean="0"/>
                        <a:t>200g</a:t>
                      </a:r>
                      <a:r>
                        <a:rPr kumimoji="1" lang="ja-JP" altLang="en-US" sz="1400" dirty="0" smtClean="0"/>
                        <a:t>であること。</a:t>
                      </a:r>
                      <a:endParaRPr kumimoji="1" lang="en-US" altLang="ja-JP" sz="1400" dirty="0" smtClean="0"/>
                    </a:p>
                  </a:txBody>
                  <a:tcPr marL="121814" marR="121814" marT="60908" marB="6090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r>
              <a:tr h="138304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a:t>
                      </a:r>
                      <a:r>
                        <a:rPr kumimoji="1" lang="ja-JP" altLang="en-US" sz="1200" dirty="0" smtClean="0"/>
                        <a:t>１　</a:t>
                      </a:r>
                      <a:r>
                        <a:rPr kumimoji="1" lang="en-US" altLang="ja-JP" sz="1200" dirty="0" smtClean="0"/>
                        <a:t> </a:t>
                      </a:r>
                      <a:r>
                        <a:rPr kumimoji="1" lang="ja-JP" altLang="en-US" sz="1200" dirty="0" smtClean="0"/>
                        <a:t>エネルギー　　</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t>  </a:t>
                      </a:r>
                      <a:r>
                        <a:rPr kumimoji="1" lang="ja-JP" altLang="en-US" sz="1200" dirty="0" smtClean="0"/>
                        <a:t>○単品の場合は、１食当たり、料理</a:t>
                      </a:r>
                      <a:r>
                        <a:rPr kumimoji="1" lang="en-US" altLang="ja-JP" sz="1200" dirty="0" smtClean="0">
                          <a:solidFill>
                            <a:schemeClr val="tx1"/>
                          </a:solidFill>
                        </a:rPr>
                        <a:t>Ⅰ</a:t>
                      </a:r>
                      <a:r>
                        <a:rPr kumimoji="1" lang="ja-JP" altLang="en-US" sz="1200" dirty="0" smtClean="0">
                          <a:solidFill>
                            <a:schemeClr val="tx1"/>
                          </a:solidFill>
                        </a:rPr>
                        <a:t>は</a:t>
                      </a:r>
                      <a:r>
                        <a:rPr kumimoji="1" lang="en-US" altLang="ja-JP" sz="1200" dirty="0" smtClean="0">
                          <a:solidFill>
                            <a:schemeClr val="tx1"/>
                          </a:solidFill>
                        </a:rPr>
                        <a:t>300kcal</a:t>
                      </a:r>
                      <a:r>
                        <a:rPr kumimoji="1" lang="ja-JP" altLang="en-US" sz="1200" dirty="0" smtClean="0">
                          <a:solidFill>
                            <a:schemeClr val="tx1"/>
                          </a:solidFill>
                        </a:rPr>
                        <a:t>未満、料理</a:t>
                      </a:r>
                      <a:r>
                        <a:rPr kumimoji="1" lang="en-US" altLang="ja-JP" sz="1200" dirty="0" smtClean="0">
                          <a:solidFill>
                            <a:schemeClr val="tx1"/>
                          </a:solidFill>
                        </a:rPr>
                        <a:t>Ⅱ</a:t>
                      </a:r>
                      <a:r>
                        <a:rPr kumimoji="1" lang="ja-JP" altLang="en-US" sz="1200" dirty="0" smtClean="0">
                          <a:solidFill>
                            <a:schemeClr val="tx1"/>
                          </a:solidFill>
                        </a:rPr>
                        <a:t>は</a:t>
                      </a:r>
                      <a:r>
                        <a:rPr kumimoji="1" lang="en-US" altLang="ja-JP" sz="1200" dirty="0" smtClean="0">
                          <a:solidFill>
                            <a:schemeClr val="tx1"/>
                          </a:solidFill>
                        </a:rPr>
                        <a:t>250kcal</a:t>
                      </a:r>
                      <a:r>
                        <a:rPr kumimoji="1" lang="ja-JP" altLang="en-US" sz="1200" dirty="0" smtClean="0">
                          <a:solidFill>
                            <a:schemeClr val="tx1"/>
                          </a:solidFill>
                        </a:rPr>
                        <a:t>未満、</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料理</a:t>
                      </a:r>
                      <a:r>
                        <a:rPr kumimoji="1" lang="en-US" altLang="ja-JP" sz="1200" dirty="0" smtClean="0">
                          <a:solidFill>
                            <a:schemeClr val="tx1"/>
                          </a:solidFill>
                        </a:rPr>
                        <a:t>Ⅲ</a:t>
                      </a:r>
                      <a:r>
                        <a:rPr kumimoji="1" lang="ja-JP" altLang="en-US" sz="1200" dirty="0" smtClean="0">
                          <a:solidFill>
                            <a:schemeClr val="tx1"/>
                          </a:solidFill>
                        </a:rPr>
                        <a:t>は</a:t>
                      </a:r>
                      <a:r>
                        <a:rPr kumimoji="1" lang="en-US" altLang="ja-JP" sz="1200" dirty="0" smtClean="0">
                          <a:solidFill>
                            <a:schemeClr val="tx1"/>
                          </a:solidFill>
                        </a:rPr>
                        <a:t>150kcal</a:t>
                      </a:r>
                      <a:r>
                        <a:rPr kumimoji="1" lang="ja-JP" altLang="en-US" sz="1200" dirty="0" smtClean="0">
                          <a:solidFill>
                            <a:schemeClr val="tx1"/>
                          </a:solidFill>
                        </a:rPr>
                        <a:t>未満</a:t>
                      </a:r>
                      <a:r>
                        <a:rPr kumimoji="1" lang="ja-JP" altLang="en-US" sz="1200" dirty="0" smtClean="0"/>
                        <a:t>であること。</a:t>
                      </a:r>
                      <a:endParaRPr kumimoji="1" lang="en-US" altLang="ja-JP" sz="1200" dirty="0" smtClean="0"/>
                    </a:p>
                    <a:p>
                      <a:pPr>
                        <a:lnSpc>
                          <a:spcPct val="100000"/>
                        </a:lnSpc>
                      </a:pPr>
                      <a:r>
                        <a:rPr kumimoji="1" lang="ja-JP" altLang="en-US" sz="1200" dirty="0" smtClean="0"/>
                        <a:t>  ○料理</a:t>
                      </a:r>
                      <a:r>
                        <a:rPr kumimoji="1" lang="en-US" altLang="ja-JP" sz="1200" dirty="0" smtClean="0"/>
                        <a:t>Ⅰ</a:t>
                      </a:r>
                      <a:r>
                        <a:rPr kumimoji="1" lang="ja-JP" altLang="en-US" sz="1200" dirty="0" err="1" smtClean="0"/>
                        <a:t>、</a:t>
                      </a:r>
                      <a:r>
                        <a:rPr kumimoji="1" lang="en-US" altLang="ja-JP" sz="1200" dirty="0" smtClean="0"/>
                        <a:t>Ⅱ</a:t>
                      </a:r>
                      <a:r>
                        <a:rPr kumimoji="1" lang="ja-JP" altLang="en-US" sz="1200" dirty="0" err="1" smtClean="0"/>
                        <a:t>、</a:t>
                      </a:r>
                      <a:r>
                        <a:rPr kumimoji="1" lang="en-US" altLang="ja-JP" sz="1200" dirty="0" smtClean="0"/>
                        <a:t>Ⅲ</a:t>
                      </a:r>
                      <a:r>
                        <a:rPr kumimoji="1" lang="ja-JP" altLang="en-US" sz="1200" dirty="0" smtClean="0"/>
                        <a:t>を組み合わせる場合は、１食当たりのエネルギー量は</a:t>
                      </a:r>
                      <a:r>
                        <a:rPr kumimoji="1" lang="en-US" altLang="ja-JP" sz="1200" dirty="0" smtClean="0"/>
                        <a:t>650kcal</a:t>
                      </a:r>
                      <a:r>
                        <a:rPr kumimoji="1" lang="ja-JP" altLang="en-US" sz="1200" dirty="0" smtClean="0"/>
                        <a:t>未満であること。</a:t>
                      </a:r>
                      <a:endParaRPr kumimoji="1" lang="en-US" altLang="ja-JP" sz="1200" dirty="0" smtClean="0"/>
                    </a:p>
                    <a:p>
                      <a:pPr>
                        <a:lnSpc>
                          <a:spcPct val="100000"/>
                        </a:lnSpc>
                      </a:pPr>
                      <a:r>
                        <a:rPr kumimoji="1" lang="en-US" altLang="ja-JP" sz="1200" dirty="0" smtClean="0"/>
                        <a:t>※ </a:t>
                      </a:r>
                      <a:r>
                        <a:rPr kumimoji="1" lang="ja-JP" altLang="en-US" sz="1200" dirty="0" smtClean="0"/>
                        <a:t>２　食塩</a:t>
                      </a:r>
                      <a:endParaRPr kumimoji="1" lang="en-US" altLang="ja-JP" sz="1200" dirty="0" smtClean="0"/>
                    </a:p>
                    <a:p>
                      <a:pPr>
                        <a:lnSpc>
                          <a:spcPct val="100000"/>
                        </a:lnSpc>
                      </a:pPr>
                      <a:r>
                        <a:rPr kumimoji="1" lang="ja-JP" altLang="en-US" sz="1200" baseline="0" dirty="0" smtClean="0"/>
                        <a:t>  </a:t>
                      </a:r>
                      <a:r>
                        <a:rPr kumimoji="1" lang="ja-JP" altLang="en-US" sz="1200" dirty="0" smtClean="0"/>
                        <a:t>○単品の場合は、料理区分ごとの１食当たりの食塩含有量（食塩相当量）は１</a:t>
                      </a:r>
                      <a:r>
                        <a:rPr kumimoji="1" lang="en-US" altLang="ja-JP" sz="1200" dirty="0" smtClean="0"/>
                        <a:t>g</a:t>
                      </a:r>
                      <a:r>
                        <a:rPr kumimoji="1" lang="ja-JP" altLang="en-US" sz="1200" dirty="0" smtClean="0"/>
                        <a:t>未満であること。</a:t>
                      </a:r>
                      <a:endParaRPr kumimoji="1" lang="en-US" altLang="ja-JP" sz="1200" dirty="0" smtClean="0"/>
                    </a:p>
                    <a:p>
                      <a:pPr>
                        <a:lnSpc>
                          <a:spcPct val="100000"/>
                        </a:lnSpc>
                      </a:pPr>
                      <a:r>
                        <a:rPr kumimoji="1" lang="ja-JP" altLang="en-US" sz="1200" baseline="0" dirty="0" smtClean="0"/>
                        <a:t>  </a:t>
                      </a:r>
                      <a:r>
                        <a:rPr kumimoji="1" lang="ja-JP" altLang="en-US" sz="1200" dirty="0" smtClean="0"/>
                        <a:t>○料理</a:t>
                      </a:r>
                      <a:r>
                        <a:rPr kumimoji="1" lang="en-US" altLang="ja-JP" sz="1200" dirty="0" smtClean="0"/>
                        <a:t>Ⅰ</a:t>
                      </a:r>
                      <a:r>
                        <a:rPr kumimoji="1" lang="ja-JP" altLang="en-US" sz="1200" dirty="0" err="1" smtClean="0"/>
                        <a:t>、</a:t>
                      </a:r>
                      <a:r>
                        <a:rPr kumimoji="1" lang="en-US" altLang="ja-JP" sz="1200" dirty="0" smtClean="0"/>
                        <a:t>Ⅱ</a:t>
                      </a:r>
                      <a:r>
                        <a:rPr kumimoji="1" lang="ja-JP" altLang="en-US" sz="1200" dirty="0" err="1" smtClean="0"/>
                        <a:t>、</a:t>
                      </a:r>
                      <a:r>
                        <a:rPr kumimoji="1" lang="en-US" altLang="ja-JP" sz="1200" dirty="0" smtClean="0"/>
                        <a:t>Ⅲ</a:t>
                      </a:r>
                      <a:r>
                        <a:rPr kumimoji="1" lang="ja-JP" altLang="en-US" sz="1200" dirty="0" smtClean="0"/>
                        <a:t>を組み合わせる場合は、</a:t>
                      </a:r>
                      <a:r>
                        <a:rPr kumimoji="1" lang="ja-JP" altLang="en-US" sz="1200" spc="-50" baseline="0" dirty="0" smtClean="0"/>
                        <a:t>１食当たりの食塩含有量（食塩相当量）は３</a:t>
                      </a:r>
                      <a:r>
                        <a:rPr kumimoji="1" lang="en-US" altLang="ja-JP" sz="1200" spc="-50" baseline="0" dirty="0" smtClean="0"/>
                        <a:t>g</a:t>
                      </a:r>
                      <a:r>
                        <a:rPr kumimoji="1" lang="ja-JP" altLang="en-US" sz="1200" spc="-50" baseline="0" dirty="0" smtClean="0"/>
                        <a:t>未満であること。</a:t>
                      </a:r>
                      <a:endParaRPr kumimoji="1" lang="en-US" altLang="ja-JP" sz="1200" spc="-50" baseline="0" dirty="0" smtClean="0"/>
                    </a:p>
                  </a:txBody>
                  <a:tcPr marL="121814" marR="121814" marT="60908" marB="6090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en-US" altLang="ja-JP" sz="16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en-US" altLang="ja-JP" sz="1600" dirty="0" smtClean="0"/>
                    </a:p>
                  </a:txBody>
                  <a:tcPr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16472">
                <a:tc gridSpan="3">
                  <a:txBody>
                    <a:bodyPr/>
                    <a:lstStyle/>
                    <a:p>
                      <a:pPr algn="ctr"/>
                      <a:r>
                        <a:rPr kumimoji="1" lang="ja-JP" altLang="en-US" sz="1200" dirty="0" smtClean="0"/>
                        <a:t>提供上の留意点</a:t>
                      </a:r>
                      <a:endParaRPr kumimoji="1" lang="ja-JP" altLang="en-US" sz="1200" dirty="0"/>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dirty="0"/>
                    </a:p>
                  </a:txBody>
                  <a:tcPr/>
                </a:tc>
                <a:tc hMerge="1">
                  <a:txBody>
                    <a:bodyPr/>
                    <a:lstStyle/>
                    <a:p>
                      <a:pPr algn="ctr"/>
                      <a:endParaRPr kumimoji="1" lang="ja-JP" altLang="en-US" dirty="0"/>
                    </a:p>
                  </a:txBody>
                  <a:tcPr/>
                </a:tc>
              </a:tr>
              <a:tr h="446208">
                <a:tc gridSpan="3">
                  <a:txBody>
                    <a:bodyPr/>
                    <a:lstStyle/>
                    <a:p>
                      <a:r>
                        <a:rPr kumimoji="1" lang="ja-JP" altLang="en-US" sz="1100" dirty="0" smtClean="0"/>
                        <a:t>・　「健康な食事」の実現のためには、日本の食文化の良さを引き継ぐとともに、おいしさや楽しみを伴っていることが</a:t>
                      </a:r>
                      <a:endParaRPr kumimoji="1" lang="en-US" altLang="ja-JP" sz="1100" dirty="0" smtClean="0"/>
                    </a:p>
                    <a:p>
                      <a:r>
                        <a:rPr kumimoji="1" lang="ja-JP" altLang="en-US" sz="1100" smtClean="0"/>
                        <a:t>　  大切であることから、旬の食材や地域産物の利用などに配慮すること。</a:t>
                      </a:r>
                      <a:r>
                        <a:rPr kumimoji="1" lang="ja-JP" altLang="en-US" sz="1100" dirty="0" smtClean="0"/>
                        <a:t>　　</a:t>
                      </a:r>
                      <a:r>
                        <a:rPr kumimoji="1" lang="ja-JP" altLang="en-US" sz="1100" smtClean="0"/>
                        <a:t>　</a:t>
                      </a:r>
                      <a:endParaRPr kumimoji="1" lang="ja-JP" altLang="en-US" sz="1200" dirty="0" smtClean="0"/>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1200" dirty="0" smtClean="0"/>
                    </a:p>
                  </a:txBody>
                  <a:tcPr/>
                </a:tc>
                <a:tc hMerge="1">
                  <a:txBody>
                    <a:bodyPr/>
                    <a:lstStyle/>
                    <a:p>
                      <a:endParaRPr kumimoji="1" lang="ja-JP" altLang="en-US" sz="1200" dirty="0" smtClean="0"/>
                    </a:p>
                  </a:txBody>
                  <a:tcPr/>
                </a:tc>
              </a:tr>
              <a:tr h="292549">
                <a:tc gridSpan="3">
                  <a:txBody>
                    <a:bodyPr/>
                    <a:lstStyle/>
                    <a:p>
                      <a:pPr algn="ctr"/>
                      <a:r>
                        <a:rPr kumimoji="1" lang="ja-JP" altLang="en-US" sz="1200" dirty="0" smtClean="0"/>
                        <a:t>摂取上の留意点</a:t>
                      </a:r>
                      <a:endParaRPr kumimoji="1" lang="ja-JP" altLang="en-US" sz="1200" dirty="0"/>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dirty="0"/>
                    </a:p>
                  </a:txBody>
                  <a:tcPr/>
                </a:tc>
                <a:tc hMerge="1">
                  <a:txBody>
                    <a:bodyPr/>
                    <a:lstStyle/>
                    <a:p>
                      <a:pPr algn="ctr"/>
                      <a:endParaRPr kumimoji="1" lang="ja-JP" altLang="en-US" dirty="0"/>
                    </a:p>
                  </a:txBody>
                  <a:tcPr/>
                </a:tc>
              </a:tr>
              <a:tr h="840199">
                <a:tc gridSpan="3">
                  <a:txBody>
                    <a:bodyPr/>
                    <a:lstStyle/>
                    <a:p>
                      <a:r>
                        <a:rPr kumimoji="1" lang="ja-JP" altLang="en-US" sz="1100" dirty="0" smtClean="0"/>
                        <a:t>・　１日の食事においては、料理</a:t>
                      </a:r>
                      <a:r>
                        <a:rPr kumimoji="1" lang="en-US" altLang="ja-JP" sz="1100" dirty="0" smtClean="0"/>
                        <a:t>Ⅰ</a:t>
                      </a:r>
                      <a:r>
                        <a:rPr kumimoji="1" lang="ja-JP" altLang="en-US" sz="1100" dirty="0" smtClean="0"/>
                        <a:t>～</a:t>
                      </a:r>
                      <a:r>
                        <a:rPr kumimoji="1" lang="en-US" altLang="ja-JP" sz="1100" dirty="0" smtClean="0"/>
                        <a:t>Ⅲ</a:t>
                      </a:r>
                      <a:r>
                        <a:rPr kumimoji="1" lang="ja-JP" altLang="en-US" sz="1100" dirty="0" smtClean="0"/>
                        <a:t>の組合せにあわせて牛乳･乳製品、果物を摂取すること。</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　必要なエネルギー量は個人によって異なることから、体重や体格の変化をみながら適した料理の組合せを選択</a:t>
                      </a:r>
                      <a:endParaRPr kumimoji="1" lang="en-US" altLang="ja-JP"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　　すること。</a:t>
                      </a:r>
                      <a:endParaRPr kumimoji="1" lang="en-US" altLang="ja-JP"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　摂取する食品や栄養素が偏らないよう、特定の食材を用いた料理を繰り返し選択するのではなく、多様な食材や</a:t>
                      </a:r>
                      <a:endParaRPr kumimoji="1" lang="en-US" altLang="ja-JP"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　　調理法による異なる種類の料理を選択すること。　　　　　</a:t>
                      </a:r>
                      <a:endParaRPr kumimoji="1" lang="ja-JP" altLang="en-US" sz="1200" dirty="0" smtClean="0"/>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1200" dirty="0" smtClean="0"/>
                    </a:p>
                  </a:txBody>
                  <a:tcPr/>
                </a:tc>
                <a:tc hMerge="1">
                  <a:txBody>
                    <a:bodyPr/>
                    <a:lstStyle/>
                    <a:p>
                      <a:endParaRPr kumimoji="1" lang="ja-JP" altLang="en-US" sz="1200" dirty="0" smtClean="0"/>
                    </a:p>
                  </a:txBody>
                  <a:tcPr/>
                </a:tc>
              </a:tr>
            </a:tbl>
          </a:graphicData>
        </a:graphic>
      </p:graphicFrame>
      <p:sp>
        <p:nvSpPr>
          <p:cNvPr id="4" name="正方形/長方形 3"/>
          <p:cNvSpPr>
            <a:spLocks/>
          </p:cNvSpPr>
          <p:nvPr/>
        </p:nvSpPr>
        <p:spPr>
          <a:xfrm>
            <a:off x="1225975" y="881384"/>
            <a:ext cx="2296386" cy="41572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料理</a:t>
            </a:r>
            <a:r>
              <a:rPr kumimoji="1" lang="en-US" altLang="ja-JP" dirty="0" smtClean="0">
                <a:solidFill>
                  <a:schemeClr val="tx1"/>
                </a:solidFill>
              </a:rPr>
              <a:t>Ⅰ</a:t>
            </a:r>
            <a:r>
              <a:rPr kumimoji="1" lang="ja-JP" altLang="en-US" dirty="0" smtClean="0">
                <a:solidFill>
                  <a:schemeClr val="tx1"/>
                </a:solidFill>
              </a:rPr>
              <a:t>（主食）</a:t>
            </a:r>
            <a:endParaRPr kumimoji="1" lang="ja-JP" altLang="en-US" dirty="0">
              <a:solidFill>
                <a:schemeClr val="tx1"/>
              </a:solidFill>
            </a:endParaRPr>
          </a:p>
        </p:txBody>
      </p:sp>
      <p:sp>
        <p:nvSpPr>
          <p:cNvPr id="5" name="正方形/長方形 4"/>
          <p:cNvSpPr>
            <a:spLocks/>
          </p:cNvSpPr>
          <p:nvPr/>
        </p:nvSpPr>
        <p:spPr>
          <a:xfrm>
            <a:off x="3559826" y="894754"/>
            <a:ext cx="2232000" cy="42151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料理</a:t>
            </a:r>
            <a:r>
              <a:rPr kumimoji="1" lang="en-US" altLang="ja-JP" dirty="0" smtClean="0">
                <a:solidFill>
                  <a:schemeClr val="tx1"/>
                </a:solidFill>
              </a:rPr>
              <a:t>Ⅱ</a:t>
            </a:r>
            <a:r>
              <a:rPr kumimoji="1" lang="ja-JP" altLang="en-US" dirty="0" smtClean="0">
                <a:solidFill>
                  <a:schemeClr val="tx1"/>
                </a:solidFill>
              </a:rPr>
              <a:t>（主菜）</a:t>
            </a:r>
            <a:endParaRPr kumimoji="1" lang="ja-JP" altLang="en-US" dirty="0">
              <a:solidFill>
                <a:schemeClr val="tx1"/>
              </a:solidFill>
            </a:endParaRPr>
          </a:p>
        </p:txBody>
      </p:sp>
      <p:sp>
        <p:nvSpPr>
          <p:cNvPr id="7" name="正方形/長方形 6"/>
          <p:cNvSpPr>
            <a:spLocks/>
          </p:cNvSpPr>
          <p:nvPr/>
        </p:nvSpPr>
        <p:spPr>
          <a:xfrm>
            <a:off x="5823284" y="881384"/>
            <a:ext cx="2303394" cy="41950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料理</a:t>
            </a:r>
            <a:r>
              <a:rPr kumimoji="1" lang="en-US" altLang="ja-JP" dirty="0" smtClean="0">
                <a:solidFill>
                  <a:schemeClr val="tx1"/>
                </a:solidFill>
              </a:rPr>
              <a:t>Ⅲ</a:t>
            </a:r>
            <a:r>
              <a:rPr kumimoji="1" lang="ja-JP" altLang="en-US" dirty="0" smtClean="0">
                <a:solidFill>
                  <a:schemeClr val="tx1"/>
                </a:solidFill>
              </a:rPr>
              <a:t>（副菜）</a:t>
            </a:r>
            <a:endParaRPr kumimoji="1" lang="ja-JP" altLang="en-US" dirty="0">
              <a:solidFill>
                <a:schemeClr val="tx1"/>
              </a:solidFill>
            </a:endParaRPr>
          </a:p>
        </p:txBody>
      </p:sp>
      <p:sp>
        <p:nvSpPr>
          <p:cNvPr id="8" name="正方形/長方形 7"/>
          <p:cNvSpPr/>
          <p:nvPr/>
        </p:nvSpPr>
        <p:spPr>
          <a:xfrm>
            <a:off x="0" y="2527"/>
            <a:ext cx="9144000" cy="370063"/>
          </a:xfrm>
          <a:prstGeom prst="rect">
            <a:avLst/>
          </a:prstGeom>
          <a:solidFill>
            <a:srgbClr val="FF7C8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solidFill>
                  <a:schemeClr val="bg1"/>
                </a:solidFill>
                <a:latin typeface="ＭＳ ゴシック" panose="020B0609070205080204" pitchFamily="49" charset="-128"/>
                <a:ea typeface="ＭＳ ゴシック" panose="020B0609070205080204" pitchFamily="49" charset="-128"/>
              </a:rPr>
              <a:t>「健康な食事」の食事パターンに関する基準の内容と留意事項</a:t>
            </a:r>
          </a:p>
        </p:txBody>
      </p:sp>
      <p:sp>
        <p:nvSpPr>
          <p:cNvPr id="10"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80</a:t>
            </a:fld>
            <a:endParaRPr kumimoji="1" lang="ja-JP" altLang="en-US"/>
          </a:p>
        </p:txBody>
      </p:sp>
    </p:spTree>
    <p:extLst>
      <p:ext uri="{BB962C8B-B14F-4D97-AF65-F5344CB8AC3E}">
        <p14:creationId xmlns:p14="http://schemas.microsoft.com/office/powerpoint/2010/main" val="27423435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500"/>
            <a:ext cx="8229600" cy="1143000"/>
          </a:xfrm>
        </p:spPr>
        <p:txBody>
          <a:bodyPr>
            <a:noAutofit/>
          </a:bodyPr>
          <a:lstStyle/>
          <a:p>
            <a:r>
              <a:rPr lang="ja-JP" altLang="en-US" sz="3600" dirty="0"/>
              <a:t>「健康な食事</a:t>
            </a:r>
            <a:r>
              <a:rPr lang="ja-JP" altLang="en-US" sz="3600" dirty="0" smtClean="0"/>
              <a:t>」を</a:t>
            </a:r>
            <a:r>
              <a:rPr lang="ja-JP" altLang="en-US" sz="3600" smtClean="0"/>
              <a:t>普</a:t>
            </a:r>
            <a:r>
              <a:rPr lang="ja-JP" altLang="en-US" sz="3600" smtClean="0"/>
              <a:t>及するため</a:t>
            </a:r>
            <a:r>
              <a:rPr lang="ja-JP" altLang="en-US" sz="3600" dirty="0" smtClean="0"/>
              <a:t>のマーク</a:t>
            </a:r>
            <a:endParaRPr lang="ja-JP" altLang="en-US" sz="3600" dirty="0"/>
          </a:p>
        </p:txBody>
      </p:sp>
    </p:spTree>
    <p:extLst>
      <p:ext uri="{BB962C8B-B14F-4D97-AF65-F5344CB8AC3E}">
        <p14:creationId xmlns:p14="http://schemas.microsoft.com/office/powerpoint/2010/main" val="20356290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2527"/>
            <a:ext cx="9144000" cy="3700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ysClr val="windowText" lastClr="000000"/>
                </a:solidFill>
                <a:latin typeface="ＭＳ ゴシック" panose="020B0609070205080204" pitchFamily="49" charset="-128"/>
                <a:ea typeface="ＭＳ ゴシック" panose="020B0609070205080204" pitchFamily="49" charset="-128"/>
              </a:rPr>
              <a:t>マークの基本的な考え方</a:t>
            </a:r>
          </a:p>
        </p:txBody>
      </p:sp>
      <p:sp>
        <p:nvSpPr>
          <p:cNvPr id="4" name="角丸四角形 3"/>
          <p:cNvSpPr/>
          <p:nvPr/>
        </p:nvSpPr>
        <p:spPr>
          <a:xfrm>
            <a:off x="323528" y="692696"/>
            <a:ext cx="8424936" cy="5760640"/>
          </a:xfrm>
          <a:prstGeom prst="roundRect">
            <a:avLst>
              <a:gd name="adj" fmla="val 0"/>
            </a:avLst>
          </a:prstGeom>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2000" dirty="0" smtClean="0"/>
              <a:t>○ </a:t>
            </a:r>
            <a:r>
              <a:rPr lang="ja-JP" altLang="ja-JP" sz="2000" dirty="0" smtClean="0"/>
              <a:t>「</a:t>
            </a:r>
            <a:r>
              <a:rPr lang="ja-JP" altLang="ja-JP" sz="2000" dirty="0"/>
              <a:t>健康な食事」の食事パターンは、日本人の食事の特徴である料理</a:t>
            </a:r>
            <a:r>
              <a:rPr lang="ja-JP" altLang="ja-JP" sz="2000" dirty="0" smtClean="0"/>
              <a:t>の組</a:t>
            </a:r>
            <a:endParaRPr lang="en-US" altLang="ja-JP" sz="2000" dirty="0" smtClean="0"/>
          </a:p>
          <a:p>
            <a:r>
              <a:rPr lang="en-US" altLang="ja-JP" sz="2000" dirty="0"/>
              <a:t> </a:t>
            </a:r>
            <a:r>
              <a:rPr lang="en-US" altLang="ja-JP" sz="2000" dirty="0" smtClean="0"/>
              <a:t>    </a:t>
            </a:r>
            <a:r>
              <a:rPr lang="ja-JP" altLang="ja-JP" sz="2000" dirty="0" smtClean="0"/>
              <a:t>合せ</a:t>
            </a:r>
            <a:r>
              <a:rPr lang="ja-JP" altLang="ja-JP" sz="2000" dirty="0"/>
              <a:t>を基本とするものである。また、日本人の現状の摂取量と</a:t>
            </a:r>
            <a:r>
              <a:rPr lang="ja-JP" altLang="ja-JP" sz="2000" dirty="0" smtClean="0"/>
              <a:t>食事摂取</a:t>
            </a:r>
            <a:endParaRPr lang="en-US" altLang="ja-JP" sz="2000" dirty="0" smtClean="0"/>
          </a:p>
          <a:p>
            <a:r>
              <a:rPr lang="en-US" altLang="ja-JP" sz="2000" dirty="0"/>
              <a:t> </a:t>
            </a:r>
            <a:r>
              <a:rPr lang="en-US" altLang="ja-JP" sz="2000" dirty="0" smtClean="0"/>
              <a:t>    </a:t>
            </a:r>
            <a:r>
              <a:rPr lang="ja-JP" altLang="ja-JP" sz="2000" dirty="0" smtClean="0"/>
              <a:t>基準</a:t>
            </a:r>
            <a:r>
              <a:rPr lang="ja-JP" altLang="ja-JP" sz="2000" dirty="0"/>
              <a:t>の目標量との乖離が大きい栄養素について、食事摂取</a:t>
            </a:r>
            <a:r>
              <a:rPr lang="ja-JP" altLang="ja-JP" sz="2000" dirty="0" smtClean="0"/>
              <a:t>基準の目標</a:t>
            </a:r>
            <a:endParaRPr lang="en-US" altLang="ja-JP" sz="2000" dirty="0" smtClean="0"/>
          </a:p>
          <a:p>
            <a:r>
              <a:rPr lang="en-US" altLang="ja-JP" sz="2000" dirty="0"/>
              <a:t> </a:t>
            </a:r>
            <a:r>
              <a:rPr lang="en-US" altLang="ja-JP" sz="2000" dirty="0" smtClean="0"/>
              <a:t>    </a:t>
            </a:r>
            <a:r>
              <a:rPr lang="ja-JP" altLang="ja-JP" sz="2000" dirty="0" smtClean="0"/>
              <a:t>量</a:t>
            </a:r>
            <a:r>
              <a:rPr lang="ja-JP" altLang="ja-JP" sz="2000" dirty="0"/>
              <a:t>に近づけることで生活習慣病の予防に資することをねらい</a:t>
            </a:r>
            <a:r>
              <a:rPr lang="ja-JP" altLang="ja-JP" sz="2000" dirty="0" smtClean="0"/>
              <a:t>として</a:t>
            </a:r>
            <a:r>
              <a:rPr lang="ja-JP" altLang="ja-JP" sz="2000" dirty="0"/>
              <a:t>いる。</a:t>
            </a:r>
          </a:p>
          <a:p>
            <a:endParaRPr lang="en-US" altLang="ja-JP" sz="2000" dirty="0" smtClean="0"/>
          </a:p>
          <a:p>
            <a:r>
              <a:rPr lang="ja-JP" altLang="en-US" sz="2000" dirty="0" smtClean="0"/>
              <a:t>○ </a:t>
            </a:r>
            <a:r>
              <a:rPr lang="ja-JP" altLang="ja-JP" sz="2000" dirty="0" smtClean="0"/>
              <a:t>マーク</a:t>
            </a:r>
            <a:r>
              <a:rPr lang="ja-JP" altLang="ja-JP" sz="2000" dirty="0"/>
              <a:t>は、人々に、そうした料理を基本とした食事パターンの</a:t>
            </a:r>
            <a:r>
              <a:rPr lang="ja-JP" altLang="ja-JP" sz="2000" dirty="0" smtClean="0"/>
              <a:t>組合せを理</a:t>
            </a:r>
            <a:endParaRPr lang="en-US" altLang="ja-JP" sz="2000" dirty="0" smtClean="0"/>
          </a:p>
          <a:p>
            <a:r>
              <a:rPr lang="en-US" altLang="ja-JP" sz="2000" dirty="0"/>
              <a:t> </a:t>
            </a:r>
            <a:r>
              <a:rPr lang="en-US" altLang="ja-JP" sz="2000" dirty="0" smtClean="0"/>
              <a:t>    </a:t>
            </a:r>
            <a:r>
              <a:rPr lang="ja-JP" altLang="ja-JP" sz="2000" dirty="0" smtClean="0"/>
              <a:t>解したり、実践したりする契機を与えるものであり、マーク自体が料理を組</a:t>
            </a:r>
            <a:endParaRPr lang="en-US" altLang="ja-JP" sz="2000" dirty="0" smtClean="0"/>
          </a:p>
          <a:p>
            <a:r>
              <a:rPr lang="en-US" altLang="ja-JP" sz="2000" dirty="0"/>
              <a:t> </a:t>
            </a:r>
            <a:r>
              <a:rPr lang="en-US" altLang="ja-JP" sz="2000" dirty="0" smtClean="0"/>
              <a:t>    </a:t>
            </a:r>
            <a:r>
              <a:rPr lang="ja-JP" altLang="ja-JP" sz="2000" dirty="0" smtClean="0"/>
              <a:t>み合わせて食べることに関する情報媒体としての役割を果たすことになる。</a:t>
            </a:r>
          </a:p>
          <a:p>
            <a:endParaRPr lang="en-US" altLang="ja-JP" sz="2000" dirty="0" smtClean="0"/>
          </a:p>
          <a:p>
            <a:r>
              <a:rPr lang="ja-JP" altLang="en-US" sz="2000" dirty="0" smtClean="0"/>
              <a:t>○ </a:t>
            </a:r>
            <a:r>
              <a:rPr lang="ja-JP" altLang="ja-JP" sz="2000" dirty="0" smtClean="0"/>
              <a:t>マーク</a:t>
            </a:r>
            <a:r>
              <a:rPr lang="ja-JP" altLang="ja-JP" sz="2000" dirty="0"/>
              <a:t>のついた商品（料理）が手軽に購入できる環境が整うことは、</a:t>
            </a:r>
            <a:r>
              <a:rPr lang="ja-JP" altLang="ja-JP" sz="2000" dirty="0" smtClean="0"/>
              <a:t>健康</a:t>
            </a:r>
            <a:endParaRPr lang="en-US" altLang="ja-JP" sz="2000" dirty="0" smtClean="0"/>
          </a:p>
          <a:p>
            <a:r>
              <a:rPr lang="en-US" altLang="ja-JP" sz="2000" dirty="0"/>
              <a:t> </a:t>
            </a:r>
            <a:r>
              <a:rPr lang="en-US" altLang="ja-JP" sz="2000" dirty="0" smtClean="0"/>
              <a:t>    </a:t>
            </a:r>
            <a:r>
              <a:rPr lang="ja-JP" altLang="ja-JP" sz="2000" dirty="0" smtClean="0"/>
              <a:t>の</a:t>
            </a:r>
            <a:r>
              <a:rPr lang="ja-JP" altLang="ja-JP" sz="2000" dirty="0"/>
              <a:t>維持・増進に必要な栄養バランスを確保する食生活を無理なく</a:t>
            </a:r>
            <a:r>
              <a:rPr lang="ja-JP" altLang="ja-JP" sz="2000" dirty="0" smtClean="0"/>
              <a:t>持続させ</a:t>
            </a:r>
            <a:endParaRPr lang="en-US" altLang="ja-JP" sz="2000" dirty="0" smtClean="0"/>
          </a:p>
          <a:p>
            <a:r>
              <a:rPr lang="en-US" altLang="ja-JP" sz="2000" dirty="0"/>
              <a:t> </a:t>
            </a:r>
            <a:r>
              <a:rPr lang="en-US" altLang="ja-JP" sz="2000" dirty="0" smtClean="0"/>
              <a:t>    </a:t>
            </a:r>
            <a:r>
              <a:rPr lang="ja-JP" altLang="ja-JP" sz="2000" dirty="0" smtClean="0"/>
              <a:t>る</a:t>
            </a:r>
            <a:r>
              <a:rPr lang="ja-JP" altLang="ja-JP" sz="2000" dirty="0"/>
              <a:t>ために、食事の選択の幅を広げることになり、マークが多く</a:t>
            </a:r>
            <a:r>
              <a:rPr lang="ja-JP" altLang="ja-JP" sz="2000" dirty="0" smtClean="0"/>
              <a:t>の人々</a:t>
            </a:r>
            <a:r>
              <a:rPr lang="ja-JP" altLang="ja-JP" sz="2000" dirty="0"/>
              <a:t>の</a:t>
            </a:r>
            <a:r>
              <a:rPr lang="ja-JP" altLang="ja-JP" sz="2000" dirty="0" smtClean="0"/>
              <a:t>目</a:t>
            </a:r>
            <a:endParaRPr lang="en-US" altLang="ja-JP" sz="2000" dirty="0" smtClean="0"/>
          </a:p>
          <a:p>
            <a:r>
              <a:rPr lang="en-US" altLang="ja-JP" sz="2000" dirty="0"/>
              <a:t> </a:t>
            </a:r>
            <a:r>
              <a:rPr lang="en-US" altLang="ja-JP" sz="2000" dirty="0" smtClean="0"/>
              <a:t>     </a:t>
            </a:r>
            <a:r>
              <a:rPr lang="ja-JP" altLang="ja-JP" sz="2000" dirty="0" smtClean="0"/>
              <a:t>に</a:t>
            </a:r>
            <a:r>
              <a:rPr lang="ja-JP" altLang="ja-JP" sz="2000" dirty="0"/>
              <a:t>触れることで「健康な食事」とは何かを社会に広げていくことにもなる。　</a:t>
            </a:r>
          </a:p>
          <a:p>
            <a:endParaRPr lang="en-US" altLang="ja-JP" sz="2000" dirty="0" smtClean="0"/>
          </a:p>
          <a:p>
            <a:r>
              <a:rPr lang="ja-JP" altLang="en-US" sz="2000" dirty="0" smtClean="0"/>
              <a:t>○ </a:t>
            </a:r>
            <a:r>
              <a:rPr lang="ja-JP" altLang="ja-JP" sz="2000" dirty="0" smtClean="0"/>
              <a:t>なお</a:t>
            </a:r>
            <a:r>
              <a:rPr lang="ja-JP" altLang="ja-JP" sz="2000" dirty="0"/>
              <a:t>、「健康な食事」の食事パターンに関する基準は、生活習慣病予防</a:t>
            </a:r>
            <a:r>
              <a:rPr lang="ja-JP" altLang="ja-JP" sz="2000" dirty="0" smtClean="0"/>
              <a:t>の</a:t>
            </a:r>
            <a:endParaRPr lang="en-US" altLang="ja-JP" sz="2000" dirty="0" smtClean="0"/>
          </a:p>
          <a:p>
            <a:r>
              <a:rPr lang="en-US" altLang="ja-JP" sz="2000" dirty="0"/>
              <a:t> </a:t>
            </a:r>
            <a:r>
              <a:rPr lang="en-US" altLang="ja-JP" sz="2000" dirty="0" smtClean="0"/>
              <a:t>    </a:t>
            </a:r>
            <a:r>
              <a:rPr lang="ja-JP" altLang="ja-JP" sz="2000" dirty="0" smtClean="0"/>
              <a:t>一</a:t>
            </a:r>
            <a:r>
              <a:rPr lang="ja-JP" altLang="ja-JP" sz="2000" dirty="0"/>
              <a:t>側面から策定されたものであり、マークの付かない料理が健康に</a:t>
            </a:r>
            <a:r>
              <a:rPr lang="ja-JP" altLang="ja-JP" sz="2000" dirty="0" smtClean="0"/>
              <a:t>資する</a:t>
            </a:r>
            <a:endParaRPr lang="en-US" altLang="ja-JP" sz="2000" dirty="0" smtClean="0"/>
          </a:p>
          <a:p>
            <a:r>
              <a:rPr lang="en-US" altLang="ja-JP" sz="2000" dirty="0"/>
              <a:t> </a:t>
            </a:r>
            <a:r>
              <a:rPr lang="en-US" altLang="ja-JP" sz="2000" dirty="0" smtClean="0"/>
              <a:t>    </a:t>
            </a:r>
            <a:r>
              <a:rPr lang="ja-JP" altLang="ja-JP" sz="2000" dirty="0" smtClean="0"/>
              <a:t>もの</a:t>
            </a:r>
            <a:r>
              <a:rPr lang="ja-JP" altLang="ja-JP" sz="2000" dirty="0"/>
              <a:t>ではないという認識に陥らないよう十分な留意が必要である</a:t>
            </a:r>
            <a:r>
              <a:rPr lang="ja-JP" altLang="ja-JP" sz="2000" dirty="0" smtClean="0"/>
              <a:t>。</a:t>
            </a:r>
            <a:endParaRPr lang="ja-JP" altLang="ja-JP" sz="2000" dirty="0"/>
          </a:p>
        </p:txBody>
      </p:sp>
      <p:sp>
        <p:nvSpPr>
          <p:cNvPr id="5" name="正方形/長方形 4"/>
          <p:cNvSpPr/>
          <p:nvPr/>
        </p:nvSpPr>
        <p:spPr>
          <a:xfrm>
            <a:off x="-180528" y="358945"/>
            <a:ext cx="9505056" cy="45719"/>
          </a:xfrm>
          <a:prstGeom prst="rect">
            <a:avLst/>
          </a:prstGeom>
          <a:gradFill flip="none" rotWithShape="1">
            <a:gsLst>
              <a:gs pos="0">
                <a:srgbClr val="FF7C80"/>
              </a:gs>
              <a:gs pos="100000">
                <a:srgbClr val="FFCCC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82</a:t>
            </a:fld>
            <a:endParaRPr kumimoji="1" lang="ja-JP" altLang="en-US"/>
          </a:p>
        </p:txBody>
      </p:sp>
    </p:spTree>
    <p:extLst>
      <p:ext uri="{BB962C8B-B14F-4D97-AF65-F5344CB8AC3E}">
        <p14:creationId xmlns:p14="http://schemas.microsoft.com/office/powerpoint/2010/main" val="27873907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2527"/>
            <a:ext cx="9144000" cy="3700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solidFill>
                  <a:sysClr val="windowText" lastClr="000000"/>
                </a:solidFill>
                <a:latin typeface="ＭＳ ゴシック" panose="020B0609070205080204" pitchFamily="49" charset="-128"/>
                <a:ea typeface="ＭＳ ゴシック" panose="020B0609070205080204" pitchFamily="49" charset="-128"/>
              </a:rPr>
              <a:t>マークの</a:t>
            </a:r>
            <a:r>
              <a:rPr lang="ja-JP" altLang="en-US" dirty="0" smtClean="0">
                <a:solidFill>
                  <a:sysClr val="windowText" lastClr="000000"/>
                </a:solidFill>
                <a:latin typeface="ＭＳ ゴシック" panose="020B0609070205080204" pitchFamily="49" charset="-128"/>
                <a:ea typeface="ＭＳ ゴシック" panose="020B0609070205080204" pitchFamily="49" charset="-128"/>
              </a:rPr>
              <a:t>選定</a:t>
            </a:r>
            <a:endParaRPr lang="ja-JP" altLang="en-US"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4" name="角丸四角形 3"/>
          <p:cNvSpPr/>
          <p:nvPr/>
        </p:nvSpPr>
        <p:spPr>
          <a:xfrm>
            <a:off x="323528" y="432048"/>
            <a:ext cx="8496944" cy="6425952"/>
          </a:xfrm>
          <a:prstGeom prst="roundRect">
            <a:avLst>
              <a:gd name="adj" fmla="val 0"/>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t>　</a:t>
            </a:r>
            <a:r>
              <a:rPr lang="ja-JP" altLang="ja-JP" sz="2000" dirty="0" smtClean="0"/>
              <a:t>平成</a:t>
            </a:r>
            <a:r>
              <a:rPr lang="en-US" altLang="ja-JP" sz="2000" dirty="0"/>
              <a:t>26</a:t>
            </a:r>
            <a:r>
              <a:rPr lang="ja-JP" altLang="ja-JP" sz="2000" dirty="0"/>
              <a:t>年７月</a:t>
            </a:r>
            <a:r>
              <a:rPr lang="en-US" altLang="ja-JP" sz="2000" dirty="0"/>
              <a:t>28</a:t>
            </a:r>
            <a:r>
              <a:rPr lang="ja-JP" altLang="ja-JP" sz="2000" dirty="0"/>
              <a:t>日（月）から８月</a:t>
            </a:r>
            <a:r>
              <a:rPr lang="en-US" altLang="ja-JP" sz="2000" dirty="0"/>
              <a:t>29</a:t>
            </a:r>
            <a:r>
              <a:rPr lang="ja-JP" altLang="ja-JP" sz="2000" dirty="0"/>
              <a:t>日（金）の約１ヶ月間、マークの基本的考え方を踏まえ、多くの商品（料理）の中から、本マークが表示された商品を簡単に選択できるよう、分りやすく親しみやすいデザインを公募した。公募に当たって、マークの</a:t>
            </a:r>
            <a:r>
              <a:rPr lang="ja-JP" altLang="ja-JP" sz="2000" dirty="0" smtClean="0"/>
              <a:t>形態に</a:t>
            </a:r>
            <a:r>
              <a:rPr lang="ja-JP" altLang="ja-JP" sz="2000" dirty="0"/>
              <a:t>ついて、以下の通り提示した。</a:t>
            </a:r>
          </a:p>
          <a:p>
            <a:endParaRPr lang="en-US" altLang="ja-JP" sz="2000" dirty="0" smtClean="0"/>
          </a:p>
          <a:p>
            <a:r>
              <a:rPr lang="ja-JP" altLang="en-US" sz="2000" dirty="0"/>
              <a:t>　＜</a:t>
            </a:r>
            <a:r>
              <a:rPr lang="ja-JP" altLang="ja-JP" sz="2000" dirty="0" smtClean="0"/>
              <a:t>マーク</a:t>
            </a:r>
            <a:r>
              <a:rPr lang="ja-JP" altLang="ja-JP" sz="2000" dirty="0"/>
              <a:t>の</a:t>
            </a:r>
            <a:r>
              <a:rPr lang="ja-JP" altLang="ja-JP" sz="2000" dirty="0" smtClean="0"/>
              <a:t>形態</a:t>
            </a:r>
            <a:r>
              <a:rPr lang="ja-JP" altLang="en-US" sz="2000" dirty="0"/>
              <a:t>＞</a:t>
            </a:r>
            <a:endParaRPr lang="ja-JP" altLang="ja-JP" sz="2000" dirty="0"/>
          </a:p>
          <a:p>
            <a:r>
              <a:rPr lang="ja-JP" altLang="en-US" sz="2000" dirty="0" smtClean="0"/>
              <a:t>　</a:t>
            </a:r>
            <a:r>
              <a:rPr lang="ja-JP" altLang="ja-JP" sz="2000" dirty="0" smtClean="0"/>
              <a:t>・</a:t>
            </a:r>
            <a:r>
              <a:rPr lang="ja-JP" altLang="ja-JP" sz="2000" dirty="0"/>
              <a:t>マークは１</a:t>
            </a:r>
            <a:r>
              <a:rPr lang="en-US" altLang="ja-JP" sz="2000" dirty="0"/>
              <a:t>cm</a:t>
            </a:r>
            <a:r>
              <a:rPr lang="ja-JP" altLang="ja-JP" sz="2000" dirty="0"/>
              <a:t>～３</a:t>
            </a:r>
            <a:r>
              <a:rPr lang="en-US" altLang="ja-JP" sz="2000" dirty="0"/>
              <a:t>cm</a:t>
            </a:r>
            <a:r>
              <a:rPr lang="ja-JP" altLang="ja-JP" sz="2000" dirty="0"/>
              <a:t>四方程度での使用を想定している。</a:t>
            </a:r>
          </a:p>
          <a:p>
            <a:r>
              <a:rPr lang="ja-JP" altLang="en-US" sz="2000" dirty="0" smtClean="0"/>
              <a:t>　</a:t>
            </a:r>
            <a:r>
              <a:rPr lang="ja-JP" altLang="ja-JP" sz="2000" dirty="0" smtClean="0"/>
              <a:t>・</a:t>
            </a:r>
            <a:r>
              <a:rPr lang="ja-JP" altLang="ja-JP" sz="2000" dirty="0"/>
              <a:t>マークの表示方法としては包材への印刷やシールでの貼付が</a:t>
            </a:r>
            <a:r>
              <a:rPr lang="ja-JP" altLang="ja-JP" sz="2000" dirty="0" smtClean="0"/>
              <a:t>考えられる</a:t>
            </a:r>
            <a:endParaRPr lang="en-US" altLang="ja-JP" sz="2000" dirty="0" smtClean="0"/>
          </a:p>
          <a:p>
            <a:r>
              <a:rPr lang="ja-JP" altLang="en-US" sz="2000" dirty="0"/>
              <a:t>　</a:t>
            </a:r>
            <a:r>
              <a:rPr lang="ja-JP" altLang="en-US" sz="2000" dirty="0" smtClean="0"/>
              <a:t>　</a:t>
            </a:r>
            <a:r>
              <a:rPr lang="ja-JP" altLang="ja-JP" sz="2000" dirty="0" smtClean="0"/>
              <a:t>ため</a:t>
            </a:r>
            <a:r>
              <a:rPr lang="ja-JP" altLang="ja-JP" sz="2000" dirty="0"/>
              <a:t>、シールとしても使えるよう、複雑な外形ではないこと</a:t>
            </a:r>
            <a:r>
              <a:rPr lang="ja-JP" altLang="ja-JP" sz="2000" dirty="0" smtClean="0"/>
              <a:t>。</a:t>
            </a:r>
            <a:endParaRPr lang="en-US" altLang="ja-JP" sz="2000" dirty="0" smtClean="0"/>
          </a:p>
          <a:p>
            <a:r>
              <a:rPr lang="ja-JP" altLang="en-US" sz="2000" dirty="0"/>
              <a:t>　</a:t>
            </a:r>
            <a:r>
              <a:rPr lang="ja-JP" altLang="ja-JP" sz="2000" dirty="0" smtClean="0"/>
              <a:t>・</a:t>
            </a:r>
            <a:r>
              <a:rPr lang="ja-JP" altLang="ja-JP" sz="2000" dirty="0"/>
              <a:t>マークは３つのパーツから構成され、それらは、それぞれ下図の料理を</a:t>
            </a:r>
            <a:r>
              <a:rPr lang="ja-JP" altLang="ja-JP" sz="2000" dirty="0" smtClean="0"/>
              <a:t>イ</a:t>
            </a:r>
            <a:endParaRPr lang="en-US" altLang="ja-JP" sz="2000" dirty="0" smtClean="0"/>
          </a:p>
          <a:p>
            <a:r>
              <a:rPr lang="ja-JP" altLang="en-US" sz="2000" dirty="0"/>
              <a:t>　</a:t>
            </a:r>
            <a:r>
              <a:rPr lang="ja-JP" altLang="en-US" sz="2000" dirty="0" smtClean="0"/>
              <a:t>　</a:t>
            </a:r>
            <a:r>
              <a:rPr lang="ja-JP" altLang="ja-JP" sz="2000" dirty="0" smtClean="0"/>
              <a:t>メージ</a:t>
            </a:r>
            <a:r>
              <a:rPr lang="ja-JP" altLang="ja-JP" sz="2000" dirty="0"/>
              <a:t>している。 </a:t>
            </a:r>
          </a:p>
          <a:p>
            <a:r>
              <a:rPr lang="ja-JP" altLang="en-US" sz="2000" dirty="0" smtClean="0"/>
              <a:t>　</a:t>
            </a:r>
            <a:r>
              <a:rPr lang="ja-JP" altLang="ja-JP" sz="2000" dirty="0" smtClean="0"/>
              <a:t>・マーク</a:t>
            </a:r>
            <a:r>
              <a:rPr lang="ja-JP" altLang="ja-JP" sz="2000" dirty="0"/>
              <a:t>では、料理Ⅰ～料理Ⅲの３つの組合せが必要であることが表現</a:t>
            </a:r>
            <a:r>
              <a:rPr lang="ja-JP" altLang="ja-JP" sz="2000" dirty="0" smtClean="0"/>
              <a:t>でき</a:t>
            </a:r>
            <a:endParaRPr lang="en-US" altLang="ja-JP" sz="2000" dirty="0" smtClean="0"/>
          </a:p>
          <a:p>
            <a:r>
              <a:rPr lang="ja-JP" altLang="en-US" sz="2000" dirty="0"/>
              <a:t>　</a:t>
            </a:r>
            <a:r>
              <a:rPr lang="ja-JP" altLang="en-US" sz="2000" dirty="0" smtClean="0"/>
              <a:t>　</a:t>
            </a:r>
            <a:r>
              <a:rPr lang="ja-JP" altLang="ja-JP" sz="2000" dirty="0" smtClean="0"/>
              <a:t>ること。</a:t>
            </a:r>
            <a:endParaRPr lang="en-US" altLang="ja-JP" sz="2000" dirty="0" smtClean="0"/>
          </a:p>
          <a:p>
            <a:r>
              <a:rPr lang="ja-JP" altLang="en-US" sz="2000" dirty="0" smtClean="0"/>
              <a:t>　</a:t>
            </a:r>
            <a:r>
              <a:rPr lang="ja-JP" altLang="ja-JP" sz="2000" dirty="0" smtClean="0"/>
              <a:t>・</a:t>
            </a:r>
            <a:r>
              <a:rPr lang="ja-JP" altLang="ja-JP" sz="2000" dirty="0"/>
              <a:t>料理Ⅰ～料理Ⅲに対応するパーツの色には、料理Ⅰ黄系、料理Ⅱ赤系</a:t>
            </a:r>
            <a:r>
              <a:rPr lang="ja-JP" altLang="ja-JP" sz="2000" dirty="0" smtClean="0"/>
              <a:t>、料</a:t>
            </a:r>
            <a:endParaRPr lang="en-US" altLang="ja-JP" sz="2000" dirty="0"/>
          </a:p>
          <a:p>
            <a:r>
              <a:rPr lang="ja-JP" altLang="en-US" sz="2000" dirty="0" smtClean="0"/>
              <a:t>　　</a:t>
            </a:r>
            <a:r>
              <a:rPr lang="ja-JP" altLang="ja-JP" sz="2000" dirty="0" smtClean="0"/>
              <a:t>理</a:t>
            </a:r>
            <a:r>
              <a:rPr lang="ja-JP" altLang="ja-JP" sz="2000" dirty="0"/>
              <a:t>Ⅲ緑系を用いること。ただし、料理Ⅰ～料理Ⅲがそれぞれ形で</a:t>
            </a:r>
            <a:r>
              <a:rPr lang="ja-JP" altLang="ja-JP" sz="2000" dirty="0" smtClean="0"/>
              <a:t>判別でき、</a:t>
            </a:r>
            <a:endParaRPr lang="en-US" altLang="ja-JP" sz="2000" dirty="0" smtClean="0"/>
          </a:p>
          <a:p>
            <a:r>
              <a:rPr lang="ja-JP" altLang="en-US" sz="2000" dirty="0"/>
              <a:t>　</a:t>
            </a:r>
            <a:r>
              <a:rPr lang="ja-JP" altLang="en-US" sz="2000" dirty="0" smtClean="0"/>
              <a:t>　</a:t>
            </a:r>
            <a:r>
              <a:rPr lang="ja-JP" altLang="ja-JP" sz="2000" dirty="0" smtClean="0"/>
              <a:t>かつ</a:t>
            </a:r>
            <a:r>
              <a:rPr lang="ja-JP" altLang="ja-JP" sz="2000" dirty="0"/>
              <a:t>、魅力的で分かりやすいデザインの場合は、白黒でも可能とする</a:t>
            </a:r>
            <a:r>
              <a:rPr lang="ja-JP" altLang="ja-JP" sz="2000" dirty="0" smtClean="0"/>
              <a:t>。</a:t>
            </a:r>
            <a:endParaRPr lang="en-US" altLang="ja-JP" sz="2000" dirty="0" smtClean="0"/>
          </a:p>
          <a:p>
            <a:endParaRPr lang="en-US" altLang="ja-JP" sz="2000" dirty="0" smtClean="0"/>
          </a:p>
          <a:p>
            <a:r>
              <a:rPr lang="ja-JP" altLang="en-US" sz="2000" dirty="0" smtClean="0"/>
              <a:t>　</a:t>
            </a:r>
            <a:r>
              <a:rPr lang="ja-JP" altLang="ja-JP" sz="2000" dirty="0" smtClean="0"/>
              <a:t>応募</a:t>
            </a:r>
            <a:r>
              <a:rPr lang="ja-JP" altLang="ja-JP" sz="2000" dirty="0"/>
              <a:t>のあった</a:t>
            </a:r>
            <a:r>
              <a:rPr lang="en-US" altLang="ja-JP" sz="2000" dirty="0"/>
              <a:t>114</a:t>
            </a:r>
            <a:r>
              <a:rPr lang="ja-JP" altLang="ja-JP" sz="2000" dirty="0"/>
              <a:t>作品の中から、一次選考で</a:t>
            </a:r>
            <a:r>
              <a:rPr lang="en-US" altLang="ja-JP" sz="2000" dirty="0"/>
              <a:t>12</a:t>
            </a:r>
            <a:r>
              <a:rPr lang="ja-JP" altLang="ja-JP" sz="2000" dirty="0"/>
              <a:t>作品を選定し、二次選考で、各構成委員が上位３作品を選定し、それぞれに配点し、合計得点が最も高かった作品を採用した</a:t>
            </a:r>
            <a:r>
              <a:rPr lang="ja-JP" altLang="ja-JP" sz="2000" dirty="0" smtClean="0"/>
              <a:t>。</a:t>
            </a:r>
            <a:endParaRPr lang="ja-JP" altLang="ja-JP" sz="2000" dirty="0"/>
          </a:p>
        </p:txBody>
      </p:sp>
      <p:sp>
        <p:nvSpPr>
          <p:cNvPr id="5" name="正方形/長方形 4"/>
          <p:cNvSpPr/>
          <p:nvPr/>
        </p:nvSpPr>
        <p:spPr>
          <a:xfrm>
            <a:off x="-180528" y="358945"/>
            <a:ext cx="9505056" cy="45719"/>
          </a:xfrm>
          <a:prstGeom prst="rect">
            <a:avLst/>
          </a:prstGeom>
          <a:gradFill flip="none" rotWithShape="1">
            <a:gsLst>
              <a:gs pos="0">
                <a:srgbClr val="FF7C80"/>
              </a:gs>
              <a:gs pos="100000">
                <a:srgbClr val="FFCCC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83</a:t>
            </a:fld>
            <a:endParaRPr kumimoji="1" lang="ja-JP" altLang="en-US"/>
          </a:p>
        </p:txBody>
      </p:sp>
    </p:spTree>
    <p:extLst>
      <p:ext uri="{BB962C8B-B14F-4D97-AF65-F5344CB8AC3E}">
        <p14:creationId xmlns:p14="http://schemas.microsoft.com/office/powerpoint/2010/main" val="8486846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19"/>
          <p:cNvSpPr txBox="1"/>
          <p:nvPr/>
        </p:nvSpPr>
        <p:spPr>
          <a:xfrm>
            <a:off x="5148064" y="1916832"/>
            <a:ext cx="3888432" cy="352839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kern="100" dirty="0" smtClean="0">
                <a:effectLst/>
                <a:ea typeface="ＭＳ ゴシック"/>
                <a:cs typeface="Times New Roman"/>
              </a:rPr>
              <a:t>マーク</a:t>
            </a:r>
            <a:r>
              <a:rPr lang="ja-JP" kern="100" dirty="0">
                <a:effectLst/>
                <a:ea typeface="ＭＳ ゴシック"/>
                <a:cs typeface="Times New Roman"/>
              </a:rPr>
              <a:t>のデザインは、円を三分割してシンプルな線や面で３つの料理を表現している</a:t>
            </a:r>
            <a:r>
              <a:rPr lang="ja-JP" kern="100" dirty="0" smtClean="0">
                <a:effectLst/>
                <a:ea typeface="ＭＳ ゴシック"/>
                <a:cs typeface="Times New Roman"/>
              </a:rPr>
              <a:t>。</a:t>
            </a:r>
            <a:endParaRPr lang="en-US" altLang="ja-JP" kern="100" dirty="0" smtClean="0">
              <a:effectLst/>
              <a:ea typeface="ＭＳ ゴシック"/>
              <a:cs typeface="Times New Roman"/>
            </a:endParaRPr>
          </a:p>
          <a:p>
            <a:pPr algn="just">
              <a:spcAft>
                <a:spcPts val="0"/>
              </a:spcAft>
            </a:pPr>
            <a:r>
              <a:rPr lang="ja-JP" kern="100" dirty="0" smtClean="0">
                <a:effectLst/>
                <a:ea typeface="ＭＳ ゴシック"/>
                <a:cs typeface="Times New Roman"/>
              </a:rPr>
              <a:t>料理</a:t>
            </a:r>
            <a:r>
              <a:rPr lang="ja-JP" kern="100" dirty="0">
                <a:effectLst/>
                <a:ea typeface="ＭＳ ゴシック"/>
                <a:cs typeface="Times New Roman"/>
              </a:rPr>
              <a:t>Ⅰの主食は、代表的な米を稲穂で表している</a:t>
            </a:r>
            <a:r>
              <a:rPr lang="ja-JP" kern="100" dirty="0" smtClean="0">
                <a:effectLst/>
                <a:ea typeface="ＭＳ ゴシック"/>
                <a:cs typeface="Times New Roman"/>
              </a:rPr>
              <a:t>。</a:t>
            </a:r>
            <a:endParaRPr lang="en-US" altLang="ja-JP" kern="100" dirty="0" smtClean="0">
              <a:effectLst/>
              <a:ea typeface="ＭＳ ゴシック"/>
              <a:cs typeface="Times New Roman"/>
            </a:endParaRPr>
          </a:p>
          <a:p>
            <a:pPr algn="just">
              <a:spcAft>
                <a:spcPts val="0"/>
              </a:spcAft>
            </a:pPr>
            <a:r>
              <a:rPr lang="ja-JP" kern="100" dirty="0" smtClean="0">
                <a:effectLst/>
                <a:ea typeface="ＭＳ ゴシック"/>
                <a:cs typeface="Times New Roman"/>
              </a:rPr>
              <a:t>料理</a:t>
            </a:r>
            <a:r>
              <a:rPr lang="ja-JP" kern="100" dirty="0">
                <a:effectLst/>
                <a:ea typeface="ＭＳ ゴシック"/>
                <a:cs typeface="Times New Roman"/>
              </a:rPr>
              <a:t>Ⅱの主菜は、魚のうろこをモチーフにした絵柄にし、肉をイメージする赤色を用いることで、たんぱく源となる食品を主材料とした料理を表している</a:t>
            </a:r>
            <a:r>
              <a:rPr lang="ja-JP" kern="100" dirty="0" smtClean="0">
                <a:effectLst/>
                <a:ea typeface="ＭＳ ゴシック"/>
                <a:cs typeface="Times New Roman"/>
              </a:rPr>
              <a:t>。</a:t>
            </a:r>
            <a:endParaRPr lang="en-US" altLang="ja-JP" kern="100" dirty="0" smtClean="0">
              <a:effectLst/>
              <a:ea typeface="ＭＳ ゴシック"/>
              <a:cs typeface="Times New Roman"/>
            </a:endParaRPr>
          </a:p>
          <a:p>
            <a:pPr algn="just">
              <a:spcAft>
                <a:spcPts val="0"/>
              </a:spcAft>
            </a:pPr>
            <a:r>
              <a:rPr lang="ja-JP" kern="100" dirty="0" smtClean="0">
                <a:effectLst/>
                <a:ea typeface="ＭＳ ゴシック"/>
                <a:cs typeface="Times New Roman"/>
              </a:rPr>
              <a:t>料理</a:t>
            </a:r>
            <a:r>
              <a:rPr lang="ja-JP" kern="100" dirty="0">
                <a:effectLst/>
                <a:ea typeface="ＭＳ ゴシック"/>
                <a:cs typeface="Times New Roman"/>
              </a:rPr>
              <a:t>Ⅲの副菜は、野菜の葉を絵柄と色で表している</a:t>
            </a:r>
            <a:r>
              <a:rPr lang="ja-JP" kern="100" dirty="0" smtClean="0">
                <a:effectLst/>
                <a:ea typeface="ＭＳ ゴシック"/>
                <a:cs typeface="Times New Roman"/>
              </a:rPr>
              <a:t>。</a:t>
            </a:r>
            <a:endParaRPr lang="ja-JP" kern="100" dirty="0">
              <a:effectLst/>
              <a:ea typeface="ＭＳ 明朝"/>
              <a:cs typeface="Times New Roman"/>
            </a:endParaRPr>
          </a:p>
        </p:txBody>
      </p:sp>
      <p:sp>
        <p:nvSpPr>
          <p:cNvPr id="10" name="角丸四角形 9"/>
          <p:cNvSpPr/>
          <p:nvPr/>
        </p:nvSpPr>
        <p:spPr>
          <a:xfrm>
            <a:off x="179512" y="5688632"/>
            <a:ext cx="8856984" cy="1052736"/>
          </a:xfrm>
          <a:prstGeom prst="roundRect">
            <a:avLst/>
          </a:prstGeom>
          <a:ln>
            <a:solidFill>
              <a:srgbClr val="FF5050"/>
            </a:solidFill>
          </a:ln>
        </p:spPr>
        <p:style>
          <a:lnRef idx="2">
            <a:schemeClr val="accent6"/>
          </a:lnRef>
          <a:fillRef idx="1">
            <a:schemeClr val="lt1"/>
          </a:fillRef>
          <a:effectRef idx="0">
            <a:schemeClr val="accent6"/>
          </a:effectRef>
          <a:fontRef idx="minor">
            <a:schemeClr val="dk1"/>
          </a:fontRef>
        </p:style>
        <p:txBody>
          <a:bodyPr rtlCol="0" anchor="t"/>
          <a:lstStyle/>
          <a:p>
            <a:r>
              <a:rPr lang="ja-JP" altLang="ja-JP" dirty="0" smtClean="0"/>
              <a:t>「</a:t>
            </a:r>
            <a:r>
              <a:rPr lang="ja-JP" altLang="ja-JP" dirty="0"/>
              <a:t>健康な食事」の実践を継続していくためには、おいしさや楽しみが重要であり、食材や調理の工夫が求められる。マークとともに、旬の食材や地域産物の利用といった情報を商品（料理）のアピールポイントとして積極的に提供することを推奨していくことも大切である。</a:t>
            </a:r>
            <a:endParaRPr lang="ja-JP" altLang="en-US" dirty="0">
              <a:latin typeface="ＭＳ ゴシック" panose="020B0609070205080204" pitchFamily="49" charset="-128"/>
              <a:ea typeface="ＭＳ ゴシック" panose="020B0609070205080204" pitchFamily="49" charset="-128"/>
            </a:endParaRPr>
          </a:p>
        </p:txBody>
      </p:sp>
      <p:grpSp>
        <p:nvGrpSpPr>
          <p:cNvPr id="2" name="グループ化 1"/>
          <p:cNvGrpSpPr/>
          <p:nvPr/>
        </p:nvGrpSpPr>
        <p:grpSpPr>
          <a:xfrm>
            <a:off x="107504" y="620688"/>
            <a:ext cx="5029896" cy="5040560"/>
            <a:chOff x="728179" y="1592796"/>
            <a:chExt cx="4059845" cy="4068452"/>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3545"/>
            <a:stretch/>
          </p:blipFill>
          <p:spPr bwMode="auto">
            <a:xfrm>
              <a:off x="728179" y="1630586"/>
              <a:ext cx="3935048" cy="403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 10"/>
            <p:cNvSpPr/>
            <p:nvPr/>
          </p:nvSpPr>
          <p:spPr>
            <a:xfrm>
              <a:off x="755576" y="1592796"/>
              <a:ext cx="4032448" cy="180020"/>
            </a:xfrm>
            <a:prstGeom prst="roundRect">
              <a:avLst>
                <a:gd name="adj" fmla="val 6366"/>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smtClean="0"/>
                <a:t>＜基本形＞</a:t>
              </a:r>
              <a:r>
                <a:rPr lang="en-US" altLang="ja-JP" sz="1400" dirty="0" smtClean="0"/>
                <a:t>		</a:t>
              </a:r>
              <a:r>
                <a:rPr lang="ja-JP" altLang="en-US" sz="1400" dirty="0" smtClean="0"/>
                <a:t>　　　　　＜料理</a:t>
              </a:r>
              <a:r>
                <a:rPr lang="en-US" altLang="ja-JP" sz="1400" dirty="0" smtClean="0"/>
                <a:t>Ⅰ</a:t>
              </a:r>
              <a:r>
                <a:rPr lang="ja-JP" altLang="en-US" sz="1400" dirty="0" smtClean="0"/>
                <a:t>に表示＞</a:t>
              </a:r>
              <a:endParaRPr lang="ja-JP" altLang="ja-JP" sz="1400" dirty="0"/>
            </a:p>
          </p:txBody>
        </p:sp>
        <p:sp>
          <p:nvSpPr>
            <p:cNvPr id="12" name="角丸四角形 11"/>
            <p:cNvSpPr/>
            <p:nvPr/>
          </p:nvSpPr>
          <p:spPr>
            <a:xfrm>
              <a:off x="755576" y="3618545"/>
              <a:ext cx="4032448" cy="180020"/>
            </a:xfrm>
            <a:prstGeom prst="roundRect">
              <a:avLst>
                <a:gd name="adj" fmla="val 6366"/>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t>＜</a:t>
              </a:r>
              <a:r>
                <a:rPr lang="ja-JP" altLang="en-US" sz="1400" dirty="0" smtClean="0"/>
                <a:t>料理</a:t>
              </a:r>
              <a:r>
                <a:rPr lang="en-US" altLang="ja-JP" sz="1400" dirty="0" smtClean="0"/>
                <a:t>Ⅱ</a:t>
              </a:r>
              <a:r>
                <a:rPr lang="ja-JP" altLang="en-US" sz="1400" dirty="0" smtClean="0"/>
                <a:t>に</a:t>
              </a:r>
              <a:r>
                <a:rPr lang="ja-JP" altLang="en-US" sz="1400" dirty="0"/>
                <a:t>表示</a:t>
              </a:r>
              <a:r>
                <a:rPr lang="ja-JP" altLang="en-US" sz="1400" dirty="0" smtClean="0"/>
                <a:t>＞</a:t>
              </a:r>
              <a:r>
                <a:rPr lang="en-US" altLang="ja-JP" sz="1400" dirty="0" smtClean="0"/>
                <a:t>	</a:t>
              </a:r>
              <a:r>
                <a:rPr lang="ja-JP" altLang="en-US" sz="1400" dirty="0" smtClean="0"/>
                <a:t>　　　　　＜料理</a:t>
              </a:r>
              <a:r>
                <a:rPr lang="en-US" altLang="ja-JP" sz="1400" dirty="0"/>
                <a:t>Ⅲ</a:t>
              </a:r>
              <a:r>
                <a:rPr lang="ja-JP" altLang="en-US" sz="1400" dirty="0" smtClean="0"/>
                <a:t>に表示＞</a:t>
              </a:r>
              <a:endParaRPr lang="ja-JP" altLang="ja-JP" sz="1400" dirty="0"/>
            </a:p>
          </p:txBody>
        </p:sp>
      </p:grpSp>
      <p:sp>
        <p:nvSpPr>
          <p:cNvPr id="13" name="正方形/長方形 12"/>
          <p:cNvSpPr/>
          <p:nvPr/>
        </p:nvSpPr>
        <p:spPr>
          <a:xfrm>
            <a:off x="0" y="2527"/>
            <a:ext cx="9144000" cy="370063"/>
          </a:xfrm>
          <a:prstGeom prst="rect">
            <a:avLst/>
          </a:prstGeom>
          <a:solidFill>
            <a:srgbClr val="FF7C8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solidFill>
                  <a:schemeClr val="bg1"/>
                </a:solidFill>
                <a:latin typeface="ＭＳ ゴシック" panose="020B0609070205080204" pitchFamily="49" charset="-128"/>
                <a:ea typeface="ＭＳ ゴシック" panose="020B0609070205080204" pitchFamily="49" charset="-128"/>
              </a:rPr>
              <a:t>選定されたマーク</a:t>
            </a:r>
            <a:endParaRPr lang="ja-JP" altLang="en-US" b="1" dirty="0">
              <a:solidFill>
                <a:schemeClr val="bg1"/>
              </a:solidFill>
              <a:latin typeface="ＭＳ ゴシック" panose="020B0609070205080204" pitchFamily="49" charset="-128"/>
              <a:ea typeface="ＭＳ ゴシック" panose="020B0609070205080204" pitchFamily="49" charset="-128"/>
            </a:endParaRPr>
          </a:p>
        </p:txBody>
      </p:sp>
      <p:sp>
        <p:nvSpPr>
          <p:cNvPr id="9"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84</a:t>
            </a:fld>
            <a:endParaRPr kumimoji="1" lang="ja-JP" altLang="en-US"/>
          </a:p>
        </p:txBody>
      </p:sp>
    </p:spTree>
    <p:extLst>
      <p:ext uri="{BB962C8B-B14F-4D97-AF65-F5344CB8AC3E}">
        <p14:creationId xmlns:p14="http://schemas.microsoft.com/office/powerpoint/2010/main" val="16289657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2527"/>
            <a:ext cx="9144000" cy="3700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ysClr val="windowText" lastClr="000000"/>
                </a:solidFill>
                <a:latin typeface="ＭＳ ゴシック" panose="020B0609070205080204" pitchFamily="49" charset="-128"/>
                <a:ea typeface="ＭＳ ゴシック" panose="020B0609070205080204" pitchFamily="49" charset="-128"/>
              </a:rPr>
              <a:t>マークの運用方法</a:t>
            </a:r>
          </a:p>
        </p:txBody>
      </p:sp>
      <p:sp>
        <p:nvSpPr>
          <p:cNvPr id="4" name="角丸四角形 3"/>
          <p:cNvSpPr/>
          <p:nvPr/>
        </p:nvSpPr>
        <p:spPr>
          <a:xfrm>
            <a:off x="251520" y="476672"/>
            <a:ext cx="8640960" cy="6264696"/>
          </a:xfrm>
          <a:prstGeom prst="roundRect">
            <a:avLst>
              <a:gd name="adj" fmla="val 6085"/>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a:t>
            </a:r>
            <a:r>
              <a:rPr lang="ja-JP" altLang="ja-JP" dirty="0" smtClean="0"/>
              <a:t>マーク</a:t>
            </a:r>
            <a:r>
              <a:rPr lang="ja-JP" altLang="ja-JP" dirty="0"/>
              <a:t>の対象とする</a:t>
            </a:r>
            <a:r>
              <a:rPr lang="ja-JP" altLang="ja-JP" dirty="0" smtClean="0"/>
              <a:t>料理</a:t>
            </a:r>
            <a:r>
              <a:rPr lang="ja-JP" altLang="en-US" dirty="0" smtClean="0"/>
              <a:t>＞</a:t>
            </a:r>
            <a:endParaRPr lang="ja-JP" altLang="ja-JP" dirty="0"/>
          </a:p>
          <a:p>
            <a:r>
              <a:rPr lang="ja-JP" altLang="en-US" dirty="0" smtClean="0"/>
              <a:t>　</a:t>
            </a:r>
            <a:r>
              <a:rPr lang="ja-JP" altLang="ja-JP" dirty="0" smtClean="0"/>
              <a:t>対象</a:t>
            </a:r>
            <a:r>
              <a:rPr lang="ja-JP" altLang="ja-JP" dirty="0"/>
              <a:t>とする料理は、市販される１食当たりの料理（調理済みの食品）であり、外食や給食など提供される場所、パック詰めやパウチ詰めなど提供される形態を特定するものではない。仮に基準を満たしても、１食分となってないものは対象とはならない。また、特定の保健の用途に資することを目的とした食品や素材は使用しないこととする</a:t>
            </a:r>
            <a:r>
              <a:rPr lang="ja-JP" altLang="ja-JP" dirty="0" smtClean="0"/>
              <a:t>。</a:t>
            </a:r>
            <a:endParaRPr lang="en-US" altLang="ja-JP" dirty="0" smtClean="0"/>
          </a:p>
          <a:p>
            <a:endParaRPr lang="ja-JP" altLang="ja-JP" dirty="0"/>
          </a:p>
          <a:p>
            <a:r>
              <a:rPr lang="ja-JP" altLang="en-US" dirty="0"/>
              <a:t>＜</a:t>
            </a:r>
            <a:r>
              <a:rPr lang="ja-JP" altLang="ja-JP" dirty="0" smtClean="0"/>
              <a:t>マーク</a:t>
            </a:r>
            <a:r>
              <a:rPr lang="ja-JP" altLang="ja-JP" dirty="0"/>
              <a:t>の表示に当たっての留意</a:t>
            </a:r>
            <a:r>
              <a:rPr lang="ja-JP" altLang="ja-JP" dirty="0" smtClean="0"/>
              <a:t>事項</a:t>
            </a:r>
            <a:r>
              <a:rPr lang="ja-JP" altLang="en-US" dirty="0" smtClean="0"/>
              <a:t>＞</a:t>
            </a:r>
            <a:endParaRPr lang="ja-JP" altLang="ja-JP" dirty="0"/>
          </a:p>
          <a:p>
            <a:pPr lvl="0"/>
            <a:r>
              <a:rPr lang="ja-JP" altLang="en-US" dirty="0"/>
              <a:t>○</a:t>
            </a:r>
            <a:r>
              <a:rPr lang="ja-JP" altLang="ja-JP" dirty="0" smtClean="0"/>
              <a:t>事</a:t>
            </a:r>
            <a:r>
              <a:rPr lang="ja-JP" altLang="ja-JP" dirty="0"/>
              <a:t>業者は、マークの適切な普及のために、主食、主菜、副菜を組み合わせて</a:t>
            </a:r>
            <a:r>
              <a:rPr lang="ja-JP" altLang="ja-JP" dirty="0" smtClean="0"/>
              <a:t>食べる</a:t>
            </a:r>
            <a:endParaRPr lang="en-US" altLang="ja-JP" dirty="0" smtClean="0"/>
          </a:p>
          <a:p>
            <a:pPr lvl="0"/>
            <a:r>
              <a:rPr lang="ja-JP" altLang="en-US" dirty="0"/>
              <a:t>　</a:t>
            </a:r>
            <a:r>
              <a:rPr lang="ja-JP" altLang="ja-JP" dirty="0" smtClean="0"/>
              <a:t>こと</a:t>
            </a:r>
            <a:r>
              <a:rPr lang="ja-JP" altLang="ja-JP" dirty="0"/>
              <a:t>など、マークの意味することについて、消費者に適切に情報提供できる体制を</a:t>
            </a:r>
            <a:r>
              <a:rPr lang="ja-JP" altLang="ja-JP" dirty="0" smtClean="0"/>
              <a:t>確</a:t>
            </a:r>
            <a:r>
              <a:rPr lang="ja-JP" altLang="en-US" dirty="0" smtClean="0"/>
              <a:t>　</a:t>
            </a:r>
            <a:endParaRPr lang="en-US" altLang="ja-JP" dirty="0" smtClean="0"/>
          </a:p>
          <a:p>
            <a:pPr lvl="0"/>
            <a:r>
              <a:rPr lang="ja-JP" altLang="en-US" dirty="0"/>
              <a:t>　</a:t>
            </a:r>
            <a:r>
              <a:rPr lang="ja-JP" altLang="ja-JP" dirty="0" smtClean="0"/>
              <a:t>保する</a:t>
            </a:r>
            <a:r>
              <a:rPr lang="ja-JP" altLang="ja-JP" dirty="0"/>
              <a:t>こと。</a:t>
            </a:r>
          </a:p>
          <a:p>
            <a:pPr lvl="0"/>
            <a:r>
              <a:rPr lang="ja-JP" altLang="en-US" dirty="0"/>
              <a:t>○</a:t>
            </a:r>
            <a:r>
              <a:rPr lang="ja-JP" altLang="ja-JP" dirty="0" smtClean="0"/>
              <a:t>事</a:t>
            </a:r>
            <a:r>
              <a:rPr lang="ja-JP" altLang="ja-JP" dirty="0"/>
              <a:t>業者は、マークとともに、おいしさや楽しみを付与するために工夫している旬の</a:t>
            </a:r>
            <a:r>
              <a:rPr lang="ja-JP" altLang="ja-JP" dirty="0" smtClean="0"/>
              <a:t>食</a:t>
            </a:r>
            <a:endParaRPr lang="en-US" altLang="ja-JP" dirty="0" smtClean="0"/>
          </a:p>
          <a:p>
            <a:pPr lvl="0"/>
            <a:r>
              <a:rPr lang="ja-JP" altLang="en-US" dirty="0"/>
              <a:t>　</a:t>
            </a:r>
            <a:r>
              <a:rPr lang="ja-JP" altLang="ja-JP" dirty="0" smtClean="0"/>
              <a:t>材</a:t>
            </a:r>
            <a:r>
              <a:rPr lang="ja-JP" altLang="ja-JP" dirty="0"/>
              <a:t>や地域産物の利用などの情報について積極的に提供すること。</a:t>
            </a:r>
          </a:p>
          <a:p>
            <a:pPr lvl="0"/>
            <a:r>
              <a:rPr lang="ja-JP" altLang="en-US" dirty="0"/>
              <a:t>○</a:t>
            </a:r>
            <a:r>
              <a:rPr lang="ja-JP" altLang="ja-JP" dirty="0" smtClean="0"/>
              <a:t>事</a:t>
            </a:r>
            <a:r>
              <a:rPr lang="ja-JP" altLang="ja-JP" dirty="0"/>
              <a:t>業者は、マークの表示に際して、おいしさや楽しみのために工夫した食材の</a:t>
            </a:r>
            <a:r>
              <a:rPr lang="ja-JP" altLang="ja-JP" dirty="0" smtClean="0"/>
              <a:t>特徴</a:t>
            </a:r>
            <a:endParaRPr lang="en-US" altLang="ja-JP" dirty="0" smtClean="0"/>
          </a:p>
          <a:p>
            <a:pPr lvl="0"/>
            <a:r>
              <a:rPr lang="ja-JP" altLang="en-US" dirty="0"/>
              <a:t>　</a:t>
            </a:r>
            <a:r>
              <a:rPr lang="ja-JP" altLang="ja-JP" dirty="0" smtClean="0"/>
              <a:t>が</a:t>
            </a:r>
            <a:r>
              <a:rPr lang="ja-JP" altLang="ja-JP" dirty="0"/>
              <a:t>あれば、あわせて、分かりやすく表示すること。</a:t>
            </a:r>
          </a:p>
          <a:p>
            <a:pPr lvl="0"/>
            <a:r>
              <a:rPr lang="ja-JP" altLang="en-US" dirty="0"/>
              <a:t>○</a:t>
            </a:r>
            <a:r>
              <a:rPr lang="ja-JP" altLang="ja-JP" dirty="0" smtClean="0"/>
              <a:t>事</a:t>
            </a:r>
            <a:r>
              <a:rPr lang="ja-JP" altLang="ja-JP" dirty="0"/>
              <a:t>業者は、基準に合致したレシピの作成など、「健康な食事」に関する企画や運用</a:t>
            </a:r>
            <a:r>
              <a:rPr lang="ja-JP" altLang="ja-JP" dirty="0" smtClean="0"/>
              <a:t>に</a:t>
            </a:r>
            <a:endParaRPr lang="en-US" altLang="ja-JP" dirty="0" smtClean="0"/>
          </a:p>
          <a:p>
            <a:pPr lvl="0"/>
            <a:r>
              <a:rPr lang="ja-JP" altLang="en-US" dirty="0"/>
              <a:t>　</a:t>
            </a:r>
            <a:r>
              <a:rPr lang="ja-JP" altLang="ja-JP" dirty="0" smtClean="0"/>
              <a:t>当たって</a:t>
            </a:r>
            <a:r>
              <a:rPr lang="ja-JP" altLang="ja-JP" dirty="0"/>
              <a:t>、管理栄養士などの関与により、適切に実施できる体制を確保すること。</a:t>
            </a:r>
          </a:p>
          <a:p>
            <a:pPr lvl="0"/>
            <a:r>
              <a:rPr lang="ja-JP" altLang="en-US" dirty="0"/>
              <a:t>○</a:t>
            </a:r>
            <a:r>
              <a:rPr lang="ja-JP" altLang="ja-JP" dirty="0" smtClean="0"/>
              <a:t>国</a:t>
            </a:r>
            <a:r>
              <a:rPr lang="ja-JP" altLang="ja-JP" dirty="0"/>
              <a:t>は、マークの普及状況をモニタリングする観点から、事業者のマークの使用</a:t>
            </a:r>
            <a:r>
              <a:rPr lang="ja-JP" altLang="ja-JP" dirty="0" smtClean="0"/>
              <a:t>状況</a:t>
            </a:r>
            <a:endParaRPr lang="en-US" altLang="ja-JP" dirty="0" smtClean="0"/>
          </a:p>
          <a:p>
            <a:pPr lvl="0"/>
            <a:r>
              <a:rPr lang="ja-JP" altLang="en-US" dirty="0"/>
              <a:t>　</a:t>
            </a:r>
            <a:r>
              <a:rPr lang="ja-JP" altLang="ja-JP" dirty="0" smtClean="0"/>
              <a:t>について</a:t>
            </a:r>
            <a:r>
              <a:rPr lang="ja-JP" altLang="ja-JP" dirty="0"/>
              <a:t>、国に報告する仕組みを構築すること。</a:t>
            </a:r>
          </a:p>
          <a:p>
            <a:pPr>
              <a:spcBef>
                <a:spcPts val="600"/>
              </a:spcBef>
            </a:pPr>
            <a:r>
              <a:rPr lang="ja-JP" altLang="en-US" dirty="0" smtClean="0"/>
              <a:t>　</a:t>
            </a:r>
            <a:r>
              <a:rPr lang="ja-JP" altLang="ja-JP" dirty="0" smtClean="0"/>
              <a:t>この</a:t>
            </a:r>
            <a:r>
              <a:rPr lang="ja-JP" altLang="ja-JP" dirty="0"/>
              <a:t>他、基準を満たすためのそれぞれの食品の重量は、生の重量を基本とし（ただし主食においては、調理後重量を基本）、栄養素の量は、成分分析値でも食品標準成分表からの計算値でも構わないこととするなど、基準の運用に必要な事項の詳細は、今後、別途作成するガイドラインに示すこととする。</a:t>
            </a:r>
            <a:endParaRPr lang="ja-JP" altLang="en-US" dirty="0">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180528" y="358945"/>
            <a:ext cx="9505056" cy="45719"/>
          </a:xfrm>
          <a:prstGeom prst="rect">
            <a:avLst/>
          </a:prstGeom>
          <a:gradFill flip="none" rotWithShape="1">
            <a:gsLst>
              <a:gs pos="0">
                <a:srgbClr val="FF7C80"/>
              </a:gs>
              <a:gs pos="100000">
                <a:srgbClr val="FFCCC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85</a:t>
            </a:fld>
            <a:endParaRPr kumimoji="1" lang="ja-JP" altLang="en-US"/>
          </a:p>
        </p:txBody>
      </p:sp>
    </p:spTree>
    <p:extLst>
      <p:ext uri="{BB962C8B-B14F-4D97-AF65-F5344CB8AC3E}">
        <p14:creationId xmlns:p14="http://schemas.microsoft.com/office/powerpoint/2010/main" val="35455047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2527"/>
            <a:ext cx="9144000" cy="47414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b="1" dirty="0" smtClean="0">
                <a:solidFill>
                  <a:schemeClr val="bg1"/>
                </a:solidFill>
                <a:latin typeface="ＭＳ ゴシック" panose="020B0609070205080204" pitchFamily="49" charset="-128"/>
                <a:ea typeface="ＭＳ ゴシック" panose="020B0609070205080204" pitchFamily="49" charset="-128"/>
              </a:rPr>
              <a:t>「健康な食事」の食事パターンに関する基準とマークの普及に向けて</a:t>
            </a:r>
            <a:endParaRPr lang="ja-JP" altLang="en-US" b="1" dirty="0">
              <a:solidFill>
                <a:schemeClr val="bg1"/>
              </a:solidFill>
              <a:latin typeface="ＭＳ ゴシック" panose="020B0609070205080204" pitchFamily="49" charset="-128"/>
              <a:ea typeface="ＭＳ ゴシック" panose="020B0609070205080204" pitchFamily="49" charset="-128"/>
            </a:endParaRPr>
          </a:p>
        </p:txBody>
      </p:sp>
      <p:sp>
        <p:nvSpPr>
          <p:cNvPr id="50" name="スライド番号プレースホルダー 3"/>
          <p:cNvSpPr>
            <a:spLocks noGrp="1"/>
          </p:cNvSpPr>
          <p:nvPr>
            <p:ph type="sldNum" sz="quarter" idx="12"/>
          </p:nvPr>
        </p:nvSpPr>
        <p:spPr>
          <a:xfrm>
            <a:off x="7020272" y="6520259"/>
            <a:ext cx="2133600" cy="365125"/>
          </a:xfrm>
        </p:spPr>
        <p:txBody>
          <a:bodyPr/>
          <a:lstStyle/>
          <a:p>
            <a:fld id="{D2D8002D-B5B0-4BAC-B1F6-782DDCCE6D9C}" type="slidenum">
              <a:rPr kumimoji="1" lang="ja-JP" altLang="en-US" smtClean="0"/>
              <a:t>86</a:t>
            </a:fld>
            <a:endParaRPr kumimoji="1" lang="ja-JP" altLang="en-US"/>
          </a:p>
        </p:txBody>
      </p:sp>
      <p:sp>
        <p:nvSpPr>
          <p:cNvPr id="52" name="角丸四角形 51"/>
          <p:cNvSpPr/>
          <p:nvPr/>
        </p:nvSpPr>
        <p:spPr>
          <a:xfrm>
            <a:off x="180528" y="620688"/>
            <a:ext cx="9144000" cy="6264696"/>
          </a:xfrm>
          <a:prstGeom prst="roundRect">
            <a:avLst>
              <a:gd name="adj" fmla="val 0"/>
            </a:avLst>
          </a:prstGeom>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dirty="0" smtClean="0">
                <a:latin typeface="ＭＳ ゴシック" panose="020B0609070205080204" pitchFamily="49" charset="-128"/>
                <a:ea typeface="ＭＳ ゴシック" panose="020B0609070205080204" pitchFamily="49" charset="-128"/>
              </a:rPr>
              <a:t>○　「健康な食事」の取組の特徴は、</a:t>
            </a:r>
            <a:r>
              <a:rPr lang="ja-JP" altLang="en-US" dirty="0">
                <a:latin typeface="ＭＳ ゴシック" panose="020B0609070205080204" pitchFamily="49" charset="-128"/>
                <a:ea typeface="ＭＳ ゴシック" panose="020B0609070205080204" pitchFamily="49" charset="-128"/>
              </a:rPr>
              <a:t>食事における</a:t>
            </a:r>
            <a:r>
              <a:rPr lang="ja-JP" altLang="en-US" dirty="0" smtClean="0">
                <a:latin typeface="ＭＳ ゴシック" panose="020B0609070205080204" pitchFamily="49" charset="-128"/>
                <a:ea typeface="ＭＳ ゴシック" panose="020B0609070205080204" pitchFamily="49" charset="-128"/>
              </a:rPr>
              <a:t>料理の組合せに関する分かりや</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すい情報をもとに、簡単に料理を選び、適切に組合せ、食べることができる点に</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ある。</a:t>
            </a:r>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消費者は、そうした料理を繰り返し食べることで栄養バランスのとれた食生活</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が継続されることに加え、商品を通して具体の料理を見ることで、「健康な食事」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についての情報も得ることができる。</a:t>
            </a:r>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提供される料理は、栄養バランスとともに、おいしさや楽しみを伴っている</a:t>
            </a:r>
            <a:r>
              <a:rPr lang="ja-JP" altLang="en-US" dirty="0" err="1" smtClean="0">
                <a:latin typeface="ＭＳ ゴシック" panose="020B0609070205080204" pitchFamily="49" charset="-128"/>
                <a:ea typeface="ＭＳ ゴシック" panose="020B0609070205080204" pitchFamily="49" charset="-128"/>
              </a:rPr>
              <a:t>こ</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とが</a:t>
            </a:r>
            <a:r>
              <a:rPr lang="ja-JP" altLang="en-US" dirty="0">
                <a:latin typeface="ＭＳ ゴシック" panose="020B0609070205080204" pitchFamily="49" charset="-128"/>
                <a:ea typeface="ＭＳ ゴシック" panose="020B0609070205080204" pitchFamily="49" charset="-128"/>
              </a:rPr>
              <a:t>望ましい</a:t>
            </a:r>
            <a:r>
              <a:rPr lang="ja-JP" altLang="en-US" dirty="0" smtClean="0">
                <a:latin typeface="ＭＳ ゴシック" panose="020B0609070205080204" pitchFamily="49" charset="-128"/>
                <a:ea typeface="ＭＳ ゴシック" panose="020B0609070205080204" pitchFamily="49" charset="-128"/>
              </a:rPr>
              <a:t>。さらに、手軽</a:t>
            </a:r>
            <a:r>
              <a:rPr lang="ja-JP" altLang="en-US" dirty="0">
                <a:latin typeface="ＭＳ ゴシック" panose="020B0609070205080204" pitchFamily="49" charset="-128"/>
                <a:ea typeface="ＭＳ ゴシック" panose="020B0609070205080204" pitchFamily="49" charset="-128"/>
              </a:rPr>
              <a:t>に継続して利用するためには</a:t>
            </a:r>
            <a:r>
              <a:rPr lang="ja-JP" altLang="en-US" dirty="0" smtClean="0">
                <a:latin typeface="ＭＳ ゴシック" panose="020B0609070205080204" pitchFamily="49" charset="-128"/>
                <a:ea typeface="ＭＳ ゴシック" panose="020B0609070205080204" pitchFamily="49" charset="-128"/>
              </a:rPr>
              <a:t>、利用しやすい価格で</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ある</a:t>
            </a:r>
            <a:r>
              <a:rPr lang="ja-JP" altLang="en-US" dirty="0">
                <a:latin typeface="ＭＳ ゴシック" panose="020B0609070205080204" pitchFamily="49" charset="-128"/>
                <a:ea typeface="ＭＳ ゴシック" panose="020B0609070205080204" pitchFamily="49" charset="-128"/>
              </a:rPr>
              <a:t>こと</a:t>
            </a:r>
            <a:r>
              <a:rPr lang="ja-JP" altLang="en-US" dirty="0" smtClean="0">
                <a:latin typeface="ＭＳ ゴシック" panose="020B0609070205080204" pitchFamily="49" charset="-128"/>
                <a:ea typeface="ＭＳ ゴシック" panose="020B0609070205080204" pitchFamily="49" charset="-128"/>
              </a:rPr>
              <a:t>も重要</a:t>
            </a:r>
            <a:r>
              <a:rPr lang="ja-JP" altLang="en-US" dirty="0">
                <a:latin typeface="ＭＳ ゴシック" panose="020B0609070205080204" pitchFamily="49" charset="-128"/>
                <a:ea typeface="ＭＳ ゴシック" panose="020B0609070205080204" pitchFamily="49" charset="-128"/>
              </a:rPr>
              <a:t>である</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そのため、商品を提供する事業者は、気候</a:t>
            </a:r>
            <a:r>
              <a:rPr lang="ja-JP" altLang="en-US" dirty="0">
                <a:latin typeface="ＭＳ ゴシック" panose="020B0609070205080204" pitchFamily="49" charset="-128"/>
                <a:ea typeface="ＭＳ ゴシック" panose="020B0609070205080204" pitchFamily="49" charset="-128"/>
              </a:rPr>
              <a:t>・風土と結びついた旬の</a:t>
            </a:r>
            <a:r>
              <a:rPr lang="ja-JP" altLang="en-US" dirty="0" smtClean="0">
                <a:latin typeface="ＭＳ ゴシック" panose="020B0609070205080204" pitchFamily="49" charset="-128"/>
                <a:ea typeface="ＭＳ ゴシック" panose="020B0609070205080204" pitchFamily="49" charset="-128"/>
              </a:rPr>
              <a:t>食べ物や地</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域</a:t>
            </a:r>
            <a:r>
              <a:rPr lang="ja-JP" altLang="en-US" dirty="0">
                <a:latin typeface="ＭＳ ゴシック" panose="020B0609070205080204" pitchFamily="49" charset="-128"/>
                <a:ea typeface="ＭＳ ゴシック" panose="020B0609070205080204" pitchFamily="49" charset="-128"/>
              </a:rPr>
              <a:t>ごとの産物を</a:t>
            </a:r>
            <a:r>
              <a:rPr lang="ja-JP" altLang="en-US" dirty="0" smtClean="0">
                <a:latin typeface="ＭＳ ゴシック" panose="020B0609070205080204" pitchFamily="49" charset="-128"/>
                <a:ea typeface="ＭＳ ゴシック" panose="020B0609070205080204" pitchFamily="49" charset="-128"/>
              </a:rPr>
              <a:t>組み合わせて</a:t>
            </a:r>
            <a:r>
              <a:rPr lang="ja-JP" altLang="en-US" dirty="0">
                <a:latin typeface="ＭＳ ゴシック" panose="020B0609070205080204" pitchFamily="49" charset="-128"/>
                <a:ea typeface="ＭＳ ゴシック" panose="020B0609070205080204" pitchFamily="49" charset="-128"/>
              </a:rPr>
              <a:t>調理</a:t>
            </a:r>
            <a:r>
              <a:rPr lang="ja-JP" altLang="en-US" dirty="0" smtClean="0">
                <a:latin typeface="ＭＳ ゴシック" panose="020B0609070205080204" pitchFamily="49" charset="-128"/>
                <a:ea typeface="ＭＳ ゴシック" panose="020B0609070205080204" pitchFamily="49" charset="-128"/>
              </a:rPr>
              <a:t>しておいしく</a:t>
            </a:r>
            <a:r>
              <a:rPr lang="ja-JP" altLang="en-US" dirty="0">
                <a:latin typeface="ＭＳ ゴシック" panose="020B0609070205080204" pitchFamily="49" charset="-128"/>
                <a:ea typeface="ＭＳ ゴシック" panose="020B0609070205080204" pitchFamily="49" charset="-128"/>
              </a:rPr>
              <a:t>食べて</a:t>
            </a:r>
            <a:r>
              <a:rPr lang="ja-JP" altLang="en-US" dirty="0" smtClean="0">
                <a:latin typeface="ＭＳ ゴシック" panose="020B0609070205080204" pitchFamily="49" charset="-128"/>
                <a:ea typeface="ＭＳ ゴシック" panose="020B0609070205080204" pitchFamily="49" charset="-128"/>
              </a:rPr>
              <a:t>きたという日本の食の特徴</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も踏まえ、そうした食材の活用や調理の工夫を通して、優れた技術を生かすこと</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となる。その結果</a:t>
            </a:r>
            <a:r>
              <a:rPr lang="ja-JP" altLang="en-US" dirty="0">
                <a:latin typeface="ＭＳ ゴシック" panose="020B0609070205080204" pitchFamily="49" charset="-128"/>
                <a:ea typeface="ＭＳ ゴシック" panose="020B0609070205080204" pitchFamily="49" charset="-128"/>
              </a:rPr>
              <a:t>、社会に出回る食事</a:t>
            </a:r>
            <a:r>
              <a:rPr lang="ja-JP" altLang="en-US" dirty="0" smtClean="0">
                <a:latin typeface="ＭＳ ゴシック" panose="020B0609070205080204" pitchFamily="49" charset="-128"/>
                <a:ea typeface="ＭＳ ゴシック" panose="020B0609070205080204" pitchFamily="49" charset="-128"/>
              </a:rPr>
              <a:t>の“</a:t>
            </a:r>
            <a:r>
              <a:rPr lang="ja-JP" altLang="en-US" dirty="0">
                <a:latin typeface="ＭＳ ゴシック" panose="020B0609070205080204" pitchFamily="49" charset="-128"/>
                <a:ea typeface="ＭＳ ゴシック" panose="020B0609070205080204" pitchFamily="49" charset="-128"/>
              </a:rPr>
              <a:t>質”が向上</a:t>
            </a:r>
            <a:r>
              <a:rPr lang="ja-JP" altLang="en-US" dirty="0" smtClean="0">
                <a:latin typeface="ＭＳ ゴシック" panose="020B0609070205080204" pitchFamily="49" charset="-128"/>
                <a:ea typeface="ＭＳ ゴシック" panose="020B0609070205080204" pitchFamily="49" charset="-128"/>
              </a:rPr>
              <a:t>していくこととなる。</a:t>
            </a:r>
            <a:endParaRPr lang="en-US" altLang="ja-JP" dirty="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今後も食を外部に依存する傾向は続くと考えられる状況において、提供される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食事の“質”を保証する取組は、国民の健康維持や疾病予防の推進と健康産業の</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創出につながる</a:t>
            </a:r>
            <a:r>
              <a:rPr lang="ja-JP" altLang="en-US" dirty="0">
                <a:latin typeface="ＭＳ ゴシック" panose="020B0609070205080204" pitchFamily="49" charset="-128"/>
                <a:ea typeface="ＭＳ ゴシック" panose="020B0609070205080204" pitchFamily="49" charset="-128"/>
              </a:rPr>
              <a:t>こと</a:t>
            </a:r>
            <a:r>
              <a:rPr lang="ja-JP" altLang="en-US" dirty="0" smtClean="0">
                <a:latin typeface="ＭＳ ゴシック" panose="020B0609070205080204" pitchFamily="49" charset="-128"/>
                <a:ea typeface="ＭＳ ゴシック" panose="020B0609070205080204" pitchFamily="49" charset="-128"/>
              </a:rPr>
              <a:t>が期待される。</a:t>
            </a:r>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「健康な食事」の食事パターンに関する基準とマークは、適切な食物と適切な</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情報の両者を統合し、社会全体で「健康な食事」の実現を目指す新たな取組である。</a:t>
            </a:r>
            <a:endParaRPr lang="en-US" altLang="ja-JP"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68495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780928"/>
            <a:ext cx="9144000" cy="121411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chemeClr val="tx1"/>
                </a:solidFill>
                <a:latin typeface="ＭＳ ゴシック" panose="020B0609070205080204" pitchFamily="49" charset="-128"/>
                <a:ea typeface="ＭＳ ゴシック" panose="020B0609070205080204" pitchFamily="49" charset="-128"/>
              </a:rPr>
              <a:t>日本人の食事をめぐる状況の変遷</a:t>
            </a:r>
            <a:endParaRPr lang="ja-JP" altLang="en-US" sz="28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7828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3216</TotalTime>
  <Words>9004</Words>
  <Application>Microsoft Office PowerPoint</Application>
  <PresentationFormat>画面に合わせる (4:3)</PresentationFormat>
  <Paragraphs>2047</Paragraphs>
  <Slides>86</Slides>
  <Notes>3</Notes>
  <HiddenSlides>0</HiddenSlides>
  <MMClips>0</MMClips>
  <ScaleCrop>false</ScaleCrop>
  <HeadingPairs>
    <vt:vector size="4" baseType="variant">
      <vt:variant>
        <vt:lpstr>テーマ</vt:lpstr>
      </vt:variant>
      <vt:variant>
        <vt:i4>1</vt:i4>
      </vt:variant>
      <vt:variant>
        <vt:lpstr>スライド タイトル</vt:lpstr>
      </vt:variant>
      <vt:variant>
        <vt:i4>86</vt:i4>
      </vt:variant>
    </vt:vector>
  </HeadingPairs>
  <TitlesOfParts>
    <vt:vector size="8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「健康な食事」の食事パターンに関する 基準の策定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「健康な食事」の食事パターンに関する 基準の内容と留意事項</vt:lpstr>
      <vt:lpstr>PowerPoint プレゼンテーション</vt:lpstr>
      <vt:lpstr>「健康な食事」を普及するためのマーク</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神 太郎(kou-tarou)</dc:creator>
  <cp:lastModifiedBy>厚生労働省ネットワークシステム</cp:lastModifiedBy>
  <cp:revision>192</cp:revision>
  <cp:lastPrinted>2014-10-31T04:16:06Z</cp:lastPrinted>
  <dcterms:created xsi:type="dcterms:W3CDTF">2014-10-10T07:49:53Z</dcterms:created>
  <dcterms:modified xsi:type="dcterms:W3CDTF">2014-12-02T12:38:42Z</dcterms:modified>
</cp:coreProperties>
</file>