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5" r:id="rId2"/>
    <p:sldId id="343" r:id="rId3"/>
    <p:sldId id="340" r:id="rId4"/>
    <p:sldId id="341" r:id="rId5"/>
    <p:sldId id="346" r:id="rId6"/>
    <p:sldId id="344"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B81"/>
    <a:srgbClr val="FF9966"/>
    <a:srgbClr val="FFCC66"/>
    <a:srgbClr val="FF9933"/>
    <a:srgbClr val="FF66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p:scale>
          <a:sx n="75" d="100"/>
          <a:sy n="75" d="100"/>
        </p:scale>
        <p:origin x="-1278" y="2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5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882946F-3126-4469-B7B0-D7BCD970C8C9}" type="datetimeFigureOut">
              <a:rPr kumimoji="1" lang="ja-JP" altLang="en-US" smtClean="0"/>
              <a:t>2014/10/31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1DDAD9F7-8667-4DD8-AFFD-A0B2BDB43BCB}" type="slidenum">
              <a:rPr kumimoji="1" lang="ja-JP" altLang="en-US" smtClean="0"/>
              <a:t>‹#›</a:t>
            </a:fld>
            <a:endParaRPr kumimoji="1" lang="ja-JP" altLang="en-US"/>
          </a:p>
        </p:txBody>
      </p:sp>
    </p:spTree>
    <p:extLst>
      <p:ext uri="{BB962C8B-B14F-4D97-AF65-F5344CB8AC3E}">
        <p14:creationId xmlns:p14="http://schemas.microsoft.com/office/powerpoint/2010/main" val="266946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2014/10/31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emf"/><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9.gif"/><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3006975"/>
            <a:ext cx="9144000" cy="121411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a:solidFill>
                  <a:schemeClr val="tx1"/>
                </a:solidFill>
                <a:latin typeface="ＭＳ ゴシック" panose="020B0609070205080204" pitchFamily="49" charset="-128"/>
                <a:ea typeface="ＭＳ ゴシック" panose="020B0609070205080204" pitchFamily="49" charset="-128"/>
              </a:rPr>
              <a:t>日本人の長寿を支える「健康な食事」</a:t>
            </a:r>
            <a:r>
              <a:rPr lang="ja-JP" altLang="en-US" sz="2400" dirty="0" smtClean="0">
                <a:solidFill>
                  <a:schemeClr val="tx1"/>
                </a:solidFill>
                <a:latin typeface="ＭＳ ゴシック" panose="020B0609070205080204" pitchFamily="49" charset="-128"/>
                <a:ea typeface="ＭＳ ゴシック" panose="020B0609070205080204" pitchFamily="49" charset="-128"/>
              </a:rPr>
              <a:t>のあり方に関する検討会</a:t>
            </a:r>
            <a:endParaRPr lang="en-US" altLang="ja-JP" sz="2400"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2400" dirty="0" smtClean="0">
                <a:solidFill>
                  <a:schemeClr val="tx1"/>
                </a:solidFill>
                <a:latin typeface="ＭＳ ゴシック" panose="020B0609070205080204" pitchFamily="49" charset="-128"/>
                <a:ea typeface="ＭＳ ゴシック" panose="020B0609070205080204" pitchFamily="49" charset="-128"/>
              </a:rPr>
              <a:t>普及啓発用スライド</a:t>
            </a:r>
            <a:endParaRPr lang="en-US" altLang="ja-JP" sz="2400"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2400" dirty="0" smtClean="0">
                <a:solidFill>
                  <a:schemeClr val="tx1"/>
                </a:solidFill>
                <a:latin typeface="ＭＳ ゴシック" panose="020B0609070205080204" pitchFamily="49" charset="-128"/>
                <a:ea typeface="ＭＳ ゴシック" panose="020B0609070205080204" pitchFamily="49" charset="-128"/>
              </a:rPr>
              <a:t>～</a:t>
            </a:r>
            <a:r>
              <a:rPr lang="ja-JP" altLang="en-US" sz="2400" dirty="0">
                <a:solidFill>
                  <a:schemeClr val="tx1"/>
                </a:solidFill>
                <a:latin typeface="ＭＳ ゴシック" panose="020B0609070205080204" pitchFamily="49" charset="-128"/>
                <a:ea typeface="ＭＳ ゴシック" panose="020B0609070205080204" pitchFamily="49" charset="-128"/>
              </a:rPr>
              <a:t>概要</a:t>
            </a:r>
            <a:r>
              <a:rPr lang="ja-JP" altLang="en-US" sz="2400" dirty="0" smtClean="0">
                <a:solidFill>
                  <a:schemeClr val="tx1"/>
                </a:solidFill>
                <a:latin typeface="ＭＳ ゴシック" panose="020B0609070205080204" pitchFamily="49" charset="-128"/>
                <a:ea typeface="ＭＳ ゴシック" panose="020B0609070205080204" pitchFamily="49" charset="-128"/>
              </a:rPr>
              <a:t>版～</a:t>
            </a:r>
            <a:endParaRPr lang="en-US" altLang="ja-JP" sz="2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28533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79512" y="692696"/>
            <a:ext cx="8784976" cy="5904656"/>
          </a:xfrm>
          <a:prstGeom prst="roundRect">
            <a:avLst>
              <a:gd name="adj" fmla="val 2074"/>
            </a:avLst>
          </a:prstGeom>
          <a:ln>
            <a:noFill/>
          </a:ln>
        </p:spPr>
        <p:style>
          <a:lnRef idx="2">
            <a:schemeClr val="accent5"/>
          </a:lnRef>
          <a:fillRef idx="1">
            <a:schemeClr val="lt1"/>
          </a:fillRef>
          <a:effectRef idx="0">
            <a:schemeClr val="accent5"/>
          </a:effectRef>
          <a:fontRef idx="minor">
            <a:schemeClr val="dk1"/>
          </a:fontRef>
        </p:style>
        <p:txBody>
          <a:bodyPr rtlCol="0" anchor="t"/>
          <a:lstStyle/>
          <a:p>
            <a:r>
              <a:rPr lang="ja-JP" altLang="ja-JP" sz="2000" dirty="0">
                <a:latin typeface="ＭＳ ゴシック" panose="020B0609070205080204" pitchFamily="49" charset="-128"/>
                <a:ea typeface="ＭＳ ゴシック" panose="020B0609070205080204" pitchFamily="49" charset="-128"/>
              </a:rPr>
              <a:t>１）</a:t>
            </a:r>
            <a:r>
              <a:rPr lang="ja-JP" altLang="ja-JP" sz="2000" u="sng" dirty="0">
                <a:latin typeface="ＭＳ ゴシック" panose="020B0609070205080204" pitchFamily="49" charset="-128"/>
                <a:ea typeface="ＭＳ ゴシック" panose="020B0609070205080204" pitchFamily="49" charset="-128"/>
              </a:rPr>
              <a:t>日本人の長寿を支える「健康な食事」のとらえ方を整理</a:t>
            </a:r>
            <a:endParaRPr lang="ja-JP" altLang="ja-JP" sz="2000" dirty="0">
              <a:latin typeface="ＭＳ ゴシック" panose="020B0609070205080204" pitchFamily="49" charset="-128"/>
              <a:ea typeface="ＭＳ ゴシック" panose="020B0609070205080204" pitchFamily="49" charset="-128"/>
            </a:endParaRPr>
          </a:p>
          <a:p>
            <a:pPr marL="266700"/>
            <a:r>
              <a:rPr lang="ja-JP" altLang="ja-JP" sz="2000" dirty="0">
                <a:latin typeface="ＭＳ ゴシック" panose="020B0609070205080204" pitchFamily="49" charset="-128"/>
                <a:ea typeface="ＭＳ ゴシック" panose="020B0609070205080204" pitchFamily="49" charset="-128"/>
              </a:rPr>
              <a:t>　「健康な食事」とは何かについて、健康、栄養、食品、加工・調理</a:t>
            </a:r>
            <a:r>
              <a:rPr lang="ja-JP" altLang="ja-JP" sz="2000" dirty="0" smtClean="0">
                <a:latin typeface="ＭＳ ゴシック" panose="020B0609070205080204" pitchFamily="49" charset="-128"/>
                <a:ea typeface="ＭＳ ゴシック" panose="020B0609070205080204" pitchFamily="49" charset="-128"/>
              </a:rPr>
              <a:t>、</a:t>
            </a:r>
            <a:endParaRPr lang="en-US" altLang="ja-JP" sz="2000" dirty="0">
              <a:latin typeface="ＭＳ ゴシック" panose="020B0609070205080204" pitchFamily="49" charset="-128"/>
              <a:ea typeface="ＭＳ ゴシック" panose="020B0609070205080204" pitchFamily="49" charset="-128"/>
            </a:endParaRPr>
          </a:p>
          <a:p>
            <a:pPr marL="266700"/>
            <a:r>
              <a:rPr lang="ja-JP" altLang="ja-JP" sz="2000" dirty="0" smtClean="0">
                <a:latin typeface="ＭＳ ゴシック" panose="020B0609070205080204" pitchFamily="49" charset="-128"/>
                <a:ea typeface="ＭＳ ゴシック" panose="020B0609070205080204" pitchFamily="49" charset="-128"/>
              </a:rPr>
              <a:t>食</a:t>
            </a:r>
            <a:r>
              <a:rPr lang="ja-JP" altLang="ja-JP" sz="2000" dirty="0">
                <a:latin typeface="ＭＳ ゴシック" panose="020B0609070205080204" pitchFamily="49" charset="-128"/>
                <a:ea typeface="ＭＳ ゴシック" panose="020B0609070205080204" pitchFamily="49" charset="-128"/>
              </a:rPr>
              <a:t>文化、生産・流通、経済など多様な側面から、構成する要因を踏まえ</a:t>
            </a:r>
            <a:r>
              <a:rPr lang="ja-JP" altLang="ja-JP" sz="2000" dirty="0" smtClean="0">
                <a:latin typeface="ＭＳ ゴシック" panose="020B0609070205080204" pitchFamily="49" charset="-128"/>
                <a:ea typeface="ＭＳ ゴシック" panose="020B0609070205080204" pitchFamily="49" charset="-128"/>
              </a:rPr>
              <a:t>、整理</a:t>
            </a:r>
            <a:r>
              <a:rPr lang="ja-JP" altLang="ja-JP" sz="2000" dirty="0">
                <a:latin typeface="ＭＳ ゴシック" panose="020B0609070205080204" pitchFamily="49" charset="-128"/>
                <a:ea typeface="ＭＳ ゴシック" panose="020B0609070205080204" pitchFamily="49" charset="-128"/>
              </a:rPr>
              <a:t>。</a:t>
            </a:r>
          </a:p>
          <a:p>
            <a:r>
              <a:rPr lang="en-US" altLang="ja-JP" sz="2000" dirty="0">
                <a:latin typeface="ＭＳ ゴシック" panose="020B0609070205080204" pitchFamily="49" charset="-128"/>
                <a:ea typeface="ＭＳ ゴシック" panose="020B0609070205080204" pitchFamily="49" charset="-128"/>
              </a:rPr>
              <a:t> </a:t>
            </a:r>
            <a:endParaRPr lang="ja-JP" altLang="ja-JP" sz="2000" dirty="0">
              <a:latin typeface="ＭＳ ゴシック" panose="020B0609070205080204" pitchFamily="49" charset="-128"/>
              <a:ea typeface="ＭＳ ゴシック" panose="020B0609070205080204" pitchFamily="49" charset="-128"/>
            </a:endParaRPr>
          </a:p>
          <a:p>
            <a:r>
              <a:rPr lang="ja-JP" altLang="ja-JP" sz="2000" dirty="0">
                <a:latin typeface="ＭＳ ゴシック" panose="020B0609070205080204" pitchFamily="49" charset="-128"/>
                <a:ea typeface="ＭＳ ゴシック" panose="020B0609070205080204" pitchFamily="49" charset="-128"/>
              </a:rPr>
              <a:t>２）</a:t>
            </a:r>
            <a:r>
              <a:rPr lang="ja-JP" altLang="ja-JP" sz="2000" u="sng" dirty="0">
                <a:latin typeface="ＭＳ ゴシック" panose="020B0609070205080204" pitchFamily="49" charset="-128"/>
                <a:ea typeface="ＭＳ ゴシック" panose="020B0609070205080204" pitchFamily="49" charset="-128"/>
              </a:rPr>
              <a:t>生活習慣病の予防に資する「健康な食事」を事業者が提供するため</a:t>
            </a:r>
            <a:r>
              <a:rPr lang="ja-JP" altLang="ja-JP" sz="2000" u="sng" dirty="0" smtClean="0">
                <a:latin typeface="ＭＳ ゴシック" panose="020B0609070205080204" pitchFamily="49" charset="-128"/>
                <a:ea typeface="ＭＳ ゴシック" panose="020B0609070205080204" pitchFamily="49" charset="-128"/>
              </a:rPr>
              <a:t>の</a:t>
            </a:r>
            <a:endParaRPr lang="en-US" altLang="ja-JP" sz="2000" u="sng" dirty="0" smtClean="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　</a:t>
            </a:r>
            <a:r>
              <a:rPr lang="ja-JP" altLang="ja-JP" sz="2000" u="sng" dirty="0" smtClean="0">
                <a:latin typeface="ＭＳ ゴシック" panose="020B0609070205080204" pitchFamily="49" charset="-128"/>
                <a:ea typeface="ＭＳ ゴシック" panose="020B0609070205080204" pitchFamily="49" charset="-128"/>
              </a:rPr>
              <a:t>基準</a:t>
            </a:r>
            <a:r>
              <a:rPr lang="ja-JP" altLang="ja-JP" sz="2000" u="sng" dirty="0">
                <a:latin typeface="ＭＳ ゴシック" panose="020B0609070205080204" pitchFamily="49" charset="-128"/>
                <a:ea typeface="ＭＳ ゴシック" panose="020B0609070205080204" pitchFamily="49" charset="-128"/>
              </a:rPr>
              <a:t>を策定</a:t>
            </a:r>
            <a:endParaRPr lang="ja-JP" altLang="ja-JP" sz="2000" dirty="0">
              <a:latin typeface="ＭＳ ゴシック" panose="020B0609070205080204" pitchFamily="49" charset="-128"/>
              <a:ea typeface="ＭＳ ゴシック" panose="020B0609070205080204" pitchFamily="49" charset="-128"/>
            </a:endParaRPr>
          </a:p>
          <a:p>
            <a:pPr marL="266700"/>
            <a:r>
              <a:rPr lang="ja-JP" altLang="ja-JP" sz="2000" dirty="0" smtClean="0">
                <a:latin typeface="ＭＳ ゴシック" panose="020B0609070205080204" pitchFamily="49" charset="-128"/>
                <a:ea typeface="ＭＳ ゴシック" panose="020B0609070205080204" pitchFamily="49" charset="-128"/>
              </a:rPr>
              <a:t>　食事</a:t>
            </a:r>
            <a:r>
              <a:rPr lang="ja-JP" altLang="ja-JP" sz="2000" dirty="0">
                <a:latin typeface="ＭＳ ゴシック" panose="020B0609070205080204" pitchFamily="49" charset="-128"/>
                <a:ea typeface="ＭＳ ゴシック" panose="020B0609070205080204" pitchFamily="49" charset="-128"/>
              </a:rPr>
              <a:t>摂取基準（</a:t>
            </a:r>
            <a:r>
              <a:rPr lang="en-US" altLang="ja-JP" sz="2000" dirty="0">
                <a:latin typeface="ＭＳ ゴシック" panose="020B0609070205080204" pitchFamily="49" charset="-128"/>
                <a:ea typeface="ＭＳ ゴシック" panose="020B0609070205080204" pitchFamily="49" charset="-128"/>
              </a:rPr>
              <a:t>2015</a:t>
            </a:r>
            <a:r>
              <a:rPr lang="ja-JP" altLang="ja-JP" sz="2000" dirty="0">
                <a:latin typeface="ＭＳ ゴシック" panose="020B0609070205080204" pitchFamily="49" charset="-128"/>
                <a:ea typeface="ＭＳ ゴシック" panose="020B0609070205080204" pitchFamily="49" charset="-128"/>
              </a:rPr>
              <a:t>年版）における主要な栄養素の摂取基準値を満たし</a:t>
            </a:r>
            <a:r>
              <a:rPr lang="ja-JP" altLang="ja-JP" sz="2000" dirty="0" smtClean="0">
                <a:latin typeface="ＭＳ ゴシック" panose="020B0609070205080204" pitchFamily="49" charset="-128"/>
                <a:ea typeface="ＭＳ ゴシック" panose="020B0609070205080204" pitchFamily="49" charset="-128"/>
              </a:rPr>
              <a:t>、かつ</a:t>
            </a:r>
            <a:r>
              <a:rPr lang="ja-JP" altLang="ja-JP" sz="2000" dirty="0">
                <a:latin typeface="ＭＳ ゴシック" panose="020B0609070205080204" pitchFamily="49" charset="-128"/>
                <a:ea typeface="ＭＳ ゴシック" panose="020B0609070205080204" pitchFamily="49" charset="-128"/>
              </a:rPr>
              <a:t>、現在の日本人の食習慣を踏まえた食品の量と組合せを求め、１食当たりの料理を組み合せることで「健康な食事」の食事パターンを実現するための基準を策定した。この基準は、食事を提供する事業者が使用するものである。事業者は、この基準を満たした料理を市販する場合にマークを表示することができる。</a:t>
            </a:r>
          </a:p>
          <a:p>
            <a:pPr marL="266700"/>
            <a:r>
              <a:rPr lang="en-US" altLang="ja-JP" sz="2000" dirty="0">
                <a:latin typeface="ＭＳ ゴシック" panose="020B0609070205080204" pitchFamily="49" charset="-128"/>
                <a:ea typeface="ＭＳ ゴシック" panose="020B0609070205080204" pitchFamily="49" charset="-128"/>
              </a:rPr>
              <a:t> </a:t>
            </a:r>
            <a:endParaRPr lang="ja-JP" altLang="ja-JP" sz="2000" dirty="0">
              <a:latin typeface="ＭＳ ゴシック" panose="020B0609070205080204" pitchFamily="49" charset="-128"/>
              <a:ea typeface="ＭＳ ゴシック" panose="020B0609070205080204" pitchFamily="49" charset="-128"/>
            </a:endParaRPr>
          </a:p>
          <a:p>
            <a:r>
              <a:rPr lang="ja-JP" altLang="ja-JP" sz="2000" dirty="0" smtClean="0">
                <a:latin typeface="ＭＳ ゴシック" panose="020B0609070205080204" pitchFamily="49" charset="-128"/>
                <a:ea typeface="ＭＳ ゴシック" panose="020B0609070205080204" pitchFamily="49" charset="-128"/>
              </a:rPr>
              <a:t>３</a:t>
            </a:r>
            <a:r>
              <a:rPr lang="ja-JP" altLang="ja-JP" sz="2000" dirty="0">
                <a:latin typeface="ＭＳ ゴシック" panose="020B0609070205080204" pitchFamily="49" charset="-128"/>
                <a:ea typeface="ＭＳ ゴシック" panose="020B0609070205080204" pitchFamily="49" charset="-128"/>
              </a:rPr>
              <a:t>）</a:t>
            </a:r>
            <a:r>
              <a:rPr lang="ja-JP" altLang="ja-JP" sz="2000" u="sng" dirty="0">
                <a:latin typeface="ＭＳ ゴシック" panose="020B0609070205080204" pitchFamily="49" charset="-128"/>
                <a:ea typeface="ＭＳ ゴシック" panose="020B0609070205080204" pitchFamily="49" charset="-128"/>
              </a:rPr>
              <a:t>「健康な食事」を普及するためのマークを決定</a:t>
            </a:r>
            <a:r>
              <a:rPr lang="ja-JP" altLang="ja-JP" sz="2000" dirty="0">
                <a:latin typeface="ＭＳ ゴシック" panose="020B0609070205080204" pitchFamily="49" charset="-128"/>
                <a:ea typeface="ＭＳ ゴシック" panose="020B0609070205080204" pitchFamily="49" charset="-128"/>
              </a:rPr>
              <a:t>　　</a:t>
            </a:r>
          </a:p>
          <a:p>
            <a:pPr marL="266700"/>
            <a:r>
              <a:rPr lang="ja-JP" altLang="ja-JP" sz="2000" dirty="0">
                <a:latin typeface="ＭＳ ゴシック" panose="020B0609070205080204" pitchFamily="49" charset="-128"/>
                <a:ea typeface="ＭＳ ゴシック" panose="020B0609070205080204" pitchFamily="49" charset="-128"/>
              </a:rPr>
              <a:t>　市販された料理（調理済みの食品）の中で、消費者が「健康な食事」の基準に合致していることを一目で分かり、手軽に入手し、適切に料理を組み合わせて食べることができるよう、公募によりマークを決定。</a:t>
            </a:r>
          </a:p>
        </p:txBody>
      </p:sp>
      <p:sp>
        <p:nvSpPr>
          <p:cNvPr id="3" name="正方形/長方形 2"/>
          <p:cNvSpPr/>
          <p:nvPr/>
        </p:nvSpPr>
        <p:spPr>
          <a:xfrm>
            <a:off x="0" y="2527"/>
            <a:ext cx="9144000" cy="47414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b="1" dirty="0">
                <a:solidFill>
                  <a:schemeClr val="bg1"/>
                </a:solidFill>
                <a:latin typeface="ＭＳ ゴシック" panose="020B0609070205080204" pitchFamily="49" charset="-128"/>
                <a:ea typeface="ＭＳ ゴシック" panose="020B0609070205080204" pitchFamily="49" charset="-128"/>
              </a:rPr>
              <a:t>本検討会で決定</a:t>
            </a:r>
            <a:r>
              <a:rPr lang="ja-JP" altLang="en-US" b="1" dirty="0" smtClean="0">
                <a:solidFill>
                  <a:schemeClr val="bg1"/>
                </a:solidFill>
                <a:latin typeface="ＭＳ ゴシック" panose="020B0609070205080204" pitchFamily="49" charset="-128"/>
                <a:ea typeface="ＭＳ ゴシック" panose="020B0609070205080204" pitchFamily="49" charset="-128"/>
              </a:rPr>
              <a:t>した主なポイント</a:t>
            </a:r>
            <a:endParaRPr lang="ja-JP" altLang="en-US"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83717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72885" y="1149915"/>
            <a:ext cx="3506096" cy="5193729"/>
          </a:xfrm>
          <a:prstGeom prst="rect">
            <a:avLst/>
          </a:prstGeom>
        </p:spPr>
        <p:txBody>
          <a:bodyPr wrap="square">
            <a:spAutoFit/>
          </a:bodyPr>
          <a:lstStyle/>
          <a:p>
            <a:pPr>
              <a:lnSpc>
                <a:spcPct val="130000"/>
              </a:lnSpc>
            </a:pP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a:t>
            </a:r>
            <a:r>
              <a:rPr lang="ja-JP" altLang="en-US" sz="1200" dirty="0">
                <a:latin typeface="ＭＳ Ｐ明朝" panose="02020600040205080304" pitchFamily="18" charset="-128"/>
                <a:ea typeface="ＭＳ Ｐ明朝" panose="02020600040205080304" pitchFamily="18" charset="-128"/>
              </a:rPr>
              <a:t>健康な食事」とは、健康な心身の維持・増進に必要とされる栄養バランスを基本とする食生活が、無理なく持続している状態を意味する</a:t>
            </a:r>
            <a:r>
              <a:rPr lang="ja-JP" altLang="en-US" sz="1200" dirty="0" smtClean="0">
                <a:latin typeface="ＭＳ Ｐ明朝" panose="02020600040205080304" pitchFamily="18" charset="-128"/>
                <a:ea typeface="ＭＳ Ｐ明朝" panose="02020600040205080304" pitchFamily="18" charset="-128"/>
              </a:rPr>
              <a:t>。</a:t>
            </a:r>
            <a:endParaRPr lang="en-US" altLang="ja-JP" sz="1200" dirty="0" smtClean="0">
              <a:latin typeface="ＭＳ Ｐ明朝" panose="02020600040205080304" pitchFamily="18" charset="-128"/>
              <a:ea typeface="ＭＳ Ｐ明朝" panose="02020600040205080304" pitchFamily="18" charset="-128"/>
            </a:endParaRPr>
          </a:p>
          <a:p>
            <a:pPr>
              <a:lnSpc>
                <a:spcPct val="130000"/>
              </a:lnSpc>
            </a:pPr>
            <a:endParaRPr lang="ja-JP" altLang="en-US" sz="900" dirty="0">
              <a:latin typeface="ＭＳ Ｐ明朝" panose="02020600040205080304" pitchFamily="18" charset="-128"/>
              <a:ea typeface="ＭＳ Ｐ明朝" panose="02020600040205080304" pitchFamily="18" charset="-128"/>
            </a:endParaRPr>
          </a:p>
          <a:p>
            <a:pPr>
              <a:lnSpc>
                <a:spcPct val="130000"/>
              </a:lnSpc>
            </a:pP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a:t>
            </a:r>
            <a:r>
              <a:rPr lang="ja-JP" altLang="en-US" sz="1200" dirty="0">
                <a:latin typeface="ＭＳ Ｐ明朝" panose="02020600040205080304" pitchFamily="18" charset="-128"/>
                <a:ea typeface="ＭＳ Ｐ明朝" panose="02020600040205080304" pitchFamily="18" charset="-128"/>
              </a:rPr>
              <a:t>健康な食事」の実現のためには、日本の食文化の良さを引き継ぐとともに、おいしさや楽しみを伴っていることが大切である。おいしさや楽しみは、食材や調理の工夫、食嗜好や食事観の形成、食の場面の選択など、幅広い要素から構成される</a:t>
            </a:r>
            <a:r>
              <a:rPr lang="ja-JP" altLang="en-US" sz="1200" dirty="0" smtClean="0">
                <a:latin typeface="ＭＳ Ｐ明朝" panose="02020600040205080304" pitchFamily="18" charset="-128"/>
                <a:ea typeface="ＭＳ Ｐ明朝" panose="02020600040205080304" pitchFamily="18" charset="-128"/>
              </a:rPr>
              <a:t>。</a:t>
            </a:r>
            <a:endParaRPr lang="en-US" altLang="ja-JP" sz="1200" dirty="0" smtClean="0">
              <a:latin typeface="ＭＳ Ｐ明朝" panose="02020600040205080304" pitchFamily="18" charset="-128"/>
              <a:ea typeface="ＭＳ Ｐ明朝" panose="02020600040205080304" pitchFamily="18" charset="-128"/>
            </a:endParaRPr>
          </a:p>
          <a:p>
            <a:pPr>
              <a:lnSpc>
                <a:spcPct val="130000"/>
              </a:lnSpc>
            </a:pPr>
            <a:endParaRPr lang="ja-JP" altLang="en-US" sz="900" dirty="0">
              <a:latin typeface="ＭＳ Ｐ明朝" panose="02020600040205080304" pitchFamily="18" charset="-128"/>
              <a:ea typeface="ＭＳ Ｐ明朝" panose="02020600040205080304" pitchFamily="18" charset="-128"/>
            </a:endParaRPr>
          </a:p>
          <a:p>
            <a:pPr>
              <a:lnSpc>
                <a:spcPct val="130000"/>
              </a:lnSpc>
            </a:pP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a:t>
            </a:r>
            <a:r>
              <a:rPr lang="ja-JP" altLang="en-US" sz="1200" dirty="0">
                <a:latin typeface="ＭＳ Ｐ明朝" panose="02020600040205080304" pitchFamily="18" charset="-128"/>
                <a:ea typeface="ＭＳ Ｐ明朝" panose="02020600040205080304" pitchFamily="18" charset="-128"/>
              </a:rPr>
              <a:t>健康な食事」が広く社会に定着するためには、信頼できる情報のもとで、国民が適切な食物に日常的にアクセスすることが可能な社会的・経済的・文化的な条件が整っていなければならない</a:t>
            </a:r>
            <a:r>
              <a:rPr lang="ja-JP" altLang="en-US" sz="1200" dirty="0" smtClean="0">
                <a:latin typeface="ＭＳ Ｐ明朝" panose="02020600040205080304" pitchFamily="18" charset="-128"/>
                <a:ea typeface="ＭＳ Ｐ明朝" panose="02020600040205080304" pitchFamily="18" charset="-128"/>
              </a:rPr>
              <a:t>。</a:t>
            </a:r>
            <a:endParaRPr lang="en-US" altLang="ja-JP" sz="1200" dirty="0" smtClean="0">
              <a:latin typeface="ＭＳ Ｐ明朝" panose="02020600040205080304" pitchFamily="18" charset="-128"/>
              <a:ea typeface="ＭＳ Ｐ明朝" panose="02020600040205080304" pitchFamily="18" charset="-128"/>
            </a:endParaRPr>
          </a:p>
          <a:p>
            <a:pPr>
              <a:lnSpc>
                <a:spcPct val="130000"/>
              </a:lnSpc>
            </a:pPr>
            <a:endParaRPr lang="ja-JP" altLang="en-US" sz="900" dirty="0">
              <a:latin typeface="ＭＳ Ｐ明朝" panose="02020600040205080304" pitchFamily="18" charset="-128"/>
              <a:ea typeface="ＭＳ Ｐ明朝" panose="02020600040205080304" pitchFamily="18" charset="-128"/>
            </a:endParaRPr>
          </a:p>
          <a:p>
            <a:pPr>
              <a:lnSpc>
                <a:spcPct val="130000"/>
              </a:lnSpc>
            </a:pP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社会</a:t>
            </a:r>
            <a:r>
              <a:rPr lang="ja-JP" altLang="en-US" sz="1200" dirty="0">
                <a:latin typeface="ＭＳ Ｐ明朝" panose="02020600040205080304" pitchFamily="18" charset="-128"/>
                <a:ea typeface="ＭＳ Ｐ明朝" panose="02020600040205080304" pitchFamily="18" charset="-128"/>
              </a:rPr>
              <a:t>全体での「健康な食事」は、地域の特性を生かした食料の安定供給の確保や食生活に関する教育・体験活動などの取組と、国民一人一人の日々の実践とが相乗的に作用することで実現し、食をめぐる地域力の維持・向上とともに、国民の健康とＱＯＬの維持・向上に着実に貢献する。</a:t>
            </a:r>
          </a:p>
          <a:p>
            <a:pPr algn="just">
              <a:lnSpc>
                <a:spcPct val="130000"/>
              </a:lnSpc>
            </a:pPr>
            <a:endParaRPr lang="ja-JP" altLang="en-US" sz="1200" dirty="0">
              <a:latin typeface="ＭＳ Ｐ明朝" panose="02020600040205080304" pitchFamily="18" charset="-128"/>
              <a:ea typeface="ＭＳ Ｐ明朝" panose="02020600040205080304" pitchFamily="18" charset="-128"/>
            </a:endParaRPr>
          </a:p>
        </p:txBody>
      </p:sp>
      <p:sp>
        <p:nvSpPr>
          <p:cNvPr id="85" name="テキスト ボックス 84"/>
          <p:cNvSpPr txBox="1"/>
          <p:nvPr/>
        </p:nvSpPr>
        <p:spPr>
          <a:xfrm>
            <a:off x="-1893" y="633852"/>
            <a:ext cx="3997829" cy="307777"/>
          </a:xfrm>
          <a:prstGeom prst="rect">
            <a:avLst/>
          </a:prstGeom>
          <a:noFill/>
        </p:spPr>
        <p:txBody>
          <a:bodyPr wrap="square" rtlCol="0">
            <a:spAutoFit/>
          </a:bodyPr>
          <a:lstStyle/>
          <a:p>
            <a:r>
              <a:rPr lang="ja-JP" altLang="en-US" sz="1400" b="1" dirty="0"/>
              <a:t>日本人の長寿を支える</a:t>
            </a:r>
            <a:r>
              <a:rPr lang="ja-JP" altLang="en-US" sz="1400" b="1" dirty="0" smtClean="0"/>
              <a:t>「</a:t>
            </a:r>
            <a:r>
              <a:rPr lang="ja-JP" altLang="en-US" sz="1400" b="1" dirty="0"/>
              <a:t>健康な食事」の</a:t>
            </a:r>
            <a:r>
              <a:rPr lang="ja-JP" altLang="en-US" sz="1400" b="1" dirty="0" smtClean="0"/>
              <a:t>とらえ方</a:t>
            </a:r>
            <a:endParaRPr lang="ja-JP" altLang="en-US" sz="1400" b="1" dirty="0"/>
          </a:p>
        </p:txBody>
      </p:sp>
      <p:sp>
        <p:nvSpPr>
          <p:cNvPr id="86" name="テキスト ボックス 85"/>
          <p:cNvSpPr txBox="1"/>
          <p:nvPr/>
        </p:nvSpPr>
        <p:spPr>
          <a:xfrm>
            <a:off x="4188830" y="620688"/>
            <a:ext cx="4919674" cy="307777"/>
          </a:xfrm>
          <a:prstGeom prst="rect">
            <a:avLst/>
          </a:prstGeom>
          <a:noFill/>
        </p:spPr>
        <p:txBody>
          <a:bodyPr wrap="square" rtlCol="0">
            <a:spAutoFit/>
          </a:bodyPr>
          <a:lstStyle/>
          <a:p>
            <a:r>
              <a:rPr kumimoji="1" lang="ja-JP" altLang="en-US" sz="1400" b="1" dirty="0" smtClean="0"/>
              <a:t>日本人の長寿を支える「健康な食事」を</a:t>
            </a:r>
            <a:r>
              <a:rPr lang="ja-JP" altLang="ja-JP" sz="1400" b="1" dirty="0"/>
              <a:t>構成している</a:t>
            </a:r>
            <a:r>
              <a:rPr lang="ja-JP" altLang="ja-JP" sz="1400" b="1" dirty="0" smtClean="0"/>
              <a:t>要因例</a:t>
            </a:r>
            <a:endParaRPr kumimoji="1" lang="en-US" altLang="ja-JP" sz="1400" b="1" dirty="0" smtClean="0"/>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817301" y="988902"/>
            <a:ext cx="5388488" cy="5824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角丸四角形 5"/>
          <p:cNvSpPr/>
          <p:nvPr/>
        </p:nvSpPr>
        <p:spPr>
          <a:xfrm>
            <a:off x="179512" y="10361"/>
            <a:ext cx="8774196" cy="466311"/>
          </a:xfrm>
          <a:prstGeom prst="round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r>
              <a:rPr lang="ja-JP" altLang="ja-JP" sz="2000" dirty="0"/>
              <a:t>１）日本人の長寿を支える「健康な食事」のとらえ方を</a:t>
            </a:r>
            <a:r>
              <a:rPr lang="ja-JP" altLang="ja-JP" sz="2000" dirty="0" smtClean="0"/>
              <a:t>整理</a:t>
            </a:r>
            <a:endParaRPr lang="ja-JP" altLang="ja-JP" sz="2000" dirty="0"/>
          </a:p>
        </p:txBody>
      </p:sp>
      <p:sp>
        <p:nvSpPr>
          <p:cNvPr id="3" name="正方形/長方形 2"/>
          <p:cNvSpPr/>
          <p:nvPr/>
        </p:nvSpPr>
        <p:spPr>
          <a:xfrm>
            <a:off x="0" y="476672"/>
            <a:ext cx="9143999" cy="45719"/>
          </a:xfrm>
          <a:prstGeom prst="rect">
            <a:avLst/>
          </a:prstGeom>
          <a:gradFill flip="none" rotWithShape="1">
            <a:gsLst>
              <a:gs pos="0">
                <a:srgbClr val="5E9EFF"/>
              </a:gs>
              <a:gs pos="100000">
                <a:schemeClr val="accent5">
                  <a:lumMod val="40000"/>
                  <a:lumOff val="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89813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71869" y="692696"/>
            <a:ext cx="5565947" cy="338554"/>
          </a:xfrm>
          <a:prstGeom prst="rect">
            <a:avLst/>
          </a:prstGeom>
          <a:noFill/>
        </p:spPr>
        <p:txBody>
          <a:bodyPr wrap="none" rtlCol="0">
            <a:spAutoFit/>
          </a:bodyPr>
          <a:lstStyle/>
          <a:p>
            <a:pPr algn="ctr"/>
            <a:r>
              <a:rPr lang="ja-JP" altLang="en-US" sz="1600" b="1" dirty="0" smtClean="0"/>
              <a:t>「健康な食事」の食事パターンに</a:t>
            </a:r>
            <a:r>
              <a:rPr lang="ja-JP" altLang="en-US" sz="1600" b="1" dirty="0"/>
              <a:t>関する</a:t>
            </a:r>
            <a:r>
              <a:rPr lang="ja-JP" altLang="en-US" sz="1600" b="1" dirty="0" smtClean="0"/>
              <a:t>基準の内容と留意事項</a:t>
            </a:r>
            <a:endParaRPr lang="en-US" altLang="ja-JP" sz="1600" b="1" dirty="0" smtClean="0"/>
          </a:p>
        </p:txBody>
      </p:sp>
      <p:graphicFrame>
        <p:nvGraphicFramePr>
          <p:cNvPr id="14" name="表 13"/>
          <p:cNvGraphicFramePr>
            <a:graphicFrameLocks noGrp="1"/>
          </p:cNvGraphicFramePr>
          <p:nvPr>
            <p:extLst>
              <p:ext uri="{D42A27DB-BD31-4B8C-83A1-F6EECF244321}">
                <p14:modId xmlns:p14="http://schemas.microsoft.com/office/powerpoint/2010/main" val="3810633222"/>
              </p:ext>
            </p:extLst>
          </p:nvPr>
        </p:nvGraphicFramePr>
        <p:xfrm>
          <a:off x="190294" y="1124744"/>
          <a:ext cx="8774195" cy="5544615"/>
        </p:xfrm>
        <a:graphic>
          <a:graphicData uri="http://schemas.openxmlformats.org/drawingml/2006/table">
            <a:tbl>
              <a:tblPr firstRow="1" bandRow="1">
                <a:tableStyleId>{5940675A-B579-460E-94D1-54222C63F5DA}</a:tableStyleId>
              </a:tblPr>
              <a:tblGrid>
                <a:gridCol w="2951320"/>
                <a:gridCol w="2871555"/>
                <a:gridCol w="2951320"/>
              </a:tblGrid>
              <a:tr h="376893">
                <a:tc gridSpan="3">
                  <a:txBody>
                    <a:bodyPr/>
                    <a:lstStyle/>
                    <a:p>
                      <a:pPr algn="ctr">
                        <a:lnSpc>
                          <a:spcPct val="100000"/>
                        </a:lnSpc>
                      </a:pPr>
                      <a:r>
                        <a:rPr kumimoji="1" lang="ja-JP" altLang="en-US" sz="1600" dirty="0" smtClean="0"/>
                        <a:t>食事パターンの基準の内容</a:t>
                      </a:r>
                      <a:endParaRPr kumimoji="1" lang="en-US" altLang="ja-JP" sz="1600" dirty="0" smtClean="0"/>
                    </a:p>
                  </a:txBody>
                  <a:tcPr marL="121814" marR="121814" marT="60908" marB="6090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en-US" altLang="ja-JP" sz="1400"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kumimoji="1" lang="en-US" altLang="ja-JP" sz="1400"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376893">
                <a:tc gridSpan="3">
                  <a:txBody>
                    <a:bodyPr/>
                    <a:lstStyle/>
                    <a:p>
                      <a:pPr algn="ctr">
                        <a:lnSpc>
                          <a:spcPct val="100000"/>
                        </a:lnSpc>
                      </a:pPr>
                      <a:endParaRPr kumimoji="1" lang="en-US" altLang="ja-JP" sz="1200" dirty="0" smtClean="0"/>
                    </a:p>
                  </a:txBody>
                  <a:tcPr marL="121814" marR="121814" marT="60908" marB="6090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kumimoji="1" lang="en-US" altLang="ja-JP" sz="1400"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kumimoji="1" lang="en-US" altLang="ja-JP" sz="1400"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649269">
                <a:tc>
                  <a:txBody>
                    <a:bodyPr/>
                    <a:lstStyle/>
                    <a:p>
                      <a:pPr>
                        <a:lnSpc>
                          <a:spcPct val="100000"/>
                        </a:lnSpc>
                      </a:pPr>
                      <a:r>
                        <a:rPr kumimoji="1" lang="ja-JP" altLang="en-US" sz="1800" dirty="0" smtClean="0"/>
                        <a:t>　</a:t>
                      </a:r>
                      <a:r>
                        <a:rPr kumimoji="1" lang="ja-JP" altLang="en-US" sz="1500" dirty="0" smtClean="0"/>
                        <a:t>精製度の低い米や麦等の穀類を利用した主食。</a:t>
                      </a:r>
                      <a:endParaRPr kumimoji="1" lang="en-US" altLang="ja-JP" sz="1500" dirty="0" smtClean="0"/>
                    </a:p>
                    <a:p>
                      <a:pPr>
                        <a:lnSpc>
                          <a:spcPct val="100000"/>
                        </a:lnSpc>
                      </a:pPr>
                      <a:r>
                        <a:rPr kumimoji="1" lang="ja-JP" altLang="en-US" sz="1600" dirty="0" smtClean="0"/>
                        <a:t>　</a:t>
                      </a:r>
                      <a:r>
                        <a:rPr kumimoji="1" lang="ja-JP" altLang="en-US" sz="1200" dirty="0" smtClean="0"/>
                        <a:t>なお、炭水化物は</a:t>
                      </a:r>
                      <a:r>
                        <a:rPr kumimoji="1" lang="en-US" altLang="ja-JP" sz="1200" dirty="0" smtClean="0">
                          <a:solidFill>
                            <a:schemeClr val="tx1"/>
                          </a:solidFill>
                        </a:rPr>
                        <a:t>40</a:t>
                      </a:r>
                      <a:r>
                        <a:rPr kumimoji="1" lang="ja-JP" altLang="en-US" sz="1200" dirty="0" smtClean="0">
                          <a:solidFill>
                            <a:schemeClr val="tx1"/>
                          </a:solidFill>
                        </a:rPr>
                        <a:t>～</a:t>
                      </a:r>
                      <a:r>
                        <a:rPr kumimoji="1" lang="en-US" altLang="ja-JP" sz="1200" dirty="0" smtClean="0">
                          <a:solidFill>
                            <a:schemeClr val="tx1"/>
                          </a:solidFill>
                        </a:rPr>
                        <a:t>70g</a:t>
                      </a:r>
                      <a:r>
                        <a:rPr kumimoji="1" lang="ja-JP" altLang="en-US" sz="1200" dirty="0" smtClean="0"/>
                        <a:t>であること。精製度の低い穀類は２割程度であること。</a:t>
                      </a:r>
                      <a:endParaRPr kumimoji="1" lang="en-US" altLang="ja-JP" sz="1200" dirty="0" smtClean="0"/>
                    </a:p>
                    <a:p>
                      <a:pPr>
                        <a:lnSpc>
                          <a:spcPct val="100000"/>
                        </a:lnSpc>
                      </a:pPr>
                      <a:r>
                        <a:rPr kumimoji="1" lang="ja-JP" altLang="en-US" sz="1200" dirty="0" smtClean="0"/>
                        <a:t>　ただし、精製度の低い穀類の割合が多い場合は、１日１食程度の摂取にとどめることに留意する。</a:t>
                      </a:r>
                      <a:endParaRPr kumimoji="1" lang="en-US" altLang="ja-JP" sz="1200" dirty="0" smtClean="0"/>
                    </a:p>
                  </a:txBody>
                  <a:tcPr marL="121814" marR="121814" marT="60908" marB="6090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nSpc>
                          <a:spcPct val="100000"/>
                        </a:lnSpc>
                      </a:pPr>
                      <a:r>
                        <a:rPr kumimoji="1" lang="ja-JP" altLang="en-US" sz="1800" dirty="0" smtClean="0"/>
                        <a:t>　</a:t>
                      </a:r>
                      <a:r>
                        <a:rPr kumimoji="1" lang="ja-JP" altLang="en-US" sz="1500" dirty="0" smtClean="0"/>
                        <a:t>魚介類、肉類、卵類、大豆・大豆製品を主材料とした副食（主菜）。</a:t>
                      </a:r>
                      <a:endParaRPr kumimoji="1" lang="en-US" altLang="ja-JP" sz="1500" dirty="0" smtClean="0"/>
                    </a:p>
                    <a:p>
                      <a:pPr>
                        <a:lnSpc>
                          <a:spcPct val="100000"/>
                        </a:lnSpc>
                      </a:pPr>
                      <a:r>
                        <a:rPr kumimoji="1" lang="ja-JP" altLang="en-US" sz="1800" dirty="0" smtClean="0"/>
                        <a:t>　</a:t>
                      </a:r>
                      <a:r>
                        <a:rPr kumimoji="1" lang="ja-JP" altLang="en-US" sz="1400" dirty="0" smtClean="0"/>
                        <a:t>なお、たんぱく質は</a:t>
                      </a:r>
                      <a:r>
                        <a:rPr kumimoji="1" lang="en-US" altLang="ja-JP" sz="1400" dirty="0" smtClean="0"/>
                        <a:t>10</a:t>
                      </a:r>
                      <a:r>
                        <a:rPr kumimoji="1" lang="ja-JP" altLang="en-US" sz="1400" dirty="0" smtClean="0"/>
                        <a:t>～</a:t>
                      </a:r>
                      <a:r>
                        <a:rPr kumimoji="1" lang="en-US" altLang="ja-JP" sz="1400" dirty="0" smtClean="0"/>
                        <a:t>17g</a:t>
                      </a:r>
                      <a:r>
                        <a:rPr kumimoji="1" lang="ja-JP" altLang="en-US" sz="1400" dirty="0" smtClean="0"/>
                        <a:t>であること。</a:t>
                      </a:r>
                      <a:endParaRPr kumimoji="1" lang="en-US" altLang="ja-JP" sz="1400" dirty="0" smtClean="0"/>
                    </a:p>
                  </a:txBody>
                  <a:tcPr marL="121814" marR="121814" marT="60908" marB="6090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nSpc>
                          <a:spcPct val="100000"/>
                        </a:lnSpc>
                      </a:pPr>
                      <a:r>
                        <a:rPr kumimoji="1" lang="ja-JP" altLang="en-US" sz="1800" dirty="0" smtClean="0"/>
                        <a:t>　</a:t>
                      </a:r>
                      <a:r>
                        <a:rPr kumimoji="1" lang="ja-JP" altLang="en-US" sz="1500" dirty="0" smtClean="0"/>
                        <a:t>緑黄色野菜を含む２種類以上の野菜（いも類、きのこ類・海藻類も含む）を使用した副食（副菜）。</a:t>
                      </a:r>
                      <a:endParaRPr kumimoji="1" lang="en-US" altLang="ja-JP" sz="1500" dirty="0" smtClean="0"/>
                    </a:p>
                    <a:p>
                      <a:pPr>
                        <a:lnSpc>
                          <a:spcPct val="100000"/>
                        </a:lnSpc>
                      </a:pPr>
                      <a:r>
                        <a:rPr kumimoji="1" lang="ja-JP" altLang="en-US" sz="1800" dirty="0" smtClean="0"/>
                        <a:t>　</a:t>
                      </a:r>
                      <a:r>
                        <a:rPr kumimoji="1" lang="ja-JP" altLang="en-US" sz="1400" dirty="0" smtClean="0"/>
                        <a:t>なお、野菜は</a:t>
                      </a:r>
                      <a:r>
                        <a:rPr kumimoji="1" lang="en-US" altLang="ja-JP" sz="1400" dirty="0" smtClean="0"/>
                        <a:t>100</a:t>
                      </a:r>
                      <a:r>
                        <a:rPr kumimoji="1" lang="ja-JP" altLang="en-US" sz="1400" dirty="0" smtClean="0"/>
                        <a:t>～</a:t>
                      </a:r>
                      <a:r>
                        <a:rPr kumimoji="1" lang="en-US" altLang="ja-JP" sz="1400" dirty="0" smtClean="0"/>
                        <a:t>200g</a:t>
                      </a:r>
                      <a:r>
                        <a:rPr kumimoji="1" lang="ja-JP" altLang="en-US" sz="1400" dirty="0" smtClean="0"/>
                        <a:t>であること。</a:t>
                      </a:r>
                      <a:endParaRPr kumimoji="1" lang="en-US" altLang="ja-JP" sz="1400" dirty="0" smtClean="0"/>
                    </a:p>
                  </a:txBody>
                  <a:tcPr marL="121814" marR="121814" marT="60908" marB="6090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r>
              <a:tr h="125656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a:t>
                      </a:r>
                      <a:r>
                        <a:rPr kumimoji="1" lang="ja-JP" altLang="en-US" sz="1200" dirty="0" smtClean="0"/>
                        <a:t>１　</a:t>
                      </a:r>
                      <a:r>
                        <a:rPr kumimoji="1" lang="en-US" altLang="ja-JP" sz="1200" dirty="0" smtClean="0"/>
                        <a:t> </a:t>
                      </a:r>
                      <a:r>
                        <a:rPr kumimoji="1" lang="ja-JP" altLang="en-US" sz="1200" dirty="0" smtClean="0"/>
                        <a:t>エネルギー　　</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aseline="0" dirty="0" smtClean="0"/>
                        <a:t>  </a:t>
                      </a:r>
                      <a:r>
                        <a:rPr kumimoji="1" lang="ja-JP" altLang="en-US" sz="1200" dirty="0" smtClean="0"/>
                        <a:t>○単品の場合は、１食当たり、料理</a:t>
                      </a:r>
                      <a:r>
                        <a:rPr kumimoji="1" lang="en-US" altLang="ja-JP" sz="1200" dirty="0" smtClean="0">
                          <a:solidFill>
                            <a:schemeClr val="tx1"/>
                          </a:solidFill>
                        </a:rPr>
                        <a:t>Ⅰ</a:t>
                      </a:r>
                      <a:r>
                        <a:rPr kumimoji="1" lang="ja-JP" altLang="en-US" sz="1200" dirty="0" smtClean="0">
                          <a:solidFill>
                            <a:schemeClr val="tx1"/>
                          </a:solidFill>
                        </a:rPr>
                        <a:t>は</a:t>
                      </a:r>
                      <a:r>
                        <a:rPr kumimoji="1" lang="en-US" altLang="ja-JP" sz="1200" dirty="0" smtClean="0">
                          <a:solidFill>
                            <a:schemeClr val="tx1"/>
                          </a:solidFill>
                        </a:rPr>
                        <a:t>300kcal</a:t>
                      </a:r>
                      <a:r>
                        <a:rPr kumimoji="1" lang="ja-JP" altLang="en-US" sz="1200" dirty="0" smtClean="0">
                          <a:solidFill>
                            <a:schemeClr val="tx1"/>
                          </a:solidFill>
                        </a:rPr>
                        <a:t>未満、料理</a:t>
                      </a:r>
                      <a:r>
                        <a:rPr kumimoji="1" lang="en-US" altLang="ja-JP" sz="1200" dirty="0" smtClean="0">
                          <a:solidFill>
                            <a:schemeClr val="tx1"/>
                          </a:solidFill>
                        </a:rPr>
                        <a:t>Ⅱ</a:t>
                      </a:r>
                      <a:r>
                        <a:rPr kumimoji="1" lang="ja-JP" altLang="en-US" sz="1200" dirty="0" smtClean="0">
                          <a:solidFill>
                            <a:schemeClr val="tx1"/>
                          </a:solidFill>
                        </a:rPr>
                        <a:t>は</a:t>
                      </a:r>
                      <a:r>
                        <a:rPr kumimoji="1" lang="en-US" altLang="ja-JP" sz="1200" dirty="0" smtClean="0">
                          <a:solidFill>
                            <a:schemeClr val="tx1"/>
                          </a:solidFill>
                        </a:rPr>
                        <a:t>250kcal</a:t>
                      </a:r>
                      <a:r>
                        <a:rPr kumimoji="1" lang="ja-JP" altLang="en-US" sz="1200" dirty="0" smtClean="0">
                          <a:solidFill>
                            <a:schemeClr val="tx1"/>
                          </a:solidFill>
                        </a:rPr>
                        <a:t>未満、料理</a:t>
                      </a:r>
                      <a:r>
                        <a:rPr kumimoji="1" lang="en-US" altLang="ja-JP" sz="1200" dirty="0" smtClean="0">
                          <a:solidFill>
                            <a:schemeClr val="tx1"/>
                          </a:solidFill>
                        </a:rPr>
                        <a:t>Ⅲ</a:t>
                      </a:r>
                      <a:r>
                        <a:rPr kumimoji="1" lang="ja-JP" altLang="en-US" sz="1200" dirty="0" smtClean="0">
                          <a:solidFill>
                            <a:schemeClr val="tx1"/>
                          </a:solidFill>
                        </a:rPr>
                        <a:t>は</a:t>
                      </a:r>
                      <a:r>
                        <a:rPr kumimoji="1" lang="en-US" altLang="ja-JP" sz="1200" dirty="0" smtClean="0">
                          <a:solidFill>
                            <a:schemeClr val="tx1"/>
                          </a:solidFill>
                        </a:rPr>
                        <a:t>150kcal</a:t>
                      </a:r>
                      <a:r>
                        <a:rPr kumimoji="1" lang="ja-JP" altLang="en-US" sz="1200" dirty="0" smtClean="0">
                          <a:solidFill>
                            <a:schemeClr val="tx1"/>
                          </a:solidFill>
                        </a:rPr>
                        <a:t>未満</a:t>
                      </a:r>
                      <a:r>
                        <a:rPr kumimoji="1" lang="ja-JP" altLang="en-US" sz="1200" dirty="0" smtClean="0"/>
                        <a:t>であること。</a:t>
                      </a:r>
                      <a:endParaRPr kumimoji="1" lang="en-US" altLang="ja-JP" sz="1200" dirty="0" smtClean="0"/>
                    </a:p>
                    <a:p>
                      <a:pPr>
                        <a:lnSpc>
                          <a:spcPct val="100000"/>
                        </a:lnSpc>
                      </a:pPr>
                      <a:r>
                        <a:rPr kumimoji="1" lang="ja-JP" altLang="en-US" sz="1200" dirty="0" smtClean="0"/>
                        <a:t>  ○料理</a:t>
                      </a:r>
                      <a:r>
                        <a:rPr kumimoji="1" lang="en-US" altLang="ja-JP" sz="1200" dirty="0" smtClean="0"/>
                        <a:t>Ⅰ</a:t>
                      </a:r>
                      <a:r>
                        <a:rPr kumimoji="1" lang="ja-JP" altLang="en-US" sz="1200" dirty="0" err="1" smtClean="0"/>
                        <a:t>、</a:t>
                      </a:r>
                      <a:r>
                        <a:rPr kumimoji="1" lang="en-US" altLang="ja-JP" sz="1200" dirty="0" smtClean="0"/>
                        <a:t>Ⅱ</a:t>
                      </a:r>
                      <a:r>
                        <a:rPr kumimoji="1" lang="ja-JP" altLang="en-US" sz="1200" dirty="0" err="1" smtClean="0"/>
                        <a:t>、</a:t>
                      </a:r>
                      <a:r>
                        <a:rPr kumimoji="1" lang="en-US" altLang="ja-JP" sz="1200" dirty="0" smtClean="0"/>
                        <a:t>Ⅲ</a:t>
                      </a:r>
                      <a:r>
                        <a:rPr kumimoji="1" lang="ja-JP" altLang="en-US" sz="1200" dirty="0" smtClean="0"/>
                        <a:t>を組み合わせる場合は、１食当たりのエネルギー量は</a:t>
                      </a:r>
                      <a:r>
                        <a:rPr kumimoji="1" lang="en-US" altLang="ja-JP" sz="1200" dirty="0" smtClean="0"/>
                        <a:t>650kcal</a:t>
                      </a:r>
                      <a:r>
                        <a:rPr kumimoji="1" lang="ja-JP" altLang="en-US" sz="1200" dirty="0" smtClean="0"/>
                        <a:t>未満であること。</a:t>
                      </a:r>
                      <a:endParaRPr kumimoji="1" lang="en-US" altLang="ja-JP" sz="1200" dirty="0" smtClean="0"/>
                    </a:p>
                    <a:p>
                      <a:pPr>
                        <a:lnSpc>
                          <a:spcPct val="100000"/>
                        </a:lnSpc>
                      </a:pPr>
                      <a:r>
                        <a:rPr kumimoji="1" lang="en-US" altLang="ja-JP" sz="1200" dirty="0" smtClean="0"/>
                        <a:t>※ </a:t>
                      </a:r>
                      <a:r>
                        <a:rPr kumimoji="1" lang="ja-JP" altLang="en-US" sz="1200" dirty="0" smtClean="0"/>
                        <a:t>２　食塩</a:t>
                      </a:r>
                      <a:endParaRPr kumimoji="1" lang="en-US" altLang="ja-JP" sz="1200" dirty="0" smtClean="0"/>
                    </a:p>
                    <a:p>
                      <a:pPr>
                        <a:lnSpc>
                          <a:spcPct val="100000"/>
                        </a:lnSpc>
                      </a:pPr>
                      <a:r>
                        <a:rPr kumimoji="1" lang="ja-JP" altLang="en-US" sz="1200" baseline="0" dirty="0" smtClean="0"/>
                        <a:t>  </a:t>
                      </a:r>
                      <a:r>
                        <a:rPr kumimoji="1" lang="ja-JP" altLang="en-US" sz="1200" dirty="0" smtClean="0"/>
                        <a:t>○単品の場合は、料理区分ごとの１食当たりの食塩含有量（食塩相当量）は１</a:t>
                      </a:r>
                      <a:r>
                        <a:rPr kumimoji="1" lang="en-US" altLang="ja-JP" sz="1200" dirty="0" smtClean="0"/>
                        <a:t>g</a:t>
                      </a:r>
                      <a:r>
                        <a:rPr kumimoji="1" lang="ja-JP" altLang="en-US" sz="1200" dirty="0" smtClean="0"/>
                        <a:t>未満であること。</a:t>
                      </a:r>
                      <a:endParaRPr kumimoji="1" lang="en-US" altLang="ja-JP" sz="1200" dirty="0" smtClean="0"/>
                    </a:p>
                    <a:p>
                      <a:pPr>
                        <a:lnSpc>
                          <a:spcPct val="100000"/>
                        </a:lnSpc>
                      </a:pPr>
                      <a:r>
                        <a:rPr kumimoji="1" lang="ja-JP" altLang="en-US" sz="1200" baseline="0" dirty="0" smtClean="0"/>
                        <a:t>  </a:t>
                      </a:r>
                      <a:r>
                        <a:rPr kumimoji="1" lang="ja-JP" altLang="en-US" sz="1200" dirty="0" smtClean="0"/>
                        <a:t>○料理</a:t>
                      </a:r>
                      <a:r>
                        <a:rPr kumimoji="1" lang="en-US" altLang="ja-JP" sz="1200" dirty="0" smtClean="0"/>
                        <a:t>Ⅰ</a:t>
                      </a:r>
                      <a:r>
                        <a:rPr kumimoji="1" lang="ja-JP" altLang="en-US" sz="1200" dirty="0" err="1" smtClean="0"/>
                        <a:t>、</a:t>
                      </a:r>
                      <a:r>
                        <a:rPr kumimoji="1" lang="en-US" altLang="ja-JP" sz="1200" dirty="0" smtClean="0"/>
                        <a:t>Ⅱ</a:t>
                      </a:r>
                      <a:r>
                        <a:rPr kumimoji="1" lang="ja-JP" altLang="en-US" sz="1200" dirty="0" err="1" smtClean="0"/>
                        <a:t>、</a:t>
                      </a:r>
                      <a:r>
                        <a:rPr kumimoji="1" lang="en-US" altLang="ja-JP" sz="1200" dirty="0" smtClean="0"/>
                        <a:t>Ⅲ</a:t>
                      </a:r>
                      <a:r>
                        <a:rPr kumimoji="1" lang="ja-JP" altLang="en-US" sz="1200" dirty="0" smtClean="0"/>
                        <a:t>を組み合わせる場合は、</a:t>
                      </a:r>
                      <a:r>
                        <a:rPr kumimoji="1" lang="ja-JP" altLang="en-US" sz="1200" spc="-50" baseline="0" dirty="0" smtClean="0"/>
                        <a:t>１食当たりの食塩含有量（食塩相当量）は３</a:t>
                      </a:r>
                      <a:r>
                        <a:rPr kumimoji="1" lang="en-US" altLang="ja-JP" sz="1200" spc="-50" baseline="0" dirty="0" smtClean="0"/>
                        <a:t>g</a:t>
                      </a:r>
                      <a:r>
                        <a:rPr kumimoji="1" lang="ja-JP" altLang="en-US" sz="1200" spc="-50" baseline="0" dirty="0" smtClean="0"/>
                        <a:t>未満であること。</a:t>
                      </a:r>
                      <a:endParaRPr kumimoji="1" lang="en-US" altLang="ja-JP" sz="1200" spc="-50" baseline="0" dirty="0" smtClean="0"/>
                    </a:p>
                  </a:txBody>
                  <a:tcPr marL="121814" marR="121814" marT="60908" marB="6090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en-US" altLang="ja-JP" sz="1600"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en-US" altLang="ja-JP" sz="1600" dirty="0" smtClean="0"/>
                    </a:p>
                  </a:txBody>
                  <a:tcPr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82750">
                <a:tc gridSpan="3">
                  <a:txBody>
                    <a:bodyPr/>
                    <a:lstStyle/>
                    <a:p>
                      <a:pPr algn="ctr"/>
                      <a:r>
                        <a:rPr kumimoji="1" lang="ja-JP" altLang="en-US" sz="1200" dirty="0" smtClean="0"/>
                        <a:t>提供上の留意点</a:t>
                      </a:r>
                      <a:endParaRPr kumimoji="1" lang="ja-JP" altLang="en-US" sz="1200" dirty="0"/>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dirty="0"/>
                    </a:p>
                  </a:txBody>
                  <a:tcPr/>
                </a:tc>
                <a:tc hMerge="1">
                  <a:txBody>
                    <a:bodyPr/>
                    <a:lstStyle/>
                    <a:p>
                      <a:pPr algn="ctr"/>
                      <a:endParaRPr kumimoji="1" lang="ja-JP" altLang="en-US" dirty="0"/>
                    </a:p>
                  </a:txBody>
                  <a:tcPr/>
                </a:tc>
              </a:tr>
              <a:tr h="471250">
                <a:tc gridSpan="3">
                  <a:txBody>
                    <a:bodyPr/>
                    <a:lstStyle/>
                    <a:p>
                      <a:r>
                        <a:rPr kumimoji="1" lang="ja-JP" altLang="en-US" sz="1200" dirty="0" smtClean="0"/>
                        <a:t>・　「健康な食事」の実現のためには、日本の食文化の良さを引き継ぐとともに、おいしさや楽しみを伴っていることが大切であることから、旬の食材や地域産物の利用などに配慮すること。　　　</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smtClean="0"/>
                    </a:p>
                  </a:txBody>
                  <a:tcPr/>
                </a:tc>
                <a:tc hMerge="1">
                  <a:txBody>
                    <a:bodyPr/>
                    <a:lstStyle/>
                    <a:p>
                      <a:endParaRPr kumimoji="1" lang="ja-JP" altLang="en-US" sz="1200" dirty="0" smtClean="0"/>
                    </a:p>
                  </a:txBody>
                  <a:tcPr/>
                </a:tc>
              </a:tr>
              <a:tr h="282750">
                <a:tc gridSpan="3">
                  <a:txBody>
                    <a:bodyPr/>
                    <a:lstStyle/>
                    <a:p>
                      <a:pPr algn="ctr"/>
                      <a:r>
                        <a:rPr kumimoji="1" lang="ja-JP" altLang="en-US" sz="1200" dirty="0" smtClean="0"/>
                        <a:t>摂取上の留意点</a:t>
                      </a:r>
                      <a:endParaRPr kumimoji="1" lang="ja-JP" altLang="en-US" sz="1200" dirty="0"/>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dirty="0"/>
                    </a:p>
                  </a:txBody>
                  <a:tcPr/>
                </a:tc>
                <a:tc hMerge="1">
                  <a:txBody>
                    <a:bodyPr/>
                    <a:lstStyle/>
                    <a:p>
                      <a:pPr algn="ctr"/>
                      <a:endParaRPr kumimoji="1" lang="ja-JP" altLang="en-US" dirty="0"/>
                    </a:p>
                  </a:txBody>
                  <a:tcPr/>
                </a:tc>
              </a:tr>
              <a:tr h="848250">
                <a:tc gridSpan="3">
                  <a:txBody>
                    <a:bodyPr/>
                    <a:lstStyle/>
                    <a:p>
                      <a:r>
                        <a:rPr kumimoji="1" lang="ja-JP" altLang="en-US" sz="1200" dirty="0" smtClean="0"/>
                        <a:t>・　１日の食事においては、料理</a:t>
                      </a:r>
                      <a:r>
                        <a:rPr kumimoji="1" lang="en-US" altLang="ja-JP" sz="1200" dirty="0" smtClean="0"/>
                        <a:t>Ⅰ</a:t>
                      </a:r>
                      <a:r>
                        <a:rPr kumimoji="1" lang="ja-JP" altLang="en-US" sz="1200" dirty="0" smtClean="0"/>
                        <a:t>～</a:t>
                      </a:r>
                      <a:r>
                        <a:rPr kumimoji="1" lang="en-US" altLang="ja-JP" sz="1200" dirty="0" smtClean="0"/>
                        <a:t>Ⅲ</a:t>
                      </a:r>
                      <a:r>
                        <a:rPr kumimoji="1" lang="ja-JP" altLang="en-US" sz="1200" dirty="0" smtClean="0"/>
                        <a:t>の組合せにあわせて牛乳･乳製品、果物を摂取すること。</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必要なエネルギー量は個人によって異なることから、体重や体格の変化をみながら適した料理の組合せを選択すること。</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摂取する食品や栄養素が偏らないよう、特定の食材を用いた料理を繰り返し選択するのではなく、多様な食材や調理法による異なる種類の料理を選択すること。　　　</a:t>
                      </a:r>
                      <a:r>
                        <a:rPr kumimoji="1" lang="ja-JP" altLang="en-US" sz="1100" dirty="0" smtClean="0"/>
                        <a:t>　　</a:t>
                      </a:r>
                      <a:endParaRPr kumimoji="1" lang="ja-JP" altLang="en-US" sz="1200" dirty="0" smtClean="0"/>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smtClean="0"/>
                    </a:p>
                  </a:txBody>
                  <a:tcPr/>
                </a:tc>
                <a:tc hMerge="1">
                  <a:txBody>
                    <a:bodyPr/>
                    <a:lstStyle/>
                    <a:p>
                      <a:endParaRPr kumimoji="1" lang="ja-JP" altLang="en-US" sz="1200" dirty="0" smtClean="0"/>
                    </a:p>
                  </a:txBody>
                  <a:tcPr/>
                </a:tc>
              </a:tr>
            </a:tbl>
          </a:graphicData>
        </a:graphic>
      </p:graphicFrame>
      <p:sp>
        <p:nvSpPr>
          <p:cNvPr id="15" name="正方形/長方形 14"/>
          <p:cNvSpPr>
            <a:spLocks/>
          </p:cNvSpPr>
          <p:nvPr/>
        </p:nvSpPr>
        <p:spPr>
          <a:xfrm>
            <a:off x="179512" y="1484784"/>
            <a:ext cx="2943345" cy="386256"/>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料理</a:t>
            </a:r>
            <a:r>
              <a:rPr kumimoji="1" lang="en-US" altLang="ja-JP" sz="1600" dirty="0" smtClean="0">
                <a:solidFill>
                  <a:schemeClr val="tx1"/>
                </a:solidFill>
              </a:rPr>
              <a:t>Ⅰ</a:t>
            </a:r>
            <a:r>
              <a:rPr kumimoji="1" lang="ja-JP" altLang="en-US" sz="1600" dirty="0" smtClean="0">
                <a:solidFill>
                  <a:schemeClr val="tx1"/>
                </a:solidFill>
              </a:rPr>
              <a:t>（主食）</a:t>
            </a:r>
            <a:endParaRPr kumimoji="1" lang="ja-JP" altLang="en-US" sz="1600" dirty="0">
              <a:solidFill>
                <a:schemeClr val="tx1"/>
              </a:solidFill>
            </a:endParaRPr>
          </a:p>
        </p:txBody>
      </p:sp>
      <p:sp>
        <p:nvSpPr>
          <p:cNvPr id="16" name="正方形/長方形 15"/>
          <p:cNvSpPr>
            <a:spLocks/>
          </p:cNvSpPr>
          <p:nvPr/>
        </p:nvSpPr>
        <p:spPr>
          <a:xfrm>
            <a:off x="3131840" y="1484783"/>
            <a:ext cx="2860821" cy="39164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料理</a:t>
            </a:r>
            <a:r>
              <a:rPr kumimoji="1" lang="en-US" altLang="ja-JP" sz="1600" dirty="0" smtClean="0">
                <a:solidFill>
                  <a:schemeClr val="tx1"/>
                </a:solidFill>
              </a:rPr>
              <a:t>Ⅱ</a:t>
            </a:r>
            <a:r>
              <a:rPr kumimoji="1" lang="ja-JP" altLang="en-US" sz="1600" dirty="0" smtClean="0">
                <a:solidFill>
                  <a:schemeClr val="tx1"/>
                </a:solidFill>
              </a:rPr>
              <a:t>（主菜）</a:t>
            </a:r>
            <a:endParaRPr kumimoji="1" lang="ja-JP" altLang="en-US" sz="1600" dirty="0">
              <a:solidFill>
                <a:schemeClr val="tx1"/>
              </a:solidFill>
            </a:endParaRPr>
          </a:p>
        </p:txBody>
      </p:sp>
      <p:sp>
        <p:nvSpPr>
          <p:cNvPr id="17" name="正方形/長方形 16"/>
          <p:cNvSpPr>
            <a:spLocks/>
          </p:cNvSpPr>
          <p:nvPr/>
        </p:nvSpPr>
        <p:spPr>
          <a:xfrm>
            <a:off x="6012161" y="1484783"/>
            <a:ext cx="2952328" cy="389775"/>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料理</a:t>
            </a:r>
            <a:r>
              <a:rPr kumimoji="1" lang="en-US" altLang="ja-JP" sz="1600" dirty="0" smtClean="0">
                <a:solidFill>
                  <a:schemeClr val="tx1"/>
                </a:solidFill>
              </a:rPr>
              <a:t>Ⅲ</a:t>
            </a:r>
            <a:r>
              <a:rPr kumimoji="1" lang="ja-JP" altLang="en-US" sz="1600" dirty="0" smtClean="0">
                <a:solidFill>
                  <a:schemeClr val="tx1"/>
                </a:solidFill>
              </a:rPr>
              <a:t>（副菜）</a:t>
            </a:r>
            <a:endParaRPr kumimoji="1" lang="ja-JP" altLang="en-US" sz="1600" dirty="0">
              <a:solidFill>
                <a:schemeClr val="tx1"/>
              </a:solidFill>
            </a:endParaRPr>
          </a:p>
        </p:txBody>
      </p:sp>
      <p:sp>
        <p:nvSpPr>
          <p:cNvPr id="8" name="角丸四角形 7"/>
          <p:cNvSpPr/>
          <p:nvPr/>
        </p:nvSpPr>
        <p:spPr>
          <a:xfrm>
            <a:off x="0" y="-12011"/>
            <a:ext cx="9144000" cy="488683"/>
          </a:xfrm>
          <a:prstGeom prst="roundRect">
            <a:avLst>
              <a:gd name="adj" fmla="val 0"/>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ja-JP" dirty="0" smtClean="0">
                <a:latin typeface="ＭＳ ゴシック" panose="020B0609070205080204" pitchFamily="49" charset="-128"/>
                <a:ea typeface="ＭＳ ゴシック" panose="020B0609070205080204" pitchFamily="49" charset="-128"/>
              </a:rPr>
              <a:t>２</a:t>
            </a:r>
            <a:r>
              <a:rPr lang="ja-JP" altLang="ja-JP" dirty="0">
                <a:latin typeface="ＭＳ ゴシック" panose="020B0609070205080204" pitchFamily="49" charset="-128"/>
                <a:ea typeface="ＭＳ ゴシック" panose="020B0609070205080204" pitchFamily="49" charset="-128"/>
              </a:rPr>
              <a:t>）生活習慣病の予防に資する「健康な食事」を事業者が提供するための基準を</a:t>
            </a:r>
            <a:r>
              <a:rPr lang="ja-JP" altLang="ja-JP" dirty="0" smtClean="0">
                <a:latin typeface="ＭＳ ゴシック" panose="020B0609070205080204" pitchFamily="49" charset="-128"/>
                <a:ea typeface="ＭＳ ゴシック" panose="020B0609070205080204" pitchFamily="49" charset="-128"/>
              </a:rPr>
              <a:t>策定</a:t>
            </a:r>
            <a:endParaRPr lang="ja-JP" altLang="ja-JP" dirty="0">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0" y="476672"/>
            <a:ext cx="9143999" cy="45719"/>
          </a:xfrm>
          <a:prstGeom prst="rect">
            <a:avLst/>
          </a:prstGeom>
          <a:gradFill flip="none" rotWithShape="1">
            <a:gsLst>
              <a:gs pos="0">
                <a:srgbClr val="5E9EFF"/>
              </a:gs>
              <a:gs pos="100000">
                <a:schemeClr val="accent5">
                  <a:lumMod val="40000"/>
                  <a:lumOff val="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16823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6469628" y="1020749"/>
            <a:ext cx="2674372" cy="277000"/>
          </a:xfrm>
          <a:prstGeom prst="rect">
            <a:avLst/>
          </a:prstGeom>
          <a:solidFill>
            <a:schemeClr val="bg1"/>
          </a:solidFill>
        </p:spPr>
        <p:txBody>
          <a:bodyPr wrap="square" rtlCol="0">
            <a:spAutoFit/>
          </a:bodyPr>
          <a:lstStyle/>
          <a:p>
            <a:pPr algn="ctr"/>
            <a:r>
              <a:rPr kumimoji="1" lang="ja-JP" altLang="en-US" sz="1200" dirty="0" smtClean="0"/>
              <a:t>料理</a:t>
            </a:r>
            <a:r>
              <a:rPr lang="en-US" altLang="ja-JP" sz="1200" dirty="0"/>
              <a:t>Ⅱ</a:t>
            </a:r>
            <a:r>
              <a:rPr kumimoji="1" lang="ja-JP" altLang="en-US" sz="1200" dirty="0" smtClean="0"/>
              <a:t>の料理に表示する場合</a:t>
            </a:r>
            <a:endParaRPr kumimoji="1" lang="ja-JP" altLang="en-US" sz="1200" dirty="0"/>
          </a:p>
        </p:txBody>
      </p:sp>
      <p:sp>
        <p:nvSpPr>
          <p:cNvPr id="3" name="テキスト ボックス 2"/>
          <p:cNvSpPr txBox="1"/>
          <p:nvPr/>
        </p:nvSpPr>
        <p:spPr>
          <a:xfrm>
            <a:off x="539552" y="5422303"/>
            <a:ext cx="8136311" cy="954107"/>
          </a:xfrm>
          <a:prstGeom prst="rect">
            <a:avLst/>
          </a:prstGeom>
          <a:ln w="6350">
            <a:solidFill>
              <a:schemeClr val="bg1">
                <a:lumMod val="75000"/>
              </a:schemeClr>
            </a:solidFill>
          </a:ln>
        </p:spPr>
        <p:style>
          <a:lnRef idx="2">
            <a:schemeClr val="dk1"/>
          </a:lnRef>
          <a:fillRef idx="1">
            <a:schemeClr val="lt1"/>
          </a:fillRef>
          <a:effectRef idx="0">
            <a:schemeClr val="dk1"/>
          </a:effectRef>
          <a:fontRef idx="minor">
            <a:schemeClr val="dk1"/>
          </a:fontRef>
        </p:style>
        <p:txBody>
          <a:bodyPr wrap="square" rtlCol="0" anchor="ctr">
            <a:spAutoFit/>
          </a:bodyPr>
          <a:lstStyle/>
          <a:p>
            <a:r>
              <a:rPr lang="ja-JP" altLang="en-US" sz="1400" dirty="0" smtClean="0"/>
              <a:t>　マーク</a:t>
            </a:r>
            <a:r>
              <a:rPr lang="ja-JP" altLang="en-US" sz="1400" dirty="0"/>
              <a:t>のデザインは、円を三分割してシンプルな線や面で３つの料理を表現している</a:t>
            </a:r>
            <a:r>
              <a:rPr lang="ja-JP" altLang="en-US" sz="1400" dirty="0" smtClean="0"/>
              <a:t>。</a:t>
            </a:r>
            <a:endParaRPr lang="en-US" altLang="ja-JP" sz="1400" dirty="0" smtClean="0"/>
          </a:p>
          <a:p>
            <a:r>
              <a:rPr lang="ja-JP" altLang="en-US" sz="1400" dirty="0" smtClean="0"/>
              <a:t>料理</a:t>
            </a:r>
            <a:r>
              <a:rPr lang="en-US" altLang="ja-JP" sz="1400" dirty="0"/>
              <a:t>Ⅰ</a:t>
            </a:r>
            <a:r>
              <a:rPr lang="ja-JP" altLang="en-US" sz="1400" dirty="0"/>
              <a:t>の主食は、代表的な米を稲穂で表している。料理</a:t>
            </a:r>
            <a:r>
              <a:rPr lang="en-US" altLang="ja-JP" sz="1400" dirty="0"/>
              <a:t>Ⅱ</a:t>
            </a:r>
            <a:r>
              <a:rPr lang="ja-JP" altLang="en-US" sz="1400" dirty="0" smtClean="0"/>
              <a:t>の主</a:t>
            </a:r>
            <a:r>
              <a:rPr lang="ja-JP" altLang="en-US" sz="1400" dirty="0"/>
              <a:t>菜は、魚のうろこをモチーフにした絵柄にし、肉をイメージする赤色を用いることで、たんぱく源となる食品を主材料とした料理を表している。料理</a:t>
            </a:r>
            <a:r>
              <a:rPr lang="en-US" altLang="ja-JP" sz="1400" dirty="0"/>
              <a:t>Ⅲ</a:t>
            </a:r>
            <a:r>
              <a:rPr lang="ja-JP" altLang="en-US" sz="1400" dirty="0"/>
              <a:t>の副菜は、野菜の葉を絵柄と色で表している。</a:t>
            </a:r>
          </a:p>
        </p:txBody>
      </p:sp>
      <p:sp>
        <p:nvSpPr>
          <p:cNvPr id="5" name="テキスト ボックス 4"/>
          <p:cNvSpPr txBox="1"/>
          <p:nvPr/>
        </p:nvSpPr>
        <p:spPr>
          <a:xfrm>
            <a:off x="139503" y="4997937"/>
            <a:ext cx="2061570" cy="307777"/>
          </a:xfrm>
          <a:prstGeom prst="rect">
            <a:avLst/>
          </a:prstGeom>
          <a:noFill/>
        </p:spPr>
        <p:txBody>
          <a:bodyPr wrap="square" rtlCol="0">
            <a:spAutoFit/>
          </a:bodyPr>
          <a:lstStyle/>
          <a:p>
            <a:pPr algn="ctr"/>
            <a:r>
              <a:rPr kumimoji="1" lang="ja-JP" altLang="en-US" sz="1400" dirty="0" smtClean="0"/>
              <a:t>＜作品の解説＞</a:t>
            </a:r>
            <a:endParaRPr kumimoji="1" lang="ja-JP" altLang="en-US" sz="1400" dirty="0"/>
          </a:p>
        </p:txBody>
      </p:sp>
      <p:sp>
        <p:nvSpPr>
          <p:cNvPr id="13" name="テキスト ボックス 12"/>
          <p:cNvSpPr txBox="1"/>
          <p:nvPr/>
        </p:nvSpPr>
        <p:spPr>
          <a:xfrm>
            <a:off x="4083799" y="1020749"/>
            <a:ext cx="2709356" cy="276999"/>
          </a:xfrm>
          <a:prstGeom prst="rect">
            <a:avLst/>
          </a:prstGeom>
          <a:solidFill>
            <a:schemeClr val="bg1"/>
          </a:solidFill>
        </p:spPr>
        <p:txBody>
          <a:bodyPr wrap="square" rtlCol="0">
            <a:spAutoFit/>
          </a:bodyPr>
          <a:lstStyle/>
          <a:p>
            <a:pPr algn="ctr"/>
            <a:r>
              <a:rPr kumimoji="1" lang="ja-JP" altLang="en-US" sz="1200" dirty="0" smtClean="0"/>
              <a:t>料理</a:t>
            </a:r>
            <a:r>
              <a:rPr kumimoji="1" lang="en-US" altLang="ja-JP" sz="1200" dirty="0" smtClean="0"/>
              <a:t>Ⅰ</a:t>
            </a:r>
            <a:r>
              <a:rPr kumimoji="1" lang="ja-JP" altLang="en-US" sz="1200" dirty="0" smtClean="0"/>
              <a:t>の料理に表示する場合</a:t>
            </a:r>
            <a:endParaRPr kumimoji="1" lang="ja-JP" altLang="en-US" sz="1200" dirty="0"/>
          </a:p>
        </p:txBody>
      </p:sp>
      <p:sp>
        <p:nvSpPr>
          <p:cNvPr id="16" name="テキスト ボックス 15"/>
          <p:cNvSpPr txBox="1"/>
          <p:nvPr/>
        </p:nvSpPr>
        <p:spPr>
          <a:xfrm>
            <a:off x="4083799" y="3036973"/>
            <a:ext cx="2540945" cy="276999"/>
          </a:xfrm>
          <a:prstGeom prst="rect">
            <a:avLst/>
          </a:prstGeom>
          <a:solidFill>
            <a:schemeClr val="bg1"/>
          </a:solidFill>
        </p:spPr>
        <p:txBody>
          <a:bodyPr wrap="square" rtlCol="0">
            <a:spAutoFit/>
          </a:bodyPr>
          <a:lstStyle/>
          <a:p>
            <a:pPr algn="ctr"/>
            <a:r>
              <a:rPr kumimoji="1" lang="ja-JP" altLang="en-US" sz="1200" dirty="0" smtClean="0"/>
              <a:t>料理</a:t>
            </a:r>
            <a:r>
              <a:rPr lang="en-US" altLang="ja-JP" sz="1200" dirty="0"/>
              <a:t>Ⅲ</a:t>
            </a:r>
            <a:r>
              <a:rPr kumimoji="1" lang="ja-JP" altLang="en-US" sz="1200" dirty="0" smtClean="0"/>
              <a:t>の料理に表示する場合</a:t>
            </a:r>
            <a:endParaRPr kumimoji="1" lang="ja-JP" altLang="en-US" sz="1200" dirty="0"/>
          </a:p>
        </p:txBody>
      </p:sp>
      <p:sp>
        <p:nvSpPr>
          <p:cNvPr id="18" name="テキスト ボックス 17"/>
          <p:cNvSpPr txBox="1"/>
          <p:nvPr/>
        </p:nvSpPr>
        <p:spPr>
          <a:xfrm>
            <a:off x="280886" y="977697"/>
            <a:ext cx="3336032" cy="307777"/>
          </a:xfrm>
          <a:prstGeom prst="rect">
            <a:avLst/>
          </a:prstGeom>
          <a:solidFill>
            <a:schemeClr val="bg1"/>
          </a:solidFill>
        </p:spPr>
        <p:txBody>
          <a:bodyPr wrap="square" rtlCol="0">
            <a:spAutoFit/>
          </a:bodyPr>
          <a:lstStyle/>
          <a:p>
            <a:pPr algn="ctr"/>
            <a:r>
              <a:rPr kumimoji="1" lang="ja-JP" altLang="en-US" sz="1400" b="1" dirty="0" smtClean="0"/>
              <a:t>＜基本形＞３つの料理の組合せの場合</a:t>
            </a:r>
            <a:endParaRPr kumimoji="1" lang="ja-JP" altLang="en-US" sz="1400" b="1" dirty="0"/>
          </a:p>
        </p:txBody>
      </p:sp>
      <p:sp>
        <p:nvSpPr>
          <p:cNvPr id="20" name="角丸四角形 19"/>
          <p:cNvSpPr/>
          <p:nvPr/>
        </p:nvSpPr>
        <p:spPr>
          <a:xfrm>
            <a:off x="179512" y="646"/>
            <a:ext cx="8774196" cy="476026"/>
          </a:xfrm>
          <a:prstGeom prst="roundRect">
            <a:avLst/>
          </a:prstGeom>
          <a:noFill/>
          <a:ln>
            <a:noFill/>
          </a:ln>
        </p:spPr>
        <p:style>
          <a:lnRef idx="2">
            <a:schemeClr val="accent5"/>
          </a:lnRef>
          <a:fillRef idx="1">
            <a:schemeClr val="lt1"/>
          </a:fillRef>
          <a:effectRef idx="0">
            <a:schemeClr val="accent5"/>
          </a:effectRef>
          <a:fontRef idx="minor">
            <a:schemeClr val="dk1"/>
          </a:fontRef>
        </p:style>
        <p:txBody>
          <a:bodyPr rtlCol="0" anchor="t"/>
          <a:lstStyle/>
          <a:p>
            <a:r>
              <a:rPr lang="ja-JP" altLang="ja-JP" sz="2000" dirty="0" smtClean="0"/>
              <a:t>３</a:t>
            </a:r>
            <a:r>
              <a:rPr lang="ja-JP" altLang="ja-JP" sz="2000" dirty="0"/>
              <a:t>）「健康な食事」を普及するためのマークを決定　　</a:t>
            </a:r>
          </a:p>
        </p:txBody>
      </p:sp>
      <p:sp>
        <p:nvSpPr>
          <p:cNvPr id="21" name="正方形/長方形 20"/>
          <p:cNvSpPr/>
          <p:nvPr/>
        </p:nvSpPr>
        <p:spPr>
          <a:xfrm>
            <a:off x="0" y="476672"/>
            <a:ext cx="9143999" cy="45719"/>
          </a:xfrm>
          <a:prstGeom prst="rect">
            <a:avLst/>
          </a:prstGeom>
          <a:gradFill flip="none" rotWithShape="1">
            <a:gsLst>
              <a:gs pos="0">
                <a:srgbClr val="5E9EFF"/>
              </a:gs>
              <a:gs pos="100000">
                <a:schemeClr val="accent5">
                  <a:lumMod val="40000"/>
                  <a:lumOff val="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395536" y="1396739"/>
            <a:ext cx="3456384" cy="3400413"/>
          </a:xfrm>
          <a:prstGeom prst="rect">
            <a:avLst/>
          </a:prstGeom>
          <a:ln>
            <a:solidFill>
              <a:schemeClr val="bg1">
                <a:lumMod val="75000"/>
              </a:schemeClr>
            </a:solidFill>
          </a:ln>
        </p:spPr>
      </p:pic>
      <p:pic>
        <p:nvPicPr>
          <p:cNvPr id="4" name="図 3"/>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4572000" y="1335878"/>
            <a:ext cx="1638562" cy="1589066"/>
          </a:xfrm>
          <a:prstGeom prst="rect">
            <a:avLst/>
          </a:prstGeom>
          <a:ln>
            <a:solidFill>
              <a:schemeClr val="bg1">
                <a:lumMod val="75000"/>
              </a:schemeClr>
            </a:solidFill>
          </a:ln>
        </p:spPr>
      </p:pic>
      <p:pic>
        <p:nvPicPr>
          <p:cNvPr id="6" name="図 5"/>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7020272" y="1335878"/>
            <a:ext cx="1620295" cy="1561922"/>
          </a:xfrm>
          <a:prstGeom prst="rect">
            <a:avLst/>
          </a:prstGeom>
          <a:ln>
            <a:solidFill>
              <a:schemeClr val="bg1">
                <a:lumMod val="75000"/>
              </a:schemeClr>
            </a:solidFill>
          </a:ln>
        </p:spPr>
      </p:pic>
      <p:pic>
        <p:nvPicPr>
          <p:cNvPr id="7" name="図 6"/>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4554830" y="3381225"/>
            <a:ext cx="1673354" cy="1561921"/>
          </a:xfrm>
          <a:prstGeom prst="rect">
            <a:avLst/>
          </a:prstGeom>
          <a:ln>
            <a:solidFill>
              <a:schemeClr val="bg1">
                <a:lumMod val="75000"/>
              </a:schemeClr>
            </a:solidFill>
          </a:ln>
        </p:spPr>
      </p:pic>
      <p:sp>
        <p:nvSpPr>
          <p:cNvPr id="15" name="テキスト ボックス 14"/>
          <p:cNvSpPr txBox="1"/>
          <p:nvPr/>
        </p:nvSpPr>
        <p:spPr>
          <a:xfrm>
            <a:off x="6727206" y="3429000"/>
            <a:ext cx="2226502" cy="1569660"/>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nchor="ctr">
            <a:spAutoFit/>
          </a:bodyPr>
          <a:lstStyle/>
          <a:p>
            <a:r>
              <a:rPr lang="ja-JP" altLang="en-US" sz="1600" dirty="0" smtClean="0"/>
              <a:t>３つの料理の組合せは、</a:t>
            </a:r>
            <a:r>
              <a:rPr lang="ja-JP" altLang="en-US" sz="1600" dirty="0" smtClean="0"/>
              <a:t>主食、主菜、副菜の組合せ。</a:t>
            </a:r>
            <a:endParaRPr lang="en-US" altLang="ja-JP" sz="1600" dirty="0" smtClean="0"/>
          </a:p>
          <a:p>
            <a:r>
              <a:rPr lang="ja-JP" altLang="en-US" sz="1600" dirty="0" smtClean="0"/>
              <a:t>料理</a:t>
            </a:r>
            <a:r>
              <a:rPr lang="en-US" altLang="ja-JP" sz="1600" dirty="0" smtClean="0"/>
              <a:t>Ⅰ</a:t>
            </a:r>
            <a:r>
              <a:rPr lang="ja-JP" altLang="en-US" sz="1600" dirty="0" smtClean="0"/>
              <a:t>は主食、料理</a:t>
            </a:r>
            <a:r>
              <a:rPr lang="en-US" altLang="ja-JP" sz="1600" dirty="0" smtClean="0"/>
              <a:t>Ⅱ</a:t>
            </a:r>
            <a:r>
              <a:rPr lang="ja-JP" altLang="en-US" sz="1600" dirty="0" smtClean="0"/>
              <a:t>は主菜、料理</a:t>
            </a:r>
            <a:r>
              <a:rPr lang="en-US" altLang="ja-JP" sz="1600" dirty="0" smtClean="0"/>
              <a:t>Ⅲ</a:t>
            </a:r>
            <a:r>
              <a:rPr lang="ja-JP" altLang="en-US" sz="1600" dirty="0" smtClean="0"/>
              <a:t>は副菜を表す。</a:t>
            </a:r>
            <a:endParaRPr lang="en-US" altLang="ja-JP" sz="1600" dirty="0"/>
          </a:p>
        </p:txBody>
      </p:sp>
    </p:spTree>
    <p:extLst>
      <p:ext uri="{BB962C8B-B14F-4D97-AF65-F5344CB8AC3E}">
        <p14:creationId xmlns:p14="http://schemas.microsoft.com/office/powerpoint/2010/main" val="669962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図 36"/>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3867109" y="836712"/>
            <a:ext cx="1857019" cy="1826947"/>
          </a:xfrm>
          <a:prstGeom prst="rect">
            <a:avLst/>
          </a:prstGeom>
          <a:ln>
            <a:noFill/>
          </a:ln>
        </p:spPr>
      </p:pic>
      <p:cxnSp>
        <p:nvCxnSpPr>
          <p:cNvPr id="20" name="直線コネクタ 19"/>
          <p:cNvCxnSpPr/>
          <p:nvPr/>
        </p:nvCxnSpPr>
        <p:spPr>
          <a:xfrm>
            <a:off x="107504" y="2839925"/>
            <a:ext cx="8928992" cy="0"/>
          </a:xfrm>
          <a:prstGeom prst="line">
            <a:avLst/>
          </a:prstGeom>
          <a:ln w="254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5688633" y="1059418"/>
            <a:ext cx="3491880" cy="1721510"/>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t"/>
          <a:lstStyle/>
          <a:p>
            <a:pPr>
              <a:defRPr/>
            </a:pPr>
            <a:r>
              <a:rPr lang="ja-JP" altLang="en-US" kern="100" dirty="0" smtClean="0">
                <a:latin typeface="ＭＳ Ｐゴシック" panose="020B0600070205080204" pitchFamily="50" charset="-128"/>
                <a:ea typeface="ＭＳ Ｐゴシック" panose="020B0600070205080204" pitchFamily="50" charset="-128"/>
                <a:cs typeface="Times New Roman"/>
              </a:rPr>
              <a:t>選ぶ側は、分かりやすいマーク</a:t>
            </a:r>
            <a:r>
              <a:rPr lang="ja-JP" altLang="en-US" kern="100" dirty="0">
                <a:latin typeface="ＭＳ Ｐゴシック" panose="020B0600070205080204" pitchFamily="50" charset="-128"/>
                <a:ea typeface="ＭＳ Ｐゴシック" panose="020B0600070205080204" pitchFamily="50" charset="-128"/>
                <a:cs typeface="Times New Roman"/>
              </a:rPr>
              <a:t>（適切な情報</a:t>
            </a:r>
            <a:r>
              <a:rPr lang="ja-JP" altLang="en-US" kern="100" dirty="0" smtClean="0">
                <a:latin typeface="ＭＳ Ｐゴシック" panose="020B0600070205080204" pitchFamily="50" charset="-128"/>
                <a:ea typeface="ＭＳ Ｐゴシック" panose="020B0600070205080204" pitchFamily="50" charset="-128"/>
                <a:cs typeface="Times New Roman"/>
              </a:rPr>
              <a:t>）をもとに選ぶ</a:t>
            </a:r>
            <a:r>
              <a:rPr lang="ja-JP" altLang="en-US" kern="100" dirty="0">
                <a:latin typeface="ＭＳ Ｐゴシック" panose="020B0600070205080204" pitchFamily="50" charset="-128"/>
                <a:ea typeface="ＭＳ Ｐゴシック" panose="020B0600070205080204" pitchFamily="50" charset="-128"/>
                <a:cs typeface="Times New Roman"/>
              </a:rPr>
              <a:t>こと</a:t>
            </a:r>
            <a:r>
              <a:rPr lang="ja-JP" altLang="en-US" kern="100" dirty="0" smtClean="0">
                <a:latin typeface="ＭＳ Ｐゴシック" panose="020B0600070205080204" pitchFamily="50" charset="-128"/>
                <a:ea typeface="ＭＳ Ｐゴシック" panose="020B0600070205080204" pitchFamily="50" charset="-128"/>
                <a:cs typeface="Times New Roman"/>
              </a:rPr>
              <a:t>で、手軽に「</a:t>
            </a:r>
            <a:r>
              <a:rPr lang="ja-JP" altLang="en-US" kern="100" dirty="0">
                <a:latin typeface="ＭＳ Ｐゴシック" panose="020B0600070205080204" pitchFamily="50" charset="-128"/>
                <a:ea typeface="ＭＳ Ｐゴシック" panose="020B0600070205080204" pitchFamily="50" charset="-128"/>
                <a:cs typeface="Times New Roman"/>
              </a:rPr>
              <a:t>健康な食事</a:t>
            </a:r>
            <a:r>
              <a:rPr lang="ja-JP" altLang="en-US" kern="100" dirty="0" smtClean="0">
                <a:latin typeface="ＭＳ Ｐゴシック" panose="020B0600070205080204" pitchFamily="50" charset="-128"/>
                <a:ea typeface="ＭＳ Ｐゴシック" panose="020B0600070205080204" pitchFamily="50" charset="-128"/>
                <a:cs typeface="Times New Roman"/>
              </a:rPr>
              <a:t>」の食事パターンに合致した料理を入手し、組合せて食べることができる。</a:t>
            </a:r>
            <a:endParaRPr lang="ja-JP" altLang="ja-JP" kern="100" dirty="0">
              <a:latin typeface="ＭＳ Ｐゴシック" panose="020B0600070205080204" pitchFamily="50" charset="-128"/>
              <a:ea typeface="ＭＳ Ｐゴシック" panose="020B0600070205080204" pitchFamily="50" charset="-128"/>
              <a:cs typeface="Times New Roman"/>
            </a:endParaRPr>
          </a:p>
        </p:txBody>
      </p:sp>
      <p:sp>
        <p:nvSpPr>
          <p:cNvPr id="27" name="正方形/長方形 26"/>
          <p:cNvSpPr/>
          <p:nvPr/>
        </p:nvSpPr>
        <p:spPr>
          <a:xfrm>
            <a:off x="282937" y="5013176"/>
            <a:ext cx="3223806" cy="122413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t"/>
          <a:lstStyle/>
          <a:p>
            <a:pPr>
              <a:defRPr/>
            </a:pPr>
            <a:r>
              <a:rPr lang="ja-JP" altLang="en-US" kern="100" dirty="0" smtClean="0">
                <a:latin typeface="ＭＳ Ｐゴシック" panose="020B0600070205080204" pitchFamily="50" charset="-128"/>
                <a:ea typeface="ＭＳ Ｐゴシック" panose="020B0600070205080204" pitchFamily="50" charset="-128"/>
                <a:cs typeface="Times New Roman"/>
              </a:rPr>
              <a:t>提供する側は、作り手の優れた技術により質</a:t>
            </a:r>
            <a:r>
              <a:rPr lang="ja-JP" altLang="en-US" kern="100" dirty="0">
                <a:latin typeface="ＭＳ Ｐゴシック" panose="020B0600070205080204" pitchFamily="50" charset="-128"/>
                <a:ea typeface="ＭＳ Ｐゴシック" panose="020B0600070205080204" pitchFamily="50" charset="-128"/>
                <a:cs typeface="Times New Roman"/>
              </a:rPr>
              <a:t>を</a:t>
            </a:r>
            <a:r>
              <a:rPr lang="ja-JP" altLang="en-US" kern="100" dirty="0" smtClean="0">
                <a:latin typeface="ＭＳ Ｐゴシック" panose="020B0600070205080204" pitchFamily="50" charset="-128"/>
                <a:ea typeface="ＭＳ Ｐゴシック" panose="020B0600070205080204" pitchFamily="50" charset="-128"/>
                <a:cs typeface="Times New Roman"/>
              </a:rPr>
              <a:t>保証した料理を提供し、そのことをマーク（適切な情報）で表現できる。</a:t>
            </a:r>
            <a:endParaRPr lang="en-US" altLang="ja-JP" kern="100" dirty="0" smtClean="0">
              <a:latin typeface="ＭＳ Ｐゴシック" panose="020B0600070205080204" pitchFamily="50" charset="-128"/>
              <a:ea typeface="ＭＳ Ｐゴシック" panose="020B0600070205080204" pitchFamily="50" charset="-128"/>
              <a:cs typeface="Times New Roman"/>
            </a:endParaRPr>
          </a:p>
        </p:txBody>
      </p:sp>
      <p:sp>
        <p:nvSpPr>
          <p:cNvPr id="46" name="ホームベース 45"/>
          <p:cNvSpPr/>
          <p:nvPr/>
        </p:nvSpPr>
        <p:spPr>
          <a:xfrm>
            <a:off x="72207" y="692696"/>
            <a:ext cx="3377297" cy="393788"/>
          </a:xfrm>
          <a:prstGeom prst="homePlate">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選ぶ側：分かりやすさ</a:t>
            </a:r>
            <a:endParaRPr kumimoji="1" lang="ja-JP" altLang="en-US" sz="1600" dirty="0"/>
          </a:p>
        </p:txBody>
      </p:sp>
      <p:sp>
        <p:nvSpPr>
          <p:cNvPr id="47" name="ホームベース 46"/>
          <p:cNvSpPr/>
          <p:nvPr/>
        </p:nvSpPr>
        <p:spPr>
          <a:xfrm>
            <a:off x="72207" y="6419588"/>
            <a:ext cx="3377297" cy="393788"/>
          </a:xfrm>
          <a:prstGeom prst="homePlate">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提供する側：料理の質の保証</a:t>
            </a:r>
            <a:endParaRPr kumimoji="1" lang="ja-JP" altLang="en-US" dirty="0"/>
          </a:p>
        </p:txBody>
      </p:sp>
      <p:sp>
        <p:nvSpPr>
          <p:cNvPr id="49" name="正方形/長方形 48"/>
          <p:cNvSpPr/>
          <p:nvPr/>
        </p:nvSpPr>
        <p:spPr>
          <a:xfrm>
            <a:off x="0" y="2527"/>
            <a:ext cx="9144000" cy="37006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b="1" dirty="0">
                <a:solidFill>
                  <a:schemeClr val="bg1"/>
                </a:solidFill>
                <a:latin typeface="ＭＳ ゴシック" panose="020B0609070205080204" pitchFamily="49" charset="-128"/>
                <a:ea typeface="ＭＳ ゴシック" panose="020B0609070205080204" pitchFamily="49" charset="-128"/>
              </a:rPr>
              <a:t>日本人の長寿を支える「健康な食事</a:t>
            </a:r>
            <a:r>
              <a:rPr lang="ja-JP" altLang="en-US" b="1" dirty="0" smtClean="0">
                <a:solidFill>
                  <a:schemeClr val="bg1"/>
                </a:solidFill>
                <a:latin typeface="ＭＳ ゴシック" panose="020B0609070205080204" pitchFamily="49" charset="-128"/>
                <a:ea typeface="ＭＳ ゴシック" panose="020B0609070205080204" pitchFamily="49" charset="-128"/>
              </a:rPr>
              <a:t>」の基準とマーク</a:t>
            </a:r>
            <a:endParaRPr lang="ja-JP" altLang="en-US" b="1" dirty="0">
              <a:solidFill>
                <a:schemeClr val="bg1"/>
              </a:solidFill>
              <a:latin typeface="ＭＳ ゴシック" panose="020B0609070205080204" pitchFamily="49" charset="-128"/>
              <a:ea typeface="ＭＳ ゴシック" panose="020B0609070205080204" pitchFamily="49" charset="-128"/>
            </a:endParaRPr>
          </a:p>
        </p:txBody>
      </p:sp>
      <p:graphicFrame>
        <p:nvGraphicFramePr>
          <p:cNvPr id="90" name="表 89"/>
          <p:cNvGraphicFramePr>
            <a:graphicFrameLocks noGrp="1"/>
          </p:cNvGraphicFramePr>
          <p:nvPr>
            <p:extLst>
              <p:ext uri="{D42A27DB-BD31-4B8C-83A1-F6EECF244321}">
                <p14:modId xmlns:p14="http://schemas.microsoft.com/office/powerpoint/2010/main" val="722486339"/>
              </p:ext>
            </p:extLst>
          </p:nvPr>
        </p:nvGraphicFramePr>
        <p:xfrm>
          <a:off x="3996951" y="3212976"/>
          <a:ext cx="5076057" cy="3608376"/>
        </p:xfrm>
        <a:graphic>
          <a:graphicData uri="http://schemas.openxmlformats.org/drawingml/2006/table">
            <a:tbl>
              <a:tblPr firstRow="1" bandRow="1">
                <a:tableStyleId>{5940675A-B579-460E-94D1-54222C63F5DA}</a:tableStyleId>
              </a:tblPr>
              <a:tblGrid>
                <a:gridCol w="1707402"/>
                <a:gridCol w="1661253"/>
                <a:gridCol w="1707402"/>
              </a:tblGrid>
              <a:tr h="181121">
                <a:tc gridSpan="3">
                  <a:txBody>
                    <a:bodyPr/>
                    <a:lstStyle/>
                    <a:p>
                      <a:pPr algn="ctr">
                        <a:lnSpc>
                          <a:spcPct val="100000"/>
                        </a:lnSpc>
                      </a:pPr>
                      <a:r>
                        <a:rPr kumimoji="1" lang="ja-JP" altLang="en-US" sz="1050" dirty="0" smtClean="0"/>
                        <a:t>食事パターンの基準の内容</a:t>
                      </a:r>
                      <a:endParaRPr kumimoji="1" lang="en-US" altLang="ja-JP" sz="1050" dirty="0" smtClean="0"/>
                    </a:p>
                  </a:txBody>
                  <a:tcPr marL="53907" marR="53907" marT="26954" marB="2695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en-US" altLang="ja-JP" sz="1400"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kumimoji="1" lang="en-US" altLang="ja-JP" sz="1400"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878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料理</a:t>
                      </a:r>
                      <a:r>
                        <a:rPr kumimoji="1" lang="en-US" altLang="ja-JP" sz="1100" dirty="0" smtClean="0">
                          <a:solidFill>
                            <a:schemeClr val="tx1"/>
                          </a:solidFill>
                        </a:rPr>
                        <a:t>Ⅰ</a:t>
                      </a:r>
                      <a:r>
                        <a:rPr kumimoji="1" lang="ja-JP" altLang="en-US" sz="1100" dirty="0" smtClean="0">
                          <a:solidFill>
                            <a:schemeClr val="tx1"/>
                          </a:solidFill>
                        </a:rPr>
                        <a:t>（主食）</a:t>
                      </a:r>
                    </a:p>
                  </a:txBody>
                  <a:tcPr marL="53907" marR="53907" marT="26954" marB="26954"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料理</a:t>
                      </a:r>
                      <a:r>
                        <a:rPr kumimoji="1" lang="en-US" altLang="ja-JP" sz="1100" dirty="0" smtClean="0">
                          <a:solidFill>
                            <a:schemeClr val="tx1"/>
                          </a:solidFill>
                        </a:rPr>
                        <a:t>Ⅱ</a:t>
                      </a:r>
                      <a:r>
                        <a:rPr kumimoji="1" lang="ja-JP" altLang="en-US" sz="1100" dirty="0" smtClean="0">
                          <a:solidFill>
                            <a:schemeClr val="tx1"/>
                          </a:solidFill>
                        </a:rPr>
                        <a:t>（主菜）</a:t>
                      </a:r>
                    </a:p>
                  </a:txBody>
                  <a:tcPr marL="53907" marR="53907" marT="26954" marB="2695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rPr>
                        <a:t>料理</a:t>
                      </a:r>
                      <a:r>
                        <a:rPr kumimoji="1" lang="en-US" altLang="ja-JP" sz="1100" dirty="0" smtClean="0">
                          <a:solidFill>
                            <a:schemeClr val="tx1"/>
                          </a:solidFill>
                        </a:rPr>
                        <a:t>Ⅲ</a:t>
                      </a:r>
                      <a:r>
                        <a:rPr kumimoji="1" lang="ja-JP" altLang="en-US" sz="1100" dirty="0" smtClean="0">
                          <a:solidFill>
                            <a:schemeClr val="tx1"/>
                          </a:solidFill>
                        </a:rPr>
                        <a:t>（副菜）</a:t>
                      </a:r>
                      <a:endParaRPr kumimoji="1" lang="ja-JP" altLang="en-US" sz="1100" dirty="0">
                        <a:solidFill>
                          <a:schemeClr val="tx1"/>
                        </a:solidFill>
                      </a:endParaRPr>
                    </a:p>
                  </a:txBody>
                  <a:tcPr marL="53907" marR="53907" marT="26954" marB="26954"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970509">
                <a:tc>
                  <a:txBody>
                    <a:bodyPr/>
                    <a:lstStyle/>
                    <a:p>
                      <a:pPr>
                        <a:lnSpc>
                          <a:spcPct val="100000"/>
                        </a:lnSpc>
                      </a:pPr>
                      <a:r>
                        <a:rPr kumimoji="1" lang="ja-JP" altLang="en-US" sz="1050" dirty="0" smtClean="0"/>
                        <a:t>　</a:t>
                      </a:r>
                      <a:r>
                        <a:rPr kumimoji="1" lang="ja-JP" altLang="en-US" sz="1000" dirty="0" smtClean="0"/>
                        <a:t>精製度の低い米や麦等の穀類を利用した主食。</a:t>
                      </a:r>
                      <a:endParaRPr kumimoji="1" lang="en-US" altLang="ja-JP" sz="1000" dirty="0" smtClean="0"/>
                    </a:p>
                    <a:p>
                      <a:pPr>
                        <a:lnSpc>
                          <a:spcPct val="100000"/>
                        </a:lnSpc>
                      </a:pPr>
                      <a:r>
                        <a:rPr kumimoji="1" lang="ja-JP" altLang="en-US" sz="1000" dirty="0" smtClean="0"/>
                        <a:t>　</a:t>
                      </a:r>
                      <a:r>
                        <a:rPr kumimoji="1" lang="ja-JP" altLang="en-US" sz="800" dirty="0" smtClean="0"/>
                        <a:t>なお、炭水化物は</a:t>
                      </a:r>
                      <a:r>
                        <a:rPr kumimoji="1" lang="en-US" altLang="ja-JP" sz="800" dirty="0" smtClean="0">
                          <a:solidFill>
                            <a:schemeClr val="tx1"/>
                          </a:solidFill>
                        </a:rPr>
                        <a:t>40</a:t>
                      </a:r>
                      <a:r>
                        <a:rPr kumimoji="1" lang="ja-JP" altLang="en-US" sz="800" dirty="0" smtClean="0">
                          <a:solidFill>
                            <a:schemeClr val="tx1"/>
                          </a:solidFill>
                        </a:rPr>
                        <a:t>～</a:t>
                      </a:r>
                      <a:r>
                        <a:rPr kumimoji="1" lang="en-US" altLang="ja-JP" sz="800" dirty="0" smtClean="0">
                          <a:solidFill>
                            <a:schemeClr val="tx1"/>
                          </a:solidFill>
                        </a:rPr>
                        <a:t>70g</a:t>
                      </a:r>
                      <a:r>
                        <a:rPr kumimoji="1" lang="ja-JP" altLang="en-US" sz="800" dirty="0" smtClean="0"/>
                        <a:t>であること。精製度の低い穀類は２割程度であること。</a:t>
                      </a:r>
                      <a:endParaRPr kumimoji="1" lang="en-US" altLang="ja-JP" sz="800" dirty="0" smtClean="0"/>
                    </a:p>
                    <a:p>
                      <a:pPr>
                        <a:lnSpc>
                          <a:spcPct val="100000"/>
                        </a:lnSpc>
                      </a:pPr>
                      <a:r>
                        <a:rPr kumimoji="1" lang="ja-JP" altLang="en-US" sz="800" dirty="0" smtClean="0"/>
                        <a:t>　ただし、精製度の低い穀類の割合が多い場合は、１日１食程度の摂取にとどめることに留意する。</a:t>
                      </a:r>
                      <a:endParaRPr kumimoji="1" lang="en-US" altLang="ja-JP" sz="800" dirty="0" smtClean="0"/>
                    </a:p>
                  </a:txBody>
                  <a:tcPr marL="53907" marR="53907" marT="26954" marB="2695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nSpc>
                          <a:spcPct val="100000"/>
                        </a:lnSpc>
                      </a:pPr>
                      <a:r>
                        <a:rPr kumimoji="1" lang="ja-JP" altLang="en-US" sz="1050" dirty="0" smtClean="0"/>
                        <a:t>　</a:t>
                      </a:r>
                      <a:r>
                        <a:rPr kumimoji="1" lang="ja-JP" altLang="en-US" sz="1000" dirty="0" smtClean="0"/>
                        <a:t>魚介類、肉類、卵類、大豆・大豆製品を主材料とした副食（主菜）。</a:t>
                      </a:r>
                      <a:endParaRPr kumimoji="1" lang="en-US" altLang="ja-JP" sz="1000" dirty="0" smtClean="0"/>
                    </a:p>
                    <a:p>
                      <a:pPr>
                        <a:lnSpc>
                          <a:spcPct val="100000"/>
                        </a:lnSpc>
                      </a:pPr>
                      <a:r>
                        <a:rPr kumimoji="1" lang="ja-JP" altLang="en-US" sz="1050" dirty="0" smtClean="0"/>
                        <a:t>　</a:t>
                      </a:r>
                      <a:r>
                        <a:rPr kumimoji="1" lang="ja-JP" altLang="en-US" sz="900" dirty="0" smtClean="0"/>
                        <a:t>なお、たんぱく質は</a:t>
                      </a:r>
                      <a:r>
                        <a:rPr kumimoji="1" lang="en-US" altLang="ja-JP" sz="900" dirty="0" smtClean="0"/>
                        <a:t>10</a:t>
                      </a:r>
                      <a:r>
                        <a:rPr kumimoji="1" lang="ja-JP" altLang="en-US" sz="900" dirty="0" smtClean="0"/>
                        <a:t>～</a:t>
                      </a:r>
                      <a:r>
                        <a:rPr kumimoji="1" lang="en-US" altLang="ja-JP" sz="900" dirty="0" smtClean="0"/>
                        <a:t>17g</a:t>
                      </a:r>
                      <a:r>
                        <a:rPr kumimoji="1" lang="ja-JP" altLang="en-US" sz="900" dirty="0" smtClean="0"/>
                        <a:t>であること。</a:t>
                      </a:r>
                      <a:endParaRPr kumimoji="1" lang="en-US" altLang="ja-JP" sz="900" dirty="0" smtClean="0"/>
                    </a:p>
                  </a:txBody>
                  <a:tcPr marL="53907" marR="53907" marT="26954" marB="2695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nSpc>
                          <a:spcPct val="100000"/>
                        </a:lnSpc>
                      </a:pPr>
                      <a:r>
                        <a:rPr kumimoji="1" lang="ja-JP" altLang="en-US" sz="1050" dirty="0" smtClean="0"/>
                        <a:t>　</a:t>
                      </a:r>
                      <a:r>
                        <a:rPr kumimoji="1" lang="ja-JP" altLang="en-US" sz="1000" dirty="0" smtClean="0"/>
                        <a:t>緑黄色野菜を含む２種類以上の野菜（いも類、きのこ類・海藻類も含む）を使用した副食（副菜）。</a:t>
                      </a:r>
                      <a:endParaRPr kumimoji="1" lang="en-US" altLang="ja-JP" sz="1000" dirty="0" smtClean="0"/>
                    </a:p>
                    <a:p>
                      <a:pPr>
                        <a:lnSpc>
                          <a:spcPct val="100000"/>
                        </a:lnSpc>
                      </a:pPr>
                      <a:r>
                        <a:rPr kumimoji="1" lang="ja-JP" altLang="en-US" sz="1050" dirty="0" smtClean="0"/>
                        <a:t>　</a:t>
                      </a:r>
                      <a:r>
                        <a:rPr kumimoji="1" lang="ja-JP" altLang="en-US" sz="900" dirty="0" smtClean="0"/>
                        <a:t>なお、野菜は</a:t>
                      </a:r>
                      <a:r>
                        <a:rPr kumimoji="1" lang="en-US" altLang="ja-JP" sz="900" dirty="0" smtClean="0"/>
                        <a:t>100</a:t>
                      </a:r>
                      <a:r>
                        <a:rPr kumimoji="1" lang="ja-JP" altLang="en-US" sz="900" dirty="0" smtClean="0"/>
                        <a:t>～</a:t>
                      </a:r>
                      <a:r>
                        <a:rPr kumimoji="1" lang="en-US" altLang="ja-JP" sz="900" dirty="0" smtClean="0"/>
                        <a:t>200g</a:t>
                      </a:r>
                      <a:r>
                        <a:rPr kumimoji="1" lang="ja-JP" altLang="en-US" sz="900" dirty="0" smtClean="0"/>
                        <a:t>であること。</a:t>
                      </a:r>
                      <a:endParaRPr kumimoji="1" lang="en-US" altLang="ja-JP" sz="900" dirty="0" smtClean="0"/>
                    </a:p>
                  </a:txBody>
                  <a:tcPr marL="53907" marR="53907" marT="26954" marB="2695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r>
              <a:tr h="70292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t>※</a:t>
                      </a:r>
                      <a:r>
                        <a:rPr kumimoji="1" lang="ja-JP" altLang="en-US" sz="800" dirty="0" smtClean="0"/>
                        <a:t>１　</a:t>
                      </a:r>
                      <a:r>
                        <a:rPr kumimoji="1" lang="en-US" altLang="ja-JP" sz="800" dirty="0" smtClean="0"/>
                        <a:t> </a:t>
                      </a:r>
                      <a:r>
                        <a:rPr kumimoji="1" lang="ja-JP" altLang="en-US" sz="800" dirty="0" smtClean="0"/>
                        <a:t>エネルギー　　</a:t>
                      </a:r>
                      <a:endParaRPr kumimoji="1" lang="en-US" altLang="ja-JP" sz="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baseline="0" dirty="0" smtClean="0"/>
                        <a:t>  </a:t>
                      </a:r>
                      <a:r>
                        <a:rPr kumimoji="1" lang="ja-JP" altLang="en-US" sz="800" dirty="0" smtClean="0"/>
                        <a:t>○単品の場合は、１食当たり、料理</a:t>
                      </a:r>
                      <a:r>
                        <a:rPr kumimoji="1" lang="en-US" altLang="ja-JP" sz="800" dirty="0" smtClean="0">
                          <a:solidFill>
                            <a:schemeClr val="tx1"/>
                          </a:solidFill>
                        </a:rPr>
                        <a:t>Ⅰ</a:t>
                      </a:r>
                      <a:r>
                        <a:rPr kumimoji="1" lang="ja-JP" altLang="en-US" sz="800" dirty="0" smtClean="0">
                          <a:solidFill>
                            <a:schemeClr val="tx1"/>
                          </a:solidFill>
                        </a:rPr>
                        <a:t>は</a:t>
                      </a:r>
                      <a:r>
                        <a:rPr kumimoji="1" lang="en-US" altLang="ja-JP" sz="800" dirty="0" smtClean="0">
                          <a:solidFill>
                            <a:schemeClr val="tx1"/>
                          </a:solidFill>
                        </a:rPr>
                        <a:t>300kcal</a:t>
                      </a:r>
                      <a:r>
                        <a:rPr kumimoji="1" lang="ja-JP" altLang="en-US" sz="800" dirty="0" smtClean="0">
                          <a:solidFill>
                            <a:schemeClr val="tx1"/>
                          </a:solidFill>
                        </a:rPr>
                        <a:t>未満、料理</a:t>
                      </a:r>
                      <a:r>
                        <a:rPr kumimoji="1" lang="en-US" altLang="ja-JP" sz="800" dirty="0" smtClean="0">
                          <a:solidFill>
                            <a:schemeClr val="tx1"/>
                          </a:solidFill>
                        </a:rPr>
                        <a:t>Ⅱ</a:t>
                      </a:r>
                      <a:r>
                        <a:rPr kumimoji="1" lang="ja-JP" altLang="en-US" sz="800" dirty="0" smtClean="0">
                          <a:solidFill>
                            <a:schemeClr val="tx1"/>
                          </a:solidFill>
                        </a:rPr>
                        <a:t>は</a:t>
                      </a:r>
                      <a:r>
                        <a:rPr kumimoji="1" lang="en-US" altLang="ja-JP" sz="800" dirty="0" smtClean="0">
                          <a:solidFill>
                            <a:schemeClr val="tx1"/>
                          </a:solidFill>
                        </a:rPr>
                        <a:t>250kcal</a:t>
                      </a:r>
                      <a:r>
                        <a:rPr kumimoji="1" lang="ja-JP" altLang="en-US" sz="800" dirty="0" smtClean="0">
                          <a:solidFill>
                            <a:schemeClr val="tx1"/>
                          </a:solidFill>
                        </a:rPr>
                        <a:t>未満、料理</a:t>
                      </a:r>
                      <a:r>
                        <a:rPr kumimoji="1" lang="en-US" altLang="ja-JP" sz="800" dirty="0" smtClean="0">
                          <a:solidFill>
                            <a:schemeClr val="tx1"/>
                          </a:solidFill>
                        </a:rPr>
                        <a:t>Ⅲ</a:t>
                      </a:r>
                      <a:r>
                        <a:rPr kumimoji="1" lang="ja-JP" altLang="en-US" sz="800" dirty="0" smtClean="0">
                          <a:solidFill>
                            <a:schemeClr val="tx1"/>
                          </a:solidFill>
                        </a:rPr>
                        <a:t>は</a:t>
                      </a:r>
                      <a:r>
                        <a:rPr kumimoji="1" lang="en-US" altLang="ja-JP" sz="800" dirty="0" smtClean="0">
                          <a:solidFill>
                            <a:schemeClr val="tx1"/>
                          </a:solidFill>
                        </a:rPr>
                        <a:t>150kcal</a:t>
                      </a:r>
                      <a:r>
                        <a:rPr kumimoji="1" lang="ja-JP" altLang="en-US" sz="800" dirty="0" smtClean="0">
                          <a:solidFill>
                            <a:schemeClr val="tx1"/>
                          </a:solidFill>
                        </a:rPr>
                        <a:t>未満</a:t>
                      </a:r>
                      <a:r>
                        <a:rPr kumimoji="1" lang="ja-JP" altLang="en-US" sz="800" dirty="0" smtClean="0"/>
                        <a:t>であること。</a:t>
                      </a:r>
                      <a:endParaRPr kumimoji="1" lang="en-US" altLang="ja-JP" sz="800" dirty="0" smtClean="0"/>
                    </a:p>
                    <a:p>
                      <a:pPr>
                        <a:lnSpc>
                          <a:spcPct val="100000"/>
                        </a:lnSpc>
                      </a:pPr>
                      <a:r>
                        <a:rPr kumimoji="1" lang="ja-JP" altLang="en-US" sz="800" dirty="0" smtClean="0"/>
                        <a:t>  ○料理</a:t>
                      </a:r>
                      <a:r>
                        <a:rPr kumimoji="1" lang="en-US" altLang="ja-JP" sz="800" dirty="0" smtClean="0"/>
                        <a:t>Ⅰ</a:t>
                      </a:r>
                      <a:r>
                        <a:rPr kumimoji="1" lang="ja-JP" altLang="en-US" sz="800" dirty="0" err="1" smtClean="0"/>
                        <a:t>、</a:t>
                      </a:r>
                      <a:r>
                        <a:rPr kumimoji="1" lang="en-US" altLang="ja-JP" sz="800" dirty="0" smtClean="0"/>
                        <a:t>Ⅱ</a:t>
                      </a:r>
                      <a:r>
                        <a:rPr kumimoji="1" lang="ja-JP" altLang="en-US" sz="800" dirty="0" err="1" smtClean="0"/>
                        <a:t>、</a:t>
                      </a:r>
                      <a:r>
                        <a:rPr kumimoji="1" lang="en-US" altLang="ja-JP" sz="800" dirty="0" smtClean="0"/>
                        <a:t>Ⅲ</a:t>
                      </a:r>
                      <a:r>
                        <a:rPr kumimoji="1" lang="ja-JP" altLang="en-US" sz="800" dirty="0" smtClean="0"/>
                        <a:t>を組み合わせる場合は、１食当たりのエネルギー量は</a:t>
                      </a:r>
                      <a:r>
                        <a:rPr kumimoji="1" lang="en-US" altLang="ja-JP" sz="800" dirty="0" smtClean="0"/>
                        <a:t>650kcal</a:t>
                      </a:r>
                      <a:r>
                        <a:rPr kumimoji="1" lang="ja-JP" altLang="en-US" sz="800" dirty="0" smtClean="0"/>
                        <a:t>未満であること。</a:t>
                      </a:r>
                      <a:endParaRPr kumimoji="1" lang="en-US" altLang="ja-JP" sz="800" dirty="0" smtClean="0"/>
                    </a:p>
                    <a:p>
                      <a:pPr>
                        <a:lnSpc>
                          <a:spcPct val="100000"/>
                        </a:lnSpc>
                      </a:pPr>
                      <a:r>
                        <a:rPr kumimoji="1" lang="en-US" altLang="ja-JP" sz="800" dirty="0" smtClean="0"/>
                        <a:t>※ </a:t>
                      </a:r>
                      <a:r>
                        <a:rPr kumimoji="1" lang="ja-JP" altLang="en-US" sz="800" dirty="0" smtClean="0"/>
                        <a:t>２　食塩</a:t>
                      </a:r>
                      <a:endParaRPr kumimoji="1" lang="en-US" altLang="ja-JP" sz="800" dirty="0" smtClean="0"/>
                    </a:p>
                    <a:p>
                      <a:pPr>
                        <a:lnSpc>
                          <a:spcPct val="100000"/>
                        </a:lnSpc>
                      </a:pPr>
                      <a:r>
                        <a:rPr kumimoji="1" lang="ja-JP" altLang="en-US" sz="800" baseline="0" dirty="0" smtClean="0"/>
                        <a:t>  </a:t>
                      </a:r>
                      <a:r>
                        <a:rPr kumimoji="1" lang="ja-JP" altLang="en-US" sz="800" dirty="0" smtClean="0"/>
                        <a:t>○単品の場合は、料理区分ごとの１食当たりの食塩含有量（食塩相当量）は１</a:t>
                      </a:r>
                      <a:r>
                        <a:rPr kumimoji="1" lang="en-US" altLang="ja-JP" sz="800" dirty="0" smtClean="0"/>
                        <a:t>g</a:t>
                      </a:r>
                      <a:r>
                        <a:rPr kumimoji="1" lang="ja-JP" altLang="en-US" sz="800" dirty="0" smtClean="0"/>
                        <a:t>未満であること。</a:t>
                      </a:r>
                      <a:endParaRPr kumimoji="1" lang="en-US" altLang="ja-JP" sz="800" dirty="0" smtClean="0"/>
                    </a:p>
                    <a:p>
                      <a:pPr>
                        <a:lnSpc>
                          <a:spcPct val="100000"/>
                        </a:lnSpc>
                      </a:pPr>
                      <a:r>
                        <a:rPr kumimoji="1" lang="ja-JP" altLang="en-US" sz="800" baseline="0" dirty="0" smtClean="0"/>
                        <a:t>  </a:t>
                      </a:r>
                      <a:r>
                        <a:rPr kumimoji="1" lang="ja-JP" altLang="en-US" sz="800" dirty="0" smtClean="0"/>
                        <a:t>○料理</a:t>
                      </a:r>
                      <a:r>
                        <a:rPr kumimoji="1" lang="en-US" altLang="ja-JP" sz="800" dirty="0" smtClean="0"/>
                        <a:t>Ⅰ</a:t>
                      </a:r>
                      <a:r>
                        <a:rPr kumimoji="1" lang="ja-JP" altLang="en-US" sz="800" dirty="0" err="1" smtClean="0"/>
                        <a:t>、</a:t>
                      </a:r>
                      <a:r>
                        <a:rPr kumimoji="1" lang="en-US" altLang="ja-JP" sz="800" dirty="0" smtClean="0"/>
                        <a:t>Ⅱ</a:t>
                      </a:r>
                      <a:r>
                        <a:rPr kumimoji="1" lang="ja-JP" altLang="en-US" sz="800" dirty="0" err="1" smtClean="0"/>
                        <a:t>、</a:t>
                      </a:r>
                      <a:r>
                        <a:rPr kumimoji="1" lang="en-US" altLang="ja-JP" sz="800" dirty="0" smtClean="0"/>
                        <a:t>Ⅲ</a:t>
                      </a:r>
                      <a:r>
                        <a:rPr kumimoji="1" lang="ja-JP" altLang="en-US" sz="800" dirty="0" smtClean="0"/>
                        <a:t>を組み合わせる場合は、</a:t>
                      </a:r>
                      <a:r>
                        <a:rPr kumimoji="1" lang="ja-JP" altLang="en-US" sz="800" spc="-50" baseline="0" dirty="0" smtClean="0"/>
                        <a:t>１食当たりの食塩含有量（食塩相当量）は３</a:t>
                      </a:r>
                      <a:r>
                        <a:rPr kumimoji="1" lang="en-US" altLang="ja-JP" sz="800" spc="-50" baseline="0" dirty="0" smtClean="0"/>
                        <a:t>g</a:t>
                      </a:r>
                      <a:r>
                        <a:rPr kumimoji="1" lang="ja-JP" altLang="en-US" sz="800" spc="-50" baseline="0" dirty="0" smtClean="0"/>
                        <a:t>未満であること。</a:t>
                      </a:r>
                      <a:endParaRPr kumimoji="1" lang="en-US" altLang="ja-JP" sz="800" spc="-50" baseline="0" dirty="0" smtClean="0"/>
                    </a:p>
                  </a:txBody>
                  <a:tcPr marL="53907" marR="53907" marT="26954" marB="2695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en-US" altLang="ja-JP" sz="1600" dirty="0" smtClean="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en-US" altLang="ja-JP" sz="1600" dirty="0" smtClean="0"/>
                    </a:p>
                  </a:txBody>
                  <a:tcPr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29182">
                <a:tc gridSpan="3">
                  <a:txBody>
                    <a:bodyPr/>
                    <a:lstStyle/>
                    <a:p>
                      <a:pPr algn="ctr"/>
                      <a:r>
                        <a:rPr kumimoji="1" lang="ja-JP" altLang="en-US" sz="800" smtClean="0"/>
                        <a:t>提供上の留意点</a:t>
                      </a:r>
                      <a:endParaRPr kumimoji="1" lang="ja-JP" altLang="en-US" sz="800" dirty="0"/>
                    </a:p>
                  </a:txBody>
                  <a:tcPr marL="40465" marR="40465" marT="20233" marB="20233">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dirty="0"/>
                    </a:p>
                  </a:txBody>
                  <a:tcPr/>
                </a:tc>
                <a:tc hMerge="1">
                  <a:txBody>
                    <a:bodyPr/>
                    <a:lstStyle/>
                    <a:p>
                      <a:pPr algn="ctr"/>
                      <a:endParaRPr kumimoji="1" lang="ja-JP" altLang="en-US" dirty="0"/>
                    </a:p>
                  </a:txBody>
                  <a:tcPr/>
                </a:tc>
              </a:tr>
              <a:tr h="222838">
                <a:tc gridSpan="3">
                  <a:txBody>
                    <a:bodyPr/>
                    <a:lstStyle/>
                    <a:p>
                      <a:r>
                        <a:rPr kumimoji="1" lang="ja-JP" altLang="en-US" sz="800" smtClean="0"/>
                        <a:t>・　「健康な食事」の実現のためには、日本の食文化の良さを引き継ぐとともに、おいしさや楽しみを伴っていることが</a:t>
                      </a:r>
                      <a:endParaRPr kumimoji="1" lang="en-US" altLang="ja-JP" sz="800" smtClean="0"/>
                    </a:p>
                    <a:p>
                      <a:r>
                        <a:rPr kumimoji="1" lang="ja-JP" altLang="en-US" sz="800" smtClean="0"/>
                        <a:t>　  大切であることから、旬の食材や地域産物の利用などに配慮すること。　　　</a:t>
                      </a:r>
                      <a:endParaRPr kumimoji="1" lang="ja-JP" altLang="en-US" sz="800" dirty="0" smtClean="0"/>
                    </a:p>
                  </a:txBody>
                  <a:tcPr marL="40465" marR="40465" marT="20233" marB="20233">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smtClean="0"/>
                    </a:p>
                  </a:txBody>
                  <a:tcPr/>
                </a:tc>
                <a:tc hMerge="1">
                  <a:txBody>
                    <a:bodyPr/>
                    <a:lstStyle/>
                    <a:p>
                      <a:endParaRPr kumimoji="1" lang="ja-JP" altLang="en-US" sz="1200" dirty="0" smtClean="0"/>
                    </a:p>
                  </a:txBody>
                  <a:tcPr/>
                </a:tc>
              </a:tr>
              <a:tr h="129182">
                <a:tc gridSpan="3">
                  <a:txBody>
                    <a:bodyPr/>
                    <a:lstStyle/>
                    <a:p>
                      <a:pPr algn="ctr"/>
                      <a:r>
                        <a:rPr kumimoji="1" lang="ja-JP" altLang="en-US" sz="800" smtClean="0"/>
                        <a:t>摂取上の留意点</a:t>
                      </a:r>
                      <a:endParaRPr kumimoji="1" lang="ja-JP" altLang="en-US" sz="800" dirty="0"/>
                    </a:p>
                  </a:txBody>
                  <a:tcPr marL="40465" marR="40465" marT="20233" marB="20233">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dirty="0"/>
                    </a:p>
                  </a:txBody>
                  <a:tcPr/>
                </a:tc>
                <a:tc hMerge="1">
                  <a:txBody>
                    <a:bodyPr/>
                    <a:lstStyle/>
                    <a:p>
                      <a:pPr algn="ctr"/>
                      <a:endParaRPr kumimoji="1" lang="ja-JP" altLang="en-US" dirty="0"/>
                    </a:p>
                  </a:txBody>
                  <a:tcPr/>
                </a:tc>
              </a:tr>
              <a:tr h="503806">
                <a:tc gridSpan="3">
                  <a:txBody>
                    <a:bodyPr/>
                    <a:lstStyle/>
                    <a:p>
                      <a:r>
                        <a:rPr kumimoji="1" lang="ja-JP" altLang="en-US" sz="800" dirty="0" smtClean="0"/>
                        <a:t>・　１日の食事においては、料理</a:t>
                      </a:r>
                      <a:r>
                        <a:rPr kumimoji="1" lang="en-US" altLang="ja-JP" sz="800" dirty="0" smtClean="0"/>
                        <a:t>Ⅰ</a:t>
                      </a:r>
                      <a:r>
                        <a:rPr kumimoji="1" lang="ja-JP" altLang="en-US" sz="800" dirty="0" smtClean="0"/>
                        <a:t>～</a:t>
                      </a:r>
                      <a:r>
                        <a:rPr kumimoji="1" lang="en-US" altLang="ja-JP" sz="800" dirty="0" smtClean="0"/>
                        <a:t>Ⅲ</a:t>
                      </a:r>
                      <a:r>
                        <a:rPr kumimoji="1" lang="ja-JP" altLang="en-US" sz="800" dirty="0" smtClean="0"/>
                        <a:t>の組合せにあわせて牛乳･乳製品、果物を摂取すること。</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　必要なエネルギー量は個人によって異なることから、体重や体格の変化をみながら適した料理の組合せを選択</a:t>
                      </a:r>
                      <a:endParaRPr kumimoji="1" lang="en-US" altLang="ja-JP" sz="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　　すること。</a:t>
                      </a:r>
                      <a:endParaRPr kumimoji="1" lang="en-US" altLang="ja-JP" sz="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　摂取する食品や栄養素が偏らないよう、特定の食材を用いた料理を繰り返し選択するのではなく、多様な食材や</a:t>
                      </a:r>
                      <a:endParaRPr kumimoji="1" lang="en-US" altLang="ja-JP" sz="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　　調理法による異なる種類の料理を選択すること。　　　　　</a:t>
                      </a:r>
                    </a:p>
                  </a:txBody>
                  <a:tcPr marL="40465" marR="40465" marT="20233" marB="20233">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smtClean="0"/>
                    </a:p>
                  </a:txBody>
                  <a:tcPr/>
                </a:tc>
                <a:tc hMerge="1">
                  <a:txBody>
                    <a:bodyPr/>
                    <a:lstStyle/>
                    <a:p>
                      <a:endParaRPr kumimoji="1" lang="ja-JP" altLang="en-US" sz="1200" dirty="0" smtClean="0"/>
                    </a:p>
                  </a:txBody>
                  <a:tcPr/>
                </a:tc>
              </a:tr>
            </a:tbl>
          </a:graphicData>
        </a:graphic>
      </p:graphicFrame>
      <p:sp>
        <p:nvSpPr>
          <p:cNvPr id="91" name="正方形/長方形 90"/>
          <p:cNvSpPr>
            <a:spLocks/>
          </p:cNvSpPr>
          <p:nvPr/>
        </p:nvSpPr>
        <p:spPr>
          <a:xfrm>
            <a:off x="4008452" y="3428999"/>
            <a:ext cx="1680180" cy="231459"/>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solidFill>
                <a:schemeClr val="tx1"/>
              </a:solidFill>
            </a:endParaRPr>
          </a:p>
        </p:txBody>
      </p:sp>
      <p:sp>
        <p:nvSpPr>
          <p:cNvPr id="92" name="正方形/長方形 91"/>
          <p:cNvSpPr>
            <a:spLocks/>
          </p:cNvSpPr>
          <p:nvPr/>
        </p:nvSpPr>
        <p:spPr>
          <a:xfrm>
            <a:off x="5722952" y="3429000"/>
            <a:ext cx="1621864" cy="23468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solidFill>
                <a:schemeClr val="tx1"/>
              </a:solidFill>
            </a:endParaRPr>
          </a:p>
        </p:txBody>
      </p:sp>
      <p:sp>
        <p:nvSpPr>
          <p:cNvPr id="93" name="正方形/長方形 92"/>
          <p:cNvSpPr>
            <a:spLocks/>
          </p:cNvSpPr>
          <p:nvPr/>
        </p:nvSpPr>
        <p:spPr>
          <a:xfrm>
            <a:off x="7373394" y="3429000"/>
            <a:ext cx="1699614" cy="233568"/>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solidFill>
                <a:schemeClr val="tx1"/>
              </a:solidFill>
            </a:endParaRPr>
          </a:p>
        </p:txBody>
      </p:sp>
      <p:sp>
        <p:nvSpPr>
          <p:cNvPr id="48" name="上矢印 63"/>
          <p:cNvSpPr/>
          <p:nvPr/>
        </p:nvSpPr>
        <p:spPr>
          <a:xfrm>
            <a:off x="1503837" y="3576864"/>
            <a:ext cx="910783" cy="375286"/>
          </a:xfrm>
          <a:custGeom>
            <a:avLst/>
            <a:gdLst>
              <a:gd name="connsiteX0" fmla="*/ 0 w 752456"/>
              <a:gd name="connsiteY0" fmla="*/ 123679 h 209257"/>
              <a:gd name="connsiteX1" fmla="*/ 376228 w 752456"/>
              <a:gd name="connsiteY1" fmla="*/ 0 h 209257"/>
              <a:gd name="connsiteX2" fmla="*/ 752456 w 752456"/>
              <a:gd name="connsiteY2" fmla="*/ 123679 h 209257"/>
              <a:gd name="connsiteX3" fmla="*/ 521478 w 752456"/>
              <a:gd name="connsiteY3" fmla="*/ 123679 h 209257"/>
              <a:gd name="connsiteX4" fmla="*/ 521478 w 752456"/>
              <a:gd name="connsiteY4" fmla="*/ 209257 h 209257"/>
              <a:gd name="connsiteX5" fmla="*/ 230978 w 752456"/>
              <a:gd name="connsiteY5" fmla="*/ 209257 h 209257"/>
              <a:gd name="connsiteX6" fmla="*/ 230978 w 752456"/>
              <a:gd name="connsiteY6" fmla="*/ 123679 h 209257"/>
              <a:gd name="connsiteX7" fmla="*/ 0 w 752456"/>
              <a:gd name="connsiteY7" fmla="*/ 123679 h 209257"/>
              <a:gd name="connsiteX0" fmla="*/ 0 w 752456"/>
              <a:gd name="connsiteY0" fmla="*/ 123679 h 209257"/>
              <a:gd name="connsiteX1" fmla="*/ 376228 w 752456"/>
              <a:gd name="connsiteY1" fmla="*/ 0 h 209257"/>
              <a:gd name="connsiteX2" fmla="*/ 752456 w 752456"/>
              <a:gd name="connsiteY2" fmla="*/ 123679 h 209257"/>
              <a:gd name="connsiteX3" fmla="*/ 521478 w 752456"/>
              <a:gd name="connsiteY3" fmla="*/ 123679 h 209257"/>
              <a:gd name="connsiteX4" fmla="*/ 645303 w 752456"/>
              <a:gd name="connsiteY4" fmla="*/ 206876 h 209257"/>
              <a:gd name="connsiteX5" fmla="*/ 230978 w 752456"/>
              <a:gd name="connsiteY5" fmla="*/ 209257 h 209257"/>
              <a:gd name="connsiteX6" fmla="*/ 230978 w 752456"/>
              <a:gd name="connsiteY6" fmla="*/ 123679 h 209257"/>
              <a:gd name="connsiteX7" fmla="*/ 0 w 752456"/>
              <a:gd name="connsiteY7" fmla="*/ 123679 h 209257"/>
              <a:gd name="connsiteX0" fmla="*/ 0 w 752456"/>
              <a:gd name="connsiteY0" fmla="*/ 123679 h 209257"/>
              <a:gd name="connsiteX1" fmla="*/ 376228 w 752456"/>
              <a:gd name="connsiteY1" fmla="*/ 0 h 209257"/>
              <a:gd name="connsiteX2" fmla="*/ 752456 w 752456"/>
              <a:gd name="connsiteY2" fmla="*/ 123679 h 209257"/>
              <a:gd name="connsiteX3" fmla="*/ 521478 w 752456"/>
              <a:gd name="connsiteY3" fmla="*/ 123679 h 209257"/>
              <a:gd name="connsiteX4" fmla="*/ 645303 w 752456"/>
              <a:gd name="connsiteY4" fmla="*/ 206876 h 209257"/>
              <a:gd name="connsiteX5" fmla="*/ 114296 w 752456"/>
              <a:gd name="connsiteY5" fmla="*/ 209257 h 209257"/>
              <a:gd name="connsiteX6" fmla="*/ 230978 w 752456"/>
              <a:gd name="connsiteY6" fmla="*/ 123679 h 209257"/>
              <a:gd name="connsiteX7" fmla="*/ 0 w 752456"/>
              <a:gd name="connsiteY7" fmla="*/ 123679 h 209257"/>
              <a:gd name="connsiteX0" fmla="*/ 0 w 752456"/>
              <a:gd name="connsiteY0" fmla="*/ 123679 h 211638"/>
              <a:gd name="connsiteX1" fmla="*/ 376228 w 752456"/>
              <a:gd name="connsiteY1" fmla="*/ 0 h 211638"/>
              <a:gd name="connsiteX2" fmla="*/ 752456 w 752456"/>
              <a:gd name="connsiteY2" fmla="*/ 123679 h 211638"/>
              <a:gd name="connsiteX3" fmla="*/ 521478 w 752456"/>
              <a:gd name="connsiteY3" fmla="*/ 123679 h 211638"/>
              <a:gd name="connsiteX4" fmla="*/ 645303 w 752456"/>
              <a:gd name="connsiteY4" fmla="*/ 206876 h 211638"/>
              <a:gd name="connsiteX5" fmla="*/ 100008 w 752456"/>
              <a:gd name="connsiteY5" fmla="*/ 211638 h 211638"/>
              <a:gd name="connsiteX6" fmla="*/ 230978 w 752456"/>
              <a:gd name="connsiteY6" fmla="*/ 123679 h 211638"/>
              <a:gd name="connsiteX7" fmla="*/ 0 w 752456"/>
              <a:gd name="connsiteY7" fmla="*/ 123679 h 211638"/>
              <a:gd name="connsiteX0" fmla="*/ 0 w 752456"/>
              <a:gd name="connsiteY0" fmla="*/ 123679 h 211638"/>
              <a:gd name="connsiteX1" fmla="*/ 376228 w 752456"/>
              <a:gd name="connsiteY1" fmla="*/ 0 h 211638"/>
              <a:gd name="connsiteX2" fmla="*/ 752456 w 752456"/>
              <a:gd name="connsiteY2" fmla="*/ 123679 h 211638"/>
              <a:gd name="connsiteX3" fmla="*/ 521478 w 752456"/>
              <a:gd name="connsiteY3" fmla="*/ 123679 h 211638"/>
              <a:gd name="connsiteX4" fmla="*/ 645303 w 752456"/>
              <a:gd name="connsiteY4" fmla="*/ 206876 h 211638"/>
              <a:gd name="connsiteX5" fmla="*/ 100008 w 752456"/>
              <a:gd name="connsiteY5" fmla="*/ 211638 h 211638"/>
              <a:gd name="connsiteX6" fmla="*/ 230978 w 752456"/>
              <a:gd name="connsiteY6" fmla="*/ 123679 h 211638"/>
              <a:gd name="connsiteX7" fmla="*/ 0 w 752456"/>
              <a:gd name="connsiteY7" fmla="*/ 123679 h 211638"/>
              <a:gd name="connsiteX0" fmla="*/ 0 w 752456"/>
              <a:gd name="connsiteY0" fmla="*/ 123679 h 211638"/>
              <a:gd name="connsiteX1" fmla="*/ 376228 w 752456"/>
              <a:gd name="connsiteY1" fmla="*/ 0 h 211638"/>
              <a:gd name="connsiteX2" fmla="*/ 752456 w 752456"/>
              <a:gd name="connsiteY2" fmla="*/ 123679 h 211638"/>
              <a:gd name="connsiteX3" fmla="*/ 521478 w 752456"/>
              <a:gd name="connsiteY3" fmla="*/ 123679 h 211638"/>
              <a:gd name="connsiteX4" fmla="*/ 645303 w 752456"/>
              <a:gd name="connsiteY4" fmla="*/ 206876 h 211638"/>
              <a:gd name="connsiteX5" fmla="*/ 100008 w 752456"/>
              <a:gd name="connsiteY5" fmla="*/ 211638 h 211638"/>
              <a:gd name="connsiteX6" fmla="*/ 230978 w 752456"/>
              <a:gd name="connsiteY6" fmla="*/ 123679 h 211638"/>
              <a:gd name="connsiteX7" fmla="*/ 0 w 752456"/>
              <a:gd name="connsiteY7" fmla="*/ 123679 h 211638"/>
              <a:gd name="connsiteX0" fmla="*/ 0 w 752456"/>
              <a:gd name="connsiteY0" fmla="*/ 123679 h 211638"/>
              <a:gd name="connsiteX1" fmla="*/ 376228 w 752456"/>
              <a:gd name="connsiteY1" fmla="*/ 0 h 211638"/>
              <a:gd name="connsiteX2" fmla="*/ 752456 w 752456"/>
              <a:gd name="connsiteY2" fmla="*/ 123679 h 211638"/>
              <a:gd name="connsiteX3" fmla="*/ 521478 w 752456"/>
              <a:gd name="connsiteY3" fmla="*/ 123679 h 211638"/>
              <a:gd name="connsiteX4" fmla="*/ 642921 w 752456"/>
              <a:gd name="connsiteY4" fmla="*/ 211638 h 211638"/>
              <a:gd name="connsiteX5" fmla="*/ 100008 w 752456"/>
              <a:gd name="connsiteY5" fmla="*/ 211638 h 211638"/>
              <a:gd name="connsiteX6" fmla="*/ 230978 w 752456"/>
              <a:gd name="connsiteY6" fmla="*/ 123679 h 211638"/>
              <a:gd name="connsiteX7" fmla="*/ 0 w 752456"/>
              <a:gd name="connsiteY7" fmla="*/ 123679 h 211638"/>
              <a:gd name="connsiteX0" fmla="*/ 0 w 752456"/>
              <a:gd name="connsiteY0" fmla="*/ 123679 h 211638"/>
              <a:gd name="connsiteX1" fmla="*/ 376228 w 752456"/>
              <a:gd name="connsiteY1" fmla="*/ 0 h 211638"/>
              <a:gd name="connsiteX2" fmla="*/ 752456 w 752456"/>
              <a:gd name="connsiteY2" fmla="*/ 123679 h 211638"/>
              <a:gd name="connsiteX3" fmla="*/ 509571 w 752456"/>
              <a:gd name="connsiteY3" fmla="*/ 123679 h 211638"/>
              <a:gd name="connsiteX4" fmla="*/ 642921 w 752456"/>
              <a:gd name="connsiteY4" fmla="*/ 211638 h 211638"/>
              <a:gd name="connsiteX5" fmla="*/ 100008 w 752456"/>
              <a:gd name="connsiteY5" fmla="*/ 211638 h 211638"/>
              <a:gd name="connsiteX6" fmla="*/ 230978 w 752456"/>
              <a:gd name="connsiteY6" fmla="*/ 123679 h 211638"/>
              <a:gd name="connsiteX7" fmla="*/ 0 w 752456"/>
              <a:gd name="connsiteY7" fmla="*/ 123679 h 211638"/>
              <a:gd name="connsiteX0" fmla="*/ 0 w 752456"/>
              <a:gd name="connsiteY0" fmla="*/ 123679 h 211638"/>
              <a:gd name="connsiteX1" fmla="*/ 376228 w 752456"/>
              <a:gd name="connsiteY1" fmla="*/ 0 h 211638"/>
              <a:gd name="connsiteX2" fmla="*/ 752456 w 752456"/>
              <a:gd name="connsiteY2" fmla="*/ 123679 h 211638"/>
              <a:gd name="connsiteX3" fmla="*/ 509571 w 752456"/>
              <a:gd name="connsiteY3" fmla="*/ 123679 h 211638"/>
              <a:gd name="connsiteX4" fmla="*/ 642921 w 752456"/>
              <a:gd name="connsiteY4" fmla="*/ 211638 h 211638"/>
              <a:gd name="connsiteX5" fmla="*/ 100008 w 752456"/>
              <a:gd name="connsiteY5" fmla="*/ 211638 h 211638"/>
              <a:gd name="connsiteX6" fmla="*/ 230978 w 752456"/>
              <a:gd name="connsiteY6" fmla="*/ 123679 h 211638"/>
              <a:gd name="connsiteX7" fmla="*/ 0 w 752456"/>
              <a:gd name="connsiteY7" fmla="*/ 123679 h 211638"/>
              <a:gd name="connsiteX0" fmla="*/ 0 w 752456"/>
              <a:gd name="connsiteY0" fmla="*/ 123679 h 211638"/>
              <a:gd name="connsiteX1" fmla="*/ 376228 w 752456"/>
              <a:gd name="connsiteY1" fmla="*/ 0 h 211638"/>
              <a:gd name="connsiteX2" fmla="*/ 752456 w 752456"/>
              <a:gd name="connsiteY2" fmla="*/ 123679 h 211638"/>
              <a:gd name="connsiteX3" fmla="*/ 509571 w 752456"/>
              <a:gd name="connsiteY3" fmla="*/ 123679 h 211638"/>
              <a:gd name="connsiteX4" fmla="*/ 642921 w 752456"/>
              <a:gd name="connsiteY4" fmla="*/ 211638 h 211638"/>
              <a:gd name="connsiteX5" fmla="*/ 100008 w 752456"/>
              <a:gd name="connsiteY5" fmla="*/ 211638 h 211638"/>
              <a:gd name="connsiteX6" fmla="*/ 230978 w 752456"/>
              <a:gd name="connsiteY6" fmla="*/ 123679 h 211638"/>
              <a:gd name="connsiteX7" fmla="*/ 0 w 752456"/>
              <a:gd name="connsiteY7" fmla="*/ 123679 h 211638"/>
              <a:gd name="connsiteX0" fmla="*/ 0 w 752456"/>
              <a:gd name="connsiteY0" fmla="*/ 123679 h 211638"/>
              <a:gd name="connsiteX1" fmla="*/ 376228 w 752456"/>
              <a:gd name="connsiteY1" fmla="*/ 0 h 211638"/>
              <a:gd name="connsiteX2" fmla="*/ 752456 w 752456"/>
              <a:gd name="connsiteY2" fmla="*/ 123679 h 211638"/>
              <a:gd name="connsiteX3" fmla="*/ 509571 w 752456"/>
              <a:gd name="connsiteY3" fmla="*/ 123679 h 211638"/>
              <a:gd name="connsiteX4" fmla="*/ 642921 w 752456"/>
              <a:gd name="connsiteY4" fmla="*/ 211638 h 211638"/>
              <a:gd name="connsiteX5" fmla="*/ 100008 w 752456"/>
              <a:gd name="connsiteY5" fmla="*/ 211638 h 211638"/>
              <a:gd name="connsiteX6" fmla="*/ 230978 w 752456"/>
              <a:gd name="connsiteY6" fmla="*/ 123679 h 211638"/>
              <a:gd name="connsiteX7" fmla="*/ 0 w 752456"/>
              <a:gd name="connsiteY7" fmla="*/ 123679 h 211638"/>
              <a:gd name="connsiteX0" fmla="*/ 0 w 675391"/>
              <a:gd name="connsiteY0" fmla="*/ 123679 h 211638"/>
              <a:gd name="connsiteX1" fmla="*/ 376228 w 675391"/>
              <a:gd name="connsiteY1" fmla="*/ 0 h 211638"/>
              <a:gd name="connsiteX2" fmla="*/ 675391 w 675391"/>
              <a:gd name="connsiteY2" fmla="*/ 97821 h 211638"/>
              <a:gd name="connsiteX3" fmla="*/ 509571 w 675391"/>
              <a:gd name="connsiteY3" fmla="*/ 123679 h 211638"/>
              <a:gd name="connsiteX4" fmla="*/ 642921 w 675391"/>
              <a:gd name="connsiteY4" fmla="*/ 211638 h 211638"/>
              <a:gd name="connsiteX5" fmla="*/ 100008 w 675391"/>
              <a:gd name="connsiteY5" fmla="*/ 211638 h 211638"/>
              <a:gd name="connsiteX6" fmla="*/ 230978 w 675391"/>
              <a:gd name="connsiteY6" fmla="*/ 123679 h 211638"/>
              <a:gd name="connsiteX7" fmla="*/ 0 w 675391"/>
              <a:gd name="connsiteY7" fmla="*/ 123679 h 211638"/>
              <a:gd name="connsiteX0" fmla="*/ 1139 w 575383"/>
              <a:gd name="connsiteY0" fmla="*/ 89864 h 211638"/>
              <a:gd name="connsiteX1" fmla="*/ 276220 w 575383"/>
              <a:gd name="connsiteY1" fmla="*/ 0 h 211638"/>
              <a:gd name="connsiteX2" fmla="*/ 575383 w 575383"/>
              <a:gd name="connsiteY2" fmla="*/ 97821 h 211638"/>
              <a:gd name="connsiteX3" fmla="*/ 409563 w 575383"/>
              <a:gd name="connsiteY3" fmla="*/ 123679 h 211638"/>
              <a:gd name="connsiteX4" fmla="*/ 542913 w 575383"/>
              <a:gd name="connsiteY4" fmla="*/ 211638 h 211638"/>
              <a:gd name="connsiteX5" fmla="*/ 0 w 575383"/>
              <a:gd name="connsiteY5" fmla="*/ 211638 h 211638"/>
              <a:gd name="connsiteX6" fmla="*/ 130970 w 575383"/>
              <a:gd name="connsiteY6" fmla="*/ 123679 h 211638"/>
              <a:gd name="connsiteX7" fmla="*/ 1139 w 575383"/>
              <a:gd name="connsiteY7" fmla="*/ 89864 h 211638"/>
              <a:gd name="connsiteX0" fmla="*/ 1139 w 575383"/>
              <a:gd name="connsiteY0" fmla="*/ 89864 h 211638"/>
              <a:gd name="connsiteX1" fmla="*/ 276220 w 575383"/>
              <a:gd name="connsiteY1" fmla="*/ 0 h 211638"/>
              <a:gd name="connsiteX2" fmla="*/ 575383 w 575383"/>
              <a:gd name="connsiteY2" fmla="*/ 97821 h 211638"/>
              <a:gd name="connsiteX3" fmla="*/ 409563 w 575383"/>
              <a:gd name="connsiteY3" fmla="*/ 123679 h 211638"/>
              <a:gd name="connsiteX4" fmla="*/ 542913 w 575383"/>
              <a:gd name="connsiteY4" fmla="*/ 211638 h 211638"/>
              <a:gd name="connsiteX5" fmla="*/ 0 w 575383"/>
              <a:gd name="connsiteY5" fmla="*/ 211638 h 211638"/>
              <a:gd name="connsiteX6" fmla="*/ 150236 w 575383"/>
              <a:gd name="connsiteY6" fmla="*/ 89864 h 211638"/>
              <a:gd name="connsiteX7" fmla="*/ 1139 w 575383"/>
              <a:gd name="connsiteY7" fmla="*/ 89864 h 211638"/>
              <a:gd name="connsiteX0" fmla="*/ 1139 w 575383"/>
              <a:gd name="connsiteY0" fmla="*/ 89864 h 211638"/>
              <a:gd name="connsiteX1" fmla="*/ 276220 w 575383"/>
              <a:gd name="connsiteY1" fmla="*/ 0 h 211638"/>
              <a:gd name="connsiteX2" fmla="*/ 575383 w 575383"/>
              <a:gd name="connsiteY2" fmla="*/ 97821 h 211638"/>
              <a:gd name="connsiteX3" fmla="*/ 399930 w 575383"/>
              <a:gd name="connsiteY3" fmla="*/ 93842 h 211638"/>
              <a:gd name="connsiteX4" fmla="*/ 542913 w 575383"/>
              <a:gd name="connsiteY4" fmla="*/ 211638 h 211638"/>
              <a:gd name="connsiteX5" fmla="*/ 0 w 575383"/>
              <a:gd name="connsiteY5" fmla="*/ 211638 h 211638"/>
              <a:gd name="connsiteX6" fmla="*/ 150236 w 575383"/>
              <a:gd name="connsiteY6" fmla="*/ 89864 h 211638"/>
              <a:gd name="connsiteX7" fmla="*/ 1139 w 575383"/>
              <a:gd name="connsiteY7" fmla="*/ 89864 h 211638"/>
              <a:gd name="connsiteX0" fmla="*/ 1139 w 560933"/>
              <a:gd name="connsiteY0" fmla="*/ 89864 h 211638"/>
              <a:gd name="connsiteX1" fmla="*/ 276220 w 560933"/>
              <a:gd name="connsiteY1" fmla="*/ 0 h 211638"/>
              <a:gd name="connsiteX2" fmla="*/ 560933 w 560933"/>
              <a:gd name="connsiteY2" fmla="*/ 91854 h 211638"/>
              <a:gd name="connsiteX3" fmla="*/ 399930 w 560933"/>
              <a:gd name="connsiteY3" fmla="*/ 93842 h 211638"/>
              <a:gd name="connsiteX4" fmla="*/ 542913 w 560933"/>
              <a:gd name="connsiteY4" fmla="*/ 211638 h 211638"/>
              <a:gd name="connsiteX5" fmla="*/ 0 w 560933"/>
              <a:gd name="connsiteY5" fmla="*/ 211638 h 211638"/>
              <a:gd name="connsiteX6" fmla="*/ 150236 w 560933"/>
              <a:gd name="connsiteY6" fmla="*/ 89864 h 211638"/>
              <a:gd name="connsiteX7" fmla="*/ 1139 w 560933"/>
              <a:gd name="connsiteY7" fmla="*/ 89864 h 2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0933" h="211638">
                <a:moveTo>
                  <a:pt x="1139" y="89864"/>
                </a:moveTo>
                <a:lnTo>
                  <a:pt x="276220" y="0"/>
                </a:lnTo>
                <a:lnTo>
                  <a:pt x="560933" y="91854"/>
                </a:lnTo>
                <a:cubicBezTo>
                  <a:pt x="479971" y="91854"/>
                  <a:pt x="480892" y="93842"/>
                  <a:pt x="399930" y="93842"/>
                </a:cubicBezTo>
                <a:cubicBezTo>
                  <a:pt x="417392" y="133481"/>
                  <a:pt x="494494" y="191050"/>
                  <a:pt x="542913" y="211638"/>
                </a:cubicBezTo>
                <a:lnTo>
                  <a:pt x="0" y="211638"/>
                </a:lnTo>
                <a:cubicBezTo>
                  <a:pt x="53182" y="187081"/>
                  <a:pt x="128010" y="142996"/>
                  <a:pt x="150236" y="89864"/>
                </a:cubicBezTo>
                <a:lnTo>
                  <a:pt x="1139" y="89864"/>
                </a:lnTo>
                <a:close/>
              </a:path>
            </a:pathLst>
          </a:custGeom>
          <a:gradFill flip="none" rotWithShape="1">
            <a:gsLst>
              <a:gs pos="0">
                <a:srgbClr val="6BA42C"/>
              </a:gs>
              <a:gs pos="37000">
                <a:srgbClr val="78B832"/>
              </a:gs>
              <a:gs pos="100000">
                <a:srgbClr val="92D050">
                  <a:alpha val="20000"/>
                </a:srgbClr>
              </a:gs>
              <a:gs pos="100000">
                <a:schemeClr val="accent6">
                  <a:lumMod val="5000"/>
                  <a:lumOff val="9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1" name="テキスト ボックス 12"/>
          <p:cNvSpPr txBox="1"/>
          <p:nvPr/>
        </p:nvSpPr>
        <p:spPr>
          <a:xfrm>
            <a:off x="194375" y="3721163"/>
            <a:ext cx="1647764" cy="4369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u="sng" kern="100" dirty="0" smtClean="0">
                <a:effectLst/>
                <a:latin typeface="+mn-ea"/>
                <a:cs typeface="Times New Roman"/>
              </a:rPr>
              <a:t>おいしさ</a:t>
            </a:r>
            <a:endParaRPr lang="ja-JP" u="sng" kern="100" dirty="0">
              <a:effectLst/>
              <a:latin typeface="+mn-ea"/>
              <a:cs typeface="Times New Roman"/>
            </a:endParaRPr>
          </a:p>
        </p:txBody>
      </p:sp>
      <p:sp>
        <p:nvSpPr>
          <p:cNvPr id="22" name="円/楕円 21"/>
          <p:cNvSpPr/>
          <p:nvPr/>
        </p:nvSpPr>
        <p:spPr>
          <a:xfrm>
            <a:off x="964334" y="3028200"/>
            <a:ext cx="2037390" cy="461651"/>
          </a:xfrm>
          <a:prstGeom prst="ellipse">
            <a:avLst/>
          </a:prstGeom>
          <a:solidFill>
            <a:schemeClr val="bg1"/>
          </a:solidFill>
          <a:ln>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n-ea"/>
            </a:endParaRPr>
          </a:p>
        </p:txBody>
      </p:sp>
      <p:sp>
        <p:nvSpPr>
          <p:cNvPr id="23" name="テキスト ボックス 12"/>
          <p:cNvSpPr txBox="1"/>
          <p:nvPr/>
        </p:nvSpPr>
        <p:spPr>
          <a:xfrm>
            <a:off x="1307353" y="3182192"/>
            <a:ext cx="1271305" cy="30147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400" kern="100" dirty="0" smtClean="0">
                <a:latin typeface="+mn-ea"/>
                <a:cs typeface="Times New Roman"/>
              </a:rPr>
              <a:t>食　品</a:t>
            </a:r>
            <a:endParaRPr lang="ja-JP" sz="1400" kern="100" dirty="0">
              <a:effectLst/>
              <a:latin typeface="+mn-ea"/>
              <a:cs typeface="Times New Roman"/>
            </a:endParaRPr>
          </a:p>
        </p:txBody>
      </p:sp>
      <p:sp>
        <p:nvSpPr>
          <p:cNvPr id="24" name="円/楕円 23"/>
          <p:cNvSpPr/>
          <p:nvPr/>
        </p:nvSpPr>
        <p:spPr>
          <a:xfrm>
            <a:off x="1503305" y="2716537"/>
            <a:ext cx="2155884" cy="542650"/>
          </a:xfrm>
          <a:prstGeom prst="ellipse">
            <a:avLst/>
          </a:prstGeom>
          <a:solidFill>
            <a:schemeClr val="bg1"/>
          </a:solidFill>
          <a:ln>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n-ea"/>
            </a:endParaRPr>
          </a:p>
        </p:txBody>
      </p:sp>
      <p:sp>
        <p:nvSpPr>
          <p:cNvPr id="25" name="円/楕円 24"/>
          <p:cNvSpPr/>
          <p:nvPr/>
        </p:nvSpPr>
        <p:spPr>
          <a:xfrm>
            <a:off x="1657296" y="2388634"/>
            <a:ext cx="2078888" cy="490426"/>
          </a:xfrm>
          <a:prstGeom prst="ellipse">
            <a:avLst/>
          </a:prstGeom>
          <a:solidFill>
            <a:schemeClr val="bg1"/>
          </a:solidFill>
          <a:ln>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n-ea"/>
            </a:endParaRPr>
          </a:p>
        </p:txBody>
      </p:sp>
      <p:sp>
        <p:nvSpPr>
          <p:cNvPr id="28" name="角丸四角形 27"/>
          <p:cNvSpPr/>
          <p:nvPr/>
        </p:nvSpPr>
        <p:spPr>
          <a:xfrm>
            <a:off x="519157" y="1996450"/>
            <a:ext cx="2270206" cy="1497461"/>
          </a:xfrm>
          <a:prstGeom prst="roundRect">
            <a:avLst/>
          </a:prstGeom>
          <a:solidFill>
            <a:schemeClr val="lt1"/>
          </a:solidFill>
          <a:ln>
            <a:noFill/>
          </a:ln>
          <a:effectLst/>
          <a:scene3d>
            <a:camera prst="isometricOffAxis2Top">
              <a:rot lat="18667189" lon="1947189" rev="19980000"/>
            </a:camera>
            <a:lightRig rig="threePt" dir="t"/>
          </a:scene3d>
          <a:sp3d prstMaterial="matte">
            <a:bevelT w="114300" h="635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mn-ea"/>
            </a:endParaRPr>
          </a:p>
        </p:txBody>
      </p:sp>
      <p:sp>
        <p:nvSpPr>
          <p:cNvPr id="29" name="フリーフォーム 28"/>
          <p:cNvSpPr/>
          <p:nvPr/>
        </p:nvSpPr>
        <p:spPr>
          <a:xfrm>
            <a:off x="1363522" y="1980901"/>
            <a:ext cx="290736" cy="465224"/>
          </a:xfrm>
          <a:custGeom>
            <a:avLst/>
            <a:gdLst>
              <a:gd name="connsiteX0" fmla="*/ 0 w 638629"/>
              <a:gd name="connsiteY0" fmla="*/ 0 h 725715"/>
              <a:gd name="connsiteX1" fmla="*/ 174172 w 638629"/>
              <a:gd name="connsiteY1" fmla="*/ 362858 h 725715"/>
              <a:gd name="connsiteX2" fmla="*/ 435429 w 638629"/>
              <a:gd name="connsiteY2" fmla="*/ 348343 h 725715"/>
              <a:gd name="connsiteX3" fmla="*/ 638629 w 638629"/>
              <a:gd name="connsiteY3" fmla="*/ 725715 h 725715"/>
              <a:gd name="connsiteX0" fmla="*/ 0 w 638629"/>
              <a:gd name="connsiteY0" fmla="*/ 0 h 725715"/>
              <a:gd name="connsiteX1" fmla="*/ 174172 w 638629"/>
              <a:gd name="connsiteY1" fmla="*/ 362858 h 725715"/>
              <a:gd name="connsiteX2" fmla="*/ 449377 w 638629"/>
              <a:gd name="connsiteY2" fmla="*/ 368153 h 725715"/>
              <a:gd name="connsiteX3" fmla="*/ 638629 w 638629"/>
              <a:gd name="connsiteY3" fmla="*/ 725715 h 725715"/>
              <a:gd name="connsiteX0" fmla="*/ 0 w 638629"/>
              <a:gd name="connsiteY0" fmla="*/ 0 h 725715"/>
              <a:gd name="connsiteX1" fmla="*/ 153250 w 638629"/>
              <a:gd name="connsiteY1" fmla="*/ 357905 h 725715"/>
              <a:gd name="connsiteX2" fmla="*/ 449377 w 638629"/>
              <a:gd name="connsiteY2" fmla="*/ 368153 h 725715"/>
              <a:gd name="connsiteX3" fmla="*/ 638629 w 638629"/>
              <a:gd name="connsiteY3" fmla="*/ 725715 h 725715"/>
            </a:gdLst>
            <a:ahLst/>
            <a:cxnLst>
              <a:cxn ang="0">
                <a:pos x="connsiteX0" y="connsiteY0"/>
              </a:cxn>
              <a:cxn ang="0">
                <a:pos x="connsiteX1" y="connsiteY1"/>
              </a:cxn>
              <a:cxn ang="0">
                <a:pos x="connsiteX2" y="connsiteY2"/>
              </a:cxn>
              <a:cxn ang="0">
                <a:pos x="connsiteX3" y="connsiteY3"/>
              </a:cxn>
            </a:cxnLst>
            <a:rect l="l" t="t" r="r" b="b"/>
            <a:pathLst>
              <a:path w="638629" h="725715">
                <a:moveTo>
                  <a:pt x="0" y="0"/>
                </a:moveTo>
                <a:cubicBezTo>
                  <a:pt x="50800" y="152400"/>
                  <a:pt x="78354" y="296546"/>
                  <a:pt x="153250" y="357905"/>
                </a:cubicBezTo>
                <a:cubicBezTo>
                  <a:pt x="228146" y="419264"/>
                  <a:pt x="371968" y="307677"/>
                  <a:pt x="449377" y="368153"/>
                </a:cubicBezTo>
                <a:cubicBezTo>
                  <a:pt x="526786" y="428629"/>
                  <a:pt x="575733" y="567267"/>
                  <a:pt x="638629" y="725715"/>
                </a:cubicBez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n-ea"/>
            </a:endParaRPr>
          </a:p>
        </p:txBody>
      </p:sp>
      <p:pic>
        <p:nvPicPr>
          <p:cNvPr id="30" name="Picture 1288" descr="D:\音成EXCEL\こまサンプル\ペイント\45.bmp"/>
          <p:cNvPicPr>
            <a:picLocks noChangeAspect="1" noChangeArrowheads="1"/>
          </p:cNvPicPr>
          <p:nvPr/>
        </p:nvPicPr>
        <p:blipFill>
          <a:blip r:embed="rId3" cstate="print">
            <a:clrChange>
              <a:clrFrom>
                <a:srgbClr val="E6E6E6"/>
              </a:clrFrom>
              <a:clrTo>
                <a:srgbClr val="E6E6E6">
                  <a:alpha val="0"/>
                </a:srgbClr>
              </a:clrTo>
            </a:clrChange>
            <a:extLst>
              <a:ext uri="{28A0092B-C50C-407E-A947-70E740481C1C}">
                <a14:useLocalDpi xmlns:a14="http://schemas.microsoft.com/office/drawing/2010/main"/>
              </a:ext>
            </a:extLst>
          </a:blip>
          <a:srcRect/>
          <a:stretch>
            <a:fillRect/>
          </a:stretch>
        </p:blipFill>
        <p:spPr bwMode="auto">
          <a:xfrm>
            <a:off x="1841353" y="2494825"/>
            <a:ext cx="831589" cy="54669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215" descr="C:\Documents and Settings\Administrator\My Documents\My Pictures\92.bmp"/>
          <p:cNvPicPr>
            <a:picLocks noChangeAspect="1" noChangeArrowheads="1"/>
          </p:cNvPicPr>
          <p:nvPr/>
        </p:nvPicPr>
        <p:blipFill>
          <a:blip r:embed="rId4" cstate="print">
            <a:clrChange>
              <a:clrFrom>
                <a:srgbClr val="E6E6E6"/>
              </a:clrFrom>
              <a:clrTo>
                <a:srgbClr val="E6E6E6">
                  <a:alpha val="0"/>
                </a:srgbClr>
              </a:clrTo>
            </a:clrChange>
            <a:extLst>
              <a:ext uri="{28A0092B-C50C-407E-A947-70E740481C1C}">
                <a14:useLocalDpi xmlns:a14="http://schemas.microsoft.com/office/drawing/2010/main"/>
              </a:ext>
            </a:extLst>
          </a:blip>
          <a:srcRect/>
          <a:stretch>
            <a:fillRect/>
          </a:stretch>
        </p:blipFill>
        <p:spPr bwMode="auto">
          <a:xfrm>
            <a:off x="1239818" y="2326302"/>
            <a:ext cx="762290" cy="485094"/>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253" descr="D:\音成EXCEL\こまサンプル\ペイント\4.bmp"/>
          <p:cNvPicPr>
            <a:picLocks noChangeAspect="1" noChangeArrowheads="1"/>
          </p:cNvPicPr>
          <p:nvPr/>
        </p:nvPicPr>
        <p:blipFill>
          <a:blip r:embed="rId5" cstate="print">
            <a:clrChange>
              <a:clrFrom>
                <a:srgbClr val="E6E6E6"/>
              </a:clrFrom>
              <a:clrTo>
                <a:srgbClr val="E6E6E6">
                  <a:alpha val="0"/>
                </a:srgbClr>
              </a:clrTo>
            </a:clrChange>
            <a:extLst>
              <a:ext uri="{28A0092B-C50C-407E-A947-70E740481C1C}">
                <a14:useLocalDpi xmlns:a14="http://schemas.microsoft.com/office/drawing/2010/main"/>
              </a:ext>
            </a:extLst>
          </a:blip>
          <a:srcRect/>
          <a:stretch>
            <a:fillRect/>
          </a:stretch>
        </p:blipFill>
        <p:spPr bwMode="auto">
          <a:xfrm>
            <a:off x="657713" y="2515724"/>
            <a:ext cx="600592" cy="45429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1" descr="お箸 無料のクリップアート素材/フリーイラスト画像"/>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983727" y="2661529"/>
            <a:ext cx="954616" cy="715963"/>
          </a:xfrm>
          <a:prstGeom prst="rect">
            <a:avLst/>
          </a:prstGeom>
          <a:noFill/>
          <a:extLst>
            <a:ext uri="{909E8E84-426E-40DD-AFC4-6F175D3DCCD1}">
              <a14:hiddenFill xmlns:a14="http://schemas.microsoft.com/office/drawing/2010/main">
                <a:solidFill>
                  <a:srgbClr val="FFFFFF"/>
                </a:solidFill>
              </a14:hiddenFill>
            </a:ext>
          </a:extLst>
        </p:spPr>
      </p:pic>
      <p:sp>
        <p:nvSpPr>
          <p:cNvPr id="34" name="フリーフォーム 33"/>
          <p:cNvSpPr/>
          <p:nvPr/>
        </p:nvSpPr>
        <p:spPr>
          <a:xfrm>
            <a:off x="528934" y="2039111"/>
            <a:ext cx="419831" cy="465224"/>
          </a:xfrm>
          <a:custGeom>
            <a:avLst/>
            <a:gdLst>
              <a:gd name="connsiteX0" fmla="*/ 0 w 638629"/>
              <a:gd name="connsiteY0" fmla="*/ 0 h 725715"/>
              <a:gd name="connsiteX1" fmla="*/ 174172 w 638629"/>
              <a:gd name="connsiteY1" fmla="*/ 362858 h 725715"/>
              <a:gd name="connsiteX2" fmla="*/ 435429 w 638629"/>
              <a:gd name="connsiteY2" fmla="*/ 348343 h 725715"/>
              <a:gd name="connsiteX3" fmla="*/ 638629 w 638629"/>
              <a:gd name="connsiteY3" fmla="*/ 725715 h 725715"/>
              <a:gd name="connsiteX0" fmla="*/ 0 w 638629"/>
              <a:gd name="connsiteY0" fmla="*/ 0 h 725715"/>
              <a:gd name="connsiteX1" fmla="*/ 174172 w 638629"/>
              <a:gd name="connsiteY1" fmla="*/ 362858 h 725715"/>
              <a:gd name="connsiteX2" fmla="*/ 478897 w 638629"/>
              <a:gd name="connsiteY2" fmla="*/ 402823 h 725715"/>
              <a:gd name="connsiteX3" fmla="*/ 638629 w 638629"/>
              <a:gd name="connsiteY3" fmla="*/ 725715 h 725715"/>
              <a:gd name="connsiteX0" fmla="*/ 0 w 638629"/>
              <a:gd name="connsiteY0" fmla="*/ 0 h 725715"/>
              <a:gd name="connsiteX1" fmla="*/ 227299 w 638629"/>
              <a:gd name="connsiteY1" fmla="*/ 402480 h 725715"/>
              <a:gd name="connsiteX2" fmla="*/ 478897 w 638629"/>
              <a:gd name="connsiteY2" fmla="*/ 402823 h 725715"/>
              <a:gd name="connsiteX3" fmla="*/ 638629 w 638629"/>
              <a:gd name="connsiteY3" fmla="*/ 725715 h 725715"/>
            </a:gdLst>
            <a:ahLst/>
            <a:cxnLst>
              <a:cxn ang="0">
                <a:pos x="connsiteX0" y="connsiteY0"/>
              </a:cxn>
              <a:cxn ang="0">
                <a:pos x="connsiteX1" y="connsiteY1"/>
              </a:cxn>
              <a:cxn ang="0">
                <a:pos x="connsiteX2" y="connsiteY2"/>
              </a:cxn>
              <a:cxn ang="0">
                <a:pos x="connsiteX3" y="connsiteY3"/>
              </a:cxn>
            </a:cxnLst>
            <a:rect l="l" t="t" r="r" b="b"/>
            <a:pathLst>
              <a:path w="638629" h="725715">
                <a:moveTo>
                  <a:pt x="0" y="0"/>
                </a:moveTo>
                <a:cubicBezTo>
                  <a:pt x="50800" y="152400"/>
                  <a:pt x="147483" y="335343"/>
                  <a:pt x="227299" y="402480"/>
                </a:cubicBezTo>
                <a:cubicBezTo>
                  <a:pt x="307115" y="469617"/>
                  <a:pt x="401488" y="342347"/>
                  <a:pt x="478897" y="402823"/>
                </a:cubicBezTo>
                <a:cubicBezTo>
                  <a:pt x="556306" y="463299"/>
                  <a:pt x="575733" y="567267"/>
                  <a:pt x="638629" y="725715"/>
                </a:cubicBez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n-ea"/>
            </a:endParaRPr>
          </a:p>
        </p:txBody>
      </p:sp>
      <p:sp>
        <p:nvSpPr>
          <p:cNvPr id="35" name="フリーフォーム 34"/>
          <p:cNvSpPr/>
          <p:nvPr/>
        </p:nvSpPr>
        <p:spPr>
          <a:xfrm rot="705347">
            <a:off x="2061709" y="2092048"/>
            <a:ext cx="307855" cy="456469"/>
          </a:xfrm>
          <a:custGeom>
            <a:avLst/>
            <a:gdLst>
              <a:gd name="connsiteX0" fmla="*/ 0 w 638629"/>
              <a:gd name="connsiteY0" fmla="*/ 0 h 725715"/>
              <a:gd name="connsiteX1" fmla="*/ 174172 w 638629"/>
              <a:gd name="connsiteY1" fmla="*/ 362858 h 725715"/>
              <a:gd name="connsiteX2" fmla="*/ 435429 w 638629"/>
              <a:gd name="connsiteY2" fmla="*/ 348343 h 725715"/>
              <a:gd name="connsiteX3" fmla="*/ 638629 w 638629"/>
              <a:gd name="connsiteY3" fmla="*/ 725715 h 725715"/>
              <a:gd name="connsiteX0" fmla="*/ 0 w 638629"/>
              <a:gd name="connsiteY0" fmla="*/ 0 h 725715"/>
              <a:gd name="connsiteX1" fmla="*/ 174172 w 638629"/>
              <a:gd name="connsiteY1" fmla="*/ 362858 h 725715"/>
              <a:gd name="connsiteX2" fmla="*/ 460812 w 638629"/>
              <a:gd name="connsiteY2" fmla="*/ 367496 h 725715"/>
              <a:gd name="connsiteX3" fmla="*/ 638629 w 638629"/>
              <a:gd name="connsiteY3" fmla="*/ 725715 h 725715"/>
              <a:gd name="connsiteX0" fmla="*/ 0 w 638629"/>
              <a:gd name="connsiteY0" fmla="*/ 0 h 725715"/>
              <a:gd name="connsiteX1" fmla="*/ 148788 w 638629"/>
              <a:gd name="connsiteY1" fmla="*/ 343705 h 725715"/>
              <a:gd name="connsiteX2" fmla="*/ 460812 w 638629"/>
              <a:gd name="connsiteY2" fmla="*/ 367496 h 725715"/>
              <a:gd name="connsiteX3" fmla="*/ 638629 w 638629"/>
              <a:gd name="connsiteY3" fmla="*/ 725715 h 725715"/>
            </a:gdLst>
            <a:ahLst/>
            <a:cxnLst>
              <a:cxn ang="0">
                <a:pos x="connsiteX0" y="connsiteY0"/>
              </a:cxn>
              <a:cxn ang="0">
                <a:pos x="connsiteX1" y="connsiteY1"/>
              </a:cxn>
              <a:cxn ang="0">
                <a:pos x="connsiteX2" y="connsiteY2"/>
              </a:cxn>
              <a:cxn ang="0">
                <a:pos x="connsiteX3" y="connsiteY3"/>
              </a:cxn>
            </a:cxnLst>
            <a:rect l="l" t="t" r="r" b="b"/>
            <a:pathLst>
              <a:path w="638629" h="725715">
                <a:moveTo>
                  <a:pt x="0" y="0"/>
                </a:moveTo>
                <a:cubicBezTo>
                  <a:pt x="50800" y="152400"/>
                  <a:pt x="71986" y="282456"/>
                  <a:pt x="148788" y="343705"/>
                </a:cubicBezTo>
                <a:cubicBezTo>
                  <a:pt x="225590" y="404954"/>
                  <a:pt x="383403" y="307020"/>
                  <a:pt x="460812" y="367496"/>
                </a:cubicBezTo>
                <a:cubicBezTo>
                  <a:pt x="538221" y="427972"/>
                  <a:pt x="575733" y="567267"/>
                  <a:pt x="638629" y="725715"/>
                </a:cubicBez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n-ea"/>
            </a:endParaRPr>
          </a:p>
        </p:txBody>
      </p:sp>
      <p:sp>
        <p:nvSpPr>
          <p:cNvPr id="42" name="テキスト ボックス 12"/>
          <p:cNvSpPr txBox="1"/>
          <p:nvPr/>
        </p:nvSpPr>
        <p:spPr>
          <a:xfrm>
            <a:off x="2568249" y="2870601"/>
            <a:ext cx="938494" cy="30147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400" kern="100" dirty="0" smtClean="0">
                <a:latin typeface="+mn-ea"/>
                <a:cs typeface="Times New Roman"/>
              </a:rPr>
              <a:t>料 理</a:t>
            </a:r>
            <a:endParaRPr lang="ja-JP" sz="1400" kern="100" dirty="0">
              <a:effectLst/>
              <a:latin typeface="+mn-ea"/>
              <a:cs typeface="Times New Roman"/>
            </a:endParaRPr>
          </a:p>
        </p:txBody>
      </p:sp>
      <p:sp>
        <p:nvSpPr>
          <p:cNvPr id="43" name="テキスト ボックス 12"/>
          <p:cNvSpPr txBox="1"/>
          <p:nvPr/>
        </p:nvSpPr>
        <p:spPr>
          <a:xfrm>
            <a:off x="2426623" y="2480693"/>
            <a:ext cx="1425297" cy="30147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400" kern="100" dirty="0" smtClean="0">
                <a:latin typeface="+mn-ea"/>
                <a:cs typeface="Times New Roman"/>
              </a:rPr>
              <a:t>食 事</a:t>
            </a:r>
            <a:endParaRPr lang="ja-JP" sz="1400" kern="100" dirty="0">
              <a:effectLst/>
              <a:latin typeface="+mn-ea"/>
              <a:cs typeface="Times New Roman"/>
            </a:endParaRPr>
          </a:p>
        </p:txBody>
      </p:sp>
      <p:sp>
        <p:nvSpPr>
          <p:cNvPr id="44" name="テキスト ボックス 12"/>
          <p:cNvSpPr txBox="1"/>
          <p:nvPr/>
        </p:nvSpPr>
        <p:spPr>
          <a:xfrm>
            <a:off x="1141600" y="4131137"/>
            <a:ext cx="1647764" cy="4369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u="sng" kern="100" dirty="0">
                <a:latin typeface="+mn-ea"/>
                <a:cs typeface="Times New Roman"/>
              </a:rPr>
              <a:t>栄養</a:t>
            </a:r>
            <a:r>
              <a:rPr lang="ja-JP" altLang="en-US" u="sng" kern="100" dirty="0" smtClean="0">
                <a:latin typeface="+mn-ea"/>
                <a:cs typeface="Times New Roman"/>
              </a:rPr>
              <a:t>バランス</a:t>
            </a:r>
            <a:endParaRPr lang="ja-JP" u="sng" kern="100" dirty="0">
              <a:effectLst/>
              <a:latin typeface="+mn-ea"/>
              <a:cs typeface="Times New Roman"/>
            </a:endParaRPr>
          </a:p>
        </p:txBody>
      </p:sp>
      <p:sp>
        <p:nvSpPr>
          <p:cNvPr id="45" name="テキスト ボックス 12"/>
          <p:cNvSpPr txBox="1"/>
          <p:nvPr/>
        </p:nvSpPr>
        <p:spPr>
          <a:xfrm>
            <a:off x="2011425" y="3721163"/>
            <a:ext cx="1647764" cy="4369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u="sng" kern="100" dirty="0" smtClean="0">
                <a:effectLst/>
                <a:latin typeface="+mn-ea"/>
                <a:cs typeface="Times New Roman"/>
              </a:rPr>
              <a:t>楽しみ</a:t>
            </a:r>
            <a:endParaRPr lang="ja-JP" u="sng" kern="100" dirty="0">
              <a:effectLst/>
              <a:latin typeface="+mn-ea"/>
              <a:cs typeface="Times New Roman"/>
            </a:endParaRPr>
          </a:p>
        </p:txBody>
      </p:sp>
      <p:pic>
        <p:nvPicPr>
          <p:cNvPr id="85" name="Picture 2"/>
          <p:cNvPicPr>
            <a:picLocks noChangeAspect="1" noChangeArrowheads="1"/>
          </p:cNvPicPr>
          <p:nvPr/>
        </p:nvPicPr>
        <p:blipFill rotWithShape="1">
          <a:blip r:embed="rId7" cstate="print">
            <a:extLst>
              <a:ext uri="{28A0092B-C50C-407E-A947-70E740481C1C}">
                <a14:useLocalDpi xmlns:a14="http://schemas.microsoft.com/office/drawing/2010/main"/>
              </a:ext>
            </a:extLst>
          </a:blip>
          <a:srcRect l="36644" t="6553" r="36631" b="52781"/>
          <a:stretch/>
        </p:blipFill>
        <p:spPr bwMode="auto">
          <a:xfrm>
            <a:off x="271371" y="1642274"/>
            <a:ext cx="586599" cy="607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6" name="Picture 2"/>
          <p:cNvPicPr>
            <a:picLocks noChangeAspect="1" noChangeArrowheads="1"/>
          </p:cNvPicPr>
          <p:nvPr/>
        </p:nvPicPr>
        <p:blipFill rotWithShape="1">
          <a:blip r:embed="rId7" cstate="print">
            <a:extLst>
              <a:ext uri="{28A0092B-C50C-407E-A947-70E740481C1C}">
                <a14:useLocalDpi xmlns:a14="http://schemas.microsoft.com/office/drawing/2010/main"/>
              </a:ext>
            </a:extLst>
          </a:blip>
          <a:srcRect l="36644" t="56347" r="36631" b="2987"/>
          <a:stretch/>
        </p:blipFill>
        <p:spPr bwMode="auto">
          <a:xfrm>
            <a:off x="1847726" y="1560372"/>
            <a:ext cx="586599" cy="607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Picture 2"/>
          <p:cNvPicPr>
            <a:picLocks noChangeAspect="1" noChangeArrowheads="1"/>
          </p:cNvPicPr>
          <p:nvPr/>
        </p:nvPicPr>
        <p:blipFill rotWithShape="1">
          <a:blip r:embed="rId7" cstate="print">
            <a:extLst>
              <a:ext uri="{28A0092B-C50C-407E-A947-70E740481C1C}">
                <a14:useLocalDpi xmlns:a14="http://schemas.microsoft.com/office/drawing/2010/main"/>
              </a:ext>
            </a:extLst>
          </a:blip>
          <a:srcRect l="3403" t="56347" r="69872" b="2987"/>
          <a:stretch/>
        </p:blipFill>
        <p:spPr bwMode="auto">
          <a:xfrm>
            <a:off x="1070224" y="1484784"/>
            <a:ext cx="586599" cy="607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フリーフォーム 8"/>
          <p:cNvSpPr/>
          <p:nvPr/>
        </p:nvSpPr>
        <p:spPr>
          <a:xfrm>
            <a:off x="2632632" y="3145535"/>
            <a:ext cx="176111" cy="212333"/>
          </a:xfrm>
          <a:custGeom>
            <a:avLst/>
            <a:gdLst>
              <a:gd name="connsiteX0" fmla="*/ 0 w 304800"/>
              <a:gd name="connsiteY0" fmla="*/ 323850 h 323850"/>
              <a:gd name="connsiteX1" fmla="*/ 228600 w 304800"/>
              <a:gd name="connsiteY1" fmla="*/ 228600 h 323850"/>
              <a:gd name="connsiteX2" fmla="*/ 304800 w 304800"/>
              <a:gd name="connsiteY2" fmla="*/ 0 h 323850"/>
              <a:gd name="connsiteX0" fmla="*/ 0 w 304800"/>
              <a:gd name="connsiteY0" fmla="*/ 323850 h 323850"/>
              <a:gd name="connsiteX1" fmla="*/ 221622 w 304800"/>
              <a:gd name="connsiteY1" fmla="*/ 260723 h 323850"/>
              <a:gd name="connsiteX2" fmla="*/ 304800 w 304800"/>
              <a:gd name="connsiteY2" fmla="*/ 0 h 323850"/>
              <a:gd name="connsiteX0" fmla="*/ 0 w 322245"/>
              <a:gd name="connsiteY0" fmla="*/ 299758 h 299758"/>
              <a:gd name="connsiteX1" fmla="*/ 221622 w 322245"/>
              <a:gd name="connsiteY1" fmla="*/ 236631 h 299758"/>
              <a:gd name="connsiteX2" fmla="*/ 322245 w 322245"/>
              <a:gd name="connsiteY2" fmla="*/ 0 h 299758"/>
              <a:gd name="connsiteX0" fmla="*/ 0 w 315267"/>
              <a:gd name="connsiteY0" fmla="*/ 319835 h 319835"/>
              <a:gd name="connsiteX1" fmla="*/ 221622 w 315267"/>
              <a:gd name="connsiteY1" fmla="*/ 256708 h 319835"/>
              <a:gd name="connsiteX2" fmla="*/ 315267 w 315267"/>
              <a:gd name="connsiteY2" fmla="*/ 0 h 319835"/>
              <a:gd name="connsiteX0" fmla="*/ 0 w 315267"/>
              <a:gd name="connsiteY0" fmla="*/ 319835 h 319835"/>
              <a:gd name="connsiteX1" fmla="*/ 221622 w 315267"/>
              <a:gd name="connsiteY1" fmla="*/ 256708 h 319835"/>
              <a:gd name="connsiteX2" fmla="*/ 315267 w 315267"/>
              <a:gd name="connsiteY2" fmla="*/ 0 h 319835"/>
              <a:gd name="connsiteX0" fmla="*/ 0 w 315267"/>
              <a:gd name="connsiteY0" fmla="*/ 319835 h 319835"/>
              <a:gd name="connsiteX1" fmla="*/ 221622 w 315267"/>
              <a:gd name="connsiteY1" fmla="*/ 256708 h 319835"/>
              <a:gd name="connsiteX2" fmla="*/ 315267 w 315267"/>
              <a:gd name="connsiteY2" fmla="*/ 0 h 319835"/>
              <a:gd name="connsiteX0" fmla="*/ 0 w 315267"/>
              <a:gd name="connsiteY0" fmla="*/ 319835 h 319835"/>
              <a:gd name="connsiteX1" fmla="*/ 221622 w 315267"/>
              <a:gd name="connsiteY1" fmla="*/ 256708 h 319835"/>
              <a:gd name="connsiteX2" fmla="*/ 315267 w 315267"/>
              <a:gd name="connsiteY2" fmla="*/ 0 h 319835"/>
              <a:gd name="connsiteX0" fmla="*/ 0 w 315267"/>
              <a:gd name="connsiteY0" fmla="*/ 319835 h 319835"/>
              <a:gd name="connsiteX1" fmla="*/ 221622 w 315267"/>
              <a:gd name="connsiteY1" fmla="*/ 256708 h 319835"/>
              <a:gd name="connsiteX2" fmla="*/ 315267 w 315267"/>
              <a:gd name="connsiteY2" fmla="*/ 0 h 319835"/>
              <a:gd name="connsiteX0" fmla="*/ 0 w 241310"/>
              <a:gd name="connsiteY0" fmla="*/ 334856 h 334856"/>
              <a:gd name="connsiteX1" fmla="*/ 147665 w 241310"/>
              <a:gd name="connsiteY1" fmla="*/ 256708 h 334856"/>
              <a:gd name="connsiteX2" fmla="*/ 241310 w 241310"/>
              <a:gd name="connsiteY2" fmla="*/ 0 h 334856"/>
              <a:gd name="connsiteX0" fmla="*/ 0 w 241310"/>
              <a:gd name="connsiteY0" fmla="*/ 334856 h 334856"/>
              <a:gd name="connsiteX1" fmla="*/ 147665 w 241310"/>
              <a:gd name="connsiteY1" fmla="*/ 256708 h 334856"/>
              <a:gd name="connsiteX2" fmla="*/ 241310 w 241310"/>
              <a:gd name="connsiteY2" fmla="*/ 0 h 334856"/>
              <a:gd name="connsiteX0" fmla="*/ 0 w 241310"/>
              <a:gd name="connsiteY0" fmla="*/ 334856 h 334856"/>
              <a:gd name="connsiteX1" fmla="*/ 147665 w 241310"/>
              <a:gd name="connsiteY1" fmla="*/ 256708 h 334856"/>
              <a:gd name="connsiteX2" fmla="*/ 241310 w 241310"/>
              <a:gd name="connsiteY2" fmla="*/ 0 h 334856"/>
            </a:gdLst>
            <a:ahLst/>
            <a:cxnLst>
              <a:cxn ang="0">
                <a:pos x="connsiteX0" y="connsiteY0"/>
              </a:cxn>
              <a:cxn ang="0">
                <a:pos x="connsiteX1" y="connsiteY1"/>
              </a:cxn>
              <a:cxn ang="0">
                <a:pos x="connsiteX2" y="connsiteY2"/>
              </a:cxn>
            </a:cxnLst>
            <a:rect l="l" t="t" r="r" b="b"/>
            <a:pathLst>
              <a:path w="241310" h="334856">
                <a:moveTo>
                  <a:pt x="0" y="334856"/>
                </a:moveTo>
                <a:cubicBezTo>
                  <a:pt x="80199" y="309259"/>
                  <a:pt x="107447" y="312517"/>
                  <a:pt x="147665" y="256708"/>
                </a:cubicBezTo>
                <a:cubicBezTo>
                  <a:pt x="187883" y="200899"/>
                  <a:pt x="218142" y="115422"/>
                  <a:pt x="241310" y="0"/>
                </a:cubicBezTo>
              </a:path>
            </a:pathLst>
          </a:custGeom>
          <a:ln>
            <a:headEnd type="arrow" w="med" len="sm"/>
            <a:tailEnd type="arrow" w="med" len="sm"/>
          </a:ln>
        </p:spPr>
        <p:style>
          <a:lnRef idx="2">
            <a:schemeClr val="accent6"/>
          </a:lnRef>
          <a:fillRef idx="0">
            <a:schemeClr val="accent6"/>
          </a:fillRef>
          <a:effectRef idx="1">
            <a:schemeClr val="accent6"/>
          </a:effectRef>
          <a:fontRef idx="minor">
            <a:schemeClr val="tx1"/>
          </a:fontRef>
        </p:style>
        <p:txBody>
          <a:bodyPr rtlCol="0" anchor="ctr"/>
          <a:lstStyle/>
          <a:p>
            <a:pPr algn="ctr"/>
            <a:endParaRPr kumimoji="1" lang="ja-JP" altLang="en-US"/>
          </a:p>
        </p:txBody>
      </p:sp>
      <p:sp>
        <p:nvSpPr>
          <p:cNvPr id="96" name="フリーフォーム 95"/>
          <p:cNvSpPr/>
          <p:nvPr/>
        </p:nvSpPr>
        <p:spPr>
          <a:xfrm>
            <a:off x="3120218" y="2715610"/>
            <a:ext cx="91539" cy="205354"/>
          </a:xfrm>
          <a:custGeom>
            <a:avLst/>
            <a:gdLst>
              <a:gd name="connsiteX0" fmla="*/ 0 w 304800"/>
              <a:gd name="connsiteY0" fmla="*/ 323850 h 323850"/>
              <a:gd name="connsiteX1" fmla="*/ 228600 w 304800"/>
              <a:gd name="connsiteY1" fmla="*/ 228600 h 323850"/>
              <a:gd name="connsiteX2" fmla="*/ 304800 w 304800"/>
              <a:gd name="connsiteY2" fmla="*/ 0 h 323850"/>
              <a:gd name="connsiteX0" fmla="*/ 0 w 304800"/>
              <a:gd name="connsiteY0" fmla="*/ 323850 h 323850"/>
              <a:gd name="connsiteX1" fmla="*/ 228600 w 304800"/>
              <a:gd name="connsiteY1" fmla="*/ 228600 h 323850"/>
              <a:gd name="connsiteX2" fmla="*/ 304800 w 304800"/>
              <a:gd name="connsiteY2" fmla="*/ 0 h 323850"/>
              <a:gd name="connsiteX0" fmla="*/ 0 w 304800"/>
              <a:gd name="connsiteY0" fmla="*/ 323850 h 323850"/>
              <a:gd name="connsiteX1" fmla="*/ 239171 w 304800"/>
              <a:gd name="connsiteY1" fmla="*/ 203565 h 323850"/>
              <a:gd name="connsiteX2" fmla="*/ 304800 w 304800"/>
              <a:gd name="connsiteY2" fmla="*/ 0 h 323850"/>
            </a:gdLst>
            <a:ahLst/>
            <a:cxnLst>
              <a:cxn ang="0">
                <a:pos x="connsiteX0" y="connsiteY0"/>
              </a:cxn>
              <a:cxn ang="0">
                <a:pos x="connsiteX1" y="connsiteY1"/>
              </a:cxn>
              <a:cxn ang="0">
                <a:pos x="connsiteX2" y="connsiteY2"/>
              </a:cxn>
            </a:cxnLst>
            <a:rect l="l" t="t" r="r" b="b"/>
            <a:pathLst>
              <a:path w="304800" h="323850">
                <a:moveTo>
                  <a:pt x="0" y="323850"/>
                </a:moveTo>
                <a:cubicBezTo>
                  <a:pt x="78329" y="278176"/>
                  <a:pt x="188371" y="257540"/>
                  <a:pt x="239171" y="203565"/>
                </a:cubicBezTo>
                <a:cubicBezTo>
                  <a:pt x="289971" y="149590"/>
                  <a:pt x="292100" y="87312"/>
                  <a:pt x="304800" y="0"/>
                </a:cubicBezTo>
              </a:path>
            </a:pathLst>
          </a:custGeom>
          <a:ln>
            <a:headEnd type="arrow" w="med" len="sm"/>
            <a:tailEnd type="arrow" w="med" len="sm"/>
          </a:ln>
        </p:spPr>
        <p:style>
          <a:lnRef idx="2">
            <a:schemeClr val="accent6"/>
          </a:lnRef>
          <a:fillRef idx="0">
            <a:schemeClr val="accent6"/>
          </a:fillRef>
          <a:effectRef idx="1">
            <a:schemeClr val="accent6"/>
          </a:effectRef>
          <a:fontRef idx="minor">
            <a:schemeClr val="tx1"/>
          </a:fontRef>
        </p:style>
        <p:txBody>
          <a:bodyPr rtlCol="0" anchor="ctr"/>
          <a:lstStyle/>
          <a:p>
            <a:pPr algn="ctr"/>
            <a:endParaRPr kumimoji="1" lang="ja-JP" altLang="en-US"/>
          </a:p>
        </p:txBody>
      </p:sp>
      <p:sp>
        <p:nvSpPr>
          <p:cNvPr id="36" name="テキスト ボックス 12"/>
          <p:cNvSpPr txBox="1"/>
          <p:nvPr/>
        </p:nvSpPr>
        <p:spPr>
          <a:xfrm>
            <a:off x="3995936" y="2920012"/>
            <a:ext cx="5087760" cy="4369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400" kern="100" dirty="0" smtClean="0">
                <a:effectLst/>
                <a:latin typeface="+mn-ea"/>
                <a:cs typeface="Times New Roman"/>
              </a:rPr>
              <a:t>「健康な食事」の食事パターンに関する基準の内容と留意事項</a:t>
            </a:r>
            <a:endParaRPr lang="ja-JP" sz="1400" kern="100" dirty="0">
              <a:effectLst/>
              <a:latin typeface="+mn-ea"/>
              <a:cs typeface="Times New Roman"/>
            </a:endParaRPr>
          </a:p>
        </p:txBody>
      </p:sp>
    </p:spTree>
    <p:extLst>
      <p:ext uri="{BB962C8B-B14F-4D97-AF65-F5344CB8AC3E}">
        <p14:creationId xmlns:p14="http://schemas.microsoft.com/office/powerpoint/2010/main" val="3125251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2221</TotalTime>
  <Words>406</Words>
  <Application>Microsoft Office PowerPoint</Application>
  <PresentationFormat>画面に合わせる (4:3)</PresentationFormat>
  <Paragraphs>97</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神 太郎(kou-tarou)</dc:creator>
  <cp:lastModifiedBy>厚生労働省</cp:lastModifiedBy>
  <cp:revision>107</cp:revision>
  <cp:lastPrinted>2014-10-31T04:51:51Z</cp:lastPrinted>
  <dcterms:created xsi:type="dcterms:W3CDTF">2014-10-10T07:49:53Z</dcterms:created>
  <dcterms:modified xsi:type="dcterms:W3CDTF">2014-10-31T04:52:12Z</dcterms:modified>
</cp:coreProperties>
</file>