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1.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3.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4.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5.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7.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8.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9.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00" r:id="rId2"/>
    <p:sldMasterId id="2147483712" r:id="rId3"/>
    <p:sldMasterId id="2147483725" r:id="rId4"/>
    <p:sldMasterId id="2147483737" r:id="rId5"/>
    <p:sldMasterId id="2147483765" r:id="rId6"/>
    <p:sldMasterId id="2147483777" r:id="rId7"/>
    <p:sldMasterId id="2147483801" r:id="rId8"/>
    <p:sldMasterId id="2147483899" r:id="rId9"/>
    <p:sldMasterId id="2147483911" r:id="rId10"/>
    <p:sldMasterId id="2147483936" r:id="rId11"/>
    <p:sldMasterId id="2147483961" r:id="rId12"/>
    <p:sldMasterId id="2147483986" r:id="rId13"/>
    <p:sldMasterId id="2147484010" r:id="rId14"/>
    <p:sldMasterId id="2147484045" r:id="rId15"/>
    <p:sldMasterId id="2147484089" r:id="rId16"/>
    <p:sldMasterId id="2147484159" r:id="rId17"/>
    <p:sldMasterId id="2147484174" r:id="rId18"/>
    <p:sldMasterId id="2147484187" r:id="rId19"/>
    <p:sldMasterId id="2147484199" r:id="rId20"/>
    <p:sldMasterId id="2147484211" r:id="rId21"/>
    <p:sldMasterId id="2147484223" r:id="rId22"/>
    <p:sldMasterId id="2147484247" r:id="rId23"/>
    <p:sldMasterId id="2147484261" r:id="rId24"/>
    <p:sldMasterId id="2147484274" r:id="rId25"/>
    <p:sldMasterId id="2147484286" r:id="rId26"/>
    <p:sldMasterId id="2147484298" r:id="rId27"/>
    <p:sldMasterId id="2147484310" r:id="rId28"/>
    <p:sldMasterId id="2147484322" r:id="rId29"/>
    <p:sldMasterId id="2147484445" r:id="rId30"/>
  </p:sldMasterIdLst>
  <p:notesMasterIdLst>
    <p:notesMasterId r:id="rId91"/>
  </p:notesMasterIdLst>
  <p:handoutMasterIdLst>
    <p:handoutMasterId r:id="rId92"/>
  </p:handoutMasterIdLst>
  <p:sldIdLst>
    <p:sldId id="651" r:id="rId31"/>
    <p:sldId id="811" r:id="rId32"/>
    <p:sldId id="816" r:id="rId33"/>
    <p:sldId id="909" r:id="rId34"/>
    <p:sldId id="813" r:id="rId35"/>
    <p:sldId id="814" r:id="rId36"/>
    <p:sldId id="910" r:id="rId37"/>
    <p:sldId id="863" r:id="rId38"/>
    <p:sldId id="946" r:id="rId39"/>
    <p:sldId id="817" r:id="rId40"/>
    <p:sldId id="818" r:id="rId41"/>
    <p:sldId id="901" r:id="rId42"/>
    <p:sldId id="827" r:id="rId43"/>
    <p:sldId id="821" r:id="rId44"/>
    <p:sldId id="902" r:id="rId45"/>
    <p:sldId id="903" r:id="rId46"/>
    <p:sldId id="904" r:id="rId47"/>
    <p:sldId id="905" r:id="rId48"/>
    <p:sldId id="906" r:id="rId49"/>
    <p:sldId id="907" r:id="rId50"/>
    <p:sldId id="822" r:id="rId51"/>
    <p:sldId id="828" r:id="rId52"/>
    <p:sldId id="908" r:id="rId53"/>
    <p:sldId id="947" r:id="rId54"/>
    <p:sldId id="948" r:id="rId55"/>
    <p:sldId id="949" r:id="rId56"/>
    <p:sldId id="900" r:id="rId57"/>
    <p:sldId id="840" r:id="rId58"/>
    <p:sldId id="841" r:id="rId59"/>
    <p:sldId id="842" r:id="rId60"/>
    <p:sldId id="922" r:id="rId61"/>
    <p:sldId id="846" r:id="rId62"/>
    <p:sldId id="847" r:id="rId63"/>
    <p:sldId id="918" r:id="rId64"/>
    <p:sldId id="952" r:id="rId65"/>
    <p:sldId id="912" r:id="rId66"/>
    <p:sldId id="913" r:id="rId67"/>
    <p:sldId id="914" r:id="rId68"/>
    <p:sldId id="915" r:id="rId69"/>
    <p:sldId id="916" r:id="rId70"/>
    <p:sldId id="917" r:id="rId71"/>
    <p:sldId id="921" r:id="rId72"/>
    <p:sldId id="824" r:id="rId73"/>
    <p:sldId id="859" r:id="rId74"/>
    <p:sldId id="872" r:id="rId75"/>
    <p:sldId id="861" r:id="rId76"/>
    <p:sldId id="876" r:id="rId77"/>
    <p:sldId id="869" r:id="rId78"/>
    <p:sldId id="919" r:id="rId79"/>
    <p:sldId id="920" r:id="rId80"/>
    <p:sldId id="877" r:id="rId81"/>
    <p:sldId id="950" r:id="rId82"/>
    <p:sldId id="884" r:id="rId83"/>
    <p:sldId id="825" r:id="rId84"/>
    <p:sldId id="853" r:id="rId85"/>
    <p:sldId id="854" r:id="rId86"/>
    <p:sldId id="855" r:id="rId87"/>
    <p:sldId id="856" r:id="rId88"/>
    <p:sldId id="857" r:id="rId89"/>
    <p:sldId id="951" r:id="rId90"/>
  </p:sldIdLst>
  <p:sldSz cx="993775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778" autoAdjust="0"/>
    <p:restoredTop sz="99460" autoAdjust="0"/>
  </p:normalViewPr>
  <p:slideViewPr>
    <p:cSldViewPr>
      <p:cViewPr>
        <p:scale>
          <a:sx n="77" d="100"/>
          <a:sy n="77" d="100"/>
        </p:scale>
        <p:origin x="-594" y="-24"/>
      </p:cViewPr>
      <p:guideLst>
        <p:guide orient="horz" pos="2160"/>
        <p:guide pos="3131"/>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824" y="7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TYFAK\AppData\Local\Microsoft\Windows\Temporary%20Internet%20Files\Content.Outlook\3NWXTEV7\&#12372;&#24847;&#35211;&#21215;&#38598;&#38598;&#35336;&#34920;&#65288;&#20491;&#20154;&#24773;&#22577;&#21066;&#38500;&#29256;&#65289;&#38598;&#35336;&#2999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50408576"/>
        <c:axId val="150090880"/>
      </c:barChart>
      <c:catAx>
        <c:axId val="150408576"/>
        <c:scaling>
          <c:orientation val="minMax"/>
        </c:scaling>
        <c:delete val="0"/>
        <c:axPos val="b"/>
        <c:majorTickMark val="out"/>
        <c:minorTickMark val="none"/>
        <c:tickLblPos val="nextTo"/>
        <c:txPr>
          <a:bodyPr/>
          <a:lstStyle/>
          <a:p>
            <a:pPr>
              <a:defRPr sz="1200"/>
            </a:pPr>
            <a:endParaRPr lang="ja-JP"/>
          </a:p>
        </c:txPr>
        <c:crossAx val="150090880"/>
        <c:crosses val="autoZero"/>
        <c:auto val="1"/>
        <c:lblAlgn val="ctr"/>
        <c:lblOffset val="70"/>
        <c:tickLblSkip val="1"/>
        <c:noMultiLvlLbl val="0"/>
      </c:catAx>
      <c:valAx>
        <c:axId val="150090880"/>
        <c:scaling>
          <c:orientation val="minMax"/>
        </c:scaling>
        <c:delete val="0"/>
        <c:axPos val="l"/>
        <c:majorGridlines/>
        <c:numFmt formatCode="General" sourceLinked="1"/>
        <c:majorTickMark val="out"/>
        <c:minorTickMark val="none"/>
        <c:tickLblPos val="nextTo"/>
        <c:crossAx val="15040857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4.8443221991471004E-2"/>
          <c:w val="0.89754687750743745"/>
          <c:h val="0.8171335745652277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2.8563080466813041E-2"/>
                  <c:y val="3.766308914218678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dLbl>
              <c:idx val="4"/>
              <c:layout>
                <c:manualLayout>
                  <c:x val="-4.1589064673942827E-2"/>
                  <c:y val="5.0333708524231517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Sheet1!$B$2:$B$6</c:f>
              <c:numCache>
                <c:formatCode>General</c:formatCode>
                <c:ptCount val="5"/>
                <c:pt idx="0">
                  <c:v>6082</c:v>
                </c:pt>
                <c:pt idx="1">
                  <c:v>5990</c:v>
                </c:pt>
                <c:pt idx="2">
                  <c:v>6265</c:v>
                </c:pt>
                <c:pt idx="3">
                  <c:v>6496</c:v>
                </c:pt>
                <c:pt idx="4">
                  <c:v>6706</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0"/>
              <c:layout>
                <c:manualLayout>
                  <c:x val="1.8013264570887162E-2"/>
                  <c:y val="3.7750281393173636E-2"/>
                </c:manualLayout>
              </c:layout>
              <c:showLegendKey val="0"/>
              <c:showVal val="1"/>
              <c:showCatName val="0"/>
              <c:showSerName val="0"/>
              <c:showPercent val="0"/>
              <c:showBubbleSize val="0"/>
            </c:dLbl>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Sheet1!$C$2:$C$6</c:f>
              <c:numCache>
                <c:formatCode>General</c:formatCode>
                <c:ptCount val="5"/>
                <c:pt idx="0">
                  <c:v>5467</c:v>
                </c:pt>
                <c:pt idx="1">
                  <c:v>5584</c:v>
                </c:pt>
                <c:pt idx="2">
                  <c:v>6099</c:v>
                </c:pt>
                <c:pt idx="3">
                  <c:v>6486</c:v>
                </c:pt>
                <c:pt idx="4">
                  <c:v>6848</c:v>
                </c:pt>
              </c:numCache>
            </c:numRef>
          </c:val>
        </c:ser>
        <c:ser>
          <c:idx val="2"/>
          <c:order val="2"/>
          <c:tx>
            <c:strRef>
              <c:f>Sheet1!$D$1</c:f>
              <c:strCache>
                <c:ptCount val="1"/>
                <c:pt idx="0">
                  <c:v>主任介護支援専門員</c:v>
                </c:pt>
              </c:strCache>
            </c:strRef>
          </c:tx>
          <c:spPr>
            <a:solidFill>
              <a:srgbClr val="FFC000"/>
            </a:solidFill>
          </c:spPr>
          <c:invertIfNegative val="0"/>
          <c:dLbls>
            <c:dLbl>
              <c:idx val="0"/>
              <c:layout>
                <c:manualLayout>
                  <c:x val="6.0044215236290258E-3"/>
                  <c:y val="3.7750281393173608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Sheet1!$D$2:$D$6</c:f>
              <c:numCache>
                <c:formatCode>General</c:formatCode>
                <c:ptCount val="5"/>
                <c:pt idx="0">
                  <c:v>4529</c:v>
                </c:pt>
                <c:pt idx="1">
                  <c:v>4493</c:v>
                </c:pt>
                <c:pt idx="2">
                  <c:v>4804</c:v>
                </c:pt>
                <c:pt idx="3">
                  <c:v>5045</c:v>
                </c:pt>
                <c:pt idx="4">
                  <c:v>5390</c:v>
                </c:pt>
              </c:numCache>
            </c:numRef>
          </c:val>
        </c:ser>
        <c:dLbls>
          <c:showLegendKey val="0"/>
          <c:showVal val="0"/>
          <c:showCatName val="0"/>
          <c:showSerName val="0"/>
          <c:showPercent val="0"/>
          <c:showBubbleSize val="0"/>
        </c:dLbls>
        <c:gapWidth val="150"/>
        <c:axId val="155607808"/>
        <c:axId val="155609344"/>
      </c:barChart>
      <c:catAx>
        <c:axId val="155607808"/>
        <c:scaling>
          <c:orientation val="minMax"/>
        </c:scaling>
        <c:delete val="0"/>
        <c:axPos val="b"/>
        <c:majorTickMark val="out"/>
        <c:minorTickMark val="none"/>
        <c:tickLblPos val="nextTo"/>
        <c:txPr>
          <a:bodyPr/>
          <a:lstStyle/>
          <a:p>
            <a:pPr>
              <a:defRPr sz="1000"/>
            </a:pPr>
            <a:endParaRPr lang="ja-JP"/>
          </a:p>
        </c:txPr>
        <c:crossAx val="155609344"/>
        <c:crosses val="autoZero"/>
        <c:auto val="1"/>
        <c:lblAlgn val="ctr"/>
        <c:lblOffset val="100"/>
        <c:noMultiLvlLbl val="0"/>
      </c:catAx>
      <c:valAx>
        <c:axId val="155609344"/>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55607808"/>
        <c:crosses val="autoZero"/>
        <c:crossBetween val="between"/>
      </c:valAx>
    </c:plotArea>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3.4719260583949453E-2"/>
          <c:w val="0.90700860819509566"/>
          <c:h val="0.8466774301063322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1.5432098765432345E-3"/>
                  <c:y val="-2.5254293948050392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dLbl>
              <c:idx val="4"/>
              <c:layout>
                <c:manualLayout>
                  <c:x val="-3.0388558066182771E-2"/>
                  <c:y val="4.346654762667271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Sheet1!$B$2:$B$6</c:f>
              <c:numCache>
                <c:formatCode>General</c:formatCode>
                <c:ptCount val="5"/>
                <c:pt idx="0">
                  <c:v>6590</c:v>
                </c:pt>
                <c:pt idx="1">
                  <c:v>6468</c:v>
                </c:pt>
                <c:pt idx="2">
                  <c:v>6966</c:v>
                </c:pt>
                <c:pt idx="3">
                  <c:v>7311</c:v>
                </c:pt>
                <c:pt idx="4">
                  <c:v>7666</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Sheet1!$C$2:$C$6</c:f>
              <c:numCache>
                <c:formatCode>General</c:formatCode>
                <c:ptCount val="5"/>
                <c:pt idx="0">
                  <c:v>6021</c:v>
                </c:pt>
                <c:pt idx="1">
                  <c:v>6124</c:v>
                </c:pt>
                <c:pt idx="2">
                  <c:v>6826</c:v>
                </c:pt>
                <c:pt idx="3">
                  <c:v>7324</c:v>
                </c:pt>
                <c:pt idx="4">
                  <c:v>7830</c:v>
                </c:pt>
              </c:numCache>
            </c:numRef>
          </c:val>
        </c:ser>
        <c:ser>
          <c:idx val="2"/>
          <c:order val="2"/>
          <c:tx>
            <c:strRef>
              <c:f>Sheet1!$D$1</c:f>
              <c:strCache>
                <c:ptCount val="1"/>
                <c:pt idx="0">
                  <c:v>主任介護支援専門員</c:v>
                </c:pt>
              </c:strCache>
            </c:strRef>
          </c:tx>
          <c:spPr>
            <a:solidFill>
              <a:srgbClr val="FFC000"/>
            </a:solidFill>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Sheet1!$D$2:$D$6</c:f>
              <c:numCache>
                <c:formatCode>General</c:formatCode>
                <c:ptCount val="5"/>
                <c:pt idx="0">
                  <c:v>7769</c:v>
                </c:pt>
                <c:pt idx="1">
                  <c:v>8335</c:v>
                </c:pt>
                <c:pt idx="2">
                  <c:v>9087</c:v>
                </c:pt>
                <c:pt idx="3">
                  <c:v>9552</c:v>
                </c:pt>
                <c:pt idx="4">
                  <c:v>10506</c:v>
                </c:pt>
              </c:numCache>
            </c:numRef>
          </c:val>
        </c:ser>
        <c:dLbls>
          <c:showLegendKey val="0"/>
          <c:showVal val="0"/>
          <c:showCatName val="0"/>
          <c:showSerName val="0"/>
          <c:showPercent val="0"/>
          <c:showBubbleSize val="0"/>
        </c:dLbls>
        <c:gapWidth val="150"/>
        <c:axId val="161759616"/>
        <c:axId val="161761152"/>
      </c:barChart>
      <c:catAx>
        <c:axId val="161759616"/>
        <c:scaling>
          <c:orientation val="minMax"/>
        </c:scaling>
        <c:delete val="0"/>
        <c:axPos val="b"/>
        <c:majorTickMark val="out"/>
        <c:minorTickMark val="none"/>
        <c:tickLblPos val="nextTo"/>
        <c:txPr>
          <a:bodyPr/>
          <a:lstStyle/>
          <a:p>
            <a:pPr>
              <a:defRPr sz="1000"/>
            </a:pPr>
            <a:endParaRPr lang="ja-JP"/>
          </a:p>
        </c:txPr>
        <c:crossAx val="161761152"/>
        <c:crosses val="autoZero"/>
        <c:auto val="1"/>
        <c:lblAlgn val="ctr"/>
        <c:lblOffset val="100"/>
        <c:noMultiLvlLbl val="0"/>
      </c:catAx>
      <c:valAx>
        <c:axId val="161761152"/>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61759616"/>
        <c:crosses val="autoZero"/>
        <c:crossBetween val="between"/>
      </c:valAx>
    </c:plotArea>
    <c:legend>
      <c:legendPos val="r"/>
      <c:layout>
        <c:manualLayout>
          <c:xMode val="edge"/>
          <c:yMode val="edge"/>
          <c:x val="6.6817195529814827E-2"/>
          <c:y val="2.4838027215241552E-2"/>
          <c:w val="0.89174387832342639"/>
          <c:h val="0.11520180553415213"/>
        </c:manualLayout>
      </c:layout>
      <c:overlay val="0"/>
      <c:txPr>
        <a:bodyPr/>
        <a:lstStyle/>
        <a:p>
          <a:pPr>
            <a:defRPr sz="1000" baseline="0">
              <a:ea typeface="ＭＳ ゴシック" pitchFamily="49" charset="-128"/>
            </a:defRPr>
          </a:pPr>
          <a:endParaRPr lang="ja-JP"/>
        </a:p>
      </c:txPr>
    </c:legend>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69769700397638E-2"/>
          <c:y val="0.18464110048378463"/>
          <c:w val="0.86501500264935449"/>
          <c:h val="0.74607114361030591"/>
        </c:manualLayout>
      </c:layout>
      <c:barChart>
        <c:barDir val="bar"/>
        <c:grouping val="percentStacked"/>
        <c:varyColors val="0"/>
        <c:ser>
          <c:idx val="0"/>
          <c:order val="0"/>
          <c:tx>
            <c:strRef>
              <c:f>Sheet1!$B$1</c:f>
              <c:strCache>
                <c:ptCount val="1"/>
                <c:pt idx="0">
                  <c:v>保健師</c:v>
                </c:pt>
              </c:strCache>
            </c:strRef>
          </c:tx>
          <c:spPr>
            <a:solidFill>
              <a:schemeClr val="accent1">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0.26080152412056884</c:v>
                </c:pt>
              </c:numCache>
            </c:numRef>
          </c:val>
        </c:ser>
        <c:ser>
          <c:idx val="1"/>
          <c:order val="1"/>
          <c:tx>
            <c:strRef>
              <c:f>Sheet1!$C$1</c:f>
              <c:strCache>
                <c:ptCount val="1"/>
                <c:pt idx="0">
                  <c:v>社会福祉士</c:v>
                </c:pt>
              </c:strCache>
            </c:strRef>
          </c:tx>
          <c:spPr>
            <a:solidFill>
              <a:schemeClr val="accent2">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0.26638089406001225</c:v>
                </c:pt>
              </c:numCache>
            </c:numRef>
          </c:val>
        </c:ser>
        <c:ser>
          <c:idx val="2"/>
          <c:order val="2"/>
          <c:tx>
            <c:strRef>
              <c:f>Sheet1!$D$1</c:f>
              <c:strCache>
                <c:ptCount val="1"/>
                <c:pt idx="0">
                  <c:v>介護支援専門員</c:v>
                </c:pt>
              </c:strCache>
            </c:strRef>
          </c:tx>
          <c:spPr>
            <a:solidFill>
              <a:schemeClr val="accent3">
                <a:lumMod val="40000"/>
                <a:lumOff val="6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0.35741988160849153</c:v>
                </c:pt>
              </c:numCache>
            </c:numRef>
          </c:val>
        </c:ser>
        <c:ser>
          <c:idx val="3"/>
          <c:order val="3"/>
          <c:tx>
            <c:strRef>
              <c:f>Sheet1!$E$1</c:f>
              <c:strCache>
                <c:ptCount val="1"/>
                <c:pt idx="0">
                  <c:v>その他</c:v>
                </c:pt>
              </c:strCache>
            </c:strRef>
          </c:tx>
          <c:spPr>
            <a:solidFill>
              <a:schemeClr val="accent6">
                <a:lumMod val="40000"/>
                <a:lumOff val="60000"/>
              </a:schemeClr>
            </a:solidFill>
            <a:ln w="9525">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0.11539770021092741</c:v>
                </c:pt>
              </c:numCache>
            </c:numRef>
          </c:val>
        </c:ser>
        <c:dLbls>
          <c:showLegendKey val="0"/>
          <c:showVal val="0"/>
          <c:showCatName val="0"/>
          <c:showSerName val="0"/>
          <c:showPercent val="0"/>
          <c:showBubbleSize val="0"/>
        </c:dLbls>
        <c:gapWidth val="44"/>
        <c:overlap val="100"/>
        <c:axId val="161599488"/>
        <c:axId val="161581312"/>
      </c:barChart>
      <c:valAx>
        <c:axId val="161581312"/>
        <c:scaling>
          <c:orientation val="minMax"/>
        </c:scaling>
        <c:delete val="1"/>
        <c:axPos val="b"/>
        <c:majorGridlines/>
        <c:numFmt formatCode="0%" sourceLinked="1"/>
        <c:majorTickMark val="out"/>
        <c:minorTickMark val="none"/>
        <c:tickLblPos val="nextTo"/>
        <c:crossAx val="161599488"/>
        <c:crosses val="autoZero"/>
        <c:crossBetween val="between"/>
      </c:valAx>
      <c:catAx>
        <c:axId val="161599488"/>
        <c:scaling>
          <c:orientation val="minMax"/>
        </c:scaling>
        <c:delete val="0"/>
        <c:axPos val="l"/>
        <c:numFmt formatCode="General" sourceLinked="1"/>
        <c:majorTickMark val="out"/>
        <c:minorTickMark val="none"/>
        <c:tickLblPos val="nextTo"/>
        <c:crossAx val="161581312"/>
        <c:crosses val="autoZero"/>
        <c:auto val="1"/>
        <c:lblAlgn val="ctr"/>
        <c:lblOffset val="100"/>
        <c:noMultiLvlLbl val="0"/>
      </c:catAx>
      <c:spPr>
        <a:noFill/>
        <a:ln w="25400">
          <a:noFill/>
        </a:ln>
      </c:spPr>
    </c:plotArea>
    <c:legend>
      <c:legendPos val="t"/>
      <c:layout>
        <c:manualLayout>
          <c:xMode val="edge"/>
          <c:yMode val="edge"/>
          <c:x val="4.9999922306321311E-2"/>
          <c:y val="0"/>
          <c:w val="0.8999998446126426"/>
          <c:h val="0.28038277189069544"/>
        </c:manualLayout>
      </c:layout>
      <c:overlay val="0"/>
      <c:txPr>
        <a:bodyPr/>
        <a:lstStyle/>
        <a:p>
          <a:pPr>
            <a:defRPr sz="9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04875527467567E-2"/>
          <c:y val="0.17144914361656002"/>
          <c:w val="0.61105929666549053"/>
          <c:h val="0.80401149314415832"/>
        </c:manualLayout>
      </c:layout>
      <c:pieChart>
        <c:varyColors val="1"/>
        <c:ser>
          <c:idx val="0"/>
          <c:order val="0"/>
          <c:tx>
            <c:strRef>
              <c:f>Sheet1!$B$1</c:f>
              <c:strCache>
                <c:ptCount val="1"/>
                <c:pt idx="0">
                  <c:v>列1</c:v>
                </c:pt>
              </c:strCache>
            </c:strRef>
          </c:tx>
          <c:dPt>
            <c:idx val="0"/>
            <c:bubble3D val="0"/>
            <c:spPr>
              <a:solidFill>
                <a:schemeClr val="tx2">
                  <a:lumMod val="20000"/>
                  <a:lumOff val="80000"/>
                </a:schemeClr>
              </a:solidFill>
              <a:ln>
                <a:solidFill>
                  <a:schemeClr val="tx1"/>
                </a:solidFill>
              </a:ln>
            </c:spPr>
          </c:dPt>
          <c:dPt>
            <c:idx val="1"/>
            <c:bubble3D val="0"/>
            <c:spPr>
              <a:solidFill>
                <a:schemeClr val="accent2"/>
              </a:solidFill>
              <a:ln>
                <a:solidFill>
                  <a:schemeClr val="tx1"/>
                </a:solidFill>
              </a:ln>
            </c:spPr>
          </c:dPt>
          <c:dPt>
            <c:idx val="2"/>
            <c:bubble3D val="0"/>
            <c:spPr>
              <a:solidFill>
                <a:schemeClr val="accent6">
                  <a:lumMod val="40000"/>
                  <a:lumOff val="60000"/>
                </a:schemeClr>
              </a:solidFill>
              <a:ln>
                <a:solidFill>
                  <a:schemeClr val="tx1"/>
                </a:solidFill>
              </a:ln>
            </c:spPr>
          </c:dPt>
          <c:dPt>
            <c:idx val="3"/>
            <c:bubble3D val="0"/>
            <c:spPr>
              <a:solidFill>
                <a:schemeClr val="accent3">
                  <a:lumMod val="40000"/>
                  <a:lumOff val="60000"/>
                </a:schemeClr>
              </a:solidFill>
              <a:ln>
                <a:solidFill>
                  <a:schemeClr val="tx1"/>
                </a:solidFill>
              </a:ln>
            </c:spPr>
          </c:dPt>
          <c:dPt>
            <c:idx val="4"/>
            <c:bubble3D val="0"/>
            <c:spPr>
              <a:solidFill>
                <a:schemeClr val="accent5">
                  <a:lumMod val="20000"/>
                  <a:lumOff val="80000"/>
                </a:schemeClr>
              </a:solidFill>
              <a:ln>
                <a:solidFill>
                  <a:schemeClr val="tx1"/>
                </a:solidFill>
              </a:ln>
            </c:spPr>
          </c:dPt>
          <c:dPt>
            <c:idx val="5"/>
            <c:bubble3D val="0"/>
            <c:spPr>
              <a:solidFill>
                <a:schemeClr val="accent2">
                  <a:lumMod val="40000"/>
                  <a:lumOff val="60000"/>
                </a:schemeClr>
              </a:solidFill>
              <a:ln>
                <a:solidFill>
                  <a:schemeClr val="tx1"/>
                </a:solidFill>
              </a:ln>
            </c:spPr>
          </c:dPt>
          <c:dPt>
            <c:idx val="6"/>
            <c:bubble3D val="0"/>
            <c:spPr>
              <a:solidFill>
                <a:srgbClr val="99FF99"/>
              </a:solidFill>
              <a:ln>
                <a:solidFill>
                  <a:schemeClr val="tx1"/>
                </a:solidFill>
              </a:ln>
            </c:spPr>
          </c:dPt>
          <c:dLbls>
            <c:dLbl>
              <c:idx val="0"/>
              <c:layout>
                <c:manualLayout>
                  <c:x val="-0.11819996553308823"/>
                  <c:y val="3.2660853840450296E-2"/>
                </c:manualLayout>
              </c:layout>
              <c:showLegendKey val="0"/>
              <c:showVal val="0"/>
              <c:showCatName val="1"/>
              <c:showSerName val="0"/>
              <c:showPercent val="1"/>
              <c:showBubbleSize val="0"/>
            </c:dLbl>
            <c:dLbl>
              <c:idx val="1"/>
              <c:layout>
                <c:manualLayout>
                  <c:x val="-5.9749485731792715E-2"/>
                  <c:y val="1.6329696176064523E-3"/>
                </c:manualLayout>
              </c:layout>
              <c:numFmt formatCode="0.0%" sourceLinked="0"/>
              <c:spPr/>
              <c:txPr>
                <a:bodyPr/>
                <a:lstStyle/>
                <a:p>
                  <a:pPr>
                    <a:defRPr sz="800"/>
                  </a:pPr>
                  <a:endParaRPr lang="ja-JP"/>
                </a:p>
              </c:txPr>
              <c:showLegendKey val="0"/>
              <c:showVal val="0"/>
              <c:showCatName val="1"/>
              <c:showSerName val="0"/>
              <c:showPercent val="1"/>
              <c:showBubbleSize val="0"/>
            </c:dLbl>
            <c:dLbl>
              <c:idx val="2"/>
              <c:layout>
                <c:manualLayout>
                  <c:x val="6.6582687762605036E-2"/>
                  <c:y val="9.9018269578341131E-2"/>
                </c:manualLayout>
              </c:layout>
              <c:numFmt formatCode="0.0%" sourceLinked="0"/>
              <c:spPr/>
              <c:txPr>
                <a:bodyPr/>
                <a:lstStyle/>
                <a:p>
                  <a:pPr>
                    <a:defRPr sz="800"/>
                  </a:pPr>
                  <a:endParaRPr lang="ja-JP"/>
                </a:p>
              </c:txPr>
              <c:showLegendKey val="0"/>
              <c:showVal val="0"/>
              <c:showCatName val="1"/>
              <c:showSerName val="0"/>
              <c:showPercent val="1"/>
              <c:showBubbleSize val="0"/>
            </c:dLbl>
            <c:dLbl>
              <c:idx val="3"/>
              <c:layout>
                <c:manualLayout>
                  <c:x val="0.21428776588760504"/>
                  <c:y val="0.16163086507442384"/>
                </c:manualLayout>
              </c:layout>
              <c:numFmt formatCode="0.0%" sourceLinked="0"/>
              <c:spPr/>
              <c:txPr>
                <a:bodyPr/>
                <a:lstStyle/>
                <a:p>
                  <a:pPr>
                    <a:defRPr sz="800"/>
                  </a:pPr>
                  <a:endParaRPr lang="ja-JP"/>
                </a:p>
              </c:txPr>
              <c:showLegendKey val="0"/>
              <c:showVal val="0"/>
              <c:showCatName val="1"/>
              <c:showSerName val="0"/>
              <c:showPercent val="1"/>
              <c:showBubbleSize val="0"/>
            </c:dLbl>
            <c:dLbl>
              <c:idx val="4"/>
              <c:layout>
                <c:manualLayout>
                  <c:x val="0.18911050748424368"/>
                  <c:y val="0.34868480665970997"/>
                </c:manualLayout>
              </c:layout>
              <c:numFmt formatCode="0.0%" sourceLinked="0"/>
              <c:spPr/>
              <c:txPr>
                <a:bodyPr/>
                <a:lstStyle/>
                <a:p>
                  <a:pPr>
                    <a:defRPr sz="700"/>
                  </a:pPr>
                  <a:endParaRPr lang="ja-JP"/>
                </a:p>
              </c:txPr>
              <c:showLegendKey val="0"/>
              <c:showVal val="0"/>
              <c:showCatName val="1"/>
              <c:showSerName val="0"/>
              <c:showPercent val="1"/>
              <c:showBubbleSize val="0"/>
            </c:dLbl>
            <c:dLbl>
              <c:idx val="5"/>
              <c:tx>
                <c:rich>
                  <a:bodyPr/>
                  <a:lstStyle/>
                  <a:p>
                    <a:r>
                      <a:rPr lang="zh-TW" altLang="en-US" dirty="0">
                        <a:latin typeface="ＭＳ Ｐゴシック" panose="020B0600070205080204" pitchFamily="50" charset="-128"/>
                        <a:ea typeface="ＭＳ Ｐゴシック" panose="020B0600070205080204" pitchFamily="50" charset="-128"/>
                      </a:rPr>
                      <a:t>介護支援専門員</a:t>
                    </a:r>
                    <a:r>
                      <a:rPr lang="zh-TW" altLang="en-US" dirty="0"/>
                      <a:t>
</a:t>
                    </a:r>
                    <a:r>
                      <a:rPr lang="en-US" altLang="zh-TW" dirty="0"/>
                      <a:t>79.2%</a:t>
                    </a:r>
                    <a:endParaRPr lang="zh-TW" altLang="en-US" dirty="0"/>
                  </a:p>
                </c:rich>
              </c:tx>
              <c:showLegendKey val="0"/>
              <c:showVal val="0"/>
              <c:showCatName val="1"/>
              <c:showSerName val="0"/>
              <c:showPercent val="1"/>
              <c:showBubbleSize val="0"/>
            </c:dLbl>
            <c:numFmt formatCode="0.0%" sourceLinked="0"/>
            <c:txPr>
              <a:bodyPr/>
              <a:lstStyle/>
              <a:p>
                <a:pPr>
                  <a:defRPr sz="900"/>
                </a:pPr>
                <a:endParaRPr lang="ja-JP"/>
              </a:p>
            </c:txPr>
            <c:showLegendKey val="0"/>
            <c:showVal val="0"/>
            <c:showCatName val="1"/>
            <c:showSerName val="0"/>
            <c:showPercent val="1"/>
            <c:showBubbleSize val="0"/>
            <c:showLeaderLines val="1"/>
          </c:dLbls>
          <c:cat>
            <c:strRef>
              <c:f>Sheet1!$A$2:$A$8</c:f>
              <c:strCache>
                <c:ptCount val="7"/>
                <c:pt idx="0">
                  <c:v>看護師</c:v>
                </c:pt>
                <c:pt idx="1">
                  <c:v>理学療法士</c:v>
                </c:pt>
                <c:pt idx="2">
                  <c:v>作業療法士</c:v>
                </c:pt>
                <c:pt idx="3">
                  <c:v>精神保健福祉士</c:v>
                </c:pt>
                <c:pt idx="4">
                  <c:v>医療ソーシャルワーカー</c:v>
                </c:pt>
                <c:pt idx="5">
                  <c:v>介護支援専門員</c:v>
                </c:pt>
                <c:pt idx="6">
                  <c:v>その他</c:v>
                </c:pt>
              </c:strCache>
            </c:strRef>
          </c:cat>
          <c:val>
            <c:numRef>
              <c:f>Sheet1!$B$2:$B$8</c:f>
              <c:numCache>
                <c:formatCode>0.0%</c:formatCode>
                <c:ptCount val="7"/>
                <c:pt idx="0">
                  <c:v>4.716981132075472E-2</c:v>
                </c:pt>
                <c:pt idx="1">
                  <c:v>6.191037735849057E-3</c:v>
                </c:pt>
                <c:pt idx="2">
                  <c:v>3.2429245283018869E-3</c:v>
                </c:pt>
                <c:pt idx="3">
                  <c:v>4.7169811320754715E-3</c:v>
                </c:pt>
                <c:pt idx="4">
                  <c:v>8.8443396226415096E-4</c:v>
                </c:pt>
                <c:pt idx="5">
                  <c:v>0.79156839622641506</c:v>
                </c:pt>
                <c:pt idx="6">
                  <c:v>0.14622641509433962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151077632"/>
        <c:axId val="151079168"/>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151090688"/>
        <c:axId val="151089152"/>
      </c:lineChart>
      <c:catAx>
        <c:axId val="151077632"/>
        <c:scaling>
          <c:orientation val="minMax"/>
        </c:scaling>
        <c:delete val="0"/>
        <c:axPos val="b"/>
        <c:majorTickMark val="out"/>
        <c:minorTickMark val="none"/>
        <c:tickLblPos val="nextTo"/>
        <c:crossAx val="151079168"/>
        <c:crosses val="autoZero"/>
        <c:auto val="1"/>
        <c:lblAlgn val="ctr"/>
        <c:lblOffset val="100"/>
        <c:noMultiLvlLbl val="0"/>
      </c:catAx>
      <c:valAx>
        <c:axId val="151079168"/>
        <c:scaling>
          <c:orientation val="minMax"/>
        </c:scaling>
        <c:delete val="0"/>
        <c:axPos val="l"/>
        <c:majorGridlines/>
        <c:numFmt formatCode="#,##0_ " sourceLinked="1"/>
        <c:majorTickMark val="out"/>
        <c:minorTickMark val="none"/>
        <c:tickLblPos val="nextTo"/>
        <c:crossAx val="151077632"/>
        <c:crosses val="autoZero"/>
        <c:crossBetween val="between"/>
        <c:majorUnit val="5000"/>
      </c:valAx>
      <c:valAx>
        <c:axId val="151089152"/>
        <c:scaling>
          <c:orientation val="minMax"/>
        </c:scaling>
        <c:delete val="0"/>
        <c:axPos val="r"/>
        <c:numFmt formatCode="0.0_ " sourceLinked="1"/>
        <c:majorTickMark val="out"/>
        <c:minorTickMark val="none"/>
        <c:tickLblPos val="nextTo"/>
        <c:crossAx val="151090688"/>
        <c:crosses val="max"/>
        <c:crossBetween val="between"/>
        <c:majorUnit val="10"/>
      </c:valAx>
      <c:catAx>
        <c:axId val="151090688"/>
        <c:scaling>
          <c:orientation val="minMax"/>
        </c:scaling>
        <c:delete val="1"/>
        <c:axPos val="b"/>
        <c:majorTickMark val="out"/>
        <c:minorTickMark val="none"/>
        <c:tickLblPos val="none"/>
        <c:crossAx val="151089152"/>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overlay val="0"/>
      <c:txPr>
        <a:bodyPr/>
        <a:lstStyle/>
        <a:p>
          <a:pPr>
            <a:defRPr sz="8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2"/>
              <c:dLblPos val="b"/>
              <c:showLegendKey val="0"/>
              <c:showVal val="1"/>
              <c:showCatName val="0"/>
              <c:showSerName val="0"/>
              <c:showPercent val="0"/>
              <c:showBubbleSize val="0"/>
            </c:dLbl>
            <c:dLbl>
              <c:idx val="3"/>
              <c:dLblPos val="b"/>
              <c:showLegendKey val="0"/>
              <c:showVal val="1"/>
              <c:showCatName val="0"/>
              <c:showSerName val="0"/>
              <c:showPercent val="0"/>
              <c:showBubbleSize val="0"/>
            </c:dLbl>
            <c:txPr>
              <a:bodyPr/>
              <a:lstStyle/>
              <a:p>
                <a:pPr>
                  <a:defRPr sz="1800"/>
                </a:pPr>
                <a:endParaRPr lang="ja-JP"/>
              </a:p>
            </c:txPr>
            <c:dLblPos val="t"/>
            <c:showLegendKey val="0"/>
            <c:showVal val="1"/>
            <c:showCatName val="0"/>
            <c:showSerName val="0"/>
            <c:showPercent val="0"/>
            <c:showBubbleSize val="0"/>
            <c:showLeaderLines val="0"/>
          </c:dLbls>
          <c:cat>
            <c:strRef>
              <c:f>全国!$C$9:$C$15</c:f>
              <c:strCache>
                <c:ptCount val="7"/>
                <c:pt idx="0">
                  <c:v>　　65～69</c:v>
                </c:pt>
                <c:pt idx="1">
                  <c:v>　　70～74</c:v>
                </c:pt>
                <c:pt idx="2">
                  <c:v>　　75～79</c:v>
                </c:pt>
                <c:pt idx="3">
                  <c:v>　　80～84</c:v>
                </c:pt>
                <c:pt idx="4">
                  <c:v>　　85～89</c:v>
                </c:pt>
                <c:pt idx="5">
                  <c:v>　　90～94</c:v>
                </c:pt>
                <c:pt idx="6">
                  <c:v>　　95歳以上</c:v>
                </c:pt>
              </c:strCache>
            </c:strRef>
          </c:cat>
          <c:val>
            <c:numRef>
              <c:f>全国!$M$9:$M$15</c:f>
              <c:numCache>
                <c:formatCode>0%</c:formatCode>
                <c:ptCount val="7"/>
                <c:pt idx="0">
                  <c:v>2.8837153657195563E-2</c:v>
                </c:pt>
                <c:pt idx="1">
                  <c:v>6.0156227710995359E-2</c:v>
                </c:pt>
                <c:pt idx="2">
                  <c:v>0.13758777703225278</c:v>
                </c:pt>
                <c:pt idx="3">
                  <c:v>0.29107823843954117</c:v>
                </c:pt>
                <c:pt idx="4">
                  <c:v>0.49840757596719243</c:v>
                </c:pt>
                <c:pt idx="5">
                  <c:v>0.70818915403696292</c:v>
                </c:pt>
                <c:pt idx="6">
                  <c:v>0.84476734006135923</c:v>
                </c:pt>
              </c:numCache>
            </c:numRef>
          </c:val>
          <c:smooth val="0"/>
        </c:ser>
        <c:dLbls>
          <c:showLegendKey val="0"/>
          <c:showVal val="0"/>
          <c:showCatName val="0"/>
          <c:showSerName val="0"/>
          <c:showPercent val="0"/>
          <c:showBubbleSize val="0"/>
        </c:dLbls>
        <c:marker val="1"/>
        <c:smooth val="0"/>
        <c:axId val="150766720"/>
        <c:axId val="150768256"/>
      </c:lineChart>
      <c:catAx>
        <c:axId val="150766720"/>
        <c:scaling>
          <c:orientation val="minMax"/>
        </c:scaling>
        <c:delete val="0"/>
        <c:axPos val="b"/>
        <c:majorTickMark val="out"/>
        <c:minorTickMark val="none"/>
        <c:tickLblPos val="nextTo"/>
        <c:txPr>
          <a:bodyPr/>
          <a:lstStyle/>
          <a:p>
            <a:pPr>
              <a:defRPr sz="1400"/>
            </a:pPr>
            <a:endParaRPr lang="ja-JP"/>
          </a:p>
        </c:txPr>
        <c:crossAx val="150768256"/>
        <c:crosses val="autoZero"/>
        <c:auto val="1"/>
        <c:lblAlgn val="ctr"/>
        <c:lblOffset val="100"/>
        <c:noMultiLvlLbl val="0"/>
      </c:catAx>
      <c:valAx>
        <c:axId val="150768256"/>
        <c:scaling>
          <c:orientation val="minMax"/>
        </c:scaling>
        <c:delete val="0"/>
        <c:axPos val="l"/>
        <c:majorGridlines/>
        <c:numFmt formatCode="0%" sourceLinked="1"/>
        <c:majorTickMark val="out"/>
        <c:minorTickMark val="none"/>
        <c:tickLblPos val="nextTo"/>
        <c:txPr>
          <a:bodyPr/>
          <a:lstStyle/>
          <a:p>
            <a:pPr>
              <a:defRPr sz="1400"/>
            </a:pPr>
            <a:endParaRPr lang="ja-JP"/>
          </a:p>
        </c:txPr>
        <c:crossAx val="1507667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dLbl>
            <c:dLbl>
              <c:idx val="1"/>
              <c:layout>
                <c:manualLayout>
                  <c:x val="-2.5273591604232271E-3"/>
                  <c:y val="-2.6732970045601816E-2"/>
                </c:manualLayout>
              </c:layout>
              <c:dLblPos val="ctr"/>
              <c:showLegendKey val="0"/>
              <c:showVal val="1"/>
              <c:showCatName val="0"/>
              <c:showSerName val="0"/>
              <c:showPercent val="0"/>
              <c:showBubbleSize val="0"/>
            </c:dLbl>
            <c:dLbl>
              <c:idx val="2"/>
              <c:layout>
                <c:manualLayout>
                  <c:x val="-2.5273591604232271E-3"/>
                  <c:y val="-1.0693188018240726E-2"/>
                </c:manualLayout>
              </c:layout>
              <c:dLblPos val="ctr"/>
              <c:showLegendKey val="0"/>
              <c:showVal val="1"/>
              <c:showCatName val="0"/>
              <c:showSerName val="0"/>
              <c:showPercent val="0"/>
              <c:showBubbleSize val="0"/>
            </c:dLbl>
            <c:dLbl>
              <c:idx val="4"/>
              <c:layout>
                <c:manualLayout>
                  <c:x val="4.6334382682349887E-17"/>
                  <c:y val="1.3366485022800908E-2"/>
                </c:manualLayout>
              </c:layout>
              <c:dLblPos val="ctr"/>
              <c:showLegendKey val="0"/>
              <c:showVal val="1"/>
              <c:showCatName val="0"/>
              <c:showSerName val="0"/>
              <c:showPercent val="0"/>
              <c:showBubbleSize val="0"/>
            </c:dLbl>
            <c:dLbl>
              <c:idx val="5"/>
              <c:layout>
                <c:manualLayout>
                  <c:x val="0"/>
                  <c:y val="2.6732970045601816E-2"/>
                </c:manualLayout>
              </c:layout>
              <c:dLblPos val="ctr"/>
              <c:showLegendKey val="0"/>
              <c:showVal val="1"/>
              <c:showCatName val="0"/>
              <c:showSerName val="0"/>
              <c:showPercent val="0"/>
              <c:showBubbleSize val="0"/>
            </c:dLbl>
            <c:dLbl>
              <c:idx val="9"/>
              <c:layout>
                <c:manualLayout>
                  <c:x val="-9.2668765364699775E-17"/>
                  <c:y val="1.3366485022800908E-2"/>
                </c:manualLayout>
              </c:layout>
              <c:dLblPos val="ctr"/>
              <c:showLegendKey val="0"/>
              <c:showVal val="1"/>
              <c:showCatName val="0"/>
              <c:showSerName val="0"/>
              <c:showPercent val="0"/>
              <c:showBubbleSize val="0"/>
            </c:dLbl>
            <c:dLbl>
              <c:idx val="10"/>
              <c:layout>
                <c:manualLayout>
                  <c:x val="2.5273591604232271E-3"/>
                  <c:y val="1.8713079031921272E-2"/>
                </c:manualLayout>
              </c:layout>
              <c:dLblPos val="ctr"/>
              <c:showLegendKey val="0"/>
              <c:showVal val="1"/>
              <c:showCatName val="0"/>
              <c:showSerName val="0"/>
              <c:showPercent val="0"/>
              <c:showBubbleSize val="0"/>
            </c:dLbl>
            <c:dLbl>
              <c:idx val="11"/>
              <c:layout>
                <c:manualLayout>
                  <c:x val="-2.5273591604232271E-3"/>
                  <c:y val="4.5445838581695958E-2"/>
                </c:manualLayout>
              </c:layout>
              <c:dLblPos val="ctr"/>
              <c:showLegendKey val="0"/>
              <c:showVal val="1"/>
              <c:showCatName val="0"/>
              <c:showSerName val="0"/>
              <c:showPercent val="0"/>
              <c:showBubbleSize val="0"/>
            </c:dLbl>
            <c:dLbl>
              <c:idx val="12"/>
              <c:layout>
                <c:manualLayout>
                  <c:x val="0"/>
                  <c:y val="5.3465940091203729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dLbl>
            <c:dLbl>
              <c:idx val="2"/>
              <c:layout>
                <c:manualLayout>
                  <c:x val="0"/>
                  <c:y val="-8.019891013680544E-3"/>
                </c:manualLayout>
              </c:layout>
              <c:dLblPos val="ctr"/>
              <c:showLegendKey val="0"/>
              <c:showVal val="1"/>
              <c:showCatName val="0"/>
              <c:showSerName val="0"/>
              <c:showPercent val="0"/>
              <c:showBubbleSize val="0"/>
            </c:dLbl>
            <c:dLbl>
              <c:idx val="3"/>
              <c:layout>
                <c:manualLayout>
                  <c:x val="0"/>
                  <c:y val="-2.4059673041041636E-2"/>
                </c:manualLayout>
              </c:layout>
              <c:dLblPos val="ctr"/>
              <c:showLegendKey val="0"/>
              <c:showVal val="1"/>
              <c:showCatName val="0"/>
              <c:showSerName val="0"/>
              <c:showPercent val="0"/>
              <c:showBubbleSize val="0"/>
            </c:dLbl>
            <c:dLbl>
              <c:idx val="4"/>
              <c:layout>
                <c:manualLayout>
                  <c:x val="4.6334382682349887E-17"/>
                  <c:y val="-8.019891013680544E-3"/>
                </c:manualLayout>
              </c:layout>
              <c:dLblPos val="ctr"/>
              <c:showLegendKey val="0"/>
              <c:showVal val="1"/>
              <c:showCatName val="0"/>
              <c:showSerName val="0"/>
              <c:showPercent val="0"/>
              <c:showBubbleSize val="0"/>
            </c:dLbl>
            <c:dLbl>
              <c:idx val="5"/>
              <c:layout>
                <c:manualLayout>
                  <c:x val="-2.5273591604232271E-3"/>
                  <c:y val="-5.346594009120363E-3"/>
                </c:manualLayout>
              </c:layout>
              <c:dLblPos val="ctr"/>
              <c:showLegendKey val="0"/>
              <c:showVal val="1"/>
              <c:showCatName val="0"/>
              <c:showSerName val="0"/>
              <c:showPercent val="0"/>
              <c:showBubbleSize val="0"/>
            </c:dLbl>
            <c:dLbl>
              <c:idx val="7"/>
              <c:layout>
                <c:manualLayout>
                  <c:x val="0"/>
                  <c:y val="-2.4059673041041636E-2"/>
                </c:manualLayout>
              </c:layout>
              <c:dLblPos val="ctr"/>
              <c:showLegendKey val="0"/>
              <c:showVal val="1"/>
              <c:showCatName val="0"/>
              <c:showSerName val="0"/>
              <c:showPercent val="0"/>
              <c:showBubbleSize val="0"/>
            </c:dLbl>
            <c:dLbl>
              <c:idx val="8"/>
              <c:layout>
                <c:manualLayout>
                  <c:x val="2.5273591604232271E-3"/>
                  <c:y val="-4.811934608208327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dLbl>
            <c:dLbl>
              <c:idx val="8"/>
              <c:layout>
                <c:manualLayout>
                  <c:x val="-5.0547183208464542E-3"/>
                  <c:y val="-2.405967304104161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dLbl>
            <c:txPr>
              <a:bodyPr/>
              <a:lstStyle/>
              <a:p>
                <a:pPr>
                  <a:defRPr sz="1050" b="1"/>
                </a:pPr>
                <a:endParaRPr lang="ja-JP"/>
              </a:p>
            </c:txPr>
            <c:dLblPos val="inBase"/>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ser>
        <c:dLbls>
          <c:showLegendKey val="0"/>
          <c:showVal val="0"/>
          <c:showCatName val="0"/>
          <c:showSerName val="0"/>
          <c:showPercent val="0"/>
          <c:showBubbleSize val="0"/>
        </c:dLbls>
        <c:gapWidth val="150"/>
        <c:overlap val="100"/>
        <c:axId val="151144704"/>
        <c:axId val="151162880"/>
      </c:barChart>
      <c:catAx>
        <c:axId val="151144704"/>
        <c:scaling>
          <c:orientation val="minMax"/>
        </c:scaling>
        <c:delete val="0"/>
        <c:axPos val="b"/>
        <c:numFmt formatCode="General" sourceLinked="1"/>
        <c:majorTickMark val="out"/>
        <c:minorTickMark val="none"/>
        <c:tickLblPos val="nextTo"/>
        <c:txPr>
          <a:bodyPr/>
          <a:lstStyle/>
          <a:p>
            <a:pPr>
              <a:defRPr sz="1050"/>
            </a:pPr>
            <a:endParaRPr lang="ja-JP"/>
          </a:p>
        </c:txPr>
        <c:crossAx val="151162880"/>
        <c:crosses val="autoZero"/>
        <c:auto val="1"/>
        <c:lblAlgn val="ctr"/>
        <c:lblOffset val="100"/>
        <c:noMultiLvlLbl val="0"/>
      </c:catAx>
      <c:valAx>
        <c:axId val="151162880"/>
        <c:scaling>
          <c:orientation val="minMax"/>
          <c:max val="9000"/>
        </c:scaling>
        <c:delete val="0"/>
        <c:axPos val="l"/>
        <c:majorGridlines/>
        <c:numFmt formatCode="#,##0_ " sourceLinked="1"/>
        <c:majorTickMark val="out"/>
        <c:minorTickMark val="none"/>
        <c:tickLblPos val="nextTo"/>
        <c:crossAx val="15114470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151504768"/>
        <c:axId val="151506304"/>
      </c:barChart>
      <c:catAx>
        <c:axId val="151504768"/>
        <c:scaling>
          <c:orientation val="minMax"/>
        </c:scaling>
        <c:delete val="0"/>
        <c:axPos val="b"/>
        <c:numFmt formatCode="General" sourceLinked="1"/>
        <c:majorTickMark val="out"/>
        <c:minorTickMark val="none"/>
        <c:tickLblPos val="nextTo"/>
        <c:txPr>
          <a:bodyPr/>
          <a:lstStyle/>
          <a:p>
            <a:pPr>
              <a:defRPr sz="1050"/>
            </a:pPr>
            <a:endParaRPr lang="ja-JP"/>
          </a:p>
        </c:txPr>
        <c:crossAx val="151506304"/>
        <c:crosses val="autoZero"/>
        <c:auto val="1"/>
        <c:lblAlgn val="ctr"/>
        <c:lblOffset val="100"/>
        <c:noMultiLvlLbl val="0"/>
      </c:catAx>
      <c:valAx>
        <c:axId val="151506304"/>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1515047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sz="1400" dirty="0"/>
              <a:t>介護が必要になった場合</a:t>
            </a:r>
            <a:endParaRPr lang="en-US" sz="1400" dirty="0"/>
          </a:p>
          <a:p>
            <a:pPr algn="l">
              <a:defRPr sz="1400"/>
            </a:pPr>
            <a:r>
              <a:rPr lang="ja-JP" sz="1400" dirty="0"/>
              <a:t>の介護の希望</a:t>
            </a:r>
          </a:p>
        </c:rich>
      </c:tx>
      <c:layout>
        <c:manualLayout>
          <c:xMode val="edge"/>
          <c:yMode val="edge"/>
          <c:x val="0.35223796072953456"/>
          <c:y val="2.0247327352789993E-4"/>
        </c:manualLayout>
      </c:layout>
      <c:overlay val="0"/>
    </c:title>
    <c:autoTitleDeleted val="0"/>
    <c:plotArea>
      <c:layout>
        <c:manualLayout>
          <c:layoutTarget val="inner"/>
          <c:xMode val="edge"/>
          <c:yMode val="edge"/>
          <c:x val="0.33586789151357066"/>
          <c:y val="0.35234474539557592"/>
          <c:w val="0.27107434099401168"/>
          <c:h val="0.60593087986895533"/>
        </c:manualLayout>
      </c:layout>
      <c:pieChart>
        <c:varyColors val="1"/>
        <c:ser>
          <c:idx val="1"/>
          <c:order val="1"/>
          <c:dLbls>
            <c:dLbl>
              <c:idx val="0"/>
              <c:layout>
                <c:manualLayout>
                  <c:x val="0.10783464302010573"/>
                  <c:y val="-2.2025406371849111E-2"/>
                </c:manualLayout>
              </c:layout>
              <c:showLegendKey val="0"/>
              <c:showVal val="0"/>
              <c:showCatName val="1"/>
              <c:showSerName val="0"/>
              <c:showPercent val="1"/>
              <c:showBubbleSize val="0"/>
            </c:dLbl>
            <c:dLbl>
              <c:idx val="1"/>
              <c:layout>
                <c:manualLayout>
                  <c:x val="4.2865185545507986E-2"/>
                  <c:y val="6.7965146247754099E-2"/>
                </c:manualLayout>
              </c:layout>
              <c:showLegendKey val="0"/>
              <c:showVal val="0"/>
              <c:showCatName val="1"/>
              <c:showSerName val="0"/>
              <c:showPercent val="1"/>
              <c:showBubbleSize val="0"/>
            </c:dLbl>
            <c:dLbl>
              <c:idx val="2"/>
              <c:layout>
                <c:manualLayout>
                  <c:x val="0.25085130867988581"/>
                  <c:y val="-4.1829772587665265E-2"/>
                </c:manualLayout>
              </c:layout>
              <c:showLegendKey val="0"/>
              <c:showVal val="0"/>
              <c:showCatName val="1"/>
              <c:showSerName val="0"/>
              <c:showPercent val="1"/>
              <c:showBubbleSize val="0"/>
            </c:dLbl>
            <c:dLbl>
              <c:idx val="3"/>
              <c:layout>
                <c:manualLayout>
                  <c:x val="-6.1864396399675239E-2"/>
                  <c:y val="0.30736429065873438"/>
                </c:manualLayout>
              </c:layout>
              <c:showLegendKey val="0"/>
              <c:showVal val="0"/>
              <c:showCatName val="1"/>
              <c:showSerName val="0"/>
              <c:showPercent val="1"/>
              <c:showBubbleSize val="0"/>
            </c:dLbl>
            <c:dLbl>
              <c:idx val="4"/>
              <c:layout>
                <c:manualLayout>
                  <c:x val="-0.11136733459955009"/>
                  <c:y val="0.23745834177340058"/>
                </c:manualLayout>
              </c:layout>
              <c:showLegendKey val="0"/>
              <c:showVal val="0"/>
              <c:showCatName val="1"/>
              <c:showSerName val="0"/>
              <c:showPercent val="1"/>
              <c:showBubbleSize val="0"/>
            </c:dLbl>
            <c:dLbl>
              <c:idx val="5"/>
              <c:layout>
                <c:manualLayout>
                  <c:x val="-0.15124696522515171"/>
                  <c:y val="1.9647092858252481E-2"/>
                </c:manualLayout>
              </c:layout>
              <c:showLegendKey val="0"/>
              <c:showVal val="0"/>
              <c:showCatName val="1"/>
              <c:showSerName val="0"/>
              <c:showPercent val="1"/>
              <c:showBubbleSize val="0"/>
            </c:dLbl>
            <c:dLbl>
              <c:idx val="6"/>
              <c:layout>
                <c:manualLayout>
                  <c:x val="-4.4439712905264925E-2"/>
                  <c:y val="-2.7086424591953862E-2"/>
                </c:manualLayout>
              </c:layout>
              <c:showLegendKey val="0"/>
              <c:showVal val="0"/>
              <c:showCatName val="1"/>
              <c:showSerName val="0"/>
              <c:showPercent val="1"/>
              <c:showBubbleSize val="0"/>
            </c:dLbl>
            <c:txPr>
              <a:bodyPr/>
              <a:lstStyle/>
              <a:p>
                <a:pPr>
                  <a:defRPr sz="1000"/>
                </a:pPr>
                <a:endParaRPr lang="ja-JP"/>
              </a:p>
            </c:txPr>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ser>
          <c:idx val="0"/>
          <c:order val="0"/>
          <c:dLbls>
            <c:dLbl>
              <c:idx val="0"/>
              <c:layout>
                <c:manualLayout>
                  <c:x val="5.7892169728783922E-2"/>
                  <c:y val="-6.4541411490230934E-3"/>
                </c:manualLayout>
              </c:layout>
              <c:showLegendKey val="0"/>
              <c:showVal val="0"/>
              <c:showCatName val="1"/>
              <c:showSerName val="0"/>
              <c:showPercent val="1"/>
              <c:showBubbleSize val="0"/>
            </c:dLbl>
            <c:dLbl>
              <c:idx val="1"/>
              <c:tx>
                <c:rich>
                  <a:bodyPr/>
                  <a:lstStyle/>
                  <a:p>
                    <a:r>
                      <a:rPr lang="en-US"/>
                      <a:t>2
24%</a:t>
                    </a:r>
                  </a:p>
                </c:rich>
              </c:tx>
              <c:showLegendKey val="0"/>
              <c:showVal val="0"/>
              <c:showCatName val="1"/>
              <c:showSerName val="0"/>
              <c:showPercent val="1"/>
              <c:showBubbleSize val="0"/>
            </c:dLbl>
            <c:dLbl>
              <c:idx val="5"/>
              <c:layout>
                <c:manualLayout>
                  <c:x val="-6.3790244969378823E-2"/>
                  <c:y val="6.3144502770486846E-2"/>
                </c:manualLayout>
              </c:layout>
              <c:showLegendKey val="0"/>
              <c:showVal val="0"/>
              <c:showCatName val="1"/>
              <c:showSerName val="0"/>
              <c:showPercent val="1"/>
              <c:showBubbleSize val="0"/>
            </c:dLbl>
            <c:dLbl>
              <c:idx val="6"/>
              <c:layout>
                <c:manualLayout>
                  <c:x val="-2.1042541557305412E-2"/>
                  <c:y val="4.1754155730533687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solidFill>
        <a:prstClr val="black"/>
      </a:solidFill>
    </a:ln>
  </c:spPr>
  <c:txPr>
    <a:bodyPr/>
    <a:lstStyle/>
    <a:p>
      <a:pPr>
        <a:defRPr>
          <a:latin typeface="HG丸ｺﾞｼｯｸM-PRO" pitchFamily="50" charset="-128"/>
          <a:ea typeface="HG丸ｺﾞｼｯｸM-PRO"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11538835374E-2"/>
          <c:y val="1.9219590680400623E-2"/>
          <c:w val="0.77260292116263241"/>
          <c:h val="0.76767214357134961"/>
        </c:manualLayout>
      </c:layout>
      <c:lineChart>
        <c:grouping val="standard"/>
        <c:varyColors val="0"/>
        <c:ser>
          <c:idx val="0"/>
          <c:order val="0"/>
          <c:tx>
            <c:strRef>
              <c:f>Sheet1!$B$1</c:f>
              <c:strCache>
                <c:ptCount val="1"/>
                <c:pt idx="0">
                  <c:v>直営</c:v>
                </c:pt>
              </c:strCache>
            </c:strRef>
          </c:tx>
          <c:dLbls>
            <c:txPr>
              <a:bodyPr/>
              <a:lstStyle/>
              <a:p>
                <a:pPr>
                  <a:defRPr sz="1050"/>
                </a:pPr>
                <a:endParaRPr lang="ja-JP"/>
              </a:p>
            </c:txPr>
            <c:dLblPos val="r"/>
            <c:showLegendKey val="0"/>
            <c:showVal val="1"/>
            <c:showCatName val="0"/>
            <c:showSerName val="0"/>
            <c:showPercent val="0"/>
            <c:showBubbleSize val="0"/>
            <c:showLeaderLines val="0"/>
          </c:dLbls>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Sheet1!$B$2:$B$9</c:f>
              <c:numCache>
                <c:formatCode>General</c:formatCode>
                <c:ptCount val="8"/>
                <c:pt idx="0">
                  <c:v>36.799999999999997</c:v>
                </c:pt>
                <c:pt idx="1">
                  <c:v>36.299999999999997</c:v>
                </c:pt>
                <c:pt idx="2">
                  <c:v>35.4</c:v>
                </c:pt>
                <c:pt idx="3">
                  <c:v>31.5</c:v>
                </c:pt>
                <c:pt idx="4">
                  <c:v>29.7</c:v>
                </c:pt>
                <c:pt idx="5">
                  <c:v>29.9</c:v>
                </c:pt>
                <c:pt idx="6">
                  <c:v>29.3</c:v>
                </c:pt>
                <c:pt idx="7">
                  <c:v>28.2</c:v>
                </c:pt>
              </c:numCache>
            </c:numRef>
          </c:val>
          <c:smooth val="0"/>
        </c:ser>
        <c:ser>
          <c:idx val="1"/>
          <c:order val="1"/>
          <c:tx>
            <c:strRef>
              <c:f>Sheet1!$C$1</c:f>
              <c:strCache>
                <c:ptCount val="1"/>
                <c:pt idx="0">
                  <c:v>委託</c:v>
                </c:pt>
              </c:strCache>
            </c:strRef>
          </c:tx>
          <c:dLbls>
            <c:txPr>
              <a:bodyPr/>
              <a:lstStyle/>
              <a:p>
                <a:pPr>
                  <a:defRPr sz="1100"/>
                </a:pPr>
                <a:endParaRPr lang="ja-JP"/>
              </a:p>
            </c:txPr>
            <c:showLegendKey val="0"/>
            <c:showVal val="1"/>
            <c:showCatName val="0"/>
            <c:showSerName val="0"/>
            <c:showPercent val="0"/>
            <c:showBubbleSize val="0"/>
            <c:showLeaderLines val="0"/>
          </c:dLbls>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Sheet1!$C$2:$C$9</c:f>
              <c:numCache>
                <c:formatCode>General</c:formatCode>
                <c:ptCount val="8"/>
                <c:pt idx="0">
                  <c:v>63.2</c:v>
                </c:pt>
                <c:pt idx="1">
                  <c:v>63.7</c:v>
                </c:pt>
                <c:pt idx="2">
                  <c:v>64.599999999999994</c:v>
                </c:pt>
                <c:pt idx="3">
                  <c:v>67.3</c:v>
                </c:pt>
                <c:pt idx="4">
                  <c:v>69.099999999999994</c:v>
                </c:pt>
                <c:pt idx="5">
                  <c:v>69.099999999999994</c:v>
                </c:pt>
                <c:pt idx="6">
                  <c:v>70.3</c:v>
                </c:pt>
                <c:pt idx="7">
                  <c:v>71.7</c:v>
                </c:pt>
              </c:numCache>
            </c:numRef>
          </c:val>
          <c:smooth val="0"/>
        </c:ser>
        <c:ser>
          <c:idx val="2"/>
          <c:order val="2"/>
          <c:tx>
            <c:strRef>
              <c:f>Sheet1!$D$1</c:f>
              <c:strCache>
                <c:ptCount val="1"/>
                <c:pt idx="0">
                  <c:v>不明等</c:v>
                </c:pt>
              </c:strCache>
            </c:strRef>
          </c:tx>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Sheet1!$D$2:$D$9</c:f>
              <c:numCache>
                <c:formatCode>General</c:formatCode>
                <c:ptCount val="8"/>
                <c:pt idx="0">
                  <c:v>0</c:v>
                </c:pt>
                <c:pt idx="1">
                  <c:v>0</c:v>
                </c:pt>
                <c:pt idx="2">
                  <c:v>0</c:v>
                </c:pt>
                <c:pt idx="3">
                  <c:v>1.2</c:v>
                </c:pt>
                <c:pt idx="4">
                  <c:v>1.2</c:v>
                </c:pt>
                <c:pt idx="5">
                  <c:v>0.9</c:v>
                </c:pt>
                <c:pt idx="6">
                  <c:v>0.4</c:v>
                </c:pt>
                <c:pt idx="7">
                  <c:v>0.1</c:v>
                </c:pt>
              </c:numCache>
            </c:numRef>
          </c:val>
          <c:smooth val="0"/>
        </c:ser>
        <c:dLbls>
          <c:showLegendKey val="0"/>
          <c:showVal val="0"/>
          <c:showCatName val="0"/>
          <c:showSerName val="0"/>
          <c:showPercent val="0"/>
          <c:showBubbleSize val="0"/>
        </c:dLbls>
        <c:marker val="1"/>
        <c:smooth val="0"/>
        <c:axId val="155540480"/>
        <c:axId val="155546368"/>
      </c:lineChart>
      <c:catAx>
        <c:axId val="155540480"/>
        <c:scaling>
          <c:orientation val="minMax"/>
        </c:scaling>
        <c:delete val="0"/>
        <c:axPos val="b"/>
        <c:majorTickMark val="out"/>
        <c:minorTickMark val="none"/>
        <c:tickLblPos val="nextTo"/>
        <c:txPr>
          <a:bodyPr/>
          <a:lstStyle/>
          <a:p>
            <a:pPr>
              <a:defRPr sz="1000"/>
            </a:pPr>
            <a:endParaRPr lang="ja-JP"/>
          </a:p>
        </c:txPr>
        <c:crossAx val="155546368"/>
        <c:crosses val="autoZero"/>
        <c:auto val="1"/>
        <c:lblAlgn val="ctr"/>
        <c:lblOffset val="100"/>
        <c:noMultiLvlLbl val="0"/>
      </c:catAx>
      <c:valAx>
        <c:axId val="155546368"/>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5554048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HG丸ｺﾞｼｯｸM-PRO" panose="020F0600000000000000" pitchFamily="50" charset="-128"/>
                <a:ea typeface="HG丸ｺﾞｼｯｸM-PRO" panose="020F0600000000000000" pitchFamily="50" charset="-128"/>
              </a:defRPr>
            </a:pPr>
            <a:r>
              <a:rPr lang="ja-JP" altLang="en-US" sz="1600" dirty="0" smtClean="0">
                <a:latin typeface="HG丸ｺﾞｼｯｸM-PRO" panose="020F0600000000000000" pitchFamily="50" charset="-128"/>
                <a:ea typeface="HG丸ｺﾞｼｯｸM-PRO" panose="020F0600000000000000" pitchFamily="50" charset="-128"/>
              </a:rPr>
              <a:t>◎委託法人の構成割合</a:t>
            </a:r>
            <a:endParaRPr lang="ja-JP" altLang="en-US" sz="1600" dirty="0">
              <a:latin typeface="HG丸ｺﾞｼｯｸM-PRO" panose="020F0600000000000000" pitchFamily="50" charset="-128"/>
              <a:ea typeface="HG丸ｺﾞｼｯｸM-PRO" panose="020F0600000000000000" pitchFamily="50" charset="-128"/>
            </a:endParaRPr>
          </a:p>
        </c:rich>
      </c:tx>
      <c:layout>
        <c:manualLayout>
          <c:xMode val="edge"/>
          <c:yMode val="edge"/>
          <c:x val="0.20067376352936683"/>
          <c:y val="0"/>
        </c:manualLayout>
      </c:layout>
      <c:overlay val="0"/>
    </c:title>
    <c:autoTitleDeleted val="0"/>
    <c:plotArea>
      <c:layout/>
      <c:pieChart>
        <c:varyColors val="1"/>
        <c:ser>
          <c:idx val="0"/>
          <c:order val="0"/>
          <c:tx>
            <c:strRef>
              <c:f>Sheet1!$B$1</c:f>
              <c:strCache>
                <c:ptCount val="1"/>
                <c:pt idx="0">
                  <c:v>Ｈ２５年度</c:v>
                </c:pt>
              </c:strCache>
            </c:strRef>
          </c:tx>
          <c:spPr>
            <a:ln>
              <a:solidFill>
                <a:schemeClr val="tx1"/>
              </a:solidFill>
            </a:ln>
          </c:spPr>
          <c:dPt>
            <c:idx val="0"/>
            <c:bubble3D val="0"/>
            <c:spPr>
              <a:solidFill>
                <a:schemeClr val="accent1">
                  <a:lumMod val="20000"/>
                  <a:lumOff val="80000"/>
                </a:schemeClr>
              </a:solidFill>
              <a:ln>
                <a:solidFill>
                  <a:schemeClr val="tx1"/>
                </a:solidFill>
              </a:ln>
            </c:spPr>
          </c:dPt>
          <c:dPt>
            <c:idx val="1"/>
            <c:bubble3D val="0"/>
            <c:spPr>
              <a:solidFill>
                <a:schemeClr val="accent2">
                  <a:lumMod val="40000"/>
                  <a:lumOff val="60000"/>
                </a:schemeClr>
              </a:solidFill>
              <a:ln>
                <a:solidFill>
                  <a:schemeClr val="tx1"/>
                </a:solidFill>
              </a:ln>
            </c:spPr>
          </c:dPt>
          <c:dPt>
            <c:idx val="2"/>
            <c:bubble3D val="0"/>
            <c:spPr>
              <a:solidFill>
                <a:schemeClr val="accent3">
                  <a:lumMod val="60000"/>
                  <a:lumOff val="40000"/>
                </a:schemeClr>
              </a:solidFill>
              <a:ln>
                <a:solidFill>
                  <a:schemeClr val="tx1"/>
                </a:solidFill>
              </a:ln>
            </c:spPr>
          </c:dPt>
          <c:dPt>
            <c:idx val="3"/>
            <c:bubble3D val="0"/>
            <c:spPr>
              <a:solidFill>
                <a:schemeClr val="accent4">
                  <a:lumMod val="60000"/>
                  <a:lumOff val="40000"/>
                </a:schemeClr>
              </a:solidFill>
              <a:ln>
                <a:solidFill>
                  <a:schemeClr val="tx1"/>
                </a:solidFill>
              </a:ln>
            </c:spPr>
          </c:dPt>
          <c:dPt>
            <c:idx val="4"/>
            <c:bubble3D val="0"/>
            <c:spPr>
              <a:solidFill>
                <a:srgbClr val="66FF33"/>
              </a:solidFill>
              <a:ln>
                <a:solidFill>
                  <a:schemeClr val="tx1"/>
                </a:solidFill>
              </a:ln>
            </c:spPr>
          </c:dPt>
          <c:dPt>
            <c:idx val="5"/>
            <c:bubble3D val="0"/>
            <c:spPr>
              <a:solidFill>
                <a:srgbClr val="FF9933"/>
              </a:solidFill>
              <a:ln>
                <a:solidFill>
                  <a:schemeClr val="tx1"/>
                </a:solidFill>
              </a:ln>
            </c:spPr>
          </c:dPt>
          <c:dPt>
            <c:idx val="7"/>
            <c:bubble3D val="0"/>
            <c:explosion val="1"/>
            <c:spPr>
              <a:solidFill>
                <a:schemeClr val="accent6">
                  <a:lumMod val="75000"/>
                </a:schemeClr>
              </a:solidFill>
              <a:ln>
                <a:solidFill>
                  <a:schemeClr val="tx1"/>
                </a:solidFill>
              </a:ln>
            </c:spPr>
          </c:dPt>
          <c:dLbls>
            <c:dLbl>
              <c:idx val="6"/>
              <c:layout>
                <c:manualLayout>
                  <c:x val="0.48259486644236166"/>
                  <c:y val="7.6370904830538211E-2"/>
                </c:manualLayout>
              </c:layout>
              <c:showLegendKey val="0"/>
              <c:showVal val="0"/>
              <c:showCatName val="1"/>
              <c:showSerName val="0"/>
              <c:showPercent val="1"/>
              <c:showBubbleSize val="0"/>
            </c:dLbl>
            <c:dLbl>
              <c:idx val="7"/>
              <c:layout>
                <c:manualLayout>
                  <c:x val="0.26127627557550637"/>
                  <c:y val="1.7640004988008478E-2"/>
                </c:manualLayout>
              </c:layout>
              <c:showLegendKey val="0"/>
              <c:showVal val="0"/>
              <c:showCatName val="1"/>
              <c:showSerName val="0"/>
              <c:showPercent val="1"/>
              <c:showBubbleSize val="0"/>
            </c:dLbl>
            <c:numFmt formatCode="0.0%" sourceLinked="0"/>
            <c:txPr>
              <a:bodyPr/>
              <a:lstStyle/>
              <a:p>
                <a:pPr>
                  <a:defRPr sz="1100"/>
                </a:pPr>
                <a:endParaRPr lang="ja-JP"/>
              </a:p>
            </c:txPr>
            <c:showLegendKey val="0"/>
            <c:showVal val="0"/>
            <c:showCatName val="1"/>
            <c:showSerName val="0"/>
            <c:showPercent val="1"/>
            <c:showBubbleSize val="0"/>
            <c:showLeaderLines val="1"/>
          </c:dLbls>
          <c:cat>
            <c:strRef>
              <c:f>Sheet1!$A$2:$A$9</c:f>
              <c:strCache>
                <c:ptCount val="8"/>
                <c:pt idx="0">
                  <c:v>社会福祉法人（社協除く）</c:v>
                </c:pt>
                <c:pt idx="1">
                  <c:v>社会福祉協議会</c:v>
                </c:pt>
                <c:pt idx="2">
                  <c:v>医療法人</c:v>
                </c:pt>
                <c:pt idx="3">
                  <c:v>社団法人</c:v>
                </c:pt>
                <c:pt idx="4">
                  <c:v>財団法人</c:v>
                </c:pt>
                <c:pt idx="5">
                  <c:v>株式会社等</c:v>
                </c:pt>
                <c:pt idx="6">
                  <c:v>ＮＰＯ法人</c:v>
                </c:pt>
                <c:pt idx="7">
                  <c:v>その他</c:v>
                </c:pt>
              </c:strCache>
            </c:strRef>
          </c:cat>
          <c:val>
            <c:numRef>
              <c:f>Sheet1!$B$2:$B$9</c:f>
              <c:numCache>
                <c:formatCode>General</c:formatCode>
                <c:ptCount val="8"/>
                <c:pt idx="0">
                  <c:v>1738</c:v>
                </c:pt>
                <c:pt idx="1">
                  <c:v>608</c:v>
                </c:pt>
                <c:pt idx="2">
                  <c:v>549</c:v>
                </c:pt>
                <c:pt idx="3">
                  <c:v>87</c:v>
                </c:pt>
                <c:pt idx="4">
                  <c:v>61</c:v>
                </c:pt>
                <c:pt idx="5">
                  <c:v>72</c:v>
                </c:pt>
                <c:pt idx="6">
                  <c:v>26</c:v>
                </c:pt>
                <c:pt idx="7">
                  <c:v>72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HG丸ｺﾞｼｯｸM-PRO" panose="020F0600000000000000" pitchFamily="50" charset="-128"/>
                <a:ea typeface="HG丸ｺﾞｼｯｸM-PRO" panose="020F0600000000000000" pitchFamily="50" charset="-128"/>
              </a:defRPr>
            </a:pPr>
            <a:r>
              <a:rPr lang="ja-JP" altLang="en-US" sz="1600" dirty="0" smtClean="0">
                <a:latin typeface="HG丸ｺﾞｼｯｸM-PRO" panose="020F0600000000000000" pitchFamily="50" charset="-128"/>
                <a:ea typeface="HG丸ｺﾞｼｯｸM-PRO" panose="020F0600000000000000" pitchFamily="50" charset="-128"/>
              </a:rPr>
              <a:t>◎直営・委託の割合</a:t>
            </a:r>
            <a:endParaRPr lang="ja-JP" altLang="en-US" sz="1600" dirty="0">
              <a:latin typeface="HG丸ｺﾞｼｯｸM-PRO" panose="020F0600000000000000" pitchFamily="50" charset="-128"/>
              <a:ea typeface="HG丸ｺﾞｼｯｸM-PRO" panose="020F0600000000000000" pitchFamily="50" charset="-128"/>
            </a:endParaRPr>
          </a:p>
        </c:rich>
      </c:tx>
      <c:layout>
        <c:manualLayout>
          <c:xMode val="edge"/>
          <c:yMode val="edge"/>
          <c:x val="0.23300815645726711"/>
          <c:y val="4.5898299338794885E-2"/>
        </c:manualLayout>
      </c:layout>
      <c:overlay val="0"/>
    </c:title>
    <c:autoTitleDeleted val="0"/>
    <c:plotArea>
      <c:layout/>
      <c:pieChart>
        <c:varyColors val="1"/>
        <c:ser>
          <c:idx val="0"/>
          <c:order val="0"/>
          <c:tx>
            <c:strRef>
              <c:f>Sheet1!$B$1</c:f>
              <c:strCache>
                <c:ptCount val="1"/>
                <c:pt idx="0">
                  <c:v>H25年度</c:v>
                </c:pt>
              </c:strCache>
            </c:strRef>
          </c:tx>
          <c:dPt>
            <c:idx val="0"/>
            <c:bubble3D val="0"/>
            <c:spPr>
              <a:solidFill>
                <a:schemeClr val="accent1">
                  <a:lumMod val="40000"/>
                  <a:lumOff val="60000"/>
                </a:schemeClr>
              </a:solidFill>
              <a:ln>
                <a:solidFill>
                  <a:schemeClr val="tx1"/>
                </a:solidFill>
              </a:ln>
            </c:spPr>
          </c:dPt>
          <c:dPt>
            <c:idx val="1"/>
            <c:bubble3D val="0"/>
            <c:spPr>
              <a:solidFill>
                <a:schemeClr val="accent2">
                  <a:lumMod val="40000"/>
                  <a:lumOff val="60000"/>
                </a:schemeClr>
              </a:solidFill>
              <a:ln>
                <a:solidFill>
                  <a:schemeClr val="tx1"/>
                </a:solidFill>
              </a:ln>
            </c:spPr>
          </c:dPt>
          <c:dLbls>
            <c:numFmt formatCode="0.0%" sourceLinked="0"/>
            <c:txPr>
              <a:bodyPr/>
              <a:lstStyle/>
              <a:p>
                <a:pPr>
                  <a:defRPr sz="1200"/>
                </a:pPr>
                <a:endParaRPr lang="ja-JP"/>
              </a:p>
            </c:txPr>
            <c:showLegendKey val="0"/>
            <c:showVal val="0"/>
            <c:showCatName val="1"/>
            <c:showSerName val="0"/>
            <c:showPercent val="1"/>
            <c:showBubbleSize val="0"/>
            <c:showLeaderLines val="1"/>
          </c:dLbls>
          <c:cat>
            <c:strRef>
              <c:f>Sheet1!$A$2:$A$3</c:f>
              <c:strCache>
                <c:ptCount val="2"/>
                <c:pt idx="0">
                  <c:v>直営</c:v>
                </c:pt>
                <c:pt idx="1">
                  <c:v>委託</c:v>
                </c:pt>
              </c:strCache>
            </c:strRef>
          </c:cat>
          <c:val>
            <c:numRef>
              <c:f>Sheet1!$B$2:$B$3</c:f>
              <c:numCache>
                <c:formatCode>General</c:formatCode>
                <c:ptCount val="2"/>
                <c:pt idx="0">
                  <c:v>1265</c:v>
                </c:pt>
                <c:pt idx="1">
                  <c:v>3213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752-9D0E-49B4-9596-36D8CF80844C}" type="doc">
      <dgm:prSet loTypeId="urn:microsoft.com/office/officeart/2005/8/layout/process1" loCatId="process" qsTypeId="urn:microsoft.com/office/officeart/2005/8/quickstyle/3d2" qsCatId="3D" csTypeId="urn:microsoft.com/office/officeart/2005/8/colors/accent5_2" csCatId="accent5" phldr="1"/>
      <dgm:spPr/>
    </dgm:pt>
    <dgm:pt modelId="{D04F2B35-7D38-437D-B9B6-AF20217DC121}">
      <dgm:prSet phldrT="[テキスト]" custT="1"/>
      <dgm:spPr/>
      <dgm:t>
        <a:bodyPr/>
        <a:lstStyle/>
        <a:p>
          <a:pPr algn="ctr"/>
          <a:r>
            <a:rPr kumimoji="1" lang="ja-JP" altLang="en-US" sz="1600" dirty="0" smtClean="0">
              <a:solidFill>
                <a:schemeClr val="tx1"/>
              </a:solidFill>
            </a:rPr>
            <a:t> </a:t>
          </a:r>
          <a:r>
            <a:rPr kumimoji="1" lang="ja-JP" altLang="en-US" sz="1400" dirty="0" smtClean="0">
              <a:solidFill>
                <a:schemeClr val="tx1"/>
              </a:solidFill>
            </a:rPr>
            <a:t>地域の課題の把握と</a:t>
          </a:r>
          <a:endParaRPr kumimoji="1" lang="en-US" altLang="ja-JP" sz="1400" dirty="0" smtClean="0">
            <a:solidFill>
              <a:schemeClr val="tx1"/>
            </a:solidFill>
          </a:endParaRPr>
        </a:p>
        <a:p>
          <a:pPr algn="ctr"/>
          <a:r>
            <a:rPr kumimoji="1" lang="ja-JP" altLang="en-US" sz="1400" dirty="0" smtClean="0">
              <a:solidFill>
                <a:schemeClr val="tx1"/>
              </a:solidFill>
            </a:rPr>
            <a:t>社会資源の発掘</a:t>
          </a:r>
          <a:endParaRPr kumimoji="1" lang="ja-JP" altLang="en-US" sz="1400" dirty="0">
            <a:solidFill>
              <a:schemeClr val="tx1"/>
            </a:solidFill>
          </a:endParaRPr>
        </a:p>
      </dgm:t>
    </dgm:pt>
    <dgm:pt modelId="{CA7CC6AA-A140-44C0-900D-36EBE4FB8277}" type="parTrans" cxnId="{861F66A1-E45F-4956-AB31-C3319CE251A2}">
      <dgm:prSet/>
      <dgm:spPr/>
      <dgm:t>
        <a:bodyPr/>
        <a:lstStyle/>
        <a:p>
          <a:endParaRPr kumimoji="1" lang="ja-JP" altLang="en-US"/>
        </a:p>
      </dgm:t>
    </dgm:pt>
    <dgm:pt modelId="{5CA2BB5E-AC65-4A16-B298-8E19FB842858}" type="sibTrans" cxnId="{861F66A1-E45F-4956-AB31-C3319CE251A2}">
      <dgm:prSet/>
      <dgm:spPr>
        <a:solidFill>
          <a:schemeClr val="tx2">
            <a:lumMod val="60000"/>
            <a:lumOff val="40000"/>
          </a:schemeClr>
        </a:solidFill>
      </dgm:spPr>
      <dgm:t>
        <a:bodyPr/>
        <a:lstStyle/>
        <a:p>
          <a:endParaRPr kumimoji="1" lang="ja-JP" altLang="en-US"/>
        </a:p>
      </dgm:t>
    </dgm:pt>
    <dgm:pt modelId="{10B536FA-AF82-45E2-B8DE-BEEA826D7B8B}">
      <dgm:prSet phldrT="[テキスト]" custT="1"/>
      <dgm:spPr/>
      <dgm:t>
        <a:bodyPr/>
        <a:lstStyle/>
        <a:p>
          <a:r>
            <a:rPr kumimoji="1" lang="ja-JP" altLang="en-US" sz="1400" dirty="0" smtClean="0">
              <a:solidFill>
                <a:schemeClr val="tx1"/>
              </a:solidFill>
            </a:rPr>
            <a:t>地域の関係者による対応策の検討</a:t>
          </a:r>
          <a:endParaRPr kumimoji="1" lang="en-US" altLang="ja-JP" sz="1400" dirty="0" smtClean="0">
            <a:solidFill>
              <a:schemeClr val="tx1"/>
            </a:solidFill>
          </a:endParaRPr>
        </a:p>
      </dgm:t>
    </dgm:pt>
    <dgm:pt modelId="{FA3FE174-07DF-4140-BA95-11E37F1BCD75}" type="parTrans" cxnId="{5E1C767E-FF31-49FA-B5EF-E67DCB379E41}">
      <dgm:prSet/>
      <dgm:spPr/>
      <dgm:t>
        <a:bodyPr/>
        <a:lstStyle/>
        <a:p>
          <a:endParaRPr kumimoji="1" lang="ja-JP" altLang="en-US"/>
        </a:p>
      </dgm:t>
    </dgm:pt>
    <dgm:pt modelId="{8B58CE58-BEEF-4A43-AB47-AD599C01B7B7}" type="sibTrans" cxnId="{5E1C767E-FF31-49FA-B5EF-E67DCB379E41}">
      <dgm:prSet/>
      <dgm:spPr>
        <a:solidFill>
          <a:schemeClr val="tx2">
            <a:lumMod val="60000"/>
            <a:lumOff val="40000"/>
          </a:schemeClr>
        </a:solidFill>
      </dgm:spPr>
      <dgm:t>
        <a:bodyPr/>
        <a:lstStyle/>
        <a:p>
          <a:endParaRPr kumimoji="1" lang="ja-JP" altLang="en-US"/>
        </a:p>
      </dgm:t>
    </dgm:pt>
    <dgm:pt modelId="{17E9ADD0-63B7-4017-A774-33ABDC97E78A}">
      <dgm:prSet phldrT="[テキスト]" custT="1"/>
      <dgm:spPr/>
      <dgm:t>
        <a:bodyPr/>
        <a:lstStyle/>
        <a:p>
          <a:r>
            <a:rPr kumimoji="1" lang="ja-JP" altLang="en-US" sz="1400" dirty="0" smtClean="0">
              <a:solidFill>
                <a:schemeClr val="tx1"/>
              </a:solidFill>
            </a:rPr>
            <a:t>対応策の</a:t>
          </a:r>
          <a:endParaRPr kumimoji="1" lang="en-US" altLang="ja-JP" sz="1400" dirty="0" smtClean="0">
            <a:solidFill>
              <a:schemeClr val="tx1"/>
            </a:solidFill>
          </a:endParaRPr>
        </a:p>
        <a:p>
          <a:r>
            <a:rPr kumimoji="1" lang="ja-JP" altLang="en-US" sz="1400" dirty="0" smtClean="0">
              <a:solidFill>
                <a:schemeClr val="tx1"/>
              </a:solidFill>
            </a:rPr>
            <a:t>決定・実行</a:t>
          </a:r>
          <a:endParaRPr kumimoji="1" lang="ja-JP" altLang="en-US" sz="1400" dirty="0">
            <a:solidFill>
              <a:schemeClr val="tx1"/>
            </a:solidFill>
          </a:endParaRPr>
        </a:p>
      </dgm:t>
    </dgm:pt>
    <dgm:pt modelId="{661A190C-3648-455F-8E38-DAF8A2E8BFD4}" type="parTrans" cxnId="{7B47ECEE-B635-4EF2-935A-93C9138E2C2A}">
      <dgm:prSet/>
      <dgm:spPr/>
      <dgm:t>
        <a:bodyPr/>
        <a:lstStyle/>
        <a:p>
          <a:endParaRPr kumimoji="1" lang="ja-JP" altLang="en-US"/>
        </a:p>
      </dgm:t>
    </dgm:pt>
    <dgm:pt modelId="{8F4D69AC-8A37-4B16-99A5-27C4E076F43D}" type="sibTrans" cxnId="{7B47ECEE-B635-4EF2-935A-93C9138E2C2A}">
      <dgm:prSet/>
      <dgm:spPr/>
      <dgm:t>
        <a:bodyPr/>
        <a:lstStyle/>
        <a:p>
          <a:endParaRPr kumimoji="1" lang="ja-JP" altLang="en-US"/>
        </a:p>
      </dgm:t>
    </dgm:pt>
    <dgm:pt modelId="{D4FFDE4D-F43A-4074-9843-B1AA2EED197E}" type="pres">
      <dgm:prSet presAssocID="{66235752-9D0E-49B4-9596-36D8CF80844C}" presName="Name0" presStyleCnt="0">
        <dgm:presLayoutVars>
          <dgm:dir/>
          <dgm:resizeHandles val="exact"/>
        </dgm:presLayoutVars>
      </dgm:prSet>
      <dgm:spPr/>
    </dgm:pt>
    <dgm:pt modelId="{6DFBA8B8-0264-4440-9DA3-CBCF6772094C}" type="pres">
      <dgm:prSet presAssocID="{D04F2B35-7D38-437D-B9B6-AF20217DC121}" presName="node" presStyleLbl="node1" presStyleIdx="0" presStyleCnt="3" custScaleX="175436" custLinFactNeighborX="28729">
        <dgm:presLayoutVars>
          <dgm:bulletEnabled val="1"/>
        </dgm:presLayoutVars>
      </dgm:prSet>
      <dgm:spPr/>
      <dgm:t>
        <a:bodyPr/>
        <a:lstStyle/>
        <a:p>
          <a:endParaRPr kumimoji="1" lang="ja-JP" altLang="en-US"/>
        </a:p>
      </dgm:t>
    </dgm:pt>
    <dgm:pt modelId="{86C2B89B-5A49-4724-9FEB-2CEB9485D2B4}" type="pres">
      <dgm:prSet presAssocID="{5CA2BB5E-AC65-4A16-B298-8E19FB842858}" presName="sibTrans" presStyleLbl="sibTrans2D1" presStyleIdx="0" presStyleCnt="2"/>
      <dgm:spPr/>
      <dgm:t>
        <a:bodyPr/>
        <a:lstStyle/>
        <a:p>
          <a:endParaRPr kumimoji="1" lang="ja-JP" altLang="en-US"/>
        </a:p>
      </dgm:t>
    </dgm:pt>
    <dgm:pt modelId="{16774244-D3F6-4447-8C47-1C8F9B9DB27C}" type="pres">
      <dgm:prSet presAssocID="{5CA2BB5E-AC65-4A16-B298-8E19FB842858}" presName="connectorText" presStyleLbl="sibTrans2D1" presStyleIdx="0" presStyleCnt="2"/>
      <dgm:spPr/>
      <dgm:t>
        <a:bodyPr/>
        <a:lstStyle/>
        <a:p>
          <a:endParaRPr kumimoji="1" lang="ja-JP" altLang="en-US"/>
        </a:p>
      </dgm:t>
    </dgm:pt>
    <dgm:pt modelId="{39DA7C84-BC3F-4825-83FA-1CDD664AE5A5}" type="pres">
      <dgm:prSet presAssocID="{10B536FA-AF82-45E2-B8DE-BEEA826D7B8B}" presName="node" presStyleLbl="node1" presStyleIdx="1" presStyleCnt="3" custScaleX="75359" custLinFactNeighborX="28071" custLinFactNeighborY="3277">
        <dgm:presLayoutVars>
          <dgm:bulletEnabled val="1"/>
        </dgm:presLayoutVars>
      </dgm:prSet>
      <dgm:spPr/>
      <dgm:t>
        <a:bodyPr/>
        <a:lstStyle/>
        <a:p>
          <a:endParaRPr kumimoji="1" lang="ja-JP" altLang="en-US"/>
        </a:p>
      </dgm:t>
    </dgm:pt>
    <dgm:pt modelId="{2810C46C-3F0F-4DA2-BBBB-D8627099A058}" type="pres">
      <dgm:prSet presAssocID="{8B58CE58-BEEF-4A43-AB47-AD599C01B7B7}" presName="sibTrans" presStyleLbl="sibTrans2D1" presStyleIdx="1" presStyleCnt="2" custScaleX="122665" custLinFactNeighborX="-297"/>
      <dgm:spPr/>
      <dgm:t>
        <a:bodyPr/>
        <a:lstStyle/>
        <a:p>
          <a:endParaRPr kumimoji="1" lang="ja-JP" altLang="en-US"/>
        </a:p>
      </dgm:t>
    </dgm:pt>
    <dgm:pt modelId="{C6488318-78DB-426C-A7A9-DB890E54336E}" type="pres">
      <dgm:prSet presAssocID="{8B58CE58-BEEF-4A43-AB47-AD599C01B7B7}" presName="connectorText" presStyleLbl="sibTrans2D1" presStyleIdx="1" presStyleCnt="2"/>
      <dgm:spPr/>
      <dgm:t>
        <a:bodyPr/>
        <a:lstStyle/>
        <a:p>
          <a:endParaRPr kumimoji="1" lang="ja-JP" altLang="en-US"/>
        </a:p>
      </dgm:t>
    </dgm:pt>
    <dgm:pt modelId="{B7FCC8E8-C0F4-478B-A980-D2FBB931C5CF}" type="pres">
      <dgm:prSet presAssocID="{17E9ADD0-63B7-4017-A774-33ABDC97E78A}" presName="node" presStyleLbl="node1" presStyleIdx="2" presStyleCnt="3" custScaleX="75887">
        <dgm:presLayoutVars>
          <dgm:bulletEnabled val="1"/>
        </dgm:presLayoutVars>
      </dgm:prSet>
      <dgm:spPr/>
      <dgm:t>
        <a:bodyPr/>
        <a:lstStyle/>
        <a:p>
          <a:endParaRPr kumimoji="1" lang="ja-JP" altLang="en-US"/>
        </a:p>
      </dgm:t>
    </dgm:pt>
  </dgm:ptLst>
  <dgm:cxnLst>
    <dgm:cxn modelId="{A761E549-FCE1-4A0E-ABEF-9F06A6F8DAA1}" type="presOf" srcId="{8B58CE58-BEEF-4A43-AB47-AD599C01B7B7}" destId="{C6488318-78DB-426C-A7A9-DB890E54336E}" srcOrd="1" destOrd="0" presId="urn:microsoft.com/office/officeart/2005/8/layout/process1"/>
    <dgm:cxn modelId="{EC7EE9AF-728D-49BE-BD1D-F3316EE256C1}" type="presOf" srcId="{5CA2BB5E-AC65-4A16-B298-8E19FB842858}" destId="{86C2B89B-5A49-4724-9FEB-2CEB9485D2B4}" srcOrd="0" destOrd="0" presId="urn:microsoft.com/office/officeart/2005/8/layout/process1"/>
    <dgm:cxn modelId="{FDD2DB50-15BB-48A0-A7E6-DAC0D37B3278}" type="presOf" srcId="{17E9ADD0-63B7-4017-A774-33ABDC97E78A}" destId="{B7FCC8E8-C0F4-478B-A980-D2FBB931C5CF}" srcOrd="0" destOrd="0" presId="urn:microsoft.com/office/officeart/2005/8/layout/process1"/>
    <dgm:cxn modelId="{7B47ECEE-B635-4EF2-935A-93C9138E2C2A}" srcId="{66235752-9D0E-49B4-9596-36D8CF80844C}" destId="{17E9ADD0-63B7-4017-A774-33ABDC97E78A}" srcOrd="2" destOrd="0" parTransId="{661A190C-3648-455F-8E38-DAF8A2E8BFD4}" sibTransId="{8F4D69AC-8A37-4B16-99A5-27C4E076F43D}"/>
    <dgm:cxn modelId="{2E150F1F-A20E-4D28-B2E8-28E5AD1B9204}" type="presOf" srcId="{10B536FA-AF82-45E2-B8DE-BEEA826D7B8B}" destId="{39DA7C84-BC3F-4825-83FA-1CDD664AE5A5}" srcOrd="0" destOrd="0" presId="urn:microsoft.com/office/officeart/2005/8/layout/process1"/>
    <dgm:cxn modelId="{5E1C767E-FF31-49FA-B5EF-E67DCB379E41}" srcId="{66235752-9D0E-49B4-9596-36D8CF80844C}" destId="{10B536FA-AF82-45E2-B8DE-BEEA826D7B8B}" srcOrd="1" destOrd="0" parTransId="{FA3FE174-07DF-4140-BA95-11E37F1BCD75}" sibTransId="{8B58CE58-BEEF-4A43-AB47-AD599C01B7B7}"/>
    <dgm:cxn modelId="{37577E19-E079-41BE-B781-7BC34F2A8DA9}" type="presOf" srcId="{66235752-9D0E-49B4-9596-36D8CF80844C}" destId="{D4FFDE4D-F43A-4074-9843-B1AA2EED197E}" srcOrd="0" destOrd="0" presId="urn:microsoft.com/office/officeart/2005/8/layout/process1"/>
    <dgm:cxn modelId="{F3132450-0851-49E5-B375-FD0D68D4C77C}" type="presOf" srcId="{D04F2B35-7D38-437D-B9B6-AF20217DC121}" destId="{6DFBA8B8-0264-4440-9DA3-CBCF6772094C}" srcOrd="0" destOrd="0" presId="urn:microsoft.com/office/officeart/2005/8/layout/process1"/>
    <dgm:cxn modelId="{15A3A793-7793-4381-B646-349AA9357AD1}" type="presOf" srcId="{8B58CE58-BEEF-4A43-AB47-AD599C01B7B7}" destId="{2810C46C-3F0F-4DA2-BBBB-D8627099A058}" srcOrd="0" destOrd="0" presId="urn:microsoft.com/office/officeart/2005/8/layout/process1"/>
    <dgm:cxn modelId="{861F66A1-E45F-4956-AB31-C3319CE251A2}" srcId="{66235752-9D0E-49B4-9596-36D8CF80844C}" destId="{D04F2B35-7D38-437D-B9B6-AF20217DC121}" srcOrd="0" destOrd="0" parTransId="{CA7CC6AA-A140-44C0-900D-36EBE4FB8277}" sibTransId="{5CA2BB5E-AC65-4A16-B298-8E19FB842858}"/>
    <dgm:cxn modelId="{3B46E585-FAE4-4A41-8E7F-40B7E13D168A}" type="presOf" srcId="{5CA2BB5E-AC65-4A16-B298-8E19FB842858}" destId="{16774244-D3F6-4447-8C47-1C8F9B9DB27C}" srcOrd="1" destOrd="0" presId="urn:microsoft.com/office/officeart/2005/8/layout/process1"/>
    <dgm:cxn modelId="{FAF48DFC-09C2-477D-9773-01EEB7AF09F7}" type="presParOf" srcId="{D4FFDE4D-F43A-4074-9843-B1AA2EED197E}" destId="{6DFBA8B8-0264-4440-9DA3-CBCF6772094C}" srcOrd="0" destOrd="0" presId="urn:microsoft.com/office/officeart/2005/8/layout/process1"/>
    <dgm:cxn modelId="{4D196DEE-B081-4642-BA4F-68B3742DCCD3}" type="presParOf" srcId="{D4FFDE4D-F43A-4074-9843-B1AA2EED197E}" destId="{86C2B89B-5A49-4724-9FEB-2CEB9485D2B4}" srcOrd="1" destOrd="0" presId="urn:microsoft.com/office/officeart/2005/8/layout/process1"/>
    <dgm:cxn modelId="{C1F77332-1A64-4705-A00D-D5789FE8EEE9}" type="presParOf" srcId="{86C2B89B-5A49-4724-9FEB-2CEB9485D2B4}" destId="{16774244-D3F6-4447-8C47-1C8F9B9DB27C}" srcOrd="0" destOrd="0" presId="urn:microsoft.com/office/officeart/2005/8/layout/process1"/>
    <dgm:cxn modelId="{8F7A5B24-4A92-4880-993E-90B7F3748C6E}" type="presParOf" srcId="{D4FFDE4D-F43A-4074-9843-B1AA2EED197E}" destId="{39DA7C84-BC3F-4825-83FA-1CDD664AE5A5}" srcOrd="2" destOrd="0" presId="urn:microsoft.com/office/officeart/2005/8/layout/process1"/>
    <dgm:cxn modelId="{365D75CC-044C-422E-AD08-3971B9F7D8D8}" type="presParOf" srcId="{D4FFDE4D-F43A-4074-9843-B1AA2EED197E}" destId="{2810C46C-3F0F-4DA2-BBBB-D8627099A058}" srcOrd="3" destOrd="0" presId="urn:microsoft.com/office/officeart/2005/8/layout/process1"/>
    <dgm:cxn modelId="{588E088E-8826-45FB-87A4-6E2A457B1533}" type="presParOf" srcId="{2810C46C-3F0F-4DA2-BBBB-D8627099A058}" destId="{C6488318-78DB-426C-A7A9-DB890E54336E}" srcOrd="0" destOrd="0" presId="urn:microsoft.com/office/officeart/2005/8/layout/process1"/>
    <dgm:cxn modelId="{B211770D-3734-4665-9D5F-847A3F71990C}" type="presParOf" srcId="{D4FFDE4D-F43A-4074-9843-B1AA2EED197E}" destId="{B7FCC8E8-C0F4-478B-A980-D2FBB931C5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0.77906</cdr:x>
      <cdr:y>0.01786</cdr:y>
    </cdr:from>
    <cdr:to>
      <cdr:x>0.94751</cdr:x>
      <cdr:y>0.10714</cdr:y>
    </cdr:to>
    <cdr:sp macro="" textlink="">
      <cdr:nvSpPr>
        <cdr:cNvPr id="2" name="正方形/長方形 1"/>
        <cdr:cNvSpPr/>
      </cdr:nvSpPr>
      <cdr:spPr>
        <a:xfrm xmlns:a="http://schemas.openxmlformats.org/drawingml/2006/main">
          <a:off x="2977898" y="72009"/>
          <a:ext cx="643888" cy="3600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b="1" dirty="0" smtClean="0">
              <a:solidFill>
                <a:srgbClr val="FF0000"/>
              </a:solidFill>
            </a:rPr>
            <a:t>委託</a:t>
          </a:r>
          <a:endParaRPr lang="ja-JP" sz="1400" b="1" dirty="0">
            <a:solidFill>
              <a:srgbClr val="FF0000"/>
            </a:solidFill>
          </a:endParaRPr>
        </a:p>
      </cdr:txBody>
    </cdr:sp>
  </cdr:relSizeAnchor>
  <cdr:relSizeAnchor xmlns:cdr="http://schemas.openxmlformats.org/drawingml/2006/chartDrawing">
    <cdr:from>
      <cdr:x>0.77906</cdr:x>
      <cdr:y>0.39286</cdr:y>
    </cdr:from>
    <cdr:to>
      <cdr:x>0.95398</cdr:x>
      <cdr:y>0.45668</cdr:y>
    </cdr:to>
    <cdr:sp macro="" textlink="">
      <cdr:nvSpPr>
        <cdr:cNvPr id="3" name="正方形/長方形 2"/>
        <cdr:cNvSpPr/>
      </cdr:nvSpPr>
      <cdr:spPr>
        <a:xfrm xmlns:a="http://schemas.openxmlformats.org/drawingml/2006/main">
          <a:off x="2664296" y="1584176"/>
          <a:ext cx="598208" cy="25735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1"/>
              </a:solidFill>
            </a:rPr>
            <a:t>直営</a:t>
          </a:r>
          <a:endParaRPr lang="ja-JP" sz="1400" b="1" dirty="0">
            <a:solidFill>
              <a:schemeClr val="accent1"/>
            </a:solidFill>
          </a:endParaRPr>
        </a:p>
      </cdr:txBody>
    </cdr:sp>
  </cdr:relSizeAnchor>
  <cdr:relSizeAnchor xmlns:cdr="http://schemas.openxmlformats.org/drawingml/2006/chartDrawing">
    <cdr:from>
      <cdr:x>0.77906</cdr:x>
      <cdr:y>0.64286</cdr:y>
    </cdr:from>
    <cdr:to>
      <cdr:x>0.95398</cdr:x>
      <cdr:y>0.71928</cdr:y>
    </cdr:to>
    <cdr:sp macro="" textlink="">
      <cdr:nvSpPr>
        <cdr:cNvPr id="4" name="正方形/長方形 3"/>
        <cdr:cNvSpPr/>
      </cdr:nvSpPr>
      <cdr:spPr>
        <a:xfrm xmlns:a="http://schemas.openxmlformats.org/drawingml/2006/main">
          <a:off x="2664296" y="2592288"/>
          <a:ext cx="598208" cy="30816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3"/>
              </a:solidFill>
            </a:rPr>
            <a:t>不明</a:t>
          </a:r>
          <a:endParaRPr lang="ja-JP" sz="1400" b="1" dirty="0">
            <a:solidFill>
              <a:schemeClr val="accent3"/>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2015/3/30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2015/3/30</a:t>
            </a:fld>
            <a:endParaRPr kumimoji="1" lang="ja-JP" altLang="en-US"/>
          </a:p>
        </p:txBody>
      </p:sp>
      <p:sp>
        <p:nvSpPr>
          <p:cNvPr id="4" name="スライド イメージ プレースホルダー 3"/>
          <p:cNvSpPr>
            <a:spLocks noGrp="1" noRot="1" noChangeAspect="1"/>
          </p:cNvSpPr>
          <p:nvPr>
            <p:ph type="sldImg" idx="2"/>
          </p:nvPr>
        </p:nvSpPr>
        <p:spPr>
          <a:xfrm>
            <a:off x="703263" y="744538"/>
            <a:ext cx="540067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89281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425" eaLnBrk="0" hangingPunct="0">
              <a:defRPr kumimoji="1">
                <a:solidFill>
                  <a:schemeClr val="tx1"/>
                </a:solidFill>
                <a:latin typeface="Arial" charset="0"/>
                <a:ea typeface="ＭＳ Ｐゴシック" charset="-128"/>
              </a:defRPr>
            </a:lvl1pPr>
            <a:lvl2pPr marL="742950" indent="-285750" defTabSz="860425" eaLnBrk="0" hangingPunct="0">
              <a:defRPr kumimoji="1">
                <a:solidFill>
                  <a:schemeClr val="tx1"/>
                </a:solidFill>
                <a:latin typeface="Arial" charset="0"/>
                <a:ea typeface="ＭＳ Ｐゴシック" charset="-128"/>
              </a:defRPr>
            </a:lvl2pPr>
            <a:lvl3pPr marL="1143000" indent="-228600" defTabSz="860425" eaLnBrk="0" hangingPunct="0">
              <a:defRPr kumimoji="1">
                <a:solidFill>
                  <a:schemeClr val="tx1"/>
                </a:solidFill>
                <a:latin typeface="Arial" charset="0"/>
                <a:ea typeface="ＭＳ Ｐゴシック" charset="-128"/>
              </a:defRPr>
            </a:lvl3pPr>
            <a:lvl4pPr marL="1600200" indent="-228600" defTabSz="860425" eaLnBrk="0" hangingPunct="0">
              <a:defRPr kumimoji="1">
                <a:solidFill>
                  <a:schemeClr val="tx1"/>
                </a:solidFill>
                <a:latin typeface="Arial" charset="0"/>
                <a:ea typeface="ＭＳ Ｐゴシック" charset="-128"/>
              </a:defRPr>
            </a:lvl4pPr>
            <a:lvl5pPr marL="2057400" indent="-228600" defTabSz="860425" eaLnBrk="0" hangingPunct="0">
              <a:defRPr kumimoji="1">
                <a:solidFill>
                  <a:schemeClr val="tx1"/>
                </a:solidFill>
                <a:latin typeface="Arial" charset="0"/>
                <a:ea typeface="ＭＳ Ｐゴシック" charset="-128"/>
              </a:defRPr>
            </a:lvl5pPr>
            <a:lvl6pPr marL="2514600" indent="-228600" defTabSz="8604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604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604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6042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947FA0C-7E91-4F82-ABBC-2163C52C2D85}" type="slidenum">
              <a:rPr lang="en-US" altLang="ja-JP">
                <a:solidFill>
                  <a:srgbClr val="000000"/>
                </a:solidFill>
              </a:rPr>
              <a:pPr eaLnBrk="1" hangingPunct="1"/>
              <a:t>12</a:t>
            </a:fld>
            <a:endParaRPr lang="en-US" altLang="ja-JP">
              <a:solidFill>
                <a:srgbClr val="000000"/>
              </a:solidFill>
            </a:endParaRPr>
          </a:p>
        </p:txBody>
      </p:sp>
      <p:sp>
        <p:nvSpPr>
          <p:cNvPr id="49155" name="Rectangle 2"/>
          <p:cNvSpPr>
            <a:spLocks noGrp="1" noRot="1" noChangeAspect="1" noChangeArrowheads="1" noTextEdit="1"/>
          </p:cNvSpPr>
          <p:nvPr>
            <p:ph type="sldImg"/>
          </p:nvPr>
        </p:nvSpPr>
        <p:spPr bwMode="auto">
          <a:xfrm>
            <a:off x="704850" y="749300"/>
            <a:ext cx="539908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4850" y="746125"/>
            <a:ext cx="53975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E1CE3-311B-47F2-9A2D-70CBC27EE7F4}" type="slidenum">
              <a:rPr lang="ja-JP" altLang="en-US" smtClean="0">
                <a:solidFill>
                  <a:prstClr val="black"/>
                </a:solidFill>
              </a:rPr>
              <a:pPr/>
              <a:t>15</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4850" y="746125"/>
            <a:ext cx="53975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E1CE3-311B-47F2-9A2D-70CBC27EE7F4}" type="slidenum">
              <a:rPr lang="ja-JP" altLang="en-US" smtClean="0">
                <a:solidFill>
                  <a:prstClr val="black"/>
                </a:solidFill>
              </a:rPr>
              <a:pPr/>
              <a:t>16</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3263" y="744538"/>
            <a:ext cx="540067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r>
              <a:rPr lang="ja-JP" altLang="ja-JP" dirty="0">
                <a:solidFill>
                  <a:prstClr val="black"/>
                </a:solidFill>
              </a:rPr>
              <a:t>サービスの充実にかかる</a:t>
            </a:r>
            <a:r>
              <a:rPr lang="en-US" altLang="ja-JP" dirty="0">
                <a:solidFill>
                  <a:prstClr val="black"/>
                </a:solidFill>
              </a:rPr>
              <a:t>5</a:t>
            </a:r>
            <a:r>
              <a:rPr lang="ja-JP" altLang="ja-JP" dirty="0" err="1">
                <a:solidFill>
                  <a:prstClr val="black"/>
                </a:solidFill>
              </a:rPr>
              <a:t>つにつ</a:t>
            </a:r>
            <a:r>
              <a:rPr lang="ja-JP" altLang="ja-JP" dirty="0">
                <a:solidFill>
                  <a:prstClr val="black"/>
                </a:solidFill>
              </a:rPr>
              <a:t>いて、分かりやすく改正の方向性を示したものです。全部で</a:t>
            </a:r>
            <a:r>
              <a:rPr lang="en-US" altLang="ja-JP" dirty="0">
                <a:solidFill>
                  <a:prstClr val="black"/>
                </a:solidFill>
              </a:rPr>
              <a:t>5</a:t>
            </a:r>
            <a:r>
              <a:rPr lang="ja-JP" altLang="ja-JP" dirty="0">
                <a:solidFill>
                  <a:prstClr val="black"/>
                </a:solidFill>
              </a:rPr>
              <a:t>つありますが、介護予防については、特に法改正を行わずに中身の充実を要綱を改正し、実施していくので、法律改正で行う</a:t>
            </a:r>
            <a:r>
              <a:rPr lang="en-US" altLang="ja-JP" dirty="0">
                <a:solidFill>
                  <a:prstClr val="black"/>
                </a:solidFill>
              </a:rPr>
              <a:t>4</a:t>
            </a:r>
            <a:r>
              <a:rPr lang="ja-JP" altLang="ja-JP" dirty="0" err="1">
                <a:solidFill>
                  <a:prstClr val="black"/>
                </a:solidFill>
              </a:rPr>
              <a:t>つの</a:t>
            </a:r>
            <a:r>
              <a:rPr lang="ja-JP" altLang="ja-JP" dirty="0">
                <a:solidFill>
                  <a:prstClr val="black"/>
                </a:solidFill>
              </a:rPr>
              <a:t>ものと、法改正を伴わないという点でのみ違いがありますが、これも一体的にサービスの充実をはかる一つとして進めていく予定です。矢印は施策の方針を記載しており、右側はその結果実現される効果を記載してます。</a:t>
            </a:r>
            <a:endParaRPr kumimoji="1" lang="ja-JP" altLang="en-US" dirty="0"/>
          </a:p>
        </p:txBody>
      </p:sp>
      <p:sp>
        <p:nvSpPr>
          <p:cNvPr id="4" name="スライド番号プレースホルダー 3"/>
          <p:cNvSpPr>
            <a:spLocks noGrp="1"/>
          </p:cNvSpPr>
          <p:nvPr>
            <p:ph type="sldNum" sz="quarter" idx="10"/>
          </p:nvPr>
        </p:nvSpPr>
        <p:spPr/>
        <p:txBody>
          <a:bodyPr/>
          <a:lstStyle/>
          <a:p>
            <a:fld id="{182DD2B5-06FE-42E8-94ED-8CABDB933F5D}"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60329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06438" y="746125"/>
            <a:ext cx="5395912"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61246-DD53-4185-AC4F-83AE30D0C4BA}" type="slidenum">
              <a:rPr lang="ja-JP" altLang="en-US">
                <a:solidFill>
                  <a:prstClr val="black"/>
                </a:solidFill>
              </a:rPr>
              <a:pPr fontAlgn="base">
                <a:spcBef>
                  <a:spcPct val="0"/>
                </a:spcBef>
                <a:spcAft>
                  <a:spcPct val="0"/>
                </a:spcAft>
              </a:pPr>
              <a:t>23</a:t>
            </a:fld>
            <a:endParaRPr lang="en-US" altLang="ja-JP">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06438" y="746125"/>
            <a:ext cx="5395912"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24</a:t>
            </a:fld>
            <a:endParaRPr lang="en-US" altLang="ja-JP">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6438" y="746125"/>
            <a:ext cx="5395912" cy="3725863"/>
          </a:xfrm>
        </p:spPr>
      </p:sp>
      <p:sp>
        <p:nvSpPr>
          <p:cNvPr id="3" name="ノート プレースホルダ 2"/>
          <p:cNvSpPr>
            <a:spLocks noGrp="1"/>
          </p:cNvSpPr>
          <p:nvPr>
            <p:ph type="body" idx="1"/>
          </p:nvPr>
        </p:nvSpPr>
        <p:spPr/>
        <p:txBody>
          <a:bodyPr>
            <a:normAutofit/>
          </a:bodyPr>
          <a:lstStyle/>
          <a:p>
            <a:r>
              <a:rPr kumimoji="1" lang="ja-JP" altLang="en-US" dirty="0" smtClean="0"/>
              <a:t>＜ここからが未来志向の話です。各項目に関する詳細は次の最終スライドに示すので、ここは時間軸的流れに沿った施策であるとビジュアルなイメージがさらっと伝われば十分と思います＞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003553F0-4FAA-4363-920C-D326409A4F82}" type="slidenum">
              <a:rPr lang="ja-JP" altLang="en-US" smtClean="0">
                <a:solidFill>
                  <a:prstClr val="black"/>
                </a:solidFill>
              </a:rPr>
              <a:pPr/>
              <a:t>25</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r>
              <a:rPr lang="ja-JP" altLang="en-US" dirty="0"/>
              <a:t>　 本日は</a:t>
            </a:r>
            <a:r>
              <a:rPr lang="ja-JP" altLang="en-US" dirty="0" smtClean="0"/>
              <a:t>、６つの</a:t>
            </a:r>
            <a:r>
              <a:rPr lang="ja-JP" altLang="en-US" dirty="0"/>
              <a:t>内容についてご説明いたします。</a:t>
            </a:r>
            <a:endParaRPr lang="en-US" altLang="ja-JP" dirty="0"/>
          </a:p>
          <a:p>
            <a:r>
              <a:rPr lang="ja-JP" altLang="en-US" dirty="0"/>
              <a:t>最初に、今般の制度改正の背景・現状をご説明いたしまして、続いて、地域包括ケアシステムの構築について、それから地域包括支援センターの現状と今後の方向性、地域ケア会議の推進、次に、在宅医療介護連携、生活支援・介護予防の方向性、最後に認知症施策・ケアマネジメントについてご説明いたします。</a:t>
            </a:r>
            <a:endParaRPr lang="en-US" altLang="ja-JP" dirty="0"/>
          </a:p>
          <a:p>
            <a:r>
              <a:rPr lang="ja-JP" altLang="en-US" dirty="0"/>
              <a:t>　それでは、早速内容に入ります。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a:t>
            </a:fld>
            <a:endParaRPr kumimoji="1" lang="ja-JP" altLang="en-US"/>
          </a:p>
        </p:txBody>
      </p:sp>
    </p:spTree>
    <p:extLst>
      <p:ext uri="{BB962C8B-B14F-4D97-AF65-F5344CB8AC3E}">
        <p14:creationId xmlns:p14="http://schemas.microsoft.com/office/powerpoint/2010/main" val="4099589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4850" y="746125"/>
            <a:ext cx="53975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F93F0B8-53EA-4B96-9C35-54A26A2D81BF}" type="slidenum">
              <a:rPr lang="ja-JP" altLang="en-US" smtClean="0">
                <a:solidFill>
                  <a:prstClr val="black"/>
                </a:solidFill>
              </a:rPr>
              <a:pPr/>
              <a:t>26</a:t>
            </a:fld>
            <a:endParaRPr lang="ja-JP"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4850" y="746125"/>
            <a:ext cx="5397500" cy="37258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28</a:t>
            </a:fld>
            <a:endParaRPr lang="ja-JP"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32</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a:xfrm>
            <a:off x="307258" y="4721187"/>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4850" y="746125"/>
            <a:ext cx="53975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E1CE3-311B-47F2-9A2D-70CBC27EE7F4}" type="slidenum">
              <a:rPr lang="ja-JP" altLang="en-US" smtClean="0">
                <a:solidFill>
                  <a:prstClr val="black"/>
                </a:solidFill>
              </a:rPr>
              <a:pPr/>
              <a:t>36</a:t>
            </a:fld>
            <a:endParaRPr lang="ja-JP"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r>
              <a:rPr kumimoji="1" lang="ja-JP" altLang="en-US" dirty="0" smtClean="0"/>
              <a:t>え</a:t>
            </a:r>
            <a:endParaRPr kumimoji="1" lang="ja-JP" altLang="en-US" dirty="0"/>
          </a:p>
        </p:txBody>
      </p:sp>
    </p:spTree>
    <p:extLst>
      <p:ext uri="{BB962C8B-B14F-4D97-AF65-F5344CB8AC3E}">
        <p14:creationId xmlns:p14="http://schemas.microsoft.com/office/powerpoint/2010/main" val="125858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47</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04850" y="741363"/>
            <a:ext cx="5403850" cy="3730625"/>
          </a:xfrm>
          <a:ln/>
        </p:spPr>
      </p:sp>
      <p:sp>
        <p:nvSpPr>
          <p:cNvPr id="74756" name="Rectangle 3"/>
          <p:cNvSpPr>
            <a:spLocks noGrp="1" noChangeArrowheads="1"/>
          </p:cNvSpPr>
          <p:nvPr>
            <p:ph type="body" idx="1"/>
          </p:nvPr>
        </p:nvSpPr>
        <p:spPr>
          <a:xfrm>
            <a:off x="906463"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2</a:t>
            </a:fld>
            <a:endParaRPr kumimoji="1" lang="ja-JP" altLang="en-US"/>
          </a:p>
        </p:txBody>
      </p:sp>
    </p:spTree>
    <p:extLst>
      <p:ext uri="{BB962C8B-B14F-4D97-AF65-F5344CB8AC3E}">
        <p14:creationId xmlns:p14="http://schemas.microsoft.com/office/powerpoint/2010/main" val="3576082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48</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04850" y="741363"/>
            <a:ext cx="5403850" cy="3730625"/>
          </a:xfrm>
          <a:ln/>
        </p:spPr>
      </p:sp>
      <p:sp>
        <p:nvSpPr>
          <p:cNvPr id="74756" name="Rectangle 3"/>
          <p:cNvSpPr>
            <a:spLocks noGrp="1" noChangeArrowheads="1"/>
          </p:cNvSpPr>
          <p:nvPr>
            <p:ph type="body" idx="1"/>
          </p:nvPr>
        </p:nvSpPr>
        <p:spPr>
          <a:xfrm>
            <a:off x="906463"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49</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04850" y="741363"/>
            <a:ext cx="5403850" cy="3730625"/>
          </a:xfrm>
          <a:ln/>
        </p:spPr>
      </p:sp>
      <p:sp>
        <p:nvSpPr>
          <p:cNvPr id="74756" name="Rectangle 3"/>
          <p:cNvSpPr>
            <a:spLocks noGrp="1" noChangeArrowheads="1"/>
          </p:cNvSpPr>
          <p:nvPr>
            <p:ph type="body" idx="1"/>
          </p:nvPr>
        </p:nvSpPr>
        <p:spPr>
          <a:xfrm>
            <a:off x="906463"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1277493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67C1AB-C84D-45B0-B582-3E779611FB21}"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3922847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6125"/>
            <a:ext cx="5397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67C1AB-C84D-45B0-B582-3E779611FB21}"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207372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この表は各年齢階層別の要介護認定率をグラフにしたもので、赤い線は</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歳以上の認</a:t>
            </a:r>
          </a:p>
          <a:p>
            <a:r>
              <a:rPr kumimoji="1" lang="ja-JP" altLang="ja-JP" sz="1200" kern="1200" dirty="0" smtClean="0">
                <a:solidFill>
                  <a:schemeClr val="tx1"/>
                </a:solidFill>
                <a:effectLst/>
                <a:latin typeface="+mn-lt"/>
                <a:ea typeface="+mn-ea"/>
                <a:cs typeface="+mn-cs"/>
              </a:rPr>
              <a:t>定率の平均をしめしたものです。平均で</a:t>
            </a:r>
            <a:r>
              <a:rPr kumimoji="1" lang="en-US" altLang="ja-JP" sz="1200" kern="1200" dirty="0" smtClean="0">
                <a:solidFill>
                  <a:schemeClr val="tx1"/>
                </a:solidFill>
                <a:effectLst/>
                <a:latin typeface="+mn-lt"/>
                <a:ea typeface="+mn-ea"/>
                <a:cs typeface="+mn-cs"/>
              </a:rPr>
              <a:t>31</a:t>
            </a:r>
            <a:r>
              <a:rPr kumimoji="1" lang="ja-JP" altLang="ja-JP" sz="1200" kern="1200" dirty="0" smtClean="0">
                <a:solidFill>
                  <a:schemeClr val="tx1"/>
                </a:solidFill>
                <a:effectLst/>
                <a:latin typeface="+mn-lt"/>
                <a:ea typeface="+mn-ea"/>
                <a:cs typeface="+mn-cs"/>
              </a:rPr>
              <a:t>％の認定率となります。オレンジの線は</a:t>
            </a:r>
            <a:r>
              <a:rPr kumimoji="1" lang="en-US" altLang="ja-JP" sz="1200" kern="1200" dirty="0" smtClean="0">
                <a:solidFill>
                  <a:schemeClr val="tx1"/>
                </a:solidFill>
                <a:effectLst/>
                <a:latin typeface="+mn-lt"/>
                <a:ea typeface="+mn-ea"/>
                <a:cs typeface="+mn-cs"/>
              </a:rPr>
              <a:t>65</a:t>
            </a:r>
            <a:r>
              <a:rPr kumimoji="1" lang="ja-JP" altLang="ja-JP" sz="1200" kern="1200" dirty="0" smtClean="0">
                <a:solidFill>
                  <a:schemeClr val="tx1"/>
                </a:solidFill>
                <a:effectLst/>
                <a:latin typeface="+mn-lt"/>
                <a:ea typeface="+mn-ea"/>
                <a:cs typeface="+mn-cs"/>
              </a:rPr>
              <a:t>歳以上でこれを計算しますと</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％となります。さらに青い折れ線グラフは</a:t>
            </a:r>
            <a:r>
              <a:rPr kumimoji="1" lang="en-US" altLang="ja-JP" sz="1200" kern="1200" dirty="0" smtClean="0">
                <a:solidFill>
                  <a:schemeClr val="tx1"/>
                </a:solidFill>
                <a:effectLst/>
                <a:latin typeface="+mn-lt"/>
                <a:ea typeface="+mn-ea"/>
                <a:cs typeface="+mn-cs"/>
              </a:rPr>
              <a:t>65</a:t>
            </a:r>
            <a:r>
              <a:rPr kumimoji="1" lang="ja-JP" altLang="ja-JP" sz="1200" kern="1200" dirty="0" smtClean="0">
                <a:solidFill>
                  <a:schemeClr val="tx1"/>
                </a:solidFill>
                <a:effectLst/>
                <a:latin typeface="+mn-lt"/>
                <a:ea typeface="+mn-ea"/>
                <a:cs typeface="+mn-cs"/>
              </a:rPr>
              <a:t>歳から</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歳きざみの認定率をプロットしたもので、これから読み取れるのは、やはり後期高齢者と言われる</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歳以上から認定率がぐっとあがってくるのが分かると思います。このことからも団塊の世代（</a:t>
            </a:r>
            <a:r>
              <a:rPr kumimoji="1" lang="en-US" altLang="ja-JP" sz="1200" kern="1200" dirty="0" smtClean="0">
                <a:solidFill>
                  <a:schemeClr val="tx1"/>
                </a:solidFill>
                <a:effectLst/>
                <a:latin typeface="+mn-lt"/>
                <a:ea typeface="+mn-ea"/>
                <a:cs typeface="+mn-cs"/>
              </a:rPr>
              <a:t>840</a:t>
            </a:r>
            <a:r>
              <a:rPr kumimoji="1" lang="ja-JP" altLang="ja-JP" sz="1200" kern="1200" dirty="0" smtClean="0">
                <a:solidFill>
                  <a:schemeClr val="tx1"/>
                </a:solidFill>
                <a:effectLst/>
                <a:latin typeface="+mn-lt"/>
                <a:ea typeface="+mn-ea"/>
                <a:cs typeface="+mn-cs"/>
              </a:rPr>
              <a:t>万人）が</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歳の後期高齢者になる</a:t>
            </a:r>
            <a:r>
              <a:rPr kumimoji="1" lang="en-US" altLang="ja-JP" sz="1200" kern="1200" dirty="0" smtClean="0">
                <a:solidFill>
                  <a:schemeClr val="tx1"/>
                </a:solidFill>
                <a:effectLst/>
                <a:latin typeface="+mn-lt"/>
                <a:ea typeface="+mn-ea"/>
                <a:cs typeface="+mn-cs"/>
              </a:rPr>
              <a:t>2025</a:t>
            </a:r>
            <a:r>
              <a:rPr kumimoji="1" lang="ja-JP" altLang="ja-JP" sz="1200" kern="1200" dirty="0" smtClean="0">
                <a:solidFill>
                  <a:schemeClr val="tx1"/>
                </a:solidFill>
                <a:effectLst/>
                <a:latin typeface="+mn-lt"/>
                <a:ea typeface="+mn-ea"/>
                <a:cs typeface="+mn-cs"/>
              </a:rPr>
              <a:t>年に、今から問題意識をもって制度を見直す必要があると考えられます。</a:t>
            </a:r>
          </a:p>
          <a:p>
            <a:r>
              <a:rPr kumimoji="1" lang="ja-JP" altLang="ja-JP" sz="1200" kern="1200" dirty="0" smtClean="0">
                <a:solidFill>
                  <a:schemeClr val="tx1"/>
                </a:solidFill>
                <a:effectLst/>
                <a:latin typeface="+mn-lt"/>
                <a:ea typeface="+mn-ea"/>
                <a:cs typeface="+mn-cs"/>
              </a:rPr>
              <a:t>　ちなみに医療機関の受診率は後期高齢者医療では</a:t>
            </a:r>
            <a:r>
              <a:rPr kumimoji="1" lang="en-US" altLang="ja-JP" sz="1200" kern="1200" dirty="0" smtClean="0">
                <a:solidFill>
                  <a:schemeClr val="tx1"/>
                </a:solidFill>
                <a:effectLst/>
                <a:latin typeface="+mn-lt"/>
                <a:ea typeface="+mn-ea"/>
                <a:cs typeface="+mn-cs"/>
              </a:rPr>
              <a:t>96.9</a:t>
            </a:r>
            <a:r>
              <a:rPr kumimoji="1" lang="ja-JP" altLang="ja-JP" sz="1200" kern="1200" dirty="0" smtClean="0">
                <a:solidFill>
                  <a:schemeClr val="tx1"/>
                </a:solidFill>
                <a:effectLst/>
                <a:latin typeface="+mn-lt"/>
                <a:ea typeface="+mn-ea"/>
                <a:cs typeface="+mn-cs"/>
              </a:rPr>
              <a:t>％とほぼ全ての後期高齢者が受診しますが、介護の認定は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割となっています。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841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この二つの棒グラフは、二つの問題を指し示したものです。まず左側の棒グラフですが、これは冒頭に</a:t>
            </a:r>
            <a:r>
              <a:rPr kumimoji="1" lang="en-US" altLang="ja-JP" sz="1200" kern="1200" dirty="0" smtClean="0">
                <a:solidFill>
                  <a:schemeClr val="tx1"/>
                </a:solidFill>
                <a:effectLst/>
                <a:latin typeface="+mn-lt"/>
                <a:ea typeface="+mn-ea"/>
                <a:cs typeface="+mn-cs"/>
              </a:rPr>
              <a:t>P1</a:t>
            </a:r>
            <a:r>
              <a:rPr kumimoji="1" lang="ja-JP" altLang="ja-JP" sz="1200" kern="1200" dirty="0" smtClean="0">
                <a:solidFill>
                  <a:schemeClr val="tx1"/>
                </a:solidFill>
                <a:effectLst/>
                <a:latin typeface="+mn-lt"/>
                <a:ea typeface="+mn-ea"/>
                <a:cs typeface="+mn-cs"/>
              </a:rPr>
              <a:t>既に説明したものですが、ご覧のとおり高齢者は</a:t>
            </a:r>
            <a:r>
              <a:rPr kumimoji="1" lang="en-US" altLang="ja-JP" sz="1200" kern="1200" dirty="0" smtClean="0">
                <a:solidFill>
                  <a:schemeClr val="tx1"/>
                </a:solidFill>
                <a:effectLst/>
                <a:latin typeface="+mn-lt"/>
                <a:ea typeface="+mn-ea"/>
                <a:cs typeface="+mn-cs"/>
              </a:rPr>
              <a:t>2025</a:t>
            </a:r>
            <a:r>
              <a:rPr kumimoji="1" lang="ja-JP" altLang="ja-JP" sz="1200" kern="1200" dirty="0" smtClean="0">
                <a:solidFill>
                  <a:schemeClr val="tx1"/>
                </a:solidFill>
                <a:effectLst/>
                <a:latin typeface="+mn-lt"/>
                <a:ea typeface="+mn-ea"/>
                <a:cs typeface="+mn-cs"/>
              </a:rPr>
              <a:t>年以降、高止ま</a:t>
            </a:r>
          </a:p>
          <a:p>
            <a:r>
              <a:rPr kumimoji="1" lang="ja-JP" altLang="ja-JP" sz="1200" kern="1200" dirty="0" smtClean="0">
                <a:solidFill>
                  <a:schemeClr val="tx1"/>
                </a:solidFill>
                <a:effectLst/>
                <a:latin typeface="+mn-lt"/>
                <a:ea typeface="+mn-ea"/>
                <a:cs typeface="+mn-cs"/>
              </a:rPr>
              <a:t>りした状況が続く。さらに</a:t>
            </a:r>
            <a:r>
              <a:rPr kumimoji="1" lang="en-US" altLang="ja-JP" sz="1200" kern="1200" dirty="0" smtClean="0">
                <a:solidFill>
                  <a:schemeClr val="tx1"/>
                </a:solidFill>
                <a:effectLst/>
                <a:latin typeface="+mn-lt"/>
                <a:ea typeface="+mn-ea"/>
                <a:cs typeface="+mn-cs"/>
              </a:rPr>
              <a:t>85</a:t>
            </a:r>
            <a:r>
              <a:rPr kumimoji="1" lang="ja-JP" altLang="ja-JP" sz="1200" kern="1200" dirty="0" smtClean="0">
                <a:solidFill>
                  <a:schemeClr val="tx1"/>
                </a:solidFill>
                <a:effectLst/>
                <a:latin typeface="+mn-lt"/>
                <a:ea typeface="+mn-ea"/>
                <a:cs typeface="+mn-cs"/>
              </a:rPr>
              <a:t>歳以上の人口が</a:t>
            </a:r>
            <a:r>
              <a:rPr kumimoji="1" lang="en-US" altLang="ja-JP" sz="1200" kern="1200" dirty="0" smtClean="0">
                <a:solidFill>
                  <a:schemeClr val="tx1"/>
                </a:solidFill>
                <a:effectLst/>
                <a:latin typeface="+mn-lt"/>
                <a:ea typeface="+mn-ea"/>
                <a:cs typeface="+mn-cs"/>
              </a:rPr>
              <a:t>2025</a:t>
            </a:r>
            <a:r>
              <a:rPr kumimoji="1" lang="ja-JP" altLang="ja-JP" sz="1200" kern="1200" dirty="0" smtClean="0">
                <a:solidFill>
                  <a:schemeClr val="tx1"/>
                </a:solidFill>
                <a:effectLst/>
                <a:latin typeface="+mn-lt"/>
                <a:ea typeface="+mn-ea"/>
                <a:cs typeface="+mn-cs"/>
              </a:rPr>
              <a:t>年以降は増加し、更に要介護認定率があがることから、公的サービスを受ける蓋然性が必然的にあがってきます。</a:t>
            </a:r>
          </a:p>
          <a:p>
            <a:r>
              <a:rPr kumimoji="1" lang="ja-JP" altLang="ja-JP" sz="1200" kern="1200" dirty="0" smtClean="0">
                <a:solidFill>
                  <a:schemeClr val="tx1"/>
                </a:solidFill>
                <a:effectLst/>
                <a:latin typeface="+mn-lt"/>
                <a:ea typeface="+mn-ea"/>
                <a:cs typeface="+mn-cs"/>
              </a:rPr>
              <a:t>　更に、右側の棒グラフは逆に介護保険制度をマンパワー的にも財政的にも支える第</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号被保険者の推移を示したもので、</a:t>
            </a:r>
            <a:r>
              <a:rPr kumimoji="1" lang="en-US" altLang="ja-JP" sz="1200" kern="1200" dirty="0" smtClean="0">
                <a:solidFill>
                  <a:schemeClr val="tx1"/>
                </a:solidFill>
                <a:effectLst/>
                <a:latin typeface="+mn-lt"/>
                <a:ea typeface="+mn-ea"/>
                <a:cs typeface="+mn-cs"/>
              </a:rPr>
              <a:t>2025</a:t>
            </a:r>
            <a:r>
              <a:rPr kumimoji="1" lang="ja-JP" altLang="ja-JP" sz="1200" kern="1200" dirty="0" smtClean="0">
                <a:solidFill>
                  <a:schemeClr val="tx1"/>
                </a:solidFill>
                <a:effectLst/>
                <a:latin typeface="+mn-lt"/>
                <a:ea typeface="+mn-ea"/>
                <a:cs typeface="+mn-cs"/>
              </a:rPr>
              <a:t>年以降は減少傾向にあります。介護を受ける者が増えたままで、支えては減ってしまうというマイナスのスパイラルになってしまいます。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6236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6438" y="746125"/>
            <a:ext cx="539591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6</a:t>
            </a:fld>
            <a:endParaRPr lang="ja-JP"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706438" y="746125"/>
            <a:ext cx="5395912"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lvl="0"/>
            <a:r>
              <a:rPr lang="ja-JP" altLang="en-US" dirty="0">
                <a:solidFill>
                  <a:prstClr val="black"/>
                </a:solidFill>
              </a:rPr>
              <a:t>　第６期以降の市町村の計画については、２０２５</a:t>
            </a:r>
            <a:r>
              <a:rPr lang="en-US" altLang="ja-JP" dirty="0">
                <a:solidFill>
                  <a:prstClr val="black"/>
                </a:solidFill>
              </a:rPr>
              <a:t> </a:t>
            </a:r>
            <a:r>
              <a:rPr lang="ja-JP" altLang="en-US" dirty="0">
                <a:solidFill>
                  <a:prstClr val="black"/>
                </a:solidFill>
              </a:rPr>
              <a:t>年を見据えた対応を進めるために、２０２５</a:t>
            </a:r>
            <a:r>
              <a:rPr lang="en-US" altLang="ja-JP" dirty="0">
                <a:solidFill>
                  <a:prstClr val="black"/>
                </a:solidFill>
              </a:rPr>
              <a:t> </a:t>
            </a:r>
            <a:r>
              <a:rPr lang="ja-JP" altLang="en-US" dirty="0">
                <a:solidFill>
                  <a:prstClr val="black"/>
                </a:solidFill>
              </a:rPr>
              <a:t>年のサービス水準、給付費や保険料水準も推計して記載し、中長期的な視点も含めた施策の実施に取り組むことを考えております。</a:t>
            </a:r>
            <a:endParaRPr lang="en-US" altLang="ja-JP" dirty="0">
              <a:solidFill>
                <a:prstClr val="black"/>
              </a:solidFill>
            </a:endParaRPr>
          </a:p>
          <a:p>
            <a:pPr lvl="0"/>
            <a:r>
              <a:rPr lang="ja-JP" altLang="en-US" dirty="0">
                <a:solidFill>
                  <a:prstClr val="black"/>
                </a:solidFill>
              </a:rPr>
              <a:t>　また、在宅医療・介護連携の推進や認知症施策など地域包括ケアシステムを構成する各要素について、当面の施策と段階的な充実のための方針をより具体的に記載する方向で検討しています。</a:t>
            </a:r>
          </a:p>
          <a:p>
            <a:pPr eaLnBrk="1" hangingPunct="1">
              <a:spcBef>
                <a:spcPct val="0"/>
              </a:spcBef>
            </a:pPr>
            <a:endParaRPr lang="ja-JP" altLang="en-US" dirty="0"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7</a:t>
            </a:fld>
            <a:endParaRPr lang="ja-JP"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9</a:t>
            </a:fld>
            <a:endParaRPr kumimoji="1" lang="ja-JP" altLang="en-US"/>
          </a:p>
        </p:txBody>
      </p:sp>
    </p:spTree>
    <p:extLst>
      <p:ext uri="{BB962C8B-B14F-4D97-AF65-F5344CB8AC3E}">
        <p14:creationId xmlns:p14="http://schemas.microsoft.com/office/powerpoint/2010/main" val="414957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744538"/>
            <a:ext cx="540067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10</a:t>
            </a:fld>
            <a:endParaRPr kumimoji="1" lang="ja-JP" altLang="en-US"/>
          </a:p>
        </p:txBody>
      </p:sp>
    </p:spTree>
    <p:extLst>
      <p:ext uri="{BB962C8B-B14F-4D97-AF65-F5344CB8AC3E}">
        <p14:creationId xmlns:p14="http://schemas.microsoft.com/office/powerpoint/2010/main" val="316336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9" y="2131101"/>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813" y="3886200"/>
            <a:ext cx="695642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B30BE9-9032-4916-851E-1068B7A8DF05}"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F47BA3-B1F3-4368-B1E3-F0491E3D2024}"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47"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10"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7047"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3874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0732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5425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74"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99198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0741"/>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13463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94503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216"/>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4074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69"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2960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97684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106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929"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78"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213AF7-DC23-424A-B47F-9A33D7822CF7}"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50786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38"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19" y="273058"/>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7038" y="1435103"/>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15315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06"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06"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06"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34250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1331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48"/>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18" y="274648"/>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17630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747"/>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4AEDFE-77E6-4A45-BF70-DD99DB0875D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7827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76F8ED-746C-4315-9F28-6472E4572A7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50999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222"/>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2C88A2-6D69-4624-9966-358126B5C89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04161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69"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FAFE89-E912-4297-AC04-EB05EC7E47E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04032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50B7F4C-8407-4904-831F-38C2CA25288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118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937"/>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72004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C31A0F6-7EB7-4C2F-8953-55BA77E316D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1236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EC969D-8B71-48B4-B730-27A8AE577CD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37776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64"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4DACE1-0BC3-4E38-B0DE-FC45D20288B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76375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16"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16"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16"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EEDE7A-E0A9-4288-AB42-B202F15700D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63950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973805-AA5D-4726-AA06-F6B86635B3C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4236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18"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E069EC-B4F9-4BCD-8DC7-E0B3E432311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3812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1459"/>
            <a:ext cx="844708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777FC0-7648-489C-917D-E71D34EFC38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67140"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855532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7B6F1E-9E9C-44D1-881A-75ABEFDDFD1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1174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934"/>
            <a:ext cx="844708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DD4F9C5-D4F5-4FEA-AE8E-11DE3A1231A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01321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7282"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70"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49C8D3-8B10-42F4-87AB-6B94ABD25AB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2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80579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2DD30C5-B112-4FA7-BDC7-D945543F3B2D}"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58287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A8BEFC7-E8D1-4E91-B358-8F6022F2ABB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01594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EB55736-4F1B-4FE4-AF99-4729BEF498E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22014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758" y="273054"/>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887" y="1435103"/>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A5CD7B-EBAA-471C-8570-2DD9AA38721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27184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16" y="4800600"/>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916"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7916"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131735A-C080-47A9-8748-6CC19FEFF82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30575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42FBC0-7FDD-4B5E-B3D0-826A35CFB0B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87579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43"/>
            <a:ext cx="223599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7203" y="274643"/>
            <a:ext cx="6542352"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5029B4-0682-4B24-AEB0-A7A0513D9FE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51467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95A156-99C4-4CEF-B7D0-31751429D76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88406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1485"/>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5306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539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412"/>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11609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960"/>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65761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282"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0972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7540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95415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8236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778"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12289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16"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16"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16"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87172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24524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7203"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69381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797" y="2131001"/>
            <a:ext cx="844637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91560" y="3886200"/>
            <a:ext cx="695499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2528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97"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25514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876444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616" y="4407476"/>
            <a:ext cx="8446367"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5616" y="2906713"/>
            <a:ext cx="844636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736817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381" y="1600204"/>
            <a:ext cx="43944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4809" y="1600204"/>
            <a:ext cx="4396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984607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7156" y="1535113"/>
            <a:ext cx="4391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7156" y="2174875"/>
            <a:ext cx="4391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47938" y="1535113"/>
            <a:ext cx="43928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47938" y="2174875"/>
            <a:ext cx="43928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597481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570086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703069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231" y="273050"/>
            <a:ext cx="326956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84775" y="273052"/>
            <a:ext cx="55560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7231" y="1435102"/>
            <a:ext cx="32695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777767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368" y="4800600"/>
            <a:ext cx="596392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7368" y="612775"/>
            <a:ext cx="5963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7368" y="5367338"/>
            <a:ext cx="5963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298678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94931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5152" y="274639"/>
            <a:ext cx="2235476"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7222" y="274639"/>
            <a:ext cx="6555059"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936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5403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7195" y="274639"/>
            <a:ext cx="8943497"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383129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381" y="160020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09"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809" y="393858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996156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7381" y="1600200"/>
            <a:ext cx="439447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09"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7381" y="3938589"/>
            <a:ext cx="439447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44809" y="393858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514097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5629" y="609600"/>
            <a:ext cx="8447089"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745629" y="1981200"/>
            <a:ext cx="8447089"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ea typeface="ＭＳ Ｐゴシック" pitchFamily="50" charset="-128"/>
              </a:defRPr>
            </a:lvl1pPr>
          </a:lstStyle>
          <a:p>
            <a:pPr>
              <a:defRPr/>
            </a:pPr>
            <a:endParaRPr lang="en-US" altLang="ja-JP">
              <a:solidFill>
                <a:srgbClr val="000000"/>
              </a:solidFill>
              <a:latin typeface="Times New Roman"/>
            </a:endParaRPr>
          </a:p>
        </p:txBody>
      </p:sp>
    </p:spTree>
    <p:extLst>
      <p:ext uri="{BB962C8B-B14F-4D97-AF65-F5344CB8AC3E}">
        <p14:creationId xmlns:p14="http://schemas.microsoft.com/office/powerpoint/2010/main" val="16593825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5331" y="609600"/>
            <a:ext cx="8447088"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745331" y="1981200"/>
            <a:ext cx="8447088"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95398" y="6356815"/>
            <a:ext cx="3146954" cy="365125"/>
          </a:xfrm>
          <a:prstGeom prst="rect">
            <a:avLst/>
          </a:prstGeom>
        </p:spPr>
        <p:txBody>
          <a:bodyPr/>
          <a:lstStyle>
            <a:lvl1pPr>
              <a:defRPr/>
            </a:lvl1pPr>
          </a:lstStyle>
          <a:p>
            <a:pPr algn="ctr" fontAlgn="base">
              <a:spcBef>
                <a:spcPct val="0"/>
              </a:spcBef>
              <a:spcAft>
                <a:spcPct val="0"/>
              </a:spcAft>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935550-28AA-43C9-A826-27EBA092C9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317355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95398" y="6356788"/>
            <a:ext cx="3146954"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77193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8" y="274638"/>
            <a:ext cx="8943497"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7363" y="160021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601"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601" y="393859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941326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981" y="274653"/>
            <a:ext cx="8943975"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7057" y="1600235"/>
            <a:ext cx="4389173"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51783" y="1600235"/>
            <a:ext cx="4389173"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vl1pPr>
          </a:lstStyle>
          <a:p>
            <a:pPr>
              <a:defRPr/>
            </a:pPr>
            <a:endParaRPr lang="en-US" altLang="ja-JP" sz="1200">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a:xfrm>
            <a:off x="3395456" y="6245225"/>
            <a:ext cx="3146874" cy="476250"/>
          </a:xfrm>
          <a:prstGeom prst="rect">
            <a:avLst/>
          </a:prstGeom>
        </p:spPr>
        <p:txBody>
          <a:bodyPr/>
          <a:lstStyle>
            <a:lvl1pPr fontAlgn="base">
              <a:spcBef>
                <a:spcPct val="0"/>
              </a:spcBef>
              <a:spcAft>
                <a:spcPct val="0"/>
              </a:spcAft>
              <a:defRPr>
                <a:solidFill>
                  <a:srgbClr val="000000"/>
                </a:solidFill>
                <a:latin typeface="Arial" charset="0"/>
                <a:ea typeface="ＭＳ Ｐゴシック" charset="-128"/>
              </a:defRPr>
            </a:lvl1pPr>
          </a:lstStyle>
          <a:p>
            <a:pPr algn="ctr">
              <a:defRPr/>
            </a:pPr>
            <a:endParaRPr lang="en-US" altLang="ja-JP" sz="1200"/>
          </a:p>
        </p:txBody>
      </p:sp>
      <p:sp>
        <p:nvSpPr>
          <p:cNvPr id="7" name="スライド番号プレースホルダ 6"/>
          <p:cNvSpPr>
            <a:spLocks noGrp="1"/>
          </p:cNvSpPr>
          <p:nvPr>
            <p:ph type="sldNum" sz="quarter" idx="12"/>
          </p:nvPr>
        </p:nvSpPr>
        <p:spPr>
          <a:xfrm>
            <a:off x="7659298" y="6624638"/>
            <a:ext cx="2318330" cy="476250"/>
          </a:xfrm>
        </p:spPr>
        <p:txBody>
          <a:bodyPr/>
          <a:lstStyle>
            <a:lvl1pPr fontAlgn="base">
              <a:spcBef>
                <a:spcPct val="0"/>
              </a:spcBef>
              <a:spcAft>
                <a:spcPct val="0"/>
              </a:spcAft>
              <a:defRPr/>
            </a:lvl1pPr>
          </a:lstStyle>
          <a:p>
            <a:pPr>
              <a:defRPr/>
            </a:pPr>
            <a:fld id="{C3ECE4D1-E922-49D0-B361-9DCD66DAF4A4}" type="slidenum">
              <a:rPr lang="en-US" altLang="ja-JP" sz="1200">
                <a:solidFill>
                  <a:prstClr val="black">
                    <a:tint val="75000"/>
                  </a:prstClr>
                </a:solidFill>
                <a:latin typeface="Calibri"/>
                <a:ea typeface="ＭＳ Ｐゴシック"/>
              </a:rPr>
              <a:pPr>
                <a:defRPr/>
              </a:pPr>
              <a:t>‹#›</a:t>
            </a:fld>
            <a:endParaRPr lang="en-US" altLang="ja-JP" sz="120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057153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59065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811"/>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776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43511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688706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793" y="2130969"/>
            <a:ext cx="844637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91543" y="3886200"/>
            <a:ext cx="695499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8324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099088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614" y="4407444"/>
            <a:ext cx="8446367"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5614" y="2906713"/>
            <a:ext cx="844636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031684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381" y="1600204"/>
            <a:ext cx="43944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4809" y="1600204"/>
            <a:ext cx="4396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473712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7156" y="1535113"/>
            <a:ext cx="4391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7156" y="2174875"/>
            <a:ext cx="4391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47896" y="1535113"/>
            <a:ext cx="43928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47896" y="2174875"/>
            <a:ext cx="43928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205192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983990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404416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218" y="273050"/>
            <a:ext cx="326956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84775" y="273052"/>
            <a:ext cx="55560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7218" y="1435102"/>
            <a:ext cx="32695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85293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342" y="4800600"/>
            <a:ext cx="596392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7342" y="612775"/>
            <a:ext cx="5963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7342" y="5367338"/>
            <a:ext cx="5963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0940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99854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417451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5152" y="274639"/>
            <a:ext cx="2235476"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7222" y="274639"/>
            <a:ext cx="6555059"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3347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7195" y="274639"/>
            <a:ext cx="8943497"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380510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381" y="160020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09"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809" y="393858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447757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7381" y="1600200"/>
            <a:ext cx="439447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09"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7381" y="3938589"/>
            <a:ext cx="439447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44809" y="393858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600837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5628" y="609600"/>
            <a:ext cx="8447089"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745628" y="1981200"/>
            <a:ext cx="8447089"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ea typeface="ＭＳ Ｐゴシック" pitchFamily="50" charset="-128"/>
              </a:defRPr>
            </a:lvl1pPr>
          </a:lstStyle>
          <a:p>
            <a:pPr>
              <a:defRPr/>
            </a:pPr>
            <a:endParaRPr lang="en-US" altLang="ja-JP">
              <a:solidFill>
                <a:srgbClr val="000000"/>
              </a:solidFill>
              <a:latin typeface="Times New Roman"/>
            </a:endParaRPr>
          </a:p>
        </p:txBody>
      </p:sp>
    </p:spTree>
    <p:extLst>
      <p:ext uri="{BB962C8B-B14F-4D97-AF65-F5344CB8AC3E}">
        <p14:creationId xmlns:p14="http://schemas.microsoft.com/office/powerpoint/2010/main" val="26716065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5331" y="609600"/>
            <a:ext cx="8447088"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745331" y="1981200"/>
            <a:ext cx="8447088"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95398" y="6356783"/>
            <a:ext cx="3146954" cy="365125"/>
          </a:xfrm>
          <a:prstGeom prst="rect">
            <a:avLst/>
          </a:prstGeom>
        </p:spPr>
        <p:txBody>
          <a:bodyPr/>
          <a:lstStyle>
            <a:lvl1pPr>
              <a:defRPr/>
            </a:lvl1pPr>
          </a:lstStyle>
          <a:p>
            <a:pPr algn="ctr" fontAlgn="base">
              <a:spcBef>
                <a:spcPct val="0"/>
              </a:spcBef>
              <a:spcAft>
                <a:spcPct val="0"/>
              </a:spcAft>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935550-28AA-43C9-A826-27EBA092C9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005232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95398" y="6356756"/>
            <a:ext cx="3146954"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8740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8" y="274638"/>
            <a:ext cx="8943497"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7347" y="160021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601"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601" y="393859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218346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981" y="274653"/>
            <a:ext cx="8943975"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7057" y="1600235"/>
            <a:ext cx="4389173"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51783" y="1600235"/>
            <a:ext cx="4389173"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vl1pPr>
          </a:lstStyle>
          <a:p>
            <a:pPr>
              <a:defRPr/>
            </a:pPr>
            <a:endParaRPr lang="en-US" altLang="ja-JP" sz="1200">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a:xfrm>
            <a:off x="3395456" y="6245225"/>
            <a:ext cx="3146874" cy="476250"/>
          </a:xfrm>
          <a:prstGeom prst="rect">
            <a:avLst/>
          </a:prstGeom>
        </p:spPr>
        <p:txBody>
          <a:bodyPr/>
          <a:lstStyle>
            <a:lvl1pPr fontAlgn="base">
              <a:spcBef>
                <a:spcPct val="0"/>
              </a:spcBef>
              <a:spcAft>
                <a:spcPct val="0"/>
              </a:spcAft>
              <a:defRPr>
                <a:solidFill>
                  <a:srgbClr val="000000"/>
                </a:solidFill>
                <a:latin typeface="Arial" charset="0"/>
                <a:ea typeface="ＭＳ Ｐゴシック" charset="-128"/>
              </a:defRPr>
            </a:lvl1pPr>
          </a:lstStyle>
          <a:p>
            <a:pPr algn="ctr">
              <a:defRPr/>
            </a:pPr>
            <a:endParaRPr lang="en-US" altLang="ja-JP" sz="1200"/>
          </a:p>
        </p:txBody>
      </p:sp>
      <p:sp>
        <p:nvSpPr>
          <p:cNvPr id="7" name="スライド番号プレースホルダ 6"/>
          <p:cNvSpPr>
            <a:spLocks noGrp="1"/>
          </p:cNvSpPr>
          <p:nvPr>
            <p:ph type="sldNum" sz="quarter" idx="12"/>
          </p:nvPr>
        </p:nvSpPr>
        <p:spPr>
          <a:xfrm>
            <a:off x="7659298" y="6624638"/>
            <a:ext cx="2318330" cy="476250"/>
          </a:xfrm>
        </p:spPr>
        <p:txBody>
          <a:bodyPr/>
          <a:lstStyle>
            <a:lvl1pPr fontAlgn="base">
              <a:spcBef>
                <a:spcPct val="0"/>
              </a:spcBef>
              <a:spcAft>
                <a:spcPct val="0"/>
              </a:spcAft>
              <a:defRPr/>
            </a:lvl1pPr>
          </a:lstStyle>
          <a:p>
            <a:pPr>
              <a:defRPr/>
            </a:pPr>
            <a:fld id="{C3ECE4D1-E922-49D0-B361-9DCD66DAF4A4}" type="slidenum">
              <a:rPr lang="en-US" altLang="ja-JP" sz="1200">
                <a:solidFill>
                  <a:prstClr val="black">
                    <a:tint val="75000"/>
                  </a:prstClr>
                </a:solidFill>
                <a:latin typeface="Calibri"/>
                <a:ea typeface="ＭＳ Ｐゴシック"/>
              </a:rPr>
              <a:pPr>
                <a:defRPr/>
              </a:pPr>
              <a:t>‹#›</a:t>
            </a:fld>
            <a:endParaRPr lang="en-US" altLang="ja-JP" sz="120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2984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02"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596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499" y="2130746"/>
            <a:ext cx="8447089"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6799" indent="0" algn="ctr">
              <a:buNone/>
              <a:defRPr>
                <a:solidFill>
                  <a:schemeClr val="tx1">
                    <a:tint val="75000"/>
                  </a:schemeClr>
                </a:solidFill>
              </a:defRPr>
            </a:lvl2pPr>
            <a:lvl3pPr marL="913597" indent="0" algn="ctr">
              <a:buNone/>
              <a:defRPr>
                <a:solidFill>
                  <a:schemeClr val="tx1">
                    <a:tint val="75000"/>
                  </a:schemeClr>
                </a:solidFill>
              </a:defRPr>
            </a:lvl3pPr>
            <a:lvl4pPr marL="1370396" indent="0" algn="ctr">
              <a:buNone/>
              <a:defRPr>
                <a:solidFill>
                  <a:schemeClr val="tx1">
                    <a:tint val="75000"/>
                  </a:schemeClr>
                </a:solidFill>
              </a:defRPr>
            </a:lvl4pPr>
            <a:lvl5pPr marL="1827195" indent="0" algn="ctr">
              <a:buNone/>
              <a:defRPr>
                <a:solidFill>
                  <a:schemeClr val="tx1">
                    <a:tint val="75000"/>
                  </a:schemeClr>
                </a:solidFill>
              </a:defRPr>
            </a:lvl5pPr>
            <a:lvl6pPr marL="2283994" indent="0" algn="ctr">
              <a:buNone/>
              <a:defRPr>
                <a:solidFill>
                  <a:schemeClr val="tx1">
                    <a:tint val="75000"/>
                  </a:schemeClr>
                </a:solidFill>
              </a:defRPr>
            </a:lvl6pPr>
            <a:lvl7pPr marL="2740791" indent="0" algn="ctr">
              <a:buNone/>
              <a:defRPr>
                <a:solidFill>
                  <a:schemeClr val="tx1">
                    <a:tint val="75000"/>
                  </a:schemeClr>
                </a:solidFill>
              </a:defRPr>
            </a:lvl7pPr>
            <a:lvl8pPr marL="3197589" indent="0" algn="ctr">
              <a:buNone/>
              <a:defRPr>
                <a:solidFill>
                  <a:schemeClr val="tx1">
                    <a:tint val="75000"/>
                  </a:schemeClr>
                </a:solidFill>
              </a:defRPr>
            </a:lvl8pPr>
            <a:lvl9pPr marL="36543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2DF235C8-E656-4CE1-986A-0AE2FB412080}"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F2BD7687-8642-4FD3-86B8-6941F4C4A56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68851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903B3370-1630-4807-A9A7-1544D2D49301}"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5553B3E0-ABB4-41B0-B532-4C5C7CE7A7E5}"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851020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142" y="4407209"/>
            <a:ext cx="8447089"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142" y="2906741"/>
            <a:ext cx="8447089" cy="1500187"/>
          </a:xfrm>
        </p:spPr>
        <p:txBody>
          <a:bodyPr anchor="b"/>
          <a:lstStyle>
            <a:lvl1pPr marL="0" indent="0">
              <a:buNone/>
              <a:defRPr sz="2000">
                <a:solidFill>
                  <a:schemeClr val="tx1">
                    <a:tint val="75000"/>
                  </a:schemeClr>
                </a:solidFill>
              </a:defRPr>
            </a:lvl1pPr>
            <a:lvl2pPr marL="456799" indent="0">
              <a:buNone/>
              <a:defRPr sz="1800">
                <a:solidFill>
                  <a:schemeClr val="tx1">
                    <a:tint val="75000"/>
                  </a:schemeClr>
                </a:solidFill>
              </a:defRPr>
            </a:lvl2pPr>
            <a:lvl3pPr marL="913597" indent="0">
              <a:buNone/>
              <a:defRPr sz="1600">
                <a:solidFill>
                  <a:schemeClr val="tx1">
                    <a:tint val="75000"/>
                  </a:schemeClr>
                </a:solidFill>
              </a:defRPr>
            </a:lvl3pPr>
            <a:lvl4pPr marL="1370396" indent="0">
              <a:buNone/>
              <a:defRPr sz="1400">
                <a:solidFill>
                  <a:schemeClr val="tx1">
                    <a:tint val="75000"/>
                  </a:schemeClr>
                </a:solidFill>
              </a:defRPr>
            </a:lvl4pPr>
            <a:lvl5pPr marL="1827195" indent="0">
              <a:buNone/>
              <a:defRPr sz="1400">
                <a:solidFill>
                  <a:schemeClr val="tx1">
                    <a:tint val="75000"/>
                  </a:schemeClr>
                </a:solidFill>
              </a:defRPr>
            </a:lvl5pPr>
            <a:lvl6pPr marL="2283994" indent="0">
              <a:buNone/>
              <a:defRPr sz="1400">
                <a:solidFill>
                  <a:schemeClr val="tx1">
                    <a:tint val="75000"/>
                  </a:schemeClr>
                </a:solidFill>
              </a:defRPr>
            </a:lvl6pPr>
            <a:lvl7pPr marL="2740791" indent="0">
              <a:buNone/>
              <a:defRPr sz="1400">
                <a:solidFill>
                  <a:schemeClr val="tx1">
                    <a:tint val="75000"/>
                  </a:schemeClr>
                </a:solidFill>
              </a:defRPr>
            </a:lvl7pPr>
            <a:lvl8pPr marL="3197589" indent="0">
              <a:buNone/>
              <a:defRPr sz="1400">
                <a:solidFill>
                  <a:schemeClr val="tx1">
                    <a:tint val="75000"/>
                  </a:schemeClr>
                </a:solidFill>
              </a:defRPr>
            </a:lvl8pPr>
            <a:lvl9pPr marL="36543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4162A4D0-E9AD-4414-8E4D-450519FB351B}"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D1F2EC5C-7514-469D-B198-F2D94EEC6AEC}"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98703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8400" y="1600224"/>
            <a:ext cx="47618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65872" y="1600224"/>
            <a:ext cx="47618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DBEC93E2-8696-4E2A-AC7E-1E074449BA4B}"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5433EB77-54AA-428A-83C4-6330E402C56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563885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6969" y="274638"/>
            <a:ext cx="8943975"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1" y="1535113"/>
            <a:ext cx="4390898" cy="639762"/>
          </a:xfrm>
        </p:spPr>
        <p:txBody>
          <a:bodyPr anchor="b"/>
          <a:lstStyle>
            <a:lvl1pPr marL="0" indent="0">
              <a:buNone/>
              <a:defRPr sz="2400" b="1"/>
            </a:lvl1pPr>
            <a:lvl2pPr marL="456799" indent="0">
              <a:buNone/>
              <a:defRPr sz="2000" b="1"/>
            </a:lvl2pPr>
            <a:lvl3pPr marL="913597" indent="0">
              <a:buNone/>
              <a:defRPr sz="1800" b="1"/>
            </a:lvl3pPr>
            <a:lvl4pPr marL="1370396" indent="0">
              <a:buNone/>
              <a:defRPr sz="1600" b="1"/>
            </a:lvl4pPr>
            <a:lvl5pPr marL="1827195" indent="0">
              <a:buNone/>
              <a:defRPr sz="1600" b="1"/>
            </a:lvl5pPr>
            <a:lvl6pPr marL="2283994" indent="0">
              <a:buNone/>
              <a:defRPr sz="1600" b="1"/>
            </a:lvl6pPr>
            <a:lvl7pPr marL="2740791" indent="0">
              <a:buNone/>
              <a:defRPr sz="1600" b="1"/>
            </a:lvl7pPr>
            <a:lvl8pPr marL="3197589" indent="0">
              <a:buNone/>
              <a:defRPr sz="1600" b="1"/>
            </a:lvl8pPr>
            <a:lvl9pPr marL="3654387"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1" y="2174878"/>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261" y="1535113"/>
            <a:ext cx="4392624" cy="639762"/>
          </a:xfrm>
        </p:spPr>
        <p:txBody>
          <a:bodyPr anchor="b"/>
          <a:lstStyle>
            <a:lvl1pPr marL="0" indent="0">
              <a:buNone/>
              <a:defRPr sz="2400" b="1"/>
            </a:lvl1pPr>
            <a:lvl2pPr marL="456799" indent="0">
              <a:buNone/>
              <a:defRPr sz="2000" b="1"/>
            </a:lvl2pPr>
            <a:lvl3pPr marL="913597" indent="0">
              <a:buNone/>
              <a:defRPr sz="1800" b="1"/>
            </a:lvl3pPr>
            <a:lvl4pPr marL="1370396" indent="0">
              <a:buNone/>
              <a:defRPr sz="1600" b="1"/>
            </a:lvl4pPr>
            <a:lvl5pPr marL="1827195" indent="0">
              <a:buNone/>
              <a:defRPr sz="1600" b="1"/>
            </a:lvl5pPr>
            <a:lvl6pPr marL="2283994" indent="0">
              <a:buNone/>
              <a:defRPr sz="1600" b="1"/>
            </a:lvl6pPr>
            <a:lvl7pPr marL="2740791" indent="0">
              <a:buNone/>
              <a:defRPr sz="1600" b="1"/>
            </a:lvl7pPr>
            <a:lvl8pPr marL="3197589" indent="0">
              <a:buNone/>
              <a:defRPr sz="1600" b="1"/>
            </a:lvl8pPr>
            <a:lvl9pPr marL="3654387"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261" y="2174878"/>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8E77C800-2E50-4C8B-B5A0-984C195CF9AA}"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88DFAC9B-409D-4512-B2EA-CBC245F9E323}"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22625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31B36A29-D993-48BB-A0CF-30CFC5FF3F52}"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38A31F39-8C53-494C-B1ED-49F5B2E87218}"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18107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E9BCFD5B-EB1B-474A-B511-3F07C5FD693C}"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4AB51D7-1678-4F57-B0DC-B3326763F392}"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656953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6"/>
            <a:ext cx="3269452"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413" y="273067"/>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887" y="1435124"/>
            <a:ext cx="3269452" cy="4691063"/>
          </a:xfrm>
        </p:spPr>
        <p:txBody>
          <a:bodyPr/>
          <a:lstStyle>
            <a:lvl1pPr marL="0" indent="0">
              <a:buNone/>
              <a:defRPr sz="1400"/>
            </a:lvl1pPr>
            <a:lvl2pPr marL="456799" indent="0">
              <a:buNone/>
              <a:defRPr sz="1200"/>
            </a:lvl2pPr>
            <a:lvl3pPr marL="913597" indent="0">
              <a:buNone/>
              <a:defRPr sz="1000"/>
            </a:lvl3pPr>
            <a:lvl4pPr marL="1370396" indent="0">
              <a:buNone/>
              <a:defRPr sz="900"/>
            </a:lvl4pPr>
            <a:lvl5pPr marL="1827195" indent="0">
              <a:buNone/>
              <a:defRPr sz="900"/>
            </a:lvl5pPr>
            <a:lvl6pPr marL="2283994" indent="0">
              <a:buNone/>
              <a:defRPr sz="900"/>
            </a:lvl6pPr>
            <a:lvl7pPr marL="2740791" indent="0">
              <a:buNone/>
              <a:defRPr sz="900"/>
            </a:lvl7pPr>
            <a:lvl8pPr marL="3197589" indent="0">
              <a:buNone/>
              <a:defRPr sz="900"/>
            </a:lvl8pPr>
            <a:lvl9pPr marL="365438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51BF787E-2F80-4CE7-8381-4FED9B7D1B2D}"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6C650D12-8657-48D0-954C-FD513B7C9604}"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968538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04" y="4800606"/>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904" y="612781"/>
            <a:ext cx="5962650" cy="4114800"/>
          </a:xfrm>
        </p:spPr>
        <p:txBody>
          <a:bodyPr/>
          <a:lstStyle>
            <a:lvl1pPr marL="0" indent="0">
              <a:buNone/>
              <a:defRPr sz="3200"/>
            </a:lvl1pPr>
            <a:lvl2pPr marL="456799" indent="0">
              <a:buNone/>
              <a:defRPr sz="2800"/>
            </a:lvl2pPr>
            <a:lvl3pPr marL="913597" indent="0">
              <a:buNone/>
              <a:defRPr sz="2400"/>
            </a:lvl3pPr>
            <a:lvl4pPr marL="1370396" indent="0">
              <a:buNone/>
              <a:defRPr sz="2000"/>
            </a:lvl4pPr>
            <a:lvl5pPr marL="1827195" indent="0">
              <a:buNone/>
              <a:defRPr sz="2000"/>
            </a:lvl5pPr>
            <a:lvl6pPr marL="2283994" indent="0">
              <a:buNone/>
              <a:defRPr sz="2000"/>
            </a:lvl6pPr>
            <a:lvl7pPr marL="2740791" indent="0">
              <a:buNone/>
              <a:defRPr sz="2000"/>
            </a:lvl7pPr>
            <a:lvl8pPr marL="3197589" indent="0">
              <a:buNone/>
              <a:defRPr sz="2000"/>
            </a:lvl8pPr>
            <a:lvl9pPr marL="3654387" indent="0">
              <a:buNone/>
              <a:defRPr sz="2000"/>
            </a:lvl9pPr>
          </a:lstStyle>
          <a:p>
            <a:endParaRPr kumimoji="1" lang="ja-JP" altLang="en-US"/>
          </a:p>
        </p:txBody>
      </p:sp>
      <p:sp>
        <p:nvSpPr>
          <p:cNvPr id="4" name="テキスト プレースホルダ 3"/>
          <p:cNvSpPr>
            <a:spLocks noGrp="1"/>
          </p:cNvSpPr>
          <p:nvPr>
            <p:ph type="body" sz="half" idx="2"/>
          </p:nvPr>
        </p:nvSpPr>
        <p:spPr>
          <a:xfrm>
            <a:off x="1947904" y="5367338"/>
            <a:ext cx="5962650" cy="804862"/>
          </a:xfrm>
        </p:spPr>
        <p:txBody>
          <a:bodyPr/>
          <a:lstStyle>
            <a:lvl1pPr marL="0" indent="0">
              <a:buNone/>
              <a:defRPr sz="1400"/>
            </a:lvl1pPr>
            <a:lvl2pPr marL="456799" indent="0">
              <a:buNone/>
              <a:defRPr sz="1200"/>
            </a:lvl2pPr>
            <a:lvl3pPr marL="913597" indent="0">
              <a:buNone/>
              <a:defRPr sz="1000"/>
            </a:lvl3pPr>
            <a:lvl4pPr marL="1370396" indent="0">
              <a:buNone/>
              <a:defRPr sz="900"/>
            </a:lvl4pPr>
            <a:lvl5pPr marL="1827195" indent="0">
              <a:buNone/>
              <a:defRPr sz="900"/>
            </a:lvl5pPr>
            <a:lvl6pPr marL="2283994" indent="0">
              <a:buNone/>
              <a:defRPr sz="900"/>
            </a:lvl6pPr>
            <a:lvl7pPr marL="2740791" indent="0">
              <a:buNone/>
              <a:defRPr sz="900"/>
            </a:lvl7pPr>
            <a:lvl8pPr marL="3197589" indent="0">
              <a:buNone/>
              <a:defRPr sz="900"/>
            </a:lvl8pPr>
            <a:lvl9pPr marL="365438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BF2E9658-EEDF-4B54-BAD9-E753E5D36B9A}"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82E7F66-D9B2-4DB8-ADD2-DCCD53AA91B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524377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958505FA-74F6-464A-856D-671355797D23}"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D7AD538D-B765-4096-A249-14FA32CBB2DE}"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8960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F65E20-6D2A-4995-86D2-7B2533E35E3C}"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0063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05299" y="274653"/>
            <a:ext cx="2422327"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8403" y="274653"/>
            <a:ext cx="7101351"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45408196-18CB-4D57-B8FD-D41528C9829D}" type="datetime1">
              <a:rPr lang="ja-JP" altLang="en-US" smtClean="0">
                <a:solidFill>
                  <a:prstClr val="black">
                    <a:tint val="75000"/>
                  </a:prstClr>
                </a:solidFill>
              </a:rPr>
              <a:pPr>
                <a:defRPr/>
              </a:pPr>
              <a:t>2015/3/30</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217A101-362B-4845-B2C4-230E8725197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472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8" y="274638"/>
            <a:ext cx="8943497"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7260" y="160022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601"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601" y="393861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9B347FD5-C82A-402C-AFCA-3E4763D0AABE}" type="datetime1">
              <a:rPr lang="ja-JP" altLang="en-US" smtClean="0">
                <a:solidFill>
                  <a:prstClr val="black">
                    <a:tint val="75000"/>
                  </a:prstClr>
                </a:solidFill>
              </a:rPr>
              <a:pPr>
                <a:defRPr/>
              </a:pPr>
              <a:t>2015/3/30</a:t>
            </a:fld>
            <a:endParaRPr lang="en-US" altLang="ja-JP">
              <a:solidFill>
                <a:prstClr val="black">
                  <a:tint val="75000"/>
                </a:prstClr>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062665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8"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260" y="1600224"/>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601"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601" y="393861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5670AB6B-5CAC-40F5-B376-EF50ADAC20C0}" type="datetime1">
              <a:rPr lang="ja-JP" altLang="en-US" smtClean="0">
                <a:solidFill>
                  <a:prstClr val="black">
                    <a:tint val="75000"/>
                  </a:prstClr>
                </a:solidFill>
              </a:rPr>
              <a:pPr>
                <a:defRPr/>
              </a:pPr>
              <a:t>2015/3/30</a:t>
            </a:fld>
            <a:endParaRPr lang="en-US" altLang="ja-JP">
              <a:solidFill>
                <a:prstClr val="black">
                  <a:tint val="75000"/>
                </a:prstClr>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43EE2004-FCA1-4FB3-B6DF-A45ABF309A8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206713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6969" y="274638"/>
            <a:ext cx="8943975"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6969" y="1600217"/>
            <a:ext cx="8943975"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5928A5D3-595E-4524-B183-D28D9A86E85D}" type="datetime1">
              <a:rPr lang="ja-JP" altLang="en-US" smtClean="0">
                <a:solidFill>
                  <a:prstClr val="black">
                    <a:tint val="75000"/>
                  </a:prstClr>
                </a:solidFill>
              </a:rPr>
              <a:pPr>
                <a:defRPr/>
              </a:pPr>
              <a:t>2015/3/30</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A056F-EA06-4A7E-BB74-E6359AF7221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531150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778"/>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B2C343A-9868-4302-930B-3AA8BB887E4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94443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C474C2-1203-4261-B918-E384FFD0ABE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28379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253"/>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D47C5F8-879F-4F22-B475-D8EC61A4570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09675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69"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DFD532-F136-4B42-8FD1-0C6FDDD2781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6370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3421CF-DB50-442B-9139-AA36D93694A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7827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276C3E-F465-4870-A87F-D80CDA8162D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679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76461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5F469F-EC7E-4D99-A064-AAA2683B3B3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10895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69"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BAF173-6A39-469D-B2EF-94D734C400E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29588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07"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07"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07"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A5052F-F1E3-426C-BC96-6EE42AEEB28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1154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EF93E0-3B7B-4A0D-AC88-DF75B102A37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99826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91"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24"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E33CA0-CCB3-45FC-82EB-C134C0CD2BA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01380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14A351E-8DC8-453F-9E4D-8D31DBC168E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7315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654"/>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1F4262B-6F76-4D3E-BB82-37DAD62E32D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24955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FFF1C9-814F-4DD0-8BB5-37711891444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01617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129"/>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86F1C5-C826-453A-8F0B-0ECE72E2737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3373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89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D3D9B9-B689-470F-9C4F-799480C6ED2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090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36"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923081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63F8D38-CBE5-45D8-8E8E-C6A27F7BF94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97033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4B288D-815A-4890-AE09-BAB0FF2A3DD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4009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1FE313-5E79-4F48-9ED3-6B8F4FC2F1E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7464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06"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BA20A9-5664-4E05-8901-C1A6618416B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18395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01"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01"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01"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93DBB9-8A82-42C1-8580-8B1EB2AFCA7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85460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DB1DAC-7D30-4931-B7C6-E110C61664E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67268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889"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E0369C-783C-4E8A-8B94-56F5D879D70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4853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0920"/>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47632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39326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395"/>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5510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943"/>
            <a:ext cx="844708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97233" y="6453819"/>
            <a:ext cx="2318808"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606250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04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70350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161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2490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352315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67"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02"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7067"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42155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09623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25128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65"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56235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0728"/>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372736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923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79027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203"/>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55709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82"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58"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742062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1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1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53585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7182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30781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971"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44"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971"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43101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98"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898"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898"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93286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5437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32"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621620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1385"/>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2025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418"/>
            <a:ext cx="844708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43073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92735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860"/>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40079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18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58"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021120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49"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4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813018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13124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11723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745"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067064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99"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899"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899"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1407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31929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7184"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1562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6969"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65574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1579"/>
            <a:ext cx="8447088"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90736"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819AE3F-BFFF-4B09-9353-9CC1C8D5653B}" type="slidenum">
              <a:rPr lang="ja-JP" altLang="en-US"/>
              <a:pPr>
                <a:defRPr/>
              </a:pPr>
              <a:t>‹#›</a:t>
            </a:fld>
            <a:endParaRPr lang="ja-JP" altLang="en-US" dirty="0"/>
          </a:p>
        </p:txBody>
      </p:sp>
    </p:spTree>
    <p:extLst>
      <p:ext uri="{BB962C8B-B14F-4D97-AF65-F5344CB8AC3E}">
        <p14:creationId xmlns:p14="http://schemas.microsoft.com/office/powerpoint/2010/main" val="348664662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DAFCA20-CBFB-440F-B434-1FF220B71B80}" type="slidenum">
              <a:rPr lang="ja-JP" altLang="en-US"/>
              <a:pPr>
                <a:defRPr/>
              </a:pPr>
              <a:t>‹#›</a:t>
            </a:fld>
            <a:endParaRPr lang="ja-JP" altLang="en-US" dirty="0"/>
          </a:p>
        </p:txBody>
      </p:sp>
    </p:spTree>
    <p:extLst>
      <p:ext uri="{BB962C8B-B14F-4D97-AF65-F5344CB8AC3E}">
        <p14:creationId xmlns:p14="http://schemas.microsoft.com/office/powerpoint/2010/main" val="25377334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8054"/>
            <a:ext cx="8447088"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CB30B48-AA04-479E-9697-AAB4A7C30092}" type="slidenum">
              <a:rPr lang="ja-JP" altLang="en-US"/>
              <a:pPr>
                <a:defRPr/>
              </a:pPr>
              <a:t>‹#›</a:t>
            </a:fld>
            <a:endParaRPr lang="ja-JP" altLang="en-US" dirty="0"/>
          </a:p>
        </p:txBody>
      </p:sp>
    </p:spTree>
    <p:extLst>
      <p:ext uri="{BB962C8B-B14F-4D97-AF65-F5344CB8AC3E}">
        <p14:creationId xmlns:p14="http://schemas.microsoft.com/office/powerpoint/2010/main" val="362142862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044" y="1600205"/>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51774" y="1600205"/>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C496F8A-2E22-4455-949E-E18211B03EF6}" type="slidenum">
              <a:rPr lang="ja-JP" altLang="en-US"/>
              <a:pPr>
                <a:defRPr/>
              </a:pPr>
              <a:t>‹#›</a:t>
            </a:fld>
            <a:endParaRPr lang="ja-JP" altLang="en-US" dirty="0"/>
          </a:p>
        </p:txBody>
      </p:sp>
    </p:spTree>
    <p:extLst>
      <p:ext uri="{BB962C8B-B14F-4D97-AF65-F5344CB8AC3E}">
        <p14:creationId xmlns:p14="http://schemas.microsoft.com/office/powerpoint/2010/main" val="43067013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7010" y="1535113"/>
            <a:ext cx="43908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7010" y="2174875"/>
            <a:ext cx="43908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48299"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4829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DBCF05D-7F09-4B75-8838-1C2EA1968FEB}" type="slidenum">
              <a:rPr lang="ja-JP" altLang="en-US"/>
              <a:pPr>
                <a:defRPr/>
              </a:pPr>
              <a:t>‹#›</a:t>
            </a:fld>
            <a:endParaRPr lang="ja-JP" altLang="en-US" dirty="0"/>
          </a:p>
        </p:txBody>
      </p:sp>
    </p:spTree>
    <p:extLst>
      <p:ext uri="{BB962C8B-B14F-4D97-AF65-F5344CB8AC3E}">
        <p14:creationId xmlns:p14="http://schemas.microsoft.com/office/powerpoint/2010/main" val="71866097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D2C670A-FCB3-4561-AEAE-F21B1DAD8071}" type="slidenum">
              <a:rPr lang="ja-JP" altLang="en-US"/>
              <a:pPr>
                <a:defRPr/>
              </a:pPr>
              <a:t>‹#›</a:t>
            </a:fld>
            <a:endParaRPr lang="ja-JP" altLang="en-US" dirty="0"/>
          </a:p>
        </p:txBody>
      </p:sp>
    </p:spTree>
    <p:extLst>
      <p:ext uri="{BB962C8B-B14F-4D97-AF65-F5344CB8AC3E}">
        <p14:creationId xmlns:p14="http://schemas.microsoft.com/office/powerpoint/2010/main" val="274430377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381BF11-196B-47F8-A9BD-FF65E4631465}" type="slidenum">
              <a:rPr lang="ja-JP" altLang="en-US"/>
              <a:pPr>
                <a:defRPr/>
              </a:pPr>
              <a:t>‹#›</a:t>
            </a:fld>
            <a:endParaRPr lang="ja-JP" altLang="en-US" dirty="0"/>
          </a:p>
        </p:txBody>
      </p:sp>
    </p:spTree>
    <p:extLst>
      <p:ext uri="{BB962C8B-B14F-4D97-AF65-F5344CB8AC3E}">
        <p14:creationId xmlns:p14="http://schemas.microsoft.com/office/powerpoint/2010/main" val="24256346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02" y="273050"/>
            <a:ext cx="326945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85751" y="273054"/>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7102" y="1435103"/>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FDF12E3-0857-4537-812A-9A0FE7FA90D1}" type="slidenum">
              <a:rPr lang="ja-JP" altLang="en-US"/>
              <a:pPr>
                <a:defRPr/>
              </a:pPr>
              <a:t>‹#›</a:t>
            </a:fld>
            <a:endParaRPr lang="ja-JP" altLang="en-US" dirty="0"/>
          </a:p>
        </p:txBody>
      </p:sp>
    </p:spTree>
    <p:extLst>
      <p:ext uri="{BB962C8B-B14F-4D97-AF65-F5344CB8AC3E}">
        <p14:creationId xmlns:p14="http://schemas.microsoft.com/office/powerpoint/2010/main" val="15516871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7934" y="612775"/>
            <a:ext cx="59626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03E08F-F232-4E94-A105-EA824D4D8DAE}" type="slidenum">
              <a:rPr lang="ja-JP" altLang="en-US"/>
              <a:pPr>
                <a:defRPr/>
              </a:pPr>
              <a:t>‹#›</a:t>
            </a:fld>
            <a:endParaRPr lang="ja-JP" altLang="en-US" dirty="0"/>
          </a:p>
        </p:txBody>
      </p:sp>
    </p:spTree>
    <p:extLst>
      <p:ext uri="{BB962C8B-B14F-4D97-AF65-F5344CB8AC3E}">
        <p14:creationId xmlns:p14="http://schemas.microsoft.com/office/powerpoint/2010/main" val="40143308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907FFF-FD33-43D5-949F-B8A25D7A0883}" type="slidenum">
              <a:rPr lang="ja-JP" altLang="en-US"/>
              <a:pPr>
                <a:defRPr/>
              </a:pPr>
              <a:t>‹#›</a:t>
            </a:fld>
            <a:endParaRPr lang="ja-JP" altLang="en-US" dirty="0"/>
          </a:p>
        </p:txBody>
      </p:sp>
    </p:spTree>
    <p:extLst>
      <p:ext uri="{BB962C8B-B14F-4D97-AF65-F5344CB8AC3E}">
        <p14:creationId xmlns:p14="http://schemas.microsoft.com/office/powerpoint/2010/main" val="417343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4662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929" y="274643"/>
            <a:ext cx="223599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6974" y="274643"/>
            <a:ext cx="654235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99D8C7-FE6B-4F29-BF2A-C216B350F072}" type="slidenum">
              <a:rPr lang="ja-JP" altLang="en-US"/>
              <a:pPr>
                <a:defRPr/>
              </a:pPr>
              <a:t>‹#›</a:t>
            </a:fld>
            <a:endParaRPr lang="ja-JP" altLang="en-US" dirty="0"/>
          </a:p>
        </p:txBody>
      </p:sp>
    </p:spTree>
    <p:extLst>
      <p:ext uri="{BB962C8B-B14F-4D97-AF65-F5344CB8AC3E}">
        <p14:creationId xmlns:p14="http://schemas.microsoft.com/office/powerpoint/2010/main" val="10952598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5343" y="609600"/>
            <a:ext cx="8447088"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r>
              <a:rPr lang="en-US" altLang="ja-JP" smtClean="0"/>
              <a:t>2014/10/3</a:t>
            </a:r>
            <a:endParaRPr lang="en-US" altLang="ja-JP"/>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DB2EABA0-E241-40D1-8F66-2B9180FA4DF3}" type="slidenum">
              <a:rPr lang="en-US" altLang="ja-JP"/>
              <a:pPr>
                <a:defRPr/>
              </a:pPr>
              <a:t>‹#›</a:t>
            </a:fld>
            <a:endParaRPr lang="en-US" altLang="ja-JP"/>
          </a:p>
        </p:txBody>
      </p:sp>
    </p:spTree>
    <p:extLst>
      <p:ext uri="{BB962C8B-B14F-4D97-AF65-F5344CB8AC3E}">
        <p14:creationId xmlns:p14="http://schemas.microsoft.com/office/powerpoint/2010/main" val="40470947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solidFill>
                  <a:prstClr val="black">
                    <a:tint val="75000"/>
                  </a:prstClr>
                </a:solidFill>
              </a:defRPr>
            </a:lvl1pPr>
          </a:lstStyle>
          <a:p>
            <a:pPr>
              <a:defRPr/>
            </a:pPr>
            <a:fld id="{49E3B70B-279B-4512-B86C-AB6D440CF5FD}" type="slidenum">
              <a:rPr lang="ja-JP" altLang="en-US"/>
              <a:pPr>
                <a:defRPr/>
              </a:pPr>
              <a:t>‹#›</a:t>
            </a:fld>
            <a:endParaRPr lang="ja-JP" altLang="en-US"/>
          </a:p>
        </p:txBody>
      </p:sp>
    </p:spTree>
    <p:extLst>
      <p:ext uri="{BB962C8B-B14F-4D97-AF65-F5344CB8AC3E}">
        <p14:creationId xmlns:p14="http://schemas.microsoft.com/office/powerpoint/2010/main" val="225367426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434" y="2130642"/>
            <a:ext cx="8447089"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C429E7-9DB8-47B1-99B4-EB5618275D7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521042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142D23-9E77-4396-A934-832E70D058B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6809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115" y="4407117"/>
            <a:ext cx="8447089"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115" y="2906713"/>
            <a:ext cx="84470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76856C-AD5F-4737-A9AA-4DD910F2F61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96078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689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7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F4AB111-BED6-4ACD-89E0-8ED5F55A0AAD}"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73624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767D95-203E-4D7D-B271-8F5F1E91CA1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3255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D2A97F-8478-473F-BC98-E2ECF679567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57846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2FF746-4C6A-4119-B831-C0C254D6535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3711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17323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997" y="273050"/>
            <a:ext cx="326945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406"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997"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82A9DA-5EC7-432C-9DE4-82882BCAAA4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65601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69" y="4800600"/>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869"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7869"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D84DEC-43DA-4B03-B5BA-9E477756655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97367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77C53-308A-41DF-A86E-A39B2149914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07270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957" y="274639"/>
            <a:ext cx="2235993"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6988" y="274639"/>
            <a:ext cx="654235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080AA-BFAF-4818-8CFF-1EFDAC1D011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83238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6970" y="274648"/>
            <a:ext cx="8943975"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6977" y="6245226"/>
            <a:ext cx="2318807" cy="476250"/>
          </a:xfrm>
        </p:spPr>
        <p:txBody>
          <a:bodyPr/>
          <a:lstStyle>
            <a:lvl1pPr>
              <a:defRPr/>
            </a:lvl1pPr>
          </a:lstStyle>
          <a:p>
            <a:fld id="{77A0BCDE-FDE6-463C-9E57-82AF162E283C}" type="datetime1">
              <a:rPr lang="ja-JP" altLang="en-US" smtClean="0">
                <a:solidFill>
                  <a:prstClr val="black">
                    <a:tint val="75000"/>
                  </a:prstClr>
                </a:solidFill>
              </a:rPr>
              <a:pPr/>
              <a:t>2015/3/30</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95403" y="6245226"/>
            <a:ext cx="3146954"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122142" y="6245226"/>
            <a:ext cx="2318807"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4352983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5" y="2130851"/>
            <a:ext cx="844708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88" y="3886200"/>
            <a:ext cx="695642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443815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41762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6" y="4407326"/>
            <a:ext cx="844708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016"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75593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6926" y="1600204"/>
            <a:ext cx="438917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42" y="1600204"/>
            <a:ext cx="438917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7911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7010" y="1535113"/>
            <a:ext cx="43908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7010" y="2174875"/>
            <a:ext cx="43908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9716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71078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332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045599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96" y="273050"/>
            <a:ext cx="3269455"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419"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896" y="1435102"/>
            <a:ext cx="326945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9298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06" y="4800600"/>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906"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7906"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690757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02170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983" y="274639"/>
            <a:ext cx="2235993"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7030" y="274639"/>
            <a:ext cx="654235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36892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1080"/>
            <a:ext cx="844708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36"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329576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5817778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555"/>
            <a:ext cx="844708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650054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7044" y="1600205"/>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74" y="1600205"/>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31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9" y="4407576"/>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9"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3261DC-C134-4552-AAE9-351C2E0EAAF9}"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463"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602190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389"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38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800242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0461985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5822798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97" y="273050"/>
            <a:ext cx="326945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502" y="273054"/>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7097" y="1435103"/>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9284804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448494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2524423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929" y="274643"/>
            <a:ext cx="223599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6978" y="274643"/>
            <a:ext cx="6542352"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8801556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1030"/>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948455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660079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505"/>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6875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71331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04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93251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407089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93262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185443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81"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10"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7081"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900655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05440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53392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74"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894516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1481"/>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4324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468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51233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956"/>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73590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283"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50"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9541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49"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4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217868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074302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8793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794"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09989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99"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899"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899"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105978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580186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7241"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20019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767"/>
            <a:ext cx="844708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90722" y="3886200"/>
            <a:ext cx="6956425"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291483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6918" y="274639"/>
            <a:ext cx="6542352"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388007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5522713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242"/>
            <a:ext cx="844708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5014" y="2906722"/>
            <a:ext cx="8447088"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3474447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6969"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51748" y="1600206"/>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9950730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48249" y="1535113"/>
            <a:ext cx="4392624"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4824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5146520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773495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204639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97" y="273053"/>
            <a:ext cx="3269452"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85406" y="273073"/>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6897" y="1435103"/>
            <a:ext cx="3269452"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50631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86" y="4800603"/>
            <a:ext cx="596265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7886" y="612778"/>
            <a:ext cx="596265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7886" y="5367338"/>
            <a:ext cx="596265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130159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1697983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69" y="274659"/>
            <a:ext cx="223599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6906" y="274659"/>
            <a:ext cx="6542352"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7754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5338" y="609600"/>
            <a:ext cx="8447088"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2015/3/30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247296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426"/>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663"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034559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496705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6901"/>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882434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887" y="1600201"/>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690" y="1600201"/>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521721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87" y="1535113"/>
            <a:ext cx="4390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87" y="2174875"/>
            <a:ext cx="4390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39"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39"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804807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62393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69867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8" y="273050"/>
            <a:ext cx="3269451"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384" y="273051"/>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8" y="1435101"/>
            <a:ext cx="32694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168280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869"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869"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869"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23445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1670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913"/>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140074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69"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888"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898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9923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388"/>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1027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69"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9230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335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04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9D3D89-32B3-4AFA-8BEC-0B8E1D112BEC}"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6558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4825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464"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7893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3293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7799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18"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2748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967" y="2131215"/>
            <a:ext cx="844637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91569" y="3886200"/>
            <a:ext cx="695499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55236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0485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616" y="4407706"/>
            <a:ext cx="8446367"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5616" y="2906732"/>
            <a:ext cx="844636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6463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511" y="1600225"/>
            <a:ext cx="43944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4883" y="1600225"/>
            <a:ext cx="4396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3676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775388-ED93-46DA-AE4C-2B10747295D2}"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7156" y="1535113"/>
            <a:ext cx="4391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7156" y="2174875"/>
            <a:ext cx="4391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47938" y="1535113"/>
            <a:ext cx="43928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47938" y="2174875"/>
            <a:ext cx="43928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43627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36598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42061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247" y="273066"/>
            <a:ext cx="326956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84807" y="273058"/>
            <a:ext cx="55560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7247" y="1435123"/>
            <a:ext cx="32695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66784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450" y="4800616"/>
            <a:ext cx="596392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7450" y="612791"/>
            <a:ext cx="5963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7450" y="5367338"/>
            <a:ext cx="5963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29568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62384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5163" y="274645"/>
            <a:ext cx="2235476"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7244" y="274645"/>
            <a:ext cx="6555059"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42843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7195" y="274645"/>
            <a:ext cx="8943497"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21292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511" y="1600225"/>
            <a:ext cx="439447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83"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44883" y="393861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13623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7195" y="274638"/>
            <a:ext cx="894349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7511" y="1600200"/>
            <a:ext cx="439447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44883" y="1600200"/>
            <a:ext cx="4396067"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7511" y="3938619"/>
            <a:ext cx="439447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44883" y="3938619"/>
            <a:ext cx="4396067"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0271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1A96F2D-BD78-4C8C-AB0F-6FB2653DDFF0}"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1593"/>
            <a:ext cx="8447088"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90724"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2B75F91-87EE-4E8A-84CD-061FEFFCF47A}" type="datetime1">
              <a:rPr lang="ja-JP" altLang="en-US" smtClean="0"/>
              <a:pPr>
                <a:defRPr/>
              </a:pPr>
              <a:t>2015/3/30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D4FC2C8-5507-4A87-962B-18066E7B65D7}" type="slidenum">
              <a:rPr lang="ja-JP" altLang="en-US"/>
              <a:pPr>
                <a:defRPr/>
              </a:pPr>
              <a:t>‹#›</a:t>
            </a:fld>
            <a:endParaRPr lang="ja-JP" altLang="en-US"/>
          </a:p>
        </p:txBody>
      </p:sp>
    </p:spTree>
    <p:extLst>
      <p:ext uri="{BB962C8B-B14F-4D97-AF65-F5344CB8AC3E}">
        <p14:creationId xmlns:p14="http://schemas.microsoft.com/office/powerpoint/2010/main" val="4104891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BB3B60B-4437-431D-B753-F6533051ABF5}" type="datetime1">
              <a:rPr lang="ja-JP" altLang="en-US" smtClean="0"/>
              <a:pPr>
                <a:defRPr/>
              </a:pPr>
              <a:t>2015/3/30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2B6DD2-91FB-4600-8585-352B221CE9DE}" type="slidenum">
              <a:rPr lang="ja-JP" altLang="en-US"/>
              <a:pPr>
                <a:defRPr/>
              </a:pPr>
              <a:t>‹#›</a:t>
            </a:fld>
            <a:endParaRPr lang="ja-JP" altLang="en-US"/>
          </a:p>
        </p:txBody>
      </p:sp>
    </p:spTree>
    <p:extLst>
      <p:ext uri="{BB962C8B-B14F-4D97-AF65-F5344CB8AC3E}">
        <p14:creationId xmlns:p14="http://schemas.microsoft.com/office/powerpoint/2010/main" val="2617398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8068"/>
            <a:ext cx="8447088"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49DAD46-C8DB-413C-B5AF-862942A0CBA5}" type="datetime1">
              <a:rPr lang="ja-JP" altLang="en-US" smtClean="0"/>
              <a:pPr>
                <a:defRPr/>
              </a:pPr>
              <a:t>2015/3/30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8DEDB6-B718-405B-A65F-4957639B64E4}" type="slidenum">
              <a:rPr lang="ja-JP" altLang="en-US"/>
              <a:pPr>
                <a:defRPr/>
              </a:pPr>
              <a:t>‹#›</a:t>
            </a:fld>
            <a:endParaRPr lang="ja-JP" altLang="en-US"/>
          </a:p>
        </p:txBody>
      </p:sp>
    </p:spTree>
    <p:extLst>
      <p:ext uri="{BB962C8B-B14F-4D97-AF65-F5344CB8AC3E}">
        <p14:creationId xmlns:p14="http://schemas.microsoft.com/office/powerpoint/2010/main" val="3784492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7282"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DF25C93-488E-417F-8395-F8255B468227}" type="datetime1">
              <a:rPr lang="ja-JP" altLang="en-US" smtClean="0"/>
              <a:pPr>
                <a:defRPr/>
              </a:pPr>
              <a:t>2015/3/30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C25C0D-8BFA-4D3D-BBC7-D102170E7B60}" type="slidenum">
              <a:rPr lang="ja-JP" altLang="en-US"/>
              <a:pPr>
                <a:defRPr/>
              </a:pPr>
              <a:t>‹#›</a:t>
            </a:fld>
            <a:endParaRPr lang="ja-JP" altLang="en-US"/>
          </a:p>
        </p:txBody>
      </p:sp>
    </p:spTree>
    <p:extLst>
      <p:ext uri="{BB962C8B-B14F-4D97-AF65-F5344CB8AC3E}">
        <p14:creationId xmlns:p14="http://schemas.microsoft.com/office/powerpoint/2010/main" val="3327186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AA292CF-A02B-4AA3-BFF0-0110F6BC3115}" type="datetime1">
              <a:rPr lang="ja-JP" altLang="en-US" smtClean="0"/>
              <a:pPr>
                <a:defRPr/>
              </a:pPr>
              <a:t>2015/3/30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CA21B97-318F-430D-873A-04671646345C}" type="slidenum">
              <a:rPr lang="ja-JP" altLang="en-US"/>
              <a:pPr>
                <a:defRPr/>
              </a:pPr>
              <a:t>‹#›</a:t>
            </a:fld>
            <a:endParaRPr lang="ja-JP" altLang="en-US"/>
          </a:p>
        </p:txBody>
      </p:sp>
    </p:spTree>
    <p:extLst>
      <p:ext uri="{BB962C8B-B14F-4D97-AF65-F5344CB8AC3E}">
        <p14:creationId xmlns:p14="http://schemas.microsoft.com/office/powerpoint/2010/main" val="3890507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39F53390-186D-49E5-A1D5-66907DBC0377}" type="datetime1">
              <a:rPr lang="ja-JP" altLang="en-US" smtClean="0"/>
              <a:pPr>
                <a:defRPr/>
              </a:pPr>
              <a:t>2015/3/30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BF4969-E5B4-46D4-B845-F6EBA65E930E}" type="slidenum">
              <a:rPr lang="ja-JP" altLang="en-US"/>
              <a:pPr>
                <a:defRPr/>
              </a:pPr>
              <a:t>‹#›</a:t>
            </a:fld>
            <a:endParaRPr lang="ja-JP" altLang="en-US"/>
          </a:p>
        </p:txBody>
      </p:sp>
    </p:spTree>
    <p:extLst>
      <p:ext uri="{BB962C8B-B14F-4D97-AF65-F5344CB8AC3E}">
        <p14:creationId xmlns:p14="http://schemas.microsoft.com/office/powerpoint/2010/main" val="554730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86F2704-4B95-4149-A9F8-14931062A5AA}" type="datetime1">
              <a:rPr lang="ja-JP" altLang="en-US" smtClean="0"/>
              <a:pPr>
                <a:defRPr/>
              </a:pPr>
              <a:t>2015/3/30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6769041-0198-49BC-B58C-C189859BA8F2}" type="slidenum">
              <a:rPr lang="ja-JP" altLang="en-US"/>
              <a:pPr>
                <a:defRPr/>
              </a:pPr>
              <a:t>‹#›</a:t>
            </a:fld>
            <a:endParaRPr lang="ja-JP" altLang="en-US"/>
          </a:p>
        </p:txBody>
      </p:sp>
    </p:spTree>
    <p:extLst>
      <p:ext uri="{BB962C8B-B14F-4D97-AF65-F5344CB8AC3E}">
        <p14:creationId xmlns:p14="http://schemas.microsoft.com/office/powerpoint/2010/main" val="267769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85791"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4F1EE6-6F6B-46E9-86BA-0679A7A562A3}" type="datetime1">
              <a:rPr lang="ja-JP" altLang="en-US" smtClean="0"/>
              <a:pPr>
                <a:defRPr/>
              </a:pPr>
              <a:t>2015/3/30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F9511DD-FFF9-4A68-8107-AEF8E49AA423}" type="slidenum">
              <a:rPr lang="ja-JP" altLang="en-US"/>
              <a:pPr>
                <a:defRPr/>
              </a:pPr>
              <a:t>‹#›</a:t>
            </a:fld>
            <a:endParaRPr lang="ja-JP" altLang="en-US"/>
          </a:p>
        </p:txBody>
      </p:sp>
    </p:spTree>
    <p:extLst>
      <p:ext uri="{BB962C8B-B14F-4D97-AF65-F5344CB8AC3E}">
        <p14:creationId xmlns:p14="http://schemas.microsoft.com/office/powerpoint/2010/main" val="2211448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7934" y="612775"/>
            <a:ext cx="59626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A5C554C-E847-4497-9314-4D8EC6B7F6D5}" type="datetime1">
              <a:rPr lang="ja-JP" altLang="en-US" smtClean="0"/>
              <a:pPr>
                <a:defRPr/>
              </a:pPr>
              <a:t>2015/3/30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858890-3440-450C-A91A-B4C1B93789D8}" type="slidenum">
              <a:rPr lang="ja-JP" altLang="en-US"/>
              <a:pPr>
                <a:defRPr/>
              </a:pPr>
              <a:t>‹#›</a:t>
            </a:fld>
            <a:endParaRPr lang="ja-JP" altLang="en-US"/>
          </a:p>
        </p:txBody>
      </p:sp>
    </p:spTree>
    <p:extLst>
      <p:ext uri="{BB962C8B-B14F-4D97-AF65-F5344CB8AC3E}">
        <p14:creationId xmlns:p14="http://schemas.microsoft.com/office/powerpoint/2010/main" val="2842431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F31F6B7-A824-48BE-8A27-C5BF961AC3E1}" type="datetime1">
              <a:rPr lang="ja-JP" altLang="en-US" smtClean="0"/>
              <a:pPr>
                <a:defRPr/>
              </a:pPr>
              <a:t>2015/3/30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B7DBF6-D0F9-4FC8-B812-BD8887E7A502}" type="slidenum">
              <a:rPr lang="ja-JP" altLang="en-US"/>
              <a:pPr>
                <a:defRPr/>
              </a:pPr>
              <a:t>‹#›</a:t>
            </a:fld>
            <a:endParaRPr lang="ja-JP" altLang="en-US"/>
          </a:p>
        </p:txBody>
      </p:sp>
    </p:spTree>
    <p:extLst>
      <p:ext uri="{BB962C8B-B14F-4D97-AF65-F5344CB8AC3E}">
        <p14:creationId xmlns:p14="http://schemas.microsoft.com/office/powerpoint/2010/main" val="111940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42B3BC-1D61-42EB-8DE7-1AC71156492F}"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7203" y="274639"/>
            <a:ext cx="654235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5D076A8-82D0-4981-84D3-5F36E7FA4B7F}" type="datetime1">
              <a:rPr lang="ja-JP" altLang="en-US" smtClean="0"/>
              <a:pPr>
                <a:defRPr/>
              </a:pPr>
              <a:t>2015/3/30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6D8099F-9CCC-4092-AF3A-665E7E2DEDDA}" type="slidenum">
              <a:rPr lang="ja-JP" altLang="en-US"/>
              <a:pPr>
                <a:defRPr/>
              </a:pPr>
              <a:t>‹#›</a:t>
            </a:fld>
            <a:endParaRPr lang="ja-JP" altLang="en-US"/>
          </a:p>
        </p:txBody>
      </p:sp>
    </p:spTree>
    <p:extLst>
      <p:ext uri="{BB962C8B-B14F-4D97-AF65-F5344CB8AC3E}">
        <p14:creationId xmlns:p14="http://schemas.microsoft.com/office/powerpoint/2010/main" val="2390039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1" y="2130999"/>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C32696-F858-4C8E-A051-F2CA69C08D5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2425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3D3115-2413-45E8-8522-0AA31937430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1656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4" y="4407474"/>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4"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1002A7-2A40-4DEA-85ED-4EE5A3D41E2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587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6999"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3600604-33C3-4A05-A78E-0D4812C9996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8949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261"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261"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584BE6E-57DD-469B-BA16-B426806703B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5821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F9AEDA-02FC-4DF2-84B0-C116971B155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968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D40979-29DB-48F6-A9A1-3DEC9EA0613D}"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82721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02"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61C380-92B6-454F-A507-8D867AFB757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88055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8C3B39-7062-44C5-8E8E-E007FD27695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211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6887" y="273050"/>
            <a:ext cx="32694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54"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6887" y="1435102"/>
            <a:ext cx="32694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A02D8B-01D5-47D0-B158-1D01FE301709}"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187952-8228-4F38-88D2-65C5570E070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5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36"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A83A58-1A54-40D9-9612-5A57C6ECEA4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3275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0980"/>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1849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4839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455"/>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4339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04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884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11708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801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80018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7097" y="273050"/>
            <a:ext cx="326945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5502" y="273052"/>
            <a:ext cx="55554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7097" y="1435102"/>
            <a:ext cx="32694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943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EC2784-1625-4625-BFC0-66C9FFCE91C2}"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7934" y="4800600"/>
            <a:ext cx="596265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7934" y="612775"/>
            <a:ext cx="59626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7934" y="5367338"/>
            <a:ext cx="59626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0249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362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4873" y="274639"/>
            <a:ext cx="223599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6965" y="274639"/>
            <a:ext cx="654235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9426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332" y="2130962"/>
            <a:ext cx="8447088"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90731" y="3886200"/>
            <a:ext cx="6956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1993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6130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5018" y="4407437"/>
            <a:ext cx="8447088"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5018" y="2906713"/>
            <a:ext cx="84470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1722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703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51774" y="1600204"/>
            <a:ext cx="43891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87314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90" y="1535113"/>
            <a:ext cx="4390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6890" y="2174875"/>
            <a:ext cx="4390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48350" y="1535113"/>
            <a:ext cx="43926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48350" y="2174875"/>
            <a:ext cx="43926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29578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7907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19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heme" Target="../theme/theme1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heme" Target="../theme/theme1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theme" Target="../theme/theme17.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19.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0.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1.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2.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theme" Target="../theme/theme24.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5.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6.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theme" Target="../theme/theme28.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29.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7.xm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30.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38"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38"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62" y="6357026"/>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ACC2F-6A2C-4557-AEE3-CF7DFA5E7113}" type="datetime1">
              <a:rPr lang="ja-JP" altLang="en-US" smtClean="0">
                <a:solidFill>
                  <a:prstClr val="black">
                    <a:tint val="75000"/>
                  </a:prstClr>
                </a:solidFill>
              </a:r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406" y="6357026"/>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02" y="6357026"/>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16" y="1600206"/>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88" y="6356666"/>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666"/>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71" y="6356666"/>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4FAE6-A067-44D0-81D4-CDCF8871654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807005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25" y="6356672"/>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E9A96-FBC1-4C92-A357-A7DD7AC75EF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672"/>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71" y="6356672"/>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908427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69" y="1600206"/>
            <a:ext cx="894397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7220" y="6357384"/>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68EA2-7398-44E9-8391-A7257AEF172D}"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398" y="6357384"/>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071" y="6357384"/>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24157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220" y="6357410"/>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7410"/>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71" y="6357410"/>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9657412"/>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7195" y="274638"/>
            <a:ext cx="894349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7195" y="1600204"/>
            <a:ext cx="89434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7195" y="6245225"/>
            <a:ext cx="23183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8559" y="6597650"/>
            <a:ext cx="942947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24157185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35" y="6356740"/>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398" y="6356740"/>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071" y="6356740"/>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824534"/>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7195" y="274638"/>
            <a:ext cx="894349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7195" y="1600204"/>
            <a:ext cx="89434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7176" y="6245225"/>
            <a:ext cx="23183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8539" y="6597650"/>
            <a:ext cx="942947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286838138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69" y="274638"/>
            <a:ext cx="8943975" cy="1143000"/>
          </a:xfrm>
          <a:prstGeom prst="rect">
            <a:avLst/>
          </a:prstGeom>
        </p:spPr>
        <p:txBody>
          <a:bodyPr vert="horz" lIns="91360" tIns="45679" rIns="91360" bIns="4567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69" y="1600224"/>
            <a:ext cx="8943975" cy="4525963"/>
          </a:xfrm>
          <a:prstGeom prst="rect">
            <a:avLst/>
          </a:prstGeom>
        </p:spPr>
        <p:txBody>
          <a:bodyPr vert="horz" lIns="91360" tIns="45679" rIns="91360" bIns="4567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25" y="6356671"/>
            <a:ext cx="2318808" cy="365125"/>
          </a:xfrm>
          <a:prstGeom prst="rect">
            <a:avLst/>
          </a:prstGeom>
        </p:spPr>
        <p:txBody>
          <a:bodyPr vert="horz" lIns="91360" tIns="45679" rIns="91360" bIns="45679" rtlCol="0" anchor="ctr"/>
          <a:lstStyle>
            <a:lvl1pPr algn="l">
              <a:defRPr sz="1200">
                <a:solidFill>
                  <a:schemeClr val="tx1">
                    <a:tint val="75000"/>
                  </a:schemeClr>
                </a:solidFill>
              </a:defRPr>
            </a:lvl1pPr>
          </a:lstStyle>
          <a:p>
            <a:pPr fontAlgn="base">
              <a:spcBef>
                <a:spcPct val="0"/>
              </a:spcBef>
              <a:spcAft>
                <a:spcPct val="0"/>
              </a:spcAft>
              <a:defRPr/>
            </a:pPr>
            <a:fld id="{17E0708A-E1B9-4420-8500-0CEB0DF16E98}" type="datetime1">
              <a:rPr lang="ja-JP" altLang="en-US" smtClean="0">
                <a:solidFill>
                  <a:prstClr val="black">
                    <a:tint val="75000"/>
                  </a:prstClr>
                </a:solidFill>
                <a:latin typeface="Arial" charset="0"/>
              </a:rPr>
              <a:pPr fontAlgn="base">
                <a:spcBef>
                  <a:spcPct val="0"/>
                </a:spcBef>
                <a:spcAft>
                  <a:spcPct val="0"/>
                </a:spcAft>
                <a:defRPr/>
              </a:pPr>
              <a:t>2015/3/30</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95398" y="6356671"/>
            <a:ext cx="3146954" cy="365125"/>
          </a:xfrm>
          <a:prstGeom prst="rect">
            <a:avLst/>
          </a:prstGeom>
        </p:spPr>
        <p:txBody>
          <a:bodyPr vert="horz" lIns="91360" tIns="45679" rIns="91360" bIns="45679" rtlCol="0" anchor="ctr"/>
          <a:lstStyle>
            <a:lvl1pPr algn="ctr">
              <a:defRPr sz="1200">
                <a:solidFill>
                  <a:schemeClr val="tx1">
                    <a:tint val="75000"/>
                  </a:schemeClr>
                </a:solidFill>
              </a:defRPr>
            </a:lvl1pPr>
          </a:lstStyle>
          <a:p>
            <a:pPr fontAlgn="base">
              <a:spcBef>
                <a:spcPct val="0"/>
              </a:spcBef>
              <a:spcAft>
                <a:spcPct val="0"/>
              </a:spcAft>
              <a:defRPr/>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122071" y="6356671"/>
            <a:ext cx="2318808" cy="365125"/>
          </a:xfrm>
          <a:prstGeom prst="rect">
            <a:avLst/>
          </a:prstGeom>
        </p:spPr>
        <p:txBody>
          <a:bodyPr vert="horz" lIns="91360" tIns="45679" rIns="91360" bIns="45679" rtlCol="0" anchor="ctr"/>
          <a:lstStyle>
            <a:lvl1pPr algn="r">
              <a:defRPr sz="1200">
                <a:solidFill>
                  <a:schemeClr val="tx1">
                    <a:tint val="75000"/>
                  </a:schemeClr>
                </a:solidFill>
              </a:defRPr>
            </a:lvl1pPr>
          </a:lstStyle>
          <a:p>
            <a:pPr fontAlgn="base">
              <a:spcBef>
                <a:spcPct val="0"/>
              </a:spcBef>
              <a:spcAft>
                <a:spcPct val="0"/>
              </a:spcAft>
              <a:defRPr/>
            </a:pPr>
            <a:fld id="{9EC6A9C8-3EE6-49C2-93FE-3EC65C655669}" type="slidenum">
              <a:rPr lang="ja-JP" altLang="en-US" smtClean="0">
                <a:solidFill>
                  <a:prstClr val="black">
                    <a:tint val="75000"/>
                  </a:prstClr>
                </a:solidFill>
                <a:latin typeface="Arial" charset="0"/>
              </a:rPr>
              <a:pPr fontAlgn="base">
                <a:spcBef>
                  <a:spcPct val="0"/>
                </a:spcBef>
                <a:spcAft>
                  <a:spcPct val="0"/>
                </a:spcAft>
                <a:defRPr/>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1651504595"/>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Lst>
  <p:hf hdr="0" ftr="0" dt="0"/>
  <p:txStyles>
    <p:titleStyle>
      <a:lvl1pPr algn="ctr" defTabSz="913597" rtl="0" eaLnBrk="1" latinLnBrk="0" hangingPunct="1">
        <a:spcBef>
          <a:spcPct val="0"/>
        </a:spcBef>
        <a:buNone/>
        <a:defRPr kumimoji="1" sz="4400" kern="1200">
          <a:solidFill>
            <a:schemeClr val="tx1"/>
          </a:solidFill>
          <a:latin typeface="+mj-lt"/>
          <a:ea typeface="+mj-ea"/>
          <a:cs typeface="+mj-cs"/>
        </a:defRPr>
      </a:lvl1pPr>
    </p:titleStyle>
    <p:bodyStyle>
      <a:lvl1pPr marL="342599" indent="-342599" algn="l" defTabSz="91359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98" indent="-285498" algn="l" defTabSz="91359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998" indent="-228400" algn="l" defTabSz="91359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795"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593"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391"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190"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988"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788" indent="-228400" algn="l" defTabSz="91359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97" rtl="0" eaLnBrk="1" latinLnBrk="0" hangingPunct="1">
        <a:defRPr kumimoji="1" sz="1800" kern="1200">
          <a:solidFill>
            <a:schemeClr val="tx1"/>
          </a:solidFill>
          <a:latin typeface="+mn-lt"/>
          <a:ea typeface="+mn-ea"/>
          <a:cs typeface="+mn-cs"/>
        </a:defRPr>
      </a:lvl1pPr>
      <a:lvl2pPr marL="456799" algn="l" defTabSz="913597" rtl="0" eaLnBrk="1" latinLnBrk="0" hangingPunct="1">
        <a:defRPr kumimoji="1" sz="1800" kern="1200">
          <a:solidFill>
            <a:schemeClr val="tx1"/>
          </a:solidFill>
          <a:latin typeface="+mn-lt"/>
          <a:ea typeface="+mn-ea"/>
          <a:cs typeface="+mn-cs"/>
        </a:defRPr>
      </a:lvl2pPr>
      <a:lvl3pPr marL="913597" algn="l" defTabSz="913597" rtl="0" eaLnBrk="1" latinLnBrk="0" hangingPunct="1">
        <a:defRPr kumimoji="1" sz="1800" kern="1200">
          <a:solidFill>
            <a:schemeClr val="tx1"/>
          </a:solidFill>
          <a:latin typeface="+mn-lt"/>
          <a:ea typeface="+mn-ea"/>
          <a:cs typeface="+mn-cs"/>
        </a:defRPr>
      </a:lvl3pPr>
      <a:lvl4pPr marL="1370396" algn="l" defTabSz="913597" rtl="0" eaLnBrk="1" latinLnBrk="0" hangingPunct="1">
        <a:defRPr kumimoji="1" sz="1800" kern="1200">
          <a:solidFill>
            <a:schemeClr val="tx1"/>
          </a:solidFill>
          <a:latin typeface="+mn-lt"/>
          <a:ea typeface="+mn-ea"/>
          <a:cs typeface="+mn-cs"/>
        </a:defRPr>
      </a:lvl4pPr>
      <a:lvl5pPr marL="1827195" algn="l" defTabSz="913597" rtl="0" eaLnBrk="1" latinLnBrk="0" hangingPunct="1">
        <a:defRPr kumimoji="1" sz="1800" kern="1200">
          <a:solidFill>
            <a:schemeClr val="tx1"/>
          </a:solidFill>
          <a:latin typeface="+mn-lt"/>
          <a:ea typeface="+mn-ea"/>
          <a:cs typeface="+mn-cs"/>
        </a:defRPr>
      </a:lvl5pPr>
      <a:lvl6pPr marL="2283994" algn="l" defTabSz="913597" rtl="0" eaLnBrk="1" latinLnBrk="0" hangingPunct="1">
        <a:defRPr kumimoji="1" sz="1800" kern="1200">
          <a:solidFill>
            <a:schemeClr val="tx1"/>
          </a:solidFill>
          <a:latin typeface="+mn-lt"/>
          <a:ea typeface="+mn-ea"/>
          <a:cs typeface="+mn-cs"/>
        </a:defRPr>
      </a:lvl6pPr>
      <a:lvl7pPr marL="2740791" algn="l" defTabSz="913597" rtl="0" eaLnBrk="1" latinLnBrk="0" hangingPunct="1">
        <a:defRPr kumimoji="1" sz="1800" kern="1200">
          <a:solidFill>
            <a:schemeClr val="tx1"/>
          </a:solidFill>
          <a:latin typeface="+mn-lt"/>
          <a:ea typeface="+mn-ea"/>
          <a:cs typeface="+mn-cs"/>
        </a:defRPr>
      </a:lvl7pPr>
      <a:lvl8pPr marL="3197589" algn="l" defTabSz="913597" rtl="0" eaLnBrk="1" latinLnBrk="0" hangingPunct="1">
        <a:defRPr kumimoji="1" sz="1800" kern="1200">
          <a:solidFill>
            <a:schemeClr val="tx1"/>
          </a:solidFill>
          <a:latin typeface="+mn-lt"/>
          <a:ea typeface="+mn-ea"/>
          <a:cs typeface="+mn-cs"/>
        </a:defRPr>
      </a:lvl8pPr>
      <a:lvl9pPr marL="3654387" algn="l" defTabSz="913597"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26" y="6356703"/>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0E20-15A6-4315-B50F-E5CC3072787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703"/>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71" y="6356703"/>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4259578"/>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06" y="6356579"/>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D938B-7281-4811-8E6B-D9AFE04BF47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579"/>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71" y="6356579"/>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2591602"/>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7006"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7006"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54" y="6356862"/>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862"/>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02" y="6356862"/>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84871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16"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018" y="6356845"/>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845"/>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71" y="6356845"/>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95538"/>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888"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88"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001" y="6356653"/>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653"/>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38" y="6356653"/>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888347"/>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56"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56"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185" y="6357310"/>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7310"/>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54" y="6357310"/>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999376"/>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6916" y="274638"/>
            <a:ext cx="8943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6916" y="1600204"/>
            <a:ext cx="89439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6997" y="6356805"/>
            <a:ext cx="2318809"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r>
              <a:rPr lang="en-US" altLang="ja-JP" smtClean="0"/>
              <a:t>2014/10/3</a:t>
            </a:r>
            <a:endParaRPr lang="ja-JP" altLang="en-US"/>
          </a:p>
        </p:txBody>
      </p:sp>
      <p:sp>
        <p:nvSpPr>
          <p:cNvPr id="5" name="フッター プレースホルダ 4"/>
          <p:cNvSpPr>
            <a:spLocks noGrp="1"/>
          </p:cNvSpPr>
          <p:nvPr>
            <p:ph type="ftr" sz="quarter" idx="3"/>
          </p:nvPr>
        </p:nvSpPr>
        <p:spPr>
          <a:xfrm>
            <a:off x="3395399" y="6356805"/>
            <a:ext cx="3146954"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676016" y="6555243"/>
            <a:ext cx="2318809" cy="365125"/>
          </a:xfrm>
          <a:prstGeom prst="rect">
            <a:avLst/>
          </a:prstGeom>
        </p:spPr>
        <p:txBody>
          <a:bodyPr vert="horz" lIns="91440" tIns="45720" rIns="91440" bIns="45720" rtlCol="0" anchor="ctr"/>
          <a:lstStyle>
            <a:lvl1pPr algn="r" fontAlgn="auto">
              <a:spcBef>
                <a:spcPts val="0"/>
              </a:spcBef>
              <a:spcAft>
                <a:spcPts val="0"/>
              </a:spcAft>
              <a:defRPr sz="2000">
                <a:solidFill>
                  <a:prstClr val="black"/>
                </a:solidFill>
                <a:latin typeface="+mn-lt"/>
                <a:ea typeface="ＤＨＰ平成ゴシックW5" pitchFamily="2" charset="-128"/>
              </a:defRPr>
            </a:lvl1pPr>
          </a:lstStyle>
          <a:p>
            <a:pPr>
              <a:defRPr/>
            </a:pPr>
            <a:fld id="{D170FB89-AAB7-44E5-8D02-575FA744242E}" type="slidenum">
              <a:rPr lang="ja-JP" altLang="en-US"/>
              <a:pPr>
                <a:defRPr/>
              </a:pPr>
              <a:t>‹#›</a:t>
            </a:fld>
            <a:endParaRPr lang="ja-JP" altLang="en-US" dirty="0"/>
          </a:p>
        </p:txBody>
      </p:sp>
    </p:spTree>
    <p:extLst>
      <p:ext uri="{BB962C8B-B14F-4D97-AF65-F5344CB8AC3E}">
        <p14:creationId xmlns:p14="http://schemas.microsoft.com/office/powerpoint/2010/main" val="4119351676"/>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69" y="274638"/>
            <a:ext cx="894397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69" y="1600204"/>
            <a:ext cx="894397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72" y="6356567"/>
            <a:ext cx="231880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272D2-E671-42B5-A8BA-E0FD7035BA6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399" y="6356567"/>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143" y="6356567"/>
            <a:ext cx="23188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7216238"/>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7005" y="274638"/>
            <a:ext cx="8943977"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7005" y="1600204"/>
            <a:ext cx="8943977"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89" y="6356776"/>
            <a:ext cx="231880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401" y="6356776"/>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177" y="6356776"/>
            <a:ext cx="23188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823683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16" y="1600205"/>
            <a:ext cx="8943976"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7082" y="6357005"/>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399" y="6357005"/>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76427" y="6555341"/>
            <a:ext cx="2318809"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767490210"/>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16"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045" y="6356955"/>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955"/>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71" y="6356955"/>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187384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48"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48"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223" y="6357406"/>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7406"/>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54" y="6357406"/>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5288442"/>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6946" y="274638"/>
            <a:ext cx="8943975"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6946" y="1600206"/>
            <a:ext cx="8943975"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09" y="6356692"/>
            <a:ext cx="2318808"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95398" y="6356692"/>
            <a:ext cx="3146954"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618942" y="6493198"/>
            <a:ext cx="2318808"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a:t>
            </a:fld>
            <a:endParaRPr lang="ja-JP" altLang="en-US" dirty="0">
              <a:solidFill>
                <a:prstClr val="black">
                  <a:tint val="75000"/>
                </a:prstClr>
              </a:solidFill>
            </a:endParaRPr>
          </a:p>
        </p:txBody>
      </p:sp>
    </p:spTree>
    <p:extLst>
      <p:ext uri="{BB962C8B-B14F-4D97-AF65-F5344CB8AC3E}">
        <p14:creationId xmlns:p14="http://schemas.microsoft.com/office/powerpoint/2010/main" val="1175320945"/>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7006" y="274638"/>
            <a:ext cx="894397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7006" y="1600204"/>
            <a:ext cx="894397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6924" y="6356868"/>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95398" y="6356868"/>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102" y="6356868"/>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01836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888"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888" y="1600201"/>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888" y="6356351"/>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4CC04-A854-4335-8130-2DA2A000C7B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351"/>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054" y="6356351"/>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6956615"/>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7006"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7006"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24" y="6356838"/>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838"/>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02" y="6356838"/>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770030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7195" y="274638"/>
            <a:ext cx="894349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7195" y="1600225"/>
            <a:ext cx="89434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7176" y="6245225"/>
            <a:ext cx="23183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8609" y="6597666"/>
            <a:ext cx="942947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123367354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7006" y="274638"/>
            <a:ext cx="894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7006" y="1600204"/>
            <a:ext cx="8943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7243" y="6357517"/>
            <a:ext cx="2318808"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CEEEC34E-20EF-44DA-8CC1-7CE818AD2D4C}" type="datetime1">
              <a:rPr lang="ja-JP" altLang="en-US" smtClean="0"/>
              <a:pPr defTabSz="457200" fontAlgn="base">
                <a:spcBef>
                  <a:spcPct val="0"/>
                </a:spcBef>
                <a:spcAft>
                  <a:spcPct val="0"/>
                </a:spcAft>
                <a:defRPr/>
              </a:pPr>
              <a:t>2015/3/30</a:t>
            </a:fld>
            <a:endParaRPr lang="ja-JP" altLang="en-US"/>
          </a:p>
        </p:txBody>
      </p:sp>
      <p:sp>
        <p:nvSpPr>
          <p:cNvPr id="5" name="フッター プレースホルダ 4"/>
          <p:cNvSpPr>
            <a:spLocks noGrp="1"/>
          </p:cNvSpPr>
          <p:nvPr>
            <p:ph type="ftr" sz="quarter" idx="3"/>
          </p:nvPr>
        </p:nvSpPr>
        <p:spPr>
          <a:xfrm>
            <a:off x="3395398" y="6357517"/>
            <a:ext cx="3146954"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122102" y="6357517"/>
            <a:ext cx="231880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A04D6A56-A57B-465E-A7F8-3834DEFA6041}"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21309807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7006" y="274638"/>
            <a:ext cx="894397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7006" y="1600204"/>
            <a:ext cx="894397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6954" y="6356924"/>
            <a:ext cx="23188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AF8E3-82D3-4061-A924-250C8907F56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8" y="6356924"/>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02" y="6356924"/>
            <a:ext cx="23188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1138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16"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018" y="6356905"/>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905"/>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71" y="6356905"/>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16926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6916" y="274638"/>
            <a:ext cx="8943976"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6916" y="1600204"/>
            <a:ext cx="8943976"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7045" y="6356887"/>
            <a:ext cx="23188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95399" y="6356887"/>
            <a:ext cx="3146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122171" y="6356887"/>
            <a:ext cx="23188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344737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gif"/><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wmf"/><Relationship Id="rId2" Type="http://schemas.openxmlformats.org/officeDocument/2006/relationships/notesSlide" Target="../notesSlides/notesSlide10.xml"/><Relationship Id="rId16" Type="http://schemas.openxmlformats.org/officeDocument/2006/relationships/image" Target="../media/image15.wmf"/><Relationship Id="rId20" Type="http://schemas.openxmlformats.org/officeDocument/2006/relationships/image" Target="../media/image19.wmf"/><Relationship Id="rId1" Type="http://schemas.openxmlformats.org/officeDocument/2006/relationships/slideLayout" Target="../slideLayouts/slideLayout210.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17.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1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233.xml"/><Relationship Id="rId5" Type="http://schemas.openxmlformats.org/officeDocument/2006/relationships/image" Target="../media/image25.wmf"/><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8.xml"/></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17.xml"/><Relationship Id="rId1" Type="http://schemas.openxmlformats.org/officeDocument/2006/relationships/slideLayout" Target="../slideLayouts/slideLayout340.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4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6.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wmf"/><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91.xml"/><Relationship Id="rId6" Type="http://schemas.openxmlformats.org/officeDocument/2006/relationships/image" Target="../media/image36.emf"/><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wmf"/><Relationship Id="rId9" Type="http://schemas.openxmlformats.org/officeDocument/2006/relationships/image" Target="../media/image39.wmf"/></Relationships>
</file>

<file path=ppt/slides/_rels/slide2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19.wmf"/><Relationship Id="rId7" Type="http://schemas.openxmlformats.org/officeDocument/2006/relationships/image" Target="../media/image45.wmf"/><Relationship Id="rId2" Type="http://schemas.openxmlformats.org/officeDocument/2006/relationships/notesSlide" Target="../notesSlides/notesSlide21.xml"/><Relationship Id="rId1" Type="http://schemas.openxmlformats.org/officeDocument/2006/relationships/slideLayout" Target="../slideLayouts/slideLayout83.xml"/><Relationship Id="rId6" Type="http://schemas.openxmlformats.org/officeDocument/2006/relationships/image" Target="../media/image44.wmf"/><Relationship Id="rId11" Type="http://schemas.openxmlformats.org/officeDocument/2006/relationships/image" Target="../media/image49.png"/><Relationship Id="rId5" Type="http://schemas.openxmlformats.org/officeDocument/2006/relationships/image" Target="../media/image43.wmf"/><Relationship Id="rId10" Type="http://schemas.openxmlformats.org/officeDocument/2006/relationships/image" Target="../media/image48.gif"/><Relationship Id="rId4" Type="http://schemas.openxmlformats.org/officeDocument/2006/relationships/image" Target="../media/image42.wmf"/><Relationship Id="rId9"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wmf"/><Relationship Id="rId17" Type="http://schemas.openxmlformats.org/officeDocument/2006/relationships/image" Target="../media/image64.png"/><Relationship Id="rId2" Type="http://schemas.openxmlformats.org/officeDocument/2006/relationships/image" Target="../media/image50.wmf"/><Relationship Id="rId16" Type="http://schemas.openxmlformats.org/officeDocument/2006/relationships/image" Target="../media/image63.png"/><Relationship Id="rId1" Type="http://schemas.openxmlformats.org/officeDocument/2006/relationships/slideLayout" Target="../slideLayouts/slideLayout265.xml"/><Relationship Id="rId6" Type="http://schemas.openxmlformats.org/officeDocument/2006/relationships/image" Target="../media/image54.wmf"/><Relationship Id="rId11" Type="http://schemas.openxmlformats.org/officeDocument/2006/relationships/image" Target="../media/image24.wmf"/><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8.wmf"/><Relationship Id="rId19" Type="http://schemas.openxmlformats.org/officeDocument/2006/relationships/image" Target="../media/image66.w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8.wmf"/><Relationship Id="rId7" Type="http://schemas.microsoft.com/office/2007/relationships/hdphoto" Target="../media/hdphoto1.wdp"/><Relationship Id="rId2" Type="http://schemas.openxmlformats.org/officeDocument/2006/relationships/image" Target="../media/image67.png"/><Relationship Id="rId1" Type="http://schemas.openxmlformats.org/officeDocument/2006/relationships/slideLayout" Target="../slideLayouts/slideLayout296.x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image" Target="../media/image73.wm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8.xml"/></Relationships>
</file>

<file path=ppt/slides/_rels/slide41.xml.rels><?xml version="1.0" encoding="UTF-8" standalone="yes"?>
<Relationships xmlns="http://schemas.openxmlformats.org/package/2006/relationships"><Relationship Id="rId3" Type="http://schemas.openxmlformats.org/officeDocument/2006/relationships/hyperlink" Target="http://www.mhlw.go.jp/stf/seisakunitsuite/bunya/hukushi_kaigo/kaigo_koureisha/chiiki-houkatsu/" TargetMode="External"/><Relationship Id="rId2" Type="http://schemas.openxmlformats.org/officeDocument/2006/relationships/hyperlink" Target="http://www.nenrin.or.jp/regional/manual.html" TargetMode="External"/><Relationship Id="rId1" Type="http://schemas.openxmlformats.org/officeDocument/2006/relationships/slideLayout" Target="../slideLayouts/slideLayout30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3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9.xml.rels><?xml version="1.0" encoding="UTF-8" standalone="yes"?>
<Relationships xmlns="http://schemas.openxmlformats.org/package/2006/relationships"><Relationship Id="rId3" Type="http://schemas.openxmlformats.org/officeDocument/2006/relationships/hyperlink" Target="http://www.mhlw.go.jp/file/06-Seisakujouhou-12300000-Roukenkyoku/0000054115.pdf" TargetMode="External"/><Relationship Id="rId2" Type="http://schemas.openxmlformats.org/officeDocument/2006/relationships/notesSlide" Target="../notesSlides/notesSlide34.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hyperlink" Target="http://www.kaigokensaku.jp/" TargetMode="External"/><Relationship Id="rId1" Type="http://schemas.openxmlformats.org/officeDocument/2006/relationships/slideLayout" Target="../slideLayouts/slideLayout110.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64" y="1494730"/>
            <a:ext cx="9937750" cy="1470025"/>
          </a:xfrm>
        </p:spPr>
        <p:txBody>
          <a:bodyPr>
            <a:noAutofit/>
          </a:bodyPr>
          <a:lstStyle/>
          <a:p>
            <a:r>
              <a:rPr kumimoji="1" lang="ja-JP" altLang="en-US" sz="3200" dirty="0" smtClean="0">
                <a:latin typeface="ＤＦ特太ゴシック体" panose="020B0509000000000000" pitchFamily="49" charset="-128"/>
                <a:ea typeface="ＤＦ特太ゴシック体" panose="020B0509000000000000" pitchFamily="49" charset="-128"/>
              </a:rPr>
              <a:t>地域包括ケアシステムの構築と</a:t>
            </a:r>
            <a:r>
              <a:rPr kumimoji="1" lang="en-US" altLang="ja-JP" sz="3200" dirty="0" smtClean="0">
                <a:latin typeface="ＤＦ特太ゴシック体" panose="020B0509000000000000" pitchFamily="49" charset="-128"/>
                <a:ea typeface="ＤＦ特太ゴシック体" panose="020B0509000000000000" pitchFamily="49" charset="-128"/>
              </a:rPr>
              <a:t/>
            </a:r>
            <a:br>
              <a:rPr kumimoji="1" lang="en-US" altLang="ja-JP" sz="3200" dirty="0" smtClean="0">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地域ケア会議</a:t>
            </a:r>
            <a:r>
              <a:rPr lang="ja-JP" altLang="en-US" sz="3200" dirty="0" smtClean="0">
                <a:latin typeface="ＤＦ特太ゴシック体" panose="020B0509000000000000" pitchFamily="49" charset="-128"/>
                <a:ea typeface="ＤＦ特太ゴシック体" panose="020B0509000000000000" pitchFamily="49" charset="-128"/>
              </a:rPr>
              <a:t>の</a:t>
            </a:r>
            <a:r>
              <a:rPr lang="ja-JP" altLang="en-US" sz="3200" dirty="0">
                <a:latin typeface="ＤＦ特太ゴシック体" panose="020B0509000000000000" pitchFamily="49" charset="-128"/>
                <a:ea typeface="ＤＦ特太ゴシック体" panose="020B0509000000000000" pitchFamily="49" charset="-128"/>
              </a:rPr>
              <a:t>推進について</a:t>
            </a:r>
            <a:endParaRPr kumimoji="1" lang="ja-JP" altLang="en-US" sz="3200" dirty="0">
              <a:latin typeface="ＤＦ特太ゴシック体" panose="020B0509000000000000" pitchFamily="49" charset="-128"/>
              <a:ea typeface="ＤＦ特太ゴシック体" panose="020B0509000000000000" pitchFamily="49" charset="-128"/>
            </a:endParaRPr>
          </a:p>
        </p:txBody>
      </p:sp>
      <p:sp>
        <p:nvSpPr>
          <p:cNvPr id="3" name="サブタイトル 2"/>
          <p:cNvSpPr>
            <a:spLocks noGrp="1"/>
          </p:cNvSpPr>
          <p:nvPr>
            <p:ph type="subTitle" idx="1"/>
          </p:nvPr>
        </p:nvSpPr>
        <p:spPr>
          <a:xfrm>
            <a:off x="1492370" y="4231027"/>
            <a:ext cx="6956426" cy="1752600"/>
          </a:xfrm>
        </p:spPr>
        <p:txBody>
          <a:bodyPr>
            <a:normAutofit/>
          </a:bodyPr>
          <a:lstStyle/>
          <a:p>
            <a:r>
              <a:rPr lang="ja-JP" altLang="en-US" sz="2500" dirty="0" smtClean="0">
                <a:solidFill>
                  <a:schemeClr val="tx1"/>
                </a:solidFill>
                <a:latin typeface="ＤＦ特太ゴシック体" panose="020B0509000000000000" pitchFamily="49" charset="-128"/>
                <a:ea typeface="ＤＦ特太ゴシック体" panose="020B0509000000000000" pitchFamily="49" charset="-128"/>
              </a:rPr>
              <a:t>平成</a:t>
            </a:r>
            <a:r>
              <a:rPr lang="en-US" altLang="ja-JP" sz="2500" dirty="0" smtClean="0">
                <a:solidFill>
                  <a:schemeClr val="tx1"/>
                </a:solidFill>
                <a:latin typeface="ＤＦ特太ゴシック体" panose="020B0509000000000000" pitchFamily="49" charset="-128"/>
                <a:ea typeface="ＤＦ特太ゴシック体" panose="020B0509000000000000" pitchFamily="49" charset="-128"/>
              </a:rPr>
              <a:t>26</a:t>
            </a:r>
            <a:r>
              <a:rPr lang="ja-JP" altLang="en-US" sz="2500" dirty="0" smtClean="0">
                <a:solidFill>
                  <a:schemeClr val="tx1"/>
                </a:solidFill>
                <a:latin typeface="ＤＦ特太ゴシック体" panose="020B0509000000000000" pitchFamily="49" charset="-128"/>
                <a:ea typeface="ＤＦ特太ゴシック体" panose="020B0509000000000000" pitchFamily="49" charset="-128"/>
              </a:rPr>
              <a:t>年度地域ケア会議運営に係る実務者研修</a:t>
            </a:r>
            <a:endParaRPr lang="en-US" altLang="ja-JP" sz="2500" dirty="0" smtClean="0">
              <a:solidFill>
                <a:schemeClr val="tx1"/>
              </a:solidFill>
              <a:latin typeface="ＤＦ特太ゴシック体" panose="020B0509000000000000" pitchFamily="49" charset="-128"/>
              <a:ea typeface="ＤＦ特太ゴシック体" panose="020B0509000000000000" pitchFamily="49" charset="-128"/>
            </a:endParaRPr>
          </a:p>
          <a:p>
            <a:endParaRPr kumimoji="1" lang="en-US" altLang="ja-JP" sz="2400" dirty="0" smtClean="0">
              <a:solidFill>
                <a:schemeClr val="tx1"/>
              </a:solidFill>
              <a:latin typeface="ＤＦ特太ゴシック体" panose="020B0509000000000000" pitchFamily="49" charset="-128"/>
              <a:ea typeface="ＤＦ特太ゴシック体" panose="020B0509000000000000" pitchFamily="49" charset="-128"/>
            </a:endParaRPr>
          </a:p>
          <a:p>
            <a:r>
              <a:rPr kumimoji="1" lang="ja-JP" altLang="en-US" sz="2800" dirty="0" smtClean="0">
                <a:solidFill>
                  <a:schemeClr val="tx1"/>
                </a:solidFill>
                <a:latin typeface="ＤＦ特太ゴシック体" panose="020B0509000000000000" pitchFamily="49" charset="-128"/>
                <a:ea typeface="ＤＦ特太ゴシック体" panose="020B0509000000000000" pitchFamily="49" charset="-128"/>
              </a:rPr>
              <a:t>厚生労働省老健局</a:t>
            </a:r>
            <a:endParaRPr kumimoji="1" lang="ja-JP" altLang="en-US" sz="2800" dirty="0">
              <a:solidFill>
                <a:schemeClr val="tx1"/>
              </a:solidFill>
              <a:latin typeface="ＤＦ特太ゴシック体" panose="020B0509000000000000" pitchFamily="49" charset="-128"/>
              <a:ea typeface="ＤＦ特太ゴシック体" panose="020B0509000000000000" pitchFamily="49" charset="-128"/>
            </a:endParaRPr>
          </a:p>
        </p:txBody>
      </p:sp>
      <p:pic>
        <p:nvPicPr>
          <p:cNvPr id="6" name="Picture 6"/>
          <p:cNvPicPr>
            <a:picLocks noChangeAspect="1" noChangeArrowheads="1"/>
          </p:cNvPicPr>
          <p:nvPr/>
        </p:nvPicPr>
        <p:blipFill>
          <a:blip r:embed="rId3" cstate="print"/>
          <a:srcRect/>
          <a:stretch>
            <a:fillRect/>
          </a:stretch>
        </p:blipFill>
        <p:spPr bwMode="auto">
          <a:xfrm>
            <a:off x="201184" y="260648"/>
            <a:ext cx="1264907" cy="1260866"/>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lstStyle/>
          <a:p>
            <a:endParaRPr lang="ja-JP" altLang="en-US" dirty="0">
              <a:solidFill>
                <a:prstClr val="black">
                  <a:tint val="75000"/>
                </a:prstClr>
              </a:solidFill>
            </a:endParaRPr>
          </a:p>
        </p:txBody>
      </p:sp>
    </p:spTree>
    <p:extLst>
      <p:ext uri="{BB962C8B-B14F-4D97-AF65-F5344CB8AC3E}">
        <p14:creationId xmlns:p14="http://schemas.microsoft.com/office/powerpoint/2010/main" val="234214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546" y="2857500"/>
            <a:ext cx="8943975" cy="1003548"/>
          </a:xfrm>
        </p:spPr>
        <p:style>
          <a:lnRef idx="1">
            <a:schemeClr val="accent1"/>
          </a:lnRef>
          <a:fillRef idx="3">
            <a:schemeClr val="accent1"/>
          </a:fillRef>
          <a:effectRef idx="2">
            <a:schemeClr val="accent1"/>
          </a:effectRef>
          <a:fontRef idx="minor">
            <a:schemeClr val="lt1"/>
          </a:fontRef>
        </p:style>
        <p:txBody>
          <a:bodyPr>
            <a:normAutofit/>
          </a:bodyPr>
          <a:lstStyle/>
          <a:p>
            <a:r>
              <a:rPr kumimoji="1" lang="ja-JP" altLang="en-US" sz="4000" dirty="0" smtClean="0"/>
              <a:t>地域包括ケアシステムの構築</a:t>
            </a:r>
            <a:endParaRPr kumimoji="1" lang="ja-JP" altLang="en-US" sz="4000" dirty="0"/>
          </a:p>
        </p:txBody>
      </p:sp>
    </p:spTree>
    <p:extLst>
      <p:ext uri="{BB962C8B-B14F-4D97-AF65-F5344CB8AC3E}">
        <p14:creationId xmlns:p14="http://schemas.microsoft.com/office/powerpoint/2010/main" val="206280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937750" cy="6206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rmAutofit/>
          </a:bodyPr>
          <a:lstStyle/>
          <a:p>
            <a:pPr algn="ctr">
              <a:spcBef>
                <a:spcPct val="0"/>
              </a:spcBef>
              <a:defRPr/>
            </a:pPr>
            <a:r>
              <a:rPr lang="ja-JP" altLang="en-US" sz="2800" dirty="0" smtClean="0">
                <a:solidFill>
                  <a:prstClr val="black"/>
                </a:solidFill>
              </a:rPr>
              <a:t>「地域包括ケアシステム」に係る規定</a:t>
            </a:r>
            <a:endParaRPr lang="ja-JP" altLang="en-US" sz="2800" dirty="0">
              <a:solidFill>
                <a:prstClr val="black"/>
              </a:solidFill>
            </a:endParaRPr>
          </a:p>
        </p:txBody>
      </p:sp>
      <p:sp>
        <p:nvSpPr>
          <p:cNvPr id="6" name="メモ 5"/>
          <p:cNvSpPr/>
          <p:nvPr/>
        </p:nvSpPr>
        <p:spPr>
          <a:xfrm>
            <a:off x="664753" y="1124744"/>
            <a:ext cx="8686715" cy="2160240"/>
          </a:xfrm>
          <a:prstGeom prst="foldedCorner">
            <a:avLst/>
          </a:prstGeom>
          <a:solidFill>
            <a:schemeClr val="bg1">
              <a:lumMod val="95000"/>
            </a:schemeClr>
          </a:solidFill>
          <a:ln w="9525"/>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fontAlgn="base">
              <a:spcBef>
                <a:spcPct val="0"/>
              </a:spcBef>
              <a:spcAft>
                <a:spcPct val="0"/>
              </a:spcAft>
            </a:pPr>
            <a:endParaRPr lang="en-US" altLang="ja-JP" b="1" dirty="0" smtClean="0">
              <a:solidFill>
                <a:prstClr val="black"/>
              </a:solidFill>
              <a:latin typeface="ＭＳ Ｐゴシック"/>
            </a:endParaRPr>
          </a:p>
          <a:p>
            <a:pPr marL="180000" indent="-457200" fontAlgn="base">
              <a:spcBef>
                <a:spcPct val="0"/>
              </a:spcBef>
              <a:spcAft>
                <a:spcPct val="0"/>
              </a:spcAft>
            </a:pPr>
            <a:r>
              <a:rPr lang="ja-JP" altLang="en-US" b="1" dirty="0" smtClean="0">
                <a:solidFill>
                  <a:prstClr val="black"/>
                </a:solidFill>
                <a:latin typeface="ＭＳ Ｐゴシック"/>
              </a:rPr>
              <a:t>介護保険法　第</a:t>
            </a:r>
            <a:r>
              <a:rPr lang="en-US" altLang="ja-JP" b="1" dirty="0" smtClean="0">
                <a:solidFill>
                  <a:prstClr val="black"/>
                </a:solidFill>
                <a:latin typeface="ＭＳ Ｐゴシック"/>
              </a:rPr>
              <a:t>5</a:t>
            </a:r>
            <a:r>
              <a:rPr lang="ja-JP" altLang="en-US" b="1" dirty="0" smtClean="0">
                <a:solidFill>
                  <a:prstClr val="black"/>
                </a:solidFill>
                <a:latin typeface="ＭＳ Ｐゴシック"/>
              </a:rPr>
              <a:t>条第</a:t>
            </a:r>
            <a:r>
              <a:rPr lang="en-US" altLang="ja-JP" b="1" dirty="0" smtClean="0">
                <a:solidFill>
                  <a:prstClr val="black"/>
                </a:solidFill>
                <a:latin typeface="ＭＳ Ｐゴシック"/>
              </a:rPr>
              <a:t>3</a:t>
            </a:r>
            <a:r>
              <a:rPr lang="ja-JP" altLang="en-US" b="1" dirty="0" smtClean="0">
                <a:solidFill>
                  <a:prstClr val="black"/>
                </a:solidFill>
                <a:latin typeface="ＭＳ Ｐゴシック"/>
              </a:rPr>
              <a:t>項</a:t>
            </a:r>
            <a:endParaRPr kumimoji="0" lang="en-US" altLang="ja-JP" sz="1400" dirty="0" smtClean="0">
              <a:solidFill>
                <a:prstClr val="black"/>
              </a:solidFill>
              <a:latin typeface="ＭＳ Ｐゴシック"/>
            </a:endParaRPr>
          </a:p>
          <a:p>
            <a:pPr marL="180000" indent="-457200" fontAlgn="base">
              <a:lnSpc>
                <a:spcPct val="130000"/>
              </a:lnSpc>
              <a:spcBef>
                <a:spcPct val="0"/>
              </a:spcBef>
              <a:spcAft>
                <a:spcPct val="0"/>
              </a:spcAft>
            </a:pPr>
            <a:r>
              <a:rPr kumimoji="0" lang="ja-JP" altLang="en-US" dirty="0" smtClean="0">
                <a:solidFill>
                  <a:prstClr val="black"/>
                </a:solidFill>
                <a:latin typeface="メイリオ"/>
              </a:rPr>
              <a:t>　 　</a:t>
            </a:r>
            <a:r>
              <a:rPr lang="ja-JP" altLang="en-US" sz="1600" dirty="0" smtClean="0">
                <a:solidFill>
                  <a:prstClr val="black"/>
                </a:solidFill>
              </a:rPr>
              <a:t>国及び地方公共団体は、被保険者が、可能な限り、住み慣れた地域でその有する能力に応じ自立した日常生活を営むことができるよう、保険給付に係る保健医療サービス及び福祉サービスに関する施策、要介護状態等となることの予防又は要介護状態等の軽減若しくは悪化の防止のための施策並びに地域における自立した日常生活の支援のための施策を、医療及び居住に関する施策との有機的な連携を図りつつ包括的に推進するよう努めなければならない</a:t>
            </a:r>
            <a:r>
              <a:rPr kumimoji="0" lang="ja-JP" altLang="en-US" sz="1600" dirty="0" smtClean="0">
                <a:solidFill>
                  <a:prstClr val="black"/>
                </a:solidFill>
                <a:latin typeface="メイリオ"/>
              </a:rPr>
              <a:t>。</a:t>
            </a:r>
            <a:endParaRPr kumimoji="0" lang="en-US" altLang="ja-JP" sz="1600" dirty="0" smtClean="0">
              <a:solidFill>
                <a:prstClr val="black"/>
              </a:solidFill>
              <a:latin typeface="メイリオ"/>
            </a:endParaRPr>
          </a:p>
        </p:txBody>
      </p:sp>
      <p:sp>
        <p:nvSpPr>
          <p:cNvPr id="4" name="メモ 3"/>
          <p:cNvSpPr/>
          <p:nvPr/>
        </p:nvSpPr>
        <p:spPr>
          <a:xfrm>
            <a:off x="664753" y="3606010"/>
            <a:ext cx="8686715" cy="2808312"/>
          </a:xfrm>
          <a:prstGeom prst="foldedCorner">
            <a:avLst/>
          </a:prstGeom>
          <a:solidFill>
            <a:schemeClr val="bg1">
              <a:lumMod val="95000"/>
            </a:schemeClr>
          </a:solidFill>
          <a:ln w="9525"/>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fontAlgn="base">
              <a:lnSpc>
                <a:spcPct val="130000"/>
              </a:lnSpc>
              <a:spcBef>
                <a:spcPct val="0"/>
              </a:spcBef>
              <a:spcAft>
                <a:spcPct val="0"/>
              </a:spcAft>
            </a:pPr>
            <a:endParaRPr lang="en-US" altLang="ja-JP" sz="2000" b="1" dirty="0">
              <a:solidFill>
                <a:prstClr val="black"/>
              </a:solidFill>
              <a:latin typeface="ＭＳ Ｐゴシック"/>
            </a:endParaRPr>
          </a:p>
          <a:p>
            <a:pPr marL="180000" indent="-457200" fontAlgn="base">
              <a:lnSpc>
                <a:spcPct val="130000"/>
              </a:lnSpc>
              <a:spcBef>
                <a:spcPct val="0"/>
              </a:spcBef>
              <a:spcAft>
                <a:spcPct val="0"/>
              </a:spcAft>
            </a:pPr>
            <a:r>
              <a:rPr lang="ja-JP" altLang="en-US" b="1" dirty="0">
                <a:solidFill>
                  <a:prstClr val="black"/>
                </a:solidFill>
                <a:latin typeface="ＭＳ Ｐゴシック"/>
              </a:rPr>
              <a:t>地域における医療及び介護の総合的な確保の促進に関する法律</a:t>
            </a:r>
            <a:endParaRPr lang="en-US" altLang="ja-JP" b="1" dirty="0">
              <a:solidFill>
                <a:prstClr val="black"/>
              </a:solidFill>
              <a:latin typeface="ＭＳ Ｐゴシック"/>
            </a:endParaRPr>
          </a:p>
          <a:p>
            <a:pPr marL="180000" indent="-457200" fontAlgn="base">
              <a:lnSpc>
                <a:spcPct val="130000"/>
              </a:lnSpc>
              <a:spcBef>
                <a:spcPct val="0"/>
              </a:spcBef>
              <a:spcAft>
                <a:spcPct val="0"/>
              </a:spcAft>
            </a:pPr>
            <a:r>
              <a:rPr lang="ja-JP" altLang="en-US" b="1" dirty="0">
                <a:solidFill>
                  <a:prstClr val="black"/>
                </a:solidFill>
                <a:latin typeface="ＭＳ Ｐゴシック"/>
              </a:rPr>
              <a:t>　第２条（定義</a:t>
            </a:r>
            <a:r>
              <a:rPr lang="ja-JP" altLang="en-US" b="1" dirty="0" smtClean="0">
                <a:solidFill>
                  <a:prstClr val="black"/>
                </a:solidFill>
                <a:latin typeface="ＭＳ Ｐゴシック"/>
              </a:rPr>
              <a:t>）</a:t>
            </a:r>
            <a:endParaRPr kumimoji="0" lang="en-US" altLang="ja-JP" sz="1600" dirty="0">
              <a:solidFill>
                <a:prstClr val="black"/>
              </a:solidFill>
              <a:latin typeface="ＭＳ Ｐゴシック"/>
            </a:endParaRPr>
          </a:p>
          <a:p>
            <a:pPr marL="180000" indent="-457200" fontAlgn="base">
              <a:lnSpc>
                <a:spcPct val="130000"/>
              </a:lnSpc>
              <a:spcBef>
                <a:spcPct val="0"/>
              </a:spcBef>
              <a:spcAft>
                <a:spcPct val="0"/>
              </a:spcAft>
            </a:pPr>
            <a:r>
              <a:rPr kumimoji="0" lang="ja-JP" altLang="en-US" dirty="0">
                <a:solidFill>
                  <a:prstClr val="black"/>
                </a:solidFill>
                <a:latin typeface="メイリオ"/>
              </a:rPr>
              <a:t>　</a:t>
            </a:r>
            <a:r>
              <a:rPr kumimoji="0" lang="ja-JP" altLang="en-US" dirty="0" smtClean="0">
                <a:solidFill>
                  <a:prstClr val="black"/>
                </a:solidFill>
                <a:latin typeface="メイリオ"/>
              </a:rPr>
              <a:t>   この</a:t>
            </a:r>
            <a:r>
              <a:rPr kumimoji="0" lang="ja-JP" altLang="en-US" dirty="0">
                <a:solidFill>
                  <a:prstClr val="black"/>
                </a:solidFill>
                <a:latin typeface="メイリオ"/>
              </a:rPr>
              <a:t>法律において、「地域包括ケアシステム」とは、地域の実情に応じて、高齢者が、可能な限り、住み慣れた地域でその有する能力に応じ自立した日常生活を営むことができるよう、医療、介護、介護予防（要介護状態若しくは要支援状態となることの予防又は要介護状態若しくは要支援状態の軽減若しくは悪化の防止をいう。）、住まい及び自立した日常生活の支援が包括的に確保される体制をいう。</a:t>
            </a:r>
            <a:endParaRPr kumimoji="0" lang="en-US" altLang="ja-JP" dirty="0">
              <a:solidFill>
                <a:prstClr val="black"/>
              </a:solidFill>
              <a:latin typeface="メイリオ"/>
            </a:endParaRPr>
          </a:p>
        </p:txBody>
      </p:sp>
      <p:sp>
        <p:nvSpPr>
          <p:cNvPr id="7" name="スライド番号プレースホルダー 12"/>
          <p:cNvSpPr txBox="1">
            <a:spLocks/>
          </p:cNvSpPr>
          <p:nvPr/>
        </p:nvSpPr>
        <p:spPr>
          <a:xfrm>
            <a:off x="7622804" y="6528553"/>
            <a:ext cx="2318808"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C30DF6F-6F30-4B35-B330-20A2CB06AE0B}" type="slidenum">
              <a:rPr lang="ja-JP" altLang="en-US" smtClean="0">
                <a:solidFill>
                  <a:prstClr val="black">
                    <a:tint val="75000"/>
                  </a:prstClr>
                </a:solidFill>
              </a:rPr>
              <a:pPr>
                <a:def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4106236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294530" y="2537313"/>
            <a:ext cx="9352426" cy="4275912"/>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718235" y="3428268"/>
            <a:ext cx="1457609"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052058" y="3428256"/>
            <a:ext cx="7278059"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442502" y="3716286"/>
            <a:ext cx="1733731"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549568" y="3944852"/>
            <a:ext cx="488892" cy="1440379"/>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725170" y="3824396"/>
            <a:ext cx="458344"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4972159" y="3819029"/>
            <a:ext cx="412491"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263826" y="3921967"/>
            <a:ext cx="441176"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374647" y="4698960"/>
            <a:ext cx="49768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387921" y="5094206"/>
            <a:ext cx="547070"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372989" y="4524606"/>
            <a:ext cx="2582537"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036694" y="5948534"/>
            <a:ext cx="1372538"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338209" y="3068214"/>
            <a:ext cx="1173880" cy="338554"/>
          </a:xfrm>
          <a:prstGeom prst="rect">
            <a:avLst/>
          </a:prstGeom>
          <a:noFill/>
        </p:spPr>
        <p:txBody>
          <a:bodyPr wrap="square" lIns="91420" tIns="45713" rIns="91420" bIns="45713" rtlCol="0">
            <a:spAutoFit/>
          </a:bodyPr>
          <a:lstStyle/>
          <a:p>
            <a:pPr algn="ct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607764" y="5445331"/>
            <a:ext cx="2347761" cy="500123"/>
          </a:xfrm>
          <a:prstGeom prst="rect">
            <a:avLst/>
          </a:prstGeom>
          <a:noFill/>
        </p:spPr>
        <p:txBody>
          <a:bodyPr wrap="square" lIns="91420" tIns="45713" rIns="91420" bIns="45713" rtlCol="0">
            <a:spAutoFit/>
          </a:bodyPr>
          <a:lstStyle/>
          <a:p>
            <a:pPr algn="ctr"/>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pPr algn="ctr"/>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91818" y="4313850"/>
            <a:ext cx="1035336" cy="338540"/>
          </a:xfrm>
          <a:prstGeom prst="rect">
            <a:avLst/>
          </a:prstGeom>
          <a:noFill/>
        </p:spPr>
        <p:txBody>
          <a:bodyPr wrap="square" lIns="91420" tIns="45713" rIns="91420" bIns="45713" rtlCol="0">
            <a:spAutoFit/>
          </a:bodyPr>
          <a:lstStyle/>
          <a:p>
            <a:pPr algn="ctr"/>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4" cstate="print"/>
          <a:stretch>
            <a:fillRect/>
          </a:stretch>
        </p:blipFill>
        <p:spPr>
          <a:xfrm>
            <a:off x="3686459" y="4508374"/>
            <a:ext cx="939105" cy="526898"/>
          </a:xfrm>
          <a:prstGeom prst="rect">
            <a:avLst/>
          </a:prstGeom>
        </p:spPr>
      </p:pic>
      <p:sp>
        <p:nvSpPr>
          <p:cNvPr id="55" name="角丸四角形 54"/>
          <p:cNvSpPr/>
          <p:nvPr/>
        </p:nvSpPr>
        <p:spPr>
          <a:xfrm>
            <a:off x="2554373" y="2852204"/>
            <a:ext cx="4382487"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smtClean="0">
                <a:solidFill>
                  <a:prstClr val="black"/>
                </a:solidFill>
              </a:rPr>
              <a:t>地域包括ケアシステムの姿</a:t>
            </a:r>
            <a:endParaRPr lang="ja-JP" altLang="en-US" spc="-100" dirty="0">
              <a:solidFill>
                <a:prstClr val="black"/>
              </a:solidFill>
            </a:endParaRPr>
          </a:p>
        </p:txBody>
      </p:sp>
      <p:sp>
        <p:nvSpPr>
          <p:cNvPr id="59" name="角丸四角形 58"/>
          <p:cNvSpPr/>
          <p:nvPr/>
        </p:nvSpPr>
        <p:spPr>
          <a:xfrm>
            <a:off x="6286643" y="5228454"/>
            <a:ext cx="2894065"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5" cstate="print"/>
          <a:stretch>
            <a:fillRect/>
          </a:stretch>
        </p:blipFill>
        <p:spPr>
          <a:xfrm>
            <a:off x="5275343" y="4148965"/>
            <a:ext cx="291107" cy="920889"/>
          </a:xfrm>
          <a:prstGeom prst="rect">
            <a:avLst/>
          </a:prstGeom>
        </p:spPr>
      </p:pic>
      <p:pic>
        <p:nvPicPr>
          <p:cNvPr id="8" name="図 7" descr="health_0180.wmf"/>
          <p:cNvPicPr>
            <a:picLocks noChangeAspect="1"/>
          </p:cNvPicPr>
          <p:nvPr/>
        </p:nvPicPr>
        <p:blipFill>
          <a:blip r:embed="rId6" cstate="print"/>
          <a:stretch>
            <a:fillRect/>
          </a:stretch>
        </p:blipFill>
        <p:spPr>
          <a:xfrm>
            <a:off x="4552822" y="4436368"/>
            <a:ext cx="939104" cy="695910"/>
          </a:xfrm>
          <a:prstGeom prst="rect">
            <a:avLst/>
          </a:prstGeom>
        </p:spPr>
      </p:pic>
      <p:sp>
        <p:nvSpPr>
          <p:cNvPr id="48" name="円/楕円 47"/>
          <p:cNvSpPr/>
          <p:nvPr/>
        </p:nvSpPr>
        <p:spPr>
          <a:xfrm>
            <a:off x="5709283" y="3572270"/>
            <a:ext cx="2311205"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7" cstate="print"/>
          <a:stretch>
            <a:fillRect/>
          </a:stretch>
        </p:blipFill>
        <p:spPr>
          <a:xfrm>
            <a:off x="7794920" y="3212244"/>
            <a:ext cx="939104" cy="604665"/>
          </a:xfrm>
          <a:prstGeom prst="rect">
            <a:avLst/>
          </a:prstGeom>
        </p:spPr>
      </p:pic>
      <p:pic>
        <p:nvPicPr>
          <p:cNvPr id="6" name="図 5" descr="health_0166.wmf"/>
          <p:cNvPicPr>
            <a:picLocks noChangeAspect="1"/>
          </p:cNvPicPr>
          <p:nvPr/>
        </p:nvPicPr>
        <p:blipFill>
          <a:blip r:embed="rId8" cstate="print"/>
          <a:stretch>
            <a:fillRect/>
          </a:stretch>
        </p:blipFill>
        <p:spPr>
          <a:xfrm>
            <a:off x="7794972" y="3500272"/>
            <a:ext cx="860846" cy="559721"/>
          </a:xfrm>
          <a:prstGeom prst="rect">
            <a:avLst/>
          </a:prstGeom>
        </p:spPr>
      </p:pic>
      <p:pic>
        <p:nvPicPr>
          <p:cNvPr id="32" name="図 31" descr="build34.wmf"/>
          <p:cNvPicPr>
            <a:picLocks noChangeAspect="1"/>
          </p:cNvPicPr>
          <p:nvPr/>
        </p:nvPicPr>
        <p:blipFill>
          <a:blip r:embed="rId9" cstate="print"/>
          <a:stretch>
            <a:fillRect/>
          </a:stretch>
        </p:blipFill>
        <p:spPr>
          <a:xfrm>
            <a:off x="6647829" y="3212245"/>
            <a:ext cx="735632" cy="520673"/>
          </a:xfrm>
          <a:prstGeom prst="rect">
            <a:avLst/>
          </a:prstGeom>
        </p:spPr>
      </p:pic>
      <p:pic>
        <p:nvPicPr>
          <p:cNvPr id="9" name="図 8" descr="health_0047.wmf"/>
          <p:cNvPicPr>
            <a:picLocks noChangeAspect="1"/>
          </p:cNvPicPr>
          <p:nvPr/>
        </p:nvPicPr>
        <p:blipFill>
          <a:blip r:embed="rId10" cstate="print"/>
          <a:stretch>
            <a:fillRect/>
          </a:stretch>
        </p:blipFill>
        <p:spPr>
          <a:xfrm>
            <a:off x="7078438" y="3457908"/>
            <a:ext cx="725291" cy="690426"/>
          </a:xfrm>
          <a:prstGeom prst="rect">
            <a:avLst/>
          </a:prstGeom>
        </p:spPr>
      </p:pic>
      <p:sp>
        <p:nvSpPr>
          <p:cNvPr id="39" name="テキスト ボックス 38"/>
          <p:cNvSpPr txBox="1"/>
          <p:nvPr/>
        </p:nvSpPr>
        <p:spPr>
          <a:xfrm>
            <a:off x="5922007" y="3806609"/>
            <a:ext cx="3238380" cy="1092593"/>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■在宅系サービス：</a:t>
            </a:r>
            <a:endParaRPr lang="en-US" altLang="ja-JP" sz="900" spc="-100" dirty="0" smtClean="0">
              <a:solidFill>
                <a:prstClr val="black"/>
              </a:solidFill>
              <a:latin typeface="ＭＳ Ｐゴシック"/>
            </a:endParaRPr>
          </a:p>
          <a:p>
            <a:r>
              <a:rPr lang="ja-JP" altLang="en-US" sz="800" spc="-100" dirty="0" smtClean="0">
                <a:solidFill>
                  <a:prstClr val="black"/>
                </a:solidFill>
                <a:latin typeface="ＭＳ Ｐゴシック"/>
              </a:rPr>
              <a:t>・訪問介護　・訪問看護　・通所介護　</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・小規模多機能型居宅介護</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smtClean="0">
                <a:solidFill>
                  <a:prstClr val="black"/>
                </a:solidFill>
              </a:rPr>
              <a:t>短期入所生活介護</a:t>
            </a:r>
            <a:endParaRPr lang="en-US" altLang="ja-JP" sz="800" spc="-100" dirty="0" smtClean="0">
              <a:solidFill>
                <a:prstClr val="black"/>
              </a:solidFill>
            </a:endParaRPr>
          </a:p>
          <a:p>
            <a:r>
              <a:rPr lang="ja-JP" altLang="en-US" sz="800" spc="-100" dirty="0" smtClean="0">
                <a:solidFill>
                  <a:prstClr val="black"/>
                </a:solidFill>
              </a:rPr>
              <a:t>・福祉用具</a:t>
            </a:r>
            <a:endParaRPr lang="en-US" altLang="ja-JP" sz="800" spc="-100" dirty="0" smtClean="0">
              <a:solidFill>
                <a:prstClr val="black"/>
              </a:solidFill>
            </a:endParaRPr>
          </a:p>
          <a:p>
            <a:r>
              <a:rPr lang="ja-JP" altLang="en-US" sz="800" spc="-100" dirty="0" smtClean="0">
                <a:solidFill>
                  <a:prstClr val="black"/>
                </a:solidFill>
              </a:rPr>
              <a:t>・</a:t>
            </a:r>
            <a:r>
              <a:rPr lang="en-US" altLang="ja-JP" sz="800" spc="-100" dirty="0" smtClean="0">
                <a:solidFill>
                  <a:prstClr val="black"/>
                </a:solidFill>
              </a:rPr>
              <a:t>24</a:t>
            </a:r>
            <a:r>
              <a:rPr lang="ja-JP" altLang="en-US" sz="800" spc="-100" dirty="0" smtClean="0">
                <a:solidFill>
                  <a:prstClr val="black"/>
                </a:solidFill>
              </a:rPr>
              <a:t>時間対応の訪問サービス</a:t>
            </a:r>
            <a:endParaRPr lang="en-US" altLang="ja-JP" sz="800" spc="-100" dirty="0" smtClean="0">
              <a:solidFill>
                <a:prstClr val="black"/>
              </a:solidFill>
            </a:endParaRPr>
          </a:p>
          <a:p>
            <a:r>
              <a:rPr lang="ja-JP" altLang="en-US" sz="800" spc="-100" dirty="0" smtClean="0">
                <a:solidFill>
                  <a:prstClr val="black"/>
                </a:solidFill>
              </a:rPr>
              <a:t>・複合型サービス</a:t>
            </a:r>
            <a:endParaRPr lang="en-US" altLang="ja-JP" sz="800" spc="-100" dirty="0" smtClean="0">
              <a:solidFill>
                <a:prstClr val="black"/>
              </a:solidFill>
            </a:endParaRPr>
          </a:p>
          <a:p>
            <a:r>
              <a:rPr lang="en-US" altLang="ja-JP" sz="800" spc="-100" dirty="0" smtClean="0">
                <a:solidFill>
                  <a:prstClr val="black"/>
                </a:solidFill>
              </a:rPr>
              <a:t>  </a:t>
            </a:r>
            <a:r>
              <a:rPr lang="ja-JP" altLang="en-US" sz="800" spc="-100" dirty="0" smtClean="0">
                <a:solidFill>
                  <a:prstClr val="black"/>
                </a:solidFill>
              </a:rPr>
              <a:t>　（小規模多機能型居宅介護＋訪問看護） </a:t>
            </a:r>
            <a:r>
              <a:rPr lang="ja-JP" altLang="en-US" sz="800" spc="-100" dirty="0" smtClean="0">
                <a:solidFill>
                  <a:prstClr val="black"/>
                </a:solidFill>
                <a:latin typeface="ＭＳ Ｐゴシック"/>
              </a:rPr>
              <a:t>等</a:t>
            </a:r>
            <a:endParaRPr lang="en-US" altLang="ja-JP" sz="800" spc="-100" dirty="0" smtClean="0">
              <a:solidFill>
                <a:prstClr val="black"/>
              </a:solidFill>
              <a:latin typeface="ＭＳ Ｐゴシック"/>
            </a:endParaRPr>
          </a:p>
        </p:txBody>
      </p:sp>
      <p:sp>
        <p:nvSpPr>
          <p:cNvPr id="51" name="角丸四角形吹き出し 50"/>
          <p:cNvSpPr/>
          <p:nvPr/>
        </p:nvSpPr>
        <p:spPr>
          <a:xfrm>
            <a:off x="3607703" y="5132278"/>
            <a:ext cx="1737776"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smtClean="0">
                <a:solidFill>
                  <a:prstClr val="black"/>
                </a:solidFill>
              </a:rPr>
              <a:t>　・自宅</a:t>
            </a:r>
            <a:endParaRPr lang="en-US" altLang="ja-JP" sz="900" spc="-100" dirty="0" smtClean="0">
              <a:solidFill>
                <a:prstClr val="black"/>
              </a:solidFill>
            </a:endParaRPr>
          </a:p>
          <a:p>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1" cstate="print"/>
          <a:stretch>
            <a:fillRect/>
          </a:stretch>
        </p:blipFill>
        <p:spPr>
          <a:xfrm flipH="1">
            <a:off x="1107043" y="5251062"/>
            <a:ext cx="650151" cy="551017"/>
          </a:xfrm>
          <a:prstGeom prst="rect">
            <a:avLst/>
          </a:prstGeom>
        </p:spPr>
      </p:pic>
      <p:sp>
        <p:nvSpPr>
          <p:cNvPr id="78" name="角丸四角形吹き出し 77"/>
          <p:cNvSpPr/>
          <p:nvPr/>
        </p:nvSpPr>
        <p:spPr>
          <a:xfrm>
            <a:off x="1901756" y="5300459"/>
            <a:ext cx="1426717"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smtClean="0">
                <a:solidFill>
                  <a:prstClr val="black"/>
                </a:solidFill>
              </a:rPr>
              <a:t>相談業務やサービスの</a:t>
            </a:r>
            <a:endParaRPr lang="en-US" altLang="ja-JP" sz="900" spc="-100" dirty="0" smtClean="0">
              <a:solidFill>
                <a:prstClr val="black"/>
              </a:solidFill>
            </a:endParaRPr>
          </a:p>
          <a:p>
            <a:pPr algn="ct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2" cstate="print"/>
          <a:stretch>
            <a:fillRect/>
          </a:stretch>
        </p:blipFill>
        <p:spPr>
          <a:xfrm>
            <a:off x="5756625" y="3433744"/>
            <a:ext cx="891421" cy="498566"/>
          </a:xfrm>
          <a:prstGeom prst="rect">
            <a:avLst/>
          </a:prstGeom>
        </p:spPr>
      </p:pic>
      <p:sp>
        <p:nvSpPr>
          <p:cNvPr id="65" name="テキスト ボックス 64"/>
          <p:cNvSpPr txBox="1"/>
          <p:nvPr/>
        </p:nvSpPr>
        <p:spPr>
          <a:xfrm>
            <a:off x="8229950" y="3935240"/>
            <a:ext cx="1654525" cy="954093"/>
          </a:xfrm>
          <a:prstGeom prst="rect">
            <a:avLst/>
          </a:prstGeom>
          <a:noFill/>
        </p:spPr>
        <p:txBody>
          <a:bodyPr wrap="square" lIns="91420" tIns="45713" rIns="91420" bIns="45713" rtlCol="0">
            <a:spAutoFit/>
          </a:bodyPr>
          <a:lstStyle/>
          <a:p>
            <a:r>
              <a:rPr lang="ja-JP" altLang="en-US" sz="800" spc="-100" dirty="0" smtClean="0">
                <a:solidFill>
                  <a:prstClr val="black"/>
                </a:solidFill>
              </a:rPr>
              <a:t>■施設・居住系サービス</a:t>
            </a:r>
          </a:p>
          <a:p>
            <a:r>
              <a:rPr lang="ja-JP" altLang="en-US" sz="800" spc="-100" dirty="0" smtClean="0">
                <a:solidFill>
                  <a:prstClr val="black"/>
                </a:solidFill>
              </a:rPr>
              <a:t>・介護老人福祉施設</a:t>
            </a:r>
            <a:endParaRPr lang="en-US" altLang="ja-JP" sz="800" spc="-100" dirty="0" smtClean="0">
              <a:solidFill>
                <a:prstClr val="black"/>
              </a:solidFill>
            </a:endParaRPr>
          </a:p>
          <a:p>
            <a:r>
              <a:rPr lang="ja-JP" altLang="en-US" sz="800" spc="-100" dirty="0" smtClean="0">
                <a:solidFill>
                  <a:prstClr val="black"/>
                </a:solidFill>
              </a:rPr>
              <a:t>・介護老人保健施設</a:t>
            </a:r>
            <a:endParaRPr lang="en-US" altLang="ja-JP" sz="800" spc="-100" dirty="0" smtClean="0">
              <a:solidFill>
                <a:prstClr val="black"/>
              </a:solidFill>
            </a:endParaRPr>
          </a:p>
          <a:p>
            <a:r>
              <a:rPr lang="ja-JP" altLang="en-US" sz="800" spc="-100" dirty="0" smtClean="0">
                <a:solidFill>
                  <a:prstClr val="black"/>
                </a:solidFill>
                <a:latin typeface="ＭＳ Ｐゴシック"/>
              </a:rPr>
              <a:t>・</a:t>
            </a:r>
            <a:r>
              <a:rPr lang="ja-JP" altLang="en-US" sz="800" spc="-100" dirty="0" smtClean="0">
                <a:solidFill>
                  <a:prstClr val="black"/>
                </a:solidFill>
              </a:rPr>
              <a:t>認知症共同生活介護</a:t>
            </a:r>
            <a:endParaRPr lang="en-US" altLang="ja-JP" sz="800" spc="-100" dirty="0" smtClean="0">
              <a:solidFill>
                <a:prstClr val="black"/>
              </a:solidFill>
            </a:endParaRPr>
          </a:p>
          <a:p>
            <a:r>
              <a:rPr lang="ja-JP" altLang="en-US" sz="800" spc="-100" dirty="0" smtClean="0">
                <a:solidFill>
                  <a:prstClr val="black"/>
                </a:solidFill>
              </a:rPr>
              <a:t>・特定施設入所者生活介護</a:t>
            </a:r>
            <a:endParaRPr lang="en-US" altLang="ja-JP" sz="800" spc="-100" dirty="0" smtClean="0">
              <a:solidFill>
                <a:prstClr val="black"/>
              </a:solidFill>
            </a:endParaRPr>
          </a:p>
          <a:p>
            <a:r>
              <a:rPr lang="ja-JP" altLang="en-US" sz="800" spc="-100" dirty="0" smtClean="0">
                <a:solidFill>
                  <a:prstClr val="black"/>
                </a:solidFill>
              </a:rPr>
              <a:t>　　　　　　　　　　　　　　　　等</a:t>
            </a:r>
            <a:endParaRPr lang="en-US" altLang="ja-JP" sz="8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1815513" y="3572270"/>
            <a:ext cx="1870553"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3" cstate="print"/>
          <a:stretch>
            <a:fillRect/>
          </a:stretch>
        </p:blipFill>
        <p:spPr>
          <a:xfrm>
            <a:off x="2241309" y="3284238"/>
            <a:ext cx="645767"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2601200" y="3292726"/>
            <a:ext cx="645768" cy="713030"/>
          </a:xfrm>
          <a:prstGeom prst="rect">
            <a:avLst/>
          </a:prstGeom>
        </p:spPr>
      </p:pic>
      <p:sp>
        <p:nvSpPr>
          <p:cNvPr id="79" name="円/楕円 78"/>
          <p:cNvSpPr/>
          <p:nvPr/>
        </p:nvSpPr>
        <p:spPr>
          <a:xfrm>
            <a:off x="4047200" y="6209182"/>
            <a:ext cx="1155821"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4909958" y="6064039"/>
            <a:ext cx="1304436"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385693" y="3860302"/>
            <a:ext cx="195044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日常の医療：</a:t>
            </a:r>
            <a:endParaRPr lang="en-US" altLang="ja-JP" sz="800" spc="-100" dirty="0" smtClean="0">
              <a:solidFill>
                <a:prstClr val="black"/>
              </a:solidFill>
            </a:endParaRPr>
          </a:p>
          <a:p>
            <a:r>
              <a:rPr lang="ja-JP" altLang="en-US" sz="800" spc="-100" dirty="0" smtClean="0">
                <a:solidFill>
                  <a:prstClr val="black"/>
                </a:solidFill>
              </a:rPr>
              <a:t>　・かかりつけ医、有床診療所</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・地域の連携病院</a:t>
            </a:r>
            <a:endParaRPr lang="en-US" altLang="ja-JP" sz="800" spc="-100" dirty="0" smtClean="0">
              <a:solidFill>
                <a:prstClr val="black"/>
              </a:solidFill>
            </a:endParaRPr>
          </a:p>
          <a:p>
            <a:r>
              <a:rPr lang="ja-JP" altLang="en-US" sz="800" spc="-100" dirty="0" smtClean="0">
                <a:solidFill>
                  <a:prstClr val="black"/>
                </a:solidFill>
              </a:rPr>
              <a:t>　・</a:t>
            </a:r>
            <a:r>
              <a:rPr lang="ja-JP" altLang="en-US" sz="800" spc="-100" dirty="0">
                <a:solidFill>
                  <a:prstClr val="black"/>
                </a:solidFill>
              </a:rPr>
              <a:t>歯科医療、薬局</a:t>
            </a:r>
          </a:p>
        </p:txBody>
      </p:sp>
      <p:pic>
        <p:nvPicPr>
          <p:cNvPr id="4" name="図 3" descr="health_0183.wmf"/>
          <p:cNvPicPr>
            <a:picLocks noChangeAspect="1"/>
          </p:cNvPicPr>
          <p:nvPr/>
        </p:nvPicPr>
        <p:blipFill>
          <a:blip r:embed="rId15" cstate="print"/>
          <a:stretch>
            <a:fillRect/>
          </a:stretch>
        </p:blipFill>
        <p:spPr>
          <a:xfrm>
            <a:off x="5203038" y="5877387"/>
            <a:ext cx="793423" cy="661959"/>
          </a:xfrm>
          <a:prstGeom prst="rect">
            <a:avLst/>
          </a:prstGeom>
        </p:spPr>
      </p:pic>
      <p:pic>
        <p:nvPicPr>
          <p:cNvPr id="5" name="図 4" descr="health_0153.wmf"/>
          <p:cNvPicPr>
            <a:picLocks noChangeAspect="1"/>
          </p:cNvPicPr>
          <p:nvPr/>
        </p:nvPicPr>
        <p:blipFill>
          <a:blip r:embed="rId16" cstate="print"/>
          <a:stretch>
            <a:fillRect/>
          </a:stretch>
        </p:blipFill>
        <p:spPr>
          <a:xfrm>
            <a:off x="4408755" y="5948534"/>
            <a:ext cx="500855" cy="521250"/>
          </a:xfrm>
          <a:prstGeom prst="rect">
            <a:avLst/>
          </a:prstGeom>
        </p:spPr>
      </p:pic>
      <p:sp>
        <p:nvSpPr>
          <p:cNvPr id="47" name="テキスト ボックス 46"/>
          <p:cNvSpPr txBox="1"/>
          <p:nvPr/>
        </p:nvSpPr>
        <p:spPr>
          <a:xfrm>
            <a:off x="2945632" y="6532770"/>
            <a:ext cx="4930298" cy="280721"/>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7" cstate="print"/>
          <a:stretch>
            <a:fillRect/>
          </a:stretch>
        </p:blipFill>
        <p:spPr>
          <a:xfrm flipH="1">
            <a:off x="962634" y="5033995"/>
            <a:ext cx="403334" cy="750252"/>
          </a:xfrm>
          <a:prstGeom prst="rect">
            <a:avLst/>
          </a:prstGeom>
        </p:spPr>
      </p:pic>
      <p:sp>
        <p:nvSpPr>
          <p:cNvPr id="49" name="テキスト ボックス 48"/>
          <p:cNvSpPr txBox="1"/>
          <p:nvPr/>
        </p:nvSpPr>
        <p:spPr>
          <a:xfrm>
            <a:off x="472502" y="4653248"/>
            <a:ext cx="1862608"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535612" y="3727361"/>
            <a:ext cx="1011343" cy="276985"/>
          </a:xfrm>
          <a:prstGeom prst="rect">
            <a:avLst/>
          </a:prstGeom>
          <a:noFill/>
        </p:spPr>
        <p:txBody>
          <a:bodyPr wrap="square" lIns="91420" tIns="45713" rIns="91420" bIns="45713" rtlCol="0">
            <a:spAutoFit/>
          </a:bodyPr>
          <a:lstStyle/>
          <a:p>
            <a:pPr algn="ctr"/>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976740" y="3860322"/>
            <a:ext cx="948766" cy="276985"/>
          </a:xfrm>
          <a:prstGeom prst="rect">
            <a:avLst/>
          </a:prstGeom>
          <a:noFill/>
        </p:spPr>
        <p:txBody>
          <a:bodyPr wrap="square" lIns="91420" tIns="45713" rIns="91420" bIns="45713" rtlCol="0">
            <a:spAutoFit/>
          </a:bodyPr>
          <a:lstStyle/>
          <a:p>
            <a:pPr algn="ctr"/>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8" cstate="print"/>
          <a:stretch>
            <a:fillRect/>
          </a:stretch>
        </p:blipFill>
        <p:spPr>
          <a:xfrm>
            <a:off x="1043249" y="2969208"/>
            <a:ext cx="541969" cy="603076"/>
          </a:xfrm>
          <a:prstGeom prst="rect">
            <a:avLst/>
          </a:prstGeom>
        </p:spPr>
      </p:pic>
      <p:sp>
        <p:nvSpPr>
          <p:cNvPr id="63" name="正方形/長方形 62"/>
          <p:cNvSpPr/>
          <p:nvPr/>
        </p:nvSpPr>
        <p:spPr>
          <a:xfrm>
            <a:off x="718257" y="3428268"/>
            <a:ext cx="15375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spc="-100" dirty="0" smtClean="0">
                <a:solidFill>
                  <a:prstClr val="black"/>
                </a:solidFill>
              </a:rPr>
              <a:t>病院：</a:t>
            </a:r>
            <a:endParaRPr lang="en-US" altLang="ja-JP" sz="800" spc="-100" dirty="0" smtClean="0">
              <a:solidFill>
                <a:prstClr val="black"/>
              </a:solidFill>
            </a:endParaRPr>
          </a:p>
          <a:p>
            <a:pPr algn="ctr"/>
            <a:r>
              <a:rPr lang="ja-JP" altLang="en-US" sz="800" spc="-100" dirty="0">
                <a:solidFill>
                  <a:prstClr val="black"/>
                </a:solidFill>
              </a:rPr>
              <a:t>　</a:t>
            </a:r>
            <a:r>
              <a:rPr lang="ja-JP" altLang="en-US" sz="800" spc="-100" dirty="0" smtClean="0">
                <a:solidFill>
                  <a:prstClr val="black"/>
                </a:solidFill>
              </a:rPr>
              <a:t>急性期、回復期、慢性期</a:t>
            </a:r>
            <a:endParaRPr lang="en-US" altLang="ja-JP" sz="8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579913" y="3313960"/>
            <a:ext cx="438709" cy="330332"/>
          </a:xfrm>
          <a:prstGeom prst="rect">
            <a:avLst/>
          </a:prstGeom>
          <a:noFill/>
        </p:spPr>
      </p:pic>
      <p:sp>
        <p:nvSpPr>
          <p:cNvPr id="58" name="正方形/長方形 57"/>
          <p:cNvSpPr/>
          <p:nvPr/>
        </p:nvSpPr>
        <p:spPr>
          <a:xfrm>
            <a:off x="1648771" y="2852204"/>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3155882" y="5864812"/>
            <a:ext cx="1181219" cy="587778"/>
          </a:xfrm>
          <a:prstGeom prst="rect">
            <a:avLst/>
          </a:prstGeom>
          <a:noFill/>
        </p:spPr>
      </p:pic>
      <p:sp>
        <p:nvSpPr>
          <p:cNvPr id="42" name="テキスト ボックス 41"/>
          <p:cNvSpPr txBox="1"/>
          <p:nvPr/>
        </p:nvSpPr>
        <p:spPr>
          <a:xfrm>
            <a:off x="6714411" y="2996206"/>
            <a:ext cx="2151562" cy="523206"/>
          </a:xfrm>
          <a:prstGeom prst="rect">
            <a:avLst/>
          </a:prstGeom>
          <a:noFill/>
        </p:spPr>
        <p:txBody>
          <a:bodyPr wrap="square" lIns="91420" tIns="45713" rIns="91420" bIns="45713" rtlCol="0">
            <a:spAutoFit/>
          </a:bodyPr>
          <a:lstStyle/>
          <a:p>
            <a:pPr algn="ctr"/>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pPr algn="ctr"/>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936972" y="4818457"/>
            <a:ext cx="1243547" cy="230818"/>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■介護予防サービス</a:t>
            </a:r>
            <a:endParaRPr lang="en-US" altLang="ja-JP" sz="900" spc="-100" dirty="0" smtClean="0">
              <a:solidFill>
                <a:prstClr val="black"/>
              </a:solidFill>
              <a:latin typeface="ＭＳ Ｐゴシック"/>
            </a:endParaRPr>
          </a:p>
        </p:txBody>
      </p:sp>
      <p:sp>
        <p:nvSpPr>
          <p:cNvPr id="68" name="正方形/長方形 67"/>
          <p:cNvSpPr/>
          <p:nvPr/>
        </p:nvSpPr>
        <p:spPr>
          <a:xfrm>
            <a:off x="81832" y="43547"/>
            <a:ext cx="9810281"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smtClean="0">
                <a:solidFill>
                  <a:prstClr val="black"/>
                </a:solidFill>
                <a:latin typeface="HGP創英角ｺﾞｼｯｸUB" pitchFamily="50" charset="-128"/>
                <a:ea typeface="HGP創英角ｺﾞｼｯｸUB" pitchFamily="50" charset="-128"/>
              </a:rPr>
              <a:t>地域</a:t>
            </a:r>
            <a:r>
              <a:rPr lang="ja-JP" altLang="en-US" sz="2000" dirty="0">
                <a:solidFill>
                  <a:prstClr val="black"/>
                </a:solidFill>
                <a:latin typeface="HGP創英角ｺﾞｼｯｸUB" pitchFamily="50" charset="-128"/>
                <a:ea typeface="HGP創英角ｺﾞｼｯｸUB" pitchFamily="50" charset="-128"/>
              </a:rPr>
              <a:t>包括</a:t>
            </a:r>
            <a:r>
              <a:rPr lang="ja-JP" altLang="en-US" sz="2000" dirty="0" smtClean="0">
                <a:solidFill>
                  <a:prstClr val="black"/>
                </a:solidFill>
                <a:latin typeface="HGP創英角ｺﾞｼｯｸUB" pitchFamily="50" charset="-128"/>
                <a:ea typeface="HGP創英角ｺﾞｼｯｸUB" pitchFamily="50" charset="-128"/>
              </a:rPr>
              <a:t>ケアシステムの構築について</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1" cstate="print"/>
          <a:srcRect/>
          <a:stretch>
            <a:fillRect/>
          </a:stretch>
        </p:blipFill>
        <p:spPr bwMode="auto">
          <a:xfrm>
            <a:off x="5558349" y="4292364"/>
            <a:ext cx="354128" cy="711162"/>
          </a:xfrm>
          <a:prstGeom prst="rect">
            <a:avLst/>
          </a:prstGeom>
          <a:noFill/>
        </p:spPr>
      </p:pic>
      <p:sp>
        <p:nvSpPr>
          <p:cNvPr id="80" name="角丸四角形 79"/>
          <p:cNvSpPr/>
          <p:nvPr/>
        </p:nvSpPr>
        <p:spPr bwMode="auto">
          <a:xfrm>
            <a:off x="195300" y="441252"/>
            <a:ext cx="9615247" cy="2410952"/>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a:t>
            </a:r>
            <a:r>
              <a:rPr lang="ja-JP" altLang="en-US" sz="1600" dirty="0" smtClean="0">
                <a:solidFill>
                  <a:srgbClr val="000000"/>
                </a:solidFill>
                <a:latin typeface="HGPｺﾞｼｯｸM" pitchFamily="50" charset="-128"/>
                <a:ea typeface="HGPｺﾞｼｯｸM" pitchFamily="50" charset="-128"/>
              </a:rPr>
              <a:t>の世代が７５歳以上となる２０２５年を目途に、重度な要介護</a:t>
            </a:r>
            <a:r>
              <a:rPr lang="ja-JP" altLang="en-US" sz="1600" dirty="0">
                <a:solidFill>
                  <a:srgbClr val="000000"/>
                </a:solidFill>
                <a:latin typeface="HGPｺﾞｼｯｸM" pitchFamily="50" charset="-128"/>
                <a:ea typeface="HGPｺﾞｼｯｸM" pitchFamily="50" charset="-128"/>
              </a:rPr>
              <a:t>状態と</a:t>
            </a:r>
            <a:r>
              <a:rPr lang="ja-JP" altLang="en-US" sz="1600" dirty="0" smtClean="0">
                <a:solidFill>
                  <a:srgbClr val="000000"/>
                </a:solidFill>
                <a:latin typeface="HGPｺﾞｼｯｸM" pitchFamily="50" charset="-128"/>
                <a:ea typeface="HGPｺﾞｼｯｸM" pitchFamily="50" charset="-128"/>
              </a:rPr>
              <a:t>なっても住み慣れた</a:t>
            </a:r>
            <a:r>
              <a:rPr lang="ja-JP" altLang="en-US" sz="1600" dirty="0">
                <a:solidFill>
                  <a:srgbClr val="000000"/>
                </a:solidFill>
                <a:latin typeface="HGPｺﾞｼｯｸM" pitchFamily="50" charset="-128"/>
                <a:ea typeface="HGPｺﾞｼｯｸM" pitchFamily="50" charset="-128"/>
              </a:rPr>
              <a:t>地域で自分らしい暮らしを人生の最後まで続けることが</a:t>
            </a:r>
            <a:r>
              <a:rPr lang="ja-JP" altLang="en-US" sz="1600" dirty="0" smtClean="0">
                <a:solidFill>
                  <a:srgbClr val="000000"/>
                </a:solidFill>
                <a:latin typeface="HGPｺﾞｼｯｸM" pitchFamily="50" charset="-128"/>
                <a:ea typeface="HGPｺﾞｼｯｸM" pitchFamily="50" charset="-128"/>
              </a:rPr>
              <a:t>できるよう、</a:t>
            </a:r>
            <a:r>
              <a:rPr lang="ja-JP" altLang="en-US" sz="1600" b="1" dirty="0" smtClean="0">
                <a:solidFill>
                  <a:srgbClr val="FF0000"/>
                </a:solidFill>
                <a:latin typeface="HGPｺﾞｼｯｸM" pitchFamily="50" charset="-128"/>
                <a:ea typeface="HGPｺﾞｼｯｸM" pitchFamily="50" charset="-128"/>
              </a:rPr>
              <a:t>医療</a:t>
            </a:r>
            <a:r>
              <a:rPr lang="ja-JP" altLang="en-US" sz="1600" b="1" dirty="0">
                <a:solidFill>
                  <a:srgbClr val="FF0000"/>
                </a:solidFill>
                <a:latin typeface="HGPｺﾞｼｯｸM" pitchFamily="50" charset="-128"/>
                <a:ea typeface="HGPｺﾞｼｯｸM" pitchFamily="50" charset="-128"/>
              </a:rPr>
              <a:t>・介護・予防・住まい・生活支援が一体的に提供される地域包括ケアシステム</a:t>
            </a:r>
            <a:r>
              <a:rPr lang="ja-JP" altLang="en-US" sz="1600" b="1" dirty="0" smtClean="0">
                <a:solidFill>
                  <a:srgbClr val="FF0000"/>
                </a:solidFill>
                <a:latin typeface="HGPｺﾞｼｯｸM" pitchFamily="50" charset="-128"/>
                <a:ea typeface="HGPｺﾞｼｯｸM" pitchFamily="50" charset="-128"/>
              </a:rPr>
              <a:t>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smtClean="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a:t>
            </a:r>
            <a:r>
              <a:rPr lang="ja-JP" altLang="en-US" sz="1600" dirty="0" smtClean="0">
                <a:solidFill>
                  <a:srgbClr val="000000"/>
                </a:solidFill>
                <a:latin typeface="HGPｺﾞｼｯｸM" pitchFamily="50" charset="-128"/>
                <a:ea typeface="HGPｺﾞｼｯｸM" pitchFamily="50" charset="-128"/>
              </a:rPr>
              <a:t>、７５歳</a:t>
            </a:r>
            <a:r>
              <a:rPr lang="ja-JP" altLang="en-US" sz="1600" dirty="0">
                <a:solidFill>
                  <a:srgbClr val="000000"/>
                </a:solidFill>
                <a:latin typeface="HGPｺﾞｼｯｸM" pitchFamily="50" charset="-128"/>
                <a:ea typeface="HGPｺﾞｼｯｸM" pitchFamily="50" charset="-128"/>
              </a:rPr>
              <a:t>以上</a:t>
            </a:r>
            <a:r>
              <a:rPr lang="ja-JP" altLang="en-US" sz="1600" dirty="0" smtClean="0">
                <a:solidFill>
                  <a:srgbClr val="000000"/>
                </a:solidFill>
                <a:latin typeface="HGPｺﾞｼｯｸM" pitchFamily="50" charset="-128"/>
                <a:ea typeface="HGPｺﾞｼｯｸM" pitchFamily="50" charset="-128"/>
              </a:rPr>
              <a:t>人口の増加は緩やかだが人口は減少</a:t>
            </a:r>
            <a:r>
              <a:rPr lang="ja-JP" altLang="en-US" sz="1600" dirty="0">
                <a:solidFill>
                  <a:srgbClr val="000000"/>
                </a:solidFill>
                <a:latin typeface="HGPｺﾞｼｯｸM" pitchFamily="50" charset="-128"/>
                <a:ea typeface="HGPｺﾞｼｯｸM" pitchFamily="50" charset="-128"/>
              </a:rPr>
              <a:t>する</a:t>
            </a:r>
            <a:r>
              <a:rPr lang="ja-JP" altLang="en-US" sz="1600" dirty="0" smtClean="0">
                <a:solidFill>
                  <a:srgbClr val="000000"/>
                </a:solidFill>
                <a:latin typeface="HGPｺﾞｼｯｸM" pitchFamily="50" charset="-128"/>
                <a:ea typeface="HGPｺﾞｼｯｸM" pitchFamily="50" charset="-128"/>
              </a:rPr>
              <a:t>町村部等、</a:t>
            </a:r>
            <a:r>
              <a:rPr lang="ja-JP" altLang="en-US" sz="1600" b="1" dirty="0" smtClean="0">
                <a:solidFill>
                  <a:srgbClr val="FF0000"/>
                </a:solidFill>
                <a:latin typeface="HGPｺﾞｼｯｸM" pitchFamily="50" charset="-128"/>
                <a:ea typeface="HGPｺﾞｼｯｸM" pitchFamily="50" charset="-128"/>
              </a:rPr>
              <a:t>高齢化の進展</a:t>
            </a:r>
            <a:r>
              <a:rPr lang="ja-JP" altLang="en-US" sz="1600" b="1" dirty="0">
                <a:solidFill>
                  <a:srgbClr val="FF0000"/>
                </a:solidFill>
                <a:latin typeface="HGPｺﾞｼｯｸM" pitchFamily="50" charset="-128"/>
                <a:ea typeface="HGPｺﾞｼｯｸM" pitchFamily="50" charset="-128"/>
              </a:rPr>
              <a:t>状況</a:t>
            </a:r>
            <a:r>
              <a:rPr lang="ja-JP" altLang="en-US" sz="1600" b="1" dirty="0" smtClean="0">
                <a:solidFill>
                  <a:srgbClr val="FF0000"/>
                </a:solidFill>
                <a:latin typeface="HGPｺﾞｼｯｸM" pitchFamily="50" charset="-128"/>
                <a:ea typeface="HGPｺﾞｼｯｸM" pitchFamily="50" charset="-128"/>
              </a:rPr>
              <a:t>には大きな地域差</a:t>
            </a:r>
            <a:r>
              <a:rPr lang="ja-JP" altLang="en-US" sz="1600" dirty="0" smtClean="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地域</a:t>
            </a:r>
            <a:r>
              <a:rPr lang="ja-JP" altLang="en-US" sz="1600" dirty="0">
                <a:solidFill>
                  <a:srgbClr val="000000"/>
                </a:solidFill>
                <a:latin typeface="HGPｺﾞｼｯｸM" pitchFamily="50" charset="-128"/>
                <a:ea typeface="HGPｺﾞｼｯｸM" pitchFamily="50" charset="-128"/>
              </a:rPr>
              <a:t>包括</a:t>
            </a:r>
            <a:r>
              <a:rPr lang="ja-JP" altLang="en-US" sz="1600" dirty="0" smtClean="0">
                <a:solidFill>
                  <a:srgbClr val="000000"/>
                </a:solidFill>
                <a:latin typeface="HGPｺﾞｼｯｸM" pitchFamily="50" charset="-128"/>
                <a:ea typeface="HGPｺﾞｼｯｸM" pitchFamily="50" charset="-128"/>
              </a:rPr>
              <a:t>ケアシステムは、</a:t>
            </a:r>
            <a:r>
              <a:rPr lang="ja-JP" altLang="en-US" sz="1600" b="1" dirty="0" smtClean="0">
                <a:solidFill>
                  <a:srgbClr val="FF0000"/>
                </a:solidFill>
                <a:latin typeface="HGPｺﾞｼｯｸM" pitchFamily="50" charset="-128"/>
                <a:ea typeface="HGPｺﾞｼｯｸM" pitchFamily="50" charset="-128"/>
              </a:rPr>
              <a:t>保険者である市町村や都道府県が、地域の自主性や主体性に基づき、地域の</a:t>
            </a:r>
            <a:r>
              <a:rPr lang="ja-JP" altLang="en-US" sz="1600" b="1" dirty="0">
                <a:solidFill>
                  <a:srgbClr val="FF0000"/>
                </a:solidFill>
                <a:latin typeface="HGPｺﾞｼｯｸM" pitchFamily="50" charset="-128"/>
                <a:ea typeface="HGPｺﾞｼｯｸM" pitchFamily="50" charset="-128"/>
              </a:rPr>
              <a:t>特性に</a:t>
            </a:r>
            <a:r>
              <a:rPr lang="ja-JP" altLang="en-US" sz="1600" b="1" dirty="0" smtClean="0">
                <a:solidFill>
                  <a:srgbClr val="FF0000"/>
                </a:solidFill>
                <a:latin typeface="HGPｺﾞｼｯｸM" pitchFamily="50" charset="-128"/>
                <a:ea typeface="HGPｺﾞｼｯｸM" pitchFamily="50" charset="-128"/>
              </a:rPr>
              <a:t>応じて作り上げていく</a:t>
            </a:r>
            <a:r>
              <a:rPr lang="ja-JP" altLang="en-US" sz="1600" dirty="0" smtClean="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2" name="スライド番号プレースホルダー 1"/>
          <p:cNvSpPr>
            <a:spLocks noGrp="1"/>
          </p:cNvSpPr>
          <p:nvPr>
            <p:ph type="sldNum" sz="quarter" idx="12"/>
          </p:nvPr>
        </p:nvSpPr>
        <p:spPr>
          <a:xfrm>
            <a:off x="7496432" y="6414240"/>
            <a:ext cx="2318808" cy="365125"/>
          </a:xfrm>
        </p:spPr>
        <p:txBody>
          <a:bodyPr/>
          <a:lstStyle/>
          <a:p>
            <a:fld id="{FCE98AE0-BE98-4E8C-BBDC-F98D666762F1}"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342586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テキスト ボックス 11"/>
          <p:cNvSpPr txBox="1">
            <a:spLocks noChangeArrowheads="1"/>
          </p:cNvSpPr>
          <p:nvPr/>
        </p:nvSpPr>
        <p:spPr bwMode="auto">
          <a:xfrm>
            <a:off x="-52550" y="3175"/>
            <a:ext cx="834834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pPr>
            <a:r>
              <a:rPr lang="ja-JP" altLang="en-US" sz="2000" b="1" dirty="0" smtClean="0">
                <a:solidFill>
                  <a:prstClr val="black"/>
                </a:solidFill>
                <a:latin typeface="メイリオ" pitchFamily="50" charset="-128"/>
                <a:ea typeface="メイリオ" pitchFamily="50" charset="-128"/>
                <a:cs typeface="メイリオ" pitchFamily="50" charset="-128"/>
              </a:rPr>
              <a:t>　支え合いによる地域包括ケアシステムの構築について</a:t>
            </a:r>
          </a:p>
          <a:p>
            <a:pPr defTabSz="457200" eaLnBrk="1" fontAlgn="base" hangingPunct="1">
              <a:spcBef>
                <a:spcPct val="0"/>
              </a:spcBef>
              <a:spcAft>
                <a:spcPct val="0"/>
              </a:spcAft>
            </a:pPr>
            <a:endParaRPr lang="ja-JP" altLang="en-US" sz="2000" b="1" dirty="0" smtClean="0">
              <a:solidFill>
                <a:prstClr val="black"/>
              </a:solidFill>
              <a:latin typeface="メイリオ" pitchFamily="50" charset="-128"/>
              <a:ea typeface="メイリオ" pitchFamily="50" charset="-128"/>
              <a:cs typeface="メイリオ" pitchFamily="50" charset="-128"/>
            </a:endParaRPr>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 y="315915"/>
            <a:ext cx="13339519"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スライド番号プレースホルダ 3"/>
          <p:cNvSpPr>
            <a:spLocks noGrp="1"/>
          </p:cNvSpPr>
          <p:nvPr>
            <p:ph type="sldNum" sz="quarter" idx="12"/>
          </p:nvPr>
        </p:nvSpPr>
        <p:spPr bwMode="auto">
          <a:xfrm>
            <a:off x="7618952" y="6586117"/>
            <a:ext cx="231880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7CC9DAC-557E-4615-BF2F-AA2F621F9121}" type="slidenum">
              <a:rPr lang="en-US" altLang="ja-JP" smtClean="0">
                <a:solidFill>
                  <a:srgbClr val="000000"/>
                </a:solidFill>
                <a:latin typeface="Calibri" pitchFamily="34" charset="0"/>
              </a:rPr>
              <a:pPr eaLnBrk="1" hangingPunct="1"/>
              <a:t>12</a:t>
            </a:fld>
            <a:endParaRPr lang="en-US" altLang="ja-JP" smtClean="0">
              <a:solidFill>
                <a:srgbClr val="000000"/>
              </a:solidFill>
              <a:latin typeface="Calibri" pitchFamily="34" charset="0"/>
            </a:endParaRPr>
          </a:p>
        </p:txBody>
      </p:sp>
      <p:pic>
        <p:nvPicPr>
          <p:cNvPr id="297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35" y="2005018"/>
            <a:ext cx="4080211"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テキスト ボックス 61"/>
          <p:cNvSpPr txBox="1">
            <a:spLocks noChangeArrowheads="1"/>
          </p:cNvSpPr>
          <p:nvPr/>
        </p:nvSpPr>
        <p:spPr bwMode="auto">
          <a:xfrm>
            <a:off x="252178" y="6092886"/>
            <a:ext cx="94695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defRPr/>
            </a:pPr>
            <a:r>
              <a:rPr lang="ja-JP" altLang="en-US" sz="1600" dirty="0" smtClean="0">
                <a:solidFill>
                  <a:srgbClr val="000000"/>
                </a:solidFill>
                <a:latin typeface="ＭＳ Ｐゴシック"/>
                <a:ea typeface="ＭＳ Ｐゴシック"/>
              </a:rPr>
              <a:t>地域包括ケア研究会「地域包括ケアシステムの構築における今後の検討のための論点」（平成</a:t>
            </a:r>
            <a:r>
              <a:rPr lang="en-US" altLang="ja-JP" sz="1600" dirty="0" smtClean="0">
                <a:solidFill>
                  <a:srgbClr val="000000"/>
                </a:solidFill>
                <a:latin typeface="ＭＳ Ｐゴシック"/>
                <a:ea typeface="ＭＳ Ｐゴシック"/>
              </a:rPr>
              <a:t>25</a:t>
            </a:r>
            <a:r>
              <a:rPr lang="ja-JP" altLang="en-US" sz="1600" dirty="0" smtClean="0">
                <a:solidFill>
                  <a:srgbClr val="000000"/>
                </a:solidFill>
                <a:latin typeface="ＭＳ Ｐゴシック"/>
                <a:ea typeface="ＭＳ Ｐゴシック"/>
              </a:rPr>
              <a:t>年３月）より</a:t>
            </a:r>
          </a:p>
        </p:txBody>
      </p:sp>
      <p:sp>
        <p:nvSpPr>
          <p:cNvPr id="63" name="テキスト ボックス 62"/>
          <p:cNvSpPr txBox="1"/>
          <p:nvPr/>
        </p:nvSpPr>
        <p:spPr>
          <a:xfrm>
            <a:off x="4800314" y="2673358"/>
            <a:ext cx="4801654" cy="3046988"/>
          </a:xfrm>
          <a:prstGeom prst="rect">
            <a:avLst/>
          </a:prstGeom>
          <a:noFill/>
          <a:ln w="25400">
            <a:solidFill>
              <a:schemeClr val="accent1">
                <a:shade val="50000"/>
              </a:schemeClr>
            </a:solidFill>
          </a:ln>
        </p:spPr>
        <p:txBody>
          <a:bodyPr>
            <a:spAutoFit/>
          </a:bodyPr>
          <a:lstStyle/>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自助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：・介護保険・医療保険の自己負担部分</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・市場サービスの購入</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・自身や家族による対応</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互助</a:t>
            </a:r>
            <a:r>
              <a:rPr lang="ja-JP" altLang="en-US" sz="1600" b="1" dirty="0">
                <a:solidFill>
                  <a:srgbClr val="0070C0"/>
                </a:solidFill>
                <a:latin typeface="メイリオ" pitchFamily="50" charset="-128"/>
                <a:ea typeface="メイリオ" pitchFamily="50" charset="-128"/>
                <a:cs typeface="メイリオ" pitchFamily="50" charset="-128"/>
              </a:rPr>
              <a:t>：・費用負担が制度的に保障されていないボランティアなどの支援、地域住民の取組み</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共助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：・介護保険・医療保険制度による給付</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u="sng"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公助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：・介護保険・医療保険の公費（税金）</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en-US" altLang="ja-JP" sz="1600" b="1" dirty="0">
                <a:solidFill>
                  <a:srgbClr val="0070C0"/>
                </a:solidFill>
                <a:latin typeface="メイリオ" pitchFamily="50" charset="-128"/>
                <a:ea typeface="メイリオ" pitchFamily="50" charset="-128"/>
                <a:cs typeface="メイリオ" pitchFamily="50" charset="-128"/>
              </a:rPr>
              <a:t>   </a:t>
            </a:r>
            <a:r>
              <a:rPr lang="ja-JP" altLang="en-US" sz="1600" b="1" dirty="0">
                <a:solidFill>
                  <a:srgbClr val="0070C0"/>
                </a:solidFill>
                <a:latin typeface="メイリオ" pitchFamily="50" charset="-128"/>
                <a:ea typeface="メイリオ" pitchFamily="50" charset="-128"/>
                <a:cs typeface="メイリオ" pitchFamily="50" charset="-128"/>
              </a:rPr>
              <a:t>　　　部分</a:t>
            </a: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・自治体等が提供するサービス</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 name="Rectangle 2"/>
          <p:cNvSpPr>
            <a:spLocks noChangeArrowheads="1"/>
          </p:cNvSpPr>
          <p:nvPr/>
        </p:nvSpPr>
        <p:spPr bwMode="auto">
          <a:xfrm>
            <a:off x="129465" y="639763"/>
            <a:ext cx="9608084" cy="1174750"/>
          </a:xfrm>
          <a:prstGeom prst="rect">
            <a:avLst/>
          </a:prstGeom>
          <a:ln w="9525">
            <a:solidFill>
              <a:schemeClr val="tx1"/>
            </a:solidFill>
            <a:headEnd/>
            <a:tailEnd/>
          </a:ln>
          <a:extLst/>
        </p:spPr>
        <p:style>
          <a:lnRef idx="2">
            <a:schemeClr val="accent2"/>
          </a:lnRef>
          <a:fillRef idx="1">
            <a:schemeClr val="lt1"/>
          </a:fillRef>
          <a:effectRef idx="0">
            <a:schemeClr val="accent2"/>
          </a:effectRef>
          <a:fontRef idx="minor">
            <a:schemeClr val="dk1"/>
          </a:fontRef>
        </p:style>
        <p:txBody>
          <a:bodyPr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○地域包括ケアシステムの構築に当たっては、「介護」「医療」「予防」といった専門的サービスの前提として、「住まい」と「生活支援・福祉」といった分野が重要である。</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dirty="0">
                <a:solidFill>
                  <a:prstClr val="black"/>
                </a:solidFill>
                <a:latin typeface="HGPｺﾞｼｯｸM" panose="020B0600000000000000" pitchFamily="50" charset="-128"/>
                <a:ea typeface="HGPｺﾞｼｯｸM" panose="020B0600000000000000" pitchFamily="50" charset="-128"/>
              </a:rPr>
              <a:t>自助・共助・互助・公助をつなぎあわせる（体系化・組織化する）役割が必要</a:t>
            </a: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a:solidFill>
                  <a:prstClr val="black"/>
                </a:solidFill>
                <a:latin typeface="HGPｺﾞｼｯｸM" panose="020B0600000000000000" pitchFamily="50" charset="-128"/>
                <a:ea typeface="HGPｺﾞｼｯｸM" panose="020B0600000000000000" pitchFamily="50" charset="-128"/>
              </a:rPr>
              <a:t>○とりわけ、都市部では、意識的に「互助」の強化を行わなければ、強い「互助」を期待できない。</a:t>
            </a:r>
            <a:endParaRPr lang="ja-JP" altLang="en-US" sz="1800" dirty="0" smtClean="0">
              <a:solidFill>
                <a:prstClr val="black"/>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a:xfrm>
            <a:off x="4800314" y="3553725"/>
            <a:ext cx="4801654" cy="6431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858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H="1">
            <a:off x="37566" y="1052735"/>
            <a:ext cx="361154" cy="0"/>
          </a:xfrm>
          <a:prstGeom prst="line">
            <a:avLst/>
          </a:prstGeom>
          <a:ln w="152400">
            <a:solidFill>
              <a:schemeClr val="tx2">
                <a:lumMod val="60000"/>
                <a:lumOff val="40000"/>
              </a:schemeClr>
            </a:solidFill>
          </a:ln>
          <a:effectLst>
            <a:outerShdw blurRad="50800" dist="50800" dir="5400000" sx="1000" sy="1000" algn="ctr" rotWithShape="0">
              <a:srgbClr val="000000">
                <a:alpha val="0"/>
              </a:srgb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5179480" y="3670510"/>
            <a:ext cx="4782052" cy="502680"/>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48" name="二等辺三角形 47"/>
          <p:cNvSpPr/>
          <p:nvPr/>
        </p:nvSpPr>
        <p:spPr>
          <a:xfrm rot="5400000">
            <a:off x="2924293" y="3656194"/>
            <a:ext cx="4595470" cy="502680"/>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47" name="正方形/長方形 46"/>
          <p:cNvSpPr/>
          <p:nvPr/>
        </p:nvSpPr>
        <p:spPr>
          <a:xfrm>
            <a:off x="3012410" y="4941168"/>
            <a:ext cx="1958274" cy="1594536"/>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○地域資源の</a:t>
            </a:r>
            <a:r>
              <a:rPr lang="ja-JP" altLang="en-US" sz="1400" dirty="0">
                <a:solidFill>
                  <a:prstClr val="black"/>
                </a:solidFill>
              </a:rPr>
              <a:t>発掘</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地域リーダー発掘</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住民互助の</a:t>
            </a:r>
            <a:r>
              <a:rPr lang="ja-JP" altLang="en-US" sz="1400" dirty="0">
                <a:solidFill>
                  <a:prstClr val="black"/>
                </a:solidFill>
              </a:rPr>
              <a:t>発掘</a:t>
            </a:r>
            <a:endParaRPr lang="en-US" altLang="ja-JP" sz="1400" dirty="0">
              <a:solidFill>
                <a:prstClr val="black"/>
              </a:solidFill>
            </a:endParaRPr>
          </a:p>
          <a:p>
            <a:endParaRPr lang="en-US" altLang="ja-JP" sz="1400" dirty="0" smtClean="0">
              <a:solidFill>
                <a:prstClr val="black"/>
              </a:solidFill>
            </a:endParaRPr>
          </a:p>
        </p:txBody>
      </p:sp>
      <p:sp>
        <p:nvSpPr>
          <p:cNvPr id="44" name="二等辺三角形 43"/>
          <p:cNvSpPr/>
          <p:nvPr/>
        </p:nvSpPr>
        <p:spPr>
          <a:xfrm rot="5400000">
            <a:off x="352979" y="3615223"/>
            <a:ext cx="4782048" cy="61325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ja-JP" altLang="en-US" dirty="0">
              <a:solidFill>
                <a:prstClr val="white"/>
              </a:solidFill>
            </a:endParaRPr>
          </a:p>
        </p:txBody>
      </p:sp>
      <p:sp>
        <p:nvSpPr>
          <p:cNvPr id="2" name="タイトル 1"/>
          <p:cNvSpPr>
            <a:spLocks noGrp="1"/>
          </p:cNvSpPr>
          <p:nvPr>
            <p:ph type="ctrTitle"/>
          </p:nvPr>
        </p:nvSpPr>
        <p:spPr>
          <a:xfrm>
            <a:off x="0" y="0"/>
            <a:ext cx="9937750" cy="476672"/>
          </a:xfrm>
          <a:solidFill>
            <a:schemeClr val="accent5">
              <a:lumMod val="20000"/>
              <a:lumOff val="80000"/>
            </a:schemeClr>
          </a:solidFill>
        </p:spPr>
        <p:txBody>
          <a:bodyPr>
            <a:normAutofit/>
          </a:bodyPr>
          <a:lstStyle/>
          <a:p>
            <a:r>
              <a:rPr kumimoji="1" lang="ja-JP" altLang="en-US" sz="2000" u="sng" dirty="0" smtClean="0"/>
              <a:t>市町村における地域包括ケアシステム構築のプロセス（概念図）</a:t>
            </a:r>
            <a:endParaRPr kumimoji="1" lang="ja-JP" altLang="en-US" sz="2000" u="sng" dirty="0"/>
          </a:p>
        </p:txBody>
      </p:sp>
      <p:graphicFrame>
        <p:nvGraphicFramePr>
          <p:cNvPr id="4" name="図表 3"/>
          <p:cNvGraphicFramePr/>
          <p:nvPr>
            <p:extLst>
              <p:ext uri="{D42A27DB-BD31-4B8C-83A1-F6EECF244321}">
                <p14:modId xmlns:p14="http://schemas.microsoft.com/office/powerpoint/2010/main" val="2991521878"/>
              </p:ext>
            </p:extLst>
          </p:nvPr>
        </p:nvGraphicFramePr>
        <p:xfrm>
          <a:off x="351788" y="620688"/>
          <a:ext cx="9168307"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73053" y="2912270"/>
            <a:ext cx="2264007" cy="22191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prstClr val="black"/>
                </a:solidFill>
              </a:rPr>
              <a:t>地域</a:t>
            </a:r>
            <a:r>
              <a:rPr lang="ja-JP" altLang="en-US" sz="1400" b="1" u="sng" dirty="0">
                <a:solidFill>
                  <a:prstClr val="black"/>
                </a:solidFill>
              </a:rPr>
              <a:t>ケア</a:t>
            </a:r>
            <a:r>
              <a:rPr lang="ja-JP" altLang="en-US" sz="1400" b="1" u="sng" dirty="0" smtClean="0">
                <a:solidFill>
                  <a:prstClr val="black"/>
                </a:solidFill>
              </a:rPr>
              <a:t>会議の実施</a:t>
            </a:r>
            <a:endParaRPr lang="en-US" altLang="ja-JP" sz="1400" b="1" u="sng" dirty="0" smtClean="0">
              <a:solidFill>
                <a:prstClr val="black"/>
              </a:solidFill>
            </a:endParaRPr>
          </a:p>
          <a:p>
            <a:endParaRPr lang="en-US" altLang="ja-JP" sz="1400" dirty="0">
              <a:solidFill>
                <a:prstClr val="black"/>
              </a:solidFill>
            </a:endParaRPr>
          </a:p>
          <a:p>
            <a:r>
              <a:rPr lang="ja-JP" altLang="en-US" sz="1200" dirty="0" smtClean="0">
                <a:solidFill>
                  <a:prstClr val="black"/>
                </a:solidFill>
                <a:latin typeface="HG丸ｺﾞｼｯｸM-PRO" pitchFamily="50" charset="-128"/>
                <a:ea typeface="HG丸ｺﾞｼｯｸM-PRO" pitchFamily="50" charset="-128"/>
              </a:rPr>
              <a:t>地域包括支援センター等で個別事例の検討を通じ地域のニーズや社会資源を把握</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400" dirty="0">
                <a:solidFill>
                  <a:prstClr val="black"/>
                </a:solidFill>
              </a:rPr>
              <a:t>　</a:t>
            </a:r>
            <a:endParaRPr lang="en-US" altLang="ja-JP" sz="1400" dirty="0" smtClean="0">
              <a:solidFill>
                <a:prstClr val="black"/>
              </a:solidFill>
            </a:endParaRPr>
          </a:p>
          <a:p>
            <a:r>
              <a:rPr lang="ja-JP" altLang="en-US" sz="1400" dirty="0">
                <a:solidFill>
                  <a:prstClr val="black"/>
                </a:solidFill>
                <a:latin typeface="HG丸ｺﾞｼｯｸM-PRO" pitchFamily="50" charset="-128"/>
                <a:ea typeface="HG丸ｺﾞｼｯｸM-PRO" pitchFamily="50" charset="-128"/>
              </a:rPr>
              <a:t>　</a:t>
            </a:r>
            <a:r>
              <a:rPr lang="en-US" altLang="ja-JP" sz="1100" dirty="0" smtClean="0">
                <a:solidFill>
                  <a:prstClr val="black"/>
                </a:solidFill>
                <a:latin typeface="HG丸ｺﾞｼｯｸM-PRO" pitchFamily="50" charset="-128"/>
                <a:ea typeface="HG丸ｺﾞｼｯｸM-PRO" pitchFamily="50" charset="-128"/>
              </a:rPr>
              <a:t>※</a:t>
            </a:r>
            <a:r>
              <a:rPr lang="ja-JP" altLang="en-US" sz="1100" dirty="0" smtClean="0">
                <a:solidFill>
                  <a:prstClr val="black"/>
                </a:solidFill>
                <a:latin typeface="HG丸ｺﾞｼｯｸM-PRO" pitchFamily="50" charset="-128"/>
                <a:ea typeface="HG丸ｺﾞｼｯｸM-PRO" pitchFamily="50" charset="-128"/>
              </a:rPr>
              <a:t>　地域包括支援センター</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では総合相談も実施。</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rPr>
              <a:t>　</a:t>
            </a:r>
            <a:r>
              <a:rPr lang="ja-JP" altLang="en-US" sz="1200" dirty="0" smtClean="0">
                <a:solidFill>
                  <a:prstClr val="black"/>
                </a:solidFill>
              </a:rPr>
              <a:t>　　</a:t>
            </a:r>
            <a:endParaRPr lang="en-US" altLang="ja-JP" sz="1200" dirty="0" smtClean="0">
              <a:solidFill>
                <a:prstClr val="black"/>
              </a:solidFill>
            </a:endParaRPr>
          </a:p>
        </p:txBody>
      </p:sp>
      <p:sp>
        <p:nvSpPr>
          <p:cNvPr id="6" name="正方形/長方形 5"/>
          <p:cNvSpPr/>
          <p:nvPr/>
        </p:nvSpPr>
        <p:spPr>
          <a:xfrm>
            <a:off x="273266" y="1431372"/>
            <a:ext cx="2247405" cy="12765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rIns="36000" rtlCol="0" anchor="ctr"/>
          <a:lstStyle/>
          <a:p>
            <a:r>
              <a:rPr lang="ja-JP" altLang="en-US" sz="1200" b="1" u="sng" dirty="0" smtClean="0">
                <a:solidFill>
                  <a:prstClr val="black"/>
                </a:solidFill>
              </a:rPr>
              <a:t>日常生活圏域ニーズ調査等</a:t>
            </a:r>
            <a:endParaRPr lang="en-US" altLang="ja-JP" sz="1200" dirty="0">
              <a:solidFill>
                <a:prstClr val="black"/>
              </a:solidFill>
            </a:endParaRPr>
          </a:p>
          <a:p>
            <a:endParaRPr lang="en-US" altLang="ja-JP" sz="800" dirty="0" smtClean="0">
              <a:solidFill>
                <a:prstClr val="black"/>
              </a:solidFill>
            </a:endParaRPr>
          </a:p>
          <a:p>
            <a:r>
              <a:rPr lang="ja-JP" altLang="en-US" sz="1200" dirty="0" smtClean="0">
                <a:solidFill>
                  <a:prstClr val="black"/>
                </a:solidFill>
                <a:latin typeface="HG丸ｺﾞｼｯｸM-PRO" pitchFamily="50" charset="-128"/>
                <a:ea typeface="HG丸ｺﾞｼｯｸM-PRO" pitchFamily="50" charset="-128"/>
              </a:rPr>
              <a:t>介護保険事業計画の策定のため日常生活圏域ニーズ調査を実施し、地域の実態を把握</a:t>
            </a:r>
            <a:endParaRPr lang="en-US" altLang="ja-JP" sz="1200" dirty="0" smtClean="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73097" y="5276974"/>
            <a:ext cx="2240447" cy="1260000"/>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prstClr val="black"/>
                </a:solidFill>
              </a:rPr>
              <a:t>医療・介護情報の</a:t>
            </a:r>
            <a:endParaRPr lang="en-US" altLang="ja-JP" sz="1400" b="1" u="sng" dirty="0" smtClean="0">
              <a:solidFill>
                <a:prstClr val="black"/>
              </a:solidFill>
            </a:endParaRPr>
          </a:p>
          <a:p>
            <a:r>
              <a:rPr lang="ja-JP" altLang="en-US" sz="1400" b="1" u="sng" dirty="0" smtClean="0">
                <a:solidFill>
                  <a:prstClr val="black"/>
                </a:solidFill>
              </a:rPr>
              <a:t>「見える化」</a:t>
            </a:r>
            <a:endParaRPr lang="en-US" altLang="ja-JP" sz="1400" b="1" u="sng" dirty="0" smtClean="0">
              <a:solidFill>
                <a:prstClr val="black"/>
              </a:solidFill>
            </a:endParaRPr>
          </a:p>
          <a:p>
            <a:r>
              <a:rPr lang="ja-JP" altLang="en-US" sz="1400" dirty="0" smtClean="0">
                <a:solidFill>
                  <a:prstClr val="black"/>
                </a:solidFill>
              </a:rPr>
              <a:t>（随時）</a:t>
            </a:r>
            <a:endParaRPr lang="en-US" altLang="ja-JP" sz="1400" dirty="0" smtClean="0">
              <a:solidFill>
                <a:prstClr val="black"/>
              </a:solidFill>
            </a:endParaRPr>
          </a:p>
          <a:p>
            <a:endParaRPr lang="en-US" altLang="ja-JP" sz="1400" dirty="0">
              <a:solidFill>
                <a:prstClr val="black"/>
              </a:solidFill>
            </a:endParaRPr>
          </a:p>
          <a:p>
            <a:r>
              <a:rPr lang="ja-JP" altLang="en-US" sz="1200" dirty="0" smtClean="0">
                <a:solidFill>
                  <a:prstClr val="black"/>
                </a:solidFill>
                <a:latin typeface="HG丸ｺﾞｼｯｸM-PRO" pitchFamily="50" charset="-128"/>
                <a:ea typeface="HG丸ｺﾞｼｯｸM-PRO" pitchFamily="50" charset="-128"/>
              </a:rPr>
              <a:t>他市町村との比較検討</a:t>
            </a:r>
            <a:endParaRPr lang="en-US" altLang="ja-JP" sz="1600" dirty="0" smtClean="0">
              <a:solidFill>
                <a:prstClr val="black"/>
              </a:solidFill>
            </a:endParaRPr>
          </a:p>
        </p:txBody>
      </p:sp>
      <p:sp>
        <p:nvSpPr>
          <p:cNvPr id="13" name="上矢印 12"/>
          <p:cNvSpPr/>
          <p:nvPr/>
        </p:nvSpPr>
        <p:spPr>
          <a:xfrm>
            <a:off x="5881501" y="4471105"/>
            <a:ext cx="508682"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endParaRPr lang="ja-JP" altLang="en-US">
              <a:solidFill>
                <a:prstClr val="black"/>
              </a:solidFill>
            </a:endParaRPr>
          </a:p>
        </p:txBody>
      </p:sp>
      <p:cxnSp>
        <p:nvCxnSpPr>
          <p:cNvPr id="12" name="直線コネクタ 11"/>
          <p:cNvCxnSpPr/>
          <p:nvPr/>
        </p:nvCxnSpPr>
        <p:spPr>
          <a:xfrm flipH="1">
            <a:off x="9824895" y="1071786"/>
            <a:ext cx="9976" cy="5580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7072" y="6741419"/>
            <a:ext cx="9866723"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16714" y="1118505"/>
            <a:ext cx="0" cy="5544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589353" y="986516"/>
            <a:ext cx="325037"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51708" y="1052735"/>
            <a:ext cx="236212" cy="0"/>
          </a:xfrm>
          <a:prstGeom prst="straightConnector1">
            <a:avLst/>
          </a:prstGeom>
          <a:ln w="114300">
            <a:solidFill>
              <a:schemeClr val="tx2">
                <a:lumMod val="60000"/>
                <a:lumOff val="40000"/>
              </a:schemeClr>
            </a:solidFill>
            <a:tailEnd type="triangle"/>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318814" y="6607158"/>
            <a:ext cx="1629615" cy="25085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dirty="0" smtClean="0">
                <a:solidFill>
                  <a:srgbClr val="4F81BD"/>
                </a:solidFill>
              </a:rPr>
              <a:t>ＰＤＣＡサイクル</a:t>
            </a:r>
            <a:endParaRPr lang="en-US" altLang="ja-JP" sz="1400" b="1" dirty="0" smtClean="0">
              <a:solidFill>
                <a:srgbClr val="4F81BD"/>
              </a:solidFill>
            </a:endParaRPr>
          </a:p>
        </p:txBody>
      </p:sp>
      <p:sp>
        <p:nvSpPr>
          <p:cNvPr id="37" name="正方形/長方形 36"/>
          <p:cNvSpPr/>
          <p:nvPr/>
        </p:nvSpPr>
        <p:spPr>
          <a:xfrm>
            <a:off x="2520479" y="3044246"/>
            <a:ext cx="447110"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量的・質的分析</a:t>
            </a:r>
            <a:endParaRPr lang="ja-JP" altLang="en-US" sz="1400" dirty="0">
              <a:solidFill>
                <a:prstClr val="black"/>
              </a:solidFill>
            </a:endParaRPr>
          </a:p>
        </p:txBody>
      </p:sp>
      <p:sp>
        <p:nvSpPr>
          <p:cNvPr id="49" name="正方形/長方形 48"/>
          <p:cNvSpPr/>
          <p:nvPr/>
        </p:nvSpPr>
        <p:spPr>
          <a:xfrm>
            <a:off x="4928063" y="3168605"/>
            <a:ext cx="447110"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ja-JP" altLang="en-US" sz="1400" dirty="0">
              <a:solidFill>
                <a:prstClr val="black"/>
              </a:solidFill>
            </a:endParaRPr>
          </a:p>
        </p:txBody>
      </p:sp>
      <p:sp>
        <p:nvSpPr>
          <p:cNvPr id="54" name="正方形/長方形 53"/>
          <p:cNvSpPr/>
          <p:nvPr/>
        </p:nvSpPr>
        <p:spPr>
          <a:xfrm>
            <a:off x="5409922" y="1444072"/>
            <a:ext cx="1960661" cy="3003115"/>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latin typeface="ＭＳ Ｐゴシック"/>
              </a:rPr>
              <a:t>■</a:t>
            </a:r>
            <a:r>
              <a:rPr lang="ja-JP" altLang="en-US" sz="1100" dirty="0" smtClean="0">
                <a:solidFill>
                  <a:prstClr val="black"/>
                </a:solidFill>
                <a:latin typeface="ＭＳ Ｐゴシック"/>
              </a:rPr>
              <a:t>都道府県</a:t>
            </a:r>
            <a:r>
              <a:rPr lang="ja-JP" altLang="en-US" sz="1100" dirty="0">
                <a:solidFill>
                  <a:prstClr val="black"/>
                </a:solidFill>
                <a:latin typeface="ＭＳ Ｐゴシック"/>
              </a:rPr>
              <a:t>と</a:t>
            </a:r>
            <a:r>
              <a:rPr lang="ja-JP" altLang="en-US" sz="1100" dirty="0" smtClean="0">
                <a:solidFill>
                  <a:prstClr val="black"/>
                </a:solidFill>
                <a:latin typeface="ＭＳ Ｐゴシック"/>
              </a:rPr>
              <a:t>の連携</a:t>
            </a:r>
            <a:r>
              <a:rPr lang="ja-JP" altLang="en-US" sz="1200" dirty="0" smtClean="0">
                <a:solidFill>
                  <a:prstClr val="black"/>
                </a:solidFill>
                <a:latin typeface="ＭＳ Ｐゴシック"/>
              </a:rPr>
              <a:t>　</a:t>
            </a:r>
            <a:r>
              <a:rPr lang="ja-JP" altLang="en-US" sz="1100" dirty="0" smtClean="0">
                <a:solidFill>
                  <a:prstClr val="black"/>
                </a:solidFill>
                <a:latin typeface="HG丸ｺﾞｼｯｸM-PRO" pitchFamily="50" charset="-128"/>
                <a:ea typeface="HG丸ｺﾞｼｯｸM-PRO" pitchFamily="50" charset="-128"/>
              </a:rPr>
              <a:t>　</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（医療・居住等）</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ＭＳ Ｐゴシック"/>
              </a:rPr>
              <a:t>■関連計画との調整</a:t>
            </a:r>
            <a:endParaRPr lang="en-US" altLang="ja-JP" sz="1100" dirty="0">
              <a:solidFill>
                <a:prstClr val="black"/>
              </a:solidFill>
              <a:latin typeface="ＭＳ Ｐゴシック"/>
            </a:endParaRPr>
          </a:p>
          <a:p>
            <a:r>
              <a:rPr lang="ja-JP" altLang="en-US" sz="1050" dirty="0">
                <a:solidFill>
                  <a:prstClr val="black"/>
                </a:solidFill>
                <a:latin typeface="HG丸ｺﾞｼｯｸM-PRO" pitchFamily="50" charset="-128"/>
                <a:ea typeface="HG丸ｺﾞｼｯｸM-PRO" pitchFamily="50" charset="-128"/>
              </a:rPr>
              <a:t>　・医療計画</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・居住安定確保計画</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・市町村の関連</a:t>
            </a:r>
            <a:r>
              <a:rPr lang="ja-JP" altLang="en-US" sz="1050" dirty="0" smtClean="0">
                <a:solidFill>
                  <a:prstClr val="black"/>
                </a:solidFill>
                <a:latin typeface="HG丸ｺﾞｼｯｸM-PRO" pitchFamily="50" charset="-128"/>
                <a:ea typeface="HG丸ｺﾞｼｯｸM-PRO" pitchFamily="50" charset="-128"/>
              </a:rPr>
              <a:t>計画　等</a:t>
            </a:r>
            <a:endParaRPr lang="en-US" altLang="ja-JP" sz="1050" dirty="0">
              <a:solidFill>
                <a:prstClr val="black"/>
              </a:solidFill>
              <a:latin typeface="ＭＳ Ｐゴシック"/>
            </a:endParaRPr>
          </a:p>
          <a:p>
            <a:endParaRPr lang="en-US" altLang="ja-JP" sz="1100" dirty="0" smtClean="0">
              <a:solidFill>
                <a:prstClr val="black"/>
              </a:solidFill>
              <a:latin typeface="ＭＳ Ｐゴシック"/>
            </a:endParaRPr>
          </a:p>
          <a:p>
            <a:r>
              <a:rPr lang="ja-JP" altLang="en-US" sz="1100" dirty="0" smtClean="0">
                <a:solidFill>
                  <a:prstClr val="black"/>
                </a:solidFill>
                <a:latin typeface="ＭＳ Ｐゴシック"/>
              </a:rPr>
              <a:t>■住民参画</a:t>
            </a:r>
            <a:endParaRPr lang="en-US" altLang="ja-JP" sz="1100" dirty="0" smtClean="0">
              <a:solidFill>
                <a:prstClr val="black"/>
              </a:solidFill>
              <a:latin typeface="ＭＳ Ｐゴシック"/>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住民会議</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　・セミナー</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・パブリックコメント等</a:t>
            </a:r>
            <a:endParaRPr lang="en-US" altLang="ja-JP" sz="1050" dirty="0" smtClean="0">
              <a:solidFill>
                <a:prstClr val="black"/>
              </a:solidFill>
              <a:latin typeface="ＭＳ Ｐゴシック"/>
            </a:endParaRPr>
          </a:p>
          <a:p>
            <a:endParaRPr lang="en-US" altLang="ja-JP" sz="1100" dirty="0" smtClean="0">
              <a:solidFill>
                <a:prstClr val="black"/>
              </a:solidFill>
              <a:latin typeface="ＭＳ Ｐゴシック"/>
            </a:endParaRPr>
          </a:p>
          <a:p>
            <a:r>
              <a:rPr lang="ja-JP" altLang="en-US" sz="1100" dirty="0" smtClean="0">
                <a:solidFill>
                  <a:prstClr val="black"/>
                </a:solidFill>
                <a:latin typeface="ＭＳ Ｐゴシック"/>
              </a:rPr>
              <a:t>■関連施策との調整</a:t>
            </a:r>
            <a:endParaRPr lang="en-US" altLang="ja-JP" sz="1100" dirty="0" smtClean="0">
              <a:solidFill>
                <a:prstClr val="black"/>
              </a:solidFill>
              <a:latin typeface="ＭＳ Ｐゴシック"/>
            </a:endParaRPr>
          </a:p>
          <a:p>
            <a:r>
              <a:rPr lang="ja-JP" altLang="en-US" sz="900" dirty="0" smtClean="0">
                <a:solidFill>
                  <a:prstClr val="black"/>
                </a:solidFill>
                <a:latin typeface="HG丸ｺﾞｼｯｸM-PRO" pitchFamily="50" charset="-128"/>
                <a:ea typeface="HG丸ｺﾞｼｯｸM-PRO" pitchFamily="50" charset="-128"/>
              </a:rPr>
              <a:t>　・障害、児童、難病施策等</a:t>
            </a:r>
            <a:endParaRPr lang="en-US" altLang="ja-JP" sz="900" dirty="0" smtClean="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en-US" sz="900" dirty="0" smtClean="0">
                <a:solidFill>
                  <a:prstClr val="black"/>
                </a:solidFill>
                <a:latin typeface="HG丸ｺﾞｼｯｸM-PRO" pitchFamily="50" charset="-128"/>
                <a:ea typeface="HG丸ｺﾞｼｯｸM-PRO" pitchFamily="50" charset="-128"/>
              </a:rPr>
              <a:t>　の調整</a:t>
            </a:r>
            <a:endParaRPr lang="en-US" altLang="ja-JP" sz="900" dirty="0">
              <a:solidFill>
                <a:prstClr val="black"/>
              </a:solidFill>
            </a:endParaRPr>
          </a:p>
        </p:txBody>
      </p:sp>
      <p:sp>
        <p:nvSpPr>
          <p:cNvPr id="55" name="正方形/長方形 54"/>
          <p:cNvSpPr/>
          <p:nvPr/>
        </p:nvSpPr>
        <p:spPr>
          <a:xfrm>
            <a:off x="4970724" y="3044229"/>
            <a:ext cx="502680"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事業化・施策化協議</a:t>
            </a:r>
            <a:endParaRPr lang="ja-JP" altLang="en-US" sz="1400" dirty="0">
              <a:solidFill>
                <a:prstClr val="black"/>
              </a:solidFill>
            </a:endParaRPr>
          </a:p>
        </p:txBody>
      </p:sp>
      <p:sp>
        <p:nvSpPr>
          <p:cNvPr id="56" name="正方形/長方形 55"/>
          <p:cNvSpPr/>
          <p:nvPr/>
        </p:nvSpPr>
        <p:spPr>
          <a:xfrm>
            <a:off x="7745602" y="1443322"/>
            <a:ext cx="2006469" cy="5092382"/>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ltLang="ja-JP" sz="900" dirty="0">
                <a:solidFill>
                  <a:prstClr val="black"/>
                </a:solidFill>
              </a:rPr>
              <a:t> </a:t>
            </a:r>
            <a:endParaRPr lang="ja-JP" altLang="ja-JP" sz="900" dirty="0">
              <a:solidFill>
                <a:prstClr val="black"/>
              </a:solidFill>
            </a:endParaRPr>
          </a:p>
          <a:p>
            <a:r>
              <a:rPr lang="ja-JP" altLang="ja-JP" sz="1200" dirty="0">
                <a:solidFill>
                  <a:prstClr val="black"/>
                </a:solidFill>
                <a:latin typeface="ＭＳ Ｐゴシック"/>
              </a:rPr>
              <a:t>■介護サービス</a:t>
            </a:r>
          </a:p>
          <a:p>
            <a:r>
              <a:rPr lang="ja-JP" altLang="ja-JP" sz="1000" dirty="0">
                <a:solidFill>
                  <a:prstClr val="black"/>
                </a:solidFill>
                <a:latin typeface="HG丸ｺﾞｼｯｸM-PRO" pitchFamily="50" charset="-128"/>
                <a:ea typeface="HG丸ｺﾞｼｯｸM-PRO" pitchFamily="50" charset="-128"/>
              </a:rPr>
              <a:t>　・地域ニーズに応じた</a:t>
            </a:r>
            <a:r>
              <a:rPr lang="ja-JP" altLang="ja-JP" sz="1000" dirty="0" smtClean="0">
                <a:solidFill>
                  <a:prstClr val="black"/>
                </a:solidFill>
                <a:latin typeface="HG丸ｺﾞｼｯｸM-PRO" pitchFamily="50" charset="-128"/>
                <a:ea typeface="HG丸ｺﾞｼｯｸM-PRO" pitchFamily="50" charset="-128"/>
              </a:rPr>
              <a:t>在宅</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サービスや</a:t>
            </a:r>
            <a:r>
              <a:rPr lang="ja-JP" altLang="ja-JP" sz="1000" dirty="0" smtClean="0">
                <a:solidFill>
                  <a:prstClr val="black"/>
                </a:solidFill>
                <a:latin typeface="HG丸ｺﾞｼｯｸM-PRO" pitchFamily="50" charset="-128"/>
                <a:ea typeface="HG丸ｺﾞｼｯｸM-PRO" pitchFamily="50" charset="-128"/>
              </a:rPr>
              <a:t>施設</a:t>
            </a:r>
            <a:r>
              <a:rPr lang="ja-JP" altLang="ja-JP" sz="1000" dirty="0">
                <a:solidFill>
                  <a:prstClr val="black"/>
                </a:solidFill>
                <a:latin typeface="HG丸ｺﾞｼｯｸM-PRO" pitchFamily="50" charset="-128"/>
                <a:ea typeface="HG丸ｺﾞｼｯｸM-PRO" pitchFamily="50" charset="-128"/>
              </a:rPr>
              <a:t>の</a:t>
            </a:r>
            <a:r>
              <a:rPr lang="ja-JP" altLang="ja-JP" sz="1000" dirty="0" smtClean="0">
                <a:solidFill>
                  <a:prstClr val="black"/>
                </a:solidFill>
                <a:latin typeface="HG丸ｺﾞｼｯｸM-PRO" pitchFamily="50" charset="-128"/>
                <a:ea typeface="HG丸ｺﾞｼｯｸM-PRO" pitchFamily="50" charset="-128"/>
              </a:rPr>
              <a:t>バラン</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ス</a:t>
            </a:r>
            <a:r>
              <a:rPr lang="ja-JP" altLang="ja-JP" sz="1000" dirty="0">
                <a:solidFill>
                  <a:prstClr val="black"/>
                </a:solidFill>
                <a:latin typeface="HG丸ｺﾞｼｯｸM-PRO" pitchFamily="50" charset="-128"/>
                <a:ea typeface="HG丸ｺﾞｼｯｸM-PRO" pitchFamily="50" charset="-128"/>
              </a:rPr>
              <a:t>のとれた基盤整備</a:t>
            </a:r>
          </a:p>
          <a:p>
            <a:r>
              <a:rPr lang="ja-JP" altLang="ja-JP" sz="1000" dirty="0">
                <a:solidFill>
                  <a:prstClr val="black"/>
                </a:solidFill>
                <a:latin typeface="HG丸ｺﾞｼｯｸM-PRO" pitchFamily="50" charset="-128"/>
                <a:ea typeface="HG丸ｺﾞｼｯｸM-PRO" pitchFamily="50" charset="-128"/>
              </a:rPr>
              <a:t>　・将来の高齢化や</a:t>
            </a:r>
            <a:r>
              <a:rPr lang="ja-JP" altLang="ja-JP" sz="1000" dirty="0" smtClean="0">
                <a:solidFill>
                  <a:prstClr val="black"/>
                </a:solidFill>
                <a:latin typeface="HG丸ｺﾞｼｯｸM-PRO" pitchFamily="50" charset="-128"/>
                <a:ea typeface="HG丸ｺﾞｼｯｸM-PRO" pitchFamily="50" charset="-128"/>
              </a:rPr>
              <a:t>利用者数</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見通し</a:t>
            </a:r>
            <a:r>
              <a:rPr lang="ja-JP" altLang="ja-JP" sz="1000" dirty="0">
                <a:solidFill>
                  <a:prstClr val="black"/>
                </a:solidFill>
                <a:latin typeface="HG丸ｺﾞｼｯｸM-PRO" pitchFamily="50" charset="-128"/>
                <a:ea typeface="HG丸ｺﾞｼｯｸM-PRO" pitchFamily="50" charset="-128"/>
              </a:rPr>
              <a:t>に基づく必要量</a:t>
            </a:r>
          </a:p>
          <a:p>
            <a:endParaRPr lang="en-US" altLang="ja-JP" sz="1000" dirty="0">
              <a:solidFill>
                <a:prstClr val="black"/>
              </a:solidFill>
              <a:latin typeface="HG丸ｺﾞｼｯｸM-PRO" pitchFamily="50" charset="-128"/>
              <a:ea typeface="HG丸ｺﾞｼｯｸM-PRO" pitchFamily="50" charset="-128"/>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医療・介護連携</a:t>
            </a:r>
          </a:p>
          <a:p>
            <a:r>
              <a:rPr lang="ja-JP" altLang="ja-JP" sz="1000" dirty="0">
                <a:solidFill>
                  <a:prstClr val="black"/>
                </a:solidFill>
                <a:latin typeface="HG丸ｺﾞｼｯｸM-PRO" pitchFamily="50" charset="-128"/>
                <a:ea typeface="HG丸ｺﾞｼｯｸM-PRO" pitchFamily="50" charset="-128"/>
              </a:rPr>
              <a:t>　・地域包括支援センター</a:t>
            </a:r>
            <a:r>
              <a:rPr lang="ja-JP" altLang="ja-JP" sz="1000" dirty="0" smtClean="0">
                <a:solidFill>
                  <a:prstClr val="black"/>
                </a:solidFill>
                <a:latin typeface="HG丸ｺﾞｼｯｸM-PRO" pitchFamily="50" charset="-128"/>
                <a:ea typeface="HG丸ｺﾞｼｯｸM-PRO" pitchFamily="50" charset="-128"/>
              </a:rPr>
              <a:t>の</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体制</a:t>
            </a:r>
            <a:r>
              <a:rPr lang="ja-JP" altLang="ja-JP" sz="1000" dirty="0">
                <a:solidFill>
                  <a:prstClr val="black"/>
                </a:solidFill>
                <a:latin typeface="HG丸ｺﾞｼｯｸM-PRO" pitchFamily="50" charset="-128"/>
                <a:ea typeface="HG丸ｺﾞｼｯｸM-PRO" pitchFamily="50" charset="-128"/>
              </a:rPr>
              <a:t>整備（在宅医療・</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の連携）</a:t>
            </a:r>
          </a:p>
          <a:p>
            <a:r>
              <a:rPr lang="ja-JP" altLang="ja-JP" sz="1000" dirty="0">
                <a:solidFill>
                  <a:prstClr val="black"/>
                </a:solidFill>
                <a:latin typeface="HG丸ｺﾞｼｯｸM-PRO" pitchFamily="50" charset="-128"/>
                <a:ea typeface="HG丸ｺﾞｼｯｸM-PRO" pitchFamily="50" charset="-128"/>
              </a:rPr>
              <a:t>　・医療関係団体等との連携</a:t>
            </a:r>
          </a:p>
          <a:p>
            <a:endParaRPr lang="en-US" altLang="ja-JP" sz="1200" dirty="0" smtClean="0">
              <a:solidFill>
                <a:prstClr val="black"/>
              </a:solidFill>
              <a:latin typeface="ＭＳ Ｐゴシック"/>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住まい</a:t>
            </a:r>
          </a:p>
          <a:p>
            <a:r>
              <a:rPr lang="ja-JP" altLang="ja-JP" sz="1000" dirty="0">
                <a:solidFill>
                  <a:prstClr val="black"/>
                </a:solidFill>
                <a:latin typeface="HG丸ｺﾞｼｯｸM-PRO" pitchFamily="50" charset="-128"/>
                <a:ea typeface="HG丸ｺﾞｼｯｸM-PRO" pitchFamily="50" charset="-128"/>
              </a:rPr>
              <a:t>　・サービス付き</a:t>
            </a:r>
            <a:r>
              <a:rPr lang="ja-JP" altLang="ja-JP" sz="1000" dirty="0" smtClean="0">
                <a:solidFill>
                  <a:prstClr val="black"/>
                </a:solidFill>
                <a:latin typeface="HG丸ｺﾞｼｯｸM-PRO" pitchFamily="50" charset="-128"/>
                <a:ea typeface="HG丸ｺﾞｼｯｸM-PRO" pitchFamily="50" charset="-128"/>
              </a:rPr>
              <a:t>高齢者向け</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住宅</a:t>
            </a:r>
            <a:r>
              <a:rPr lang="ja-JP" altLang="ja-JP" sz="1000" dirty="0">
                <a:solidFill>
                  <a:prstClr val="black"/>
                </a:solidFill>
                <a:latin typeface="HG丸ｺﾞｼｯｸM-PRO" pitchFamily="50" charset="-128"/>
                <a:ea typeface="HG丸ｺﾞｼｯｸM-PRO" pitchFamily="50" charset="-128"/>
              </a:rPr>
              <a:t>等の整備</a:t>
            </a:r>
          </a:p>
          <a:p>
            <a:r>
              <a:rPr lang="ja-JP" altLang="ja-JP" sz="1000" dirty="0">
                <a:solidFill>
                  <a:prstClr val="black"/>
                </a:solidFill>
                <a:latin typeface="HG丸ｺﾞｼｯｸM-PRO" pitchFamily="50" charset="-128"/>
                <a:ea typeface="HG丸ｺﾞｼｯｸM-PRO" pitchFamily="50" charset="-128"/>
              </a:rPr>
              <a:t>　・住宅施策と連携した</a:t>
            </a:r>
            <a:r>
              <a:rPr lang="ja-JP" altLang="ja-JP" sz="1000" dirty="0" smtClean="0">
                <a:solidFill>
                  <a:prstClr val="black"/>
                </a:solidFill>
                <a:latin typeface="HG丸ｺﾞｼｯｸM-PRO" pitchFamily="50" charset="-128"/>
                <a:ea typeface="HG丸ｺﾞｼｯｸM-PRO" pitchFamily="50" charset="-128"/>
              </a:rPr>
              <a:t>居住</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確保</a:t>
            </a:r>
            <a:endParaRPr lang="ja-JP" altLang="ja-JP" sz="1000" dirty="0">
              <a:solidFill>
                <a:prstClr val="black"/>
              </a:solidFill>
              <a:latin typeface="HG丸ｺﾞｼｯｸM-PRO" pitchFamily="50" charset="-128"/>
              <a:ea typeface="HG丸ｺﾞｼｯｸM-PRO" pitchFamily="50" charset="-128"/>
            </a:endParaRPr>
          </a:p>
          <a:p>
            <a:endParaRPr lang="en-US" altLang="ja-JP" sz="1200" dirty="0" smtClean="0">
              <a:solidFill>
                <a:prstClr val="black"/>
              </a:solidFill>
              <a:latin typeface="ＭＳ Ｐゴシック"/>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生活支援／介護予防</a:t>
            </a:r>
          </a:p>
          <a:p>
            <a:r>
              <a:rPr lang="ja-JP" altLang="ja-JP" sz="1000" dirty="0">
                <a:solidFill>
                  <a:prstClr val="black"/>
                </a:solidFill>
                <a:latin typeface="HG丸ｺﾞｼｯｸM-PRO" pitchFamily="50" charset="-128"/>
                <a:ea typeface="HG丸ｺﾞｼｯｸM-PRO" pitchFamily="50" charset="-128"/>
              </a:rPr>
              <a:t>　・自助（民間活力）、</a:t>
            </a:r>
            <a:r>
              <a:rPr lang="ja-JP" altLang="ja-JP" sz="1000" dirty="0" smtClean="0">
                <a:solidFill>
                  <a:prstClr val="black"/>
                </a:solidFill>
                <a:latin typeface="HG丸ｺﾞｼｯｸM-PRO" pitchFamily="50" charset="-128"/>
                <a:ea typeface="HG丸ｺﾞｼｯｸM-PRO" pitchFamily="50" charset="-128"/>
              </a:rPr>
              <a:t>互助</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a:t>
            </a:r>
            <a:r>
              <a:rPr lang="ja-JP" altLang="ja-JP" sz="1000" dirty="0">
                <a:solidFill>
                  <a:prstClr val="black"/>
                </a:solidFill>
                <a:latin typeface="HG丸ｺﾞｼｯｸM-PRO" pitchFamily="50" charset="-128"/>
                <a:ea typeface="HG丸ｺﾞｼｯｸM-PRO" pitchFamily="50" charset="-128"/>
              </a:rPr>
              <a:t>ボランティア）等に</a:t>
            </a:r>
            <a:r>
              <a:rPr lang="ja-JP" altLang="ja-JP" sz="1000" dirty="0" err="1" smtClean="0">
                <a:solidFill>
                  <a:prstClr val="black"/>
                </a:solidFill>
                <a:latin typeface="HG丸ｺﾞｼｯｸM-PRO" pitchFamily="50" charset="-128"/>
                <a:ea typeface="HG丸ｺﾞｼｯｸM-PRO" pitchFamily="50" charset="-128"/>
              </a:rPr>
              <a:t>よ</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err="1" smtClean="0">
                <a:solidFill>
                  <a:prstClr val="black"/>
                </a:solidFill>
                <a:latin typeface="HG丸ｺﾞｼｯｸM-PRO" pitchFamily="50" charset="-128"/>
                <a:ea typeface="HG丸ｺﾞｼｯｸM-PRO" pitchFamily="50" charset="-128"/>
              </a:rPr>
              <a:t>る</a:t>
            </a:r>
            <a:r>
              <a:rPr lang="ja-JP" altLang="ja-JP" sz="1000" dirty="0">
                <a:solidFill>
                  <a:prstClr val="black"/>
                </a:solidFill>
                <a:latin typeface="HG丸ｺﾞｼｯｸM-PRO" pitchFamily="50" charset="-128"/>
                <a:ea typeface="HG丸ｺﾞｼｯｸM-PRO" pitchFamily="50" charset="-128"/>
              </a:rPr>
              <a:t>実施</a:t>
            </a:r>
          </a:p>
          <a:p>
            <a:r>
              <a:rPr lang="ja-JP" altLang="ja-JP" sz="1000" dirty="0">
                <a:solidFill>
                  <a:prstClr val="black"/>
                </a:solidFill>
                <a:latin typeface="HG丸ｺﾞｼｯｸM-PRO" pitchFamily="50" charset="-128"/>
                <a:ea typeface="HG丸ｺﾞｼｯｸM-PRO" pitchFamily="50" charset="-128"/>
              </a:rPr>
              <a:t>　・社会</a:t>
            </a:r>
            <a:r>
              <a:rPr lang="ja-JP" altLang="ja-JP" sz="1000" dirty="0" smtClean="0">
                <a:solidFill>
                  <a:prstClr val="black"/>
                </a:solidFill>
                <a:latin typeface="HG丸ｺﾞｼｯｸM-PRO" pitchFamily="50" charset="-128"/>
                <a:ea typeface="HG丸ｺﾞｼｯｸM-PRO" pitchFamily="50" charset="-128"/>
              </a:rPr>
              <a:t>参加</a:t>
            </a:r>
            <a:r>
              <a:rPr lang="ja-JP" altLang="en-US" sz="1000" dirty="0" smtClean="0">
                <a:solidFill>
                  <a:prstClr val="black"/>
                </a:solidFill>
                <a:latin typeface="HG丸ｺﾞｼｯｸM-PRO" pitchFamily="50" charset="-128"/>
                <a:ea typeface="HG丸ｺﾞｼｯｸM-PRO" pitchFamily="50" charset="-128"/>
              </a:rPr>
              <a:t>の促進による</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予防</a:t>
            </a:r>
          </a:p>
          <a:p>
            <a:r>
              <a:rPr lang="ja-JP" altLang="ja-JP" sz="1000" dirty="0">
                <a:solidFill>
                  <a:prstClr val="black"/>
                </a:solidFill>
                <a:latin typeface="HG丸ｺﾞｼｯｸM-PRO" pitchFamily="50" charset="-128"/>
                <a:ea typeface="HG丸ｺﾞｼｯｸM-PRO" pitchFamily="50" charset="-128"/>
              </a:rPr>
              <a:t>　・地域の実情に応じた</a:t>
            </a:r>
            <a:r>
              <a:rPr lang="ja-JP" altLang="ja-JP" sz="1000" dirty="0" smtClean="0">
                <a:solidFill>
                  <a:prstClr val="black"/>
                </a:solidFill>
                <a:latin typeface="HG丸ｺﾞｼｯｸM-PRO" pitchFamily="50" charset="-128"/>
                <a:ea typeface="HG丸ｺﾞｼｯｸM-PRO" pitchFamily="50" charset="-128"/>
              </a:rPr>
              <a:t>事業</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実施</a:t>
            </a:r>
            <a:endParaRPr lang="ja-JP" altLang="ja-JP" sz="1000" dirty="0">
              <a:solidFill>
                <a:prstClr val="black"/>
              </a:solidFill>
              <a:latin typeface="HG丸ｺﾞｼｯｸM-PRO" pitchFamily="50" charset="-128"/>
              <a:ea typeface="HG丸ｺﾞｼｯｸM-PRO" pitchFamily="50" charset="-128"/>
            </a:endParaRPr>
          </a:p>
          <a:p>
            <a:r>
              <a:rPr lang="ja-JP" altLang="ja-JP" sz="1200" dirty="0">
                <a:solidFill>
                  <a:prstClr val="black"/>
                </a:solidFill>
                <a:latin typeface="ＭＳ Ｐゴシック"/>
              </a:rPr>
              <a:t>■人材</a:t>
            </a:r>
            <a:r>
              <a:rPr lang="ja-JP" altLang="ja-JP" sz="1200" dirty="0" smtClean="0">
                <a:solidFill>
                  <a:prstClr val="black"/>
                </a:solidFill>
                <a:latin typeface="ＭＳ Ｐゴシック"/>
              </a:rPr>
              <a:t>育成</a:t>
            </a:r>
            <a:endParaRPr lang="en-US" altLang="ja-JP" sz="1200" dirty="0" smtClean="0">
              <a:solidFill>
                <a:prstClr val="black"/>
              </a:solidFill>
              <a:latin typeface="ＭＳ Ｐゴシック"/>
            </a:endParaRPr>
          </a:p>
          <a:p>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ja-JP" sz="900" dirty="0" smtClean="0">
                <a:solidFill>
                  <a:prstClr val="black"/>
                </a:solidFill>
                <a:latin typeface="ＭＳ Ｐゴシック"/>
              </a:rPr>
              <a:t>［</a:t>
            </a:r>
            <a:r>
              <a:rPr lang="ja-JP" altLang="ja-JP" sz="900" dirty="0">
                <a:solidFill>
                  <a:prstClr val="black"/>
                </a:solidFill>
                <a:latin typeface="ＭＳ Ｐゴシック"/>
              </a:rPr>
              <a:t>都道府県が主体］</a:t>
            </a:r>
          </a:p>
          <a:p>
            <a:r>
              <a:rPr lang="ja-JP" altLang="ja-JP" sz="1000" dirty="0">
                <a:solidFill>
                  <a:prstClr val="black"/>
                </a:solidFill>
                <a:latin typeface="HG丸ｺﾞｼｯｸM-PRO" pitchFamily="50" charset="-128"/>
                <a:ea typeface="HG丸ｺﾞｼｯｸM-PRO" pitchFamily="50" charset="-128"/>
              </a:rPr>
              <a:t>　・専門職の資質向上</a:t>
            </a:r>
          </a:p>
          <a:p>
            <a:r>
              <a:rPr lang="ja-JP" altLang="ja-JP" sz="1000" dirty="0">
                <a:solidFill>
                  <a:prstClr val="black"/>
                </a:solidFill>
                <a:latin typeface="HG丸ｺﾞｼｯｸM-PRO" pitchFamily="50" charset="-128"/>
                <a:ea typeface="HG丸ｺﾞｼｯｸM-PRO" pitchFamily="50" charset="-128"/>
              </a:rPr>
              <a:t>　・介護職の処遇改善　</a:t>
            </a:r>
            <a:endParaRPr lang="en-US" altLang="ja-JP" sz="1000" dirty="0" smtClean="0">
              <a:solidFill>
                <a:prstClr val="black"/>
              </a:solidFill>
              <a:latin typeface="HG丸ｺﾞｼｯｸM-PRO" pitchFamily="50" charset="-128"/>
              <a:ea typeface="HG丸ｺﾞｼｯｸM-PRO" pitchFamily="50" charset="-128"/>
            </a:endParaRPr>
          </a:p>
          <a:p>
            <a:endParaRPr lang="ja-JP" altLang="ja-JP" sz="900" dirty="0">
              <a:solidFill>
                <a:prstClr val="black"/>
              </a:solidFill>
              <a:latin typeface="HG丸ｺﾞｼｯｸM-PRO" pitchFamily="50" charset="-128"/>
              <a:ea typeface="HG丸ｺﾞｼｯｸM-PRO" pitchFamily="50" charset="-128"/>
            </a:endParaRPr>
          </a:p>
        </p:txBody>
      </p:sp>
      <p:sp>
        <p:nvSpPr>
          <p:cNvPr id="58" name="正方形/長方形 57"/>
          <p:cNvSpPr/>
          <p:nvPr/>
        </p:nvSpPr>
        <p:spPr>
          <a:xfrm>
            <a:off x="5430954" y="4960341"/>
            <a:ext cx="1939525" cy="157593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smtClean="0">
                <a:solidFill>
                  <a:prstClr val="black"/>
                </a:solidFill>
                <a:latin typeface="ＭＳ Ｐゴシック"/>
              </a:rPr>
              <a:t>■地域課題の共有</a:t>
            </a:r>
            <a:endParaRPr lang="en-US" altLang="ja-JP" sz="1100" dirty="0" smtClean="0">
              <a:solidFill>
                <a:prstClr val="black"/>
              </a:solidFill>
              <a:latin typeface="ＭＳ Ｐゴシック"/>
            </a:endParaRPr>
          </a:p>
          <a:p>
            <a:r>
              <a:rPr lang="ja-JP" altLang="en-US" sz="1050" dirty="0" smtClean="0">
                <a:solidFill>
                  <a:prstClr val="black"/>
                </a:solidFill>
                <a:latin typeface="HG丸ｺﾞｼｯｸM-PRO" pitchFamily="50" charset="-128"/>
                <a:ea typeface="HG丸ｺﾞｼｯｸM-PRO" pitchFamily="50" charset="-128"/>
              </a:rPr>
              <a:t>　・保健、医療、福祉、地</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　域の関係者等の協働に</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　よる個別支援の充実</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・地域の共通課題や好取</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　組の共有</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ＭＳ Ｐゴシック"/>
              </a:rPr>
              <a:t>■年間事業計画への反映</a:t>
            </a:r>
            <a:endParaRPr lang="en-US" altLang="ja-JP" sz="1100" dirty="0">
              <a:solidFill>
                <a:prstClr val="black"/>
              </a:solidFill>
            </a:endParaRPr>
          </a:p>
        </p:txBody>
      </p:sp>
      <p:sp>
        <p:nvSpPr>
          <p:cNvPr id="61" name="上矢印 60"/>
          <p:cNvSpPr/>
          <p:nvPr/>
        </p:nvSpPr>
        <p:spPr>
          <a:xfrm rot="10800000">
            <a:off x="6400739" y="4499933"/>
            <a:ext cx="508682"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endParaRPr lang="ja-JP" altLang="en-US">
              <a:solidFill>
                <a:prstClr val="black"/>
              </a:solidFill>
            </a:endParaRPr>
          </a:p>
        </p:txBody>
      </p:sp>
      <p:sp>
        <p:nvSpPr>
          <p:cNvPr id="66" name="正方形/長方形 65"/>
          <p:cNvSpPr/>
          <p:nvPr/>
        </p:nvSpPr>
        <p:spPr>
          <a:xfrm>
            <a:off x="7379764" y="3040893"/>
            <a:ext cx="340220"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具体策の</a:t>
            </a:r>
            <a:r>
              <a:rPr lang="ja-JP" altLang="en-US" sz="1400" dirty="0">
                <a:solidFill>
                  <a:prstClr val="black"/>
                </a:solidFill>
              </a:rPr>
              <a:t>検討</a:t>
            </a:r>
          </a:p>
        </p:txBody>
      </p:sp>
      <p:sp>
        <p:nvSpPr>
          <p:cNvPr id="3" name="角丸四角形 2"/>
          <p:cNvSpPr/>
          <p:nvPr/>
        </p:nvSpPr>
        <p:spPr>
          <a:xfrm>
            <a:off x="3012555" y="4806340"/>
            <a:ext cx="979137"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rPr>
              <a:t>社会資源</a:t>
            </a:r>
            <a:endParaRPr lang="ja-JP" altLang="en-US" sz="1200" b="1" dirty="0">
              <a:solidFill>
                <a:prstClr val="black"/>
              </a:solidFill>
            </a:endParaRPr>
          </a:p>
        </p:txBody>
      </p:sp>
      <p:sp>
        <p:nvSpPr>
          <p:cNvPr id="34" name="角丸四角形 33"/>
          <p:cNvSpPr/>
          <p:nvPr/>
        </p:nvSpPr>
        <p:spPr>
          <a:xfrm>
            <a:off x="3012555" y="1391377"/>
            <a:ext cx="979137"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rPr>
              <a:t>課　題</a:t>
            </a:r>
            <a:endParaRPr lang="ja-JP" altLang="en-US" sz="1200" b="1" dirty="0">
              <a:solidFill>
                <a:prstClr val="black"/>
              </a:solidFill>
            </a:endParaRPr>
          </a:p>
        </p:txBody>
      </p:sp>
      <p:sp>
        <p:nvSpPr>
          <p:cNvPr id="38" name="角丸四角形 37"/>
          <p:cNvSpPr/>
          <p:nvPr/>
        </p:nvSpPr>
        <p:spPr>
          <a:xfrm>
            <a:off x="5409686" y="1391377"/>
            <a:ext cx="1845803"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00" dirty="0">
                <a:solidFill>
                  <a:prstClr val="black"/>
                </a:solidFill>
              </a:rPr>
              <a:t>介護保険</a:t>
            </a:r>
            <a:r>
              <a:rPr lang="ja-JP" altLang="en-US" sz="1000" dirty="0" smtClean="0">
                <a:solidFill>
                  <a:prstClr val="black"/>
                </a:solidFill>
              </a:rPr>
              <a:t>事業計画の策定等</a:t>
            </a:r>
            <a:endParaRPr lang="ja-JP" altLang="en-US" sz="1000" dirty="0">
              <a:solidFill>
                <a:prstClr val="black"/>
              </a:solidFill>
            </a:endParaRPr>
          </a:p>
        </p:txBody>
      </p:sp>
      <p:sp>
        <p:nvSpPr>
          <p:cNvPr id="39" name="角丸四角形 38"/>
          <p:cNvSpPr/>
          <p:nvPr/>
        </p:nvSpPr>
        <p:spPr>
          <a:xfrm>
            <a:off x="5430978" y="4820349"/>
            <a:ext cx="1590438"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地域ケア</a:t>
            </a:r>
            <a:r>
              <a:rPr lang="ja-JP" altLang="en-US" sz="1200" b="1" dirty="0" smtClean="0">
                <a:solidFill>
                  <a:prstClr val="black"/>
                </a:solidFill>
              </a:rPr>
              <a:t>会議　等</a:t>
            </a:r>
            <a:endParaRPr lang="ja-JP" altLang="en-US" sz="1200" b="1" dirty="0">
              <a:solidFill>
                <a:prstClr val="black"/>
              </a:solidFill>
            </a:endParaRPr>
          </a:p>
        </p:txBody>
      </p:sp>
      <p:sp>
        <p:nvSpPr>
          <p:cNvPr id="33" name="スライド番号プレースホルダ 29"/>
          <p:cNvSpPr txBox="1">
            <a:spLocks noGrp="1"/>
          </p:cNvSpPr>
          <p:nvPr/>
        </p:nvSpPr>
        <p:spPr>
          <a:xfrm>
            <a:off x="7511105" y="6376808"/>
            <a:ext cx="2318808" cy="365125"/>
          </a:xfrm>
          <a:prstGeom prst="rect">
            <a:avLst/>
          </a:prstGeom>
          <a:noFill/>
        </p:spPr>
        <p:txBody>
          <a:bodyPr lIns="91413" tIns="45707" rIns="91413" bIns="45707" anchor="ctr"/>
          <a:lstStyle/>
          <a:p>
            <a:pPr algn="r" defTabSz="914125">
              <a:defRPr/>
            </a:pPr>
            <a:fld id="{31D91665-CF47-4F09-86C5-B14B925978DF}" type="slidenum">
              <a:rPr lang="ja-JP" altLang="en-US" sz="1300">
                <a:solidFill>
                  <a:prstClr val="white">
                    <a:lumMod val="50000"/>
                  </a:prstClr>
                </a:solidFill>
              </a:rPr>
              <a:pPr algn="r" defTabSz="914125">
                <a:defRPr/>
              </a:pPr>
              <a:t>13</a:t>
            </a:fld>
            <a:endParaRPr lang="ja-JP" altLang="en-US" sz="1300" dirty="0">
              <a:solidFill>
                <a:prstClr val="white">
                  <a:lumMod val="50000"/>
                </a:prstClr>
              </a:solidFill>
            </a:endParaRPr>
          </a:p>
        </p:txBody>
      </p:sp>
      <p:sp>
        <p:nvSpPr>
          <p:cNvPr id="8" name="正方形/長方形 7"/>
          <p:cNvSpPr/>
          <p:nvPr/>
        </p:nvSpPr>
        <p:spPr>
          <a:xfrm>
            <a:off x="3012410" y="1443344"/>
            <a:ext cx="1958274" cy="320981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□高齢者のニーズ</a:t>
            </a:r>
            <a:endParaRPr lang="en-US" altLang="ja-JP" sz="1400" dirty="0">
              <a:solidFill>
                <a:prstClr val="black"/>
              </a:solidFill>
            </a:endParaRPr>
          </a:p>
          <a:p>
            <a:endParaRPr lang="en-US" altLang="ja-JP" sz="1400" dirty="0" smtClean="0">
              <a:solidFill>
                <a:prstClr val="black"/>
              </a:solidFill>
            </a:endParaRPr>
          </a:p>
          <a:p>
            <a:r>
              <a:rPr lang="ja-JP" altLang="en-US" sz="1400" dirty="0">
                <a:solidFill>
                  <a:prstClr val="black"/>
                </a:solidFill>
              </a:rPr>
              <a:t>□</a:t>
            </a:r>
            <a:r>
              <a:rPr lang="ja-JP" altLang="en-US" sz="1400" dirty="0" smtClean="0">
                <a:solidFill>
                  <a:prstClr val="black"/>
                </a:solidFill>
              </a:rPr>
              <a:t>住民・地域の課題</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社会資源の課題</a:t>
            </a:r>
            <a:endParaRPr lang="en-US" altLang="ja-JP" sz="1400" dirty="0" smtClean="0">
              <a:solidFill>
                <a:prstClr val="black"/>
              </a:solidFill>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・介護</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・医療</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・住まい</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・予防</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・生活支援</a:t>
            </a:r>
            <a:endParaRPr lang="en-US" altLang="ja-JP" sz="1200" dirty="0">
              <a:solidFill>
                <a:prstClr val="black"/>
              </a:solidFill>
              <a:latin typeface="HG丸ｺﾞｼｯｸM-PRO" pitchFamily="50" charset="-128"/>
              <a:ea typeface="HG丸ｺﾞｼｯｸM-PRO" pitchFamily="50" charset="-128"/>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支援者の課題</a:t>
            </a:r>
            <a:endParaRPr lang="en-US" altLang="ja-JP" sz="1400" dirty="0" smtClean="0">
              <a:solidFill>
                <a:prstClr val="black"/>
              </a:solidFill>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・専門職の数、資質</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・連携、ﾈｯﾄﾜｰｸ</a:t>
            </a:r>
            <a:endParaRPr lang="en-US" altLang="ja-JP" sz="1200" dirty="0" smtClean="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8671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7" y="2857500"/>
            <a:ext cx="8943497" cy="1003548"/>
          </a:xfrm>
        </p:spPr>
        <p:style>
          <a:lnRef idx="1">
            <a:schemeClr val="accent1"/>
          </a:lnRef>
          <a:fillRef idx="3">
            <a:schemeClr val="accent1"/>
          </a:fillRef>
          <a:effectRef idx="2">
            <a:schemeClr val="accent1"/>
          </a:effectRef>
          <a:fontRef idx="minor">
            <a:schemeClr val="lt1"/>
          </a:fontRef>
        </p:style>
        <p:txBody>
          <a:bodyPr/>
          <a:lstStyle/>
          <a:p>
            <a:r>
              <a:rPr kumimoji="1" lang="ja-JP" altLang="en-US" sz="3600" dirty="0" smtClean="0"/>
              <a:t>地域包括支援センターの機能強化</a:t>
            </a:r>
            <a:endParaRPr kumimoji="1" lang="ja-JP" altLang="en-US" sz="3600" dirty="0"/>
          </a:p>
        </p:txBody>
      </p:sp>
    </p:spTree>
    <p:extLst>
      <p:ext uri="{BB962C8B-B14F-4D97-AF65-F5344CB8AC3E}">
        <p14:creationId xmlns:p14="http://schemas.microsoft.com/office/powerpoint/2010/main" val="40680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0" y="0"/>
            <a:ext cx="9937750" cy="461665"/>
          </a:xfrm>
          <a:prstGeom prst="rect">
            <a:avLst/>
          </a:prstGeom>
          <a:noFill/>
          <a:ln w="9525">
            <a:noFill/>
            <a:miter lim="800000"/>
            <a:headEnd/>
            <a:tailEnd/>
          </a:ln>
        </p:spPr>
        <p:txBody>
          <a:bodyPr>
            <a:spAutoFit/>
          </a:bodyPr>
          <a:lstStyle/>
          <a:p>
            <a:pPr algn="ctr"/>
            <a:r>
              <a:rPr lang="ja-JP" altLang="en-US" sz="2400" b="1" dirty="0" smtClean="0">
                <a:solidFill>
                  <a:prstClr val="black"/>
                </a:solidFill>
                <a:latin typeface="ＭＳ Ｐゴシック"/>
              </a:rPr>
              <a:t>地域</a:t>
            </a:r>
            <a:r>
              <a:rPr lang="ja-JP" altLang="en-US" sz="2400" b="1" dirty="0">
                <a:solidFill>
                  <a:prstClr val="black"/>
                </a:solidFill>
                <a:latin typeface="ＭＳ Ｐゴシック"/>
              </a:rPr>
              <a:t>包括支援センターの設置</a:t>
            </a:r>
            <a:r>
              <a:rPr lang="ja-JP" altLang="en-US" sz="2400" b="1" dirty="0" smtClean="0">
                <a:solidFill>
                  <a:prstClr val="black"/>
                </a:solidFill>
                <a:latin typeface="ＭＳ Ｐゴシック"/>
              </a:rPr>
              <a:t>状況</a:t>
            </a:r>
            <a:endParaRPr lang="ja-JP" altLang="en-US" sz="2400" b="1" dirty="0">
              <a:solidFill>
                <a:prstClr val="black"/>
              </a:solidFill>
              <a:latin typeface="ＭＳ Ｐゴシック"/>
            </a:endParaRPr>
          </a:p>
        </p:txBody>
      </p:sp>
      <p:sp>
        <p:nvSpPr>
          <p:cNvPr id="7" name="角丸四角形 6"/>
          <p:cNvSpPr/>
          <p:nvPr/>
        </p:nvSpPr>
        <p:spPr>
          <a:xfrm>
            <a:off x="487939" y="620688"/>
            <a:ext cx="8889645" cy="1152128"/>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ja-JP" altLang="en-US" sz="1400" dirty="0" smtClean="0">
                <a:solidFill>
                  <a:prstClr val="black"/>
                </a:solidFill>
                <a:latin typeface="HG丸ｺﾞｼｯｸM-PRO" pitchFamily="50" charset="-128"/>
                <a:ea typeface="HG丸ｺﾞｼｯｸM-PRO" pitchFamily="50" charset="-128"/>
              </a:rPr>
              <a:t>○　地域</a:t>
            </a:r>
            <a:r>
              <a:rPr lang="ja-JP" altLang="en-US" sz="1400" dirty="0">
                <a:solidFill>
                  <a:prstClr val="black"/>
                </a:solidFill>
                <a:latin typeface="HG丸ｺﾞｼｯｸM-PRO" pitchFamily="50" charset="-128"/>
                <a:ea typeface="HG丸ｺﾞｼｯｸM-PRO" pitchFamily="50" charset="-128"/>
              </a:rPr>
              <a:t>包括支援</a:t>
            </a:r>
            <a:r>
              <a:rPr lang="ja-JP" altLang="en-US" sz="1400" dirty="0" smtClean="0">
                <a:solidFill>
                  <a:prstClr val="black"/>
                </a:solidFill>
                <a:latin typeface="HG丸ｺﾞｼｯｸM-PRO" pitchFamily="50" charset="-128"/>
                <a:ea typeface="HG丸ｺﾞｼｯｸM-PRO" pitchFamily="50" charset="-128"/>
              </a:rPr>
              <a:t>センターはすべての保険者に設置されており、全国に</a:t>
            </a:r>
            <a:r>
              <a:rPr lang="en-US" altLang="ja-JP" sz="1400" dirty="0" smtClean="0">
                <a:solidFill>
                  <a:prstClr val="black"/>
                </a:solidFill>
                <a:latin typeface="HG丸ｺﾞｼｯｸM-PRO" pitchFamily="50" charset="-128"/>
                <a:ea typeface="HG丸ｺﾞｼｯｸM-PRO" pitchFamily="50" charset="-128"/>
              </a:rPr>
              <a:t>4,484</a:t>
            </a:r>
            <a:r>
              <a:rPr lang="ja-JP" altLang="en-US" sz="1400" dirty="0" smtClean="0">
                <a:solidFill>
                  <a:prstClr val="black"/>
                </a:solidFill>
                <a:latin typeface="HG丸ｺﾞｼｯｸM-PRO" pitchFamily="50" charset="-128"/>
                <a:ea typeface="HG丸ｺﾞｼｯｸM-PRO" pitchFamily="50" charset="-128"/>
              </a:rPr>
              <a:t>カ所</a:t>
            </a:r>
            <a:endParaRPr lang="en-US" altLang="ja-JP" sz="1400" dirty="0" smtClean="0">
              <a:solidFill>
                <a:prstClr val="black"/>
              </a:solidFill>
              <a:latin typeface="HG丸ｺﾞｼｯｸM-PRO" pitchFamily="50" charset="-128"/>
              <a:ea typeface="HG丸ｺﾞｼｯｸM-PRO" pitchFamily="50" charset="-128"/>
            </a:endParaRPr>
          </a:p>
          <a:p>
            <a:pPr marL="177800" indent="-177800">
              <a:defRPr/>
            </a:pPr>
            <a:r>
              <a:rPr lang="ja-JP" altLang="en-US" sz="1400" dirty="0" smtClean="0">
                <a:solidFill>
                  <a:prstClr val="black"/>
                </a:solidFill>
                <a:latin typeface="HG丸ｺﾞｼｯｸM-PRO" pitchFamily="50" charset="-128"/>
                <a:ea typeface="HG丸ｺﾞｼｯｸM-PRO" pitchFamily="50" charset="-128"/>
              </a:rPr>
              <a:t>○　ブランチ</a:t>
            </a:r>
            <a:r>
              <a:rPr lang="ja-JP" altLang="en-US" sz="1400" dirty="0">
                <a:solidFill>
                  <a:prstClr val="black"/>
                </a:solidFill>
                <a:latin typeface="HG丸ｺﾞｼｯｸM-PRO" pitchFamily="50" charset="-128"/>
                <a:ea typeface="HG丸ｺﾞｼｯｸM-PRO" pitchFamily="50" charset="-128"/>
              </a:rPr>
              <a:t>・サブセンターを合わせると設置数</a:t>
            </a:r>
            <a:r>
              <a:rPr lang="ja-JP" altLang="en-US" sz="1400" dirty="0" smtClean="0">
                <a:solidFill>
                  <a:prstClr val="black"/>
                </a:solidFill>
                <a:latin typeface="HG丸ｺﾞｼｯｸM-PRO" pitchFamily="50" charset="-128"/>
                <a:ea typeface="HG丸ｺﾞｼｯｸM-PRO" pitchFamily="50" charset="-128"/>
              </a:rPr>
              <a:t>は</a:t>
            </a:r>
            <a:r>
              <a:rPr lang="en-US" altLang="ja-JP" sz="1400" dirty="0" smtClean="0">
                <a:solidFill>
                  <a:prstClr val="black"/>
                </a:solidFill>
                <a:latin typeface="HG丸ｺﾞｼｯｸM-PRO" pitchFamily="50" charset="-128"/>
                <a:ea typeface="HG丸ｺﾞｼｯｸM-PRO" pitchFamily="50" charset="-128"/>
              </a:rPr>
              <a:t>7,196</a:t>
            </a:r>
            <a:r>
              <a:rPr lang="ja-JP" altLang="en-US" sz="1400" dirty="0" smtClean="0">
                <a:solidFill>
                  <a:prstClr val="black"/>
                </a:solidFill>
                <a:latin typeface="HG丸ｺﾞｼｯｸM-PRO" pitchFamily="50" charset="-128"/>
                <a:ea typeface="HG丸ｺﾞｼｯｸM-PRO" pitchFamily="50" charset="-128"/>
              </a:rPr>
              <a:t>カ所</a:t>
            </a:r>
            <a:r>
              <a:rPr lang="ja-JP" altLang="en-US" sz="1400" dirty="0">
                <a:solidFill>
                  <a:prstClr val="black"/>
                </a:solidFill>
                <a:latin typeface="HG丸ｺﾞｼｯｸM-PRO" pitchFamily="50" charset="-128"/>
                <a:ea typeface="HG丸ｺﾞｼｯｸM-PRO" pitchFamily="50" charset="-128"/>
              </a:rPr>
              <a:t>となる</a:t>
            </a:r>
            <a:r>
              <a:rPr lang="ja-JP" altLang="en-US" sz="1400" dirty="0" smtClean="0">
                <a:solidFill>
                  <a:prstClr val="black"/>
                </a:solidFill>
                <a:latin typeface="HG丸ｺﾞｼｯｸM-PRO" pitchFamily="50" charset="-128"/>
                <a:ea typeface="HG丸ｺﾞｼｯｸM-PRO" pitchFamily="50" charset="-128"/>
              </a:rPr>
              <a:t>。</a:t>
            </a:r>
            <a:endParaRPr lang="en-US" altLang="ja-JP" sz="1400" dirty="0" smtClean="0">
              <a:solidFill>
                <a:prstClr val="black"/>
              </a:solidFill>
              <a:latin typeface="HG丸ｺﾞｼｯｸM-PRO" pitchFamily="50" charset="-128"/>
              <a:ea typeface="HG丸ｺﾞｼｯｸM-PRO" pitchFamily="50" charset="-128"/>
            </a:endParaRPr>
          </a:p>
          <a:p>
            <a:pPr marL="177800" indent="-177800">
              <a:defRPr/>
            </a:pPr>
            <a:r>
              <a:rPr lang="ja-JP" altLang="en-US" sz="1400" dirty="0" smtClean="0">
                <a:solidFill>
                  <a:prstClr val="black"/>
                </a:solidFill>
                <a:latin typeface="HG丸ｺﾞｼｯｸM-PRO" pitchFamily="50" charset="-128"/>
                <a:ea typeface="HG丸ｺﾞｼｯｸM-PRO" pitchFamily="50" charset="-128"/>
              </a:rPr>
              <a:t>○　前年比で、センターは</a:t>
            </a:r>
            <a:r>
              <a:rPr lang="en-US" altLang="ja-JP" sz="1400" dirty="0" smtClean="0">
                <a:solidFill>
                  <a:prstClr val="black"/>
                </a:solidFill>
                <a:latin typeface="HG丸ｺﾞｼｯｸM-PRO" pitchFamily="50" charset="-128"/>
                <a:ea typeface="HG丸ｺﾞｼｯｸM-PRO" pitchFamily="50" charset="-128"/>
              </a:rPr>
              <a:t>156</a:t>
            </a:r>
            <a:r>
              <a:rPr lang="ja-JP" altLang="en-US" sz="1400" dirty="0" smtClean="0">
                <a:solidFill>
                  <a:prstClr val="black"/>
                </a:solidFill>
                <a:latin typeface="HG丸ｺﾞｼｯｸM-PRO" pitchFamily="50" charset="-128"/>
                <a:ea typeface="HG丸ｺﾞｼｯｸM-PRO" pitchFamily="50" charset="-128"/>
              </a:rPr>
              <a:t>カ所増え、ブランチ・サブセンターが</a:t>
            </a:r>
            <a:r>
              <a:rPr lang="en-US" altLang="ja-JP" sz="1400" dirty="0" smtClean="0">
                <a:solidFill>
                  <a:prstClr val="black"/>
                </a:solidFill>
                <a:latin typeface="HG丸ｺﾞｼｯｸM-PRO" pitchFamily="50" charset="-128"/>
                <a:ea typeface="HG丸ｺﾞｼｯｸM-PRO" pitchFamily="50" charset="-128"/>
              </a:rPr>
              <a:t>32</a:t>
            </a:r>
            <a:r>
              <a:rPr lang="ja-JP" altLang="en-US" sz="1400" dirty="0" smtClean="0">
                <a:solidFill>
                  <a:prstClr val="black"/>
                </a:solidFill>
                <a:latin typeface="HG丸ｺﾞｼｯｸM-PRO" pitchFamily="50" charset="-128"/>
                <a:ea typeface="HG丸ｺﾞｼｯｸM-PRO" pitchFamily="50" charset="-128"/>
              </a:rPr>
              <a:t>カ所減</a:t>
            </a:r>
            <a:r>
              <a:rPr lang="ja-JP" altLang="en-US" sz="1400" dirty="0">
                <a:solidFill>
                  <a:prstClr val="black"/>
                </a:solidFill>
                <a:latin typeface="HG丸ｺﾞｼｯｸM-PRO" pitchFamily="50" charset="-128"/>
                <a:ea typeface="HG丸ｺﾞｼｯｸM-PRO" pitchFamily="50" charset="-128"/>
              </a:rPr>
              <a:t>り</a:t>
            </a:r>
            <a:r>
              <a:rPr lang="ja-JP" altLang="en-US" sz="1400" dirty="0" smtClean="0">
                <a:solidFill>
                  <a:prstClr val="black"/>
                </a:solidFill>
                <a:latin typeface="HG丸ｺﾞｼｯｸM-PRO" pitchFamily="50" charset="-128"/>
                <a:ea typeface="HG丸ｺﾞｼｯｸM-PRO" pitchFamily="50" charset="-128"/>
              </a:rPr>
              <a:t>、全体では</a:t>
            </a:r>
            <a:r>
              <a:rPr lang="en-US" altLang="ja-JP" sz="1400" dirty="0">
                <a:solidFill>
                  <a:prstClr val="black"/>
                </a:solidFill>
                <a:latin typeface="HG丸ｺﾞｼｯｸM-PRO" pitchFamily="50" charset="-128"/>
                <a:ea typeface="HG丸ｺﾞｼｯｸM-PRO" pitchFamily="50" charset="-128"/>
              </a:rPr>
              <a:t>124</a:t>
            </a:r>
            <a:r>
              <a:rPr lang="ja-JP" altLang="en-US" sz="1400" dirty="0" smtClean="0">
                <a:solidFill>
                  <a:prstClr val="black"/>
                </a:solidFill>
                <a:latin typeface="HG丸ｺﾞｼｯｸM-PRO" pitchFamily="50" charset="-128"/>
                <a:ea typeface="HG丸ｺﾞｼｯｸM-PRO" pitchFamily="50" charset="-128"/>
              </a:rPr>
              <a:t>カ所増加</a:t>
            </a:r>
            <a:endParaRPr lang="en-US" altLang="ja-JP" sz="1400" dirty="0">
              <a:solidFill>
                <a:prstClr val="black"/>
              </a:solidFill>
              <a:latin typeface="HG丸ｺﾞｼｯｸM-PRO" pitchFamily="50" charset="-128"/>
              <a:ea typeface="HG丸ｺﾞｼｯｸM-PRO" pitchFamily="50" charset="-128"/>
            </a:endParaRPr>
          </a:p>
          <a:p>
            <a:pPr marL="177800" indent="-177800">
              <a:defRPr/>
            </a:pPr>
            <a:r>
              <a:rPr lang="ja-JP" altLang="en-US" sz="1400" dirty="0">
                <a:solidFill>
                  <a:prstClr val="black"/>
                </a:solidFill>
                <a:latin typeface="HG丸ｺﾞｼｯｸM-PRO" pitchFamily="50" charset="-128"/>
                <a:ea typeface="HG丸ｺﾞｼｯｸM-PRO" pitchFamily="50" charset="-128"/>
              </a:rPr>
              <a:t>○　地域包括支援センターの設置主体は、直営が約３割、委託が約</a:t>
            </a:r>
            <a:r>
              <a:rPr lang="ja-JP" altLang="en-US" sz="1400" dirty="0" smtClean="0">
                <a:solidFill>
                  <a:prstClr val="black"/>
                </a:solidFill>
                <a:latin typeface="HG丸ｺﾞｼｯｸM-PRO" pitchFamily="50" charset="-128"/>
                <a:ea typeface="HG丸ｺﾞｼｯｸM-PRO" pitchFamily="50" charset="-128"/>
              </a:rPr>
              <a:t>７割で、委託が増加している。　</a:t>
            </a:r>
            <a:endParaRPr lang="en-US" altLang="ja-JP" sz="1400" dirty="0">
              <a:solidFill>
                <a:prstClr val="black"/>
              </a:solidFill>
              <a:latin typeface="HG丸ｺﾞｼｯｸM-PRO" pitchFamily="50" charset="-128"/>
              <a:ea typeface="HG丸ｺﾞｼｯｸM-PRO"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72561098"/>
              </p:ext>
            </p:extLst>
          </p:nvPr>
        </p:nvGraphicFramePr>
        <p:xfrm>
          <a:off x="741480" y="2132856"/>
          <a:ext cx="4516595" cy="1728192"/>
        </p:xfrm>
        <a:graphic>
          <a:graphicData uri="http://schemas.openxmlformats.org/drawingml/2006/table">
            <a:tbl>
              <a:tblPr/>
              <a:tblGrid>
                <a:gridCol w="3071284"/>
                <a:gridCol w="1445311"/>
              </a:tblGrid>
              <a:tr h="419997">
                <a:tc>
                  <a:txBody>
                    <a:bodyPr/>
                    <a:lstStyle/>
                    <a:p>
                      <a:pPr algn="l" fontAlgn="ctr"/>
                      <a:r>
                        <a:rPr lang="ja-JP" altLang="en-US" sz="1400" b="1" i="0" u="none" strike="noStrike" dirty="0" smtClean="0">
                          <a:solidFill>
                            <a:srgbClr val="FF0000"/>
                          </a:solidFill>
                          <a:latin typeface="HG丸ｺﾞｼｯｸM-PRO" pitchFamily="50" charset="-128"/>
                          <a:ea typeface="HG丸ｺﾞｼｯｸM-PRO" pitchFamily="50" charset="-128"/>
                        </a:rPr>
                        <a:t>地域包括センター</a:t>
                      </a:r>
                      <a:r>
                        <a:rPr lang="ja-JP" altLang="en-US" sz="1400" b="1" i="0" u="none" strike="noStrike" dirty="0">
                          <a:solidFill>
                            <a:srgbClr val="FF0000"/>
                          </a:solidFill>
                          <a:latin typeface="HG丸ｺﾞｼｯｸM-PRO" pitchFamily="50" charset="-128"/>
                          <a:ea typeface="HG丸ｺﾞｼｯｸM-PRO" pitchFamily="50" charset="-128"/>
                        </a:rPr>
                        <a:t>設置数</a:t>
                      </a:r>
                    </a:p>
                  </a:txBody>
                  <a:tcPr marL="72268" marR="956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1" i="0" u="none" strike="noStrike" dirty="0" smtClean="0">
                          <a:solidFill>
                            <a:srgbClr val="FF0000"/>
                          </a:solidFill>
                          <a:latin typeface="HG丸ｺﾞｼｯｸM-PRO" pitchFamily="50" charset="-128"/>
                          <a:ea typeface="HG丸ｺﾞｼｯｸM-PRO" pitchFamily="50" charset="-128"/>
                        </a:rPr>
                        <a:t>４</a:t>
                      </a:r>
                      <a:r>
                        <a:rPr lang="en-US" altLang="ja-JP" sz="1400" b="1" i="0" u="none" strike="noStrike" dirty="0" smtClean="0">
                          <a:solidFill>
                            <a:srgbClr val="FF0000"/>
                          </a:solidFill>
                          <a:latin typeface="HG丸ｺﾞｼｯｸM-PRO" pitchFamily="50" charset="-128"/>
                          <a:ea typeface="HG丸ｺﾞｼｯｸM-PRO" pitchFamily="50" charset="-128"/>
                        </a:rPr>
                        <a:t>,</a:t>
                      </a:r>
                      <a:r>
                        <a:rPr lang="ja-JP" altLang="en-US" sz="1400" b="1" i="0" u="none" strike="noStrike" dirty="0" smtClean="0">
                          <a:solidFill>
                            <a:srgbClr val="FF0000"/>
                          </a:solidFill>
                          <a:latin typeface="HG丸ｺﾞｼｯｸM-PRO" pitchFamily="50" charset="-128"/>
                          <a:ea typeface="HG丸ｺﾞｼｯｸM-PRO" pitchFamily="50" charset="-128"/>
                        </a:rPr>
                        <a:t>４８４か所</a:t>
                      </a:r>
                      <a:endParaRPr lang="ja-JP" altLang="en-US" sz="1400" b="1" i="0" u="none" strike="noStrike" dirty="0">
                        <a:solidFill>
                          <a:srgbClr val="FF0000"/>
                        </a:solidFill>
                        <a:latin typeface="HG丸ｺﾞｼｯｸM-PRO" pitchFamily="50" charset="-128"/>
                        <a:ea typeface="HG丸ｺﾞｼｯｸM-PRO" pitchFamily="50" charset="-128"/>
                      </a:endParaRPr>
                    </a:p>
                  </a:txBody>
                  <a:tcPr marL="72268" marR="1083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ブランチ設置数</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268" marR="956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２</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３６８か所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268" marR="1083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サブセンター設置数</a:t>
                      </a:r>
                      <a:endParaRPr lang="en-US" altLang="ja-JP" sz="1400" b="0" i="0" u="none" strike="noStrike" dirty="0" smtClean="0">
                        <a:solidFill>
                          <a:srgbClr val="000000"/>
                        </a:solidFill>
                        <a:latin typeface="HG丸ｺﾞｼｯｸM-PRO" pitchFamily="50" charset="-128"/>
                        <a:ea typeface="HG丸ｺﾞｼｯｸM-PRO" pitchFamily="50" charset="-128"/>
                      </a:endParaRPr>
                    </a:p>
                  </a:txBody>
                  <a:tcPr marL="72268" marR="956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３４４か所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268" marR="1083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201">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センター・ブランチ・サブセンター</a:t>
                      </a:r>
                      <a:endParaRPr lang="en-US" altLang="ja-JP" sz="1400" b="0" i="0" u="none" strike="noStrike" dirty="0" smtClean="0">
                        <a:solidFill>
                          <a:srgbClr val="000000"/>
                        </a:solidFill>
                        <a:latin typeface="HG丸ｺﾞｼｯｸM-PRO" pitchFamily="50" charset="-128"/>
                        <a:ea typeface="HG丸ｺﾞｼｯｸM-PRO" pitchFamily="50" charset="-128"/>
                      </a:endParaRPr>
                    </a:p>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合計</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268" marR="956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７</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１９６か所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268" marR="1083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141" name="テキスト ボックス 9"/>
          <p:cNvSpPr txBox="1">
            <a:spLocks noChangeArrowheads="1"/>
          </p:cNvSpPr>
          <p:nvPr/>
        </p:nvSpPr>
        <p:spPr bwMode="auto">
          <a:xfrm>
            <a:off x="273379" y="1772816"/>
            <a:ext cx="3286477" cy="338554"/>
          </a:xfrm>
          <a:prstGeom prst="rect">
            <a:avLst/>
          </a:prstGeom>
          <a:noFill/>
          <a:ln w="9525">
            <a:noFill/>
            <a:miter lim="800000"/>
            <a:headEnd/>
            <a:tailEnd/>
          </a:ln>
        </p:spPr>
        <p:txBody>
          <a:bodyPr wrap="none">
            <a:spAutoFit/>
          </a:bodyPr>
          <a:lstStyle/>
          <a:p>
            <a:r>
              <a:rPr lang="ja-JP" altLang="en-US" sz="1600" b="1" dirty="0">
                <a:solidFill>
                  <a:prstClr val="black"/>
                </a:solidFill>
                <a:latin typeface="HG丸ｺﾞｼｯｸM-PRO" pitchFamily="50" charset="-128"/>
                <a:ea typeface="HG丸ｺﾞｼｯｸM-PRO" pitchFamily="50" charset="-128"/>
              </a:rPr>
              <a:t>◎地域包括支援センターの設置数</a:t>
            </a:r>
          </a:p>
        </p:txBody>
      </p:sp>
      <p:sp>
        <p:nvSpPr>
          <p:cNvPr id="4122" name="テキスト ボックス 130"/>
          <p:cNvSpPr txBox="1">
            <a:spLocks noChangeArrowheads="1"/>
          </p:cNvSpPr>
          <p:nvPr/>
        </p:nvSpPr>
        <p:spPr bwMode="auto">
          <a:xfrm>
            <a:off x="508165" y="6525344"/>
            <a:ext cx="8295422" cy="332656"/>
          </a:xfrm>
          <a:prstGeom prst="rect">
            <a:avLst/>
          </a:prstGeom>
          <a:noFill/>
          <a:ln w="9525">
            <a:noFill/>
            <a:miter lim="800000"/>
            <a:headEnd/>
            <a:tailEnd/>
          </a:ln>
        </p:spPr>
        <p:txBody>
          <a:bodyPr wrap="none"/>
          <a:lstStyle/>
          <a:p>
            <a:pPr algn="r">
              <a:defRPr/>
            </a:pPr>
            <a:r>
              <a:rPr lang="ja-JP" altLang="en-US" sz="1100" kern="0" dirty="0" smtClean="0">
                <a:solidFill>
                  <a:prstClr val="black"/>
                </a:solidFill>
                <a:latin typeface="ＭＳ Ｐ明朝" pitchFamily="18" charset="-128"/>
                <a:ea typeface="ＭＳ Ｐ明朝" pitchFamily="18" charset="-128"/>
              </a:rPr>
              <a:t>平成</a:t>
            </a:r>
            <a:r>
              <a:rPr lang="en-US" altLang="ja-JP" sz="1100" kern="0" dirty="0">
                <a:solidFill>
                  <a:prstClr val="black"/>
                </a:solidFill>
                <a:latin typeface="ＭＳ Ｐ明朝" pitchFamily="18" charset="-128"/>
                <a:ea typeface="ＭＳ Ｐ明朝" pitchFamily="18" charset="-128"/>
              </a:rPr>
              <a:t>25</a:t>
            </a:r>
            <a:r>
              <a:rPr lang="ja-JP" altLang="en-US" sz="1100" kern="0" dirty="0" smtClean="0">
                <a:solidFill>
                  <a:prstClr val="black"/>
                </a:solidFill>
                <a:latin typeface="ＭＳ Ｐ明朝" pitchFamily="18" charset="-128"/>
                <a:ea typeface="ＭＳ Ｐ明朝" pitchFamily="18" charset="-128"/>
              </a:rPr>
              <a:t>年度老健事業「地域</a:t>
            </a:r>
            <a:r>
              <a:rPr lang="ja-JP" altLang="en-US" sz="1100" kern="0" dirty="0">
                <a:solidFill>
                  <a:prstClr val="black"/>
                </a:solidFill>
                <a:latin typeface="ＭＳ Ｐ明朝" pitchFamily="18" charset="-128"/>
                <a:ea typeface="ＭＳ Ｐ明朝" pitchFamily="18" charset="-128"/>
              </a:rPr>
              <a:t>包括支援センターにおける業務実態に関する調査研究事業</a:t>
            </a:r>
            <a:r>
              <a:rPr lang="ja-JP" altLang="en-US" sz="1100" kern="0" dirty="0" smtClean="0">
                <a:solidFill>
                  <a:prstClr val="black"/>
                </a:solidFill>
                <a:latin typeface="ＭＳ Ｐ明朝" pitchFamily="18" charset="-128"/>
                <a:ea typeface="ＭＳ Ｐ明朝" pitchFamily="18" charset="-128"/>
              </a:rPr>
              <a:t>報告書」（</a:t>
            </a:r>
            <a:r>
              <a:rPr lang="ja-JP" altLang="en-US" sz="1100" kern="0" dirty="0">
                <a:solidFill>
                  <a:prstClr val="black"/>
                </a:solidFill>
                <a:latin typeface="ＭＳ Ｐ明朝" pitchFamily="18" charset="-128"/>
                <a:ea typeface="ＭＳ Ｐ明朝" pitchFamily="18" charset="-128"/>
              </a:rPr>
              <a:t>平成</a:t>
            </a:r>
            <a:r>
              <a:rPr lang="en-US" altLang="ja-JP" sz="1100" kern="0" dirty="0" smtClean="0">
                <a:solidFill>
                  <a:prstClr val="black"/>
                </a:solidFill>
                <a:latin typeface="ＭＳ Ｐ明朝" pitchFamily="18" charset="-128"/>
                <a:ea typeface="ＭＳ Ｐ明朝" pitchFamily="18" charset="-128"/>
              </a:rPr>
              <a:t>2</a:t>
            </a:r>
            <a:r>
              <a:rPr lang="en-US" altLang="ja-JP" sz="1100" kern="0" dirty="0">
                <a:solidFill>
                  <a:prstClr val="black"/>
                </a:solidFill>
                <a:latin typeface="ＭＳ Ｐ明朝" pitchFamily="18" charset="-128"/>
                <a:ea typeface="ＭＳ Ｐ明朝" pitchFamily="18" charset="-128"/>
              </a:rPr>
              <a:t>5</a:t>
            </a:r>
            <a:r>
              <a:rPr lang="ja-JP" altLang="en-US" sz="1100" kern="0" dirty="0" smtClean="0">
                <a:solidFill>
                  <a:prstClr val="black"/>
                </a:solidFill>
                <a:latin typeface="ＭＳ Ｐ明朝" pitchFamily="18" charset="-128"/>
                <a:ea typeface="ＭＳ Ｐ明朝" pitchFamily="18" charset="-128"/>
              </a:rPr>
              <a:t>年</a:t>
            </a:r>
            <a:r>
              <a:rPr lang="ja-JP" altLang="en-US" sz="1100" kern="0" dirty="0">
                <a:solidFill>
                  <a:prstClr val="black"/>
                </a:solidFill>
                <a:latin typeface="ＭＳ Ｐ明朝" pitchFamily="18" charset="-128"/>
                <a:ea typeface="ＭＳ Ｐ明朝" pitchFamily="18" charset="-128"/>
              </a:rPr>
              <a:t>４月現在）</a:t>
            </a:r>
            <a:endParaRPr lang="ja-JP" altLang="en-US" sz="1100" dirty="0">
              <a:solidFill>
                <a:prstClr val="black"/>
              </a:solidFill>
              <a:latin typeface="ＭＳ Ｐ明朝" pitchFamily="18" charset="-128"/>
              <a:ea typeface="ＭＳ Ｐ明朝" pitchFamily="18" charset="-128"/>
            </a:endParaRPr>
          </a:p>
        </p:txBody>
      </p:sp>
      <p:graphicFrame>
        <p:nvGraphicFramePr>
          <p:cNvPr id="12" name="コンテンツ プレースホルダ 4"/>
          <p:cNvGraphicFramePr>
            <a:graphicFrameLocks noGrp="1"/>
          </p:cNvGraphicFramePr>
          <p:nvPr>
            <p:ph idx="1"/>
            <p:extLst>
              <p:ext uri="{D42A27DB-BD31-4B8C-83A1-F6EECF244321}">
                <p14:modId xmlns:p14="http://schemas.microsoft.com/office/powerpoint/2010/main" val="2943917852"/>
              </p:ext>
            </p:extLst>
          </p:nvPr>
        </p:nvGraphicFramePr>
        <p:xfrm>
          <a:off x="5908010" y="2420888"/>
          <a:ext cx="3834676"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p:cNvGraphicFramePr/>
          <p:nvPr>
            <p:extLst>
              <p:ext uri="{D42A27DB-BD31-4B8C-83A1-F6EECF244321}">
                <p14:modId xmlns:p14="http://schemas.microsoft.com/office/powerpoint/2010/main" val="1071007837"/>
              </p:ext>
            </p:extLst>
          </p:nvPr>
        </p:nvGraphicFramePr>
        <p:xfrm>
          <a:off x="2222498" y="3933056"/>
          <a:ext cx="3548402" cy="2758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グラフ 2"/>
          <p:cNvGraphicFramePr/>
          <p:nvPr>
            <p:extLst>
              <p:ext uri="{D42A27DB-BD31-4B8C-83A1-F6EECF244321}">
                <p14:modId xmlns:p14="http://schemas.microsoft.com/office/powerpoint/2010/main" val="2793414187"/>
              </p:ext>
            </p:extLst>
          </p:nvPr>
        </p:nvGraphicFramePr>
        <p:xfrm>
          <a:off x="-668448" y="3824422"/>
          <a:ext cx="4119592" cy="2852937"/>
        </p:xfrm>
        <a:graphic>
          <a:graphicData uri="http://schemas.openxmlformats.org/drawingml/2006/chart">
            <c:chart xmlns:c="http://schemas.openxmlformats.org/drawingml/2006/chart" xmlns:r="http://schemas.openxmlformats.org/officeDocument/2006/relationships" r:id="rId5"/>
          </a:graphicData>
        </a:graphic>
      </p:graphicFrame>
      <p:sp>
        <p:nvSpPr>
          <p:cNvPr id="4" name="テキスト ボックス 3"/>
          <p:cNvSpPr txBox="1"/>
          <p:nvPr/>
        </p:nvSpPr>
        <p:spPr>
          <a:xfrm>
            <a:off x="5908513" y="2111370"/>
            <a:ext cx="795009" cy="261610"/>
          </a:xfrm>
          <a:prstGeom prst="rect">
            <a:avLst/>
          </a:prstGeom>
          <a:noFill/>
        </p:spPr>
        <p:txBody>
          <a:bodyPr wrap="square" rtlCol="0">
            <a:spAutoFit/>
          </a:bodyPr>
          <a:lstStyle/>
          <a:p>
            <a:r>
              <a:rPr lang="ja-JP" altLang="en-US" sz="1100" dirty="0" smtClean="0">
                <a:solidFill>
                  <a:prstClr val="black"/>
                </a:solidFill>
              </a:rPr>
              <a:t>（％）</a:t>
            </a:r>
            <a:endParaRPr lang="ja-JP" altLang="en-US" sz="1100" dirty="0">
              <a:solidFill>
                <a:prstClr val="black"/>
              </a:solidFill>
            </a:endParaRPr>
          </a:p>
        </p:txBody>
      </p:sp>
      <p:sp>
        <p:nvSpPr>
          <p:cNvPr id="14"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15</a:t>
            </a:fld>
            <a:endParaRPr lang="ja-JP" altLang="en-US" sz="1600" dirty="0">
              <a:solidFill>
                <a:prstClr val="black"/>
              </a:solidFill>
            </a:endParaRPr>
          </a:p>
        </p:txBody>
      </p:sp>
    </p:spTree>
    <p:extLst>
      <p:ext uri="{BB962C8B-B14F-4D97-AF65-F5344CB8AC3E}">
        <p14:creationId xmlns:p14="http://schemas.microsoft.com/office/powerpoint/2010/main" val="46522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 5"/>
          <p:cNvGraphicFramePr>
            <a:graphicFrameLocks/>
          </p:cNvGraphicFramePr>
          <p:nvPr>
            <p:extLst>
              <p:ext uri="{D42A27DB-BD31-4B8C-83A1-F6EECF244321}">
                <p14:modId xmlns:p14="http://schemas.microsoft.com/office/powerpoint/2010/main" val="1065368446"/>
              </p:ext>
            </p:extLst>
          </p:nvPr>
        </p:nvGraphicFramePr>
        <p:xfrm>
          <a:off x="5127499" y="2037058"/>
          <a:ext cx="4597422" cy="20185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0"/>
            <a:ext cx="9937750" cy="540000"/>
          </a:xfrm>
          <a:noFill/>
        </p:spPr>
        <p:txBody>
          <a:bodyPr>
            <a:normAutofit/>
          </a:bodyPr>
          <a:lstStyle/>
          <a:p>
            <a:r>
              <a:rPr kumimoji="1" lang="ja-JP" altLang="en-US" sz="2800" dirty="0" smtClean="0">
                <a:latin typeface="+mn-ea"/>
                <a:ea typeface="+mn-ea"/>
              </a:rPr>
              <a:t>地域包括支援センター</a:t>
            </a:r>
            <a:r>
              <a:rPr lang="ja-JP" altLang="en-US" sz="2800" dirty="0" smtClean="0">
                <a:latin typeface="+mn-ea"/>
                <a:ea typeface="+mn-ea"/>
              </a:rPr>
              <a:t>の職員の状況</a:t>
            </a:r>
            <a:endParaRPr kumimoji="1" lang="ja-JP" altLang="en-US" sz="2800" dirty="0">
              <a:latin typeface="+mn-ea"/>
              <a:ea typeface="+mn-ea"/>
            </a:endParaRP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2554203866"/>
              </p:ext>
            </p:extLst>
          </p:nvPr>
        </p:nvGraphicFramePr>
        <p:xfrm>
          <a:off x="178471" y="2010339"/>
          <a:ext cx="4614076" cy="2045251"/>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195208" y="6596390"/>
            <a:ext cx="9194846" cy="261610"/>
          </a:xfrm>
          <a:prstGeom prst="rect">
            <a:avLst/>
          </a:prstGeom>
        </p:spPr>
        <p:txBody>
          <a:bodyPr wrap="square">
            <a:spAutoFit/>
          </a:bodyPr>
          <a:lstStyle/>
          <a:p>
            <a:r>
              <a:rPr lang="ja-JP" altLang="en-US" sz="1100" dirty="0" smtClean="0">
                <a:solidFill>
                  <a:prstClr val="black"/>
                </a:solidFill>
                <a:latin typeface="ＭＳ Ｐゴシック"/>
              </a:rPr>
              <a:t>平成</a:t>
            </a:r>
            <a:r>
              <a:rPr lang="en-US" altLang="ja-JP" sz="1100" dirty="0" smtClean="0">
                <a:solidFill>
                  <a:prstClr val="black"/>
                </a:solidFill>
                <a:latin typeface="ＭＳ Ｐゴシック"/>
              </a:rPr>
              <a:t>25</a:t>
            </a:r>
            <a:r>
              <a:rPr lang="ja-JP" altLang="en-US" sz="1100" dirty="0" smtClean="0">
                <a:solidFill>
                  <a:prstClr val="black"/>
                </a:solidFill>
                <a:latin typeface="ＭＳ Ｐゴシック"/>
              </a:rPr>
              <a:t>年度老健事業「地域包括支援センターにおける業務実態に関する調査研究事業」（三菱総研）</a:t>
            </a:r>
            <a:endParaRPr lang="ja-JP" altLang="en-US" sz="1100" dirty="0">
              <a:solidFill>
                <a:prstClr val="black"/>
              </a:solidFill>
              <a:latin typeface="ＭＳ Ｐゴシック"/>
            </a:endParaRPr>
          </a:p>
        </p:txBody>
      </p:sp>
      <p:sp>
        <p:nvSpPr>
          <p:cNvPr id="5" name="角丸四角形 4"/>
          <p:cNvSpPr/>
          <p:nvPr/>
        </p:nvSpPr>
        <p:spPr>
          <a:xfrm>
            <a:off x="195178" y="548682"/>
            <a:ext cx="9507906" cy="1008111"/>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ja-JP" altLang="en-US" sz="1400" dirty="0" smtClean="0">
                <a:solidFill>
                  <a:prstClr val="black"/>
                </a:solidFill>
                <a:latin typeface="HGｺﾞｼｯｸM" pitchFamily="49" charset="-128"/>
                <a:ea typeface="HGｺﾞｼｯｸM" pitchFamily="49" charset="-128"/>
              </a:rPr>
              <a:t>○ センター従事者数は</a:t>
            </a:r>
            <a:r>
              <a:rPr lang="ja-JP" altLang="en-US" sz="1400" dirty="0">
                <a:solidFill>
                  <a:prstClr val="black"/>
                </a:solidFill>
                <a:latin typeface="HGｺﾞｼｯｸM" pitchFamily="49" charset="-128"/>
                <a:ea typeface="HGｺﾞｼｯｸM" pitchFamily="49" charset="-128"/>
              </a:rPr>
              <a:t>年々</a:t>
            </a:r>
            <a:r>
              <a:rPr lang="ja-JP" altLang="en-US" sz="1400" dirty="0" smtClean="0">
                <a:solidFill>
                  <a:prstClr val="black"/>
                </a:solidFill>
                <a:latin typeface="HGｺﾞｼｯｸM" pitchFamily="49" charset="-128"/>
                <a:ea typeface="HGｺﾞｼｯｸM" pitchFamily="49" charset="-128"/>
              </a:rPr>
              <a:t>増加しており、特に主任介護支援専門員が増えている</a:t>
            </a:r>
            <a:endParaRPr lang="en-US" altLang="ja-JP" sz="1400" dirty="0" smtClean="0">
              <a:solidFill>
                <a:prstClr val="black"/>
              </a:solidFill>
              <a:latin typeface="HGｺﾞｼｯｸM" pitchFamily="49" charset="-128"/>
              <a:ea typeface="HGｺﾞｼｯｸM" pitchFamily="49" charset="-128"/>
            </a:endParaRPr>
          </a:p>
          <a:p>
            <a:pPr marL="177800" indent="-177800">
              <a:defRPr/>
            </a:pPr>
            <a:r>
              <a:rPr lang="ja-JP" altLang="en-US" sz="1400" dirty="0" smtClean="0">
                <a:solidFill>
                  <a:prstClr val="black"/>
                </a:solidFill>
                <a:latin typeface="HGｺﾞｼｯｸM" pitchFamily="49" charset="-128"/>
                <a:ea typeface="HGｺﾞｼｯｸM" pitchFamily="49" charset="-128"/>
              </a:rPr>
              <a:t>○ センターの平均職員数は</a:t>
            </a:r>
            <a:r>
              <a:rPr lang="en-US" altLang="ja-JP" sz="1400" dirty="0" smtClean="0">
                <a:solidFill>
                  <a:prstClr val="black"/>
                </a:solidFill>
                <a:latin typeface="HGｺﾞｼｯｸM" pitchFamily="49" charset="-128"/>
                <a:ea typeface="HGｺﾞｼｯｸM" pitchFamily="49" charset="-128"/>
              </a:rPr>
              <a:t>5.8</a:t>
            </a:r>
            <a:r>
              <a:rPr lang="ja-JP" altLang="en-US" sz="1400" dirty="0" smtClean="0">
                <a:solidFill>
                  <a:prstClr val="black"/>
                </a:solidFill>
                <a:latin typeface="HGｺﾞｼｯｸM" pitchFamily="49" charset="-128"/>
                <a:ea typeface="HGｺﾞｼｯｸM" pitchFamily="49" charset="-128"/>
              </a:rPr>
              <a:t>人</a:t>
            </a:r>
            <a:r>
              <a:rPr lang="ja-JP" altLang="en-US" sz="1400" dirty="0">
                <a:solidFill>
                  <a:prstClr val="black"/>
                </a:solidFill>
                <a:latin typeface="HGｺﾞｼｯｸM" pitchFamily="49" charset="-128"/>
                <a:ea typeface="HGｺﾞｼｯｸM" pitchFamily="49" charset="-128"/>
              </a:rPr>
              <a:t>（</a:t>
            </a:r>
            <a:r>
              <a:rPr lang="ja-JP" altLang="en-US" sz="1400" dirty="0" smtClean="0">
                <a:solidFill>
                  <a:prstClr val="black"/>
                </a:solidFill>
                <a:latin typeface="HGｺﾞｼｯｸM" pitchFamily="49" charset="-128"/>
                <a:ea typeface="HGｺﾞｼｯｸM" pitchFamily="49" charset="-128"/>
              </a:rPr>
              <a:t>Ｈ</a:t>
            </a:r>
            <a:r>
              <a:rPr lang="en-US" altLang="ja-JP" sz="1400" dirty="0" smtClean="0">
                <a:solidFill>
                  <a:prstClr val="black"/>
                </a:solidFill>
                <a:latin typeface="HGｺﾞｼｯｸM" pitchFamily="49" charset="-128"/>
                <a:ea typeface="HGｺﾞｼｯｸM" pitchFamily="49" charset="-128"/>
              </a:rPr>
              <a:t>24</a:t>
            </a:r>
            <a:r>
              <a:rPr lang="ja-JP" altLang="en-US" sz="1400" dirty="0" smtClean="0">
                <a:solidFill>
                  <a:prstClr val="black"/>
                </a:solidFill>
                <a:latin typeface="HGｺﾞｼｯｸM" pitchFamily="49" charset="-128"/>
                <a:ea typeface="HGｺﾞｼｯｸM" pitchFamily="49" charset="-128"/>
              </a:rPr>
              <a:t>年度調査は</a:t>
            </a:r>
            <a:r>
              <a:rPr lang="en-US" altLang="ja-JP" sz="1400" dirty="0" smtClean="0">
                <a:solidFill>
                  <a:prstClr val="black"/>
                </a:solidFill>
                <a:latin typeface="HGｺﾞｼｯｸM" pitchFamily="49" charset="-128"/>
                <a:ea typeface="HGｺﾞｼｯｸM" pitchFamily="49" charset="-128"/>
              </a:rPr>
              <a:t>5.6</a:t>
            </a:r>
            <a:r>
              <a:rPr lang="ja-JP" altLang="en-US" sz="1400" dirty="0" smtClean="0">
                <a:solidFill>
                  <a:prstClr val="black"/>
                </a:solidFill>
                <a:latin typeface="HGｺﾞｼｯｸM" pitchFamily="49" charset="-128"/>
                <a:ea typeface="HGｺﾞｼｯｸM" pitchFamily="49" charset="-128"/>
              </a:rPr>
              <a:t>人）</a:t>
            </a:r>
            <a:endParaRPr lang="en-US" altLang="ja-JP" sz="1400" dirty="0" smtClean="0">
              <a:solidFill>
                <a:prstClr val="black"/>
              </a:solidFill>
              <a:latin typeface="HGｺﾞｼｯｸM" pitchFamily="49" charset="-128"/>
              <a:ea typeface="HGｺﾞｼｯｸM" pitchFamily="49" charset="-128"/>
            </a:endParaRPr>
          </a:p>
          <a:p>
            <a:pPr marL="177800" indent="-177800">
              <a:defRPr/>
            </a:pPr>
            <a:r>
              <a:rPr lang="ja-JP" altLang="en-US" sz="1400" dirty="0" smtClean="0">
                <a:solidFill>
                  <a:prstClr val="black"/>
                </a:solidFill>
                <a:latin typeface="HGｺﾞｼｯｸM" pitchFamily="49" charset="-128"/>
                <a:ea typeface="HGｺﾞｼｯｸM" pitchFamily="49" charset="-128"/>
              </a:rPr>
              <a:t>○ 包括的支援業務の従事者数は、主任介護支援専門員より保健師・社会福祉士が多い</a:t>
            </a:r>
            <a:endParaRPr lang="en-US" altLang="ja-JP" sz="1400" dirty="0" smtClean="0">
              <a:solidFill>
                <a:prstClr val="black"/>
              </a:solidFill>
              <a:latin typeface="HGｺﾞｼｯｸM" pitchFamily="49" charset="-128"/>
              <a:ea typeface="HGｺﾞｼｯｸM" pitchFamily="49" charset="-128"/>
            </a:endParaRPr>
          </a:p>
          <a:p>
            <a:pPr marL="177800" indent="-177800">
              <a:defRPr/>
            </a:pPr>
            <a:r>
              <a:rPr lang="ja-JP" altLang="en-US" sz="1400" dirty="0" smtClean="0">
                <a:solidFill>
                  <a:prstClr val="black"/>
                </a:solidFill>
                <a:latin typeface="HGｺﾞｼｯｸM" pitchFamily="49" charset="-128"/>
                <a:ea typeface="HGｺﾞｼｯｸM" pitchFamily="49" charset="-128"/>
              </a:rPr>
              <a:t>○ ３職種以外の配置については、介護支援専門員が約８割</a:t>
            </a:r>
            <a:endParaRPr lang="en-US" altLang="ja-JP" sz="1400" dirty="0" smtClean="0">
              <a:solidFill>
                <a:prstClr val="black"/>
              </a:solidFill>
              <a:latin typeface="HGｺﾞｼｯｸM" pitchFamily="49" charset="-128"/>
              <a:ea typeface="HGｺﾞｼｯｸM" pitchFamily="49" charset="-128"/>
            </a:endParaRPr>
          </a:p>
        </p:txBody>
      </p:sp>
      <p:sp>
        <p:nvSpPr>
          <p:cNvPr id="8" name="テキスト ボックス 9"/>
          <p:cNvSpPr txBox="1">
            <a:spLocks noChangeArrowheads="1"/>
          </p:cNvSpPr>
          <p:nvPr/>
        </p:nvSpPr>
        <p:spPr bwMode="auto">
          <a:xfrm>
            <a:off x="0" y="1700808"/>
            <a:ext cx="3012422"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solidFill>
                  <a:prstClr val="black"/>
                </a:solidFill>
                <a:latin typeface="HGSｺﾞｼｯｸE" pitchFamily="50" charset="-128"/>
                <a:ea typeface="HGSｺﾞｼｯｸE" pitchFamily="50" charset="-128"/>
              </a:rPr>
              <a:t>◎センター従事者数</a:t>
            </a:r>
            <a:endParaRPr lang="ja-JP" altLang="en-US" sz="1400" dirty="0">
              <a:solidFill>
                <a:prstClr val="black"/>
              </a:solidFill>
              <a:latin typeface="HGSｺﾞｼｯｸE" pitchFamily="50" charset="-128"/>
              <a:ea typeface="HGSｺﾞｼｯｸE" pitchFamily="50" charset="-128"/>
            </a:endParaRPr>
          </a:p>
        </p:txBody>
      </p:sp>
      <p:sp>
        <p:nvSpPr>
          <p:cNvPr id="9" name="テキスト ボックス 9"/>
          <p:cNvSpPr txBox="1">
            <a:spLocks noChangeArrowheads="1"/>
          </p:cNvSpPr>
          <p:nvPr/>
        </p:nvSpPr>
        <p:spPr bwMode="auto">
          <a:xfrm>
            <a:off x="-38478" y="4026552"/>
            <a:ext cx="3912934"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solidFill>
                  <a:prstClr val="black"/>
                </a:solidFill>
                <a:latin typeface="HGSｺﾞｼｯｸE" pitchFamily="50" charset="-128"/>
                <a:ea typeface="HGSｺﾞｼｯｸE" pitchFamily="50" charset="-128"/>
              </a:rPr>
              <a:t>　</a:t>
            </a:r>
            <a:r>
              <a:rPr lang="ja-JP" altLang="en-US" sz="1600" dirty="0" smtClean="0">
                <a:solidFill>
                  <a:prstClr val="black"/>
                </a:solidFill>
                <a:latin typeface="HGSｺﾞｼｯｸE" pitchFamily="50" charset="-128"/>
                <a:ea typeface="HGSｺﾞｼｯｸE" pitchFamily="50" charset="-128"/>
              </a:rPr>
              <a:t>　◎</a:t>
            </a:r>
            <a:r>
              <a:rPr lang="en-US" altLang="ja-JP" sz="1600" dirty="0" smtClean="0">
                <a:solidFill>
                  <a:prstClr val="black"/>
                </a:solidFill>
                <a:latin typeface="HGSｺﾞｼｯｸE" pitchFamily="50" charset="-128"/>
                <a:ea typeface="HGSｺﾞｼｯｸE" pitchFamily="50" charset="-128"/>
              </a:rPr>
              <a:t>1</a:t>
            </a:r>
            <a:r>
              <a:rPr lang="ja-JP" altLang="en-US" sz="1600" dirty="0" smtClean="0">
                <a:solidFill>
                  <a:prstClr val="black"/>
                </a:solidFill>
                <a:latin typeface="HGSｺﾞｼｯｸE" pitchFamily="50" charset="-128"/>
                <a:ea typeface="HGSｺﾞｼｯｸE" pitchFamily="50" charset="-128"/>
              </a:rPr>
              <a:t>センター当たりの</a:t>
            </a:r>
            <a:endParaRPr lang="en-US" altLang="ja-JP" sz="1600" dirty="0" smtClean="0">
              <a:solidFill>
                <a:prstClr val="black"/>
              </a:solidFill>
              <a:latin typeface="HGSｺﾞｼｯｸE" pitchFamily="50" charset="-128"/>
              <a:ea typeface="HGSｺﾞｼｯｸE" pitchFamily="50" charset="-128"/>
            </a:endParaRPr>
          </a:p>
          <a:p>
            <a:r>
              <a:rPr lang="ja-JP" altLang="en-US" sz="1600" dirty="0">
                <a:solidFill>
                  <a:prstClr val="black"/>
                </a:solidFill>
                <a:latin typeface="HGSｺﾞｼｯｸE" pitchFamily="50" charset="-128"/>
                <a:ea typeface="HGSｺﾞｼｯｸE" pitchFamily="50" charset="-128"/>
              </a:rPr>
              <a:t>　</a:t>
            </a:r>
            <a:r>
              <a:rPr lang="ja-JP" altLang="en-US" sz="1600" dirty="0" smtClean="0">
                <a:solidFill>
                  <a:prstClr val="black"/>
                </a:solidFill>
                <a:latin typeface="HGSｺﾞｼｯｸE" pitchFamily="50" charset="-128"/>
                <a:ea typeface="HGSｺﾞｼｯｸE" pitchFamily="50" charset="-128"/>
              </a:rPr>
              <a:t>　　　平均職員数</a:t>
            </a:r>
            <a:endParaRPr lang="en-US" altLang="ja-JP" sz="1600" dirty="0" smtClean="0">
              <a:solidFill>
                <a:prstClr val="black"/>
              </a:solidFill>
              <a:latin typeface="HGSｺﾞｼｯｸE" pitchFamily="50" charset="-128"/>
              <a:ea typeface="HGSｺﾞｼｯｸE" pitchFamily="50" charset="-128"/>
            </a:endParaRPr>
          </a:p>
        </p:txBody>
      </p:sp>
      <p:sp>
        <p:nvSpPr>
          <p:cNvPr id="13" name="テキスト ボックス 9"/>
          <p:cNvSpPr txBox="1">
            <a:spLocks noChangeArrowheads="1"/>
          </p:cNvSpPr>
          <p:nvPr/>
        </p:nvSpPr>
        <p:spPr bwMode="auto">
          <a:xfrm>
            <a:off x="5008593" y="1700808"/>
            <a:ext cx="3873254"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solidFill>
                  <a:prstClr val="black"/>
                </a:solidFill>
                <a:latin typeface="HGSｺﾞｼｯｸE" pitchFamily="50" charset="-128"/>
                <a:ea typeface="HGSｺﾞｼｯｸE" pitchFamily="50" charset="-128"/>
              </a:rPr>
              <a:t>◎包括的</a:t>
            </a:r>
            <a:r>
              <a:rPr lang="ja-JP" altLang="en-US" sz="1600" dirty="0">
                <a:solidFill>
                  <a:prstClr val="black"/>
                </a:solidFill>
                <a:latin typeface="HGSｺﾞｼｯｸE" pitchFamily="50" charset="-128"/>
                <a:ea typeface="HGSｺﾞｼｯｸE" pitchFamily="50" charset="-128"/>
              </a:rPr>
              <a:t>支援</a:t>
            </a:r>
            <a:r>
              <a:rPr lang="ja-JP" altLang="en-US" sz="1600" dirty="0" smtClean="0">
                <a:solidFill>
                  <a:prstClr val="black"/>
                </a:solidFill>
                <a:latin typeface="HGSｺﾞｼｯｸE" pitchFamily="50" charset="-128"/>
                <a:ea typeface="HGSｺﾞｼｯｸE" pitchFamily="50" charset="-128"/>
              </a:rPr>
              <a:t>業務の従事者数</a:t>
            </a:r>
            <a:endParaRPr lang="ja-JP" altLang="en-US" sz="1200" dirty="0">
              <a:solidFill>
                <a:srgbClr val="FF0000"/>
              </a:solidFill>
              <a:latin typeface="HGｺﾞｼｯｸM" pitchFamily="49" charset="-128"/>
              <a:ea typeface="HGｺﾞｼｯｸM"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50953243"/>
              </p:ext>
            </p:extLst>
          </p:nvPr>
        </p:nvGraphicFramePr>
        <p:xfrm>
          <a:off x="3301646" y="4549966"/>
          <a:ext cx="3184982" cy="2033792"/>
        </p:xfrm>
        <a:graphic>
          <a:graphicData uri="http://schemas.openxmlformats.org/drawingml/2006/table">
            <a:tbl>
              <a:tblPr firstRow="1" bandRow="1">
                <a:tableStyleId>{5C22544A-7EE6-4342-B048-85BDC9FD1C3A}</a:tableStyleId>
              </a:tblPr>
              <a:tblGrid>
                <a:gridCol w="1956468"/>
                <a:gridCol w="1228514"/>
              </a:tblGrid>
              <a:tr h="406473">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99378" marR="99378"/>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99378" marR="99378"/>
                </a:tc>
              </a:tr>
              <a:tr h="451226">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99378" marR="993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p>
                  </a:txBody>
                  <a:tcPr marL="99378" marR="99378"/>
                </a:tc>
              </a:tr>
              <a:tr h="451226">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99378" marR="99378"/>
                </a:tc>
                <a:tc>
                  <a:txBody>
                    <a:bodyPr/>
                    <a:lstStyle/>
                    <a:p>
                      <a:pPr algn="ct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378" marR="99378"/>
                </a:tc>
              </a:tr>
              <a:tr h="406473">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99378" marR="993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1.2(1.0)</a:t>
                      </a:r>
                      <a:r>
                        <a:rPr kumimoji="1" lang="ja-JP" altLang="en-US" sz="1400" dirty="0" smtClean="0">
                          <a:latin typeface="HGｺﾞｼｯｸM" pitchFamily="49" charset="-128"/>
                          <a:ea typeface="HGｺﾞｼｯｸM" pitchFamily="49" charset="-128"/>
                        </a:rPr>
                        <a:t>人</a:t>
                      </a:r>
                    </a:p>
                  </a:txBody>
                  <a:tcPr marL="99378" marR="99378"/>
                </a:tc>
              </a:tr>
              <a:tr h="273807">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99378" marR="99378"/>
                </a:tc>
                <a:tc>
                  <a:txBody>
                    <a:bodyPr/>
                    <a:lstStyle/>
                    <a:p>
                      <a:pPr algn="ctr"/>
                      <a:r>
                        <a:rPr kumimoji="1" lang="en-US" altLang="ja-JP" sz="1400" dirty="0" smtClean="0">
                          <a:latin typeface="HGｺﾞｼｯｸM" pitchFamily="49" charset="-128"/>
                          <a:ea typeface="HGｺﾞｼｯｸM" pitchFamily="49" charset="-128"/>
                        </a:rPr>
                        <a:t>4.2(3.4)</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378" marR="99378"/>
                </a:tc>
              </a:tr>
            </a:tbl>
          </a:graphicData>
        </a:graphic>
      </p:graphicFrame>
      <p:sp>
        <p:nvSpPr>
          <p:cNvPr id="21" name="テキスト ボックス 9"/>
          <p:cNvSpPr txBox="1">
            <a:spLocks noChangeArrowheads="1"/>
          </p:cNvSpPr>
          <p:nvPr/>
        </p:nvSpPr>
        <p:spPr bwMode="auto">
          <a:xfrm>
            <a:off x="3325442" y="4005064"/>
            <a:ext cx="2582537"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solidFill>
                  <a:prstClr val="black"/>
                </a:solidFill>
                <a:latin typeface="HGSｺﾞｼｯｸE" pitchFamily="50" charset="-128"/>
                <a:ea typeface="HGSｺﾞｼｯｸE" pitchFamily="50" charset="-128"/>
              </a:rPr>
              <a:t>◎包括的</a:t>
            </a:r>
            <a:r>
              <a:rPr lang="ja-JP" altLang="en-US" sz="1600" dirty="0">
                <a:solidFill>
                  <a:prstClr val="black"/>
                </a:solidFill>
                <a:latin typeface="HGSｺﾞｼｯｸE" pitchFamily="50" charset="-128"/>
                <a:ea typeface="HGSｺﾞｼｯｸE" pitchFamily="50" charset="-128"/>
              </a:rPr>
              <a:t>支援</a:t>
            </a:r>
            <a:r>
              <a:rPr lang="ja-JP" altLang="en-US" sz="1600" dirty="0" smtClean="0">
                <a:solidFill>
                  <a:prstClr val="black"/>
                </a:solidFill>
                <a:latin typeface="HGSｺﾞｼｯｸE" pitchFamily="50" charset="-128"/>
                <a:ea typeface="HGSｺﾞｼｯｸE" pitchFamily="50" charset="-128"/>
              </a:rPr>
              <a:t>業務の</a:t>
            </a:r>
            <a:endParaRPr lang="en-US" altLang="ja-JP" sz="1600" dirty="0" smtClean="0">
              <a:solidFill>
                <a:prstClr val="black"/>
              </a:solidFill>
              <a:latin typeface="HGSｺﾞｼｯｸE" pitchFamily="50" charset="-128"/>
              <a:ea typeface="HGSｺﾞｼｯｸE" pitchFamily="50" charset="-128"/>
            </a:endParaRPr>
          </a:p>
          <a:p>
            <a:r>
              <a:rPr lang="ja-JP" altLang="en-US" sz="1600" dirty="0" smtClean="0">
                <a:solidFill>
                  <a:prstClr val="black"/>
                </a:solidFill>
                <a:latin typeface="HGSｺﾞｼｯｸE" pitchFamily="50" charset="-128"/>
                <a:ea typeface="HGSｺﾞｼｯｸE" pitchFamily="50" charset="-128"/>
              </a:rPr>
              <a:t>　平均従事者数</a:t>
            </a:r>
            <a:endParaRPr lang="ja-JP" altLang="en-US" sz="1200" dirty="0">
              <a:solidFill>
                <a:srgbClr val="FF0000"/>
              </a:solidFill>
              <a:latin typeface="HGｺﾞｼｯｸM" pitchFamily="49" charset="-128"/>
              <a:ea typeface="HGｺﾞｼｯｸM" pitchFamily="49" charset="-128"/>
            </a:endParaRPr>
          </a:p>
        </p:txBody>
      </p:sp>
      <p:sp>
        <p:nvSpPr>
          <p:cNvPr id="22" name="正方形/長方形 21"/>
          <p:cNvSpPr/>
          <p:nvPr/>
        </p:nvSpPr>
        <p:spPr>
          <a:xfrm>
            <a:off x="5360175" y="4077077"/>
            <a:ext cx="1173880" cy="461665"/>
          </a:xfrm>
          <a:prstGeom prst="rect">
            <a:avLst/>
          </a:prstGeom>
        </p:spPr>
        <p:txBody>
          <a:bodyPr wrap="square">
            <a:spAutoFit/>
          </a:bodyPr>
          <a:lstStyle/>
          <a:p>
            <a:r>
              <a:rPr lang="en-US" altLang="ja-JP" sz="800" dirty="0" smtClean="0">
                <a:solidFill>
                  <a:prstClr val="black"/>
                </a:solidFill>
                <a:latin typeface="ＭＳ Ｐゴシック"/>
              </a:rPr>
              <a:t>※</a:t>
            </a:r>
            <a:r>
              <a:rPr lang="ja-JP" altLang="en-US" sz="800" dirty="0" smtClean="0">
                <a:solidFill>
                  <a:prstClr val="black"/>
                </a:solidFill>
                <a:latin typeface="ＭＳ Ｐゴシック"/>
              </a:rPr>
              <a:t>（　）内は介護予防支援業務を兼務する職員の平均人数</a:t>
            </a:r>
            <a:endParaRPr lang="ja-JP" altLang="en-US" sz="800" dirty="0">
              <a:solidFill>
                <a:prstClr val="black"/>
              </a:solidFill>
              <a:latin typeface="ＭＳ Ｐゴシック"/>
            </a:endParaRPr>
          </a:p>
        </p:txBody>
      </p:sp>
      <p:graphicFrame>
        <p:nvGraphicFramePr>
          <p:cNvPr id="23" name="表 22"/>
          <p:cNvGraphicFramePr>
            <a:graphicFrameLocks noGrp="1"/>
          </p:cNvGraphicFramePr>
          <p:nvPr>
            <p:extLst>
              <p:ext uri="{D42A27DB-BD31-4B8C-83A1-F6EECF244321}">
                <p14:modId xmlns:p14="http://schemas.microsoft.com/office/powerpoint/2010/main" val="3800831323"/>
              </p:ext>
            </p:extLst>
          </p:nvPr>
        </p:nvGraphicFramePr>
        <p:xfrm>
          <a:off x="116884" y="4567455"/>
          <a:ext cx="2995140" cy="2014266"/>
        </p:xfrm>
        <a:graphic>
          <a:graphicData uri="http://schemas.openxmlformats.org/drawingml/2006/table">
            <a:tbl>
              <a:tblPr firstRow="1" bandRow="1">
                <a:tableStyleId>{5C22544A-7EE6-4342-B048-85BDC9FD1C3A}</a:tableStyleId>
              </a:tblPr>
              <a:tblGrid>
                <a:gridCol w="2019556"/>
                <a:gridCol w="975584"/>
              </a:tblGrid>
              <a:tr h="397729">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99378" marR="99378"/>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99378" marR="99378"/>
                </a:tc>
              </a:tr>
              <a:tr h="449188">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99378" marR="993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p>
                  </a:txBody>
                  <a:tcPr marL="99378" marR="99378"/>
                </a:tc>
              </a:tr>
              <a:tr h="449188">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99378" marR="99378"/>
                </a:tc>
                <a:tc>
                  <a:txBody>
                    <a:bodyPr/>
                    <a:lstStyle/>
                    <a:p>
                      <a:pPr algn="ct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378" marR="99378"/>
                </a:tc>
              </a:tr>
              <a:tr h="397729">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99378" marR="993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2.3</a:t>
                      </a:r>
                      <a:r>
                        <a:rPr kumimoji="1" lang="ja-JP" altLang="en-US" sz="1400" dirty="0" smtClean="0">
                          <a:latin typeface="HGｺﾞｼｯｸM" pitchFamily="49" charset="-128"/>
                          <a:ea typeface="HGｺﾞｼｯｸM" pitchFamily="49" charset="-128"/>
                        </a:rPr>
                        <a:t>人</a:t>
                      </a:r>
                    </a:p>
                  </a:txBody>
                  <a:tcPr marL="99378" marR="99378"/>
                </a:tc>
              </a:tr>
              <a:tr h="292194">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99378" marR="99378"/>
                </a:tc>
                <a:tc>
                  <a:txBody>
                    <a:bodyPr/>
                    <a:lstStyle/>
                    <a:p>
                      <a:pPr algn="ctr"/>
                      <a:r>
                        <a:rPr kumimoji="1" lang="en-US" altLang="ja-JP" sz="1400" dirty="0" smtClean="0">
                          <a:latin typeface="HGｺﾞｼｯｸM" pitchFamily="49" charset="-128"/>
                          <a:ea typeface="HGｺﾞｼｯｸM" pitchFamily="49" charset="-128"/>
                        </a:rPr>
                        <a:t>5.8</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378" marR="99378"/>
                </a:tc>
              </a:tr>
            </a:tbl>
          </a:graphicData>
        </a:graphic>
      </p:graphicFrame>
      <p:sp>
        <p:nvSpPr>
          <p:cNvPr id="3" name="正方形/長方形 2"/>
          <p:cNvSpPr/>
          <p:nvPr/>
        </p:nvSpPr>
        <p:spPr>
          <a:xfrm>
            <a:off x="8094363" y="1628801"/>
            <a:ext cx="1644588" cy="369332"/>
          </a:xfrm>
          <a:prstGeom prst="rect">
            <a:avLst/>
          </a:prstGeom>
        </p:spPr>
        <p:txBody>
          <a:bodyPr wrap="square">
            <a:spAutoFit/>
          </a:bodyPr>
          <a:lstStyle/>
          <a:p>
            <a:pPr marL="177800" indent="-177800">
              <a:defRPr/>
            </a:pPr>
            <a:r>
              <a:rPr lang="en-US" altLang="ja-JP" sz="900" dirty="0">
                <a:solidFill>
                  <a:prstClr val="black"/>
                </a:solidFill>
                <a:latin typeface="HGｺﾞｼｯｸM" pitchFamily="49" charset="-128"/>
                <a:ea typeface="HGｺﾞｼｯｸM" pitchFamily="49" charset="-128"/>
              </a:rPr>
              <a:t>※</a:t>
            </a:r>
            <a:r>
              <a:rPr lang="ja-JP" altLang="en-US" sz="900" dirty="0">
                <a:solidFill>
                  <a:prstClr val="black"/>
                </a:solidFill>
                <a:latin typeface="HGｺﾞｼｯｸM" pitchFamily="49" charset="-128"/>
                <a:ea typeface="HGｺﾞｼｯｸM" pitchFamily="49" charset="-128"/>
              </a:rPr>
              <a:t>センター</a:t>
            </a:r>
            <a:r>
              <a:rPr lang="ja-JP" altLang="en-US" sz="900" dirty="0" smtClean="0">
                <a:solidFill>
                  <a:prstClr val="black"/>
                </a:solidFill>
                <a:latin typeface="HGｺﾞｼｯｸM" pitchFamily="49" charset="-128"/>
                <a:ea typeface="HGｺﾞｼｯｸM" pitchFamily="49" charset="-128"/>
              </a:rPr>
              <a:t>職員数はすべて</a:t>
            </a:r>
            <a:endParaRPr lang="en-US" altLang="ja-JP" sz="900" dirty="0" smtClean="0">
              <a:solidFill>
                <a:prstClr val="black"/>
              </a:solidFill>
              <a:latin typeface="HGｺﾞｼｯｸM" pitchFamily="49" charset="-128"/>
              <a:ea typeface="HGｺﾞｼｯｸM" pitchFamily="49" charset="-128"/>
            </a:endParaRPr>
          </a:p>
          <a:p>
            <a:pPr marL="177800" indent="-177800">
              <a:defRPr/>
            </a:pPr>
            <a:r>
              <a:rPr lang="ja-JP" altLang="en-US" sz="900" dirty="0" smtClean="0">
                <a:solidFill>
                  <a:prstClr val="black"/>
                </a:solidFill>
                <a:latin typeface="HGｺﾞｼｯｸM" pitchFamily="49" charset="-128"/>
                <a:ea typeface="HGｺﾞｼｯｸM" pitchFamily="49" charset="-128"/>
              </a:rPr>
              <a:t>　常勤換算</a:t>
            </a:r>
            <a:r>
              <a:rPr lang="ja-JP" altLang="en-US" sz="900" dirty="0">
                <a:solidFill>
                  <a:prstClr val="black"/>
                </a:solidFill>
                <a:latin typeface="HGｺﾞｼｯｸM" pitchFamily="49" charset="-128"/>
                <a:ea typeface="HGｺﾞｼｯｸM" pitchFamily="49" charset="-128"/>
              </a:rPr>
              <a:t>に</a:t>
            </a:r>
            <a:r>
              <a:rPr lang="ja-JP" altLang="en-US" sz="900" dirty="0" smtClean="0">
                <a:solidFill>
                  <a:prstClr val="black"/>
                </a:solidFill>
                <a:latin typeface="HGｺﾞｼｯｸM" pitchFamily="49" charset="-128"/>
                <a:ea typeface="HGｺﾞｼｯｸM" pitchFamily="49" charset="-128"/>
              </a:rPr>
              <a:t>よるもの</a:t>
            </a:r>
            <a:endParaRPr lang="en-US" altLang="ja-JP" sz="900" dirty="0">
              <a:solidFill>
                <a:prstClr val="black"/>
              </a:solidFill>
              <a:latin typeface="HGｺﾞｼｯｸM" pitchFamily="49" charset="-128"/>
              <a:ea typeface="HGｺﾞｼｯｸM" pitchFamily="49" charset="-128"/>
            </a:endParaRPr>
          </a:p>
        </p:txBody>
      </p:sp>
      <p:sp>
        <p:nvSpPr>
          <p:cNvPr id="24" name="テキスト ボックス 9"/>
          <p:cNvSpPr txBox="1">
            <a:spLocks noChangeArrowheads="1"/>
          </p:cNvSpPr>
          <p:nvPr/>
        </p:nvSpPr>
        <p:spPr bwMode="auto">
          <a:xfrm>
            <a:off x="6768868" y="4026550"/>
            <a:ext cx="3873254"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solidFill>
                  <a:prstClr val="black"/>
                </a:solidFill>
                <a:latin typeface="HGSｺﾞｼｯｸE" pitchFamily="50" charset="-128"/>
                <a:ea typeface="HGSｺﾞｼｯｸE" pitchFamily="50" charset="-128"/>
              </a:rPr>
              <a:t>（参考）３職種以外の配置</a:t>
            </a:r>
            <a:endParaRPr lang="ja-JP" altLang="en-US" sz="1200" dirty="0">
              <a:solidFill>
                <a:srgbClr val="FF0000"/>
              </a:solidFill>
              <a:latin typeface="HGｺﾞｼｯｸM" pitchFamily="49" charset="-128"/>
              <a:ea typeface="HGｺﾞｼｯｸM" pitchFamily="49" charset="-128"/>
            </a:endParaRPr>
          </a:p>
        </p:txBody>
      </p:sp>
      <p:graphicFrame>
        <p:nvGraphicFramePr>
          <p:cNvPr id="10" name="グラフ 9"/>
          <p:cNvGraphicFramePr/>
          <p:nvPr>
            <p:extLst>
              <p:ext uri="{D42A27DB-BD31-4B8C-83A1-F6EECF244321}">
                <p14:modId xmlns:p14="http://schemas.microsoft.com/office/powerpoint/2010/main" val="1665906041"/>
              </p:ext>
            </p:extLst>
          </p:nvPr>
        </p:nvGraphicFramePr>
        <p:xfrm>
          <a:off x="6461393" y="4321050"/>
          <a:ext cx="3497085" cy="59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p:cNvGraphicFramePr/>
          <p:nvPr>
            <p:extLst>
              <p:ext uri="{D42A27DB-BD31-4B8C-83A1-F6EECF244321}">
                <p14:modId xmlns:p14="http://schemas.microsoft.com/office/powerpoint/2010/main" val="2398408437"/>
              </p:ext>
            </p:extLst>
          </p:nvPr>
        </p:nvGraphicFramePr>
        <p:xfrm>
          <a:off x="6789663" y="4805298"/>
          <a:ext cx="2935329" cy="2052702"/>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9396610" y="4509120"/>
            <a:ext cx="424425"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5" name="直線コネクタ 14"/>
          <p:cNvCxnSpPr/>
          <p:nvPr/>
        </p:nvCxnSpPr>
        <p:spPr>
          <a:xfrm>
            <a:off x="9666491" y="4797152"/>
            <a:ext cx="0" cy="3725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9390026" y="5169734"/>
            <a:ext cx="31306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396587" y="5132028"/>
            <a:ext cx="763611" cy="276999"/>
          </a:xfrm>
          <a:prstGeom prst="rect">
            <a:avLst/>
          </a:prstGeom>
          <a:noFill/>
        </p:spPr>
        <p:txBody>
          <a:bodyPr wrap="square" rtlCol="0">
            <a:spAutoFit/>
          </a:bodyPr>
          <a:lstStyle/>
          <a:p>
            <a:r>
              <a:rPr lang="ja-JP" altLang="en-US" sz="1200" dirty="0" smtClean="0">
                <a:solidFill>
                  <a:prstClr val="black"/>
                </a:solidFill>
              </a:rPr>
              <a:t>（内訳）</a:t>
            </a:r>
            <a:endParaRPr lang="ja-JP" altLang="en-US" sz="1200" dirty="0">
              <a:solidFill>
                <a:prstClr val="black"/>
              </a:solidFill>
            </a:endParaRPr>
          </a:p>
        </p:txBody>
      </p:sp>
      <p:sp>
        <p:nvSpPr>
          <p:cNvPr id="28" name="テキスト ボックス 27"/>
          <p:cNvSpPr txBox="1"/>
          <p:nvPr/>
        </p:nvSpPr>
        <p:spPr>
          <a:xfrm>
            <a:off x="8705476" y="6131344"/>
            <a:ext cx="1253001" cy="584775"/>
          </a:xfrm>
          <a:prstGeom prst="rect">
            <a:avLst/>
          </a:prstGeom>
          <a:noFill/>
        </p:spPr>
        <p:txBody>
          <a:bodyPr wrap="square" rtlCol="0">
            <a:spAutoFit/>
          </a:bodyPr>
          <a:lstStyle/>
          <a:p>
            <a:r>
              <a:rPr lang="en-US" altLang="ja-JP" sz="800" dirty="0" smtClean="0">
                <a:solidFill>
                  <a:prstClr val="black"/>
                </a:solidFill>
              </a:rPr>
              <a:t>※</a:t>
            </a:r>
            <a:r>
              <a:rPr lang="ja-JP" altLang="en-US" sz="800" dirty="0" smtClean="0">
                <a:solidFill>
                  <a:prstClr val="black"/>
                </a:solidFill>
              </a:rPr>
              <a:t>保健師・社会福祉士・主任</a:t>
            </a:r>
            <a:r>
              <a:rPr lang="ja-JP" altLang="en-US" sz="800" dirty="0">
                <a:solidFill>
                  <a:prstClr val="black"/>
                </a:solidFill>
              </a:rPr>
              <a:t>介護支援</a:t>
            </a:r>
            <a:r>
              <a:rPr lang="ja-JP" altLang="en-US" sz="800" dirty="0" smtClean="0">
                <a:solidFill>
                  <a:prstClr val="black"/>
                </a:solidFill>
              </a:rPr>
              <a:t>専門員はそれぞれ準ずる者を含む。</a:t>
            </a:r>
            <a:endParaRPr lang="en-US" altLang="ja-JP" sz="800" dirty="0" smtClean="0">
              <a:solidFill>
                <a:prstClr val="black"/>
              </a:solidFill>
            </a:endParaRPr>
          </a:p>
        </p:txBody>
      </p:sp>
      <p:sp>
        <p:nvSpPr>
          <p:cNvPr id="26"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16</a:t>
            </a:fld>
            <a:endParaRPr lang="ja-JP" altLang="en-US" sz="1600" dirty="0">
              <a:solidFill>
                <a:prstClr val="black"/>
              </a:solidFill>
            </a:endParaRPr>
          </a:p>
        </p:txBody>
      </p:sp>
    </p:spTree>
    <p:extLst>
      <p:ext uri="{BB962C8B-B14F-4D97-AF65-F5344CB8AC3E}">
        <p14:creationId xmlns:p14="http://schemas.microsoft.com/office/powerpoint/2010/main" val="3315775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3354" y="6381558"/>
            <a:ext cx="9312785" cy="430887"/>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平成２４年度老人保健健康増進等事業「地域包括支援センターにおける業務実態や機能のあり方に関する調査研究事業」三菱総合研究所</a:t>
            </a:r>
            <a:endParaRPr lang="en-US" altLang="ja-JP" sz="1100" dirty="0" smtClean="0">
              <a:solidFill>
                <a:prstClr val="black"/>
              </a:solidFill>
            </a:endParaRPr>
          </a:p>
          <a:p>
            <a:r>
              <a:rPr lang="ja-JP" altLang="en-US" sz="1100" dirty="0">
                <a:solidFill>
                  <a:prstClr val="black"/>
                </a:solidFill>
              </a:rPr>
              <a:t>　</a:t>
            </a:r>
            <a:r>
              <a:rPr lang="ja-JP" altLang="en-US" sz="1100" dirty="0" smtClean="0">
                <a:solidFill>
                  <a:prstClr val="black"/>
                </a:solidFill>
              </a:rPr>
              <a:t> 地域包括支援センターが抱える課題：その他の内容（自由記述）より</a:t>
            </a:r>
            <a:endParaRPr lang="ja-JP" altLang="en-US" sz="1100" dirty="0">
              <a:solidFill>
                <a:prstClr val="black"/>
              </a:solidFill>
            </a:endParaRPr>
          </a:p>
        </p:txBody>
      </p:sp>
      <p:sp>
        <p:nvSpPr>
          <p:cNvPr id="2" name="タイトル 1"/>
          <p:cNvSpPr>
            <a:spLocks noGrp="1"/>
          </p:cNvSpPr>
          <p:nvPr>
            <p:ph type="title"/>
          </p:nvPr>
        </p:nvSpPr>
        <p:spPr>
          <a:xfrm>
            <a:off x="0" y="58614"/>
            <a:ext cx="9937750" cy="49006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kumimoji="1" lang="ja-JP" altLang="en-US" sz="1800" dirty="0" smtClean="0">
                <a:solidFill>
                  <a:schemeClr val="tx1"/>
                </a:solidFill>
              </a:rPr>
              <a:t>地域包括支援センターが抱える課題（センター実態調査における自由記述より）</a:t>
            </a:r>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158991127"/>
              </p:ext>
            </p:extLst>
          </p:nvPr>
        </p:nvGraphicFramePr>
        <p:xfrm>
          <a:off x="560208" y="620688"/>
          <a:ext cx="8862253" cy="5648960"/>
        </p:xfrm>
        <a:graphic>
          <a:graphicData uri="http://schemas.openxmlformats.org/drawingml/2006/table">
            <a:tbl>
              <a:tblPr firstRow="1" bandRow="1">
                <a:tableStyleId>{5940675A-B579-460E-94D1-54222C63F5DA}</a:tableStyleId>
              </a:tblPr>
              <a:tblGrid>
                <a:gridCol w="2601559"/>
                <a:gridCol w="6260694"/>
              </a:tblGrid>
              <a:tr h="370840">
                <a:tc>
                  <a:txBody>
                    <a:bodyPr/>
                    <a:lstStyle/>
                    <a:p>
                      <a:pPr algn="ctr"/>
                      <a:r>
                        <a:rPr kumimoji="1" lang="ja-JP" altLang="en-US" sz="1600" dirty="0" smtClean="0"/>
                        <a:t>業務量等</a:t>
                      </a:r>
                      <a:endParaRPr kumimoji="1" lang="ja-JP" altLang="en-US" sz="1600" dirty="0"/>
                    </a:p>
                  </a:txBody>
                  <a:tcPr marL="99378" marR="99378" anchor="ctr"/>
                </a:tc>
                <a:tc>
                  <a:txBody>
                    <a:bodyPr/>
                    <a:lstStyle/>
                    <a:p>
                      <a:r>
                        <a:rPr kumimoji="1" lang="ja-JP" altLang="en-US" sz="1400" dirty="0" smtClean="0"/>
                        <a:t>○困難事例の対応に要するための時間が増えている。</a:t>
                      </a:r>
                      <a:endParaRPr kumimoji="1" lang="en-US" altLang="ja-JP" sz="1400" dirty="0" smtClean="0"/>
                    </a:p>
                    <a:p>
                      <a:pPr marL="177800" indent="-177800"/>
                      <a:r>
                        <a:rPr kumimoji="1" lang="ja-JP" altLang="en-US" sz="1400" dirty="0" smtClean="0"/>
                        <a:t>○要支援認定者が増え、そのプラン数も増加傾向にあり、他の業務に支障が出ている。</a:t>
                      </a:r>
                      <a:endParaRPr kumimoji="1" lang="en-US" altLang="ja-JP" sz="1400" dirty="0" smtClean="0"/>
                    </a:p>
                  </a:txBody>
                  <a:tcPr marL="99378" marR="99378"/>
                </a:tc>
              </a:tr>
              <a:tr h="370840">
                <a:tc>
                  <a:txBody>
                    <a:bodyPr/>
                    <a:lstStyle/>
                    <a:p>
                      <a:pPr algn="ctr"/>
                      <a:r>
                        <a:rPr kumimoji="1" lang="ja-JP" altLang="en-US" sz="1600" dirty="0" smtClean="0"/>
                        <a:t>職員体制等</a:t>
                      </a:r>
                      <a:endParaRPr kumimoji="1" lang="ja-JP" altLang="en-US" sz="1600" dirty="0"/>
                    </a:p>
                  </a:txBody>
                  <a:tcPr marL="99378" marR="99378" anchor="ctr"/>
                </a:tc>
                <a:tc>
                  <a:txBody>
                    <a:bodyPr/>
                    <a:lstStyle/>
                    <a:p>
                      <a:r>
                        <a:rPr kumimoji="1" lang="ja-JP" altLang="en-US" sz="1400" dirty="0" smtClean="0"/>
                        <a:t>○専門職の確保が難しい。</a:t>
                      </a:r>
                      <a:endParaRPr kumimoji="1" lang="en-US" altLang="ja-JP" sz="1400" dirty="0" smtClean="0"/>
                    </a:p>
                    <a:p>
                      <a:r>
                        <a:rPr kumimoji="1" lang="ja-JP" altLang="en-US" sz="1400" dirty="0" smtClean="0"/>
                        <a:t>○３名で土日を含む対応をしているため、勤務の調整が難しい。</a:t>
                      </a:r>
                      <a:endParaRPr kumimoji="1" lang="en-US" altLang="ja-JP" sz="1400" dirty="0" smtClean="0"/>
                    </a:p>
                  </a:txBody>
                  <a:tcPr marL="99378" marR="99378"/>
                </a:tc>
              </a:tr>
              <a:tr h="370840">
                <a:tc>
                  <a:txBody>
                    <a:bodyPr/>
                    <a:lstStyle/>
                    <a:p>
                      <a:pPr algn="ctr"/>
                      <a:r>
                        <a:rPr kumimoji="1" lang="ja-JP" altLang="en-US" sz="1600" dirty="0" smtClean="0"/>
                        <a:t>認知度</a:t>
                      </a:r>
                      <a:endParaRPr kumimoji="1" lang="ja-JP" altLang="en-US" sz="1600" dirty="0"/>
                    </a:p>
                  </a:txBody>
                  <a:tcPr marL="99378" marR="99378" anchor="ctr"/>
                </a:tc>
                <a:tc>
                  <a:txBody>
                    <a:bodyPr/>
                    <a:lstStyle/>
                    <a:p>
                      <a:r>
                        <a:rPr kumimoji="1" lang="ja-JP" altLang="en-US" sz="1400" dirty="0" smtClean="0"/>
                        <a:t>○一般にはセンターを知らない人も多く活動に支障を感じる。</a:t>
                      </a:r>
                      <a:endParaRPr kumimoji="1" lang="en-US" altLang="ja-JP" sz="1400" dirty="0" smtClean="0"/>
                    </a:p>
                  </a:txBody>
                  <a:tcPr marL="99378" marR="99378"/>
                </a:tc>
              </a:tr>
              <a:tr h="370840">
                <a:tc>
                  <a:txBody>
                    <a:bodyPr/>
                    <a:lstStyle/>
                    <a:p>
                      <a:pPr algn="ctr"/>
                      <a:r>
                        <a:rPr kumimoji="1" lang="ja-JP" altLang="en-US" sz="1600" dirty="0" smtClean="0"/>
                        <a:t>業務内容・役割</a:t>
                      </a:r>
                      <a:endParaRPr kumimoji="1" lang="ja-JP" altLang="en-US" sz="1600" dirty="0"/>
                    </a:p>
                  </a:txBody>
                  <a:tcPr marL="99378" marR="99378" anchor="ctr"/>
                </a:tc>
                <a:tc>
                  <a:txBody>
                    <a:bodyPr/>
                    <a:lstStyle/>
                    <a:p>
                      <a:r>
                        <a:rPr kumimoji="1" lang="ja-JP" altLang="en-US" sz="1400" dirty="0" smtClean="0"/>
                        <a:t>○行政とセンターの役割分担が不明確。</a:t>
                      </a:r>
                      <a:endParaRPr kumimoji="1" lang="en-US" altLang="ja-JP" sz="1400" dirty="0" smtClean="0"/>
                    </a:p>
                    <a:p>
                      <a:pPr marL="177800" indent="-177800"/>
                      <a:r>
                        <a:rPr kumimoji="1" lang="ja-JP" altLang="en-US" sz="1400" dirty="0" smtClean="0"/>
                        <a:t>○センターは多職種で解決できるため丸投げのケースが多く、他機関との役割分担が課題</a:t>
                      </a:r>
                      <a:endParaRPr kumimoji="1" lang="en-US" altLang="ja-JP" sz="1400" dirty="0" smtClean="0"/>
                    </a:p>
                  </a:txBody>
                  <a:tcPr marL="99378" marR="99378"/>
                </a:tc>
              </a:tr>
              <a:tr h="370840">
                <a:tc>
                  <a:txBody>
                    <a:bodyPr/>
                    <a:lstStyle/>
                    <a:p>
                      <a:pPr algn="ctr"/>
                      <a:r>
                        <a:rPr kumimoji="1" lang="ja-JP" altLang="en-US" sz="1600" dirty="0" smtClean="0"/>
                        <a:t>精神疾患に対する対応</a:t>
                      </a:r>
                      <a:endParaRPr kumimoji="1" lang="ja-JP" altLang="en-US" sz="1600" dirty="0"/>
                    </a:p>
                  </a:txBody>
                  <a:tcPr marL="99378" marR="99378" anchor="ctr"/>
                </a:tc>
                <a:tc>
                  <a:txBody>
                    <a:bodyPr/>
                    <a:lstStyle/>
                    <a:p>
                      <a:r>
                        <a:rPr kumimoji="1" lang="ja-JP" altLang="en-US" sz="1400" dirty="0" smtClean="0"/>
                        <a:t>○セルフネグレクトや精神疾患を持っている方の対応が難しい。</a:t>
                      </a:r>
                      <a:endParaRPr kumimoji="1" lang="en-US" altLang="ja-JP" sz="1400" dirty="0" smtClean="0"/>
                    </a:p>
                  </a:txBody>
                  <a:tcPr marL="99378" marR="99378"/>
                </a:tc>
              </a:tr>
              <a:tr h="370840">
                <a:tc>
                  <a:txBody>
                    <a:bodyPr/>
                    <a:lstStyle/>
                    <a:p>
                      <a:pPr algn="ctr"/>
                      <a:r>
                        <a:rPr kumimoji="1" lang="ja-JP" altLang="en-US" sz="1600" dirty="0" smtClean="0"/>
                        <a:t>行政との連携</a:t>
                      </a:r>
                      <a:endParaRPr kumimoji="1" lang="ja-JP" altLang="en-US" sz="1600" dirty="0"/>
                    </a:p>
                  </a:txBody>
                  <a:tcPr marL="99378" marR="99378" anchor="ctr"/>
                </a:tc>
                <a:tc>
                  <a:txBody>
                    <a:bodyPr/>
                    <a:lstStyle/>
                    <a:p>
                      <a:r>
                        <a:rPr kumimoji="1" lang="ja-JP" altLang="en-US" sz="1400" dirty="0" smtClean="0"/>
                        <a:t>○何でもセンター任せの風潮が強く、行政の協力が弱い。</a:t>
                      </a:r>
                      <a:endParaRPr kumimoji="1" lang="en-US" altLang="ja-JP" sz="1400" dirty="0" smtClean="0"/>
                    </a:p>
                    <a:p>
                      <a:pPr marL="177800" indent="-177800"/>
                      <a:r>
                        <a:rPr kumimoji="1" lang="ja-JP" altLang="en-US" sz="1400" dirty="0" smtClean="0"/>
                        <a:t>○本来あるべき行政のバックアップが無いので、解決しがたい問題が増えたり、どのように動いて良いかわからないことも多くある。</a:t>
                      </a:r>
                      <a:endParaRPr kumimoji="1" lang="en-US" altLang="ja-JP" sz="1400" dirty="0" smtClean="0"/>
                    </a:p>
                  </a:txBody>
                  <a:tcPr marL="99378" marR="99378"/>
                </a:tc>
              </a:tr>
              <a:tr h="370840">
                <a:tc>
                  <a:txBody>
                    <a:bodyPr/>
                    <a:lstStyle/>
                    <a:p>
                      <a:pPr algn="ctr"/>
                      <a:r>
                        <a:rPr kumimoji="1" lang="ja-JP" altLang="en-US" sz="1600" dirty="0" smtClean="0"/>
                        <a:t>社会資源</a:t>
                      </a:r>
                      <a:endParaRPr kumimoji="1" lang="ja-JP" altLang="en-US" sz="1600" dirty="0"/>
                    </a:p>
                  </a:txBody>
                  <a:tcPr marL="99378" marR="99378" anchor="ctr"/>
                </a:tc>
                <a:tc>
                  <a:txBody>
                    <a:bodyPr/>
                    <a:lstStyle/>
                    <a:p>
                      <a:r>
                        <a:rPr kumimoji="1" lang="ja-JP" altLang="en-US" sz="1400" dirty="0" smtClean="0"/>
                        <a:t>○認知症や権利擁護関係の課題について、つなぐ資源（機関）がほとんど無い。</a:t>
                      </a:r>
                      <a:endParaRPr kumimoji="1" lang="en-US" altLang="ja-JP" sz="1400" dirty="0" smtClean="0"/>
                    </a:p>
                    <a:p>
                      <a:pPr marL="177800" indent="-177800"/>
                      <a:r>
                        <a:rPr kumimoji="1" lang="ja-JP" altLang="en-US" sz="1400" dirty="0" smtClean="0"/>
                        <a:t>○認知症高齢者の増加と支え手の減少から、新たなインフォーマルなサービスを生むことが難しい。</a:t>
                      </a:r>
                      <a:endParaRPr kumimoji="1" lang="en-US" altLang="ja-JP" sz="1400" dirty="0" smtClean="0"/>
                    </a:p>
                  </a:txBody>
                  <a:tcPr marL="99378" marR="99378"/>
                </a:tc>
              </a:tr>
              <a:tr h="370840">
                <a:tc>
                  <a:txBody>
                    <a:bodyPr/>
                    <a:lstStyle/>
                    <a:p>
                      <a:pPr algn="ctr"/>
                      <a:r>
                        <a:rPr kumimoji="1" lang="ja-JP" altLang="en-US" sz="1600" dirty="0" smtClean="0"/>
                        <a:t>委託型の課題</a:t>
                      </a:r>
                      <a:endParaRPr kumimoji="1" lang="ja-JP" altLang="en-US" sz="1600" dirty="0"/>
                    </a:p>
                  </a:txBody>
                  <a:tcPr marL="99378" marR="99378" anchor="ctr"/>
                </a:tc>
                <a:tc>
                  <a:txBody>
                    <a:bodyPr/>
                    <a:lstStyle/>
                    <a:p>
                      <a:pPr marL="177800" indent="-177800"/>
                      <a:r>
                        <a:rPr kumimoji="1" lang="ja-JP" altLang="en-US" sz="1400" dirty="0" smtClean="0"/>
                        <a:t>○委託型には、利用者や擁護者に対する措置の権限が無く、直営包括に立ち会い等を求めるため、スピードが求められる業務に支障。</a:t>
                      </a:r>
                      <a:endParaRPr kumimoji="1" lang="en-US" altLang="ja-JP" sz="1400" dirty="0" smtClean="0"/>
                    </a:p>
                  </a:txBody>
                  <a:tcPr marL="99378" marR="99378"/>
                </a:tc>
              </a:tr>
              <a:tr h="370840">
                <a:tc>
                  <a:txBody>
                    <a:bodyPr/>
                    <a:lstStyle/>
                    <a:p>
                      <a:pPr algn="ctr"/>
                      <a:r>
                        <a:rPr kumimoji="1" lang="ja-JP" altLang="en-US" sz="1600" dirty="0" smtClean="0"/>
                        <a:t>相談件数の増加、複雑化</a:t>
                      </a:r>
                      <a:endParaRPr kumimoji="1" lang="ja-JP" altLang="en-US" sz="1600" dirty="0"/>
                    </a:p>
                  </a:txBody>
                  <a:tcPr marL="99378" marR="99378" anchor="ctr"/>
                </a:tc>
                <a:tc>
                  <a:txBody>
                    <a:bodyPr/>
                    <a:lstStyle/>
                    <a:p>
                      <a:pPr marL="177800" indent="-177800"/>
                      <a:r>
                        <a:rPr kumimoji="1" lang="ja-JP" altLang="en-US" sz="1400" dirty="0" smtClean="0"/>
                        <a:t>○独居、身寄りの無い高齢者が増加し、安否確認、生活支援、入院、万が一の場合まで全てに関わらざるを得ないが、どこまでやるべきか判断できない。</a:t>
                      </a:r>
                      <a:endParaRPr kumimoji="1" lang="en-US" altLang="ja-JP" sz="1400" dirty="0" smtClean="0"/>
                    </a:p>
                    <a:p>
                      <a:pPr marL="177800" indent="-177800"/>
                      <a:r>
                        <a:rPr kumimoji="1" lang="ja-JP" altLang="en-US" sz="1400" dirty="0" smtClean="0"/>
                        <a:t>○認知症、精神疾患、虐待のケースなど、専門的な知識、技術が必要な相談が増えてきている。</a:t>
                      </a:r>
                      <a:endParaRPr kumimoji="1" lang="en-US" altLang="ja-JP" sz="1400" dirty="0" smtClean="0"/>
                    </a:p>
                  </a:txBody>
                  <a:tcPr marL="99378" marR="99378"/>
                </a:tc>
              </a:tr>
            </a:tbl>
          </a:graphicData>
        </a:graphic>
      </p:graphicFrame>
      <p:sp>
        <p:nvSpPr>
          <p:cNvPr id="8"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17</a:t>
            </a:fld>
            <a:endParaRPr lang="ja-JP" altLang="en-US" sz="1600" dirty="0">
              <a:solidFill>
                <a:prstClr val="black"/>
              </a:solidFill>
            </a:endParaRPr>
          </a:p>
        </p:txBody>
      </p:sp>
    </p:spTree>
    <p:extLst>
      <p:ext uri="{BB962C8B-B14F-4D97-AF65-F5344CB8AC3E}">
        <p14:creationId xmlns:p14="http://schemas.microsoft.com/office/powerpoint/2010/main" val="241148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2174345" y="1916744"/>
            <a:ext cx="1911555" cy="1008200"/>
          </a:xfrm>
          <a:prstGeom prst="rightArrow">
            <a:avLst>
              <a:gd name="adj1" fmla="val 50000"/>
              <a:gd name="adj2" fmla="val 35128"/>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prstClr val="black"/>
                </a:solidFill>
              </a:rPr>
              <a:t>業務量に応じた配置</a:t>
            </a:r>
            <a:endParaRPr lang="en-US" altLang="ja-JP" sz="1400" dirty="0" smtClean="0">
              <a:solidFill>
                <a:prstClr val="black"/>
              </a:solidFill>
            </a:endParaRPr>
          </a:p>
        </p:txBody>
      </p:sp>
      <p:sp>
        <p:nvSpPr>
          <p:cNvPr id="27" name="タイトル 1"/>
          <p:cNvSpPr txBox="1">
            <a:spLocks/>
          </p:cNvSpPr>
          <p:nvPr/>
        </p:nvSpPr>
        <p:spPr>
          <a:xfrm>
            <a:off x="94535" y="44672"/>
            <a:ext cx="9741702" cy="432000"/>
          </a:xfrm>
          <a:prstGeom prst="rect">
            <a:avLst/>
          </a:prstGeom>
          <a:solidFill>
            <a:srgbClr val="FFFF99"/>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vert="horz" lIns="91440" tIns="36000" rIns="91440" bIns="36000" rtlCol="0" anchor="ctr">
            <a:noAutofit/>
          </a:bodyPr>
          <a:lstStyle/>
          <a:p>
            <a:pPr algn="ctr">
              <a:defRPr/>
            </a:pPr>
            <a:r>
              <a:rPr lang="ja-JP" altLang="en-US" sz="2400" b="1" dirty="0" smtClean="0">
                <a:solidFill>
                  <a:prstClr val="black"/>
                </a:solidFill>
              </a:rPr>
              <a:t>地域包括支援センターの機能強化へ向けた方向性</a:t>
            </a:r>
            <a:endParaRPr lang="ja-JP" altLang="en-US" sz="2400" b="1" dirty="0">
              <a:solidFill>
                <a:prstClr val="black"/>
              </a:solidFill>
            </a:endParaRPr>
          </a:p>
        </p:txBody>
      </p:sp>
      <p:sp>
        <p:nvSpPr>
          <p:cNvPr id="28" name="角丸四角形 27"/>
          <p:cNvSpPr/>
          <p:nvPr/>
        </p:nvSpPr>
        <p:spPr>
          <a:xfrm>
            <a:off x="79286" y="1988840"/>
            <a:ext cx="2028706" cy="8288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人員</a:t>
            </a:r>
            <a:r>
              <a:rPr lang="ja-JP" altLang="en-US" sz="1600" b="1" dirty="0" smtClean="0">
                <a:solidFill>
                  <a:prstClr val="white"/>
                </a:solidFill>
              </a:rPr>
              <a:t>体制</a:t>
            </a:r>
            <a:endParaRPr lang="ja-JP" altLang="en-US" sz="1600" b="1" dirty="0">
              <a:solidFill>
                <a:prstClr val="white"/>
              </a:solidFill>
            </a:endParaRPr>
          </a:p>
        </p:txBody>
      </p:sp>
      <p:sp>
        <p:nvSpPr>
          <p:cNvPr id="39" name="右矢印 38"/>
          <p:cNvSpPr/>
          <p:nvPr/>
        </p:nvSpPr>
        <p:spPr>
          <a:xfrm>
            <a:off x="2180247" y="4437112"/>
            <a:ext cx="1903818" cy="1008112"/>
          </a:xfrm>
          <a:prstGeom prst="rightArrow">
            <a:avLst>
              <a:gd name="adj1" fmla="val 50000"/>
              <a:gd name="adj2" fmla="val 32444"/>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prstClr val="black"/>
                </a:solidFill>
              </a:rPr>
              <a:t>行政との</a:t>
            </a:r>
            <a:endParaRPr lang="en-US" altLang="ja-JP" sz="1400" dirty="0" smtClean="0">
              <a:solidFill>
                <a:prstClr val="black"/>
              </a:solidFill>
            </a:endParaRPr>
          </a:p>
          <a:p>
            <a:r>
              <a:rPr lang="ja-JP" altLang="en-US" sz="1400" dirty="0">
                <a:solidFill>
                  <a:prstClr val="black"/>
                </a:solidFill>
              </a:rPr>
              <a:t>役割</a:t>
            </a:r>
            <a:r>
              <a:rPr lang="ja-JP" altLang="en-US" sz="1400" dirty="0" smtClean="0">
                <a:solidFill>
                  <a:prstClr val="black"/>
                </a:solidFill>
              </a:rPr>
              <a:t>分担・連携強化</a:t>
            </a:r>
            <a:endParaRPr lang="en-US" altLang="ja-JP" sz="1400" dirty="0" smtClean="0">
              <a:solidFill>
                <a:prstClr val="black"/>
              </a:solidFill>
            </a:endParaRPr>
          </a:p>
        </p:txBody>
      </p:sp>
      <p:sp>
        <p:nvSpPr>
          <p:cNvPr id="43" name="角丸四角形 42"/>
          <p:cNvSpPr/>
          <p:nvPr/>
        </p:nvSpPr>
        <p:spPr>
          <a:xfrm>
            <a:off x="4174252" y="1766868"/>
            <a:ext cx="5646666" cy="1116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marL="180000" indent="-457200" algn="just"/>
            <a:r>
              <a:rPr lang="ja-JP" altLang="en-US" sz="1400" dirty="0" smtClean="0">
                <a:solidFill>
                  <a:prstClr val="black"/>
                </a:solidFill>
              </a:rPr>
              <a:t>○　高齢化の進展、それに伴う相談</a:t>
            </a:r>
            <a:r>
              <a:rPr lang="ja-JP" altLang="en-US" sz="1400" dirty="0">
                <a:solidFill>
                  <a:prstClr val="black"/>
                </a:solidFill>
              </a:rPr>
              <a:t>件数の増加等を勘案し</a:t>
            </a:r>
            <a:r>
              <a:rPr lang="ja-JP" altLang="en-US" sz="1400" dirty="0" smtClean="0">
                <a:solidFill>
                  <a:prstClr val="black"/>
                </a:solidFill>
              </a:rPr>
              <a:t>、センター</a:t>
            </a:r>
            <a:r>
              <a:rPr lang="ja-JP" altLang="en-US" sz="1400" dirty="0">
                <a:solidFill>
                  <a:prstClr val="black"/>
                </a:solidFill>
              </a:rPr>
              <a:t>に</a:t>
            </a:r>
            <a:r>
              <a:rPr lang="ja-JP" altLang="en-US" sz="1400" dirty="0" smtClean="0">
                <a:solidFill>
                  <a:prstClr val="black"/>
                </a:solidFill>
              </a:rPr>
              <a:t>対する</a:t>
            </a:r>
            <a:r>
              <a:rPr lang="ja-JP" altLang="en-US" sz="1400" b="1" u="sng" dirty="0" smtClean="0">
                <a:solidFill>
                  <a:srgbClr val="FF0000"/>
                </a:solidFill>
              </a:rPr>
              <a:t>人員体制</a:t>
            </a:r>
            <a:r>
              <a:rPr lang="ja-JP" altLang="en-US" sz="1400" b="1" u="sng" dirty="0">
                <a:solidFill>
                  <a:srgbClr val="FF0000"/>
                </a:solidFill>
              </a:rPr>
              <a:t>を業務量に応じて適切に</a:t>
            </a:r>
            <a:r>
              <a:rPr lang="ja-JP" altLang="en-US" sz="1400" b="1" u="sng" dirty="0" smtClean="0">
                <a:solidFill>
                  <a:srgbClr val="FF0000"/>
                </a:solidFill>
              </a:rPr>
              <a:t>配置</a:t>
            </a:r>
            <a:r>
              <a:rPr lang="ja-JP" altLang="en-US" sz="1400" dirty="0" smtClean="0">
                <a:solidFill>
                  <a:prstClr val="black"/>
                </a:solidFill>
              </a:rPr>
              <a:t>。</a:t>
            </a:r>
            <a:endParaRPr lang="en-US" altLang="ja-JP" sz="1400" dirty="0" smtClean="0">
              <a:solidFill>
                <a:prstClr val="black"/>
              </a:solidFill>
            </a:endParaRPr>
          </a:p>
          <a:p>
            <a:pPr marL="180000" indent="-457200" algn="just"/>
            <a:r>
              <a:rPr lang="ja-JP" altLang="en-US" sz="1400" dirty="0" smtClean="0">
                <a:solidFill>
                  <a:prstClr val="black"/>
                </a:solidFill>
              </a:rPr>
              <a:t>○　さらに、今後</a:t>
            </a:r>
            <a:r>
              <a:rPr lang="ja-JP" altLang="en-US" sz="1400" dirty="0">
                <a:solidFill>
                  <a:prstClr val="black"/>
                </a:solidFill>
              </a:rPr>
              <a:t>、現在の業務に加え、地域ケア会議の推進、在宅医療・介護の連携強化、認知症施策の推進を図る中で</a:t>
            </a:r>
            <a:r>
              <a:rPr lang="ja-JP" altLang="en-US" sz="1400" dirty="0" smtClean="0">
                <a:solidFill>
                  <a:prstClr val="black"/>
                </a:solidFill>
              </a:rPr>
              <a:t>、</a:t>
            </a:r>
            <a:r>
              <a:rPr lang="ja-JP" altLang="en-US" sz="1400" b="1" u="sng" dirty="0" smtClean="0">
                <a:solidFill>
                  <a:srgbClr val="FF0000"/>
                </a:solidFill>
              </a:rPr>
              <a:t>それぞれのセンターの役割に応じた人員</a:t>
            </a:r>
            <a:r>
              <a:rPr lang="ja-JP" altLang="en-US" sz="1400" b="1" u="sng" dirty="0">
                <a:solidFill>
                  <a:srgbClr val="FF0000"/>
                </a:solidFill>
              </a:rPr>
              <a:t>体制の強化</a:t>
            </a:r>
            <a:r>
              <a:rPr lang="ja-JP" altLang="en-US" sz="1400" dirty="0">
                <a:solidFill>
                  <a:prstClr val="black"/>
                </a:solidFill>
              </a:rPr>
              <a:t>を図ることが</a:t>
            </a:r>
            <a:r>
              <a:rPr lang="ja-JP" altLang="en-US" sz="1400" dirty="0" smtClean="0">
                <a:solidFill>
                  <a:prstClr val="black"/>
                </a:solidFill>
              </a:rPr>
              <a:t>必要。</a:t>
            </a:r>
            <a:endParaRPr lang="ja-JP" altLang="en-US" sz="1400" dirty="0">
              <a:solidFill>
                <a:prstClr val="black"/>
              </a:solidFill>
            </a:endParaRPr>
          </a:p>
        </p:txBody>
      </p:sp>
      <p:sp>
        <p:nvSpPr>
          <p:cNvPr id="44" name="角丸四角形 43"/>
          <p:cNvSpPr/>
          <p:nvPr/>
        </p:nvSpPr>
        <p:spPr>
          <a:xfrm>
            <a:off x="4174439" y="3212976"/>
            <a:ext cx="5646667" cy="972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在宅</a:t>
            </a:r>
            <a:r>
              <a:rPr lang="ja-JP" altLang="en-US" sz="1400" dirty="0">
                <a:solidFill>
                  <a:prstClr val="black"/>
                </a:solidFill>
              </a:rPr>
              <a:t>医療・介護の連携強化</a:t>
            </a:r>
            <a:r>
              <a:rPr lang="ja-JP" altLang="en-US" sz="1400" dirty="0" smtClean="0">
                <a:solidFill>
                  <a:prstClr val="black"/>
                </a:solidFill>
              </a:rPr>
              <a:t>、地域ケア会議、認知症</a:t>
            </a:r>
            <a:r>
              <a:rPr lang="ja-JP" altLang="en-US" sz="1400" dirty="0">
                <a:solidFill>
                  <a:prstClr val="black"/>
                </a:solidFill>
              </a:rPr>
              <a:t>施策の</a:t>
            </a:r>
            <a:r>
              <a:rPr lang="ja-JP" altLang="en-US" sz="1400" dirty="0" smtClean="0">
                <a:solidFill>
                  <a:prstClr val="black"/>
                </a:solidFill>
              </a:rPr>
              <a:t>推進等を</a:t>
            </a:r>
            <a:r>
              <a:rPr lang="ja-JP" altLang="en-US" sz="1400" dirty="0">
                <a:solidFill>
                  <a:prstClr val="black"/>
                </a:solidFill>
              </a:rPr>
              <a:t>図る中で</a:t>
            </a:r>
            <a:r>
              <a:rPr lang="ja-JP" altLang="en-US" sz="1400" dirty="0" smtClean="0">
                <a:solidFill>
                  <a:prstClr val="black"/>
                </a:solidFill>
              </a:rPr>
              <a:t>、</a:t>
            </a:r>
            <a:r>
              <a:rPr lang="ja-JP" altLang="en-US" sz="1400" b="1" u="sng" dirty="0" smtClean="0">
                <a:solidFill>
                  <a:srgbClr val="FF0000"/>
                </a:solidFill>
              </a:rPr>
              <a:t>地域の中で直営等基幹となるセンターや機能強化型のセンターを位置付けるなど、センター間の役割分担・連携を強化</a:t>
            </a:r>
            <a:r>
              <a:rPr lang="ja-JP" altLang="en-US" sz="1400" dirty="0" smtClean="0">
                <a:solidFill>
                  <a:prstClr val="black"/>
                </a:solidFill>
              </a:rPr>
              <a:t>し、効率的かつ効果的な運営を目指す。</a:t>
            </a:r>
            <a:endParaRPr lang="en-US" altLang="ja-JP" sz="1400" dirty="0" smtClean="0">
              <a:solidFill>
                <a:prstClr val="black"/>
              </a:solidFill>
            </a:endParaRPr>
          </a:p>
        </p:txBody>
      </p:sp>
      <p:sp>
        <p:nvSpPr>
          <p:cNvPr id="45" name="角丸四角形 44"/>
          <p:cNvSpPr/>
          <p:nvPr/>
        </p:nvSpPr>
        <p:spPr>
          <a:xfrm>
            <a:off x="4174274" y="4437112"/>
            <a:ext cx="5598603" cy="936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委託型</a:t>
            </a:r>
            <a:r>
              <a:rPr lang="ja-JP" altLang="en-US" sz="1400" dirty="0">
                <a:solidFill>
                  <a:prstClr val="black"/>
                </a:solidFill>
              </a:rPr>
              <a:t>センターに対して、市町村が提示する</a:t>
            </a:r>
            <a:r>
              <a:rPr lang="ja-JP" altLang="en-US" sz="1400" b="1" u="sng" dirty="0">
                <a:solidFill>
                  <a:srgbClr val="FF0000"/>
                </a:solidFill>
              </a:rPr>
              <a:t>委託方針</a:t>
            </a:r>
            <a:r>
              <a:rPr lang="ja-JP" altLang="en-US" sz="1400" dirty="0">
                <a:solidFill>
                  <a:prstClr val="black"/>
                </a:solidFill>
              </a:rPr>
              <a:t>について、</a:t>
            </a:r>
            <a:r>
              <a:rPr lang="ja-JP" altLang="en-US" sz="1400" b="1" u="sng" dirty="0" smtClean="0">
                <a:solidFill>
                  <a:srgbClr val="FF0000"/>
                </a:solidFill>
              </a:rPr>
              <a:t>より具体的な内容</a:t>
            </a:r>
            <a:r>
              <a:rPr lang="ja-JP" altLang="en-US" sz="1400" b="1" u="sng" dirty="0">
                <a:solidFill>
                  <a:srgbClr val="FF0000"/>
                </a:solidFill>
              </a:rPr>
              <a:t>を</a:t>
            </a:r>
            <a:r>
              <a:rPr lang="ja-JP" altLang="en-US" sz="1400" b="1" u="sng" dirty="0" smtClean="0">
                <a:solidFill>
                  <a:srgbClr val="FF0000"/>
                </a:solidFill>
              </a:rPr>
              <a:t>提示することを推進。</a:t>
            </a:r>
            <a:endParaRPr lang="en-US" altLang="ja-JP" sz="1400" b="1" u="sng" dirty="0" smtClean="0">
              <a:solidFill>
                <a:srgbClr val="FF0000"/>
              </a:solidFill>
            </a:endParaRPr>
          </a:p>
          <a:p>
            <a:pPr marL="180000" indent="-457200" algn="just"/>
            <a:r>
              <a:rPr lang="ja-JP" altLang="en-US" sz="1400" dirty="0" smtClean="0">
                <a:solidFill>
                  <a:prstClr val="black"/>
                </a:solidFill>
              </a:rPr>
              <a:t>○　これにより、市町村との役割分担、それぞれのセンターが担うべき業務内容</a:t>
            </a:r>
            <a:r>
              <a:rPr lang="ja-JP" altLang="en-US" sz="1400" dirty="0">
                <a:solidFill>
                  <a:prstClr val="black"/>
                </a:solidFill>
              </a:rPr>
              <a:t>を</a:t>
            </a:r>
            <a:r>
              <a:rPr lang="ja-JP" altLang="en-US" sz="1400" dirty="0" smtClean="0">
                <a:solidFill>
                  <a:prstClr val="black"/>
                </a:solidFill>
              </a:rPr>
              <a:t>明確化。</a:t>
            </a:r>
            <a:endParaRPr lang="en-US" altLang="ja-JP" sz="1400" dirty="0" smtClean="0">
              <a:solidFill>
                <a:prstClr val="black"/>
              </a:solidFill>
            </a:endParaRPr>
          </a:p>
        </p:txBody>
      </p:sp>
      <p:sp>
        <p:nvSpPr>
          <p:cNvPr id="38" name="角丸四角形 37"/>
          <p:cNvSpPr/>
          <p:nvPr/>
        </p:nvSpPr>
        <p:spPr>
          <a:xfrm>
            <a:off x="56742" y="3284984"/>
            <a:ext cx="2051280" cy="216024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業務内容の見直し</a:t>
            </a:r>
            <a:endParaRPr lang="ja-JP" altLang="en-US" sz="1600" b="1" dirty="0">
              <a:solidFill>
                <a:prstClr val="white"/>
              </a:solidFill>
            </a:endParaRPr>
          </a:p>
        </p:txBody>
      </p:sp>
      <p:sp>
        <p:nvSpPr>
          <p:cNvPr id="41" name="右矢印 40"/>
          <p:cNvSpPr/>
          <p:nvPr/>
        </p:nvSpPr>
        <p:spPr>
          <a:xfrm>
            <a:off x="2184181" y="3285160"/>
            <a:ext cx="1899003" cy="1079944"/>
          </a:xfrm>
          <a:prstGeom prst="rightArrow">
            <a:avLst>
              <a:gd name="adj1" fmla="val 50000"/>
              <a:gd name="adj2" fmla="val 28149"/>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prstClr val="black"/>
                </a:solidFill>
              </a:rPr>
              <a:t>センター間の</a:t>
            </a:r>
            <a:endParaRPr lang="en-US" altLang="ja-JP" sz="1400" dirty="0" smtClean="0">
              <a:solidFill>
                <a:prstClr val="black"/>
              </a:solidFill>
            </a:endParaRPr>
          </a:p>
          <a:p>
            <a:r>
              <a:rPr lang="ja-JP" altLang="en-US" sz="1400" dirty="0" smtClean="0">
                <a:solidFill>
                  <a:prstClr val="black"/>
                </a:solidFill>
              </a:rPr>
              <a:t>役割分担・連携強化</a:t>
            </a:r>
            <a:endParaRPr lang="en-US" altLang="ja-JP" sz="1400" dirty="0" smtClean="0">
              <a:solidFill>
                <a:prstClr val="black"/>
              </a:solidFill>
            </a:endParaRPr>
          </a:p>
        </p:txBody>
      </p:sp>
      <p:sp>
        <p:nvSpPr>
          <p:cNvPr id="31" name="角丸四角形 30"/>
          <p:cNvSpPr/>
          <p:nvPr/>
        </p:nvSpPr>
        <p:spPr>
          <a:xfrm>
            <a:off x="79286" y="5733256"/>
            <a:ext cx="2028706" cy="6840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ja-JP" altLang="en-US" sz="1600" b="1" dirty="0" smtClean="0">
                <a:solidFill>
                  <a:prstClr val="white"/>
                </a:solidFill>
              </a:rPr>
              <a:t>効果的な運営の継続</a:t>
            </a:r>
            <a:endParaRPr lang="ja-JP" altLang="en-US" sz="1600" b="1" dirty="0">
              <a:solidFill>
                <a:prstClr val="white"/>
              </a:solidFill>
            </a:endParaRPr>
          </a:p>
        </p:txBody>
      </p:sp>
      <p:sp>
        <p:nvSpPr>
          <p:cNvPr id="42" name="右矢印 41"/>
          <p:cNvSpPr/>
          <p:nvPr/>
        </p:nvSpPr>
        <p:spPr>
          <a:xfrm>
            <a:off x="2151592" y="5733256"/>
            <a:ext cx="1931434" cy="792000"/>
          </a:xfrm>
          <a:prstGeom prst="rightArrow">
            <a:avLst>
              <a:gd name="adj1" fmla="val 50000"/>
              <a:gd name="adj2" fmla="val 40689"/>
            </a:avLst>
          </a:prstGeom>
          <a:noFill/>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ＰＤＣＡを充実</a:t>
            </a:r>
            <a:endParaRPr lang="en-US" altLang="ja-JP" sz="1400" dirty="0" smtClean="0">
              <a:solidFill>
                <a:prstClr val="black"/>
              </a:solidFill>
            </a:endParaRPr>
          </a:p>
        </p:txBody>
      </p:sp>
      <p:sp>
        <p:nvSpPr>
          <p:cNvPr id="48" name="角丸四角形 47"/>
          <p:cNvSpPr/>
          <p:nvPr/>
        </p:nvSpPr>
        <p:spPr>
          <a:xfrm>
            <a:off x="4174274" y="5551140"/>
            <a:ext cx="5598603" cy="126876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marL="180000" indent="-457200" algn="just"/>
            <a:r>
              <a:rPr lang="ja-JP" altLang="en-US" sz="1400" dirty="0" smtClean="0">
                <a:solidFill>
                  <a:prstClr val="black"/>
                </a:solidFill>
              </a:rPr>
              <a:t>○　センター</a:t>
            </a:r>
            <a:r>
              <a:rPr lang="ja-JP" altLang="en-US" sz="1400" dirty="0">
                <a:solidFill>
                  <a:prstClr val="black"/>
                </a:solidFill>
              </a:rPr>
              <a:t>がより充実した機能を果たして</a:t>
            </a:r>
            <a:r>
              <a:rPr lang="ja-JP" altLang="en-US" sz="1400" dirty="0" smtClean="0">
                <a:solidFill>
                  <a:prstClr val="black"/>
                </a:solidFill>
              </a:rPr>
              <a:t>いくには、運営に対する評価が必要。（現在、約３割の市町村が評価を実施）</a:t>
            </a:r>
            <a:endParaRPr lang="en-US" altLang="ja-JP" sz="1400" dirty="0" smtClean="0">
              <a:solidFill>
                <a:prstClr val="black"/>
              </a:solidFill>
            </a:endParaRPr>
          </a:p>
          <a:p>
            <a:pPr marL="180000" indent="-457200" algn="just"/>
            <a:r>
              <a:rPr lang="ja-JP" altLang="en-US" sz="1400" dirty="0" smtClean="0">
                <a:solidFill>
                  <a:prstClr val="black"/>
                </a:solidFill>
              </a:rPr>
              <a:t>○　</a:t>
            </a:r>
            <a:r>
              <a:rPr lang="ja-JP" altLang="en-US" sz="1400" b="1" u="sng" dirty="0" smtClean="0">
                <a:solidFill>
                  <a:srgbClr val="FF0000"/>
                </a:solidFill>
              </a:rPr>
              <a:t>市町村運営協議会等による評価の取組、ＰＤＣＡの充実等、継続的な評価・点検の取組を強化。</a:t>
            </a:r>
            <a:endParaRPr lang="en-US" altLang="ja-JP" sz="1400" b="1" u="sng" dirty="0">
              <a:solidFill>
                <a:srgbClr val="FF0000"/>
              </a:solidFill>
            </a:endParaRPr>
          </a:p>
          <a:p>
            <a:pPr marL="180000" indent="-457200" algn="just"/>
            <a:r>
              <a:rPr lang="en-US" altLang="ja-JP" sz="1400" b="1" dirty="0" smtClean="0">
                <a:solidFill>
                  <a:srgbClr val="FF0000"/>
                </a:solidFill>
              </a:rPr>
              <a:t>        </a:t>
            </a:r>
            <a:r>
              <a:rPr lang="ja-JP" altLang="en-US" sz="1400" dirty="0">
                <a:solidFill>
                  <a:prstClr val="black"/>
                </a:solidFill>
              </a:rPr>
              <a:t>併せて</a:t>
            </a:r>
            <a:r>
              <a:rPr lang="ja-JP" altLang="en-US" sz="1400" dirty="0" smtClean="0">
                <a:solidFill>
                  <a:prstClr val="black"/>
                </a:solidFill>
              </a:rPr>
              <a:t>、情報公表制度を活用し、センターの取組について周知する。</a:t>
            </a:r>
            <a:endParaRPr lang="en-US" altLang="ja-JP" sz="1400" dirty="0" smtClean="0">
              <a:solidFill>
                <a:prstClr val="black"/>
              </a:solidFill>
            </a:endParaRPr>
          </a:p>
        </p:txBody>
      </p:sp>
      <p:sp>
        <p:nvSpPr>
          <p:cNvPr id="49" name="加算記号 48"/>
          <p:cNvSpPr/>
          <p:nvPr/>
        </p:nvSpPr>
        <p:spPr>
          <a:xfrm>
            <a:off x="6937480" y="4205848"/>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加算記号 50"/>
          <p:cNvSpPr/>
          <p:nvPr/>
        </p:nvSpPr>
        <p:spPr>
          <a:xfrm>
            <a:off x="6937480" y="2924944"/>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加算記号 52"/>
          <p:cNvSpPr/>
          <p:nvPr/>
        </p:nvSpPr>
        <p:spPr>
          <a:xfrm>
            <a:off x="6944973" y="5301208"/>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94535" y="476672"/>
            <a:ext cx="9741702" cy="923330"/>
          </a:xfrm>
          <a:prstGeom prst="rect">
            <a:avLst/>
          </a:prstGeom>
          <a:noFill/>
          <a:ln>
            <a:solidFill>
              <a:schemeClr val="tx1"/>
            </a:solidFill>
          </a:ln>
        </p:spPr>
        <p:txBody>
          <a:bodyPr wrap="square" rtlCol="0">
            <a:spAutoFit/>
          </a:bodyPr>
          <a:lstStyle/>
          <a:p>
            <a:r>
              <a:rPr lang="ja-JP" altLang="en-US" dirty="0" smtClean="0">
                <a:solidFill>
                  <a:prstClr val="black"/>
                </a:solidFill>
              </a:rPr>
              <a:t>　 地域包括支援センターは、行政</a:t>
            </a:r>
            <a:r>
              <a:rPr lang="ja-JP" altLang="en-US" dirty="0">
                <a:solidFill>
                  <a:prstClr val="black"/>
                </a:solidFill>
              </a:rPr>
              <a:t>直営型</a:t>
            </a:r>
            <a:r>
              <a:rPr lang="ja-JP" altLang="en-US" dirty="0" smtClean="0">
                <a:solidFill>
                  <a:prstClr val="black"/>
                </a:solidFill>
              </a:rPr>
              <a:t>、委託型にかかわらず、行政（市町村）機能の一部として地域の最前線に立ち、地域包括ケアシステムにおける中核的な機関として期待されることから、現状の課題や今後求められる役割を勘案しながら、複合的に機能強化を図ることが重要。</a:t>
            </a:r>
            <a:endParaRPr lang="ja-JP" altLang="en-US" dirty="0">
              <a:solidFill>
                <a:prstClr val="black"/>
              </a:solidFill>
            </a:endParaRPr>
          </a:p>
        </p:txBody>
      </p:sp>
      <p:sp>
        <p:nvSpPr>
          <p:cNvPr id="5" name="テキスト ボックス 4"/>
          <p:cNvSpPr txBox="1"/>
          <p:nvPr/>
        </p:nvSpPr>
        <p:spPr>
          <a:xfrm>
            <a:off x="5944354" y="1412776"/>
            <a:ext cx="2859270" cy="369332"/>
          </a:xfrm>
          <a:prstGeom prst="rect">
            <a:avLst/>
          </a:prstGeom>
          <a:noFill/>
        </p:spPr>
        <p:txBody>
          <a:bodyPr wrap="square" rtlCol="0">
            <a:spAutoFit/>
          </a:bodyPr>
          <a:lstStyle/>
          <a:p>
            <a:r>
              <a:rPr lang="ja-JP" altLang="en-US" dirty="0" smtClean="0">
                <a:solidFill>
                  <a:prstClr val="black"/>
                </a:solidFill>
                <a:latin typeface="ＤＦ特太ゴシック体" pitchFamily="49" charset="-128"/>
                <a:ea typeface="ＤＦ特太ゴシック体" pitchFamily="49" charset="-128"/>
              </a:rPr>
              <a:t>（　方　向　性　）</a:t>
            </a:r>
            <a:endParaRPr lang="ja-JP" altLang="en-US" dirty="0">
              <a:solidFill>
                <a:prstClr val="black"/>
              </a:solidFill>
              <a:latin typeface="ＤＦ特太ゴシック体" pitchFamily="49" charset="-128"/>
              <a:ea typeface="ＤＦ特太ゴシック体" pitchFamily="49" charset="-128"/>
            </a:endParaRPr>
          </a:p>
        </p:txBody>
      </p:sp>
      <p:sp>
        <p:nvSpPr>
          <p:cNvPr id="20" name="スライド番号プレースホルダー 3"/>
          <p:cNvSpPr>
            <a:spLocks noGrp="1"/>
          </p:cNvSpPr>
          <p:nvPr>
            <p:ph type="sldNum" sz="quarter" idx="12"/>
          </p:nvPr>
        </p:nvSpPr>
        <p:spPr>
          <a:xfrm>
            <a:off x="9375442" y="6493243"/>
            <a:ext cx="555364" cy="365125"/>
          </a:xfrm>
        </p:spPr>
        <p:txBody>
          <a:bodyPr/>
          <a:lstStyle/>
          <a:p>
            <a:fld id="{FCE98AE0-BE98-4E8C-BBDC-F98D666762F1}" type="slidenum">
              <a:rPr lang="ja-JP" altLang="en-US" sz="1600" smtClean="0">
                <a:solidFill>
                  <a:prstClr val="black"/>
                </a:solidFill>
              </a:rPr>
              <a:pPr/>
              <a:t>18</a:t>
            </a:fld>
            <a:endParaRPr lang="ja-JP" altLang="en-US" sz="1600" dirty="0">
              <a:solidFill>
                <a:prstClr val="black"/>
              </a:solidFill>
            </a:endParaRPr>
          </a:p>
        </p:txBody>
      </p:sp>
    </p:spTree>
    <p:extLst>
      <p:ext uri="{BB962C8B-B14F-4D97-AF65-F5344CB8AC3E}">
        <p14:creationId xmlns:p14="http://schemas.microsoft.com/office/powerpoint/2010/main" val="52650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557" y="476672"/>
            <a:ext cx="8943976" cy="720080"/>
          </a:xfrm>
          <a:solidFill>
            <a:schemeClr val="accent5">
              <a:lumMod val="20000"/>
              <a:lumOff val="80000"/>
            </a:schemeClr>
          </a:solidFill>
        </p:spPr>
        <p:txBody>
          <a:bodyPr>
            <a:normAutofit/>
          </a:bodyPr>
          <a:lstStyle/>
          <a:p>
            <a:r>
              <a:rPr lang="ja-JP" altLang="en-US" sz="4000" dirty="0"/>
              <a:t>今日</a:t>
            </a:r>
            <a:r>
              <a:rPr lang="ja-JP" altLang="en-US" sz="4000" dirty="0" smtClean="0"/>
              <a:t>の</a:t>
            </a:r>
            <a:r>
              <a:rPr lang="ja-JP" altLang="en-US" sz="4000" dirty="0"/>
              <a:t>主</a:t>
            </a:r>
            <a:r>
              <a:rPr lang="ja-JP" altLang="en-US" sz="4000" dirty="0" smtClean="0"/>
              <a:t>な</a:t>
            </a:r>
            <a:r>
              <a:rPr lang="ja-JP" altLang="en-US" sz="4000" dirty="0"/>
              <a:t>内容</a:t>
            </a:r>
            <a:endParaRPr kumimoji="1" lang="ja-JP" altLang="en-US" sz="4000" dirty="0"/>
          </a:p>
        </p:txBody>
      </p:sp>
      <p:sp>
        <p:nvSpPr>
          <p:cNvPr id="3" name="コンテンツ プレースホルダー 2"/>
          <p:cNvSpPr>
            <a:spLocks noGrp="1"/>
          </p:cNvSpPr>
          <p:nvPr>
            <p:ph idx="1"/>
          </p:nvPr>
        </p:nvSpPr>
        <p:spPr>
          <a:xfrm>
            <a:off x="1433479" y="1988840"/>
            <a:ext cx="7070991" cy="4032448"/>
          </a:xfrm>
        </p:spPr>
        <p:txBody>
          <a:bodyPr>
            <a:normAutofit lnSpcReduction="10000"/>
          </a:bodyPr>
          <a:lstStyle/>
          <a:p>
            <a:pPr marL="0" indent="0">
              <a:buNone/>
            </a:pPr>
            <a:r>
              <a:rPr kumimoji="1" lang="ja-JP" altLang="en-US" dirty="0" smtClean="0"/>
              <a:t>　○　高齢者・介護を取りまく状況</a:t>
            </a:r>
            <a:endParaRPr kumimoji="1" lang="en-US" altLang="ja-JP" dirty="0" smtClean="0"/>
          </a:p>
          <a:p>
            <a:pPr marL="0" indent="0">
              <a:buNone/>
            </a:pPr>
            <a:r>
              <a:rPr lang="ja-JP" altLang="en-US" dirty="0"/>
              <a:t>　</a:t>
            </a:r>
            <a:r>
              <a:rPr lang="ja-JP" altLang="en-US" dirty="0" smtClean="0"/>
              <a:t>○　地域包括ケアシステムの構築</a:t>
            </a:r>
            <a:endParaRPr lang="en-US" altLang="ja-JP" dirty="0" smtClean="0"/>
          </a:p>
          <a:p>
            <a:pPr marL="0" indent="0">
              <a:buNone/>
            </a:pPr>
            <a:r>
              <a:rPr lang="ja-JP" altLang="en-US" dirty="0"/>
              <a:t>　○　地域包括支援センターの機能強化</a:t>
            </a:r>
            <a:endParaRPr lang="en-US" altLang="ja-JP" dirty="0"/>
          </a:p>
          <a:p>
            <a:pPr marL="0" indent="0">
              <a:buNone/>
            </a:pPr>
            <a:r>
              <a:rPr kumimoji="1" lang="ja-JP" altLang="en-US" dirty="0"/>
              <a:t>　</a:t>
            </a:r>
            <a:r>
              <a:rPr kumimoji="1" lang="ja-JP" altLang="en-US" dirty="0" smtClean="0"/>
              <a:t>○　地域支援事業の充実</a:t>
            </a:r>
            <a:endParaRPr kumimoji="1" lang="en-US" altLang="ja-JP" dirty="0" smtClean="0"/>
          </a:p>
          <a:p>
            <a:pPr marL="0" indent="0">
              <a:buNone/>
            </a:pPr>
            <a:r>
              <a:rPr lang="ja-JP" altLang="en-US" dirty="0"/>
              <a:t>　</a:t>
            </a:r>
            <a:r>
              <a:rPr lang="ja-JP" altLang="en-US" dirty="0" smtClean="0"/>
              <a:t>○　地域ケア会議の推進</a:t>
            </a:r>
            <a:endParaRPr kumimoji="1" lang="en-US" altLang="ja-JP" dirty="0" smtClean="0"/>
          </a:p>
          <a:p>
            <a:pPr marL="0" indent="0">
              <a:buNone/>
            </a:pPr>
            <a:r>
              <a:rPr lang="ja-JP" altLang="en-US" dirty="0" smtClean="0"/>
              <a:t>　○　予防給付の見直し</a:t>
            </a:r>
            <a:endParaRPr lang="en-US" altLang="ja-JP" dirty="0" smtClean="0"/>
          </a:p>
          <a:p>
            <a:pPr marL="0" indent="0">
              <a:buNone/>
            </a:pPr>
            <a:r>
              <a:rPr lang="ja-JP" altLang="en-US" dirty="0" smtClean="0"/>
              <a:t>　○</a:t>
            </a:r>
            <a:r>
              <a:rPr lang="ja-JP" altLang="en-US" dirty="0"/>
              <a:t>　</a:t>
            </a:r>
            <a:r>
              <a:rPr lang="ja-JP" altLang="en-US" dirty="0" smtClean="0"/>
              <a:t>その他　参考資料</a:t>
            </a:r>
            <a:endParaRPr lang="en-US" altLang="ja-JP" dirty="0" smtClean="0"/>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311803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7661986" y="3799785"/>
            <a:ext cx="2150018" cy="8527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多職種協働による個別事例のケアマネジメントの充実と地域課題の解決による地域包括ケアシステムの構築</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16934" y="471189"/>
            <a:ext cx="9704078" cy="1384995"/>
          </a:xfrm>
          <a:prstGeom prst="rect">
            <a:avLst/>
          </a:prstGeom>
          <a:ln>
            <a:solidFill>
              <a:schemeClr val="accent1">
                <a:shade val="50000"/>
              </a:schemeClr>
            </a:solidFill>
          </a:ln>
        </p:spPr>
        <p:txBody>
          <a:bodyPr wrap="square">
            <a:spAutoFit/>
          </a:bodyPr>
          <a:lstStyle/>
          <a:p>
            <a:r>
              <a:rPr lang="ja-JP" altLang="en-US" sz="1400" dirty="0">
                <a:solidFill>
                  <a:prstClr val="black"/>
                </a:solidFill>
                <a:latin typeface="ＭＳ Ｐゴシック" pitchFamily="50" charset="-128"/>
              </a:rPr>
              <a:t>○高齢化の進展、相談件数の増加等に伴う業務量の増加およびセンターごとの役割に応じた人員体制を強化</a:t>
            </a:r>
            <a:r>
              <a:rPr lang="ja-JP" altLang="en-US" sz="1400" dirty="0" smtClean="0">
                <a:solidFill>
                  <a:prstClr val="black"/>
                </a:solidFill>
                <a:latin typeface="ＭＳ Ｐゴシック" pitchFamily="50" charset="-128"/>
              </a:rPr>
              <a:t>する。</a:t>
            </a:r>
            <a:endParaRPr lang="en-US" altLang="ja-JP" sz="1400" dirty="0">
              <a:solidFill>
                <a:prstClr val="black"/>
              </a:solidFill>
              <a:latin typeface="ＭＳ Ｐゴシック" pitchFamily="50" charset="-128"/>
            </a:endParaRPr>
          </a:p>
          <a:p>
            <a:r>
              <a:rPr lang="ja-JP" altLang="en-US" sz="1400" dirty="0">
                <a:solidFill>
                  <a:prstClr val="black"/>
                </a:solidFill>
                <a:latin typeface="ＭＳ Ｐゴシック" pitchFamily="50" charset="-128"/>
              </a:rPr>
              <a:t>○市町村は運営方針を明確にし、業務の委託に際しては具体的に</a:t>
            </a:r>
            <a:r>
              <a:rPr lang="ja-JP" altLang="en-US" sz="1400" dirty="0" smtClean="0">
                <a:solidFill>
                  <a:prstClr val="black"/>
                </a:solidFill>
                <a:latin typeface="ＭＳ Ｐゴシック" pitchFamily="50" charset="-128"/>
              </a:rPr>
              <a:t>示す。</a:t>
            </a:r>
            <a:endParaRPr lang="en-US" altLang="ja-JP" sz="1400" dirty="0">
              <a:solidFill>
                <a:prstClr val="black"/>
              </a:solidFill>
              <a:latin typeface="ＭＳ Ｐゴシック" pitchFamily="50" charset="-128"/>
            </a:endParaRPr>
          </a:p>
          <a:p>
            <a:r>
              <a:rPr lang="ja-JP" altLang="en-US" sz="1400" dirty="0">
                <a:solidFill>
                  <a:prstClr val="black"/>
                </a:solidFill>
                <a:latin typeface="ＭＳ Ｐゴシック" pitchFamily="50" charset="-128"/>
              </a:rPr>
              <a:t>○直営等基幹的な役割を担うセンターや、機能強化型のセンターを位置づけるなど、センター間の役割分担・連携を</a:t>
            </a:r>
            <a:endParaRPr lang="en-US" altLang="ja-JP" sz="1400" dirty="0">
              <a:solidFill>
                <a:prstClr val="black"/>
              </a:solidFill>
              <a:latin typeface="ＭＳ Ｐゴシック" pitchFamily="50" charset="-128"/>
            </a:endParaRPr>
          </a:p>
          <a:p>
            <a:r>
              <a:rPr lang="ja-JP" altLang="en-US" sz="1400" dirty="0">
                <a:solidFill>
                  <a:prstClr val="black"/>
                </a:solidFill>
                <a:latin typeface="ＭＳ Ｐゴシック" pitchFamily="50" charset="-128"/>
              </a:rPr>
              <a:t>　強化し、効率的かつ効果的な運営</a:t>
            </a:r>
            <a:r>
              <a:rPr lang="ja-JP" altLang="en-US" sz="1400" dirty="0" smtClean="0">
                <a:solidFill>
                  <a:prstClr val="black"/>
                </a:solidFill>
                <a:latin typeface="ＭＳ Ｐゴシック" pitchFamily="50" charset="-128"/>
              </a:rPr>
              <a:t>を目指す。</a:t>
            </a:r>
            <a:endParaRPr lang="en-US" altLang="ja-JP" sz="1400" dirty="0">
              <a:solidFill>
                <a:prstClr val="black"/>
              </a:solidFill>
              <a:latin typeface="ＭＳ Ｐゴシック" pitchFamily="50" charset="-128"/>
            </a:endParaRPr>
          </a:p>
          <a:p>
            <a:r>
              <a:rPr lang="ja-JP" altLang="en-US" sz="1400" dirty="0">
                <a:solidFill>
                  <a:prstClr val="black"/>
                </a:solidFill>
                <a:latin typeface="ＭＳ Ｐゴシック" pitchFamily="50" charset="-128"/>
              </a:rPr>
              <a:t>○地域包括支援センター運営協議会による評価、ＰＤＣＡの充実等により、継続的な評価・点検を強化する。</a:t>
            </a:r>
            <a:endParaRPr lang="en-US" altLang="ja-JP" sz="1400" dirty="0">
              <a:solidFill>
                <a:prstClr val="black"/>
              </a:solidFill>
              <a:latin typeface="ＭＳ Ｐゴシック" pitchFamily="50" charset="-128"/>
            </a:endParaRPr>
          </a:p>
          <a:p>
            <a:r>
              <a:rPr lang="ja-JP" altLang="en-US" sz="1400" dirty="0">
                <a:solidFill>
                  <a:prstClr val="black"/>
                </a:solidFill>
                <a:latin typeface="ＭＳ Ｐゴシック" pitchFamily="50" charset="-128"/>
              </a:rPr>
              <a:t>○地域包括支援センターの</a:t>
            </a:r>
            <a:r>
              <a:rPr lang="ja-JP" altLang="en-US" sz="1400" dirty="0" smtClean="0">
                <a:solidFill>
                  <a:prstClr val="black"/>
                </a:solidFill>
                <a:latin typeface="ＭＳ Ｐゴシック" pitchFamily="50" charset="-128"/>
              </a:rPr>
              <a:t>取組に</a:t>
            </a:r>
            <a:r>
              <a:rPr lang="ja-JP" altLang="en-US" sz="1400" dirty="0">
                <a:solidFill>
                  <a:prstClr val="black"/>
                </a:solidFill>
                <a:latin typeface="ＭＳ Ｐゴシック" pitchFamily="50" charset="-128"/>
              </a:rPr>
              <a:t>関する情報公表を行う。</a:t>
            </a:r>
            <a:endParaRPr lang="en-US" altLang="ja-JP" sz="1400" dirty="0">
              <a:solidFill>
                <a:prstClr val="black"/>
              </a:solidFill>
              <a:latin typeface="ＭＳ Ｐゴシック" pitchFamily="50" charset="-128"/>
            </a:endParaRPr>
          </a:p>
        </p:txBody>
      </p:sp>
      <p:sp>
        <p:nvSpPr>
          <p:cNvPr id="47" name="角丸四角形 46"/>
          <p:cNvSpPr/>
          <p:nvPr/>
        </p:nvSpPr>
        <p:spPr>
          <a:xfrm>
            <a:off x="33706" y="3807577"/>
            <a:ext cx="2294412" cy="83318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早期診断・早期対応等により、認知症になっても住み慣れた地域で暮らし続けられる支援体制づくりなど、認知症施策を推進</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04042" y="2497605"/>
            <a:ext cx="2338343"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地域医師会等との連携により、在宅医療・介護の一体的な提供体制を構築</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9" name="円/楕円 58"/>
          <p:cNvSpPr/>
          <p:nvPr/>
        </p:nvSpPr>
        <p:spPr>
          <a:xfrm>
            <a:off x="2646817" y="2488215"/>
            <a:ext cx="4633176" cy="2840200"/>
          </a:xfrm>
          <a:prstGeom prst="ellipse">
            <a:avLst/>
          </a:prstGeom>
          <a:solidFill>
            <a:srgbClr val="FFFF66"/>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角丸四角形 68"/>
          <p:cNvSpPr/>
          <p:nvPr/>
        </p:nvSpPr>
        <p:spPr>
          <a:xfrm>
            <a:off x="2679422" y="5678195"/>
            <a:ext cx="4921317" cy="496314"/>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latin typeface="HG丸ｺﾞｼｯｸM-PRO" pitchFamily="50" charset="-128"/>
                <a:ea typeface="HG丸ｺﾞｼｯｸM-PRO" pitchFamily="50" charset="-128"/>
              </a:rPr>
              <a:t>　市町村　</a:t>
            </a:r>
            <a:r>
              <a:rPr lang="ja-JP" altLang="en-US" sz="1200" b="1" dirty="0" smtClean="0">
                <a:solidFill>
                  <a:srgbClr val="1F497D"/>
                </a:solidFill>
                <a:latin typeface="HG丸ｺﾞｼｯｸM-PRO" pitchFamily="50" charset="-128"/>
                <a:ea typeface="HG丸ｺﾞｼｯｸM-PRO" pitchFamily="50" charset="-128"/>
              </a:rPr>
              <a:t>  </a:t>
            </a:r>
            <a:endParaRPr lang="en-US" altLang="ja-JP" sz="1200" b="1" dirty="0" smtClean="0">
              <a:solidFill>
                <a:srgbClr val="1F497D"/>
              </a:solidFill>
              <a:latin typeface="HG丸ｺﾞｼｯｸM-PRO" pitchFamily="50" charset="-128"/>
              <a:ea typeface="HG丸ｺﾞｼｯｸM-PRO" pitchFamily="50" charset="-128"/>
            </a:endParaRPr>
          </a:p>
          <a:p>
            <a:r>
              <a:rPr lang="ja-JP" altLang="en-US" sz="1200" b="1" dirty="0" smtClean="0">
                <a:solidFill>
                  <a:srgbClr val="1F497D"/>
                </a:solidFill>
                <a:latin typeface="HG丸ｺﾞｼｯｸM-PRO" pitchFamily="50" charset="-128"/>
                <a:ea typeface="HG丸ｺﾞｼｯｸM-PRO" pitchFamily="50" charset="-128"/>
              </a:rPr>
              <a:t>　運営方針の策定・新総合事業の実施・地域ケア会議の実施等</a:t>
            </a:r>
            <a:endParaRPr lang="ja-JP" altLang="en-US" sz="1200" b="1" dirty="0">
              <a:solidFill>
                <a:srgbClr val="1F497D"/>
              </a:solidFill>
              <a:latin typeface="HG丸ｺﾞｼｯｸM-PRO" pitchFamily="50" charset="-128"/>
              <a:ea typeface="HG丸ｺﾞｼｯｸM-PRO" pitchFamily="50" charset="-128"/>
            </a:endParaRPr>
          </a:p>
        </p:txBody>
      </p:sp>
      <p:sp>
        <p:nvSpPr>
          <p:cNvPr id="70" name="角丸四角形 69"/>
          <p:cNvSpPr/>
          <p:nvPr/>
        </p:nvSpPr>
        <p:spPr>
          <a:xfrm>
            <a:off x="2679422" y="6289670"/>
            <a:ext cx="4921317" cy="461029"/>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latin typeface="HG丸ｺﾞｼｯｸM-PRO" pitchFamily="50" charset="-128"/>
                <a:ea typeface="HG丸ｺﾞｼｯｸM-PRO" pitchFamily="50" charset="-128"/>
              </a:rPr>
              <a:t>　都道府県</a:t>
            </a:r>
            <a:r>
              <a:rPr lang="ja-JP" altLang="en-US" sz="1200" b="1" dirty="0" smtClean="0">
                <a:solidFill>
                  <a:srgbClr val="1F497D"/>
                </a:solidFill>
                <a:latin typeface="HG丸ｺﾞｼｯｸM-PRO" pitchFamily="50" charset="-128"/>
                <a:ea typeface="HG丸ｺﾞｼｯｸM-PRO" pitchFamily="50" charset="-128"/>
              </a:rPr>
              <a:t>　</a:t>
            </a:r>
            <a:endParaRPr lang="en-US" altLang="ja-JP" sz="1200" b="1" dirty="0" smtClean="0">
              <a:solidFill>
                <a:srgbClr val="1F497D"/>
              </a:solidFill>
              <a:latin typeface="HG丸ｺﾞｼｯｸM-PRO" pitchFamily="50" charset="-128"/>
              <a:ea typeface="HG丸ｺﾞｼｯｸM-PRO" pitchFamily="50" charset="-128"/>
            </a:endParaRPr>
          </a:p>
          <a:p>
            <a:r>
              <a:rPr lang="ja-JP" altLang="en-US" sz="1200" b="1" dirty="0" smtClean="0">
                <a:solidFill>
                  <a:srgbClr val="1F497D"/>
                </a:solidFill>
                <a:latin typeface="HG丸ｺﾞｼｯｸM-PRO" pitchFamily="50" charset="-128"/>
                <a:ea typeface="HG丸ｺﾞｼｯｸM-PRO" pitchFamily="50" charset="-128"/>
              </a:rPr>
              <a:t>　市町村に対する情報提供、助言、</a:t>
            </a:r>
            <a:r>
              <a:rPr lang="ja-JP" altLang="en-US" sz="1200" b="1" dirty="0">
                <a:solidFill>
                  <a:srgbClr val="1F497D"/>
                </a:solidFill>
                <a:latin typeface="HG丸ｺﾞｼｯｸM-PRO" pitchFamily="50" charset="-128"/>
                <a:ea typeface="HG丸ｺﾞｼｯｸM-PRO" pitchFamily="50" charset="-128"/>
              </a:rPr>
              <a:t>支援</a:t>
            </a:r>
            <a:r>
              <a:rPr lang="ja-JP" altLang="en-US" sz="1200" b="1" dirty="0" smtClean="0">
                <a:solidFill>
                  <a:srgbClr val="1F497D"/>
                </a:solidFill>
                <a:latin typeface="HG丸ｺﾞｼｯｸM-PRO" pitchFamily="50" charset="-128"/>
                <a:ea typeface="HG丸ｺﾞｼｯｸM-PRO" pitchFamily="50" charset="-128"/>
              </a:rPr>
              <a:t>、バックアップ等　</a:t>
            </a:r>
            <a:endParaRPr lang="ja-JP" altLang="en-US" sz="1200" b="1" dirty="0">
              <a:solidFill>
                <a:srgbClr val="1F497D"/>
              </a:solidFill>
              <a:latin typeface="HG丸ｺﾞｼｯｸM-PRO" pitchFamily="50" charset="-128"/>
              <a:ea typeface="HG丸ｺﾞｼｯｸM-PRO" pitchFamily="50" charset="-128"/>
            </a:endParaRPr>
          </a:p>
        </p:txBody>
      </p:sp>
      <p:pic>
        <p:nvPicPr>
          <p:cNvPr id="55"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099" y="6279838"/>
            <a:ext cx="614222" cy="560357"/>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04184" y="1976369"/>
            <a:ext cx="2347977" cy="520809"/>
          </a:xfrm>
          <a:prstGeom prst="roundRect">
            <a:avLst>
              <a:gd name="adj" fmla="val 7272"/>
            </a:avLst>
          </a:prstGeom>
          <a:gradFill>
            <a:gsLst>
              <a:gs pos="0">
                <a:schemeClr val="accent1">
                  <a:lumMod val="60000"/>
                  <a:lumOff val="40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smtClean="0">
                <a:solidFill>
                  <a:prstClr val="black"/>
                </a:solidFill>
              </a:rPr>
              <a:t>在宅医療・介護連携</a:t>
            </a:r>
            <a:endParaRPr lang="en-US" altLang="ja-JP" sz="1400" b="1" dirty="0" smtClean="0">
              <a:solidFill>
                <a:prstClr val="black"/>
              </a:solidFill>
            </a:endParaRPr>
          </a:p>
        </p:txBody>
      </p:sp>
      <p:sp>
        <p:nvSpPr>
          <p:cNvPr id="71" name="角丸四角形 70"/>
          <p:cNvSpPr/>
          <p:nvPr/>
        </p:nvSpPr>
        <p:spPr>
          <a:xfrm>
            <a:off x="33706" y="3330112"/>
            <a:ext cx="2294412" cy="506799"/>
          </a:xfrm>
          <a:prstGeom prst="roundRect">
            <a:avLst>
              <a:gd name="adj" fmla="val 7272"/>
            </a:avLst>
          </a:prstGeom>
          <a:gradFill>
            <a:gsLst>
              <a:gs pos="0">
                <a:schemeClr val="accent6"/>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200" b="1" dirty="0" smtClean="0">
                <a:solidFill>
                  <a:prstClr val="black"/>
                </a:solidFill>
              </a:rPr>
              <a:t>認知症初期集中支援チーム</a:t>
            </a:r>
            <a:endParaRPr lang="en-US" altLang="ja-JP" sz="1200" b="1" dirty="0" smtClean="0">
              <a:solidFill>
                <a:prstClr val="black"/>
              </a:solidFill>
            </a:endParaRPr>
          </a:p>
          <a:p>
            <a:r>
              <a:rPr lang="ja-JP" altLang="en-US" sz="1200" b="1" dirty="0" smtClean="0">
                <a:solidFill>
                  <a:prstClr val="black"/>
                </a:solidFill>
              </a:rPr>
              <a:t>認知症地域支援推進員</a:t>
            </a:r>
            <a:endParaRPr lang="ja-JP" altLang="en-US" sz="1200" b="1" dirty="0">
              <a:solidFill>
                <a:prstClr val="black"/>
              </a:solidFill>
            </a:endParaRPr>
          </a:p>
        </p:txBody>
      </p:sp>
      <p:sp>
        <p:nvSpPr>
          <p:cNvPr id="75" name="角丸四角形 74"/>
          <p:cNvSpPr/>
          <p:nvPr/>
        </p:nvSpPr>
        <p:spPr>
          <a:xfrm>
            <a:off x="5613647" y="4541287"/>
            <a:ext cx="1987092" cy="364080"/>
          </a:xfrm>
          <a:prstGeom prst="roundRect">
            <a:avLst>
              <a:gd name="adj" fmla="val 7272"/>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smtClean="0">
                <a:solidFill>
                  <a:prstClr val="black"/>
                </a:solidFill>
              </a:rPr>
              <a:t>介護予防の推進</a:t>
            </a:r>
            <a:endParaRPr lang="en-US" altLang="ja-JP" sz="1400" b="1" dirty="0" smtClean="0">
              <a:solidFill>
                <a:prstClr val="black"/>
              </a:solidFill>
            </a:endParaRPr>
          </a:p>
        </p:txBody>
      </p:sp>
      <p:pic>
        <p:nvPicPr>
          <p:cNvPr id="62" name="Picture 6" descr="C:\Program Files\Microsoft Office\MEDIA\CAGCAT10\j0205462.wmf"/>
          <p:cNvPicPr>
            <a:picLocks noChangeAspect="1" noChangeArrowheads="1"/>
          </p:cNvPicPr>
          <p:nvPr/>
        </p:nvPicPr>
        <p:blipFill>
          <a:blip r:embed="rId4" cstate="print"/>
          <a:srcRect/>
          <a:stretch>
            <a:fillRect/>
          </a:stretch>
        </p:blipFill>
        <p:spPr bwMode="auto">
          <a:xfrm>
            <a:off x="4051775" y="2455792"/>
            <a:ext cx="1850402" cy="1333675"/>
          </a:xfrm>
          <a:prstGeom prst="rect">
            <a:avLst/>
          </a:prstGeom>
          <a:noFill/>
          <a:ln>
            <a:noFill/>
          </a:ln>
        </p:spPr>
      </p:pic>
      <p:pic>
        <p:nvPicPr>
          <p:cNvPr id="94"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582" y="5678622"/>
            <a:ext cx="614222" cy="560357"/>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7661986" y="3266292"/>
            <a:ext cx="2150018" cy="533487"/>
          </a:xfrm>
          <a:prstGeom prst="roundRect">
            <a:avLst>
              <a:gd name="adj" fmla="val 7272"/>
            </a:avLst>
          </a:prstGeom>
          <a:gradFill>
            <a:gsLst>
              <a:gs pos="0">
                <a:schemeClr val="accent3">
                  <a:lumMod val="60000"/>
                  <a:lumOff val="4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black"/>
                </a:solidFill>
              </a:rPr>
              <a:t>地域</a:t>
            </a:r>
            <a:r>
              <a:rPr lang="ja-JP" altLang="en-US" sz="1400" b="1" dirty="0" smtClean="0">
                <a:solidFill>
                  <a:prstClr val="black"/>
                </a:solidFill>
              </a:rPr>
              <a:t>ケア会議</a:t>
            </a:r>
            <a:endParaRPr lang="ja-JP" altLang="en-US" sz="1400" b="1" dirty="0">
              <a:solidFill>
                <a:prstClr val="black"/>
              </a:solidFill>
            </a:endParaRPr>
          </a:p>
        </p:txBody>
      </p:sp>
      <p:sp>
        <p:nvSpPr>
          <p:cNvPr id="35" name="角丸四角形 34"/>
          <p:cNvSpPr/>
          <p:nvPr/>
        </p:nvSpPr>
        <p:spPr>
          <a:xfrm>
            <a:off x="2348706" y="4487012"/>
            <a:ext cx="1941400" cy="505562"/>
          </a:xfrm>
          <a:prstGeom prst="roundRect">
            <a:avLst>
              <a:gd name="adj" fmla="val 7272"/>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100" b="1" dirty="0" smtClean="0">
                <a:solidFill>
                  <a:prstClr val="black"/>
                </a:solidFill>
              </a:rPr>
              <a:t>包括的支援業務</a:t>
            </a:r>
            <a:endParaRPr lang="en-US" altLang="ja-JP" sz="1100" b="1" dirty="0" smtClean="0">
              <a:solidFill>
                <a:prstClr val="black"/>
              </a:solidFill>
            </a:endParaRPr>
          </a:p>
          <a:p>
            <a:r>
              <a:rPr lang="ja-JP" altLang="en-US" sz="1100" b="1" dirty="0" smtClean="0">
                <a:solidFill>
                  <a:prstClr val="black"/>
                </a:solidFill>
              </a:rPr>
              <a:t>介護予防ケアマネジメント</a:t>
            </a:r>
            <a:endParaRPr lang="en-US" altLang="ja-JP" sz="1100" b="1" dirty="0" smtClean="0">
              <a:solidFill>
                <a:prstClr val="black"/>
              </a:solidFill>
            </a:endParaRPr>
          </a:p>
        </p:txBody>
      </p:sp>
      <p:sp>
        <p:nvSpPr>
          <p:cNvPr id="53" name="角丸四角形 52"/>
          <p:cNvSpPr/>
          <p:nvPr/>
        </p:nvSpPr>
        <p:spPr>
          <a:xfrm>
            <a:off x="3319343" y="3543050"/>
            <a:ext cx="3449547" cy="89406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1F497D"/>
                </a:solidFill>
                <a:latin typeface="HG丸ｺﾞｼｯｸM-PRO" pitchFamily="50" charset="-128"/>
                <a:ea typeface="HG丸ｺﾞｼｯｸM-PRO" pitchFamily="50" charset="-128"/>
              </a:rPr>
              <a:t>地域包括支援センター</a:t>
            </a:r>
            <a:endParaRPr lang="en-US" altLang="ja-JP" sz="1400" b="1" dirty="0">
              <a:solidFill>
                <a:srgbClr val="1F497D"/>
              </a:solidFill>
              <a:latin typeface="HG丸ｺﾞｼｯｸM-PRO" pitchFamily="50" charset="-128"/>
              <a:ea typeface="HG丸ｺﾞｼｯｸM-PRO" pitchFamily="50" charset="-128"/>
            </a:endParaRPr>
          </a:p>
          <a:p>
            <a:r>
              <a:rPr lang="en-US" altLang="ja-JP" sz="1100" b="1" dirty="0" smtClean="0">
                <a:solidFill>
                  <a:srgbClr val="1F497D"/>
                </a:solidFill>
                <a:latin typeface="HG丸ｺﾞｼｯｸM-PRO" pitchFamily="50" charset="-128"/>
                <a:ea typeface="HG丸ｺﾞｼｯｸM-PRO" pitchFamily="50" charset="-128"/>
              </a:rPr>
              <a:t>※</a:t>
            </a:r>
            <a:r>
              <a:rPr lang="ja-JP" altLang="en-US" sz="1100" b="1" dirty="0">
                <a:solidFill>
                  <a:srgbClr val="FF0000"/>
                </a:solidFill>
                <a:latin typeface="HG丸ｺﾞｼｯｸM-PRO" pitchFamily="50" charset="-128"/>
                <a:ea typeface="HG丸ｺﾞｼｯｸM-PRO" pitchFamily="50" charset="-128"/>
              </a:rPr>
              <a:t> </a:t>
            </a:r>
            <a:r>
              <a:rPr lang="ja-JP" altLang="en-US" sz="1100" b="1" dirty="0">
                <a:solidFill>
                  <a:srgbClr val="1F497D"/>
                </a:solidFill>
                <a:latin typeface="HG丸ｺﾞｼｯｸM-PRO" pitchFamily="50" charset="-128"/>
                <a:ea typeface="HG丸ｺﾞｼｯｸM-PRO" pitchFamily="50" charset="-128"/>
              </a:rPr>
              <a:t>地域の実情を踏まえ、</a:t>
            </a:r>
            <a:r>
              <a:rPr lang="ja-JP" altLang="en-US" sz="1100" b="1" dirty="0" smtClean="0">
                <a:solidFill>
                  <a:srgbClr val="FF0000"/>
                </a:solidFill>
                <a:latin typeface="HG丸ｺﾞｼｯｸM-PRO" pitchFamily="50" charset="-128"/>
                <a:ea typeface="HG丸ｺﾞｼｯｸM-PRO" pitchFamily="50" charset="-128"/>
              </a:rPr>
              <a:t>基幹的</a:t>
            </a:r>
            <a:r>
              <a:rPr lang="ja-JP" altLang="en-US" sz="1100" b="1" dirty="0">
                <a:solidFill>
                  <a:srgbClr val="1F497D"/>
                </a:solidFill>
                <a:latin typeface="HG丸ｺﾞｼｯｸM-PRO" pitchFamily="50" charset="-128"/>
                <a:ea typeface="HG丸ｺﾞｼｯｸM-PRO" pitchFamily="50" charset="-128"/>
              </a:rPr>
              <a:t>な役割</a:t>
            </a:r>
            <a:r>
              <a:rPr lang="ja-JP" altLang="en-US" sz="1100" b="1" dirty="0" smtClean="0">
                <a:solidFill>
                  <a:srgbClr val="1F497D"/>
                </a:solidFill>
                <a:latin typeface="HG丸ｺﾞｼｯｸM-PRO" pitchFamily="50" charset="-128"/>
                <a:ea typeface="HG丸ｺﾞｼｯｸM-PRO" pitchFamily="50" charset="-128"/>
              </a:rPr>
              <a:t>のセン</a:t>
            </a:r>
            <a:endParaRPr lang="en-US" altLang="ja-JP" sz="1100" b="1" dirty="0" smtClean="0">
              <a:solidFill>
                <a:srgbClr val="1F497D"/>
              </a:solidFill>
              <a:latin typeface="HG丸ｺﾞｼｯｸM-PRO" pitchFamily="50" charset="-128"/>
              <a:ea typeface="HG丸ｺﾞｼｯｸM-PRO" pitchFamily="50" charset="-128"/>
            </a:endParaRPr>
          </a:p>
          <a:p>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ター（</a:t>
            </a:r>
            <a:r>
              <a:rPr lang="en-US" altLang="ja-JP" sz="1100" b="1" dirty="0" smtClean="0">
                <a:solidFill>
                  <a:srgbClr val="1F497D"/>
                </a:solidFill>
                <a:latin typeface="HG丸ｺﾞｼｯｸM-PRO" pitchFamily="50" charset="-128"/>
                <a:ea typeface="HG丸ｺﾞｼｯｸM-PRO" pitchFamily="50" charset="-128"/>
              </a:rPr>
              <a:t>※</a:t>
            </a:r>
            <a:r>
              <a:rPr lang="ja-JP" altLang="en-US" sz="1100" b="1" dirty="0" smtClean="0">
                <a:solidFill>
                  <a:srgbClr val="1F497D"/>
                </a:solidFill>
                <a:latin typeface="HG丸ｺﾞｼｯｸM-PRO" pitchFamily="50" charset="-128"/>
                <a:ea typeface="HG丸ｺﾞｼｯｸM-PRO" pitchFamily="50" charset="-128"/>
              </a:rPr>
              <a:t>１）や</a:t>
            </a:r>
            <a:r>
              <a:rPr lang="ja-JP" altLang="en-US" sz="1100" b="1" dirty="0">
                <a:solidFill>
                  <a:srgbClr val="FF0000"/>
                </a:solidFill>
                <a:latin typeface="HG丸ｺﾞｼｯｸM-PRO" pitchFamily="50" charset="-128"/>
                <a:ea typeface="HG丸ｺﾞｼｯｸM-PRO" pitchFamily="50" charset="-128"/>
              </a:rPr>
              <a:t>機能</a:t>
            </a:r>
            <a:r>
              <a:rPr lang="ja-JP" altLang="en-US" sz="1100" b="1" dirty="0" smtClean="0">
                <a:solidFill>
                  <a:srgbClr val="FF0000"/>
                </a:solidFill>
                <a:latin typeface="HG丸ｺﾞｼｯｸM-PRO" pitchFamily="50" charset="-128"/>
                <a:ea typeface="HG丸ｺﾞｼｯｸM-PRO" pitchFamily="50" charset="-128"/>
              </a:rPr>
              <a:t>強化型</a:t>
            </a:r>
            <a:r>
              <a:rPr lang="ja-JP" altLang="en-US" sz="1100" b="1" dirty="0">
                <a:solidFill>
                  <a:srgbClr val="1F497D"/>
                </a:solidFill>
                <a:latin typeface="HG丸ｺﾞｼｯｸM-PRO" pitchFamily="50" charset="-128"/>
                <a:ea typeface="HG丸ｺﾞｼｯｸM-PRO" pitchFamily="50" charset="-128"/>
              </a:rPr>
              <a:t>の</a:t>
            </a:r>
            <a:r>
              <a:rPr lang="ja-JP" altLang="en-US" sz="1100" b="1" dirty="0" smtClean="0">
                <a:solidFill>
                  <a:srgbClr val="1F497D"/>
                </a:solidFill>
                <a:latin typeface="HG丸ｺﾞｼｯｸM-PRO" pitchFamily="50" charset="-128"/>
                <a:ea typeface="HG丸ｺﾞｼｯｸM-PRO" pitchFamily="50" charset="-128"/>
              </a:rPr>
              <a:t>センター（</a:t>
            </a:r>
            <a:r>
              <a:rPr lang="en-US" altLang="ja-JP" sz="1100" b="1" dirty="0" smtClean="0">
                <a:solidFill>
                  <a:srgbClr val="1F497D"/>
                </a:solidFill>
                <a:latin typeface="HG丸ｺﾞｼｯｸM-PRO" pitchFamily="50" charset="-128"/>
                <a:ea typeface="HG丸ｺﾞｼｯｸM-PRO" pitchFamily="50" charset="-128"/>
              </a:rPr>
              <a:t>※</a:t>
            </a:r>
          </a:p>
          <a:p>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２）を位置づけるなどセンター間の役割分</a:t>
            </a:r>
            <a:endParaRPr lang="en-US" altLang="ja-JP" sz="1100" b="1" dirty="0" smtClean="0">
              <a:solidFill>
                <a:srgbClr val="1F497D"/>
              </a:solidFill>
              <a:latin typeface="HG丸ｺﾞｼｯｸM-PRO" pitchFamily="50" charset="-128"/>
              <a:ea typeface="HG丸ｺﾞｼｯｸM-PRO" pitchFamily="50" charset="-128"/>
            </a:endParaRPr>
          </a:p>
          <a:p>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担・連携を強化</a:t>
            </a:r>
            <a:endParaRPr lang="en-US" altLang="ja-JP" sz="1100" b="1" dirty="0" smtClean="0">
              <a:solidFill>
                <a:srgbClr val="1F497D"/>
              </a:solidFill>
              <a:latin typeface="HG丸ｺﾞｼｯｸM-PRO" pitchFamily="50" charset="-128"/>
              <a:ea typeface="HG丸ｺﾞｼｯｸM-PRO" pitchFamily="50" charset="-128"/>
            </a:endParaRPr>
          </a:p>
        </p:txBody>
      </p:sp>
      <p:pic>
        <p:nvPicPr>
          <p:cNvPr id="1027" name="Picture 3" descr="C:\Users\OSJSE\AppData\Local\Microsoft\Windows\Temporary Internet Files\Content.IE5\YH69ASV8\MC9002396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89" y="1928798"/>
            <a:ext cx="512791" cy="5150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700352" y="4839180"/>
            <a:ext cx="2134751" cy="1960599"/>
            <a:chOff x="7085131" y="4838752"/>
            <a:chExt cx="1964244" cy="2019247"/>
          </a:xfrm>
        </p:grpSpPr>
        <p:sp>
          <p:nvSpPr>
            <p:cNvPr id="29" name="角丸四角形 28"/>
            <p:cNvSpPr/>
            <p:nvPr/>
          </p:nvSpPr>
          <p:spPr>
            <a:xfrm>
              <a:off x="7085131" y="4838752"/>
              <a:ext cx="1964244" cy="2019247"/>
            </a:xfrm>
            <a:prstGeom prst="roundRect">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7141671" y="4860358"/>
              <a:ext cx="1907704" cy="1996994"/>
            </a:xfrm>
            <a:prstGeom prst="rect">
              <a:avLst/>
            </a:prstGeom>
          </p:spPr>
          <p:txBody>
            <a:bodyPr wrap="square">
              <a:spAutoFit/>
            </a:bodyPr>
            <a:lstStyle/>
            <a:p>
              <a:r>
                <a:rPr lang="en-US" altLang="ja-JP" sz="1000" b="1" dirty="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１　</a:t>
              </a:r>
              <a:r>
                <a:rPr lang="ja-JP" altLang="en-US" sz="1000" b="1" dirty="0" smtClean="0">
                  <a:solidFill>
                    <a:srgbClr val="0070C0"/>
                  </a:solidFill>
                  <a:latin typeface="HG丸ｺﾞｼｯｸM-PRO" pitchFamily="50" charset="-128"/>
                  <a:ea typeface="HG丸ｺﾞｼｯｸM-PRO" pitchFamily="50" charset="-128"/>
                </a:rPr>
                <a:t>基幹的な役割の</a:t>
              </a:r>
              <a:endParaRPr lang="en-US" altLang="ja-JP" sz="1000" b="1" dirty="0" smtClean="0">
                <a:solidFill>
                  <a:srgbClr val="0070C0"/>
                </a:solidFill>
                <a:latin typeface="HG丸ｺﾞｼｯｸM-PRO" pitchFamily="50" charset="-128"/>
                <a:ea typeface="HG丸ｺﾞｼｯｸM-PRO" pitchFamily="50" charset="-128"/>
              </a:endParaRPr>
            </a:p>
            <a:p>
              <a:r>
                <a:rPr lang="ja-JP" altLang="en-US" sz="1000" b="1" dirty="0">
                  <a:solidFill>
                    <a:srgbClr val="0070C0"/>
                  </a:solidFill>
                  <a:latin typeface="HG丸ｺﾞｼｯｸM-PRO" pitchFamily="50" charset="-128"/>
                  <a:ea typeface="HG丸ｺﾞｼｯｸM-PRO" pitchFamily="50" charset="-128"/>
                </a:rPr>
                <a:t>　</a:t>
              </a:r>
              <a:r>
                <a:rPr lang="ja-JP" altLang="en-US" sz="1000" b="1" dirty="0" smtClean="0">
                  <a:solidFill>
                    <a:srgbClr val="0070C0"/>
                  </a:solidFill>
                  <a:latin typeface="HG丸ｺﾞｼｯｸM-PRO" pitchFamily="50" charset="-128"/>
                  <a:ea typeface="HG丸ｺﾞｼｯｸM-PRO" pitchFamily="50" charset="-128"/>
                </a:rPr>
                <a:t>　　　　　　　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smtClean="0">
                  <a:solidFill>
                    <a:prstClr val="black"/>
                  </a:solidFill>
                  <a:latin typeface="HG丸ｺﾞｼｯｸM-PRO" pitchFamily="50" charset="-128"/>
                  <a:ea typeface="HG丸ｺﾞｼｯｸM-PRO" pitchFamily="50" charset="-128"/>
                </a:rPr>
                <a:t>（直営センターで実施も可）</a:t>
              </a:r>
              <a:endParaRPr lang="en-US" altLang="ja-JP" sz="1000" b="1"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たとえば、センター間の</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総合調整、他センターの</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後方支援、地域ケア推進</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会議の開催などを担う</a:t>
              </a:r>
              <a:endParaRPr lang="en-US" altLang="ja-JP" sz="1000" dirty="0">
                <a:solidFill>
                  <a:prstClr val="black"/>
                </a:solidFill>
                <a:latin typeface="HG丸ｺﾞｼｯｸM-PRO" pitchFamily="50" charset="-128"/>
                <a:ea typeface="HG丸ｺﾞｼｯｸM-PRO" pitchFamily="50" charset="-128"/>
              </a:endParaRPr>
            </a:p>
            <a:p>
              <a:endParaRPr lang="en-US" altLang="ja-JP" sz="1000" b="1" dirty="0" smtClean="0">
                <a:solidFill>
                  <a:srgbClr val="0070C0"/>
                </a:solidFill>
                <a:latin typeface="HG丸ｺﾞｼｯｸM-PRO" pitchFamily="50" charset="-128"/>
                <a:ea typeface="HG丸ｺﾞｼｯｸM-PRO" pitchFamily="50" charset="-128"/>
              </a:endParaRPr>
            </a:p>
            <a:p>
              <a:r>
                <a:rPr lang="en-US" altLang="ja-JP" sz="1000" b="1" dirty="0" smtClean="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２　機能</a:t>
              </a:r>
              <a:r>
                <a:rPr lang="ja-JP" altLang="en-US" sz="1000" b="1" dirty="0" smtClean="0">
                  <a:solidFill>
                    <a:srgbClr val="0070C0"/>
                  </a:solidFill>
                  <a:latin typeface="HG丸ｺﾞｼｯｸM-PRO" pitchFamily="50" charset="-128"/>
                  <a:ea typeface="HG丸ｺﾞｼｯｸM-PRO" pitchFamily="50" charset="-128"/>
                </a:rPr>
                <a:t>強化型のセンター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過去</a:t>
              </a:r>
              <a:r>
                <a:rPr lang="ja-JP" altLang="en-US" sz="1000" dirty="0">
                  <a:solidFill>
                    <a:prstClr val="black"/>
                  </a:solidFill>
                  <a:latin typeface="HG丸ｺﾞｼｯｸM-PRO" pitchFamily="50" charset="-128"/>
                  <a:ea typeface="HG丸ｺﾞｼｯｸM-PRO" pitchFamily="50" charset="-128"/>
                </a:rPr>
                <a:t>の実績や得意</a:t>
              </a:r>
              <a:r>
                <a:rPr lang="ja-JP" altLang="en-US" sz="1000" dirty="0" smtClean="0">
                  <a:solidFill>
                    <a:prstClr val="black"/>
                  </a:solidFill>
                  <a:latin typeface="HG丸ｺﾞｼｯｸM-PRO" pitchFamily="50" charset="-128"/>
                  <a:ea typeface="HG丸ｺﾞｼｯｸM-PRO" pitchFamily="50" charset="-128"/>
                </a:rPr>
                <a:t>分野を踏</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まえ</a:t>
              </a:r>
              <a:r>
                <a:rPr lang="ja-JP" altLang="en-US" sz="1000" dirty="0" err="1" smtClean="0">
                  <a:solidFill>
                    <a:prstClr val="black"/>
                  </a:solidFill>
                  <a:latin typeface="HG丸ｺﾞｼｯｸM-PRO" pitchFamily="50" charset="-128"/>
                  <a:ea typeface="HG丸ｺﾞｼｯｸM-PRO" pitchFamily="50" charset="-128"/>
                </a:rPr>
                <a:t>て</a:t>
              </a:r>
              <a:r>
                <a:rPr lang="ja-JP" altLang="en-US" sz="1000" dirty="0" smtClean="0">
                  <a:solidFill>
                    <a:prstClr val="black"/>
                  </a:solidFill>
                  <a:latin typeface="HG丸ｺﾞｼｯｸM-PRO" pitchFamily="50" charset="-128"/>
                  <a:ea typeface="HG丸ｺﾞｼｯｸM-PRO" pitchFamily="50" charset="-128"/>
                </a:rPr>
                <a:t>機能</a:t>
              </a:r>
              <a:r>
                <a:rPr lang="ja-JP" altLang="en-US" sz="1000" dirty="0">
                  <a:solidFill>
                    <a:prstClr val="black"/>
                  </a:solidFill>
                  <a:latin typeface="HG丸ｺﾞｼｯｸM-PRO" pitchFamily="50" charset="-128"/>
                  <a:ea typeface="HG丸ｺﾞｼｯｸM-PRO" pitchFamily="50" charset="-128"/>
                </a:rPr>
                <a:t>を強化し</a:t>
              </a:r>
              <a:r>
                <a:rPr lang="ja-JP" altLang="en-US" sz="1000" dirty="0" smtClean="0">
                  <a:solidFill>
                    <a:prstClr val="black"/>
                  </a:solidFill>
                  <a:latin typeface="HG丸ｺﾞｼｯｸM-PRO" pitchFamily="50" charset="-128"/>
                  <a:ea typeface="HG丸ｺﾞｼｯｸM-PRO" pitchFamily="50" charset="-128"/>
                </a:rPr>
                <a:t>、他の</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センター</a:t>
              </a:r>
              <a:r>
                <a:rPr lang="ja-JP" altLang="en-US" sz="1000" dirty="0">
                  <a:solidFill>
                    <a:prstClr val="black"/>
                  </a:solidFill>
                  <a:latin typeface="HG丸ｺﾞｼｯｸM-PRO" pitchFamily="50" charset="-128"/>
                  <a:ea typeface="HG丸ｺﾞｼｯｸM-PRO" pitchFamily="50" charset="-128"/>
                </a:rPr>
                <a:t>の</a:t>
              </a:r>
              <a:r>
                <a:rPr lang="ja-JP" altLang="en-US" sz="1000" dirty="0" smtClean="0">
                  <a:solidFill>
                    <a:prstClr val="black"/>
                  </a:solidFill>
                  <a:latin typeface="HG丸ｺﾞｼｯｸM-PRO" pitchFamily="50" charset="-128"/>
                  <a:ea typeface="HG丸ｺﾞｼｯｸM-PRO" pitchFamily="50" charset="-128"/>
                </a:rPr>
                <a:t>後方支援も担う</a:t>
              </a:r>
              <a:endParaRPr lang="en-US" altLang="ja-JP" sz="1000" dirty="0">
                <a:solidFill>
                  <a:prstClr val="black"/>
                </a:solidFill>
                <a:latin typeface="HG丸ｺﾞｼｯｸM-PRO" pitchFamily="50" charset="-128"/>
                <a:ea typeface="HG丸ｺﾞｼｯｸM-PRO" pitchFamily="50" charset="-128"/>
              </a:endParaRPr>
            </a:p>
          </p:txBody>
        </p:sp>
      </p:grpSp>
      <p:grpSp>
        <p:nvGrpSpPr>
          <p:cNvPr id="11" name="グループ化 10"/>
          <p:cNvGrpSpPr/>
          <p:nvPr/>
        </p:nvGrpSpPr>
        <p:grpSpPr>
          <a:xfrm>
            <a:off x="33812" y="4903359"/>
            <a:ext cx="2185816" cy="1958958"/>
            <a:chOff x="95338" y="4903359"/>
            <a:chExt cx="2011230" cy="1958958"/>
          </a:xfrm>
        </p:grpSpPr>
        <p:sp>
          <p:nvSpPr>
            <p:cNvPr id="42" name="角丸四角形 41"/>
            <p:cNvSpPr/>
            <p:nvPr/>
          </p:nvSpPr>
          <p:spPr>
            <a:xfrm>
              <a:off x="95338" y="4903359"/>
              <a:ext cx="2011230" cy="1895992"/>
            </a:xfrm>
            <a:prstGeom prst="roundRect">
              <a:avLst/>
            </a:prstGeom>
            <a:solidFill>
              <a:schemeClr val="bg1">
                <a:lumMod val="95000"/>
              </a:schemeClr>
            </a:solidFill>
            <a:ln w="63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prstClr val="black"/>
                </a:solidFill>
                <a:latin typeface="HG丸ｺﾞｼｯｸM-PRO" pitchFamily="50" charset="-128"/>
                <a:ea typeface="HG丸ｺﾞｼｯｸM-PRO" pitchFamily="50" charset="-128"/>
              </a:endParaRPr>
            </a:p>
          </p:txBody>
        </p:sp>
        <p:sp>
          <p:nvSpPr>
            <p:cNvPr id="9" name="正方形/長方形 8"/>
            <p:cNvSpPr/>
            <p:nvPr/>
          </p:nvSpPr>
          <p:spPr>
            <a:xfrm>
              <a:off x="171848" y="4992574"/>
              <a:ext cx="1934719" cy="1869743"/>
            </a:xfrm>
            <a:prstGeom prst="rect">
              <a:avLst/>
            </a:prstGeom>
          </p:spPr>
          <p:txBody>
            <a:bodyPr wrap="square">
              <a:spAutoFit/>
            </a:bodyPr>
            <a:lstStyle/>
            <a:p>
              <a:r>
                <a:rPr lang="ja-JP" altLang="en-US" sz="1050" dirty="0">
                  <a:solidFill>
                    <a:prstClr val="black"/>
                  </a:solidFill>
                  <a:latin typeface="HG丸ｺﾞｼｯｸM-PRO" pitchFamily="50" charset="-128"/>
                  <a:ea typeface="HG丸ｺﾞｼｯｸM-PRO" pitchFamily="50" charset="-128"/>
                </a:rPr>
                <a:t>今後充実する業務について</a:t>
              </a:r>
              <a:r>
                <a:rPr lang="ja-JP" altLang="en-US" sz="1050" dirty="0" smtClean="0">
                  <a:solidFill>
                    <a:prstClr val="black"/>
                  </a:solidFill>
                  <a:latin typeface="HG丸ｺﾞｼｯｸM-PRO" pitchFamily="50" charset="-128"/>
                  <a:ea typeface="HG丸ｺﾞｼｯｸM-PRO" pitchFamily="50" charset="-128"/>
                </a:rPr>
                <a:t>は地域</a:t>
              </a:r>
              <a:r>
                <a:rPr lang="ja-JP" altLang="en-US" sz="1050" dirty="0">
                  <a:solidFill>
                    <a:prstClr val="black"/>
                  </a:solidFill>
                  <a:latin typeface="HG丸ｺﾞｼｯｸM-PRO" pitchFamily="50" charset="-128"/>
                  <a:ea typeface="HG丸ｺﾞｼｯｸM-PRO" pitchFamily="50" charset="-128"/>
                </a:rPr>
                <a:t>包括支援</a:t>
              </a:r>
              <a:r>
                <a:rPr lang="ja-JP" altLang="en-US" sz="1050" dirty="0" smtClean="0">
                  <a:solidFill>
                    <a:prstClr val="black"/>
                  </a:solidFill>
                  <a:latin typeface="HG丸ｺﾞｼｯｸM-PRO" pitchFamily="50" charset="-128"/>
                  <a:ea typeface="HG丸ｺﾞｼｯｸM-PRO" pitchFamily="50" charset="-128"/>
                </a:rPr>
                <a:t>センターまたは</a:t>
              </a:r>
              <a:r>
                <a:rPr lang="ja-JP" altLang="en-US" sz="1050" dirty="0">
                  <a:solidFill>
                    <a:prstClr val="black"/>
                  </a:solidFill>
                  <a:latin typeface="HG丸ｺﾞｼｯｸM-PRO" pitchFamily="50" charset="-128"/>
                  <a:ea typeface="HG丸ｺﾞｼｯｸM-PRO" pitchFamily="50" charset="-128"/>
                </a:rPr>
                <a:t>適切な機関が実施</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＜例＞</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a:t>
              </a:r>
              <a:r>
                <a:rPr lang="ja-JP" altLang="en-US" sz="1050" dirty="0" smtClean="0">
                  <a:solidFill>
                    <a:prstClr val="black"/>
                  </a:solidFill>
                  <a:latin typeface="HG丸ｺﾞｼｯｸM-PRO" pitchFamily="50" charset="-128"/>
                  <a:ea typeface="HG丸ｺﾞｼｯｸM-PRO" pitchFamily="50" charset="-128"/>
                </a:rPr>
                <a:t>基幹的な役割のセンターに</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位置づける</a:t>
              </a:r>
              <a:r>
                <a:rPr lang="ja-JP" altLang="en-US" sz="1050" dirty="0">
                  <a:solidFill>
                    <a:prstClr val="black"/>
                  </a:solidFill>
                  <a:latin typeface="HG丸ｺﾞｼｯｸM-PRO" pitchFamily="50" charset="-128"/>
                  <a:ea typeface="HG丸ｺﾞｼｯｸM-PRO" pitchFamily="50" charset="-128"/>
                </a:rPr>
                <a:t>方法</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・他の適切な機関に</a:t>
              </a:r>
              <a:r>
                <a:rPr lang="ja-JP" altLang="en-US" sz="1050" dirty="0" smtClean="0">
                  <a:solidFill>
                    <a:prstClr val="black"/>
                  </a:solidFill>
                  <a:latin typeface="HG丸ｺﾞｼｯｸM-PRO" pitchFamily="50" charset="-128"/>
                  <a:ea typeface="HG丸ｺﾞｼｯｸM-PRO" pitchFamily="50" charset="-128"/>
                </a:rPr>
                <a:t>委託して</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連携</a:t>
              </a:r>
              <a:r>
                <a:rPr lang="ja-JP" altLang="en-US" sz="1050" dirty="0">
                  <a:solidFill>
                    <a:prstClr val="black"/>
                  </a:solidFill>
                  <a:latin typeface="HG丸ｺﾞｼｯｸM-PRO" pitchFamily="50" charset="-128"/>
                  <a:ea typeface="HG丸ｺﾞｼｯｸM-PRO" pitchFamily="50" charset="-128"/>
                </a:rPr>
                <a:t>する方法</a:t>
              </a:r>
              <a:endParaRPr lang="en-US" altLang="ja-JP" sz="1050" dirty="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a:t>
              </a:r>
              <a:r>
                <a:rPr lang="ja-JP" altLang="en-US" sz="1050" dirty="0" smtClean="0">
                  <a:solidFill>
                    <a:prstClr val="black"/>
                  </a:solidFill>
                  <a:latin typeface="HG丸ｺﾞｼｯｸM-PRO" pitchFamily="50" charset="-128"/>
                  <a:ea typeface="HG丸ｺﾞｼｯｸM-PRO" pitchFamily="50" charset="-128"/>
                </a:rPr>
                <a:t>基幹的な役割のセンターと</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機能</a:t>
              </a:r>
              <a:r>
                <a:rPr lang="ja-JP" altLang="en-US" sz="1050" smtClean="0">
                  <a:solidFill>
                    <a:prstClr val="black"/>
                  </a:solidFill>
                  <a:latin typeface="HG丸ｺﾞｼｯｸM-PRO" pitchFamily="50" charset="-128"/>
                  <a:ea typeface="HG丸ｺﾞｼｯｸM-PRO" pitchFamily="50" charset="-128"/>
                </a:rPr>
                <a:t>強化型のセンタ</a:t>
              </a:r>
              <a:r>
                <a:rPr lang="ja-JP" altLang="en-US" sz="1050" dirty="0" smtClean="0">
                  <a:solidFill>
                    <a:prstClr val="black"/>
                  </a:solidFill>
                  <a:latin typeface="HG丸ｺﾞｼｯｸM-PRO" pitchFamily="50" charset="-128"/>
                  <a:ea typeface="HG丸ｺﾞｼｯｸM-PRO" pitchFamily="50" charset="-128"/>
                </a:rPr>
                <a:t>－で分</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　</a:t>
              </a:r>
              <a:r>
                <a:rPr lang="ja-JP" altLang="en-US" sz="1050" dirty="0" err="1" smtClean="0">
                  <a:solidFill>
                    <a:prstClr val="black"/>
                  </a:solidFill>
                  <a:latin typeface="HG丸ｺﾞｼｯｸM-PRO" pitchFamily="50" charset="-128"/>
                  <a:ea typeface="HG丸ｺﾞｼｯｸM-PRO" pitchFamily="50" charset="-128"/>
                </a:rPr>
                <a:t>担する</a:t>
              </a:r>
              <a:r>
                <a:rPr lang="ja-JP" altLang="en-US" sz="1050" dirty="0" smtClean="0">
                  <a:solidFill>
                    <a:prstClr val="black"/>
                  </a:solidFill>
                  <a:latin typeface="HG丸ｺﾞｼｯｸM-PRO" pitchFamily="50" charset="-128"/>
                  <a:ea typeface="HG丸ｺﾞｼｯｸM-PRO" pitchFamily="50" charset="-128"/>
                </a:rPr>
                <a:t>方法</a:t>
              </a:r>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　　　　等</a:t>
              </a:r>
              <a:endParaRPr lang="en-US" altLang="ja-JP" sz="1050" dirty="0">
                <a:solidFill>
                  <a:prstClr val="black"/>
                </a:solidFill>
                <a:latin typeface="HG丸ｺﾞｼｯｸM-PRO" pitchFamily="50" charset="-128"/>
                <a:ea typeface="HG丸ｺﾞｼｯｸM-PRO" pitchFamily="50" charset="-128"/>
              </a:endParaRPr>
            </a:p>
          </p:txBody>
        </p:sp>
      </p:grpSp>
      <p:sp>
        <p:nvSpPr>
          <p:cNvPr id="50" name="角丸四角形 49"/>
          <p:cNvSpPr/>
          <p:nvPr/>
        </p:nvSpPr>
        <p:spPr>
          <a:xfrm>
            <a:off x="6918063" y="2469409"/>
            <a:ext cx="2746524"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高齢者のニーズとボランティア</a:t>
            </a:r>
            <a:r>
              <a:rPr lang="ja-JP" altLang="en-US" sz="1000" dirty="0">
                <a:solidFill>
                  <a:prstClr val="black"/>
                </a:solidFill>
                <a:latin typeface="HG丸ｺﾞｼｯｸM-PRO" panose="020F0600000000000000" pitchFamily="50" charset="-128"/>
                <a:ea typeface="HG丸ｺﾞｼｯｸM-PRO" panose="020F0600000000000000" pitchFamily="50" charset="-128"/>
              </a:rPr>
              <a:t>等</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の</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地域資源とのマッチングにより、多様な主体による生活支援を充実</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5606785" y="4903786"/>
            <a:ext cx="1993977" cy="701589"/>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多様な参加の場づくりと</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リハビリ専門職の適切な関与により、高齢者が生きがいをもって生活できるよう支援</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2348706" y="4992575"/>
            <a:ext cx="1941400" cy="61237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従来の業務を評価・改善することにより、地域包括ケアの</a:t>
            </a:r>
            <a:r>
              <a:rPr lang="ja-JP" altLang="en-US" sz="1050" dirty="0">
                <a:solidFill>
                  <a:prstClr val="black"/>
                </a:solidFill>
                <a:latin typeface="HG丸ｺﾞｼｯｸM-PRO" panose="020F0600000000000000" pitchFamily="50" charset="-128"/>
                <a:ea typeface="HG丸ｺﾞｼｯｸM-PRO" panose="020F0600000000000000" pitchFamily="50" charset="-128"/>
              </a:rPr>
              <a:t>取組</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を充実</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6913339" y="1969919"/>
            <a:ext cx="2751191" cy="518296"/>
          </a:xfrm>
          <a:prstGeom prst="roundRect">
            <a:avLst>
              <a:gd name="adj" fmla="val 7272"/>
            </a:avLst>
          </a:prstGeom>
          <a:gradFill>
            <a:gsLst>
              <a:gs pos="0">
                <a:schemeClr val="accent4">
                  <a:lumMod val="60000"/>
                  <a:lumOff val="40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solidFill>
                  <a:prstClr val="black"/>
                </a:solidFill>
              </a:rPr>
              <a:t>生活支援</a:t>
            </a:r>
            <a:r>
              <a:rPr lang="ja-JP" altLang="en-US" sz="1400" b="1" dirty="0">
                <a:solidFill>
                  <a:prstClr val="black"/>
                </a:solidFill>
              </a:rPr>
              <a:t>コーディネーター</a:t>
            </a:r>
            <a:endParaRPr lang="en-US" altLang="ja-JP" sz="1400" b="1" dirty="0" smtClean="0">
              <a:solidFill>
                <a:prstClr val="black"/>
              </a:solidFill>
            </a:endParaRPr>
          </a:p>
        </p:txBody>
      </p:sp>
      <p:sp>
        <p:nvSpPr>
          <p:cNvPr id="14" name="上下矢印 13"/>
          <p:cNvSpPr/>
          <p:nvPr/>
        </p:nvSpPr>
        <p:spPr>
          <a:xfrm rot="18123305">
            <a:off x="3264810" y="1975709"/>
            <a:ext cx="319800" cy="848650"/>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solidFill>
                <a:prstClr val="white"/>
              </a:solidFill>
            </a:endParaRPr>
          </a:p>
        </p:txBody>
      </p:sp>
      <p:sp>
        <p:nvSpPr>
          <p:cNvPr id="61" name="上下矢印 60"/>
          <p:cNvSpPr/>
          <p:nvPr/>
        </p:nvSpPr>
        <p:spPr>
          <a:xfrm rot="16200000">
            <a:off x="2552451" y="3239686"/>
            <a:ext cx="310910" cy="677144"/>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solidFill>
                <a:prstClr val="white"/>
              </a:solidFill>
            </a:endParaRPr>
          </a:p>
        </p:txBody>
      </p:sp>
      <p:sp>
        <p:nvSpPr>
          <p:cNvPr id="63" name="上下矢印 62"/>
          <p:cNvSpPr/>
          <p:nvPr/>
        </p:nvSpPr>
        <p:spPr>
          <a:xfrm rot="3418410">
            <a:off x="6276191" y="1991039"/>
            <a:ext cx="353529" cy="848650"/>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solidFill>
                <a:prstClr val="white"/>
              </a:solidFill>
            </a:endParaRPr>
          </a:p>
        </p:txBody>
      </p:sp>
      <p:sp>
        <p:nvSpPr>
          <p:cNvPr id="64" name="上下矢印 63"/>
          <p:cNvSpPr/>
          <p:nvPr/>
        </p:nvSpPr>
        <p:spPr>
          <a:xfrm rot="5400000">
            <a:off x="7081549" y="3310549"/>
            <a:ext cx="327962" cy="710342"/>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56701" y="44625"/>
            <a:ext cx="9777711" cy="461665"/>
          </a:xfrm>
          <a:prstGeom prst="rect">
            <a:avLst/>
          </a:prstGeom>
          <a:solidFill>
            <a:srgbClr val="FFFF00">
              <a:alpha val="29000"/>
            </a:srgbClr>
          </a:solidFill>
          <a:ln>
            <a:solidFill>
              <a:schemeClr val="tx1"/>
            </a:solidFill>
          </a:ln>
        </p:spPr>
        <p:txBody>
          <a:bodyPr wrap="square" rtlCol="0">
            <a:spAutoFit/>
          </a:bodyPr>
          <a:lstStyle/>
          <a:p>
            <a:pPr algn="ctr" fontAlgn="base">
              <a:spcBef>
                <a:spcPct val="0"/>
              </a:spcBef>
              <a:spcAft>
                <a:spcPct val="0"/>
              </a:spcAft>
            </a:pPr>
            <a:r>
              <a:rPr lang="ja-JP" altLang="en-US" sz="2400" dirty="0">
                <a:solidFill>
                  <a:prstClr val="black"/>
                </a:solidFill>
                <a:latin typeface="HGP創英角ｺﾞｼｯｸUB" pitchFamily="50" charset="-128"/>
                <a:ea typeface="HGP創英角ｺﾞｼｯｸUB" pitchFamily="50" charset="-128"/>
              </a:rPr>
              <a:t>地域</a:t>
            </a:r>
            <a:r>
              <a:rPr lang="ja-JP" altLang="en-US" sz="2400" dirty="0" smtClean="0">
                <a:solidFill>
                  <a:prstClr val="black"/>
                </a:solidFill>
                <a:latin typeface="HGP創英角ｺﾞｼｯｸUB" pitchFamily="50" charset="-128"/>
                <a:ea typeface="HGP創英角ｺﾞｼｯｸUB" pitchFamily="50" charset="-128"/>
              </a:rPr>
              <a:t>包括支援センターの機能強化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38" name="スライド番号プレースホルダー 3"/>
          <p:cNvSpPr txBox="1">
            <a:spLocks/>
          </p:cNvSpPr>
          <p:nvPr/>
        </p:nvSpPr>
        <p:spPr>
          <a:xfrm>
            <a:off x="9375442" y="6493243"/>
            <a:ext cx="55536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600" smtClean="0">
                <a:solidFill>
                  <a:prstClr val="black"/>
                </a:solidFill>
              </a:rPr>
              <a:pPr/>
              <a:t>19</a:t>
            </a:fld>
            <a:endParaRPr lang="ja-JP" altLang="en-US" sz="1600" dirty="0">
              <a:solidFill>
                <a:prstClr val="black"/>
              </a:solidFill>
            </a:endParaRPr>
          </a:p>
        </p:txBody>
      </p:sp>
    </p:spTree>
    <p:extLst>
      <p:ext uri="{BB962C8B-B14F-4D97-AF65-F5344CB8AC3E}">
        <p14:creationId xmlns:p14="http://schemas.microsoft.com/office/powerpoint/2010/main" val="415472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7" y="2927226"/>
            <a:ext cx="8943497" cy="1003548"/>
          </a:xfrm>
        </p:spPr>
        <p:style>
          <a:lnRef idx="1">
            <a:schemeClr val="accent1"/>
          </a:lnRef>
          <a:fillRef idx="3">
            <a:schemeClr val="accent1"/>
          </a:fillRef>
          <a:effectRef idx="2">
            <a:schemeClr val="accent1"/>
          </a:effectRef>
          <a:fontRef idx="minor">
            <a:schemeClr val="lt1"/>
          </a:fontRef>
        </p:style>
        <p:txBody>
          <a:bodyPr/>
          <a:lstStyle/>
          <a:p>
            <a:pPr lvl="0" eaLnBrk="1" fontAlgn="auto" hangingPunct="1">
              <a:spcBef>
                <a:spcPct val="20000"/>
              </a:spcBef>
              <a:spcAft>
                <a:spcPts val="0"/>
              </a:spcAft>
            </a:pPr>
            <a:r>
              <a:rPr kumimoji="1" lang="ja-JP" altLang="en-US" sz="4000" dirty="0" smtClean="0"/>
              <a:t>地域支援事業の充実</a:t>
            </a:r>
            <a:endParaRPr kumimoji="1" lang="ja-JP" altLang="en-US" sz="4000" dirty="0"/>
          </a:p>
        </p:txBody>
      </p:sp>
    </p:spTree>
    <p:extLst>
      <p:ext uri="{BB962C8B-B14F-4D97-AF65-F5344CB8AC3E}">
        <p14:creationId xmlns:p14="http://schemas.microsoft.com/office/powerpoint/2010/main" val="1001698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882" y="882166"/>
            <a:ext cx="4752434"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68795" y="830732"/>
            <a:ext cx="4869149"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1320" y="36000"/>
            <a:ext cx="9234526"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44451" y="522126"/>
            <a:ext cx="4320143"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4287" y="522129"/>
            <a:ext cx="4525117"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355" y="1556792"/>
            <a:ext cx="4868728"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2219" y="1418732"/>
            <a:ext cx="1585914"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68772" y="1490764"/>
            <a:ext cx="4769426"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80479" y="1344300"/>
            <a:ext cx="2533550"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972" y="4006816"/>
            <a:ext cx="4871133"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990" y="3864552"/>
            <a:ext cx="1596132"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68667" y="3286736"/>
            <a:ext cx="4769424"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85643" y="3140968"/>
            <a:ext cx="1596132"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2233" y="6381328"/>
            <a:ext cx="9604423"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3950" y="4653705"/>
            <a:ext cx="4645132"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9083" y="5661817"/>
            <a:ext cx="4939725"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1" name="スライド番号プレースホルダ 31"/>
          <p:cNvSpPr>
            <a:spLocks noGrp="1"/>
          </p:cNvSpPr>
          <p:nvPr>
            <p:ph type="sldNum" sz="quarter" idx="12"/>
          </p:nvPr>
        </p:nvSpPr>
        <p:spPr>
          <a:xfrm>
            <a:off x="9442436" y="6579522"/>
            <a:ext cx="495320"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21</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474649" y="2348880"/>
            <a:ext cx="4478805"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1199" y="2016001"/>
            <a:ext cx="4478805"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 name="角丸四角形 1"/>
          <p:cNvSpPr/>
          <p:nvPr/>
        </p:nvSpPr>
        <p:spPr>
          <a:xfrm>
            <a:off x="72210" y="1700866"/>
            <a:ext cx="4862214" cy="2088174"/>
          </a:xfrm>
          <a:prstGeom prst="roundRect">
            <a:avLst>
              <a:gd name="adj" fmla="val 100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94667" y="4149082"/>
            <a:ext cx="4862214" cy="1481619"/>
          </a:xfrm>
          <a:prstGeom prst="roundRect">
            <a:avLst>
              <a:gd name="adj" fmla="val 121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96175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66047" y="519654"/>
            <a:ext cx="9642832" cy="1261884"/>
          </a:xfrm>
          <a:prstGeom prst="rect">
            <a:avLst/>
          </a:prstGeom>
          <a:noFill/>
          <a:ln>
            <a:solidFill>
              <a:schemeClr val="tx1"/>
            </a:solidFill>
          </a:ln>
        </p:spPr>
        <p:txBody>
          <a:bodyPr wrap="square" rtlCol="0">
            <a:spAutoFit/>
          </a:bodyPr>
          <a:lstStyle/>
          <a:p>
            <a:pPr defTabSz="913575"/>
            <a:r>
              <a:rPr lang="ja-JP" altLang="en-US" sz="1600" dirty="0">
                <a:solidFill>
                  <a:prstClr val="black"/>
                </a:solidFill>
              </a:rPr>
              <a:t>○　地域包括ケア実現のため、上記</a:t>
            </a:r>
            <a:r>
              <a:rPr lang="ja-JP" altLang="en-US" sz="1600" dirty="0" smtClean="0">
                <a:solidFill>
                  <a:prstClr val="black"/>
                </a:solidFill>
              </a:rPr>
              <a:t>の充実・強化の取組</a:t>
            </a:r>
            <a:r>
              <a:rPr lang="ja-JP" altLang="en-US" sz="1600" dirty="0">
                <a:solidFill>
                  <a:prstClr val="black"/>
                </a:solidFill>
              </a:rPr>
              <a:t>を</a:t>
            </a:r>
            <a:r>
              <a:rPr lang="ja-JP" altLang="en-US" sz="1600" b="1" u="sng" dirty="0">
                <a:solidFill>
                  <a:prstClr val="black"/>
                </a:solidFill>
              </a:rPr>
              <a:t>地域支援事業の枠組みを活用し</a:t>
            </a:r>
            <a:r>
              <a:rPr lang="ja-JP" altLang="en-US" sz="1600" dirty="0">
                <a:solidFill>
                  <a:prstClr val="black"/>
                </a:solidFill>
              </a:rPr>
              <a:t>、市町村が推進</a:t>
            </a:r>
            <a:r>
              <a:rPr lang="ja-JP" altLang="en-US" sz="1600" dirty="0" smtClean="0">
                <a:solidFill>
                  <a:prstClr val="black"/>
                </a:solidFill>
              </a:rPr>
              <a:t>。</a:t>
            </a:r>
            <a:endParaRPr lang="en-US" altLang="ja-JP" sz="1600" dirty="0" smtClean="0">
              <a:solidFill>
                <a:prstClr val="black"/>
              </a:solidFill>
            </a:endParaRPr>
          </a:p>
          <a:p>
            <a:pPr defTabSz="913575"/>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あわせて要支援者に対するサービスの提供の方法を給付から事業へ見直し。</a:t>
            </a:r>
            <a:endParaRPr lang="en-US" altLang="ja-JP" sz="1600" dirty="0">
              <a:solidFill>
                <a:prstClr val="black"/>
              </a:solidFill>
            </a:endParaRPr>
          </a:p>
          <a:p>
            <a:pPr defTabSz="913575"/>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ことで</a:t>
            </a:r>
            <a:r>
              <a:rPr lang="ja-JP" altLang="en-US" sz="1600" dirty="0" smtClean="0">
                <a:solidFill>
                  <a:prstClr val="black"/>
                </a:solidFill>
              </a:rPr>
              <a:t>地域で高齢者を支える</a:t>
            </a:r>
            <a:r>
              <a:rPr lang="ja-JP" altLang="en-US" sz="1600" dirty="0">
                <a:solidFill>
                  <a:prstClr val="black"/>
                </a:solidFill>
              </a:rPr>
              <a:t>社会が実現</a:t>
            </a:r>
            <a:r>
              <a:rPr lang="ja-JP" altLang="en-US" sz="1600" dirty="0" smtClean="0">
                <a:solidFill>
                  <a:prstClr val="black"/>
                </a:solidFill>
              </a:rPr>
              <a:t>。</a:t>
            </a:r>
            <a:endParaRPr lang="en-US" altLang="ja-JP" sz="1600" dirty="0" smtClean="0">
              <a:solidFill>
                <a:prstClr val="black"/>
              </a:solidFill>
            </a:endParaRPr>
          </a:p>
          <a:p>
            <a:pPr marL="180000" indent="-457200" defTabSz="913575"/>
            <a:r>
              <a:rPr lang="en-US" altLang="ja-JP" sz="1400" dirty="0" smtClean="0">
                <a:solidFill>
                  <a:prstClr val="black"/>
                </a:solidFill>
              </a:rPr>
              <a:t>※</a:t>
            </a:r>
            <a:r>
              <a:rPr lang="ja-JP" altLang="en-US" sz="1400" dirty="0" smtClean="0">
                <a:solidFill>
                  <a:prstClr val="black"/>
                </a:solidFill>
              </a:rPr>
              <a:t>「医療・介護連携強化」「</a:t>
            </a:r>
            <a:r>
              <a:rPr lang="ja-JP" altLang="en-US" sz="1400" dirty="0">
                <a:solidFill>
                  <a:prstClr val="black"/>
                </a:solidFill>
              </a:rPr>
              <a:t>認知症</a:t>
            </a:r>
            <a:r>
              <a:rPr lang="ja-JP" altLang="en-US" sz="1400" dirty="0" smtClean="0">
                <a:solidFill>
                  <a:prstClr val="black"/>
                </a:solidFill>
              </a:rPr>
              <a:t>施策の推進」「生活支援体制整備」に係る事業については、地域包括支援センター以外の実施主体に事業を委託することも可能</a:t>
            </a:r>
            <a:endParaRPr lang="en-US" altLang="ja-JP" sz="1400" dirty="0">
              <a:solidFill>
                <a:prstClr val="black"/>
              </a:solidFill>
            </a:endParaRPr>
          </a:p>
        </p:txBody>
      </p:sp>
      <p:sp>
        <p:nvSpPr>
          <p:cNvPr id="12" name="右矢印 11"/>
          <p:cNvSpPr/>
          <p:nvPr/>
        </p:nvSpPr>
        <p:spPr>
          <a:xfrm>
            <a:off x="3090395" y="1867417"/>
            <a:ext cx="2166922"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dirty="0" smtClean="0">
                <a:solidFill>
                  <a:prstClr val="white"/>
                </a:solidFill>
              </a:rPr>
              <a:t>・連携強化</a:t>
            </a:r>
            <a:endParaRPr lang="en-US" altLang="ja-JP" sz="1400" dirty="0" smtClean="0">
              <a:solidFill>
                <a:prstClr val="white"/>
              </a:solidFill>
            </a:endParaRPr>
          </a:p>
        </p:txBody>
      </p:sp>
      <p:sp>
        <p:nvSpPr>
          <p:cNvPr id="28" name="角丸四角形 27"/>
          <p:cNvSpPr/>
          <p:nvPr/>
        </p:nvSpPr>
        <p:spPr>
          <a:xfrm>
            <a:off x="461018" y="1993034"/>
            <a:ext cx="1906892" cy="540854"/>
          </a:xfrm>
          <a:prstGeom prst="roundRect">
            <a:avLst>
              <a:gd name="adj" fmla="val 7272"/>
            </a:avLst>
          </a:prstGeom>
          <a:ln w="57150">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913575"/>
            <a:r>
              <a:rPr lang="ja-JP" altLang="en-US" sz="1600" b="1" dirty="0" smtClean="0">
                <a:solidFill>
                  <a:prstClr val="white"/>
                </a:solidFill>
              </a:rPr>
              <a:t>医療・介護連携</a:t>
            </a:r>
            <a:endParaRPr lang="ja-JP" altLang="en-US" sz="1600" b="1" dirty="0">
              <a:solidFill>
                <a:prstClr val="white"/>
              </a:solidFill>
            </a:endParaRPr>
          </a:p>
        </p:txBody>
      </p:sp>
      <p:sp>
        <p:nvSpPr>
          <p:cNvPr id="29" name="角丸四角形 28"/>
          <p:cNvSpPr/>
          <p:nvPr/>
        </p:nvSpPr>
        <p:spPr>
          <a:xfrm>
            <a:off x="490544" y="2845099"/>
            <a:ext cx="1906143" cy="540000"/>
          </a:xfrm>
          <a:prstGeom prst="roundRect">
            <a:avLst>
              <a:gd name="adj" fmla="val 7272"/>
            </a:avLst>
          </a:prstGeom>
          <a:ln w="57150">
            <a:noFill/>
          </a:ln>
        </p:spPr>
        <p:style>
          <a:lnRef idx="0">
            <a:schemeClr val="accent6"/>
          </a:lnRef>
          <a:fillRef idx="3">
            <a:schemeClr val="accent6"/>
          </a:fillRef>
          <a:effectRef idx="3">
            <a:schemeClr val="accent6"/>
          </a:effectRef>
          <a:fontRef idx="minor">
            <a:schemeClr val="lt1"/>
          </a:fontRef>
        </p:style>
        <p:txBody>
          <a:bodyPr rtlCol="0" anchor="ctr"/>
          <a:lstStyle/>
          <a:p>
            <a:pPr algn="ctr" defTabSz="913575"/>
            <a:r>
              <a:rPr lang="ja-JP" altLang="en-US" sz="1600" b="1" dirty="0" smtClean="0">
                <a:solidFill>
                  <a:prstClr val="white"/>
                </a:solidFill>
              </a:rPr>
              <a:t>認知症施策</a:t>
            </a:r>
            <a:endParaRPr lang="ja-JP" altLang="en-US" sz="1600" b="1" dirty="0">
              <a:solidFill>
                <a:prstClr val="white"/>
              </a:solidFill>
            </a:endParaRPr>
          </a:p>
        </p:txBody>
      </p:sp>
      <p:sp>
        <p:nvSpPr>
          <p:cNvPr id="30" name="角丸四角形 29"/>
          <p:cNvSpPr/>
          <p:nvPr/>
        </p:nvSpPr>
        <p:spPr>
          <a:xfrm>
            <a:off x="489697" y="3719650"/>
            <a:ext cx="1906892" cy="540000"/>
          </a:xfrm>
          <a:prstGeom prst="roundRect">
            <a:avLst>
              <a:gd name="adj" fmla="val 7272"/>
            </a:avLst>
          </a:prstGeom>
          <a:ln w="57150">
            <a:noFill/>
          </a:ln>
        </p:spPr>
        <p:style>
          <a:lnRef idx="0">
            <a:schemeClr val="accent3"/>
          </a:lnRef>
          <a:fillRef idx="3">
            <a:schemeClr val="accent3"/>
          </a:fillRef>
          <a:effectRef idx="3">
            <a:schemeClr val="accent3"/>
          </a:effectRef>
          <a:fontRef idx="minor">
            <a:schemeClr val="lt1"/>
          </a:fontRef>
        </p:style>
        <p:txBody>
          <a:bodyPr rtlCol="0" anchor="ctr"/>
          <a:lstStyle/>
          <a:p>
            <a:pPr algn="ctr" defTabSz="913575"/>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39" name="右矢印 38"/>
          <p:cNvSpPr/>
          <p:nvPr/>
        </p:nvSpPr>
        <p:spPr>
          <a:xfrm>
            <a:off x="3090395" y="2719099"/>
            <a:ext cx="2166922"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dirty="0" smtClean="0">
                <a:solidFill>
                  <a:prstClr val="white"/>
                </a:solidFill>
              </a:rPr>
              <a:t>・施策の推進</a:t>
            </a:r>
            <a:endParaRPr lang="en-US" altLang="ja-JP" sz="1400" dirty="0" smtClean="0">
              <a:solidFill>
                <a:prstClr val="white"/>
              </a:solidFill>
            </a:endParaRPr>
          </a:p>
        </p:txBody>
      </p:sp>
      <p:sp>
        <p:nvSpPr>
          <p:cNvPr id="40" name="右矢印 39"/>
          <p:cNvSpPr/>
          <p:nvPr/>
        </p:nvSpPr>
        <p:spPr>
          <a:xfrm>
            <a:off x="3090385" y="3593650"/>
            <a:ext cx="2166922"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dirty="0" smtClean="0">
                <a:solidFill>
                  <a:prstClr val="white"/>
                </a:solidFill>
              </a:rPr>
              <a:t>・制度化による強化</a:t>
            </a:r>
            <a:endParaRPr lang="en-US" altLang="ja-JP" sz="1400" dirty="0" smtClean="0">
              <a:solidFill>
                <a:prstClr val="white"/>
              </a:solidFill>
            </a:endParaRPr>
          </a:p>
        </p:txBody>
      </p:sp>
      <p:sp>
        <p:nvSpPr>
          <p:cNvPr id="43" name="角丸四角形 42"/>
          <p:cNvSpPr/>
          <p:nvPr/>
        </p:nvSpPr>
        <p:spPr>
          <a:xfrm>
            <a:off x="5546418" y="1926104"/>
            <a:ext cx="4045372" cy="666471"/>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defTabSz="913575"/>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44" name="角丸四角形 43"/>
          <p:cNvSpPr/>
          <p:nvPr/>
        </p:nvSpPr>
        <p:spPr>
          <a:xfrm>
            <a:off x="5546418" y="2719275"/>
            <a:ext cx="4045372" cy="731169"/>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defTabSz="913575"/>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45" name="角丸四角形 44"/>
          <p:cNvSpPr/>
          <p:nvPr/>
        </p:nvSpPr>
        <p:spPr>
          <a:xfrm>
            <a:off x="5546406" y="3620602"/>
            <a:ext cx="4045372" cy="738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defTabSz="913575"/>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sp>
        <p:nvSpPr>
          <p:cNvPr id="31" name="角丸四角形 30"/>
          <p:cNvSpPr/>
          <p:nvPr/>
        </p:nvSpPr>
        <p:spPr>
          <a:xfrm>
            <a:off x="489697" y="4614502"/>
            <a:ext cx="1906892"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3575"/>
            <a:r>
              <a:rPr lang="ja-JP" altLang="en-US" sz="1600" b="1" dirty="0" smtClean="0">
                <a:solidFill>
                  <a:prstClr val="white"/>
                </a:solidFill>
              </a:rPr>
              <a:t>生活支援</a:t>
            </a:r>
            <a:endParaRPr lang="ja-JP" altLang="en-US" sz="1600" b="1" dirty="0">
              <a:solidFill>
                <a:prstClr val="white"/>
              </a:solidFill>
            </a:endParaRPr>
          </a:p>
        </p:txBody>
      </p:sp>
      <p:sp>
        <p:nvSpPr>
          <p:cNvPr id="42" name="右矢印 41"/>
          <p:cNvSpPr/>
          <p:nvPr/>
        </p:nvSpPr>
        <p:spPr>
          <a:xfrm>
            <a:off x="3090292" y="4470574"/>
            <a:ext cx="2166923"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dirty="0" smtClean="0">
                <a:solidFill>
                  <a:prstClr val="white"/>
                </a:solidFill>
              </a:rPr>
              <a:t>・</a:t>
            </a:r>
            <a:r>
              <a:rPr lang="ja-JP" altLang="en-US" sz="1400" dirty="0">
                <a:solidFill>
                  <a:prstClr val="white"/>
                </a:solidFill>
              </a:rPr>
              <a:t>体制</a:t>
            </a:r>
            <a:r>
              <a:rPr lang="ja-JP" altLang="en-US" sz="1400" dirty="0" smtClean="0">
                <a:solidFill>
                  <a:prstClr val="white"/>
                </a:solidFill>
              </a:rPr>
              <a:t>整備等</a:t>
            </a:r>
            <a:endParaRPr lang="en-US" altLang="ja-JP" sz="1400" dirty="0" smtClean="0">
              <a:solidFill>
                <a:prstClr val="white"/>
              </a:solidFill>
            </a:endParaRPr>
          </a:p>
        </p:txBody>
      </p:sp>
      <p:sp>
        <p:nvSpPr>
          <p:cNvPr id="48" name="角丸四角形 47"/>
          <p:cNvSpPr/>
          <p:nvPr/>
        </p:nvSpPr>
        <p:spPr>
          <a:xfrm>
            <a:off x="5546439" y="4459811"/>
            <a:ext cx="4045371" cy="75602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defTabSz="913575"/>
            <a:r>
              <a:rPr lang="ja-JP" altLang="en-US" sz="1400" dirty="0" smtClean="0">
                <a:solidFill>
                  <a:prstClr val="black"/>
                </a:solidFill>
              </a:rPr>
              <a:t>コーディネータの配置や協議体の設置等を通じて地域で高齢者のニーズとボランティア等の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sp>
        <p:nvSpPr>
          <p:cNvPr id="49" name="加算記号 48"/>
          <p:cNvSpPr/>
          <p:nvPr/>
        </p:nvSpPr>
        <p:spPr>
          <a:xfrm>
            <a:off x="7352443" y="2538496"/>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a:solidFill>
                <a:prstClr val="white"/>
              </a:solidFill>
            </a:endParaRPr>
          </a:p>
        </p:txBody>
      </p:sp>
      <p:sp>
        <p:nvSpPr>
          <p:cNvPr id="51" name="加算記号 50"/>
          <p:cNvSpPr/>
          <p:nvPr/>
        </p:nvSpPr>
        <p:spPr>
          <a:xfrm>
            <a:off x="7352435" y="3404578"/>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a:solidFill>
                <a:prstClr val="white"/>
              </a:solidFill>
            </a:endParaRPr>
          </a:p>
        </p:txBody>
      </p:sp>
      <p:grpSp>
        <p:nvGrpSpPr>
          <p:cNvPr id="2" name="グループ化 1"/>
          <p:cNvGrpSpPr/>
          <p:nvPr/>
        </p:nvGrpSpPr>
        <p:grpSpPr>
          <a:xfrm>
            <a:off x="126253" y="5262595"/>
            <a:ext cx="9682327" cy="338554"/>
            <a:chOff x="126161" y="6242460"/>
            <a:chExt cx="9651393" cy="338554"/>
          </a:xfrm>
        </p:grpSpPr>
        <p:sp>
          <p:nvSpPr>
            <p:cNvPr id="7" name="テキスト ボックス 6"/>
            <p:cNvSpPr txBox="1"/>
            <p:nvPr/>
          </p:nvSpPr>
          <p:spPr>
            <a:xfrm>
              <a:off x="126161" y="6242460"/>
              <a:ext cx="9651393" cy="338554"/>
            </a:xfrm>
            <a:prstGeom prst="rect">
              <a:avLst/>
            </a:prstGeom>
            <a:noFill/>
          </p:spPr>
          <p:txBody>
            <a:bodyPr wrap="square" rtlCol="0">
              <a:spAutoFit/>
            </a:bodyPr>
            <a:lstStyle/>
            <a:p>
              <a:r>
                <a:rPr lang="ja-JP" altLang="en-US" sz="1600" dirty="0" smtClean="0">
                  <a:solidFill>
                    <a:prstClr val="black"/>
                  </a:solidFill>
                </a:rPr>
                <a:t>→→→</a:t>
              </a:r>
              <a:r>
                <a:rPr lang="ja-JP" altLang="en-US" sz="1600" dirty="0" smtClean="0">
                  <a:solidFill>
                    <a:prstClr val="black"/>
                  </a:solidFill>
                  <a:uFill>
                    <a:solidFill>
                      <a:srgbClr val="C00000"/>
                    </a:solidFill>
                  </a:uFill>
                </a:rPr>
                <a:t>消費税の増収分を活用し、地域支援事業を充実</a:t>
              </a:r>
              <a:r>
                <a:rPr lang="ja-JP" altLang="en-US" sz="1600" u="dotted" dirty="0" smtClean="0">
                  <a:solidFill>
                    <a:prstClr val="black"/>
                  </a:solidFill>
                  <a:uFill>
                    <a:solidFill>
                      <a:srgbClr val="C00000"/>
                    </a:solidFill>
                  </a:uFill>
                </a:rPr>
                <a:t>（</a:t>
              </a:r>
              <a:r>
                <a:rPr lang="ja-JP" altLang="en-US" sz="1600" dirty="0" smtClean="0">
                  <a:solidFill>
                    <a:prstClr val="black"/>
                  </a:solidFill>
                </a:rPr>
                <a:t>制度改正を踏まえ原則平成</a:t>
              </a:r>
              <a:r>
                <a:rPr lang="en-US" altLang="ja-JP" sz="1600" dirty="0" smtClean="0">
                  <a:solidFill>
                    <a:prstClr val="black"/>
                  </a:solidFill>
                </a:rPr>
                <a:t>27</a:t>
              </a:r>
              <a:r>
                <a:rPr lang="ja-JP" altLang="en-US" sz="1600" dirty="0" smtClean="0">
                  <a:solidFill>
                    <a:prstClr val="black"/>
                  </a:solidFill>
                </a:rPr>
                <a:t>年度から実施予定）</a:t>
              </a:r>
              <a:endParaRPr lang="en-US" altLang="ja-JP" sz="1600" dirty="0" smtClean="0">
                <a:solidFill>
                  <a:prstClr val="black"/>
                </a:solidFill>
              </a:endParaRPr>
            </a:p>
          </p:txBody>
        </p:sp>
        <p:cxnSp>
          <p:nvCxnSpPr>
            <p:cNvPr id="5" name="直線コネクタ 4"/>
            <p:cNvCxnSpPr/>
            <p:nvPr/>
          </p:nvCxnSpPr>
          <p:spPr>
            <a:xfrm>
              <a:off x="775965" y="6523022"/>
              <a:ext cx="4177044" cy="0"/>
            </a:xfrm>
            <a:prstGeom prst="line">
              <a:avLst/>
            </a:prstGeom>
            <a:ln w="44450" cap="flat" cmpd="sng">
              <a:solidFill>
                <a:srgbClr val="FF0000"/>
              </a:solidFill>
              <a:round/>
            </a:ln>
          </p:spPr>
          <p:style>
            <a:lnRef idx="1">
              <a:schemeClr val="accent1"/>
            </a:lnRef>
            <a:fillRef idx="0">
              <a:schemeClr val="accent1"/>
            </a:fillRef>
            <a:effectRef idx="0">
              <a:schemeClr val="accent1"/>
            </a:effectRef>
            <a:fontRef idx="minor">
              <a:schemeClr val="tx1"/>
            </a:fontRef>
          </p:style>
        </p:cxnSp>
      </p:grpSp>
      <p:sp>
        <p:nvSpPr>
          <p:cNvPr id="27" name="タイトル 1"/>
          <p:cNvSpPr txBox="1">
            <a:spLocks/>
          </p:cNvSpPr>
          <p:nvPr/>
        </p:nvSpPr>
        <p:spPr>
          <a:xfrm>
            <a:off x="273457" y="44624"/>
            <a:ext cx="9318439" cy="476672"/>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defTabSz="913575">
              <a:defRPr/>
            </a:pPr>
            <a:r>
              <a:rPr lang="ja-JP" altLang="en-US" sz="2000" dirty="0" smtClean="0">
                <a:solidFill>
                  <a:prstClr val="white"/>
                </a:solidFill>
              </a:rPr>
              <a:t>医療・介護</a:t>
            </a:r>
            <a:r>
              <a:rPr lang="ja-JP" altLang="en-US" sz="2000" dirty="0">
                <a:solidFill>
                  <a:prstClr val="white"/>
                </a:solidFill>
              </a:rPr>
              <a:t>連携・認知症施策・地域ケア会議・生活</a:t>
            </a:r>
            <a:r>
              <a:rPr lang="ja-JP" altLang="en-US" sz="2000" dirty="0" smtClean="0">
                <a:solidFill>
                  <a:prstClr val="white"/>
                </a:solidFill>
              </a:rPr>
              <a:t>支援の充実・強化</a:t>
            </a:r>
            <a:endParaRPr lang="ja-JP" altLang="en-US" sz="2000" dirty="0">
              <a:solidFill>
                <a:prstClr val="white"/>
              </a:solidFill>
            </a:endParaRPr>
          </a:p>
        </p:txBody>
      </p:sp>
      <p:sp>
        <p:nvSpPr>
          <p:cNvPr id="23" name="角丸四角形 22"/>
          <p:cNvSpPr/>
          <p:nvPr/>
        </p:nvSpPr>
        <p:spPr>
          <a:xfrm>
            <a:off x="126270" y="1262817"/>
            <a:ext cx="9715039" cy="504056"/>
          </a:xfrm>
          <a:prstGeom prst="roundRect">
            <a:avLst/>
          </a:prstGeom>
          <a:no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nvGrpSpPr>
          <p:cNvPr id="24" name="グループ化 23"/>
          <p:cNvGrpSpPr/>
          <p:nvPr/>
        </p:nvGrpSpPr>
        <p:grpSpPr>
          <a:xfrm>
            <a:off x="505303" y="5761792"/>
            <a:ext cx="9101352" cy="792000"/>
            <a:chOff x="459912" y="3659899"/>
            <a:chExt cx="9072274" cy="792000"/>
          </a:xfrm>
        </p:grpSpPr>
        <p:sp>
          <p:nvSpPr>
            <p:cNvPr id="32" name="角丸四角形 31"/>
            <p:cNvSpPr/>
            <p:nvPr/>
          </p:nvSpPr>
          <p:spPr>
            <a:xfrm>
              <a:off x="5499738" y="3704875"/>
              <a:ext cx="4032448" cy="702048"/>
            </a:xfrm>
            <a:prstGeom prst="roundRect">
              <a:avLst>
                <a:gd name="adj" fmla="val 7272"/>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1400" dirty="0" smtClean="0">
                  <a:solidFill>
                    <a:prstClr val="black"/>
                  </a:solidFill>
                </a:rPr>
                <a:t>多様な参加の場づくりとリハビリ専門職等を活かすことにより、高齢者が生きがい・役割をもって</a:t>
              </a:r>
              <a:r>
                <a:rPr lang="ja-JP" altLang="en-US" sz="1400" dirty="0">
                  <a:solidFill>
                    <a:prstClr val="black"/>
                  </a:solidFill>
                </a:rPr>
                <a:t>生活</a:t>
              </a:r>
              <a:r>
                <a:rPr lang="ja-JP" altLang="en-US" sz="1400" dirty="0" smtClean="0">
                  <a:solidFill>
                    <a:prstClr val="black"/>
                  </a:solidFill>
                </a:rPr>
                <a:t>できるような地域を実現</a:t>
              </a:r>
              <a:endParaRPr lang="en-US" altLang="ja-JP" sz="1400" dirty="0" smtClean="0">
                <a:solidFill>
                  <a:prstClr val="black"/>
                </a:solidFill>
              </a:endParaRPr>
            </a:p>
          </p:txBody>
        </p:sp>
        <p:sp>
          <p:nvSpPr>
            <p:cNvPr id="25" name="角丸四角形 24"/>
            <p:cNvSpPr/>
            <p:nvPr/>
          </p:nvSpPr>
          <p:spPr>
            <a:xfrm>
              <a:off x="459912" y="3848891"/>
              <a:ext cx="1900800" cy="54000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
          <p:nvSpPr>
            <p:cNvPr id="26" name="右矢印 25"/>
            <p:cNvSpPr/>
            <p:nvPr/>
          </p:nvSpPr>
          <p:spPr>
            <a:xfrm>
              <a:off x="3051443" y="3659899"/>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・効果的な取組の推進</a:t>
              </a:r>
              <a:endParaRPr lang="en-US" altLang="ja-JP" sz="1400" dirty="0" smtClean="0">
                <a:solidFill>
                  <a:prstClr val="white"/>
                </a:solidFill>
              </a:endParaRPr>
            </a:p>
          </p:txBody>
        </p:sp>
      </p:grpSp>
      <p:sp>
        <p:nvSpPr>
          <p:cNvPr id="52" name="加算記号 51"/>
          <p:cNvSpPr/>
          <p:nvPr/>
        </p:nvSpPr>
        <p:spPr>
          <a:xfrm>
            <a:off x="7352443" y="4258122"/>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a:solidFill>
                <a:prstClr val="white"/>
              </a:solidFill>
            </a:endParaRPr>
          </a:p>
        </p:txBody>
      </p:sp>
      <p:sp>
        <p:nvSpPr>
          <p:cNvPr id="34" name="スライド番号プレースホルダー 3"/>
          <p:cNvSpPr>
            <a:spLocks noGrp="1"/>
          </p:cNvSpPr>
          <p:nvPr>
            <p:ph type="sldNum" sz="quarter" idx="12"/>
          </p:nvPr>
        </p:nvSpPr>
        <p:spPr>
          <a:xfrm>
            <a:off x="9375442" y="6493051"/>
            <a:ext cx="555364" cy="365125"/>
          </a:xfrm>
        </p:spPr>
        <p:txBody>
          <a:bodyPr/>
          <a:lstStyle/>
          <a:p>
            <a:fld id="{FCE98AE0-BE98-4E8C-BBDC-F98D666762F1}" type="slidenum">
              <a:rPr lang="ja-JP" altLang="en-US" sz="1600" smtClean="0">
                <a:solidFill>
                  <a:prstClr val="black"/>
                </a:solidFill>
              </a:rPr>
              <a:pPr/>
              <a:t>22</a:t>
            </a:fld>
            <a:endParaRPr lang="ja-JP" altLang="en-US" sz="1600" dirty="0">
              <a:solidFill>
                <a:prstClr val="black"/>
              </a:solidFill>
            </a:endParaRPr>
          </a:p>
        </p:txBody>
      </p:sp>
      <p:sp>
        <p:nvSpPr>
          <p:cNvPr id="35" name="加算記号 34"/>
          <p:cNvSpPr/>
          <p:nvPr/>
        </p:nvSpPr>
        <p:spPr>
          <a:xfrm>
            <a:off x="7352443" y="5574304"/>
            <a:ext cx="288956"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a:solidFill>
                <a:prstClr val="white"/>
              </a:solidFill>
            </a:endParaRPr>
          </a:p>
        </p:txBody>
      </p:sp>
    </p:spTree>
    <p:extLst>
      <p:ext uri="{BB962C8B-B14F-4D97-AF65-F5344CB8AC3E}">
        <p14:creationId xmlns:p14="http://schemas.microsoft.com/office/powerpoint/2010/main" val="31844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矢印 3"/>
          <p:cNvSpPr/>
          <p:nvPr/>
        </p:nvSpPr>
        <p:spPr>
          <a:xfrm rot="4531330">
            <a:off x="4260525" y="5510764"/>
            <a:ext cx="177761" cy="448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円/楕円 49"/>
          <p:cNvSpPr/>
          <p:nvPr/>
        </p:nvSpPr>
        <p:spPr bwMode="auto">
          <a:xfrm>
            <a:off x="3451861" y="3068960"/>
            <a:ext cx="3322984" cy="1008112"/>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0" y="476676"/>
            <a:ext cx="9937750" cy="2400653"/>
          </a:xfrm>
          <a:prstGeom prst="rect">
            <a:avLst/>
          </a:prstGeom>
          <a:solidFill>
            <a:schemeClr val="accent6">
              <a:lumMod val="20000"/>
              <a:lumOff val="80000"/>
            </a:schemeClr>
          </a:solidFill>
        </p:spPr>
        <p:txBody>
          <a:bodyPr lIns="91436" tIns="45718" rIns="91436" bIns="45718">
            <a:spAutoFit/>
          </a:bodyPr>
          <a:lstStyle/>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疾病を抱えても、自宅等の住み慣れた生活の場で療養し、自分らしい生活を続けられるためには、地域における医療・介護の関係機関（</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）が連携して、包括的かつ継続的な在宅医療・介護の提供を行うことが必要。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）在宅療養を支える関係機関の例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・在宅療養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支援診療所・歯科診療所等　（定期的な訪問診療等の実施）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・在宅療養支援病院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診療所（有床診療所）等　（急変時に一時的に入院の受け入れの実施）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・訪問看護事業所、薬局　（医療機関と連携し、服薬管理や点滴・褥瘡処置等の医療処置、看取りケアの実施等）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・介護サービス事業所　（入浴、排せつ、食事等の介護の実施）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ため、関係機関が連携し、多職種協働により在宅医療・介護を一体的に提供できる体制を構築するため、都道府県・保健所の支援の下、市区町村が中心となって、地域の医師会等と緊密に連携しながら、地域の関係機関の連携体制の構築を図る。</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6376723" y="188913"/>
            <a:ext cx="3561027"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【24</a:t>
            </a:r>
            <a:r>
              <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0" y="2"/>
            <a:ext cx="9937750" cy="4766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b"/>
          <a:lstStyle/>
          <a:p>
            <a:pPr algn="ctr">
              <a:defRPr/>
            </a:pPr>
            <a:r>
              <a:rPr lang="ja-JP" altLang="en-US" sz="24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24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医療・介護連携の推進</a:t>
            </a:r>
            <a:endParaRPr lang="ja-JP" altLang="en-US" sz="24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97"/>
          <p:cNvGrpSpPr/>
          <p:nvPr/>
        </p:nvGrpSpPr>
        <p:grpSpPr>
          <a:xfrm>
            <a:off x="-204776" y="2996952"/>
            <a:ext cx="9303688" cy="3543186"/>
            <a:chOff x="-2126788" y="1471585"/>
            <a:chExt cx="9273966" cy="4797609"/>
          </a:xfrm>
        </p:grpSpPr>
        <p:pic>
          <p:nvPicPr>
            <p:cNvPr id="101" name="Picture 35" descr="C:\Users\ARNAS\Desktop\MC900151245.WMF"/>
            <p:cNvPicPr>
              <a:picLocks noChangeAspect="1" noChangeArrowheads="1"/>
            </p:cNvPicPr>
            <p:nvPr/>
          </p:nvPicPr>
          <p:blipFill>
            <a:blip r:embed="rId3" cstate="print"/>
            <a:srcRect/>
            <a:stretch>
              <a:fillRect/>
            </a:stretch>
          </p:blipFill>
          <p:spPr bwMode="auto">
            <a:xfrm>
              <a:off x="3386825" y="4802806"/>
              <a:ext cx="642009" cy="450850"/>
            </a:xfrm>
            <a:prstGeom prst="rect">
              <a:avLst/>
            </a:prstGeom>
            <a:noFill/>
            <a:ln w="9525">
              <a:noFill/>
              <a:miter lim="800000"/>
              <a:headEnd/>
              <a:tailEnd/>
            </a:ln>
          </p:spPr>
        </p:pic>
        <p:sp>
          <p:nvSpPr>
            <p:cNvPr id="102" name="ドーナツ 101"/>
            <p:cNvSpPr/>
            <p:nvPr/>
          </p:nvSpPr>
          <p:spPr>
            <a:xfrm>
              <a:off x="378040" y="2956820"/>
              <a:ext cx="5500153" cy="3312374"/>
            </a:xfrm>
            <a:prstGeom prst="donut">
              <a:avLst>
                <a:gd name="adj" fmla="val 16279"/>
              </a:avLst>
            </a:prstGeom>
            <a:gradFill flip="none" rotWithShape="1">
              <a:gsLst>
                <a:gs pos="48000">
                  <a:srgbClr val="5E9EFF">
                    <a:alpha val="95000"/>
                  </a:srgbClr>
                </a:gs>
                <a:gs pos="39999">
                  <a:srgbClr val="85C2FF"/>
                </a:gs>
                <a:gs pos="70000">
                  <a:srgbClr val="C4D6EB"/>
                </a:gs>
                <a:gs pos="100000">
                  <a:srgbClr val="FFEBF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 name="Picture 145" descr="E:\JPEG\IP08_K\IP08_K05.JPG"/>
            <p:cNvPicPr>
              <a:picLocks noChangeAspect="1" noChangeArrowheads="1"/>
            </p:cNvPicPr>
            <p:nvPr/>
          </p:nvPicPr>
          <p:blipFill>
            <a:blip r:embed="rId4" cstate="print"/>
            <a:srcRect/>
            <a:stretch>
              <a:fillRect/>
            </a:stretch>
          </p:blipFill>
          <p:spPr bwMode="auto">
            <a:xfrm>
              <a:off x="3080339" y="4076700"/>
              <a:ext cx="702763" cy="812800"/>
            </a:xfrm>
            <a:prstGeom prst="rect">
              <a:avLst/>
            </a:prstGeom>
            <a:noFill/>
            <a:ln w="9525">
              <a:noFill/>
              <a:miter lim="800000"/>
              <a:headEnd/>
              <a:tailEnd/>
            </a:ln>
          </p:spPr>
        </p:pic>
        <p:sp>
          <p:nvSpPr>
            <p:cNvPr id="104" name="正方形/長方形 103"/>
            <p:cNvSpPr/>
            <p:nvPr/>
          </p:nvSpPr>
          <p:spPr bwMode="auto">
            <a:xfrm flipH="1">
              <a:off x="2874318" y="1563609"/>
              <a:ext cx="2528657" cy="250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包括</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支援センター</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5" name="Picture 12" descr="C:\Users\ARNAS\Desktop\MC900079127.WMF"/>
            <p:cNvPicPr>
              <a:picLocks noChangeAspect="1" noChangeArrowheads="1"/>
            </p:cNvPicPr>
            <p:nvPr/>
          </p:nvPicPr>
          <p:blipFill>
            <a:blip r:embed="rId5" cstate="print"/>
            <a:srcRect/>
            <a:stretch>
              <a:fillRect/>
            </a:stretch>
          </p:blipFill>
          <p:spPr bwMode="auto">
            <a:xfrm>
              <a:off x="3528392" y="1959093"/>
              <a:ext cx="1000885" cy="785482"/>
            </a:xfrm>
            <a:prstGeom prst="rect">
              <a:avLst/>
            </a:prstGeom>
            <a:noFill/>
            <a:ln w="9525">
              <a:noFill/>
              <a:miter lim="800000"/>
              <a:headEnd/>
              <a:tailEnd/>
            </a:ln>
          </p:spPr>
        </p:pic>
        <p:sp>
          <p:nvSpPr>
            <p:cNvPr id="106" name="正方形/長方形 105"/>
            <p:cNvSpPr/>
            <p:nvPr/>
          </p:nvSpPr>
          <p:spPr bwMode="auto">
            <a:xfrm flipH="1">
              <a:off x="-168020" y="4201629"/>
              <a:ext cx="1943913"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正方形/長方形 108"/>
            <p:cNvSpPr/>
            <p:nvPr/>
          </p:nvSpPr>
          <p:spPr bwMode="auto">
            <a:xfrm flipH="1">
              <a:off x="2123067" y="4581525"/>
              <a:ext cx="1446574"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利用者</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・患者</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正方形/長方形 109"/>
            <p:cNvSpPr/>
            <p:nvPr/>
          </p:nvSpPr>
          <p:spPr bwMode="auto">
            <a:xfrm flipH="1">
              <a:off x="-2126788" y="4964325"/>
              <a:ext cx="381612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病院・診療所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有</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床</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bwMode="auto">
            <a:xfrm flipH="1">
              <a:off x="5544616" y="3167804"/>
              <a:ext cx="160256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bwMode="auto">
            <a:xfrm flipH="1">
              <a:off x="1314145" y="4863244"/>
              <a:ext cx="1014737"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正方形/長方形 115"/>
            <p:cNvSpPr/>
            <p:nvPr/>
          </p:nvSpPr>
          <p:spPr bwMode="auto">
            <a:xfrm flipH="1">
              <a:off x="4248472" y="4817014"/>
              <a:ext cx="1013095"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下矢印 116"/>
            <p:cNvSpPr/>
            <p:nvPr/>
          </p:nvSpPr>
          <p:spPr>
            <a:xfrm rot="3697106">
              <a:off x="4212329" y="3815106"/>
              <a:ext cx="324150" cy="795341"/>
            </a:xfrm>
            <a:prstGeom prst="downArrow">
              <a:avLst>
                <a:gd name="adj1" fmla="val 38878"/>
                <a:gd name="adj2" fmla="val 50000"/>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正方形/長方形 121"/>
            <p:cNvSpPr/>
            <p:nvPr/>
          </p:nvSpPr>
          <p:spPr bwMode="auto">
            <a:xfrm flipH="1">
              <a:off x="1944216" y="3947817"/>
              <a:ext cx="1014737"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正方形/長方形 123"/>
            <p:cNvSpPr/>
            <p:nvPr/>
          </p:nvSpPr>
          <p:spPr bwMode="auto">
            <a:xfrm flipH="1">
              <a:off x="3810423" y="3691638"/>
              <a:ext cx="1170725"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7" name="Picture 17" descr="C:\Users\ARNAS\Desktop\MC900079135.WMF"/>
            <p:cNvPicPr>
              <a:picLocks noChangeAspect="1" noChangeArrowheads="1"/>
            </p:cNvPicPr>
            <p:nvPr/>
          </p:nvPicPr>
          <p:blipFill>
            <a:blip r:embed="rId6" cstate="print"/>
            <a:srcRect/>
            <a:stretch>
              <a:fillRect/>
            </a:stretch>
          </p:blipFill>
          <p:spPr bwMode="auto">
            <a:xfrm>
              <a:off x="526652" y="3430364"/>
              <a:ext cx="758590" cy="576262"/>
            </a:xfrm>
            <a:prstGeom prst="rect">
              <a:avLst/>
            </a:prstGeom>
            <a:noFill/>
            <a:ln w="9525">
              <a:noFill/>
              <a:miter lim="800000"/>
              <a:headEnd/>
              <a:tailEnd/>
            </a:ln>
          </p:spPr>
        </p:pic>
        <p:pic>
          <p:nvPicPr>
            <p:cNvPr id="128" name="Picture 12" descr="C:\Users\ARNAS\Desktop\MC900079127.WMF"/>
            <p:cNvPicPr>
              <a:picLocks noChangeAspect="1" noChangeArrowheads="1"/>
            </p:cNvPicPr>
            <p:nvPr/>
          </p:nvPicPr>
          <p:blipFill>
            <a:blip r:embed="rId5" cstate="print">
              <a:duotone>
                <a:prstClr val="black"/>
                <a:schemeClr val="accent4">
                  <a:lumMod val="75000"/>
                  <a:tint val="45000"/>
                  <a:satMod val="400000"/>
                </a:schemeClr>
              </a:duotone>
            </a:blip>
            <a:srcRect/>
            <a:stretch>
              <a:fillRect/>
            </a:stretch>
          </p:blipFill>
          <p:spPr bwMode="auto">
            <a:xfrm>
              <a:off x="1185429" y="5173175"/>
              <a:ext cx="908803" cy="685982"/>
            </a:xfrm>
            <a:prstGeom prst="rect">
              <a:avLst/>
            </a:prstGeom>
            <a:noFill/>
            <a:ln w="9525">
              <a:noFill/>
              <a:miter lim="800000"/>
              <a:headEnd/>
              <a:tailEnd/>
            </a:ln>
          </p:spPr>
        </p:pic>
        <p:sp>
          <p:nvSpPr>
            <p:cNvPr id="129" name="正方形/長方形 128"/>
            <p:cNvSpPr/>
            <p:nvPr/>
          </p:nvSpPr>
          <p:spPr bwMode="auto">
            <a:xfrm flipH="1">
              <a:off x="2328257" y="5541476"/>
              <a:ext cx="2021752" cy="317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一時</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（急変時の一時受け入れ）</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0" name="Picture 12" descr="C:\Users\ARNAS\Desktop\MC900079127.WMF"/>
            <p:cNvPicPr>
              <a:picLocks noChangeAspect="1" noChangeArrowheads="1"/>
            </p:cNvPicPr>
            <p:nvPr/>
          </p:nvPicPr>
          <p:blipFill>
            <a:blip r:embed="rId5" cstate="print"/>
            <a:srcRect/>
            <a:stretch>
              <a:fillRect/>
            </a:stretch>
          </p:blipFill>
          <p:spPr bwMode="auto">
            <a:xfrm>
              <a:off x="5509406" y="5176645"/>
              <a:ext cx="477813" cy="361949"/>
            </a:xfrm>
            <a:prstGeom prst="rect">
              <a:avLst/>
            </a:prstGeom>
            <a:noFill/>
            <a:ln w="9525">
              <a:noFill/>
              <a:miter lim="800000"/>
              <a:headEnd/>
              <a:tailEnd/>
            </a:ln>
          </p:spPr>
        </p:pic>
        <p:sp>
          <p:nvSpPr>
            <p:cNvPr id="131" name="左右矢印 130"/>
            <p:cNvSpPr/>
            <p:nvPr/>
          </p:nvSpPr>
          <p:spPr>
            <a:xfrm>
              <a:off x="2676872" y="2279978"/>
              <a:ext cx="851520" cy="351315"/>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79"/>
            <p:cNvSpPr txBox="1">
              <a:spLocks noChangeArrowheads="1"/>
            </p:cNvSpPr>
            <p:nvPr/>
          </p:nvSpPr>
          <p:spPr bwMode="auto">
            <a:xfrm>
              <a:off x="2849463" y="2314539"/>
              <a:ext cx="490870" cy="375067"/>
            </a:xfrm>
            <a:prstGeom prst="rect">
              <a:avLst/>
            </a:prstGeom>
            <a:noFill/>
            <a:ln w="9525">
              <a:noFill/>
              <a:miter lim="800000"/>
              <a:headEnd/>
              <a:tailEnd/>
            </a:ln>
          </p:spPr>
          <p:txBody>
            <a:bodyPr wrap="none">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p>
          </p:txBody>
        </p:sp>
        <p:pic>
          <p:nvPicPr>
            <p:cNvPr id="133" name="Picture 13" descr="C:\Users\ARNAS\Desktop\MC900079129.WMF"/>
            <p:cNvPicPr>
              <a:picLocks noChangeAspect="1" noChangeArrowheads="1"/>
            </p:cNvPicPr>
            <p:nvPr/>
          </p:nvPicPr>
          <p:blipFill>
            <a:blip r:embed="rId7" cstate="print"/>
            <a:srcRect/>
            <a:stretch>
              <a:fillRect/>
            </a:stretch>
          </p:blipFill>
          <p:spPr bwMode="auto">
            <a:xfrm>
              <a:off x="4746527" y="5079144"/>
              <a:ext cx="866959" cy="703263"/>
            </a:xfrm>
            <a:prstGeom prst="rect">
              <a:avLst/>
            </a:prstGeom>
            <a:noFill/>
            <a:ln w="9525">
              <a:noFill/>
              <a:miter lim="800000"/>
              <a:headEnd/>
              <a:tailEnd/>
            </a:ln>
          </p:spPr>
        </p:pic>
        <p:sp>
          <p:nvSpPr>
            <p:cNvPr id="134" name="正方形/長方形 133"/>
            <p:cNvSpPr/>
            <p:nvPr/>
          </p:nvSpPr>
          <p:spPr bwMode="auto">
            <a:xfrm flipH="1">
              <a:off x="4200466" y="5711256"/>
              <a:ext cx="2574287" cy="33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訪問看護事業所、薬局等</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5" name="Picture 17" descr="C:\Users\ARNAS\Desktop\MC900079135.WMF"/>
            <p:cNvPicPr>
              <a:picLocks noChangeAspect="1" noChangeArrowheads="1"/>
            </p:cNvPicPr>
            <p:nvPr/>
          </p:nvPicPr>
          <p:blipFill>
            <a:blip r:embed="rId6" cstate="print"/>
            <a:srcRect/>
            <a:stretch>
              <a:fillRect/>
            </a:stretch>
          </p:blipFill>
          <p:spPr bwMode="auto">
            <a:xfrm>
              <a:off x="4902544" y="3076870"/>
              <a:ext cx="527294" cy="637251"/>
            </a:xfrm>
            <a:prstGeom prst="rect">
              <a:avLst/>
            </a:prstGeom>
            <a:noFill/>
            <a:ln w="9525">
              <a:noFill/>
              <a:miter lim="800000"/>
              <a:headEnd/>
              <a:tailEnd/>
            </a:ln>
          </p:spPr>
        </p:pic>
        <p:sp>
          <p:nvSpPr>
            <p:cNvPr id="136" name="正方形/長方形 135"/>
            <p:cNvSpPr/>
            <p:nvPr/>
          </p:nvSpPr>
          <p:spPr bwMode="auto">
            <a:xfrm flipH="1">
              <a:off x="-12003" y="1471585"/>
              <a:ext cx="3217135" cy="503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在宅医療・介護連携支援センター（仮称）</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（郡市区医師会等）</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7" name="Picture 11" descr="C:\Users\ARNAS\Desktop\MC900079128.WMF"/>
            <p:cNvPicPr>
              <a:picLocks noChangeAspect="1" noChangeArrowheads="1"/>
            </p:cNvPicPr>
            <p:nvPr/>
          </p:nvPicPr>
          <p:blipFill>
            <a:blip r:embed="rId8" cstate="print"/>
            <a:srcRect/>
            <a:stretch>
              <a:fillRect/>
            </a:stretch>
          </p:blipFill>
          <p:spPr bwMode="auto">
            <a:xfrm>
              <a:off x="1761331" y="2020489"/>
              <a:ext cx="999959" cy="734100"/>
            </a:xfrm>
            <a:prstGeom prst="rect">
              <a:avLst/>
            </a:prstGeom>
            <a:noFill/>
            <a:ln w="9525">
              <a:noFill/>
              <a:miter lim="800000"/>
              <a:headEnd/>
              <a:tailEnd/>
            </a:ln>
          </p:spPr>
        </p:pic>
        <p:sp>
          <p:nvSpPr>
            <p:cNvPr id="138" name="下矢印 137"/>
            <p:cNvSpPr/>
            <p:nvPr/>
          </p:nvSpPr>
          <p:spPr>
            <a:xfrm>
              <a:off x="2409800" y="2751499"/>
              <a:ext cx="1479798" cy="975016"/>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正方形/長方形 138"/>
            <p:cNvSpPr/>
            <p:nvPr/>
          </p:nvSpPr>
          <p:spPr bwMode="auto">
            <a:xfrm flipH="1">
              <a:off x="2547342" y="3080647"/>
              <a:ext cx="1247896" cy="28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連携体制の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構築支援</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右矢印 2"/>
          <p:cNvSpPr/>
          <p:nvPr/>
        </p:nvSpPr>
        <p:spPr>
          <a:xfrm rot="1271418">
            <a:off x="3850909" y="5155004"/>
            <a:ext cx="640452" cy="17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左カーブ矢印 6"/>
          <p:cNvSpPr/>
          <p:nvPr/>
        </p:nvSpPr>
        <p:spPr>
          <a:xfrm rot="2313416">
            <a:off x="4442749" y="5659584"/>
            <a:ext cx="204511" cy="5532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左矢印 7"/>
          <p:cNvSpPr/>
          <p:nvPr/>
        </p:nvSpPr>
        <p:spPr>
          <a:xfrm rot="1505675">
            <a:off x="6234509" y="5723088"/>
            <a:ext cx="436663" cy="1479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角丸四角形 42"/>
          <p:cNvSpPr/>
          <p:nvPr/>
        </p:nvSpPr>
        <p:spPr>
          <a:xfrm>
            <a:off x="7884013" y="3296600"/>
            <a:ext cx="1936902" cy="43949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都道府県・保健所</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下矢印 44"/>
          <p:cNvSpPr/>
          <p:nvPr/>
        </p:nvSpPr>
        <p:spPr>
          <a:xfrm rot="5400000">
            <a:off x="7004683" y="3163916"/>
            <a:ext cx="775559" cy="762721"/>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888496" y="3212979"/>
            <a:ext cx="954107" cy="646331"/>
          </a:xfrm>
          <a:prstGeom prst="rect">
            <a:avLst/>
          </a:prstGeom>
        </p:spPr>
        <p:txBody>
          <a:bodyPr wrap="none">
            <a:sp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後方</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調整</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200" b="1" dirty="0">
              <a:solidFill>
                <a:prstClr val="black"/>
              </a:solidFill>
            </a:endParaRPr>
          </a:p>
        </p:txBody>
      </p:sp>
      <p:sp>
        <p:nvSpPr>
          <p:cNvPr id="49" name="正方形/長方形 48"/>
          <p:cNvSpPr/>
          <p:nvPr/>
        </p:nvSpPr>
        <p:spPr bwMode="auto">
          <a:xfrm flipH="1">
            <a:off x="3794994" y="2883796"/>
            <a:ext cx="2536761" cy="185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95095" y="3389951"/>
            <a:ext cx="2922962" cy="769441"/>
          </a:xfrm>
          <a:prstGeom prst="rect">
            <a:avLst/>
          </a:prstGeom>
          <a:noFill/>
          <a:ln>
            <a:solidFill>
              <a:schemeClr val="accent1">
                <a:shade val="50000"/>
              </a:schemeClr>
            </a:solidFill>
          </a:ln>
        </p:spPr>
        <p:txBody>
          <a:bodyPr wrap="square" rtlCol="0">
            <a:spAutoFit/>
          </a:bodyPr>
          <a:lstStyle/>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・在宅医療・介護連携に関する相談の受付</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医療・介護関係者の研修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コネクタ 11"/>
          <p:cNvCxnSpPr>
            <a:stCxn id="5" idx="3"/>
          </p:cNvCxnSpPr>
          <p:nvPr/>
        </p:nvCxnSpPr>
        <p:spPr>
          <a:xfrm>
            <a:off x="3118057" y="3774672"/>
            <a:ext cx="1496224" cy="47499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6" name="スライド番号プレースホルダー 12"/>
          <p:cNvSpPr>
            <a:spLocks noGrp="1"/>
          </p:cNvSpPr>
          <p:nvPr>
            <p:ph type="sldNum" sz="quarter" idx="12"/>
          </p:nvPr>
        </p:nvSpPr>
        <p:spPr>
          <a:xfrm>
            <a:off x="7634544" y="6520263"/>
            <a:ext cx="2318808" cy="365125"/>
          </a:xfrm>
        </p:spPr>
        <p:txBody>
          <a:bodyPr/>
          <a:lstStyle/>
          <a:p>
            <a:fld id="{7C30DF6F-6F30-4B35-B330-20A2CB06AE0B}"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47" name="角丸四角形 46"/>
          <p:cNvSpPr/>
          <p:nvPr/>
        </p:nvSpPr>
        <p:spPr>
          <a:xfrm>
            <a:off x="21681" y="42799"/>
            <a:ext cx="1906892" cy="355043"/>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医療・介護連携</a:t>
            </a:r>
            <a:endParaRPr lang="ja-JP" altLang="en-US" sz="1600" b="1" dirty="0">
              <a:solidFill>
                <a:prstClr val="white"/>
              </a:solidFill>
            </a:endParaRPr>
          </a:p>
        </p:txBody>
      </p:sp>
    </p:spTree>
    <p:extLst>
      <p:ext uri="{BB962C8B-B14F-4D97-AF65-F5344CB8AC3E}">
        <p14:creationId xmlns:p14="http://schemas.microsoft.com/office/powerpoint/2010/main" val="574295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3" y="-27382"/>
            <a:ext cx="9937718" cy="432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在宅医療・介護連携推進事業（介護保険の地域支援事業、平成２７年度～）</a:t>
            </a:r>
            <a:endParaRPr lang="ja-JP" altLang="en-US" sz="2000" b="1" spc="-1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10309" y="2811805"/>
            <a:ext cx="3819628" cy="1575538"/>
          </a:xfrm>
          <a:prstGeom prst="roundRect">
            <a:avLst>
              <a:gd name="adj" fmla="val 727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2295" y="3066316"/>
            <a:ext cx="2427578" cy="1223412"/>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地域の医療機関の分布、医療機能を把握し、地図又はリスト化</a:t>
            </a:r>
          </a:p>
          <a:p>
            <a:pPr marL="177800" indent="-177800">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さら</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に連携に有用な項目（在宅医療の取組状況、医師の相談対応が可能な日時等）</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調査した結果を、関係者間で共有、住民にも公表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52296" y="2821330"/>
            <a:ext cx="3834676"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（ア）地域の医療・介護サービス資源の把握</a:t>
            </a:r>
          </a:p>
        </p:txBody>
      </p:sp>
      <p:pic>
        <p:nvPicPr>
          <p:cNvPr id="35" name="Picture 4"/>
          <p:cNvPicPr>
            <a:picLocks noChangeAspect="1" noChangeArrowheads="1"/>
          </p:cNvPicPr>
          <p:nvPr/>
        </p:nvPicPr>
        <p:blipFill>
          <a:blip r:embed="rId3" cstate="print"/>
          <a:srcRect/>
          <a:stretch>
            <a:fillRect/>
          </a:stretch>
        </p:blipFill>
        <p:spPr bwMode="auto">
          <a:xfrm>
            <a:off x="2463817" y="3066320"/>
            <a:ext cx="1332574" cy="1070545"/>
          </a:xfrm>
          <a:prstGeom prst="rect">
            <a:avLst/>
          </a:prstGeom>
          <a:noFill/>
          <a:ln w="57150">
            <a:solidFill>
              <a:schemeClr val="accent6">
                <a:lumMod val="60000"/>
                <a:lumOff val="40000"/>
                <a:alpha val="48000"/>
              </a:schemeClr>
            </a:solidFill>
            <a:miter lim="800000"/>
            <a:headEnd/>
            <a:tailEnd/>
          </a:ln>
          <a:effectLst>
            <a:outerShdw dist="107763" dir="2700000" algn="ctr" rotWithShape="0">
              <a:srgbClr val="808080">
                <a:alpha val="50000"/>
              </a:srgbClr>
            </a:outerShdw>
          </a:effectLst>
        </p:spPr>
      </p:pic>
      <p:sp>
        <p:nvSpPr>
          <p:cNvPr id="36" name="テキスト ボックス 35"/>
          <p:cNvSpPr txBox="1"/>
          <p:nvPr/>
        </p:nvSpPr>
        <p:spPr>
          <a:xfrm>
            <a:off x="3020106" y="3973458"/>
            <a:ext cx="939104" cy="253916"/>
          </a:xfrm>
          <a:prstGeom prst="rect">
            <a:avLst/>
          </a:prstGeom>
          <a:noFill/>
        </p:spPr>
        <p:txBody>
          <a:bodyPr wrap="square" rtlCol="0">
            <a:spAutoFit/>
          </a:bodyPr>
          <a:lstStyle/>
          <a:p>
            <a:pPr algn="ctr"/>
            <a:r>
              <a:rPr lang="ja-JP" altLang="en-US" sz="1050" dirty="0" smtClean="0">
                <a:solidFill>
                  <a:prstClr val="black"/>
                </a:solidFill>
                <a:latin typeface="HGPｺﾞｼｯｸE" pitchFamily="50" charset="-128"/>
                <a:ea typeface="HGPｺﾞｼｯｸE" pitchFamily="50" charset="-128"/>
              </a:rPr>
              <a:t>（熊本市）</a:t>
            </a:r>
            <a:endParaRPr lang="ja-JP" altLang="en-US" sz="1050" dirty="0">
              <a:solidFill>
                <a:prstClr val="black"/>
              </a:solidFill>
              <a:latin typeface="HGPｺﾞｼｯｸE" pitchFamily="50" charset="-128"/>
              <a:ea typeface="HGPｺﾞｼｯｸE" pitchFamily="50" charset="-128"/>
            </a:endParaRPr>
          </a:p>
        </p:txBody>
      </p:sp>
      <p:sp>
        <p:nvSpPr>
          <p:cNvPr id="37" name="角丸四角形 36"/>
          <p:cNvSpPr/>
          <p:nvPr/>
        </p:nvSpPr>
        <p:spPr>
          <a:xfrm>
            <a:off x="10309" y="4459354"/>
            <a:ext cx="3819628" cy="839213"/>
          </a:xfrm>
          <a:prstGeom prst="roundRect">
            <a:avLst>
              <a:gd name="adj" fmla="val 415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57401" y="4468584"/>
            <a:ext cx="3738991"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（イ） 在宅医療・介護連携の課題の抽出と対応の協議</a:t>
            </a:r>
          </a:p>
        </p:txBody>
      </p:sp>
      <p:sp>
        <p:nvSpPr>
          <p:cNvPr id="39" name="テキスト ボックス 38"/>
          <p:cNvSpPr txBox="1"/>
          <p:nvPr/>
        </p:nvSpPr>
        <p:spPr>
          <a:xfrm>
            <a:off x="52294" y="4721486"/>
            <a:ext cx="3744097" cy="577081"/>
          </a:xfrm>
          <a:prstGeom prst="rect">
            <a:avLst/>
          </a:prstGeom>
          <a:solidFill>
            <a:srgbClr val="FFFFCC"/>
          </a:solidFill>
        </p:spPr>
        <p:txBody>
          <a:bodyPr wrap="square" rtlCol="0">
            <a:spAutoFit/>
          </a:bodyPr>
          <a:lstStyle/>
          <a:p>
            <a:pPr marL="182563" indent="-182563">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の医療機関・ケアマネジャー等介護関係者等が参画する会議を開催し、在宅医療・介護連携の現状と課題の抽出、解決策等を協議　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3898052" y="4250182"/>
            <a:ext cx="3030516" cy="1193523"/>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3888807" y="4260385"/>
            <a:ext cx="2981579"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（オ）在宅医療・介護関係者の研修</a:t>
            </a:r>
            <a:endParaRPr lang="ja-JP" altLang="en-US" sz="1050" b="1" dirty="0">
              <a:solidFill>
                <a:prstClr val="black"/>
              </a:solidFill>
              <a:latin typeface="HGSｺﾞｼｯｸE" pitchFamily="50" charset="-128"/>
              <a:ea typeface="ＤＨＰ平成明朝体W7" pitchFamily="2" charset="-128"/>
            </a:endParaRPr>
          </a:p>
        </p:txBody>
      </p:sp>
      <p:sp>
        <p:nvSpPr>
          <p:cNvPr id="44" name="角丸四角形 43"/>
          <p:cNvSpPr/>
          <p:nvPr/>
        </p:nvSpPr>
        <p:spPr>
          <a:xfrm>
            <a:off x="30579" y="5360526"/>
            <a:ext cx="3856394" cy="1353461"/>
          </a:xfrm>
          <a:prstGeom prst="roundRect">
            <a:avLst>
              <a:gd name="adj" fmla="val 62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45" name="テキスト ボックス 44"/>
          <p:cNvSpPr txBox="1"/>
          <p:nvPr/>
        </p:nvSpPr>
        <p:spPr>
          <a:xfrm>
            <a:off x="-25752" y="5407332"/>
            <a:ext cx="4133783"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（ウ）在宅医療・介護連携支援センター</a:t>
            </a:r>
            <a:r>
              <a:rPr lang="ja-JP" altLang="en-US" sz="800" b="1" dirty="0" smtClean="0">
                <a:solidFill>
                  <a:prstClr val="black"/>
                </a:solidFill>
                <a:latin typeface="HGSｺﾞｼｯｸE" pitchFamily="50" charset="-128"/>
                <a:ea typeface="ＤＨＰ平成明朝体W7" pitchFamily="2" charset="-128"/>
              </a:rPr>
              <a:t>（仮称）</a:t>
            </a:r>
            <a:r>
              <a:rPr lang="ja-JP" altLang="en-US" sz="1050" b="1" dirty="0" smtClean="0">
                <a:solidFill>
                  <a:prstClr val="black"/>
                </a:solidFill>
                <a:latin typeface="HGSｺﾞｼｯｸE" pitchFamily="50" charset="-128"/>
                <a:ea typeface="ＤＨＰ平成明朝体W7" pitchFamily="2" charset="-128"/>
              </a:rPr>
              <a:t>の運営等</a:t>
            </a:r>
            <a:endParaRPr lang="ja-JP" altLang="en-US" sz="1050" b="1" dirty="0">
              <a:solidFill>
                <a:prstClr val="black"/>
              </a:solidFill>
              <a:latin typeface="HGSｺﾞｼｯｸE" pitchFamily="50" charset="-128"/>
              <a:ea typeface="ＤＨＰ平成明朝体W7" pitchFamily="2" charset="-128"/>
            </a:endParaRPr>
          </a:p>
        </p:txBody>
      </p:sp>
      <p:sp>
        <p:nvSpPr>
          <p:cNvPr id="53" name="テキスト ボックス 52"/>
          <p:cNvSpPr txBox="1"/>
          <p:nvPr/>
        </p:nvSpPr>
        <p:spPr>
          <a:xfrm>
            <a:off x="97172" y="5769114"/>
            <a:ext cx="3717478" cy="900246"/>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の支援窓口の設置・運営により、在宅医療と介護サービスの担当者（看護師、社会福祉士等）の連携を支援するコーディネーターを配置して、連携の取組の支援とともに、ケアマネジャー等から相談受付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5" name="グループ化 54"/>
          <p:cNvGrpSpPr/>
          <p:nvPr/>
        </p:nvGrpSpPr>
        <p:grpSpPr>
          <a:xfrm>
            <a:off x="3876717" y="2821332"/>
            <a:ext cx="3017608" cy="1434083"/>
            <a:chOff x="1749149" y="5374387"/>
            <a:chExt cx="3538387" cy="1029920"/>
          </a:xfrm>
        </p:grpSpPr>
        <p:sp>
          <p:nvSpPr>
            <p:cNvPr id="56" name="角丸四角形 55"/>
            <p:cNvSpPr/>
            <p:nvPr/>
          </p:nvSpPr>
          <p:spPr>
            <a:xfrm>
              <a:off x="1772990" y="5388317"/>
              <a:ext cx="3514546" cy="1015990"/>
            </a:xfrm>
            <a:prstGeom prst="roundRect">
              <a:avLst>
                <a:gd name="adj" fmla="val 71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749149" y="5374387"/>
              <a:ext cx="3444602" cy="298400"/>
            </a:xfrm>
            <a:prstGeom prst="rect">
              <a:avLst/>
            </a:prstGeom>
            <a:noFill/>
          </p:spPr>
          <p:txBody>
            <a:bodyPr wrap="square" rtlCol="0">
              <a:spAutoFit/>
            </a:bodyPr>
            <a:lstStyle/>
            <a:p>
              <a:pPr marL="531813" indent="-531813"/>
              <a:r>
                <a:rPr lang="ja-JP" altLang="en-US" sz="1050" b="1" dirty="0" smtClean="0">
                  <a:solidFill>
                    <a:prstClr val="black"/>
                  </a:solidFill>
                  <a:latin typeface="HGSｺﾞｼｯｸE" pitchFamily="50" charset="-128"/>
                  <a:ea typeface="ＤＨＰ平成明朝体W7" pitchFamily="2" charset="-128"/>
                </a:rPr>
                <a:t>（エ）在宅医療・介護サービス等の情報の共有支援</a:t>
              </a:r>
              <a:endParaRPr lang="en-US" altLang="ja-JP" sz="1050" b="1" dirty="0" smtClean="0">
                <a:solidFill>
                  <a:prstClr val="black"/>
                </a:solidFill>
                <a:latin typeface="HGSｺﾞｼｯｸE" pitchFamily="50" charset="-128"/>
                <a:ea typeface="ＤＨＰ平成明朝体W7" pitchFamily="2" charset="-128"/>
              </a:endParaRPr>
            </a:p>
          </p:txBody>
        </p:sp>
        <p:sp>
          <p:nvSpPr>
            <p:cNvPr id="58" name="テキスト ボックス 57"/>
            <p:cNvSpPr txBox="1"/>
            <p:nvPr/>
          </p:nvSpPr>
          <p:spPr>
            <a:xfrm>
              <a:off x="1871876" y="5633732"/>
              <a:ext cx="3357732" cy="646533"/>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連携パス（在宅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医療を行う医療機関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事業所等の情報を含む</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共有支援</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の看取り、急変時の情報共有にも対応　等</a:t>
              </a:r>
            </a:p>
          </p:txBody>
        </p:sp>
      </p:grpSp>
      <p:sp>
        <p:nvSpPr>
          <p:cNvPr id="59" name="角丸四角形 58"/>
          <p:cNvSpPr/>
          <p:nvPr/>
        </p:nvSpPr>
        <p:spPr>
          <a:xfrm>
            <a:off x="6919324" y="2790442"/>
            <a:ext cx="2976614" cy="2508122"/>
          </a:xfrm>
          <a:prstGeom prst="roundRect">
            <a:avLst>
              <a:gd name="adj" fmla="val 554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60" name="テキスト ボックス 59"/>
          <p:cNvSpPr txBox="1"/>
          <p:nvPr/>
        </p:nvSpPr>
        <p:spPr>
          <a:xfrm>
            <a:off x="7076111" y="2828484"/>
            <a:ext cx="2371572"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（キ）地域住民への普及啓発</a:t>
            </a:r>
          </a:p>
        </p:txBody>
      </p:sp>
      <p:sp>
        <p:nvSpPr>
          <p:cNvPr id="61" name="テキスト ボックス 60"/>
          <p:cNvSpPr txBox="1"/>
          <p:nvPr/>
        </p:nvSpPr>
        <p:spPr>
          <a:xfrm>
            <a:off x="6991563" y="3140970"/>
            <a:ext cx="1584555" cy="1708160"/>
          </a:xfrm>
          <a:prstGeom prst="rect">
            <a:avLst/>
          </a:prstGeom>
          <a:solidFill>
            <a:srgbClr val="FFFFCC"/>
          </a:solidFill>
        </p:spPr>
        <p:txBody>
          <a:bodyPr wrap="square" rtlCol="0">
            <a:spAutoFit/>
          </a:bodyPr>
          <a:lstStyle/>
          <a:p>
            <a:pPr marL="179388" indent="-179388">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地域住民を対象にしたシンポジウムの開催</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パンフレット、チラシ、区報、</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等を活用し、在宅医療・介護サービスに関する普及啓発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在宅で</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の看取りについても普及啓発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0816" y="3262764"/>
            <a:ext cx="1270506" cy="1546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テキスト ボックス 62"/>
          <p:cNvSpPr txBox="1"/>
          <p:nvPr/>
        </p:nvSpPr>
        <p:spPr>
          <a:xfrm>
            <a:off x="8616933" y="4831268"/>
            <a:ext cx="1408657" cy="253916"/>
          </a:xfrm>
          <a:prstGeom prst="rect">
            <a:avLst/>
          </a:prstGeom>
          <a:noFill/>
        </p:spPr>
        <p:txBody>
          <a:bodyPr wrap="square" rtlCol="0">
            <a:spAutoFit/>
          </a:bodyPr>
          <a:lstStyle/>
          <a:p>
            <a:pPr algn="ctr"/>
            <a:r>
              <a:rPr lang="ja-JP" altLang="en-US" sz="1050" dirty="0" smtClean="0">
                <a:solidFill>
                  <a:prstClr val="black"/>
                </a:solidFill>
                <a:latin typeface="HGPｺﾞｼｯｸE" pitchFamily="50" charset="-128"/>
                <a:ea typeface="HGPｺﾞｼｯｸE" pitchFamily="50" charset="-128"/>
              </a:rPr>
              <a:t>（鶴岡地区医師会）</a:t>
            </a:r>
            <a:endParaRPr lang="ja-JP" altLang="en-US" sz="1050" dirty="0">
              <a:solidFill>
                <a:prstClr val="black"/>
              </a:solidFill>
              <a:latin typeface="HGPｺﾞｼｯｸE" pitchFamily="50" charset="-128"/>
              <a:ea typeface="HGPｺﾞｼｯｸE" pitchFamily="50" charset="-128"/>
            </a:endParaRPr>
          </a:p>
        </p:txBody>
      </p:sp>
      <p:sp>
        <p:nvSpPr>
          <p:cNvPr id="64" name="テキスト ボックス 63"/>
          <p:cNvSpPr txBox="1"/>
          <p:nvPr/>
        </p:nvSpPr>
        <p:spPr>
          <a:xfrm>
            <a:off x="3959210" y="4487184"/>
            <a:ext cx="2911175" cy="738664"/>
          </a:xfrm>
          <a:prstGeom prst="rect">
            <a:avLst/>
          </a:prstGeom>
          <a:solidFill>
            <a:srgbClr val="FFFFCC"/>
          </a:solidFill>
        </p:spPr>
        <p:txBody>
          <a:bodyPr wrap="square" rtlCol="0">
            <a:spAutoFit/>
          </a:bodyPr>
          <a:lstStyle/>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の医療・介護関係者がグループワーク等を通じて、多職種連携の実際を学ぶ</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職種を</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とした医療関連のテーマの研修会を開催</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3909712" y="5505542"/>
            <a:ext cx="3009611" cy="1208442"/>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marL="442913" indent="-442913"/>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（カ）</a:t>
            </a:r>
            <a:r>
              <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24</a:t>
            </a:r>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時間</a:t>
            </a:r>
            <a:r>
              <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365</a:t>
            </a:r>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日の在宅医療・介護サービス提供体制の構築</a:t>
            </a:r>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913" indent="-442913"/>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913" indent="-442913"/>
            <a:endPar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6" name="角丸四角形 65"/>
          <p:cNvSpPr/>
          <p:nvPr/>
        </p:nvSpPr>
        <p:spPr>
          <a:xfrm>
            <a:off x="6979338" y="5325948"/>
            <a:ext cx="2958414" cy="1415420"/>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marL="442913" indent="-442913"/>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（ク）二次医療圏内・関係市区町村の連携</a:t>
            </a:r>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7" name="正方形/長方形 66"/>
          <p:cNvSpPr/>
          <p:nvPr/>
        </p:nvSpPr>
        <p:spPr>
          <a:xfrm>
            <a:off x="3974500" y="6092282"/>
            <a:ext cx="2911174" cy="577081"/>
          </a:xfrm>
          <a:prstGeom prst="rect">
            <a:avLst/>
          </a:prstGeom>
          <a:solidFill>
            <a:srgbClr val="FFFFCC"/>
          </a:solidFill>
        </p:spPr>
        <p:txBody>
          <a:bodyPr wrap="square">
            <a:spAutoFit/>
          </a:bodyPr>
          <a:lstStyle/>
          <a:p>
            <a:pPr marL="179388" indent="-179388"/>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◆地域の医療・介護関係者の協力を得て、在宅医療・介護サービスの提供体制を整備　等</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8" name="正方形/長方形 67"/>
          <p:cNvSpPr/>
          <p:nvPr/>
        </p:nvSpPr>
        <p:spPr>
          <a:xfrm>
            <a:off x="7013298" y="5769114"/>
            <a:ext cx="2832136" cy="738664"/>
          </a:xfrm>
          <a:prstGeom prst="rect">
            <a:avLst/>
          </a:prstGeom>
          <a:solidFill>
            <a:srgbClr val="FFFFCC"/>
          </a:solidFill>
        </p:spPr>
        <p:txBody>
          <a:bodyPr wrap="square">
            <a:spAutoFit/>
          </a:bodyPr>
          <a:lstStyle/>
          <a:p>
            <a:pPr marL="179388" indent="-179388"/>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◆二次医療圏内の病院から退院する事例等</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に関して</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、都道府県、保健所等の支援の下</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、在宅医療・介護等の関係者間で情報共有の方法等について</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9" name="スライド番号プレースホルダー 4"/>
          <p:cNvSpPr>
            <a:spLocks noGrp="1"/>
          </p:cNvSpPr>
          <p:nvPr>
            <p:ph type="sldNum" sz="quarter" idx="12"/>
          </p:nvPr>
        </p:nvSpPr>
        <p:spPr>
          <a:xfrm>
            <a:off x="7502106" y="6376246"/>
            <a:ext cx="2318808" cy="365125"/>
          </a:xfrm>
        </p:spPr>
        <p:txBody>
          <a:bodyPr/>
          <a:lstStyle/>
          <a:p>
            <a:fld id="{F01C23A9-56D0-4047-8E43-7348AB6C84B8}" type="slidenum">
              <a:rPr lang="ja-JP" altLang="en-US" smtClean="0">
                <a:solidFill>
                  <a:prstClr val="black"/>
                </a:solidFill>
              </a:rPr>
              <a:pPr/>
              <a:t>24</a:t>
            </a:fld>
            <a:endParaRPr lang="ja-JP" altLang="en-US" dirty="0">
              <a:solidFill>
                <a:prstClr val="black"/>
              </a:solidFill>
            </a:endParaRPr>
          </a:p>
        </p:txBody>
      </p:sp>
      <p:sp>
        <p:nvSpPr>
          <p:cNvPr id="70" name="正方形/長方形 69"/>
          <p:cNvSpPr/>
          <p:nvPr/>
        </p:nvSpPr>
        <p:spPr bwMode="auto">
          <a:xfrm flipH="1">
            <a:off x="38577" y="2564904"/>
            <a:ext cx="2660796" cy="22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○事業項目と取組例</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94873" y="452164"/>
            <a:ext cx="9750034" cy="2088288"/>
          </a:xfrm>
          <a:prstGeom prst="roundRect">
            <a:avLst>
              <a:gd name="adj" fmla="val 648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marL="178813" indent="-178813" algn="just">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在宅医療・介護の連携推進については、これまで医政局施策の在宅医療連携拠点事業（平成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年度）、在宅医療推進事業（平成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年度～）により一定の成果。それを踏まえ、介護保険法の中で制度化し、全国的に取り組む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保険法の地域支援事業に位置づけ、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市区町村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が主体となり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市区医師会等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と連携しつつ、取り組む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可能な市区町村は平成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月から取組を開始し、平成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月には全ての市区町村で実施。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各市町村が、原則として（ア）～（ク）の全ての事業項目を実施。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一部を郡市医師会等（地域の中核的医療機関や他の団体を含む）に委託することができる。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保健所が、市町村と都道府県医師会等の関係団体、病院等との協議の支援や、都道府県レベルでの研修等により支援。国は、事業実施の手引き書や事例集の作成等により支援。都道府県を通じて実施状況を把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6682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81041" y="2158491"/>
            <a:ext cx="9017000" cy="8478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lnSpc>
                <a:spcPts val="0"/>
              </a:lnSpc>
              <a:spcBef>
                <a:spcPct val="0"/>
              </a:spcBef>
              <a:spcAft>
                <a:spcPct val="0"/>
              </a:spcAft>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defTabSz="914400" fontAlgn="base">
              <a:spcBef>
                <a:spcPct val="0"/>
              </a:spcBef>
              <a:spcAft>
                <a:spcPct val="0"/>
              </a:spcAft>
              <a:defRPr/>
            </a:pPr>
            <a:endParaRPr lang="en-US" altLang="ja-JP" sz="1200" dirty="0">
              <a:solidFill>
                <a:prstClr val="black"/>
              </a:solidFill>
            </a:endParaRPr>
          </a:p>
          <a:p>
            <a:pPr defTabSz="914400" fontAlgn="base">
              <a:spcBef>
                <a:spcPct val="0"/>
              </a:spcBef>
              <a:spcAft>
                <a:spcPct val="0"/>
              </a:spcAft>
              <a:defRPr/>
            </a:pPr>
            <a:endParaRPr lang="en-US" altLang="ja-JP" sz="1200" dirty="0">
              <a:solidFill>
                <a:prstClr val="black"/>
              </a:solidFill>
            </a:endParaRPr>
          </a:p>
          <a:p>
            <a:pPr defTabSz="914400" fontAlgn="base">
              <a:spcBef>
                <a:spcPct val="0"/>
              </a:spcBef>
              <a:spcAft>
                <a:spcPct val="0"/>
              </a:spcAft>
              <a:defRPr/>
            </a:pPr>
            <a:endParaRPr lang="ja-JP" altLang="en-US" sz="1200" dirty="0">
              <a:solidFill>
                <a:prstClr val="black"/>
              </a:solidFill>
            </a:endParaRPr>
          </a:p>
        </p:txBody>
      </p:sp>
      <p:sp>
        <p:nvSpPr>
          <p:cNvPr id="32" name="正方形/長方形 31"/>
          <p:cNvSpPr/>
          <p:nvPr/>
        </p:nvSpPr>
        <p:spPr>
          <a:xfrm>
            <a:off x="977685" y="2358967"/>
            <a:ext cx="3773826"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r>
              <a:rPr lang="en-US" altLang="ja-JP" sz="1200" dirty="0">
                <a:solidFill>
                  <a:prstClr val="black"/>
                </a:solidFill>
              </a:rPr>
              <a:t>《</a:t>
            </a:r>
            <a:r>
              <a:rPr lang="ja-JP" altLang="en-US" sz="1200" dirty="0">
                <a:solidFill>
                  <a:prstClr val="black"/>
                </a:solidFill>
              </a:rPr>
              <a:t>これまでのケア</a:t>
            </a:r>
            <a:r>
              <a:rPr lang="en-US" altLang="ja-JP" sz="1200" dirty="0">
                <a:solidFill>
                  <a:prstClr val="black"/>
                </a:solidFill>
              </a:rPr>
              <a:t>》</a:t>
            </a:r>
          </a:p>
          <a:p>
            <a:pPr defTabSz="914400" fontAlgn="base">
              <a:spcBef>
                <a:spcPct val="0"/>
              </a:spcBef>
              <a:spcAft>
                <a:spcPct val="0"/>
              </a:spcAft>
              <a:defRPr/>
            </a:pPr>
            <a:r>
              <a:rPr lang="ja-JP" altLang="en-US" sz="1200" dirty="0">
                <a:solidFill>
                  <a:prstClr val="black"/>
                </a:solidFill>
              </a:rPr>
              <a:t>　認知症の人が行動・心理症状等により「危機」が発生してからの「事後的な対応」が</a:t>
            </a:r>
            <a:r>
              <a:rPr lang="ja-JP" altLang="en-US" sz="1200" dirty="0" smtClean="0">
                <a:solidFill>
                  <a:prstClr val="black"/>
                </a:solidFill>
              </a:rPr>
              <a:t>主眼。</a:t>
            </a:r>
            <a:endParaRPr lang="ja-JP" altLang="en-US" sz="1200" dirty="0">
              <a:solidFill>
                <a:prstClr val="black"/>
              </a:solidFill>
            </a:endParaRPr>
          </a:p>
        </p:txBody>
      </p:sp>
      <p:sp>
        <p:nvSpPr>
          <p:cNvPr id="35" name="正方形/長方形 34"/>
          <p:cNvSpPr/>
          <p:nvPr/>
        </p:nvSpPr>
        <p:spPr>
          <a:xfrm>
            <a:off x="5186394" y="2358967"/>
            <a:ext cx="4008458"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r>
              <a:rPr lang="en-US" altLang="ja-JP" sz="1200" dirty="0">
                <a:solidFill>
                  <a:prstClr val="black"/>
                </a:solidFill>
              </a:rPr>
              <a:t>《</a:t>
            </a:r>
            <a:r>
              <a:rPr lang="ja-JP" altLang="en-US" sz="1200" dirty="0">
                <a:solidFill>
                  <a:prstClr val="black"/>
                </a:solidFill>
              </a:rPr>
              <a:t>今後目指すべきケア</a:t>
            </a:r>
            <a:r>
              <a:rPr lang="en-US" altLang="ja-JP" sz="1200" dirty="0" smtClean="0">
                <a:solidFill>
                  <a:prstClr val="black"/>
                </a:solidFill>
              </a:rPr>
              <a:t>》</a:t>
            </a:r>
          </a:p>
          <a:p>
            <a:pPr defTabSz="914400" fontAlgn="base">
              <a:spcBef>
                <a:spcPct val="0"/>
              </a:spcBef>
              <a:spcAft>
                <a:spcPct val="0"/>
              </a:spcAft>
              <a:defRPr/>
            </a:pPr>
            <a:r>
              <a:rPr lang="ja-JP" altLang="en-US" sz="1200" dirty="0">
                <a:solidFill>
                  <a:prstClr val="black"/>
                </a:solidFill>
              </a:rPr>
              <a:t>　「危機」の発生を防ぐ「早期・事前的な対応</a:t>
            </a:r>
            <a:r>
              <a:rPr lang="ja-JP" altLang="en-US" sz="1200" dirty="0" smtClean="0">
                <a:solidFill>
                  <a:prstClr val="black"/>
                </a:solidFill>
              </a:rPr>
              <a:t>」</a:t>
            </a:r>
            <a:r>
              <a:rPr lang="ja-JP" altLang="en-US" sz="1200" dirty="0">
                <a:solidFill>
                  <a:prstClr val="black"/>
                </a:solidFill>
              </a:rPr>
              <a:t>　に基本を置く</a:t>
            </a:r>
            <a:r>
              <a:rPr lang="ja-JP" altLang="en-US" sz="1200" dirty="0" smtClean="0">
                <a:solidFill>
                  <a:prstClr val="black"/>
                </a:solidFill>
              </a:rPr>
              <a:t>。</a:t>
            </a:r>
            <a:endParaRPr lang="ja-JP" altLang="en-US" sz="1200" dirty="0">
              <a:solidFill>
                <a:prstClr val="black"/>
              </a:solidFill>
            </a:endParaRPr>
          </a:p>
        </p:txBody>
      </p:sp>
      <p:sp>
        <p:nvSpPr>
          <p:cNvPr id="36" name="右矢印 35"/>
          <p:cNvSpPr/>
          <p:nvPr/>
        </p:nvSpPr>
        <p:spPr>
          <a:xfrm>
            <a:off x="4824801" y="2503209"/>
            <a:ext cx="288398"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1115034" y="1830592"/>
            <a:ext cx="7707928" cy="369332"/>
          </a:xfrm>
          <a:prstGeom prst="rect">
            <a:avLst/>
          </a:prstGeom>
          <a:noFill/>
        </p:spPr>
        <p:txBody>
          <a:bodyPr wrap="square" rtlCol="0">
            <a:spAutoFit/>
          </a:bodyPr>
          <a:lstStyle/>
          <a:p>
            <a:pPr algn="ctr" defTabSz="914400" fontAlgn="base">
              <a:spcBef>
                <a:spcPct val="0"/>
              </a:spcBef>
              <a:spcAft>
                <a:spcPct val="0"/>
              </a:spcAft>
            </a:pPr>
            <a:r>
              <a:rPr lang="ja-JP" altLang="en-US" dirty="0" smtClean="0">
                <a:solidFill>
                  <a:prstClr val="black"/>
                </a:solidFill>
                <a:latin typeface="Arial" pitchFamily="34" charset="0"/>
              </a:rPr>
              <a:t>「認知症施策推進５か年計画」（平成</a:t>
            </a:r>
            <a:r>
              <a:rPr lang="en-US" altLang="ja-JP" dirty="0" smtClean="0">
                <a:solidFill>
                  <a:prstClr val="black"/>
                </a:solidFill>
                <a:latin typeface="Arial" pitchFamily="34" charset="0"/>
              </a:rPr>
              <a:t>24</a:t>
            </a:r>
            <a:r>
              <a:rPr lang="ja-JP" altLang="en-US" dirty="0" smtClean="0">
                <a:solidFill>
                  <a:prstClr val="black"/>
                </a:solidFill>
                <a:latin typeface="Arial" pitchFamily="34" charset="0"/>
              </a:rPr>
              <a:t>年</a:t>
            </a:r>
            <a:r>
              <a:rPr lang="en-US" altLang="ja-JP" dirty="0" smtClean="0">
                <a:solidFill>
                  <a:prstClr val="black"/>
                </a:solidFill>
                <a:latin typeface="Arial" pitchFamily="34" charset="0"/>
              </a:rPr>
              <a:t>9</a:t>
            </a:r>
            <a:r>
              <a:rPr lang="ja-JP" altLang="en-US" dirty="0" smtClean="0">
                <a:solidFill>
                  <a:prstClr val="black"/>
                </a:solidFill>
                <a:latin typeface="Arial" pitchFamily="34" charset="0"/>
              </a:rPr>
              <a:t>月厚生労働省公表）の概要</a:t>
            </a:r>
            <a:endParaRPr lang="ja-JP" altLang="en-US" dirty="0">
              <a:solidFill>
                <a:prstClr val="black"/>
              </a:solidFill>
              <a:latin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404128985"/>
              </p:ext>
            </p:extLst>
          </p:nvPr>
        </p:nvGraphicFramePr>
        <p:xfrm>
          <a:off x="257164" y="3150704"/>
          <a:ext cx="9329035" cy="3652079"/>
        </p:xfrm>
        <a:graphic>
          <a:graphicData uri="http://schemas.openxmlformats.org/drawingml/2006/table">
            <a:tbl>
              <a:tblPr firstRow="1" bandRow="1">
                <a:tableStyleId>{5C22544A-7EE6-4342-B048-85BDC9FD1C3A}</a:tableStyleId>
              </a:tblPr>
              <a:tblGrid>
                <a:gridCol w="4081038"/>
                <a:gridCol w="3019825"/>
                <a:gridCol w="2228172"/>
              </a:tblGrid>
              <a:tr h="124383">
                <a:tc>
                  <a:txBody>
                    <a:bodyPr/>
                    <a:lstStyle/>
                    <a:p>
                      <a:pPr algn="ctr">
                        <a:lnSpc>
                          <a:spcPts val="1100"/>
                        </a:lnSpc>
                      </a:pPr>
                      <a:r>
                        <a:rPr kumimoji="1" lang="ja-JP" altLang="en-US" sz="1200" dirty="0" smtClean="0">
                          <a:solidFill>
                            <a:schemeClr val="bg1"/>
                          </a:solidFill>
                        </a:rPr>
                        <a:t>事項</a:t>
                      </a:r>
                      <a:endParaRPr kumimoji="1" lang="ja-JP" altLang="en-US" sz="1200" dirty="0">
                        <a:solidFill>
                          <a:schemeClr val="bg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５か年計画での目標</a:t>
                      </a:r>
                      <a:endParaRPr kumimoji="1" lang="ja-JP" altLang="en-US" sz="1200" dirty="0">
                        <a:solidFill>
                          <a:schemeClr val="bg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備考</a:t>
                      </a:r>
                      <a:endParaRPr kumimoji="1" lang="ja-JP" altLang="en-US" sz="1200" dirty="0">
                        <a:solidFill>
                          <a:schemeClr val="bg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30">
                <a:tc>
                  <a:txBody>
                    <a:bodyPr/>
                    <a:lstStyle/>
                    <a:p>
                      <a:r>
                        <a:rPr kumimoji="1" lang="ja-JP" altLang="en-US" sz="1200" b="0" dirty="0" smtClean="0">
                          <a:solidFill>
                            <a:schemeClr val="tx1"/>
                          </a:solidFill>
                        </a:rPr>
                        <a:t>○標準的な認知症ケアパスの作成・普及</a:t>
                      </a:r>
                      <a:endParaRPr kumimoji="1" lang="en-US" altLang="ja-JP" sz="1200" b="0" dirty="0" smtClean="0">
                        <a:solidFill>
                          <a:schemeClr val="tx1"/>
                        </a:solidFill>
                      </a:endParaRPr>
                    </a:p>
                    <a:p>
                      <a:r>
                        <a:rPr kumimoji="1" lang="en-US" altLang="ja-JP" sz="1100" b="0" dirty="0" smtClean="0">
                          <a:latin typeface="HGPｺﾞｼｯｸM" pitchFamily="50" charset="-128"/>
                          <a:ea typeface="HGPｺﾞｼｯｸM" pitchFamily="50" charset="-128"/>
                        </a:rPr>
                        <a:t>※</a:t>
                      </a:r>
                      <a:r>
                        <a:rPr kumimoji="1" lang="ja-JP" altLang="en-US" sz="1100" b="0" dirty="0" smtClean="0">
                          <a:latin typeface="HGPｺﾞｼｯｸM" pitchFamily="50" charset="-128"/>
                          <a:ea typeface="HGPｺﾞｼｯｸM" pitchFamily="50" charset="-128"/>
                        </a:rPr>
                        <a:t>　「認知症ケアパス」（状態に応じた適切なサービス提供の流れ）</a:t>
                      </a: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平成２７年度以降の介護保険事業計画に反映</a:t>
                      </a:r>
                      <a:endParaRPr kumimoji="1" lang="ja-JP" altLang="en-US" sz="1200" spc="-15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a:t>
                      </a:r>
                      <a:r>
                        <a:rPr kumimoji="1" lang="en-US" altLang="ja-JP" sz="1200" spc="-150" dirty="0" smtClean="0"/>
                        <a:t>25</a:t>
                      </a:r>
                      <a:r>
                        <a:rPr kumimoji="1" lang="ja-JP" altLang="en-US" sz="1200" spc="-150" dirty="0" smtClean="0"/>
                        <a:t>年度ケアパス指針作成</a:t>
                      </a:r>
                      <a:endParaRPr kumimoji="1" lang="en-US" altLang="ja-JP" sz="1200" spc="-150" dirty="0" smtClean="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793">
                <a:tc>
                  <a:txBody>
                    <a:bodyPr/>
                    <a:lstStyle/>
                    <a:p>
                      <a:r>
                        <a:rPr kumimoji="1" lang="ja-JP" altLang="en-US" sz="1200" b="1" u="sng" dirty="0" smtClean="0">
                          <a:solidFill>
                            <a:srgbClr val="FF0000"/>
                          </a:solidFill>
                        </a:rPr>
                        <a:t>○「認知症初期集中支援チーム」の設置</a:t>
                      </a:r>
                      <a:endParaRPr kumimoji="1" lang="en-US" altLang="ja-JP" sz="1200" b="1" u="sng" dirty="0" smtClean="0">
                        <a:solidFill>
                          <a:srgbClr val="FF0000"/>
                        </a:solidFill>
                      </a:endParaRPr>
                    </a:p>
                    <a:p>
                      <a:pPr marL="273050" indent="-273050"/>
                      <a:r>
                        <a:rPr kumimoji="1" lang="ja-JP" altLang="en-US" sz="1200" b="0" dirty="0" smtClean="0">
                          <a:solidFill>
                            <a:schemeClr val="tx1"/>
                          </a:solidFill>
                        </a:rPr>
                        <a:t>　　</a:t>
                      </a:r>
                      <a:r>
                        <a:rPr kumimoji="1" lang="en-US" altLang="ja-JP" sz="1200" b="0" dirty="0" smtClean="0">
                          <a:solidFill>
                            <a:schemeClr val="tx1"/>
                          </a:solidFill>
                          <a:latin typeface="HGPｺﾞｼｯｸM" pitchFamily="50" charset="-128"/>
                          <a:ea typeface="HGPｺﾞｼｯｸM" pitchFamily="50" charset="-128"/>
                        </a:rPr>
                        <a:t>※</a:t>
                      </a:r>
                      <a:r>
                        <a:rPr kumimoji="1" lang="ja-JP" altLang="en-US" sz="1200" b="0" dirty="0" smtClean="0">
                          <a:solidFill>
                            <a:schemeClr val="tx1"/>
                          </a:solidFill>
                          <a:latin typeface="HGPｺﾞｼｯｸM" pitchFamily="50" charset="-128"/>
                          <a:ea typeface="HGPｺﾞｼｯｸM" pitchFamily="50" charset="-128"/>
                        </a:rPr>
                        <a:t>　認知症の早期から家庭訪問を行い、認知症の人のアセスメントや、家族の支援などを行うチーム</a:t>
                      </a:r>
                      <a:endParaRPr kumimoji="1" lang="ja-JP" altLang="en-US" sz="1200" b="0" dirty="0">
                        <a:solidFill>
                          <a:schemeClr val="tx1"/>
                        </a:solidFill>
                        <a:latin typeface="HGPｺﾞｼｯｸM" pitchFamily="50" charset="-128"/>
                        <a:ea typeface="HGPｺﾞｼｯｸM" pitchFamily="50" charset="-128"/>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平成２６年度まで全国でモデル事業を実施</a:t>
                      </a:r>
                      <a:endParaRPr kumimoji="1" lang="en-US" altLang="ja-JP" sz="1200" dirty="0" smtClean="0"/>
                    </a:p>
                    <a:p>
                      <a:r>
                        <a:rPr kumimoji="1" lang="ja-JP" altLang="en-US" sz="1200" dirty="0" smtClean="0"/>
                        <a:t>平成２７年度以降の制度化を検討</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年度モデル事業</a:t>
                      </a:r>
                      <a:r>
                        <a:rPr kumimoji="1" lang="en-US" altLang="ja-JP" sz="1200" dirty="0" smtClean="0"/>
                        <a:t>14</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a:lnSpc>
                          <a:spcPts val="1100"/>
                        </a:lnSpc>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100</a:t>
                      </a:r>
                      <a:r>
                        <a:rPr kumimoji="1" lang="ja-JP" altLang="en-US" sz="1200" dirty="0" smtClean="0"/>
                        <a:t>カ所計上</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163">
                <a:tc>
                  <a:txBody>
                    <a:bodyPr/>
                    <a:lstStyle/>
                    <a:p>
                      <a:r>
                        <a:rPr kumimoji="1" lang="ja-JP" altLang="en-US" sz="1200" b="0" dirty="0" smtClean="0">
                          <a:solidFill>
                            <a:schemeClr val="tx1"/>
                          </a:solidFill>
                        </a:rPr>
                        <a:t>○早期診断等を担う医療機関の数</a:t>
                      </a:r>
                      <a:endParaRPr kumimoji="1" lang="ja-JP" altLang="en-US" sz="1200" b="0" dirty="0">
                        <a:solidFill>
                          <a:schemeClr val="tx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平成２４年度～２９年度で約５００カ所整備</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250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a:lnSpc>
                          <a:spcPts val="1100"/>
                        </a:lnSpc>
                      </a:pPr>
                      <a:r>
                        <a:rPr kumimoji="1" lang="ja-JP" altLang="en-US" sz="1200" dirty="0" smtClean="0"/>
                        <a:t>　</a:t>
                      </a:r>
                      <a:r>
                        <a:rPr kumimoji="1" lang="en-US" altLang="ja-JP" sz="1200" dirty="0" smtClean="0"/>
                        <a:t>300</a:t>
                      </a:r>
                      <a:r>
                        <a:rPr kumimoji="1" lang="ja-JP" altLang="en-US" sz="1200" dirty="0" smtClean="0"/>
                        <a:t>カ所計上</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b="0" dirty="0" smtClean="0">
                          <a:solidFill>
                            <a:schemeClr val="tx1"/>
                          </a:solidFill>
                        </a:rPr>
                        <a:t>○かかりつけ医認知症対応力向上研修の受講者数</a:t>
                      </a:r>
                      <a:endParaRPr kumimoji="1" lang="ja-JP" altLang="en-US" sz="1200" b="0" dirty="0">
                        <a:solidFill>
                          <a:schemeClr val="tx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５０，０００人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35,131</a:t>
                      </a:r>
                      <a:r>
                        <a:rPr kumimoji="1" lang="ja-JP" altLang="en-US" sz="1200" dirty="0" smtClean="0"/>
                        <a:t>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b="0" dirty="0" smtClean="0">
                          <a:solidFill>
                            <a:schemeClr val="tx1"/>
                          </a:solidFill>
                        </a:rPr>
                        <a:t>○認知症サポート医養成研修の受講者数</a:t>
                      </a:r>
                      <a:endParaRPr kumimoji="1" lang="ja-JP" altLang="en-US" sz="1200" b="0" dirty="0">
                        <a:solidFill>
                          <a:schemeClr val="tx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４，０００人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2,680</a:t>
                      </a:r>
                      <a:r>
                        <a:rPr kumimoji="1" lang="ja-JP" altLang="en-US" sz="1200" dirty="0" smtClean="0"/>
                        <a:t>人</a:t>
                      </a: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438">
                <a:tc>
                  <a:txBody>
                    <a:bodyPr/>
                    <a:lstStyle/>
                    <a:p>
                      <a:r>
                        <a:rPr kumimoji="1" lang="ja-JP" altLang="en-US" sz="1200" b="0" dirty="0" smtClean="0">
                          <a:solidFill>
                            <a:schemeClr val="tx1"/>
                          </a:solidFill>
                        </a:rPr>
                        <a:t>○「地域ケア会議」の普及・定着</a:t>
                      </a:r>
                      <a:endParaRPr kumimoji="1" lang="ja-JP" altLang="en-US" sz="1200" b="0" dirty="0">
                        <a:solidFill>
                          <a:schemeClr val="tx1"/>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平成２７年度以降　すべての市町村で実施</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smtClean="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621">
                <a:tc>
                  <a:txBody>
                    <a:bodyPr/>
                    <a:lstStyle/>
                    <a:p>
                      <a:r>
                        <a:rPr kumimoji="1" lang="ja-JP" altLang="en-US" sz="1200" b="1" u="sng" dirty="0" smtClean="0">
                          <a:solidFill>
                            <a:srgbClr val="FF0000"/>
                          </a:solidFill>
                        </a:rPr>
                        <a:t>○認知症地域支援推進員の人数</a:t>
                      </a:r>
                      <a:endParaRPr kumimoji="1" lang="ja-JP" altLang="en-US" sz="1200" b="1" u="sng" dirty="0">
                        <a:solidFill>
                          <a:srgbClr val="FF0000"/>
                        </a:solidFill>
                      </a:endParaRP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７００人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200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470</a:t>
                      </a:r>
                      <a:r>
                        <a:rPr kumimoji="1" lang="ja-JP" altLang="en-US" sz="1200" dirty="0" smtClean="0"/>
                        <a:t>カ所計上</a:t>
                      </a:r>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846">
                <a:tc>
                  <a:txBody>
                    <a:bodyPr/>
                    <a:lstStyle/>
                    <a:p>
                      <a:r>
                        <a:rPr kumimoji="1" lang="ja-JP" altLang="en-US" sz="1200" dirty="0" smtClean="0"/>
                        <a:t>○認知症サポーターの人数　</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６００万人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26</a:t>
                      </a:r>
                      <a:r>
                        <a:rPr kumimoji="1" lang="ja-JP" altLang="en-US" sz="1200" dirty="0" smtClean="0"/>
                        <a:t>年</a:t>
                      </a:r>
                      <a:r>
                        <a:rPr kumimoji="1" lang="en-US" altLang="ja-JP" sz="1200" dirty="0" smtClean="0"/>
                        <a:t>6</a:t>
                      </a:r>
                      <a:r>
                        <a:rPr kumimoji="1" lang="ja-JP" altLang="en-US" sz="1200" dirty="0" smtClean="0"/>
                        <a:t>月末　累計</a:t>
                      </a:r>
                      <a:r>
                        <a:rPr kumimoji="1" lang="en-US" altLang="ja-JP" sz="1200" dirty="0" smtClean="0"/>
                        <a:t>517</a:t>
                      </a:r>
                      <a:r>
                        <a:rPr kumimoji="1" lang="ja-JP" altLang="en-US" sz="1200" dirty="0" smtClean="0"/>
                        <a:t>万人</a:t>
                      </a:r>
                      <a:endParaRPr kumimoji="1" lang="ja-JP" altLang="en-US" sz="1200" dirty="0"/>
                    </a:p>
                  </a:txBody>
                  <a:tcPr marL="91733" marR="91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2"/>
          <p:cNvSpPr txBox="1"/>
          <p:nvPr/>
        </p:nvSpPr>
        <p:spPr>
          <a:xfrm>
            <a:off x="136123" y="480960"/>
            <a:ext cx="9596415" cy="136386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defTabSz="914400"/>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en-US" altLang="ja-JP" sz="1400" dirty="0" smtClean="0">
                <a:solidFill>
                  <a:srgbClr val="000000"/>
                </a:solidFill>
                <a:latin typeface="メイリオ"/>
              </a:rPr>
              <a:t>｢</a:t>
            </a:r>
            <a:r>
              <a:rPr lang="ja-JP" altLang="ja-JP" sz="1400" dirty="0">
                <a:solidFill>
                  <a:srgbClr val="000000"/>
                </a:solidFill>
                <a:latin typeface="メイリオ"/>
              </a:rPr>
              <a:t>認知症になっても本人の意思が尊重され、できる限り</a:t>
            </a:r>
            <a:r>
              <a:rPr lang="ja-JP" altLang="ja-JP" sz="1400" dirty="0" smtClean="0">
                <a:solidFill>
                  <a:srgbClr val="000000"/>
                </a:solidFill>
                <a:latin typeface="メイリオ"/>
              </a:rPr>
              <a:t>住み慣れた地</a:t>
            </a:r>
            <a:r>
              <a:rPr lang="ja-JP" altLang="en-US" sz="1400" dirty="0" smtClean="0">
                <a:solidFill>
                  <a:srgbClr val="000000"/>
                </a:solidFill>
                <a:latin typeface="メイリオ"/>
              </a:rPr>
              <a:t>域のよ</a:t>
            </a:r>
            <a:r>
              <a:rPr lang="ja-JP" altLang="ja-JP" sz="1400" dirty="0" smtClean="0">
                <a:solidFill>
                  <a:srgbClr val="000000"/>
                </a:solidFill>
                <a:latin typeface="メイリオ"/>
              </a:rPr>
              <a:t>い環境で暮らし続けることができる社会」の実現を目指す。</a:t>
            </a:r>
          </a:p>
          <a:p>
            <a:pPr marL="360363" indent="-360363" defTabSz="914400"/>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この</a:t>
            </a:r>
            <a:r>
              <a:rPr lang="ja-JP" altLang="ja-JP" sz="1400" dirty="0">
                <a:solidFill>
                  <a:srgbClr val="000000"/>
                </a:solidFill>
                <a:latin typeface="メイリオ"/>
              </a:rPr>
              <a:t>実現のため、新たな視点に立脚した施策の導入を積極的に進めることにより、これまでの「ケアの流れ」を変え、むしろ逆の流れとする標準的</a:t>
            </a:r>
            <a:r>
              <a:rPr lang="ja-JP" altLang="ja-JP" sz="1400" dirty="0" smtClean="0">
                <a:solidFill>
                  <a:srgbClr val="000000"/>
                </a:solidFill>
                <a:latin typeface="メイリオ"/>
              </a:rPr>
              <a:t>な認知症ケアパス</a:t>
            </a:r>
            <a:r>
              <a:rPr lang="ja-JP" altLang="en-US" sz="1400" dirty="0" smtClean="0">
                <a:solidFill>
                  <a:srgbClr val="000000"/>
                </a:solidFill>
                <a:latin typeface="メイリオ"/>
              </a:rPr>
              <a:t>（</a:t>
            </a:r>
            <a:r>
              <a:rPr lang="ja-JP" altLang="ja-JP" sz="1400" dirty="0" smtClean="0">
                <a:solidFill>
                  <a:srgbClr val="000000"/>
                </a:solidFill>
                <a:latin typeface="メイリオ"/>
              </a:rPr>
              <a:t>状態</a:t>
            </a:r>
            <a:r>
              <a:rPr lang="ja-JP" altLang="ja-JP" sz="1400" dirty="0">
                <a:solidFill>
                  <a:srgbClr val="000000"/>
                </a:solidFill>
                <a:latin typeface="メイリオ"/>
              </a:rPr>
              <a:t>に応じた</a:t>
            </a:r>
            <a:r>
              <a:rPr lang="ja-JP" altLang="ja-JP" sz="1400" dirty="0" smtClean="0">
                <a:solidFill>
                  <a:srgbClr val="000000"/>
                </a:solidFill>
                <a:latin typeface="メイリオ"/>
              </a:rPr>
              <a:t>適切</a:t>
            </a:r>
            <a:r>
              <a:rPr lang="ja-JP" altLang="en-US" sz="1400" dirty="0" smtClean="0">
                <a:solidFill>
                  <a:srgbClr val="000000"/>
                </a:solidFill>
                <a:latin typeface="メイリオ"/>
              </a:rPr>
              <a:t>な</a:t>
            </a:r>
            <a:r>
              <a:rPr lang="ja-JP" altLang="ja-JP" sz="1400" dirty="0" smtClean="0">
                <a:solidFill>
                  <a:srgbClr val="000000"/>
                </a:solidFill>
                <a:latin typeface="メイリオ"/>
              </a:rPr>
              <a:t>サービス</a:t>
            </a:r>
            <a:r>
              <a:rPr lang="ja-JP" altLang="ja-JP" sz="1400" dirty="0">
                <a:solidFill>
                  <a:srgbClr val="000000"/>
                </a:solidFill>
                <a:latin typeface="メイリオ"/>
              </a:rPr>
              <a:t>提供の流れ）を構築することを、基本目標とする</a:t>
            </a:r>
            <a:r>
              <a:rPr lang="ja-JP" altLang="ja-JP" sz="1400" dirty="0" smtClean="0">
                <a:solidFill>
                  <a:srgbClr val="000000"/>
                </a:solidFill>
                <a:latin typeface="メイリオ"/>
              </a:rPr>
              <a:t>。</a:t>
            </a:r>
            <a:endParaRPr lang="en-US" altLang="ja-JP" sz="1400" dirty="0" smtClean="0">
              <a:solidFill>
                <a:srgbClr val="000000"/>
              </a:solidFill>
              <a:latin typeface="メイリオ"/>
            </a:endParaRPr>
          </a:p>
          <a:p>
            <a:pPr marL="360363" indent="-360363" defTabSz="914400"/>
            <a:r>
              <a:rPr lang="ja-JP" altLang="en-US" sz="1400" dirty="0">
                <a:solidFill>
                  <a:srgbClr val="000000"/>
                </a:solidFill>
                <a:latin typeface="メイリオ"/>
              </a:rPr>
              <a:t>○　認知症施策を推進するため</a:t>
            </a:r>
            <a:r>
              <a:rPr lang="ja-JP" altLang="en-US" sz="1400" dirty="0" smtClean="0">
                <a:solidFill>
                  <a:srgbClr val="000000"/>
                </a:solidFill>
                <a:latin typeface="メイリオ"/>
              </a:rPr>
              <a:t>、介護保険法の地域</a:t>
            </a:r>
            <a:r>
              <a:rPr lang="ja-JP" altLang="en-US" sz="1400" dirty="0">
                <a:solidFill>
                  <a:srgbClr val="000000"/>
                </a:solidFill>
                <a:latin typeface="メイリオ"/>
              </a:rPr>
              <a:t>支援事業に</a:t>
            </a:r>
            <a:r>
              <a:rPr lang="ja-JP" altLang="en-US" sz="1400" dirty="0" smtClean="0">
                <a:solidFill>
                  <a:srgbClr val="000000"/>
                </a:solidFill>
                <a:latin typeface="メイリオ"/>
              </a:rPr>
              <a:t>位置づける（</a:t>
            </a:r>
            <a:r>
              <a:rPr lang="ja-JP" altLang="en-US" sz="1400" dirty="0">
                <a:solidFill>
                  <a:srgbClr val="000000"/>
                </a:solidFill>
                <a:latin typeface="メイリオ"/>
              </a:rPr>
              <a:t>「認知症初期集中支援チーム」の設置、 </a:t>
            </a:r>
            <a:r>
              <a:rPr lang="ja-JP" altLang="en-US" sz="1400" dirty="0" smtClean="0">
                <a:solidFill>
                  <a:srgbClr val="000000"/>
                </a:solidFill>
                <a:latin typeface="メイリオ"/>
              </a:rPr>
              <a:t>認知症</a:t>
            </a:r>
            <a:r>
              <a:rPr lang="ja-JP" altLang="en-US" sz="1400" dirty="0">
                <a:solidFill>
                  <a:srgbClr val="000000"/>
                </a:solidFill>
                <a:latin typeface="メイリオ"/>
              </a:rPr>
              <a:t>地域支援推進</a:t>
            </a:r>
            <a:r>
              <a:rPr lang="ja-JP" altLang="en-US" sz="1400" dirty="0" smtClean="0">
                <a:solidFill>
                  <a:srgbClr val="000000"/>
                </a:solidFill>
                <a:latin typeface="メイリオ"/>
              </a:rPr>
              <a:t>員の設置など）。</a:t>
            </a:r>
            <a:endParaRPr lang="en-US" altLang="ja-JP" sz="1400" dirty="0" smtClean="0">
              <a:solidFill>
                <a:srgbClr val="000000"/>
              </a:solidFill>
              <a:latin typeface="メイリオ"/>
            </a:endParaRPr>
          </a:p>
        </p:txBody>
      </p:sp>
      <p:sp>
        <p:nvSpPr>
          <p:cNvPr id="14" name="タイトル 60"/>
          <p:cNvSpPr txBox="1">
            <a:spLocks/>
          </p:cNvSpPr>
          <p:nvPr/>
        </p:nvSpPr>
        <p:spPr>
          <a:xfrm>
            <a:off x="136123" y="32763"/>
            <a:ext cx="9596415"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認知症施策の推進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a:xfrm>
            <a:off x="24641" y="0"/>
            <a:ext cx="1765744" cy="540000"/>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Tree>
    <p:extLst>
      <p:ext uri="{BB962C8B-B14F-4D97-AF65-F5344CB8AC3E}">
        <p14:creationId xmlns:p14="http://schemas.microsoft.com/office/powerpoint/2010/main" val="140820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タイトル 1"/>
          <p:cNvSpPr txBox="1">
            <a:spLocks/>
          </p:cNvSpPr>
          <p:nvPr/>
        </p:nvSpPr>
        <p:spPr>
          <a:xfrm>
            <a:off x="101320" y="441636"/>
            <a:ext cx="9719862" cy="971141"/>
          </a:xfrm>
          <a:prstGeom prst="rect">
            <a:avLst/>
          </a:prstGeom>
          <a:ln/>
        </p:spPr>
        <p:style>
          <a:lnRef idx="1">
            <a:schemeClr val="accent5"/>
          </a:lnRef>
          <a:fillRef idx="2">
            <a:schemeClr val="accent5"/>
          </a:fillRef>
          <a:effectRef idx="1">
            <a:schemeClr val="accent5"/>
          </a:effectRef>
          <a:fontRef idx="minor">
            <a:schemeClr val="dk1"/>
          </a:fontRef>
        </p:style>
        <p:txBody>
          <a:bodyPr vert="horz" lIns="91427"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dirty="0">
                <a:solidFill>
                  <a:prstClr val="black"/>
                </a:solidFill>
              </a:rPr>
              <a:t>認知症専門医による指導の下（司令塔機能）に早期診断、早期対応に向けて以下の体制を地域包括支援センター等に整備</a:t>
            </a:r>
            <a:endParaRPr lang="en-US" altLang="ja-JP" sz="1300" dirty="0">
              <a:solidFill>
                <a:prstClr val="black"/>
              </a:solidFill>
            </a:endParaRPr>
          </a:p>
          <a:p>
            <a:pPr algn="l"/>
            <a:r>
              <a:rPr lang="ja-JP" altLang="en-US" sz="1300" dirty="0">
                <a:solidFill>
                  <a:prstClr val="black"/>
                </a:solidFill>
              </a:rPr>
              <a:t>○</a:t>
            </a:r>
            <a:r>
              <a:rPr lang="ja-JP" altLang="en-US" sz="1300" b="1" u="sng" dirty="0">
                <a:solidFill>
                  <a:prstClr val="black"/>
                </a:solidFill>
              </a:rPr>
              <a:t>認知症初期集中支援チーム</a:t>
            </a:r>
            <a:r>
              <a:rPr lang="ja-JP" altLang="en-US" sz="1300" dirty="0">
                <a:solidFill>
                  <a:prstClr val="black"/>
                </a:solidFill>
              </a:rPr>
              <a:t>－</a:t>
            </a:r>
            <a:r>
              <a:rPr lang="ja-JP" altLang="en-US" sz="1000" dirty="0">
                <a:solidFill>
                  <a:prstClr val="black"/>
                </a:solidFill>
              </a:rPr>
              <a:t>複数の専門職が認知症が疑われる人、認知症の人とその家族を訪問（アウトリーチ）し、認知症の専門医による鑑別診断等を</a:t>
            </a:r>
            <a:endParaRPr lang="en-US" altLang="ja-JP" sz="1000" dirty="0">
              <a:solidFill>
                <a:prstClr val="black"/>
              </a:solidFill>
            </a:endParaRPr>
          </a:p>
          <a:p>
            <a:pPr algn="l"/>
            <a:r>
              <a:rPr lang="ja-JP" altLang="en-US" sz="1000" dirty="0">
                <a:solidFill>
                  <a:prstClr val="black"/>
                </a:solidFill>
              </a:rPr>
              <a:t>　　　　　　　　　　　　　　　　　　　　　　　　　　ふまえて、観察・評価を行い、本人や家族支援などの初期の支援を包括的・集中的に行い、自立生活のサポートを行う。</a:t>
            </a:r>
            <a:endParaRPr lang="en-US" altLang="ja-JP" sz="1000" dirty="0">
              <a:solidFill>
                <a:prstClr val="black"/>
              </a:solidFill>
            </a:endParaRPr>
          </a:p>
          <a:p>
            <a:pPr algn="l"/>
            <a:r>
              <a:rPr lang="ja-JP" altLang="en-US" sz="1300" dirty="0">
                <a:solidFill>
                  <a:prstClr val="black"/>
                </a:solidFill>
              </a:rPr>
              <a:t>○</a:t>
            </a:r>
            <a:r>
              <a:rPr lang="ja-JP" altLang="en-US" sz="1300" b="1" u="sng" dirty="0">
                <a:solidFill>
                  <a:prstClr val="black"/>
                </a:solidFill>
              </a:rPr>
              <a:t>認知症地域支援推進員</a:t>
            </a:r>
            <a:r>
              <a:rPr lang="ja-JP" altLang="en-US" sz="1300" dirty="0">
                <a:solidFill>
                  <a:prstClr val="black"/>
                </a:solidFill>
              </a:rPr>
              <a:t>　　　－</a:t>
            </a:r>
            <a:r>
              <a:rPr lang="ja-JP" altLang="en-US" sz="1000" dirty="0">
                <a:solidFill>
                  <a:prstClr val="black"/>
                </a:solidFill>
              </a:rPr>
              <a:t>認知症の人ができる限り住み慣れた良い環境で暮らし続けることができるよう、地域の実情に応じて医療機関、介護サービス事業</a:t>
            </a:r>
            <a:endParaRPr lang="en-US" altLang="ja-JP" sz="1000" dirty="0">
              <a:solidFill>
                <a:prstClr val="black"/>
              </a:solidFill>
            </a:endParaRPr>
          </a:p>
          <a:p>
            <a:pPr algn="l"/>
            <a:r>
              <a:rPr lang="en-US" altLang="ja-JP" sz="1000" dirty="0">
                <a:solidFill>
                  <a:prstClr val="black"/>
                </a:solidFill>
              </a:rPr>
              <a:t>                                                                             </a:t>
            </a:r>
            <a:r>
              <a:rPr lang="ja-JP" altLang="en-US" sz="1000" dirty="0">
                <a:solidFill>
                  <a:prstClr val="black"/>
                </a:solidFill>
              </a:rPr>
              <a:t>所や地域の支援機関をつなぐ連携支援や認知症の人やその家族を支援する相談業務等を行う。</a:t>
            </a:r>
          </a:p>
        </p:txBody>
      </p:sp>
      <p:sp>
        <p:nvSpPr>
          <p:cNvPr id="33" name="L 字 32"/>
          <p:cNvSpPr/>
          <p:nvPr/>
        </p:nvSpPr>
        <p:spPr>
          <a:xfrm rot="16200000">
            <a:off x="7356300" y="3321013"/>
            <a:ext cx="1111461" cy="3773424"/>
          </a:xfrm>
          <a:prstGeom prst="corner">
            <a:avLst>
              <a:gd name="adj1" fmla="val 253046"/>
              <a:gd name="adj2" fmla="val 62279"/>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32" name="L 字 31"/>
          <p:cNvSpPr/>
          <p:nvPr/>
        </p:nvSpPr>
        <p:spPr>
          <a:xfrm rot="10800000">
            <a:off x="6150815" y="2070722"/>
            <a:ext cx="3647800" cy="1749363"/>
          </a:xfrm>
          <a:prstGeom prst="corner">
            <a:avLst>
              <a:gd name="adj1" fmla="val 76425"/>
              <a:gd name="adj2" fmla="val 144524"/>
            </a:avLst>
          </a:prstGeom>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77" name="正方形/長方形 76"/>
          <p:cNvSpPr/>
          <p:nvPr/>
        </p:nvSpPr>
        <p:spPr>
          <a:xfrm>
            <a:off x="230616" y="1916841"/>
            <a:ext cx="4015883" cy="38852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38" name="角丸四角形 37"/>
          <p:cNvSpPr/>
          <p:nvPr/>
        </p:nvSpPr>
        <p:spPr>
          <a:xfrm>
            <a:off x="1645969" y="2763113"/>
            <a:ext cx="1950449" cy="665896"/>
          </a:xfrm>
          <a:prstGeom prst="roundRect">
            <a:avLst/>
          </a:prstGeom>
          <a:solidFill>
            <a:schemeClr val="accent6">
              <a:lumMod val="40000"/>
              <a:lumOff val="6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59" name="テキスト ボックス 58"/>
          <p:cNvSpPr txBox="1"/>
          <p:nvPr/>
        </p:nvSpPr>
        <p:spPr>
          <a:xfrm>
            <a:off x="5257854" y="2591326"/>
            <a:ext cx="966775" cy="261610"/>
          </a:xfrm>
          <a:prstGeom prst="rect">
            <a:avLst/>
          </a:prstGeom>
          <a:noFill/>
        </p:spPr>
        <p:txBody>
          <a:bodyPr wrap="square" lIns="91427" tIns="45714" rIns="91427" bIns="45714" rtlCol="0">
            <a:spAutoFit/>
          </a:bodyPr>
          <a:lstStyle/>
          <a:p>
            <a:pPr defTabSz="914266"/>
            <a:r>
              <a:rPr lang="ja-JP" altLang="en-US" sz="1100" dirty="0">
                <a:solidFill>
                  <a:prstClr val="black"/>
                </a:solidFill>
              </a:rPr>
              <a:t>診断・指導</a:t>
            </a:r>
          </a:p>
        </p:txBody>
      </p:sp>
      <p:pic>
        <p:nvPicPr>
          <p:cNvPr id="1026" name="Picture 2" descr="C:\Users\YCHXX\AppData\Local\Microsoft\Windows\Temporary Internet Files\Content.IE5\CTBVOFOZ\MC900239657[1].wmf"/>
          <p:cNvPicPr>
            <a:picLocks noChangeAspect="1" noChangeArrowheads="1"/>
          </p:cNvPicPr>
          <p:nvPr/>
        </p:nvPicPr>
        <p:blipFill>
          <a:blip r:embed="rId3" cstate="print"/>
          <a:srcRect/>
          <a:stretch>
            <a:fillRect/>
          </a:stretch>
        </p:blipFill>
        <p:spPr bwMode="auto">
          <a:xfrm>
            <a:off x="7956725" y="2117467"/>
            <a:ext cx="1230364" cy="967289"/>
          </a:xfrm>
          <a:prstGeom prst="rect">
            <a:avLst/>
          </a:prstGeom>
          <a:noFill/>
        </p:spPr>
      </p:pic>
      <p:sp>
        <p:nvSpPr>
          <p:cNvPr id="47" name="テキスト ボックス 46"/>
          <p:cNvSpPr txBox="1"/>
          <p:nvPr/>
        </p:nvSpPr>
        <p:spPr>
          <a:xfrm>
            <a:off x="5130734" y="5701686"/>
            <a:ext cx="845260" cy="261598"/>
          </a:xfrm>
          <a:prstGeom prst="rect">
            <a:avLst/>
          </a:prstGeom>
          <a:noFill/>
        </p:spPr>
        <p:txBody>
          <a:bodyPr wrap="square" lIns="91427" tIns="45714" rIns="91427" bIns="45714" rtlCol="0">
            <a:spAutoFit/>
          </a:bodyPr>
          <a:lstStyle/>
          <a:p>
            <a:pPr defTabSz="914266"/>
            <a:r>
              <a:rPr lang="ja-JP" altLang="en-US" sz="1100" dirty="0">
                <a:solidFill>
                  <a:prstClr val="black"/>
                </a:solidFill>
              </a:rPr>
              <a:t>指導・助言</a:t>
            </a:r>
          </a:p>
        </p:txBody>
      </p:sp>
      <p:sp>
        <p:nvSpPr>
          <p:cNvPr id="86" name="テキスト ボックス 85"/>
          <p:cNvSpPr txBox="1"/>
          <p:nvPr/>
        </p:nvSpPr>
        <p:spPr>
          <a:xfrm>
            <a:off x="242241" y="1537056"/>
            <a:ext cx="4726701" cy="307764"/>
          </a:xfrm>
          <a:prstGeom prst="rect">
            <a:avLst/>
          </a:prstGeom>
          <a:ln w="6350"/>
        </p:spPr>
        <p:style>
          <a:lnRef idx="2">
            <a:schemeClr val="accent2"/>
          </a:lnRef>
          <a:fillRef idx="1">
            <a:schemeClr val="lt1"/>
          </a:fillRef>
          <a:effectRef idx="0">
            <a:schemeClr val="accent2"/>
          </a:effectRef>
          <a:fontRef idx="minor">
            <a:schemeClr val="dk1"/>
          </a:fontRef>
        </p:style>
        <p:txBody>
          <a:bodyPr wrap="square" lIns="91427" tIns="45714" rIns="91427" bIns="45714" rtlCol="0" anchor="ctr">
            <a:spAutoFit/>
          </a:bodyPr>
          <a:lstStyle/>
          <a:p>
            <a:pPr algn="ctr" defTabSz="914266"/>
            <a:r>
              <a:rPr lang="ja-JP" altLang="en-US" sz="1400" b="1" dirty="0">
                <a:solidFill>
                  <a:prstClr val="black"/>
                </a:solidFill>
              </a:rPr>
              <a:t>地域包括支援センター・認知症疾患医療センター等に設置</a:t>
            </a:r>
          </a:p>
        </p:txBody>
      </p:sp>
      <p:sp>
        <p:nvSpPr>
          <p:cNvPr id="88" name="テキスト ボックス 87"/>
          <p:cNvSpPr txBox="1"/>
          <p:nvPr/>
        </p:nvSpPr>
        <p:spPr>
          <a:xfrm>
            <a:off x="8291866" y="4149080"/>
            <a:ext cx="1131744" cy="261610"/>
          </a:xfrm>
          <a:prstGeom prst="rect">
            <a:avLst/>
          </a:prstGeom>
          <a:noFill/>
        </p:spPr>
        <p:txBody>
          <a:bodyPr wrap="square" lIns="91427" tIns="45714" rIns="91427" bIns="45714" rtlCol="0">
            <a:spAutoFit/>
          </a:bodyPr>
          <a:lstStyle/>
          <a:p>
            <a:pPr algn="ctr" defTabSz="914266"/>
            <a:r>
              <a:rPr lang="ja-JP" altLang="en-US" sz="1100" dirty="0">
                <a:solidFill>
                  <a:prstClr val="black"/>
                </a:solidFill>
              </a:rPr>
              <a:t>紹介</a:t>
            </a:r>
            <a:endParaRPr lang="en-US" altLang="ja-JP" sz="1100" dirty="0">
              <a:solidFill>
                <a:prstClr val="black"/>
              </a:solidFill>
            </a:endParaRPr>
          </a:p>
        </p:txBody>
      </p:sp>
      <p:sp>
        <p:nvSpPr>
          <p:cNvPr id="89" name="テキスト ボックス 88"/>
          <p:cNvSpPr txBox="1"/>
          <p:nvPr/>
        </p:nvSpPr>
        <p:spPr>
          <a:xfrm>
            <a:off x="7475895" y="3847399"/>
            <a:ext cx="888301" cy="261610"/>
          </a:xfrm>
          <a:prstGeom prst="rect">
            <a:avLst/>
          </a:prstGeom>
          <a:noFill/>
        </p:spPr>
        <p:txBody>
          <a:bodyPr wrap="square" lIns="91427" tIns="45714" rIns="91427" bIns="45714" rtlCol="0">
            <a:spAutoFit/>
          </a:bodyPr>
          <a:lstStyle/>
          <a:p>
            <a:pPr defTabSz="914266"/>
            <a:r>
              <a:rPr lang="ja-JP" altLang="en-US" sz="1100" dirty="0">
                <a:solidFill>
                  <a:prstClr val="black"/>
                </a:solidFill>
              </a:rPr>
              <a:t>診断・指導</a:t>
            </a:r>
          </a:p>
        </p:txBody>
      </p:sp>
      <p:sp>
        <p:nvSpPr>
          <p:cNvPr id="57" name="テキスト ボックス 56"/>
          <p:cNvSpPr txBox="1"/>
          <p:nvPr/>
        </p:nvSpPr>
        <p:spPr>
          <a:xfrm>
            <a:off x="4318832" y="2204864"/>
            <a:ext cx="1494730" cy="261610"/>
          </a:xfrm>
          <a:prstGeom prst="rect">
            <a:avLst/>
          </a:prstGeom>
          <a:noFill/>
        </p:spPr>
        <p:txBody>
          <a:bodyPr wrap="square" lIns="91427" tIns="45714" rIns="91427" bIns="45714" rtlCol="0">
            <a:spAutoFit/>
          </a:bodyPr>
          <a:lstStyle/>
          <a:p>
            <a:pPr defTabSz="914266"/>
            <a:r>
              <a:rPr lang="ja-JP" altLang="en-US" sz="1100" dirty="0">
                <a:solidFill>
                  <a:prstClr val="black"/>
                </a:solidFill>
              </a:rPr>
              <a:t>紹介</a:t>
            </a:r>
          </a:p>
        </p:txBody>
      </p:sp>
      <p:pic>
        <p:nvPicPr>
          <p:cNvPr id="53" name="Picture 9" descr="C:\Users\YCHXX\AppData\Local\Microsoft\Windows\Temporary Internet Files\Content.IE5\XBSXZDFH\MC900196310[1].wmf"/>
          <p:cNvPicPr>
            <a:picLocks noChangeAspect="1" noChangeArrowheads="1"/>
          </p:cNvPicPr>
          <p:nvPr/>
        </p:nvPicPr>
        <p:blipFill>
          <a:blip r:embed="rId4" cstate="print"/>
          <a:srcRect/>
          <a:stretch>
            <a:fillRect/>
          </a:stretch>
        </p:blipFill>
        <p:spPr bwMode="auto">
          <a:xfrm>
            <a:off x="7625064" y="4829267"/>
            <a:ext cx="841986" cy="756910"/>
          </a:xfrm>
          <a:prstGeom prst="rect">
            <a:avLst/>
          </a:prstGeom>
          <a:noFill/>
        </p:spPr>
      </p:pic>
      <p:sp>
        <p:nvSpPr>
          <p:cNvPr id="3" name="テキスト ボックス 2"/>
          <p:cNvSpPr txBox="1"/>
          <p:nvPr/>
        </p:nvSpPr>
        <p:spPr>
          <a:xfrm>
            <a:off x="4391028" y="5373221"/>
            <a:ext cx="1101557" cy="261598"/>
          </a:xfrm>
          <a:prstGeom prst="rect">
            <a:avLst/>
          </a:prstGeom>
          <a:noFill/>
        </p:spPr>
        <p:txBody>
          <a:bodyPr wrap="none" lIns="91427" tIns="45714" rIns="91427" bIns="45714" rtlCol="0">
            <a:spAutoFit/>
          </a:bodyPr>
          <a:lstStyle/>
          <a:p>
            <a:pPr defTabSz="914266"/>
            <a:r>
              <a:rPr lang="ja-JP" altLang="en-US" sz="1100" dirty="0">
                <a:solidFill>
                  <a:prstClr val="black"/>
                </a:solidFill>
              </a:rPr>
              <a:t>情報提供・相談</a:t>
            </a:r>
          </a:p>
        </p:txBody>
      </p:sp>
      <p:sp>
        <p:nvSpPr>
          <p:cNvPr id="55" name="テキスト ボックス 54"/>
          <p:cNvSpPr txBox="1"/>
          <p:nvPr/>
        </p:nvSpPr>
        <p:spPr>
          <a:xfrm>
            <a:off x="513791" y="2277064"/>
            <a:ext cx="3549853" cy="400097"/>
          </a:xfrm>
          <a:prstGeom prst="rect">
            <a:avLst/>
          </a:prstGeom>
          <a:noFill/>
          <a:ln w="12700">
            <a:solidFill>
              <a:schemeClr val="tx1"/>
            </a:solidFill>
            <a:prstDash val="sysDash"/>
          </a:ln>
        </p:spPr>
        <p:txBody>
          <a:bodyPr wrap="square" lIns="91427" tIns="45714" rIns="91427" bIns="45714" rtlCol="0">
            <a:spAutoFit/>
          </a:bodyPr>
          <a:lstStyle/>
          <a:p>
            <a:pPr defTabSz="914266"/>
            <a:r>
              <a:rPr lang="ja-JP" altLang="en-US" sz="1000" b="1" dirty="0">
                <a:solidFill>
                  <a:prstClr val="black"/>
                </a:solidFill>
              </a:rPr>
              <a:t>複数の専門職による個別の訪問支援</a:t>
            </a:r>
            <a:endParaRPr lang="en-US" altLang="ja-JP" sz="1000" b="1" dirty="0">
              <a:solidFill>
                <a:prstClr val="black"/>
              </a:solidFill>
            </a:endParaRPr>
          </a:p>
          <a:p>
            <a:pPr defTabSz="914266"/>
            <a:r>
              <a:rPr lang="ja-JP" altLang="en-US" sz="1000" b="1" dirty="0">
                <a:solidFill>
                  <a:prstClr val="black"/>
                </a:solidFill>
              </a:rPr>
              <a:t>　　　　　　　　　　　　（受診勧奨や本人・家族へのサポート等）</a:t>
            </a:r>
          </a:p>
        </p:txBody>
      </p:sp>
      <p:sp>
        <p:nvSpPr>
          <p:cNvPr id="6" name="テキスト ボックス 5"/>
          <p:cNvSpPr txBox="1"/>
          <p:nvPr/>
        </p:nvSpPr>
        <p:spPr>
          <a:xfrm>
            <a:off x="274226" y="836722"/>
            <a:ext cx="1822523" cy="246209"/>
          </a:xfrm>
          <a:prstGeom prst="rect">
            <a:avLst/>
          </a:prstGeom>
          <a:noFill/>
        </p:spPr>
        <p:txBody>
          <a:bodyPr wrap="square" lIns="91427" tIns="45714" rIns="91427" bIns="45714" rtlCol="0">
            <a:spAutoFit/>
          </a:bodyPr>
          <a:lstStyle/>
          <a:p>
            <a:pPr defTabSz="914266"/>
            <a:r>
              <a:rPr lang="ja-JP" altLang="en-US" sz="1000" dirty="0">
                <a:solidFill>
                  <a:prstClr val="black"/>
                </a:solidFill>
              </a:rPr>
              <a:t>（個別の訪問支援）</a:t>
            </a:r>
          </a:p>
        </p:txBody>
      </p:sp>
      <p:sp>
        <p:nvSpPr>
          <p:cNvPr id="69" name="テキスト ボックス 68"/>
          <p:cNvSpPr txBox="1"/>
          <p:nvPr/>
        </p:nvSpPr>
        <p:spPr>
          <a:xfrm>
            <a:off x="246487" y="1196986"/>
            <a:ext cx="1916276" cy="246209"/>
          </a:xfrm>
          <a:prstGeom prst="rect">
            <a:avLst/>
          </a:prstGeom>
          <a:noFill/>
        </p:spPr>
        <p:txBody>
          <a:bodyPr wrap="square" lIns="91427" tIns="45714" rIns="91427" bIns="45714" rtlCol="0">
            <a:spAutoFit/>
          </a:bodyPr>
          <a:lstStyle/>
          <a:p>
            <a:pPr defTabSz="914266"/>
            <a:r>
              <a:rPr lang="ja-JP" altLang="en-US" sz="1000" dirty="0">
                <a:solidFill>
                  <a:prstClr val="black"/>
                </a:solidFill>
              </a:rPr>
              <a:t>（専任の連携支援・相談等）</a:t>
            </a:r>
          </a:p>
        </p:txBody>
      </p:sp>
      <p:pic>
        <p:nvPicPr>
          <p:cNvPr id="1027" name="Picture 3" descr="C:\Users\YCHXX\AppData\Local\Microsoft\Windows\Temporary Internet Files\Content.IE5\YO97QDGR\MC90043261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655" y="5049241"/>
            <a:ext cx="541732" cy="540000"/>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370990" y="5559281"/>
            <a:ext cx="1241816" cy="246221"/>
          </a:xfrm>
          <a:prstGeom prst="rect">
            <a:avLst/>
          </a:prstGeom>
          <a:noFill/>
        </p:spPr>
        <p:txBody>
          <a:bodyPr wrap="square" lIns="91427" tIns="45714" rIns="91427" bIns="45714" rtlCol="0">
            <a:spAutoFit/>
          </a:bodyPr>
          <a:lstStyle/>
          <a:p>
            <a:pPr algn="ctr" defTabSz="914266"/>
            <a:r>
              <a:rPr lang="ja-JP" altLang="en-US" sz="1000" dirty="0">
                <a:solidFill>
                  <a:prstClr val="black"/>
                </a:solidFill>
              </a:rPr>
              <a:t>保健師・看護師等</a:t>
            </a:r>
          </a:p>
        </p:txBody>
      </p:sp>
      <p:sp>
        <p:nvSpPr>
          <p:cNvPr id="10" name="加算記号 9"/>
          <p:cNvSpPr/>
          <p:nvPr/>
        </p:nvSpPr>
        <p:spPr>
          <a:xfrm>
            <a:off x="2512884" y="4559944"/>
            <a:ext cx="304181"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95" name="テキスト ボックス 94"/>
          <p:cNvSpPr txBox="1"/>
          <p:nvPr/>
        </p:nvSpPr>
        <p:spPr>
          <a:xfrm>
            <a:off x="2801715" y="4608424"/>
            <a:ext cx="496677" cy="230832"/>
          </a:xfrm>
          <a:prstGeom prst="rect">
            <a:avLst/>
          </a:prstGeom>
          <a:noFill/>
        </p:spPr>
        <p:txBody>
          <a:bodyPr wrap="square" lIns="91427" tIns="45714" rIns="91427" bIns="45714" rtlCol="0">
            <a:spAutoFit/>
          </a:bodyPr>
          <a:lstStyle/>
          <a:p>
            <a:pPr defTabSz="914266"/>
            <a:r>
              <a:rPr lang="ja-JP" altLang="en-US" sz="900" dirty="0">
                <a:solidFill>
                  <a:prstClr val="black"/>
                </a:solidFill>
              </a:rPr>
              <a:t>連携</a:t>
            </a:r>
          </a:p>
        </p:txBody>
      </p:sp>
      <p:sp>
        <p:nvSpPr>
          <p:cNvPr id="2" name="テキスト ボックス 1"/>
          <p:cNvSpPr txBox="1"/>
          <p:nvPr/>
        </p:nvSpPr>
        <p:spPr>
          <a:xfrm>
            <a:off x="40200" y="15018"/>
            <a:ext cx="9937775" cy="461665"/>
          </a:xfrm>
          <a:prstGeom prst="rect">
            <a:avLst/>
          </a:prstGeom>
          <a:noFill/>
        </p:spPr>
        <p:txBody>
          <a:bodyPr wrap="square" lIns="91427" tIns="45714" rIns="91427" bIns="45714" rtlCol="0">
            <a:spAutoFit/>
          </a:bodyPr>
          <a:lstStyle/>
          <a:p>
            <a:pPr algn="ctr" defTabSz="914266">
              <a:defRPr/>
            </a:pPr>
            <a:r>
              <a:rPr lang="ja-JP" altLang="en-US" sz="2400" b="1" dirty="0">
                <a:solidFill>
                  <a:prstClr val="black"/>
                </a:solidFill>
                <a:latin typeface="ＭＳ ゴシック" pitchFamily="49" charset="-128"/>
                <a:ea typeface="ＭＳ ゴシック" pitchFamily="49" charset="-128"/>
              </a:rPr>
              <a:t>認知症初期集中支援チームと認知症地域支援推進員について</a:t>
            </a:r>
          </a:p>
        </p:txBody>
      </p:sp>
      <p:pic>
        <p:nvPicPr>
          <p:cNvPr id="80" name="Picture 14"/>
          <p:cNvPicPr>
            <a:picLocks noChangeArrowheads="1"/>
          </p:cNvPicPr>
          <p:nvPr/>
        </p:nvPicPr>
        <p:blipFill>
          <a:blip r:embed="rId6" cstate="print"/>
          <a:srcRect/>
          <a:stretch>
            <a:fillRect/>
          </a:stretch>
        </p:blipFill>
        <p:spPr bwMode="auto">
          <a:xfrm>
            <a:off x="1718135" y="2780928"/>
            <a:ext cx="613963" cy="684000"/>
          </a:xfrm>
          <a:prstGeom prst="rect">
            <a:avLst/>
          </a:prstGeom>
          <a:noFill/>
          <a:ln w="25400">
            <a:noFill/>
            <a:prstDash val="sysDash"/>
            <a:miter lim="800000"/>
            <a:headEnd/>
            <a:tailEnd/>
          </a:ln>
          <a:effectLst/>
        </p:spPr>
      </p:pic>
      <p:sp>
        <p:nvSpPr>
          <p:cNvPr id="82" name="テキスト ボックス 81"/>
          <p:cNvSpPr txBox="1"/>
          <p:nvPr/>
        </p:nvSpPr>
        <p:spPr>
          <a:xfrm>
            <a:off x="2296056" y="2885073"/>
            <a:ext cx="1300298" cy="400097"/>
          </a:xfrm>
          <a:prstGeom prst="rect">
            <a:avLst/>
          </a:prstGeom>
          <a:noFill/>
        </p:spPr>
        <p:txBody>
          <a:bodyPr wrap="square" lIns="91427" tIns="45714" rIns="91427" bIns="45714" rtlCol="0">
            <a:spAutoFit/>
          </a:bodyPr>
          <a:lstStyle/>
          <a:p>
            <a:pPr defTabSz="914266"/>
            <a:r>
              <a:rPr lang="ja-JP" altLang="en-US" sz="1000" dirty="0">
                <a:solidFill>
                  <a:prstClr val="black"/>
                </a:solidFill>
              </a:rPr>
              <a:t>認知症サポート医</a:t>
            </a:r>
          </a:p>
          <a:p>
            <a:pPr defTabSz="914266"/>
            <a:r>
              <a:rPr lang="ja-JP" altLang="en-US" sz="1000" dirty="0">
                <a:solidFill>
                  <a:prstClr val="black"/>
                </a:solidFill>
              </a:rPr>
              <a:t>である専門医（嘱託）</a:t>
            </a:r>
            <a:endParaRPr lang="en-US" altLang="ja-JP" sz="1000" dirty="0">
              <a:solidFill>
                <a:prstClr val="black"/>
              </a:solidFill>
            </a:endParaRPr>
          </a:p>
        </p:txBody>
      </p:sp>
      <p:sp>
        <p:nvSpPr>
          <p:cNvPr id="91" name="テキスト ボックス 90"/>
          <p:cNvSpPr txBox="1"/>
          <p:nvPr/>
        </p:nvSpPr>
        <p:spPr>
          <a:xfrm>
            <a:off x="7497316" y="3084015"/>
            <a:ext cx="2121551" cy="708573"/>
          </a:xfrm>
          <a:prstGeom prst="rect">
            <a:avLst/>
          </a:prstGeom>
          <a:noFill/>
          <a:ln w="12700">
            <a:noFill/>
            <a:prstDash val="sysDash"/>
          </a:ln>
        </p:spPr>
        <p:txBody>
          <a:bodyPr wrap="square" lIns="91427" tIns="45714" rIns="91427" bIns="45714" rtlCol="0" anchor="ctr">
            <a:spAutoFit/>
          </a:bodyPr>
          <a:lstStyle/>
          <a:p>
            <a:pPr defTabSz="914266"/>
            <a:r>
              <a:rPr lang="ja-JP" altLang="en-US" sz="1000" b="1" dirty="0">
                <a:solidFill>
                  <a:prstClr val="black"/>
                </a:solidFill>
              </a:rPr>
              <a:t>○　専門的な鑑別診断</a:t>
            </a:r>
            <a:endParaRPr lang="en-US" altLang="ja-JP" sz="1000" b="1" dirty="0">
              <a:solidFill>
                <a:prstClr val="black"/>
              </a:solidFill>
            </a:endParaRPr>
          </a:p>
          <a:p>
            <a:pPr defTabSz="914266"/>
            <a:r>
              <a:rPr lang="ja-JP" altLang="en-US" sz="1000" b="1" dirty="0">
                <a:solidFill>
                  <a:prstClr val="black"/>
                </a:solidFill>
              </a:rPr>
              <a:t>○　定期的なアセスメント</a:t>
            </a:r>
            <a:endParaRPr lang="en-US" altLang="ja-JP" sz="1000" b="1" dirty="0">
              <a:solidFill>
                <a:prstClr val="black"/>
              </a:solidFill>
            </a:endParaRPr>
          </a:p>
          <a:p>
            <a:pPr defTabSz="914266"/>
            <a:r>
              <a:rPr lang="ja-JP" altLang="en-US" sz="1000" b="1" dirty="0">
                <a:solidFill>
                  <a:prstClr val="black"/>
                </a:solidFill>
              </a:rPr>
              <a:t>○　行動・心理症状外来対応</a:t>
            </a:r>
            <a:endParaRPr lang="en-US" altLang="ja-JP" sz="1000" b="1" dirty="0">
              <a:solidFill>
                <a:prstClr val="black"/>
              </a:solidFill>
            </a:endParaRPr>
          </a:p>
          <a:p>
            <a:pPr defTabSz="914266"/>
            <a:r>
              <a:rPr lang="ja-JP" altLang="en-US" sz="1000" b="1" dirty="0">
                <a:solidFill>
                  <a:prstClr val="black"/>
                </a:solidFill>
              </a:rPr>
              <a:t>○　地域連携</a:t>
            </a:r>
            <a:endParaRPr lang="en-US" altLang="ja-JP" sz="1000" b="1" dirty="0">
              <a:solidFill>
                <a:prstClr val="black"/>
              </a:solidFill>
            </a:endParaRPr>
          </a:p>
        </p:txBody>
      </p:sp>
      <p:sp>
        <p:nvSpPr>
          <p:cNvPr id="9" name="テキスト ボックス 8"/>
          <p:cNvSpPr txBox="1"/>
          <p:nvPr/>
        </p:nvSpPr>
        <p:spPr>
          <a:xfrm>
            <a:off x="230717" y="1916844"/>
            <a:ext cx="2904119" cy="307777"/>
          </a:xfrm>
          <a:prstGeom prst="rect">
            <a:avLst/>
          </a:prstGeom>
          <a:noFill/>
        </p:spPr>
        <p:txBody>
          <a:bodyPr wrap="square" lIns="91427" tIns="45714" rIns="91427" bIns="45714" rtlCol="0">
            <a:spAutoFit/>
          </a:bodyPr>
          <a:lstStyle/>
          <a:p>
            <a:pPr defTabSz="914266"/>
            <a:r>
              <a:rPr lang="ja-JP" altLang="en-US" sz="1400" b="1" dirty="0">
                <a:solidFill>
                  <a:prstClr val="black"/>
                </a:solidFill>
                <a:latin typeface="ＭＳ Ｐゴシック"/>
              </a:rPr>
              <a:t>●認知症初期集中支援チーム</a:t>
            </a:r>
          </a:p>
        </p:txBody>
      </p:sp>
      <p:sp>
        <p:nvSpPr>
          <p:cNvPr id="96" name="テキスト ボックス 95"/>
          <p:cNvSpPr txBox="1"/>
          <p:nvPr/>
        </p:nvSpPr>
        <p:spPr>
          <a:xfrm>
            <a:off x="5995853" y="1744381"/>
            <a:ext cx="3813083" cy="307764"/>
          </a:xfrm>
          <a:prstGeom prst="rect">
            <a:avLst/>
          </a:prstGeom>
          <a:noFill/>
        </p:spPr>
        <p:txBody>
          <a:bodyPr wrap="square" lIns="91427" tIns="45714" rIns="91427" bIns="45714" rtlCol="0">
            <a:spAutoFit/>
          </a:bodyPr>
          <a:lstStyle/>
          <a:p>
            <a:pPr defTabSz="914266"/>
            <a:r>
              <a:rPr lang="ja-JP" altLang="en-US" sz="1400" b="1" dirty="0">
                <a:solidFill>
                  <a:prstClr val="black"/>
                </a:solidFill>
                <a:latin typeface="ＭＳ Ｐゴシック"/>
              </a:rPr>
              <a:t>●専門医療機関（認知症疾患医療センター等）</a:t>
            </a:r>
          </a:p>
        </p:txBody>
      </p:sp>
      <p:sp>
        <p:nvSpPr>
          <p:cNvPr id="97" name="テキスト ボックス 96"/>
          <p:cNvSpPr txBox="1"/>
          <p:nvPr/>
        </p:nvSpPr>
        <p:spPr>
          <a:xfrm>
            <a:off x="259785" y="4705640"/>
            <a:ext cx="2904119" cy="307777"/>
          </a:xfrm>
          <a:prstGeom prst="rect">
            <a:avLst/>
          </a:prstGeom>
          <a:noFill/>
        </p:spPr>
        <p:txBody>
          <a:bodyPr wrap="square" lIns="91427" tIns="45714" rIns="91427" bIns="45714" rtlCol="0">
            <a:spAutoFit/>
          </a:bodyPr>
          <a:lstStyle/>
          <a:p>
            <a:pPr defTabSz="914266"/>
            <a:r>
              <a:rPr lang="ja-JP" altLang="en-US" sz="1400" b="1" dirty="0">
                <a:solidFill>
                  <a:prstClr val="black"/>
                </a:solidFill>
                <a:latin typeface="ＭＳ Ｐゴシック"/>
              </a:rPr>
              <a:t>●認知症地域支援推進員</a:t>
            </a:r>
          </a:p>
        </p:txBody>
      </p:sp>
      <p:sp>
        <p:nvSpPr>
          <p:cNvPr id="98" name="テキスト ボックス 97"/>
          <p:cNvSpPr txBox="1"/>
          <p:nvPr/>
        </p:nvSpPr>
        <p:spPr>
          <a:xfrm>
            <a:off x="1488190" y="5334070"/>
            <a:ext cx="2572532" cy="400097"/>
          </a:xfrm>
          <a:prstGeom prst="rect">
            <a:avLst/>
          </a:prstGeom>
          <a:noFill/>
          <a:ln w="12700">
            <a:solidFill>
              <a:schemeClr val="tx1"/>
            </a:solidFill>
            <a:prstDash val="sysDash"/>
          </a:ln>
        </p:spPr>
        <p:txBody>
          <a:bodyPr wrap="square" lIns="91427" tIns="45714" rIns="91427" bIns="45714" rtlCol="0">
            <a:spAutoFit/>
          </a:bodyPr>
          <a:lstStyle/>
          <a:p>
            <a:pPr algn="ctr" defTabSz="914266"/>
            <a:r>
              <a:rPr lang="ja-JP" altLang="en-US" sz="1000" b="1" dirty="0">
                <a:solidFill>
                  <a:prstClr val="black"/>
                </a:solidFill>
              </a:rPr>
              <a:t>地域の実態に応じた認知症施策の推進</a:t>
            </a:r>
            <a:endParaRPr lang="en-US" altLang="ja-JP" sz="1000" b="1" dirty="0">
              <a:solidFill>
                <a:prstClr val="black"/>
              </a:solidFill>
            </a:endParaRPr>
          </a:p>
          <a:p>
            <a:pPr algn="ctr" defTabSz="914266"/>
            <a:r>
              <a:rPr lang="ja-JP" altLang="en-US" sz="1000" b="1" dirty="0">
                <a:solidFill>
                  <a:prstClr val="black"/>
                </a:solidFill>
              </a:rPr>
              <a:t>（医療・介護・地域資源と専門相談等）</a:t>
            </a:r>
          </a:p>
        </p:txBody>
      </p:sp>
      <p:sp>
        <p:nvSpPr>
          <p:cNvPr id="99" name="テキスト ボックス 98"/>
          <p:cNvSpPr txBox="1"/>
          <p:nvPr/>
        </p:nvSpPr>
        <p:spPr>
          <a:xfrm>
            <a:off x="6919416" y="4336888"/>
            <a:ext cx="2354899" cy="338542"/>
          </a:xfrm>
          <a:prstGeom prst="rect">
            <a:avLst/>
          </a:prstGeom>
          <a:noFill/>
        </p:spPr>
        <p:txBody>
          <a:bodyPr wrap="square" lIns="91427" tIns="45714" rIns="91427" bIns="45714" rtlCol="0">
            <a:spAutoFit/>
          </a:bodyPr>
          <a:lstStyle/>
          <a:p>
            <a:pPr defTabSz="914266"/>
            <a:r>
              <a:rPr lang="ja-JP" altLang="en-US" sz="1600" b="1" dirty="0">
                <a:solidFill>
                  <a:prstClr val="black"/>
                </a:solidFill>
                <a:latin typeface="ＭＳ Ｐゴシック"/>
              </a:rPr>
              <a:t>●かかりつけ医・歯科医</a:t>
            </a:r>
          </a:p>
        </p:txBody>
      </p:sp>
      <p:sp>
        <p:nvSpPr>
          <p:cNvPr id="11" name="角丸四角形 10"/>
          <p:cNvSpPr/>
          <p:nvPr/>
        </p:nvSpPr>
        <p:spPr>
          <a:xfrm>
            <a:off x="417885" y="6053122"/>
            <a:ext cx="9174329" cy="763934"/>
          </a:xfrm>
          <a:prstGeom prst="roundRect">
            <a:avLst>
              <a:gd name="adj" fmla="val 38105"/>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defTabSz="914266"/>
            <a:r>
              <a:rPr lang="ja-JP" altLang="en-US" sz="1200" b="1" dirty="0">
                <a:solidFill>
                  <a:prstClr val="black"/>
                </a:solidFill>
              </a:rPr>
              <a:t>①訪問支援対象者の把握</a:t>
            </a:r>
            <a:r>
              <a:rPr lang="ja-JP" altLang="en-US" sz="1200" dirty="0">
                <a:solidFill>
                  <a:prstClr val="black"/>
                </a:solidFill>
              </a:rPr>
              <a:t>、</a:t>
            </a:r>
            <a:r>
              <a:rPr lang="ja-JP" altLang="en-US" sz="1200" b="1" dirty="0">
                <a:solidFill>
                  <a:prstClr val="black"/>
                </a:solidFill>
              </a:rPr>
              <a:t>②情報収集</a:t>
            </a:r>
            <a:r>
              <a:rPr lang="ja-JP" altLang="en-US" sz="900" dirty="0">
                <a:solidFill>
                  <a:prstClr val="black"/>
                </a:solidFill>
              </a:rPr>
              <a:t>（本人の生活情報や家族の状況など）</a:t>
            </a:r>
            <a:r>
              <a:rPr lang="ja-JP" altLang="en-US" sz="1200" b="1" dirty="0">
                <a:solidFill>
                  <a:prstClr val="black"/>
                </a:solidFill>
              </a:rPr>
              <a:t>、</a:t>
            </a:r>
            <a:r>
              <a:rPr lang="ja-JP" altLang="en-US" sz="1200" b="1" dirty="0" smtClean="0">
                <a:solidFill>
                  <a:prstClr val="black"/>
                </a:solidFill>
              </a:rPr>
              <a:t>③初回</a:t>
            </a:r>
            <a:r>
              <a:rPr lang="ja-JP" altLang="en-US" sz="1200" b="1" dirty="0">
                <a:solidFill>
                  <a:prstClr val="black"/>
                </a:solidFill>
              </a:rPr>
              <a:t>訪問時の支援</a:t>
            </a:r>
            <a:r>
              <a:rPr lang="ja-JP" altLang="en-US" sz="900" dirty="0">
                <a:solidFill>
                  <a:prstClr val="black"/>
                </a:solidFill>
              </a:rPr>
              <a:t>（認知症への理解、専門的医療機関等の利用の説明、介護保険サービス利用の説明、本人・家族への心理的サポート）</a:t>
            </a:r>
            <a:r>
              <a:rPr lang="ja-JP" altLang="en-US" sz="1200" dirty="0" smtClean="0">
                <a:solidFill>
                  <a:prstClr val="black"/>
                </a:solidFill>
              </a:rPr>
              <a:t>、</a:t>
            </a:r>
            <a:r>
              <a:rPr lang="ja-JP" altLang="en-US" sz="1200" b="1" dirty="0" smtClean="0">
                <a:solidFill>
                  <a:prstClr val="black"/>
                </a:solidFill>
              </a:rPr>
              <a:t>④観察・評価</a:t>
            </a:r>
            <a:r>
              <a:rPr lang="ja-JP" altLang="en-US" sz="900" dirty="0" smtClean="0">
                <a:solidFill>
                  <a:prstClr val="black"/>
                </a:solidFill>
              </a:rPr>
              <a:t>（認知機能、生活機能、行動・心理症状、家族の介護負担度、身体の様子のチェック）、</a:t>
            </a:r>
            <a:endParaRPr lang="en-US" altLang="ja-JP" sz="900" dirty="0">
              <a:solidFill>
                <a:prstClr val="black"/>
              </a:solidFill>
            </a:endParaRPr>
          </a:p>
          <a:p>
            <a:pPr defTabSz="914266"/>
            <a:r>
              <a:rPr lang="ja-JP" altLang="en-US" sz="1200" b="1" dirty="0">
                <a:solidFill>
                  <a:prstClr val="black"/>
                </a:solidFill>
              </a:rPr>
              <a:t>⑤専門医を含めたチーム員会議の開催</a:t>
            </a:r>
            <a:r>
              <a:rPr lang="ja-JP" altLang="en-US" sz="900" dirty="0">
                <a:solidFill>
                  <a:prstClr val="black"/>
                </a:solidFill>
              </a:rPr>
              <a:t>（観察・評価内容の確認、支援の方針・内容・頻度等の検討）</a:t>
            </a:r>
            <a:r>
              <a:rPr lang="ja-JP" altLang="en-US" sz="1200" b="1" dirty="0">
                <a:solidFill>
                  <a:prstClr val="black"/>
                </a:solidFill>
              </a:rPr>
              <a:t>、⑥初期集中支援の実施</a:t>
            </a:r>
            <a:r>
              <a:rPr lang="ja-JP" altLang="en-US" sz="900" dirty="0">
                <a:solidFill>
                  <a:prstClr val="black"/>
                </a:solidFill>
              </a:rPr>
              <a:t>（専門的医療機関等への受診勧奨、本人への助言、身体を整えるケア、生活環境の改善など）</a:t>
            </a:r>
            <a:r>
              <a:rPr lang="ja-JP" altLang="en-US" sz="1200" dirty="0">
                <a:solidFill>
                  <a:prstClr val="black"/>
                </a:solidFill>
              </a:rPr>
              <a:t>、</a:t>
            </a:r>
            <a:r>
              <a:rPr lang="ja-JP" altLang="en-US" sz="1200" b="1" dirty="0">
                <a:solidFill>
                  <a:prstClr val="black"/>
                </a:solidFill>
              </a:rPr>
              <a:t>⑦引き継ぎ後のモニタリング</a:t>
            </a:r>
          </a:p>
        </p:txBody>
      </p:sp>
      <p:sp>
        <p:nvSpPr>
          <p:cNvPr id="12" name="テキスト ボックス 11"/>
          <p:cNvSpPr txBox="1"/>
          <p:nvPr/>
        </p:nvSpPr>
        <p:spPr>
          <a:xfrm>
            <a:off x="273417" y="5816542"/>
            <a:ext cx="4088696" cy="276999"/>
          </a:xfrm>
          <a:prstGeom prst="rect">
            <a:avLst/>
          </a:prstGeom>
          <a:noFill/>
        </p:spPr>
        <p:txBody>
          <a:bodyPr wrap="square" lIns="91427" tIns="45714" rIns="91427" bIns="45714" rtlCol="0">
            <a:spAutoFit/>
          </a:bodyPr>
          <a:lstStyle/>
          <a:p>
            <a:pPr defTabSz="914266"/>
            <a:r>
              <a:rPr lang="ja-JP" altLang="en-US" sz="1200" b="1" dirty="0">
                <a:solidFill>
                  <a:prstClr val="black"/>
                </a:solidFill>
              </a:rPr>
              <a:t>≪認知症初期集中支援チームの主な業務の流れ≫</a:t>
            </a:r>
          </a:p>
        </p:txBody>
      </p:sp>
      <p:sp>
        <p:nvSpPr>
          <p:cNvPr id="102" name="テキスト ボックス 101"/>
          <p:cNvSpPr txBox="1"/>
          <p:nvPr/>
        </p:nvSpPr>
        <p:spPr>
          <a:xfrm>
            <a:off x="347106" y="3212976"/>
            <a:ext cx="430861" cy="341084"/>
          </a:xfrm>
          <a:prstGeom prst="rect">
            <a:avLst/>
          </a:prstGeom>
          <a:noFill/>
        </p:spPr>
        <p:txBody>
          <a:bodyPr vert="eaVert" wrap="square" lIns="91427" tIns="45714" rIns="91427" bIns="45714" rtlCol="0">
            <a:spAutoFit/>
          </a:bodyPr>
          <a:lstStyle/>
          <a:p>
            <a:pPr defTabSz="914266"/>
            <a:r>
              <a:rPr lang="ja-JP" altLang="en-US" sz="800" dirty="0">
                <a:solidFill>
                  <a:prstClr val="black"/>
                </a:solidFill>
              </a:rPr>
              <a:t>指導</a:t>
            </a:r>
            <a:endParaRPr lang="en-US" altLang="ja-JP" sz="800" dirty="0">
              <a:solidFill>
                <a:prstClr val="black"/>
              </a:solidFill>
            </a:endParaRPr>
          </a:p>
          <a:p>
            <a:pPr defTabSz="914266"/>
            <a:r>
              <a:rPr lang="ja-JP" altLang="en-US" sz="800" dirty="0">
                <a:solidFill>
                  <a:prstClr val="black"/>
                </a:solidFill>
              </a:rPr>
              <a:t>助言</a:t>
            </a:r>
          </a:p>
        </p:txBody>
      </p:sp>
      <p:sp>
        <p:nvSpPr>
          <p:cNvPr id="103" name="テキスト ボックス 102"/>
          <p:cNvSpPr txBox="1"/>
          <p:nvPr/>
        </p:nvSpPr>
        <p:spPr>
          <a:xfrm>
            <a:off x="839104" y="3212978"/>
            <a:ext cx="430861" cy="596703"/>
          </a:xfrm>
          <a:prstGeom prst="rect">
            <a:avLst/>
          </a:prstGeom>
          <a:noFill/>
        </p:spPr>
        <p:txBody>
          <a:bodyPr vert="eaVert" wrap="square" lIns="91427" tIns="45714" rIns="91427" bIns="45714" rtlCol="0">
            <a:spAutoFit/>
          </a:bodyPr>
          <a:lstStyle/>
          <a:p>
            <a:pPr defTabSz="914266"/>
            <a:r>
              <a:rPr lang="ja-JP" altLang="en-US" sz="800" dirty="0">
                <a:solidFill>
                  <a:prstClr val="black"/>
                </a:solidFill>
              </a:rPr>
              <a:t>相談</a:t>
            </a:r>
            <a:endParaRPr lang="en-US" altLang="ja-JP" sz="800" dirty="0">
              <a:solidFill>
                <a:prstClr val="black"/>
              </a:solidFill>
            </a:endParaRPr>
          </a:p>
          <a:p>
            <a:pPr defTabSz="914266"/>
            <a:r>
              <a:rPr lang="ja-JP" altLang="en-US" sz="800" dirty="0">
                <a:solidFill>
                  <a:prstClr val="black"/>
                </a:solidFill>
              </a:rPr>
              <a:t>情報提供</a:t>
            </a:r>
          </a:p>
        </p:txBody>
      </p:sp>
      <p:sp>
        <p:nvSpPr>
          <p:cNvPr id="4" name="角丸四角形 3"/>
          <p:cNvSpPr/>
          <p:nvPr/>
        </p:nvSpPr>
        <p:spPr>
          <a:xfrm>
            <a:off x="951531" y="3717028"/>
            <a:ext cx="2644891" cy="789111"/>
          </a:xfrm>
          <a:prstGeom prst="roundRect">
            <a:avLst/>
          </a:prstGeom>
          <a:solidFill>
            <a:schemeClr val="accent6">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pic>
        <p:nvPicPr>
          <p:cNvPr id="83" name="Picture 6" descr="C:\Users\YCHXX\AppData\Local\Microsoft\Windows\Temporary Internet Files\Content.IE5\XBSXZDFH\MC900431614[1].png"/>
          <p:cNvPicPr>
            <a:picLocks noChangeArrowheads="1"/>
          </p:cNvPicPr>
          <p:nvPr/>
        </p:nvPicPr>
        <p:blipFill>
          <a:blip r:embed="rId7" cstate="print"/>
          <a:srcRect/>
          <a:stretch>
            <a:fillRect/>
          </a:stretch>
        </p:blipFill>
        <p:spPr bwMode="auto">
          <a:xfrm>
            <a:off x="1591861" y="3721853"/>
            <a:ext cx="469500" cy="468000"/>
          </a:xfrm>
          <a:prstGeom prst="rect">
            <a:avLst/>
          </a:prstGeom>
          <a:noFill/>
        </p:spPr>
      </p:pic>
      <p:sp>
        <p:nvSpPr>
          <p:cNvPr id="79" name="テキスト ボックス 78"/>
          <p:cNvSpPr txBox="1"/>
          <p:nvPr/>
        </p:nvSpPr>
        <p:spPr>
          <a:xfrm>
            <a:off x="991922" y="4109022"/>
            <a:ext cx="2630381" cy="400097"/>
          </a:xfrm>
          <a:prstGeom prst="rect">
            <a:avLst/>
          </a:prstGeom>
          <a:noFill/>
        </p:spPr>
        <p:txBody>
          <a:bodyPr wrap="square" lIns="91427" tIns="45714" rIns="91427" bIns="45714" rtlCol="0">
            <a:spAutoFit/>
          </a:bodyPr>
          <a:lstStyle/>
          <a:p>
            <a:pPr defTabSz="914266"/>
            <a:r>
              <a:rPr lang="ja-JP" altLang="en-US" sz="1000" dirty="0">
                <a:solidFill>
                  <a:prstClr val="black"/>
                </a:solidFill>
              </a:rPr>
              <a:t>医療系＋介護系職員（保健師、看護師、介護福祉士、社会福祉士、精神保健福祉士等）</a:t>
            </a:r>
          </a:p>
        </p:txBody>
      </p:sp>
      <p:sp>
        <p:nvSpPr>
          <p:cNvPr id="56" name="テキスト ボックス 55"/>
          <p:cNvSpPr txBox="1"/>
          <p:nvPr/>
        </p:nvSpPr>
        <p:spPr>
          <a:xfrm>
            <a:off x="1140341" y="3501009"/>
            <a:ext cx="765647" cy="215444"/>
          </a:xfrm>
          <a:prstGeom prst="rect">
            <a:avLst/>
          </a:prstGeom>
          <a:noFill/>
        </p:spPr>
        <p:txBody>
          <a:bodyPr wrap="square" lIns="91427" tIns="45714" rIns="91427" bIns="45714" rtlCol="0">
            <a:spAutoFit/>
          </a:bodyPr>
          <a:lstStyle/>
          <a:p>
            <a:pPr algn="ctr" defTabSz="914266"/>
            <a:r>
              <a:rPr lang="ja-JP" altLang="en-US" sz="800" dirty="0">
                <a:solidFill>
                  <a:prstClr val="black"/>
                </a:solidFill>
              </a:rPr>
              <a:t>訪問担当者</a:t>
            </a:r>
          </a:p>
        </p:txBody>
      </p:sp>
      <p:sp>
        <p:nvSpPr>
          <p:cNvPr id="15" name="テキスト ボックス 14"/>
          <p:cNvSpPr txBox="1"/>
          <p:nvPr/>
        </p:nvSpPr>
        <p:spPr>
          <a:xfrm>
            <a:off x="2509773" y="3436126"/>
            <a:ext cx="430861" cy="596703"/>
          </a:xfrm>
          <a:prstGeom prst="rect">
            <a:avLst/>
          </a:prstGeom>
          <a:noFill/>
        </p:spPr>
        <p:txBody>
          <a:bodyPr vert="eaVert" wrap="square" lIns="91427" tIns="45714" rIns="91427" bIns="45714" rtlCol="0">
            <a:spAutoFit/>
          </a:bodyPr>
          <a:lstStyle/>
          <a:p>
            <a:pPr defTabSz="914266"/>
            <a:r>
              <a:rPr lang="ja-JP" altLang="en-US" sz="800" dirty="0">
                <a:solidFill>
                  <a:prstClr val="black"/>
                </a:solidFill>
              </a:rPr>
              <a:t>相談</a:t>
            </a:r>
            <a:endParaRPr lang="en-US" altLang="ja-JP" sz="800" dirty="0">
              <a:solidFill>
                <a:prstClr val="black"/>
              </a:solidFill>
            </a:endParaRPr>
          </a:p>
          <a:p>
            <a:pPr defTabSz="914266"/>
            <a:r>
              <a:rPr lang="ja-JP" altLang="en-US" sz="800" dirty="0">
                <a:solidFill>
                  <a:prstClr val="black"/>
                </a:solidFill>
              </a:rPr>
              <a:t>情報提供</a:t>
            </a:r>
          </a:p>
        </p:txBody>
      </p:sp>
      <p:cxnSp>
        <p:nvCxnSpPr>
          <p:cNvPr id="58" name="直線矢印コネクタ 57"/>
          <p:cNvCxnSpPr/>
          <p:nvPr/>
        </p:nvCxnSpPr>
        <p:spPr>
          <a:xfrm>
            <a:off x="2296041" y="3448703"/>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65156" y="3436111"/>
            <a:ext cx="430861" cy="341084"/>
          </a:xfrm>
          <a:prstGeom prst="rect">
            <a:avLst/>
          </a:prstGeom>
          <a:noFill/>
        </p:spPr>
        <p:txBody>
          <a:bodyPr vert="eaVert" wrap="square" lIns="91427" tIns="45714" rIns="91427" bIns="45714" rtlCol="0">
            <a:spAutoFit/>
          </a:bodyPr>
          <a:lstStyle/>
          <a:p>
            <a:pPr defTabSz="914266"/>
            <a:r>
              <a:rPr lang="ja-JP" altLang="en-US" sz="800" dirty="0">
                <a:solidFill>
                  <a:prstClr val="black"/>
                </a:solidFill>
              </a:rPr>
              <a:t>指導</a:t>
            </a:r>
            <a:endParaRPr lang="en-US" altLang="ja-JP" sz="800" dirty="0">
              <a:solidFill>
                <a:prstClr val="black"/>
              </a:solidFill>
            </a:endParaRPr>
          </a:p>
          <a:p>
            <a:pPr defTabSz="914266"/>
            <a:r>
              <a:rPr lang="ja-JP" altLang="en-US" sz="800" dirty="0">
                <a:solidFill>
                  <a:prstClr val="black"/>
                </a:solidFill>
              </a:rPr>
              <a:t>助言</a:t>
            </a:r>
          </a:p>
        </p:txBody>
      </p:sp>
      <p:sp>
        <p:nvSpPr>
          <p:cNvPr id="76" name="加算記号 75"/>
          <p:cNvSpPr/>
          <p:nvPr/>
        </p:nvSpPr>
        <p:spPr>
          <a:xfrm>
            <a:off x="2274086" y="3839638"/>
            <a:ext cx="304908"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cxnSp>
        <p:nvCxnSpPr>
          <p:cNvPr id="74" name="直線矢印コネクタ 73"/>
          <p:cNvCxnSpPr/>
          <p:nvPr/>
        </p:nvCxnSpPr>
        <p:spPr>
          <a:xfrm flipV="1">
            <a:off x="2512757" y="3406039"/>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 name="Picture 4" descr="C:\Users\YCHXX\AppData\Local\Microsoft\Windows\Temporary Internet Files\Content.IE5\PZA43NQV\MC900431601[1].png"/>
          <p:cNvPicPr>
            <a:picLocks noChangeArrowheads="1"/>
          </p:cNvPicPr>
          <p:nvPr/>
        </p:nvPicPr>
        <p:blipFill>
          <a:blip r:embed="rId8" cstate="print"/>
          <a:srcRect/>
          <a:stretch>
            <a:fillRect/>
          </a:stretch>
        </p:blipFill>
        <p:spPr bwMode="auto">
          <a:xfrm>
            <a:off x="2879145" y="3720066"/>
            <a:ext cx="469500" cy="468000"/>
          </a:xfrm>
          <a:prstGeom prst="rect">
            <a:avLst/>
          </a:prstGeom>
          <a:noFill/>
        </p:spPr>
      </p:pic>
      <p:sp>
        <p:nvSpPr>
          <p:cNvPr id="54" name="角丸四角形 53"/>
          <p:cNvSpPr/>
          <p:nvPr/>
        </p:nvSpPr>
        <p:spPr>
          <a:xfrm>
            <a:off x="4654346" y="3784499"/>
            <a:ext cx="1845073" cy="800423"/>
          </a:xfrm>
          <a:prstGeom prst="round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pic>
        <p:nvPicPr>
          <p:cNvPr id="67" name="Picture 2" descr="C:\Users\YCHXX\AppData\Local\Microsoft\Windows\Temporary Internet Files\Content.IE5\PZA43NQV\MC900442080[1].wmf"/>
          <p:cNvPicPr>
            <a:picLocks noChangeAspect="1" noChangeArrowheads="1"/>
          </p:cNvPicPr>
          <p:nvPr/>
        </p:nvPicPr>
        <p:blipFill>
          <a:blip r:embed="rId9" cstate="print"/>
          <a:srcRect/>
          <a:stretch>
            <a:fillRect/>
          </a:stretch>
        </p:blipFill>
        <p:spPr bwMode="auto">
          <a:xfrm>
            <a:off x="5710475" y="3907885"/>
            <a:ext cx="570081" cy="553612"/>
          </a:xfrm>
          <a:prstGeom prst="rect">
            <a:avLst/>
          </a:prstGeom>
          <a:noFill/>
        </p:spPr>
      </p:pic>
      <p:sp>
        <p:nvSpPr>
          <p:cNvPr id="5" name="正方形/長方形 4"/>
          <p:cNvSpPr/>
          <p:nvPr/>
        </p:nvSpPr>
        <p:spPr>
          <a:xfrm>
            <a:off x="4412619" y="3493995"/>
            <a:ext cx="2328456" cy="1480651"/>
          </a:xfrm>
          <a:prstGeom prst="rect">
            <a:avLst/>
          </a:prstGeom>
          <a:noFill/>
          <a:ln w="6350"/>
        </p:spPr>
        <p:style>
          <a:lnRef idx="2">
            <a:schemeClr val="accent6"/>
          </a:lnRef>
          <a:fillRef idx="1">
            <a:schemeClr val="lt1"/>
          </a:fillRef>
          <a:effectRef idx="0">
            <a:schemeClr val="accent6"/>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16" name="テキスト ボックス 15"/>
          <p:cNvSpPr txBox="1"/>
          <p:nvPr/>
        </p:nvSpPr>
        <p:spPr>
          <a:xfrm>
            <a:off x="4644282" y="4762361"/>
            <a:ext cx="595008" cy="215431"/>
          </a:xfrm>
          <a:prstGeom prst="rect">
            <a:avLst/>
          </a:prstGeom>
          <a:noFill/>
        </p:spPr>
        <p:txBody>
          <a:bodyPr wrap="none" lIns="91427" tIns="45714" rIns="91427" bIns="45714" rtlCol="0">
            <a:spAutoFit/>
          </a:bodyPr>
          <a:lstStyle/>
          <a:p>
            <a:pPr defTabSz="914266"/>
            <a:r>
              <a:rPr lang="ja-JP" altLang="en-US" sz="800" dirty="0">
                <a:solidFill>
                  <a:prstClr val="black"/>
                </a:solidFill>
              </a:rPr>
              <a:t>近隣地域</a:t>
            </a:r>
          </a:p>
        </p:txBody>
      </p:sp>
      <p:pic>
        <p:nvPicPr>
          <p:cNvPr id="73" name="Picture 2" descr="人間,女,女性,高齢者"/>
          <p:cNvPicPr>
            <a:picLocks noChangeAspect="1" noChangeArrowheads="1"/>
          </p:cNvPicPr>
          <p:nvPr/>
        </p:nvPicPr>
        <p:blipFill>
          <a:blip r:embed="rId10" cstate="print"/>
          <a:srcRect/>
          <a:stretch>
            <a:fillRect/>
          </a:stretch>
        </p:blipFill>
        <p:spPr bwMode="auto">
          <a:xfrm>
            <a:off x="4919422" y="3886382"/>
            <a:ext cx="570081" cy="563637"/>
          </a:xfrm>
          <a:prstGeom prst="rect">
            <a:avLst/>
          </a:prstGeom>
          <a:noFill/>
        </p:spPr>
      </p:pic>
      <p:sp>
        <p:nvSpPr>
          <p:cNvPr id="70" name="テキスト ボックス 69"/>
          <p:cNvSpPr txBox="1"/>
          <p:nvPr/>
        </p:nvSpPr>
        <p:spPr>
          <a:xfrm>
            <a:off x="4693215" y="3872054"/>
            <a:ext cx="307750" cy="740486"/>
          </a:xfrm>
          <a:prstGeom prst="rect">
            <a:avLst/>
          </a:prstGeom>
          <a:noFill/>
        </p:spPr>
        <p:txBody>
          <a:bodyPr vert="eaVert" wrap="square" lIns="91427" tIns="45714" rIns="91427" bIns="45714" rtlCol="0">
            <a:spAutoFit/>
          </a:bodyPr>
          <a:lstStyle/>
          <a:p>
            <a:pPr algn="ctr" defTabSz="914266"/>
            <a:r>
              <a:rPr lang="ja-JP" altLang="en-US" sz="800" dirty="0">
                <a:solidFill>
                  <a:prstClr val="black"/>
                </a:solidFill>
              </a:rPr>
              <a:t>本人</a:t>
            </a:r>
          </a:p>
        </p:txBody>
      </p:sp>
      <p:sp>
        <p:nvSpPr>
          <p:cNvPr id="71" name="テキスト ボックス 70"/>
          <p:cNvSpPr txBox="1"/>
          <p:nvPr/>
        </p:nvSpPr>
        <p:spPr>
          <a:xfrm>
            <a:off x="6235212" y="3866745"/>
            <a:ext cx="307750" cy="739616"/>
          </a:xfrm>
          <a:prstGeom prst="rect">
            <a:avLst/>
          </a:prstGeom>
          <a:noFill/>
        </p:spPr>
        <p:txBody>
          <a:bodyPr vert="eaVert" wrap="square" lIns="91427" tIns="45714" rIns="91427" bIns="45714" rtlCol="0">
            <a:spAutoFit/>
          </a:bodyPr>
          <a:lstStyle/>
          <a:p>
            <a:pPr algn="ctr" defTabSz="914266"/>
            <a:r>
              <a:rPr lang="ja-JP" altLang="en-US" sz="800" dirty="0">
                <a:solidFill>
                  <a:prstClr val="black"/>
                </a:solidFill>
              </a:rPr>
              <a:t>家族</a:t>
            </a:r>
          </a:p>
        </p:txBody>
      </p:sp>
      <p:pic>
        <p:nvPicPr>
          <p:cNvPr id="75" name="Picture 14"/>
          <p:cNvPicPr>
            <a:picLocks noChangeArrowheads="1"/>
          </p:cNvPicPr>
          <p:nvPr/>
        </p:nvPicPr>
        <p:blipFill>
          <a:blip r:embed="rId6" cstate="print"/>
          <a:srcRect/>
          <a:stretch>
            <a:fillRect/>
          </a:stretch>
        </p:blipFill>
        <p:spPr bwMode="auto">
          <a:xfrm>
            <a:off x="6652592" y="2600984"/>
            <a:ext cx="613963" cy="684000"/>
          </a:xfrm>
          <a:prstGeom prst="rect">
            <a:avLst/>
          </a:prstGeom>
          <a:noFill/>
          <a:ln w="25400">
            <a:noFill/>
            <a:prstDash val="sysDash"/>
            <a:miter lim="800000"/>
            <a:headEnd/>
            <a:tailEnd/>
          </a:ln>
          <a:effectLst/>
        </p:spPr>
      </p:pic>
      <p:sp>
        <p:nvSpPr>
          <p:cNvPr id="28" name="正方形/長方形 27"/>
          <p:cNvSpPr/>
          <p:nvPr/>
        </p:nvSpPr>
        <p:spPr>
          <a:xfrm rot="5400000">
            <a:off x="1094123" y="1544674"/>
            <a:ext cx="2328065" cy="3687961"/>
          </a:xfrm>
          <a:prstGeom prst="corner">
            <a:avLst>
              <a:gd name="adj1" fmla="val 139242"/>
              <a:gd name="adj2" fmla="val 42744"/>
            </a:avLst>
          </a:prstGeom>
          <a:noFill/>
        </p:spPr>
        <p:style>
          <a:lnRef idx="2">
            <a:schemeClr val="accent2"/>
          </a:lnRef>
          <a:fillRef idx="1">
            <a:schemeClr val="lt1"/>
          </a:fillRef>
          <a:effectRef idx="0">
            <a:schemeClr val="accent2"/>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30" name="L 字 29"/>
          <p:cNvSpPr/>
          <p:nvPr/>
        </p:nvSpPr>
        <p:spPr>
          <a:xfrm>
            <a:off x="353774" y="4974644"/>
            <a:ext cx="3748359" cy="788816"/>
          </a:xfrm>
          <a:prstGeom prst="corner">
            <a:avLst>
              <a:gd name="adj1" fmla="val 59710"/>
              <a:gd name="adj2" fmla="val 413369"/>
            </a:avLst>
          </a:prstGeom>
          <a:noFill/>
        </p:spPr>
        <p:style>
          <a:lnRef idx="2">
            <a:schemeClr val="accent1"/>
          </a:lnRef>
          <a:fillRef idx="1">
            <a:schemeClr val="lt1"/>
          </a:fillRef>
          <a:effectRef idx="0">
            <a:schemeClr val="accent1"/>
          </a:effectRef>
          <a:fontRef idx="minor">
            <a:schemeClr val="dk1"/>
          </a:fontRef>
        </p:style>
        <p:txBody>
          <a:bodyPr lIns="91427" tIns="45714" rIns="91427" bIns="45714" rtlCol="0" anchor="ctr"/>
          <a:lstStyle/>
          <a:p>
            <a:pPr algn="ctr" defTabSz="914266"/>
            <a:endParaRPr lang="ja-JP" altLang="en-US">
              <a:solidFill>
                <a:prstClr val="black"/>
              </a:solidFill>
            </a:endParaRPr>
          </a:p>
        </p:txBody>
      </p:sp>
      <p:sp>
        <p:nvSpPr>
          <p:cNvPr id="85" name="テキスト ボックス 84"/>
          <p:cNvSpPr txBox="1"/>
          <p:nvPr/>
        </p:nvSpPr>
        <p:spPr>
          <a:xfrm>
            <a:off x="3429388" y="4319526"/>
            <a:ext cx="1384579" cy="245730"/>
          </a:xfrm>
          <a:prstGeom prst="rect">
            <a:avLst/>
          </a:prstGeom>
          <a:noFill/>
        </p:spPr>
        <p:txBody>
          <a:bodyPr wrap="square" lIns="91427" tIns="45714" rIns="91427" bIns="45714" rtlCol="0">
            <a:spAutoFit/>
          </a:bodyPr>
          <a:lstStyle/>
          <a:p>
            <a:pPr algn="r" defTabSz="914266"/>
            <a:r>
              <a:rPr lang="ja-JP" altLang="en-US" sz="1000" dirty="0">
                <a:solidFill>
                  <a:prstClr val="black"/>
                </a:solidFill>
              </a:rPr>
              <a:t>訪問（観察・評価）</a:t>
            </a:r>
          </a:p>
        </p:txBody>
      </p:sp>
      <p:cxnSp>
        <p:nvCxnSpPr>
          <p:cNvPr id="49" name="カギ線コネクタ 48"/>
          <p:cNvCxnSpPr>
            <a:stCxn id="38" idx="1"/>
          </p:cNvCxnSpPr>
          <p:nvPr/>
        </p:nvCxnSpPr>
        <p:spPr>
          <a:xfrm rot="10800000" flipV="1">
            <a:off x="779151" y="3096054"/>
            <a:ext cx="866859" cy="1594060"/>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p:nvPr/>
        </p:nvCxnSpPr>
        <p:spPr>
          <a:xfrm rot="5400000" flipH="1" flipV="1">
            <a:off x="501642" y="3571177"/>
            <a:ext cx="1479786" cy="742378"/>
          </a:xfrm>
          <a:prstGeom prst="bentConnector3">
            <a:avLst>
              <a:gd name="adj1" fmla="val 9956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7194048" y="2705740"/>
            <a:ext cx="606388" cy="246209"/>
          </a:xfrm>
          <a:prstGeom prst="rect">
            <a:avLst/>
          </a:prstGeom>
          <a:noFill/>
        </p:spPr>
        <p:txBody>
          <a:bodyPr wrap="square" lIns="91427" tIns="45714" rIns="91427" bIns="45714" rtlCol="0">
            <a:spAutoFit/>
          </a:bodyPr>
          <a:lstStyle/>
          <a:p>
            <a:pPr defTabSz="914266"/>
            <a:r>
              <a:rPr lang="ja-JP" altLang="en-US" sz="1000" dirty="0">
                <a:solidFill>
                  <a:prstClr val="black"/>
                </a:solidFill>
              </a:rPr>
              <a:t>専門医</a:t>
            </a:r>
            <a:endParaRPr lang="en-US" altLang="ja-JP" sz="1000" dirty="0">
              <a:solidFill>
                <a:prstClr val="black"/>
              </a:solidFill>
            </a:endParaRPr>
          </a:p>
        </p:txBody>
      </p:sp>
      <p:sp>
        <p:nvSpPr>
          <p:cNvPr id="72" name="左右矢印 71"/>
          <p:cNvSpPr/>
          <p:nvPr/>
        </p:nvSpPr>
        <p:spPr>
          <a:xfrm rot="5400000">
            <a:off x="6108859" y="3443992"/>
            <a:ext cx="468000" cy="252808"/>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78" name="左右矢印 77"/>
          <p:cNvSpPr/>
          <p:nvPr/>
        </p:nvSpPr>
        <p:spPr>
          <a:xfrm rot="5400000">
            <a:off x="5972442" y="4661310"/>
            <a:ext cx="504000" cy="343954"/>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cxnSp>
        <p:nvCxnSpPr>
          <p:cNvPr id="37" name="直線矢印コネクタ 36"/>
          <p:cNvCxnSpPr/>
          <p:nvPr/>
        </p:nvCxnSpPr>
        <p:spPr>
          <a:xfrm flipH="1">
            <a:off x="3596358" y="3043147"/>
            <a:ext cx="3105923" cy="0"/>
          </a:xfrm>
          <a:prstGeom prst="straightConnector1">
            <a:avLst/>
          </a:prstGeom>
          <a:ln w="19050">
            <a:prstDash val="dash"/>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5078497" y="3029900"/>
            <a:ext cx="466768" cy="261598"/>
          </a:xfrm>
          <a:prstGeom prst="rect">
            <a:avLst/>
          </a:prstGeom>
          <a:noFill/>
        </p:spPr>
        <p:txBody>
          <a:bodyPr wrap="none" lIns="91427" tIns="45714" rIns="91427" bIns="45714" rtlCol="0">
            <a:spAutoFit/>
          </a:bodyPr>
          <a:lstStyle/>
          <a:p>
            <a:pPr defTabSz="914266"/>
            <a:r>
              <a:rPr lang="ja-JP" altLang="en-US" sz="1100" dirty="0">
                <a:solidFill>
                  <a:prstClr val="black"/>
                </a:solidFill>
              </a:rPr>
              <a:t>派遣</a:t>
            </a:r>
          </a:p>
        </p:txBody>
      </p:sp>
      <p:sp>
        <p:nvSpPr>
          <p:cNvPr id="105" name="テキスト ボックス 104"/>
          <p:cNvSpPr txBox="1"/>
          <p:nvPr/>
        </p:nvSpPr>
        <p:spPr>
          <a:xfrm>
            <a:off x="6323401" y="4708457"/>
            <a:ext cx="1101557" cy="261598"/>
          </a:xfrm>
          <a:prstGeom prst="rect">
            <a:avLst/>
          </a:prstGeom>
          <a:noFill/>
        </p:spPr>
        <p:txBody>
          <a:bodyPr wrap="none" lIns="91427" tIns="45714" rIns="91427" bIns="45714" rtlCol="0">
            <a:spAutoFit/>
          </a:bodyPr>
          <a:lstStyle/>
          <a:p>
            <a:pPr defTabSz="914266"/>
            <a:r>
              <a:rPr lang="ja-JP" altLang="en-US" sz="1100" dirty="0">
                <a:solidFill>
                  <a:prstClr val="black"/>
                </a:solidFill>
              </a:rPr>
              <a:t>日常</a:t>
            </a:r>
            <a:r>
              <a:rPr lang="ja-JP" altLang="en-US" sz="1100" dirty="0" smtClean="0">
                <a:solidFill>
                  <a:prstClr val="black"/>
                </a:solidFill>
              </a:rPr>
              <a:t>診療・相談</a:t>
            </a:r>
            <a:endParaRPr lang="ja-JP" altLang="en-US" sz="1100" dirty="0">
              <a:solidFill>
                <a:prstClr val="black"/>
              </a:solidFill>
            </a:endParaRPr>
          </a:p>
        </p:txBody>
      </p:sp>
      <p:sp>
        <p:nvSpPr>
          <p:cNvPr id="106" name="テキスト ボックス 105"/>
          <p:cNvSpPr txBox="1"/>
          <p:nvPr/>
        </p:nvSpPr>
        <p:spPr>
          <a:xfrm>
            <a:off x="6396523" y="3449746"/>
            <a:ext cx="819429" cy="261598"/>
          </a:xfrm>
          <a:prstGeom prst="rect">
            <a:avLst/>
          </a:prstGeom>
          <a:noFill/>
        </p:spPr>
        <p:txBody>
          <a:bodyPr wrap="none" lIns="91427" tIns="45714" rIns="91427" bIns="45714" rtlCol="0">
            <a:spAutoFit/>
          </a:bodyPr>
          <a:lstStyle/>
          <a:p>
            <a:pPr defTabSz="914266"/>
            <a:r>
              <a:rPr lang="ja-JP" altLang="en-US" sz="1100" dirty="0" smtClean="0">
                <a:solidFill>
                  <a:prstClr val="black"/>
                </a:solidFill>
              </a:rPr>
              <a:t>診療・相談</a:t>
            </a:r>
            <a:endParaRPr lang="ja-JP" altLang="en-US" sz="1100" dirty="0">
              <a:solidFill>
                <a:prstClr val="black"/>
              </a:solidFill>
            </a:endParaRPr>
          </a:p>
        </p:txBody>
      </p:sp>
      <p:sp>
        <p:nvSpPr>
          <p:cNvPr id="8" name="右矢印 7"/>
          <p:cNvSpPr/>
          <p:nvPr/>
        </p:nvSpPr>
        <p:spPr>
          <a:xfrm>
            <a:off x="4193658" y="2060852"/>
            <a:ext cx="2014430"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84" name="右矢印 83"/>
          <p:cNvSpPr/>
          <p:nvPr/>
        </p:nvSpPr>
        <p:spPr>
          <a:xfrm rot="10800000">
            <a:off x="4174265" y="2420887"/>
            <a:ext cx="2014430"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87" name="右矢印 86"/>
          <p:cNvSpPr/>
          <p:nvPr/>
        </p:nvSpPr>
        <p:spPr>
          <a:xfrm rot="16200000">
            <a:off x="8267004" y="3926469"/>
            <a:ext cx="616784" cy="216716"/>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100" name="右矢印 99"/>
          <p:cNvSpPr/>
          <p:nvPr/>
        </p:nvSpPr>
        <p:spPr>
          <a:xfrm rot="5400000">
            <a:off x="7999552" y="3967755"/>
            <a:ext cx="616784" cy="216716"/>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101" name="右矢印 100"/>
          <p:cNvSpPr/>
          <p:nvPr/>
        </p:nvSpPr>
        <p:spPr>
          <a:xfrm rot="10800000">
            <a:off x="4194173" y="5559275"/>
            <a:ext cx="1842685"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107" name="右矢印 106"/>
          <p:cNvSpPr/>
          <p:nvPr/>
        </p:nvSpPr>
        <p:spPr>
          <a:xfrm>
            <a:off x="4209823" y="5229438"/>
            <a:ext cx="1842685"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109" name="テキスト ボックス 108"/>
          <p:cNvSpPr txBox="1"/>
          <p:nvPr/>
        </p:nvSpPr>
        <p:spPr>
          <a:xfrm>
            <a:off x="4174367" y="3959478"/>
            <a:ext cx="629001" cy="245730"/>
          </a:xfrm>
          <a:prstGeom prst="rect">
            <a:avLst/>
          </a:prstGeom>
          <a:noFill/>
        </p:spPr>
        <p:txBody>
          <a:bodyPr wrap="square" lIns="91427" tIns="45714" rIns="91427" bIns="45714" rtlCol="0">
            <a:spAutoFit/>
          </a:bodyPr>
          <a:lstStyle/>
          <a:p>
            <a:pPr defTabSz="914266"/>
            <a:r>
              <a:rPr lang="ja-JP" altLang="en-US" sz="1000" dirty="0">
                <a:solidFill>
                  <a:prstClr val="black"/>
                </a:solidFill>
              </a:rPr>
              <a:t>相談</a:t>
            </a:r>
          </a:p>
        </p:txBody>
      </p:sp>
      <p:sp>
        <p:nvSpPr>
          <p:cNvPr id="110" name="右矢印 109"/>
          <p:cNvSpPr/>
          <p:nvPr/>
        </p:nvSpPr>
        <p:spPr>
          <a:xfrm rot="10800000">
            <a:off x="3631470" y="3789048"/>
            <a:ext cx="1071758"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112" name="右矢印 111"/>
          <p:cNvSpPr/>
          <p:nvPr/>
        </p:nvSpPr>
        <p:spPr>
          <a:xfrm>
            <a:off x="3631470" y="4149083"/>
            <a:ext cx="1071758"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266"/>
            <a:endParaRPr lang="ja-JP" altLang="en-US">
              <a:solidFill>
                <a:prstClr val="white"/>
              </a:solidFill>
            </a:endParaRPr>
          </a:p>
        </p:txBody>
      </p:sp>
      <p:sp>
        <p:nvSpPr>
          <p:cNvPr id="90" name="スライド番号プレースホルダー 3"/>
          <p:cNvSpPr>
            <a:spLocks noGrp="1"/>
          </p:cNvSpPr>
          <p:nvPr>
            <p:ph type="sldNum" sz="quarter" idx="12"/>
          </p:nvPr>
        </p:nvSpPr>
        <p:spPr>
          <a:xfrm>
            <a:off x="9375442" y="6493271"/>
            <a:ext cx="55536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E98AE0-BE98-4E8C-BBDC-F98D666762F1}" type="slidenum">
              <a:rPr kumimoji="0" lang="ja-JP" altLang="en-US" sz="16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ja-JP" altLang="en-US" sz="16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477180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9929" y="2239850"/>
            <a:ext cx="5873676"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51698" y="2533731"/>
            <a:ext cx="5791143"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5143" y="2533731"/>
            <a:ext cx="6074074"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76274" y="2996952"/>
            <a:ext cx="2479741"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64656" y="2693320"/>
            <a:ext cx="3599901"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9055" y="2844330"/>
            <a:ext cx="3955082"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5984" y="5260783"/>
            <a:ext cx="8060646"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4249" y="6021288"/>
            <a:ext cx="8060646"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7762" y="6453336"/>
            <a:ext cx="8217163"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7762" y="5692831"/>
            <a:ext cx="8217163"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99597" y="4044176"/>
            <a:ext cx="1068059" cy="514070"/>
          </a:xfrm>
          <a:prstGeom prst="rect">
            <a:avLst/>
          </a:prstGeom>
          <a:noFill/>
        </p:spPr>
      </p:pic>
      <p:sp>
        <p:nvSpPr>
          <p:cNvPr id="24" name="角丸四角形 23"/>
          <p:cNvSpPr/>
          <p:nvPr/>
        </p:nvSpPr>
        <p:spPr>
          <a:xfrm>
            <a:off x="234" y="545947"/>
            <a:ext cx="993775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7901" y="61283"/>
            <a:ext cx="90142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000" b="1" dirty="0" smtClean="0">
                <a:solidFill>
                  <a:prstClr val="black"/>
                </a:solidFill>
              </a:rPr>
              <a:t>生活支援・介護予防サービスの充実と高齢者の社会参加</a:t>
            </a:r>
            <a:endParaRPr lang="ja-JP" altLang="en-US" sz="2000" b="1" dirty="0">
              <a:solidFill>
                <a:prstClr val="black"/>
              </a:solidFill>
            </a:endParaRPr>
          </a:p>
        </p:txBody>
      </p:sp>
      <p:sp>
        <p:nvSpPr>
          <p:cNvPr id="27" name="角丸四角形 26"/>
          <p:cNvSpPr/>
          <p:nvPr/>
        </p:nvSpPr>
        <p:spPr>
          <a:xfrm>
            <a:off x="46537" y="61283"/>
            <a:ext cx="1649984" cy="404663"/>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a:t>
            </a:r>
            <a:endParaRPr lang="ja-JP" altLang="en-US" sz="1600" b="1" dirty="0">
              <a:solidFill>
                <a:prstClr val="white"/>
              </a:solidFill>
            </a:endParaRPr>
          </a:p>
        </p:txBody>
      </p:sp>
      <p:sp>
        <p:nvSpPr>
          <p:cNvPr id="28"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27</a:t>
            </a:fld>
            <a:endParaRPr lang="ja-JP" altLang="en-US" sz="1600" dirty="0">
              <a:solidFill>
                <a:prstClr val="black"/>
              </a:solidFill>
            </a:endParaRPr>
          </a:p>
        </p:txBody>
      </p:sp>
      <p:sp>
        <p:nvSpPr>
          <p:cNvPr id="25" name="角丸四角形 24"/>
          <p:cNvSpPr/>
          <p:nvPr/>
        </p:nvSpPr>
        <p:spPr>
          <a:xfrm>
            <a:off x="8106571" y="61283"/>
            <a:ext cx="1636291" cy="404663"/>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Tree>
    <p:extLst>
      <p:ext uri="{BB962C8B-B14F-4D97-AF65-F5344CB8AC3E}">
        <p14:creationId xmlns:p14="http://schemas.microsoft.com/office/powerpoint/2010/main" val="656069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7938" y="4780240"/>
            <a:ext cx="9094238"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9076" y="4857596"/>
            <a:ext cx="1374240"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32401" y="4880680"/>
            <a:ext cx="2215322"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96147" y="4839736"/>
            <a:ext cx="1466924"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90215" y="5500889"/>
            <a:ext cx="9013536"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9651" y="5984112"/>
            <a:ext cx="9092603"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1122" y="4780240"/>
            <a:ext cx="686192" cy="736992"/>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665" y="620691"/>
            <a:ext cx="9881113"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8142" y="620690"/>
            <a:ext cx="9823085"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315203" y="1210400"/>
            <a:ext cx="412180"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9471" y="6484400"/>
            <a:ext cx="3973134"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40535" y="6556408"/>
            <a:ext cx="252809"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6385" y="2002488"/>
            <a:ext cx="9035692"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85318" y="4857596"/>
            <a:ext cx="1523985"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603" y="87015"/>
            <a:ext cx="993775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19049" y="4869160"/>
            <a:ext cx="1523985"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5204" y="2348928"/>
            <a:ext cx="153682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47680" y="6453736"/>
            <a:ext cx="425682" cy="365125"/>
          </a:xfrm>
          <a:prstGeom prst="rect">
            <a:avLst/>
          </a:prstGeom>
          <a:noFill/>
          <a:ln>
            <a:miter lim="800000"/>
            <a:headEnd/>
            <a:tailEnd/>
          </a:ln>
        </p:spPr>
        <p:txBody>
          <a:bodyPr lIns="91413" tIns="45707" rIns="91413" bIns="45707" anchor="ctr"/>
          <a:lstStyle/>
          <a:p>
            <a:pPr algn="r">
              <a:defRPr/>
            </a:pPr>
            <a:endParaRPr lang="en-US" altLang="ja-JP" sz="1600" dirty="0">
              <a:solidFill>
                <a:srgbClr val="000000"/>
              </a:solidFill>
            </a:endParaRPr>
          </a:p>
        </p:txBody>
      </p:sp>
      <p:sp>
        <p:nvSpPr>
          <p:cNvPr id="48" name="正方形/長方形 47"/>
          <p:cNvSpPr/>
          <p:nvPr/>
        </p:nvSpPr>
        <p:spPr>
          <a:xfrm>
            <a:off x="9234719" y="5238224"/>
            <a:ext cx="268979" cy="262202"/>
          </a:xfrm>
          <a:prstGeom prst="rect">
            <a:avLst/>
          </a:prstGeom>
          <a:noFill/>
          <a:ln w="25400" cap="flat" cmpd="sng" algn="ctr">
            <a:noFill/>
            <a:prstDash val="solid"/>
          </a:ln>
          <a:effectLst/>
        </p:spPr>
        <p:txBody>
          <a:bodyPr rtlCol="0" anchor="ctr"/>
          <a:lstStyle/>
          <a:p>
            <a:pPr algn="ctr">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49"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28</a:t>
            </a:fld>
            <a:endParaRPr lang="ja-JP" altLang="en-US" sz="1600" dirty="0">
              <a:solidFill>
                <a:prstClr val="black"/>
              </a:solidFill>
            </a:endParaRPr>
          </a:p>
        </p:txBody>
      </p:sp>
    </p:spTree>
    <p:extLst>
      <p:ext uri="{BB962C8B-B14F-4D97-AF65-F5344CB8AC3E}">
        <p14:creationId xmlns:p14="http://schemas.microsoft.com/office/powerpoint/2010/main" val="113334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6916" y="2963230"/>
            <a:ext cx="8943976" cy="931540"/>
          </a:xfrm>
        </p:spPr>
        <p:style>
          <a:lnRef idx="1">
            <a:schemeClr val="accent1"/>
          </a:lnRef>
          <a:fillRef idx="3">
            <a:schemeClr val="accent1"/>
          </a:fillRef>
          <a:effectRef idx="2">
            <a:schemeClr val="accent1"/>
          </a:effectRef>
          <a:fontRef idx="minor">
            <a:schemeClr val="lt1"/>
          </a:fontRef>
        </p:style>
        <p:txBody>
          <a:bodyPr>
            <a:normAutofit/>
          </a:bodyPr>
          <a:lstStyle/>
          <a:p>
            <a:r>
              <a:rPr kumimoji="1" lang="ja-JP" altLang="en-US" sz="4000" dirty="0" smtClean="0"/>
              <a:t>高齢者・介護を取り巻く状況</a:t>
            </a:r>
            <a:endParaRPr kumimoji="1" lang="ja-JP" altLang="en-US" sz="4000" dirty="0"/>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262923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86" y="0"/>
            <a:ext cx="9937750" cy="540000"/>
          </a:xfrm>
          <a:prstGeom prst="rect">
            <a:avLst/>
          </a:prstGeom>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生活</a:t>
            </a:r>
            <a:r>
              <a:rPr lang="ja-JP" altLang="en-US" sz="2400" b="1" spc="-150" dirty="0">
                <a:solidFill>
                  <a:prstClr val="white"/>
                </a:solidFill>
              </a:rPr>
              <a:t>支援・介護予防の体制整備におけるコーディネーター・協議体の役割</a:t>
            </a:r>
          </a:p>
        </p:txBody>
      </p:sp>
      <p:sp>
        <p:nvSpPr>
          <p:cNvPr id="27" name="正方形/長方形 26"/>
          <p:cNvSpPr/>
          <p:nvPr/>
        </p:nvSpPr>
        <p:spPr>
          <a:xfrm>
            <a:off x="425405" y="4525708"/>
            <a:ext cx="9475899"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⇒多様な関係主体間の定期的な情報共有及び連携・協働による取組を推進</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30378" y="836712"/>
            <a:ext cx="9475899" cy="32760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a:solidFill>
                  <a:prstClr val="black"/>
                </a:solidFill>
                <a:latin typeface="HGSｺﾞｼｯｸM" panose="020B0600000000000000" pitchFamily="50" charset="-128"/>
                <a:ea typeface="HGSｺﾞｼｯｸM" panose="020B0600000000000000" pitchFamily="50" charset="-128"/>
              </a:rPr>
              <a:t>　　エリアとしては、第１層の市町村区域、第２層の中学校区域があり、平成</a:t>
            </a:r>
            <a:r>
              <a:rPr lang="en-US" altLang="ja-JP" sz="1400" dirty="0">
                <a:solidFill>
                  <a:prstClr val="black"/>
                </a:solidFill>
                <a:latin typeface="HGSｺﾞｼｯｸM" panose="020B0600000000000000" pitchFamily="50" charset="-128"/>
                <a:ea typeface="HGSｺﾞｼｯｸM" panose="020B0600000000000000" pitchFamily="50" charset="-128"/>
              </a:rPr>
              <a:t>26</a:t>
            </a:r>
            <a:r>
              <a:rPr lang="ja-JP" altLang="en-US" sz="1400" dirty="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a:solidFill>
                  <a:prstClr val="black"/>
                </a:solidFill>
                <a:latin typeface="HGSｺﾞｼｯｸM" panose="020B0600000000000000" pitchFamily="50" charset="-128"/>
                <a:ea typeface="HGSｺﾞｼｯｸM" panose="020B0600000000000000" pitchFamily="50" charset="-128"/>
              </a:rPr>
              <a:t>29</a:t>
            </a:r>
            <a:r>
              <a:rPr lang="ja-JP" altLang="en-US" sz="1400" dirty="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①　第１層　市町村区域で、主に資源開発（不足するサービスや担い手の創出・養成、活動する場の確保）中心</a:t>
            </a: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②　第２層　中学校区域で、第１層の機能の下で具体的な活動を展開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a:t>
            </a:r>
            <a:r>
              <a:rPr lang="ja-JP" altLang="en-US" sz="1200" dirty="0" smtClean="0">
                <a:solidFill>
                  <a:prstClr val="black"/>
                </a:solidFill>
                <a:latin typeface="HGSｺﾞｼｯｸM" panose="020B0600000000000000" pitchFamily="50" charset="-128"/>
                <a:ea typeface="HGSｺﾞｼｯｸM" panose="020B0600000000000000" pitchFamily="50" charset="-128"/>
              </a:rPr>
              <a:t>支援・介護予防サービス</a:t>
            </a:r>
            <a:r>
              <a:rPr lang="ja-JP" altLang="en-US" sz="1200" dirty="0">
                <a:solidFill>
                  <a:prstClr val="black"/>
                </a:solidFill>
                <a:latin typeface="HGSｺﾞｼｯｸM" panose="020B0600000000000000" pitchFamily="50" charset="-128"/>
                <a:ea typeface="HGSｺﾞｼｯｸM" panose="020B0600000000000000" pitchFamily="50" charset="-128"/>
              </a:rPr>
              <a:t>の事業主体で、利用者と提供者を</a:t>
            </a:r>
            <a:r>
              <a:rPr lang="ja-JP" altLang="en-US" sz="1200" dirty="0" smtClean="0">
                <a:solidFill>
                  <a:prstClr val="black"/>
                </a:solidFill>
                <a:latin typeface="HGSｺﾞｼｯｸM" panose="020B0600000000000000" pitchFamily="50" charset="-128"/>
                <a:ea typeface="HGSｺﾞｼｯｸM" panose="020B0600000000000000" pitchFamily="50" charset="-128"/>
              </a:rPr>
              <a:t>マッチング</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する</a:t>
            </a:r>
            <a:r>
              <a:rPr lang="ja-JP" altLang="en-US" sz="1200" dirty="0">
                <a:solidFill>
                  <a:prstClr val="black"/>
                </a:solidFill>
                <a:latin typeface="HGSｺﾞｼｯｸM" panose="020B0600000000000000" pitchFamily="50" charset="-128"/>
                <a:ea typeface="HGSｺﾞｼｯｸM" panose="020B0600000000000000" pitchFamily="50" charset="-128"/>
              </a:rPr>
              <a:t>機能</a:t>
            </a:r>
            <a:r>
              <a:rPr lang="ja-JP" altLang="en-US" sz="1200" dirty="0" smtClean="0">
                <a:solidFill>
                  <a:prstClr val="black"/>
                </a:solidFill>
                <a:latin typeface="HGSｺﾞｼｯｸM" panose="020B0600000000000000" pitchFamily="50" charset="-128"/>
                <a:ea typeface="HGSｺﾞｼｯｸM" panose="020B0600000000000000" pitchFamily="50" charset="-128"/>
              </a:rPr>
              <a:t>がある</a:t>
            </a:r>
            <a:r>
              <a:rPr lang="ja-JP" altLang="en-US" sz="1200" dirty="0">
                <a:solidFill>
                  <a:prstClr val="black"/>
                </a:solidFill>
                <a:latin typeface="HGSｺﾞｼｯｸM" panose="020B0600000000000000" pitchFamily="50" charset="-128"/>
                <a:ea typeface="HGSｺﾞｼｯｸM" panose="020B0600000000000000" pitchFamily="50" charset="-128"/>
              </a:rPr>
              <a:t>が、これは本事業の対象外</a:t>
            </a:r>
          </a:p>
        </p:txBody>
      </p:sp>
      <p:sp>
        <p:nvSpPr>
          <p:cNvPr id="9" name="正方形/長方形 8"/>
          <p:cNvSpPr/>
          <p:nvPr/>
        </p:nvSpPr>
        <p:spPr>
          <a:xfrm>
            <a:off x="535473" y="1700808"/>
            <a:ext cx="2988166"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資　源　開　発</a:t>
            </a:r>
          </a:p>
        </p:txBody>
      </p:sp>
      <p:sp>
        <p:nvSpPr>
          <p:cNvPr id="10" name="正方形/長方形 9"/>
          <p:cNvSpPr/>
          <p:nvPr/>
        </p:nvSpPr>
        <p:spPr>
          <a:xfrm>
            <a:off x="3598639" y="1700808"/>
            <a:ext cx="3079194"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ネットワーク構築</a:t>
            </a:r>
          </a:p>
        </p:txBody>
      </p:sp>
      <p:sp>
        <p:nvSpPr>
          <p:cNvPr id="13" name="正方形/長方形 12"/>
          <p:cNvSpPr/>
          <p:nvPr/>
        </p:nvSpPr>
        <p:spPr>
          <a:xfrm>
            <a:off x="54293" y="836712"/>
            <a:ext cx="375935"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介護予防の基盤整備に向けた取組</a:t>
            </a:r>
          </a:p>
        </p:txBody>
      </p:sp>
      <p:sp>
        <p:nvSpPr>
          <p:cNvPr id="30" name="正方形/長方形 29"/>
          <p:cNvSpPr/>
          <p:nvPr/>
        </p:nvSpPr>
        <p:spPr>
          <a:xfrm>
            <a:off x="535473" y="2060808"/>
            <a:ext cx="2988166"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など　</a:t>
            </a:r>
          </a:p>
        </p:txBody>
      </p:sp>
      <p:sp>
        <p:nvSpPr>
          <p:cNvPr id="31" name="正方形/長方形 30"/>
          <p:cNvSpPr/>
          <p:nvPr/>
        </p:nvSpPr>
        <p:spPr>
          <a:xfrm>
            <a:off x="3598639" y="2060808"/>
            <a:ext cx="3079194" cy="757680"/>
          </a:xfrm>
          <a:prstGeom prst="rect">
            <a:avLst/>
          </a:prstGeom>
        </p:spPr>
        <p:style>
          <a:lnRef idx="2">
            <a:schemeClr val="accent1"/>
          </a:lnRef>
          <a:fillRef idx="1">
            <a:schemeClr val="lt1"/>
          </a:fillRef>
          <a:effectRef idx="0">
            <a:schemeClr val="accent1"/>
          </a:effectRef>
          <a:fontRef idx="minor">
            <a:schemeClr val="dk1"/>
          </a:fontRef>
        </p:style>
        <p:txBody>
          <a:bodyPr rIns="54000"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サービス提供主体間の連携の</a:t>
            </a:r>
            <a:r>
              <a:rPr lang="ja-JP" altLang="en-US" sz="1100" dirty="0" smtClean="0">
                <a:solidFill>
                  <a:prstClr val="black"/>
                </a:solidFill>
                <a:latin typeface="ＭＳ ゴシック" panose="020B0609070205080204" pitchFamily="49" charset="-128"/>
                <a:ea typeface="ＭＳ ゴシック" panose="020B0609070205080204" pitchFamily="49" charset="-128"/>
              </a:rPr>
              <a:t>体制づくり</a:t>
            </a:r>
            <a:r>
              <a:rPr lang="ja-JP" altLang="en-US" sz="1100" dirty="0">
                <a:solidFill>
                  <a:prstClr val="black"/>
                </a:solidFill>
                <a:latin typeface="ＭＳ ゴシック" panose="020B0609070205080204" pitchFamily="49" charset="-128"/>
                <a:ea typeface="ＭＳ ゴシック" panose="020B0609070205080204" pitchFamily="49" charset="-128"/>
              </a:rPr>
              <a:t>　など　</a:t>
            </a:r>
          </a:p>
        </p:txBody>
      </p:sp>
      <p:grpSp>
        <p:nvGrpSpPr>
          <p:cNvPr id="42" name="グループ化 41"/>
          <p:cNvGrpSpPr/>
          <p:nvPr/>
        </p:nvGrpSpPr>
        <p:grpSpPr>
          <a:xfrm>
            <a:off x="590134" y="5214975"/>
            <a:ext cx="9193447"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民間企業</a:t>
              </a:r>
            </a:p>
          </p:txBody>
        </p:sp>
        <p:sp>
          <p:nvSpPr>
            <p:cNvPr id="36" name="円/楕円 35"/>
            <p:cNvSpPr/>
            <p:nvPr/>
          </p:nvSpPr>
          <p:spPr>
            <a:xfrm>
              <a:off x="5660144" y="3079071"/>
              <a:ext cx="1876063" cy="372451"/>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ボランティア</a:t>
              </a: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ＮＰＯ</a:t>
              </a: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協同組合</a:t>
              </a:r>
            </a:p>
          </p:txBody>
        </p:sp>
        <p:sp>
          <p:nvSpPr>
            <p:cNvPr id="40" name="円/楕円 39"/>
            <p:cNvSpPr/>
            <p:nvPr/>
          </p:nvSpPr>
          <p:spPr>
            <a:xfrm>
              <a:off x="7686596" y="3067552"/>
              <a:ext cx="1698251" cy="40684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社会福祉法人</a:t>
              </a:r>
            </a:p>
          </p:txBody>
        </p:sp>
      </p:grpSp>
      <p:sp>
        <p:nvSpPr>
          <p:cNvPr id="43" name="正方形/長方形 42"/>
          <p:cNvSpPr/>
          <p:nvPr/>
        </p:nvSpPr>
        <p:spPr>
          <a:xfrm>
            <a:off x="573048" y="4877955"/>
            <a:ext cx="9188535"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white"/>
                </a:solidFill>
                <a:latin typeface="HG丸ｺﾞｼｯｸM-PRO" panose="020F0600000000000000" pitchFamily="50" charset="-128"/>
                <a:ea typeface="HG丸ｺﾞｼｯｸM-PRO" panose="020F0600000000000000" pitchFamily="50" charset="-128"/>
              </a:rPr>
              <a:t>生活支援・介護予防サービスの多様な関係主体の参画例</a:t>
            </a:r>
          </a:p>
        </p:txBody>
      </p:sp>
      <p:sp>
        <p:nvSpPr>
          <p:cNvPr id="14" name="加算記号 13"/>
          <p:cNvSpPr/>
          <p:nvPr/>
        </p:nvSpPr>
        <p:spPr>
          <a:xfrm>
            <a:off x="4951445" y="4107515"/>
            <a:ext cx="433640"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90110" y="5949280"/>
            <a:ext cx="9142052" cy="738664"/>
          </a:xfrm>
          <a:prstGeom prst="rect">
            <a:avLst/>
          </a:prstGeom>
          <a:noFill/>
        </p:spPr>
        <p:txBody>
          <a:bodyPr wrap="square" rtlCol="0">
            <a:spAutoFit/>
          </a:bodyPr>
          <a:lstStyle/>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１　これらの取組については、平成２６年度予算においても先行的に取り組めるよう５億円を計上。</a:t>
            </a:r>
            <a:endParaRPr lang="en-US" altLang="ja-JP" sz="1400" dirty="0">
              <a:solidFill>
                <a:prstClr val="black"/>
              </a:solidFill>
              <a:latin typeface="ＭＳ Ｐゴシック"/>
            </a:endParaRPr>
          </a:p>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p>
        </p:txBody>
      </p:sp>
      <p:sp>
        <p:nvSpPr>
          <p:cNvPr id="2" name="大かっこ 1"/>
          <p:cNvSpPr/>
          <p:nvPr/>
        </p:nvSpPr>
        <p:spPr>
          <a:xfrm>
            <a:off x="799661" y="3284984"/>
            <a:ext cx="8982398"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 name="正方形/長方形 2"/>
          <p:cNvSpPr/>
          <p:nvPr/>
        </p:nvSpPr>
        <p:spPr>
          <a:xfrm>
            <a:off x="9492631" y="5443809"/>
            <a:ext cx="268979"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33" name="正方形/長方形 32"/>
          <p:cNvSpPr/>
          <p:nvPr/>
        </p:nvSpPr>
        <p:spPr>
          <a:xfrm>
            <a:off x="6735821" y="1700848"/>
            <a:ext cx="3025739"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ニーズと取組のマッチング</a:t>
            </a:r>
          </a:p>
        </p:txBody>
      </p:sp>
      <p:sp>
        <p:nvSpPr>
          <p:cNvPr id="32" name="正方形/長方形 31"/>
          <p:cNvSpPr/>
          <p:nvPr/>
        </p:nvSpPr>
        <p:spPr>
          <a:xfrm>
            <a:off x="6735887" y="2060808"/>
            <a:ext cx="3047616"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地域の支援ニーズとサービス提供主体の活動をマッチング</a:t>
            </a: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8" name="スライド番号プレースホルダー 3"/>
          <p:cNvSpPr txBox="1">
            <a:spLocks/>
          </p:cNvSpPr>
          <p:nvPr/>
        </p:nvSpPr>
        <p:spPr>
          <a:xfrm>
            <a:off x="9375442" y="6493271"/>
            <a:ext cx="55536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600" smtClean="0">
                <a:solidFill>
                  <a:prstClr val="black"/>
                </a:solidFill>
              </a:rPr>
              <a:pPr/>
              <a:t>29</a:t>
            </a:fld>
            <a:endParaRPr lang="ja-JP" altLang="en-US" sz="1600" dirty="0">
              <a:solidFill>
                <a:prstClr val="black"/>
              </a:solidFill>
            </a:endParaRPr>
          </a:p>
        </p:txBody>
      </p:sp>
      <p:sp>
        <p:nvSpPr>
          <p:cNvPr id="4" name="スライド番号プレースホルダー 3"/>
          <p:cNvSpPr>
            <a:spLocks noGrp="1"/>
          </p:cNvSpPr>
          <p:nvPr>
            <p:ph type="sldNum" sz="quarter" idx="12"/>
          </p:nvPr>
        </p:nvSpPr>
        <p:spPr/>
        <p:txBody>
          <a:bodyPr/>
          <a:lstStyle/>
          <a:p>
            <a:endParaRPr lang="ja-JP" altLang="en-US" dirty="0">
              <a:solidFill>
                <a:prstClr val="black">
                  <a:tint val="75000"/>
                </a:prstClr>
              </a:solidFill>
            </a:endParaRPr>
          </a:p>
        </p:txBody>
      </p:sp>
    </p:spTree>
    <p:extLst>
      <p:ext uri="{BB962C8B-B14F-4D97-AF65-F5344CB8AC3E}">
        <p14:creationId xmlns:p14="http://schemas.microsoft.com/office/powerpoint/2010/main" val="3088721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0"/>
          <p:cNvSpPr txBox="1">
            <a:spLocks/>
          </p:cNvSpPr>
          <p:nvPr/>
        </p:nvSpPr>
        <p:spPr>
          <a:xfrm>
            <a:off x="140225" y="0"/>
            <a:ext cx="9596415" cy="432000"/>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介護予防の推進</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345684" y="599980"/>
            <a:ext cx="9374638" cy="156199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介護予防は、高齢者が要介護状態等となることの予防又は要介護状態等の軽減若しくは悪化の防止を目的と        </a:t>
            </a:r>
            <a:r>
              <a:rPr lang="ja-JP" altLang="en-US" sz="1500" dirty="0">
                <a:solidFill>
                  <a:prstClr val="black"/>
                </a:solidFill>
              </a:rPr>
              <a:t>　</a:t>
            </a:r>
            <a:r>
              <a:rPr lang="ja-JP" altLang="en-US" sz="1500" dirty="0" smtClean="0">
                <a:solidFill>
                  <a:prstClr val="black"/>
                </a:solidFill>
              </a:rPr>
              <a:t>　して行うものである。</a:t>
            </a:r>
            <a:endParaRPr lang="en-US" altLang="ja-JP" sz="1500" dirty="0" smtClean="0">
              <a:solidFill>
                <a:prstClr val="black"/>
              </a:solidFill>
            </a:endParaRPr>
          </a:p>
          <a:p>
            <a:pPr marL="174625" indent="-174625" algn="just" defTabSz="913575"/>
            <a:r>
              <a:rPr lang="ja-JP" altLang="en-US" sz="1500" dirty="0" smtClean="0">
                <a:solidFill>
                  <a:prstClr val="black"/>
                </a:solidFill>
              </a:rPr>
              <a:t>○　生活機能（</a:t>
            </a:r>
            <a:r>
              <a:rPr lang="en-US" altLang="ja-JP" sz="1500" dirty="0" smtClean="0">
                <a:solidFill>
                  <a:prstClr val="black"/>
                </a:solidFill>
              </a:rPr>
              <a:t>※</a:t>
            </a:r>
            <a:r>
              <a:rPr lang="ja-JP" altLang="en-US" sz="1500" dirty="0" smtClean="0">
                <a:solidFill>
                  <a:prstClr val="black"/>
                </a:solidFill>
              </a:rPr>
              <a:t>）の低下した高齢者に対しては、</a:t>
            </a:r>
            <a:r>
              <a:rPr lang="ja-JP" altLang="en-US" sz="1500" dirty="0">
                <a:solidFill>
                  <a:prstClr val="black"/>
                </a:solidFill>
              </a:rPr>
              <a:t>リハビリテーションの理念を踏まえて、「心身機能」「活動」「参加」のそれぞれの要素にバランスよく働きかけることが重要で</a:t>
            </a:r>
            <a:r>
              <a:rPr lang="ja-JP" altLang="en-US" sz="1500" dirty="0" smtClean="0">
                <a:solidFill>
                  <a:prstClr val="black"/>
                </a:solidFill>
              </a:rPr>
              <a:t>あり、単に高齢者の運動機能や栄養状態といった心身機能の改善だけを目指すものではなく、</a:t>
            </a:r>
            <a:r>
              <a:rPr lang="ja-JP" altLang="en-US" sz="1500" u="sng" dirty="0" smtClean="0">
                <a:solidFill>
                  <a:prstClr val="black"/>
                </a:solidFill>
              </a:rPr>
              <a:t>日常生活の活動を高め</a:t>
            </a:r>
            <a:r>
              <a:rPr lang="ja-JP" altLang="en-US" sz="1500" dirty="0" smtClean="0">
                <a:solidFill>
                  <a:prstClr val="black"/>
                </a:solidFill>
              </a:rPr>
              <a:t>、</a:t>
            </a:r>
            <a:r>
              <a:rPr lang="ja-JP" altLang="en-US" sz="1500" u="sng" dirty="0" smtClean="0">
                <a:solidFill>
                  <a:prstClr val="black"/>
                </a:solidFill>
              </a:rPr>
              <a:t>家庭や社会への参加を促し</a:t>
            </a:r>
            <a:r>
              <a:rPr lang="ja-JP" altLang="en-US" sz="1500" dirty="0" smtClean="0">
                <a:solidFill>
                  <a:prstClr val="black"/>
                </a:solidFill>
              </a:rPr>
              <a:t>、それによって一人ひとりの生きがいや自己実現のための取組を支援して</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QOL</a:t>
            </a:r>
            <a:r>
              <a:rPr lang="ja-JP" altLang="en-US" sz="1500" dirty="0" smtClean="0">
                <a:solidFill>
                  <a:prstClr val="black"/>
                </a:solidFill>
              </a:rPr>
              <a:t>の向上を目指すものである。</a:t>
            </a:r>
            <a:endParaRPr lang="en-US" altLang="ja-JP" sz="1500" dirty="0" smtClean="0">
              <a:solidFill>
                <a:prstClr val="black"/>
              </a:solidFill>
            </a:endParaRPr>
          </a:p>
        </p:txBody>
      </p:sp>
      <p:sp>
        <p:nvSpPr>
          <p:cNvPr id="5" name="角丸四角形 4"/>
          <p:cNvSpPr/>
          <p:nvPr/>
        </p:nvSpPr>
        <p:spPr>
          <a:xfrm>
            <a:off x="345684" y="4056332"/>
            <a:ext cx="9374638" cy="27109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endParaRPr lang="en-US" altLang="ja-JP" sz="1500" dirty="0">
              <a:solidFill>
                <a:prstClr val="black"/>
              </a:solidFill>
            </a:endParaRPr>
          </a:p>
          <a:p>
            <a:pPr marL="174625" indent="-174625" algn="just" defTabSz="913575"/>
            <a:r>
              <a:rPr lang="ja-JP" altLang="en-US" sz="1500" dirty="0" smtClean="0">
                <a:solidFill>
                  <a:prstClr val="black"/>
                </a:solidFill>
              </a:rPr>
              <a:t>○　機能回復訓練などの</a:t>
            </a:r>
            <a:r>
              <a:rPr lang="ja-JP" altLang="en-US" sz="1500" u="sng" dirty="0" smtClean="0">
                <a:solidFill>
                  <a:prstClr val="black"/>
                </a:solidFill>
              </a:rPr>
              <a:t>高齢者本人へのアプローチだけではなく</a:t>
            </a:r>
            <a:r>
              <a:rPr lang="ja-JP" altLang="en-US" sz="1500" dirty="0" smtClean="0">
                <a:solidFill>
                  <a:prstClr val="black"/>
                </a:solidFill>
              </a:rPr>
              <a:t>、生活環境の調整や、地域の中に生きがい・役割をもって生活できるような居場所と出番づくり等、</a:t>
            </a:r>
            <a:r>
              <a:rPr lang="ja-JP" altLang="en-US" sz="1500" u="sng" dirty="0" smtClean="0">
                <a:solidFill>
                  <a:prstClr val="black"/>
                </a:solidFill>
              </a:rPr>
              <a:t>高齢者本人を取り巻く環境へのアプローチも含めたバランスのとれたアプローチが重要であり、</a:t>
            </a:r>
            <a:r>
              <a:rPr lang="ja-JP" altLang="en-US" sz="1500" dirty="0">
                <a:solidFill>
                  <a:prstClr val="black"/>
                </a:solidFill>
              </a:rPr>
              <a:t>地域においてリハビリテーション専門職等を</a:t>
            </a:r>
            <a:r>
              <a:rPr lang="ja-JP" altLang="en-US" sz="1500" dirty="0" smtClean="0">
                <a:solidFill>
                  <a:prstClr val="black"/>
                </a:solidFill>
              </a:rPr>
              <a:t>活かした自立</a:t>
            </a:r>
            <a:r>
              <a:rPr lang="ja-JP" altLang="en-US" sz="1500" dirty="0">
                <a:solidFill>
                  <a:prstClr val="black"/>
                </a:solidFill>
              </a:rPr>
              <a:t>支援に資する取組を推進し、要介護状態になっても、生きがい・役割を持って生活できる地域の実現を目指す</a:t>
            </a:r>
            <a:r>
              <a:rPr lang="ja-JP" altLang="en-US" sz="1500" dirty="0" smtClean="0">
                <a:solidFill>
                  <a:prstClr val="black"/>
                </a:solidFill>
              </a:rPr>
              <a:t>。</a:t>
            </a:r>
            <a:endParaRPr lang="en-US" altLang="ja-JP" sz="1500" dirty="0" smtClean="0">
              <a:solidFill>
                <a:prstClr val="black"/>
              </a:solidFill>
            </a:endParaRPr>
          </a:p>
          <a:p>
            <a:pPr marL="174625" indent="-174625" algn="just" defTabSz="913575"/>
            <a:r>
              <a:rPr lang="ja-JP" altLang="en-US" sz="1500" dirty="0" smtClean="0">
                <a:solidFill>
                  <a:prstClr val="black"/>
                </a:solidFill>
              </a:rPr>
              <a:t>○　高齢者を生活支援サービスの担い手であると捉えることにより、支援を必要とする高齢者の多様な生活支援ニーズに応えるとともに、担い手にとっても地域の中で新たな社会的役割を有することにより、</a:t>
            </a:r>
            <a:r>
              <a:rPr lang="ja-JP" altLang="en-US" sz="1500" u="sng" dirty="0" smtClean="0">
                <a:solidFill>
                  <a:prstClr val="black"/>
                </a:solidFill>
              </a:rPr>
              <a:t>結果として介護予防にもつながるという相乗効果</a:t>
            </a:r>
            <a:r>
              <a:rPr lang="ja-JP" altLang="en-US" sz="1500" dirty="0" smtClean="0">
                <a:solidFill>
                  <a:prstClr val="black"/>
                </a:solidFill>
              </a:rPr>
              <a:t>をもたらす。</a:t>
            </a:r>
            <a:endParaRPr lang="en-US" altLang="ja-JP" sz="1500" dirty="0" smtClean="0">
              <a:solidFill>
                <a:prstClr val="black"/>
              </a:solidFill>
            </a:endParaRPr>
          </a:p>
          <a:p>
            <a:pPr marL="174625" indent="-174625" algn="just" defTabSz="913575"/>
            <a:r>
              <a:rPr lang="ja-JP" altLang="en-US" sz="1500" dirty="0" smtClean="0">
                <a:solidFill>
                  <a:prstClr val="black"/>
                </a:solidFill>
              </a:rPr>
              <a:t>○　住民自身が運営する体操</a:t>
            </a:r>
            <a:r>
              <a:rPr lang="ja-JP" altLang="en-US" sz="1500" dirty="0">
                <a:solidFill>
                  <a:prstClr val="black"/>
                </a:solidFill>
              </a:rPr>
              <a:t>の集いなどの活動を地域に展開し、人と人とのつながりを通じて参加者や通いの</a:t>
            </a:r>
            <a:r>
              <a:rPr lang="ja-JP" altLang="en-US" sz="1500" dirty="0" smtClean="0">
                <a:solidFill>
                  <a:prstClr val="black"/>
                </a:solidFill>
              </a:rPr>
              <a:t>場が</a:t>
            </a:r>
            <a:r>
              <a:rPr lang="ja-JP" altLang="en-US" sz="1500" dirty="0">
                <a:solidFill>
                  <a:prstClr val="black"/>
                </a:solidFill>
              </a:rPr>
              <a:t>継続</a:t>
            </a:r>
            <a:r>
              <a:rPr lang="ja-JP" altLang="en-US" sz="1500" dirty="0" smtClean="0">
                <a:solidFill>
                  <a:prstClr val="black"/>
                </a:solidFill>
              </a:rPr>
              <a:t>的に拡大していくような</a:t>
            </a:r>
            <a:r>
              <a:rPr lang="ja-JP" altLang="en-US" sz="1500" dirty="0">
                <a:solidFill>
                  <a:prstClr val="black"/>
                </a:solidFill>
              </a:rPr>
              <a:t>地域づくりを推進</a:t>
            </a:r>
            <a:r>
              <a:rPr lang="ja-JP" altLang="en-US" sz="1500" dirty="0" smtClean="0">
                <a:solidFill>
                  <a:prstClr val="black"/>
                </a:solidFill>
              </a:rPr>
              <a:t>する。</a:t>
            </a:r>
            <a:endParaRPr lang="en-US" altLang="ja-JP" sz="1500" dirty="0" smtClean="0">
              <a:solidFill>
                <a:prstClr val="black"/>
              </a:solidFill>
            </a:endParaRPr>
          </a:p>
          <a:p>
            <a:pPr marL="174625" indent="-174625" algn="just" defTabSz="913575"/>
            <a:r>
              <a:rPr lang="ja-JP" altLang="en-US" sz="1500" dirty="0" smtClean="0">
                <a:solidFill>
                  <a:prstClr val="black"/>
                </a:solidFill>
              </a:rPr>
              <a:t>○　この</a:t>
            </a:r>
            <a:r>
              <a:rPr lang="ja-JP" altLang="en-US" sz="1500" dirty="0">
                <a:solidFill>
                  <a:prstClr val="black"/>
                </a:solidFill>
              </a:rPr>
              <a:t>ような介護予防を推進するためには</a:t>
            </a:r>
            <a:r>
              <a:rPr lang="ja-JP" altLang="en-US" sz="1500" dirty="0" smtClean="0">
                <a:solidFill>
                  <a:prstClr val="black"/>
                </a:solidFill>
              </a:rPr>
              <a:t>、地域</a:t>
            </a:r>
            <a:r>
              <a:rPr lang="ja-JP" altLang="en-US" sz="1500" dirty="0">
                <a:solidFill>
                  <a:prstClr val="black"/>
                </a:solidFill>
              </a:rPr>
              <a:t>の実情</a:t>
            </a:r>
            <a:r>
              <a:rPr lang="ja-JP" altLang="en-US" sz="1500" dirty="0" smtClean="0">
                <a:solidFill>
                  <a:prstClr val="black"/>
                </a:solidFill>
              </a:rPr>
              <a:t>をよく把握し、かつ、地域づくりの中心である市町村</a:t>
            </a:r>
            <a:r>
              <a:rPr lang="ja-JP" altLang="en-US" sz="1500" dirty="0">
                <a:solidFill>
                  <a:prstClr val="black"/>
                </a:solidFill>
              </a:rPr>
              <a:t>が主体的に取り組むことが不可欠で</a:t>
            </a:r>
            <a:r>
              <a:rPr lang="ja-JP" altLang="en-US" sz="1500" dirty="0" smtClean="0">
                <a:solidFill>
                  <a:prstClr val="black"/>
                </a:solidFill>
              </a:rPr>
              <a:t>ある。</a:t>
            </a:r>
            <a:endParaRPr lang="en-US" altLang="ja-JP" sz="1500" dirty="0" smtClean="0">
              <a:solidFill>
                <a:prstClr val="black"/>
              </a:solidFill>
            </a:endParaRPr>
          </a:p>
        </p:txBody>
      </p:sp>
      <p:sp>
        <p:nvSpPr>
          <p:cNvPr id="6" name="角丸四角形 5"/>
          <p:cNvSpPr/>
          <p:nvPr/>
        </p:nvSpPr>
        <p:spPr>
          <a:xfrm>
            <a:off x="345684" y="2669816"/>
            <a:ext cx="9374638" cy="1149802"/>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r>
              <a:rPr lang="ja-JP" altLang="en-US" sz="1500" dirty="0" smtClean="0">
                <a:solidFill>
                  <a:prstClr val="black"/>
                </a:solidFill>
              </a:rPr>
              <a:t>　</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介護予防の手法が、心身機能を改善することを目的とした機能回復訓練に偏りがちであった。</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介護予防終了後</a:t>
            </a:r>
            <a:r>
              <a:rPr lang="ja-JP" altLang="en-US" sz="1500" dirty="0">
                <a:solidFill>
                  <a:prstClr val="black"/>
                </a:solidFill>
              </a:rPr>
              <a:t>の</a:t>
            </a:r>
            <a:r>
              <a:rPr lang="ja-JP" altLang="en-US" sz="1500" dirty="0" smtClean="0">
                <a:solidFill>
                  <a:prstClr val="black"/>
                </a:solidFill>
              </a:rPr>
              <a:t>活動的な状態を維持するための多様な通いの場を創出することが必ずしも十分でなかった。</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介護予防の利用者の多くは、機能回復を中心とした訓練の継続こそが有効だと理解し、また、介護予防の提供者も、「活動」や「参加」に焦点をあててこなかったのではないか。</a:t>
            </a:r>
            <a:endParaRPr lang="en-US" altLang="ja-JP" sz="1500" dirty="0" smtClean="0">
              <a:solidFill>
                <a:prstClr val="black"/>
              </a:solidFill>
            </a:endParaRPr>
          </a:p>
        </p:txBody>
      </p:sp>
      <p:sp>
        <p:nvSpPr>
          <p:cNvPr id="7" name="角丸四角形 6"/>
          <p:cNvSpPr/>
          <p:nvPr/>
        </p:nvSpPr>
        <p:spPr>
          <a:xfrm>
            <a:off x="172767" y="430580"/>
            <a:ext cx="1545462"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の理念</a:t>
            </a:r>
            <a:endParaRPr lang="ja-JP" altLang="en-US" sz="1400" dirty="0">
              <a:solidFill>
                <a:prstClr val="black"/>
              </a:solidFill>
              <a:latin typeface="ＭＳ Ｐゴシック"/>
            </a:endParaRPr>
          </a:p>
        </p:txBody>
      </p:sp>
      <p:sp>
        <p:nvSpPr>
          <p:cNvPr id="8" name="角丸四角形 7"/>
          <p:cNvSpPr/>
          <p:nvPr/>
        </p:nvSpPr>
        <p:spPr>
          <a:xfrm>
            <a:off x="195293" y="2525816"/>
            <a:ext cx="2462063"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dirty="0">
                <a:solidFill>
                  <a:prstClr val="black"/>
                </a:solidFill>
                <a:latin typeface="ＭＳ Ｐゴシック"/>
              </a:rPr>
              <a:t>これまで</a:t>
            </a:r>
            <a:r>
              <a:rPr lang="ja-JP" altLang="en-US" sz="1400" dirty="0" smtClean="0">
                <a:solidFill>
                  <a:prstClr val="black"/>
                </a:solidFill>
                <a:latin typeface="ＭＳ Ｐゴシック"/>
              </a:rPr>
              <a:t>の介護予防の問題点</a:t>
            </a:r>
            <a:endParaRPr lang="ja-JP" altLang="en-US" sz="1400" dirty="0">
              <a:solidFill>
                <a:prstClr val="black"/>
              </a:solidFill>
              <a:latin typeface="ＭＳ Ｐゴシック"/>
            </a:endParaRPr>
          </a:p>
        </p:txBody>
      </p:sp>
      <p:sp>
        <p:nvSpPr>
          <p:cNvPr id="9" name="角丸四角形 8"/>
          <p:cNvSpPr/>
          <p:nvPr/>
        </p:nvSpPr>
        <p:spPr>
          <a:xfrm>
            <a:off x="172706" y="3899632"/>
            <a:ext cx="2773522"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dirty="0" smtClean="0">
                <a:solidFill>
                  <a:prstClr val="black"/>
                </a:solidFill>
                <a:latin typeface="ＭＳ Ｐゴシック"/>
              </a:rPr>
              <a:t>これからの介護予防の考え方</a:t>
            </a:r>
            <a:endParaRPr lang="ja-JP" altLang="en-US" sz="1400" dirty="0">
              <a:solidFill>
                <a:prstClr val="black"/>
              </a:solidFill>
              <a:latin typeface="ＭＳ Ｐゴシック"/>
            </a:endParaRPr>
          </a:p>
        </p:txBody>
      </p:sp>
      <p:sp>
        <p:nvSpPr>
          <p:cNvPr id="10" name="角丸四角形 9"/>
          <p:cNvSpPr/>
          <p:nvPr/>
        </p:nvSpPr>
        <p:spPr>
          <a:xfrm>
            <a:off x="172689" y="2124832"/>
            <a:ext cx="9547560" cy="42785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defRPr/>
            </a:pPr>
            <a:r>
              <a:rPr lang="en-US" altLang="ja-JP" sz="1050" dirty="0" smtClean="0">
                <a:solidFill>
                  <a:prstClr val="black"/>
                </a:solidFill>
                <a:latin typeface="ＭＳ Ｐゴシック"/>
              </a:rPr>
              <a:t>※</a:t>
            </a:r>
            <a:r>
              <a:rPr lang="ja-JP" altLang="en-US" sz="1050" dirty="0" smtClean="0">
                <a:solidFill>
                  <a:prstClr val="black"/>
                </a:solidFill>
                <a:latin typeface="ＭＳ Ｐゴシック"/>
              </a:rPr>
              <a:t>「生活機能」・・・</a:t>
            </a:r>
            <a:r>
              <a:rPr lang="en-US" altLang="ja-JP" sz="1050" dirty="0" smtClean="0">
                <a:solidFill>
                  <a:prstClr val="black"/>
                </a:solidFill>
                <a:latin typeface="ＭＳ Ｐゴシック"/>
              </a:rPr>
              <a:t>ICF</a:t>
            </a:r>
            <a:r>
              <a:rPr lang="ja-JP" altLang="en-US" sz="1050" dirty="0" smtClean="0">
                <a:solidFill>
                  <a:prstClr val="black"/>
                </a:solidFill>
                <a:latin typeface="ＭＳ Ｐゴシック"/>
              </a:rPr>
              <a:t>では、人が生きていくための機能全体を「生活機能」としてとらえ、①</a:t>
            </a:r>
            <a:r>
              <a:rPr lang="ja-JP" altLang="en-US" sz="1050" dirty="0">
                <a:solidFill>
                  <a:prstClr val="black"/>
                </a:solidFill>
                <a:latin typeface="ＭＳ Ｐゴシック"/>
              </a:rPr>
              <a:t>体の働きや精神の働きである「心身機能</a:t>
            </a:r>
            <a:r>
              <a:rPr lang="ja-JP" altLang="en-US" sz="1050" dirty="0" smtClean="0">
                <a:solidFill>
                  <a:prstClr val="black"/>
                </a:solidFill>
                <a:latin typeface="ＭＳ Ｐゴシック"/>
              </a:rPr>
              <a:t>」、②</a:t>
            </a:r>
            <a:r>
              <a:rPr lang="en-US" altLang="ja-JP" sz="1050" dirty="0" smtClean="0">
                <a:solidFill>
                  <a:prstClr val="black"/>
                </a:solidFill>
                <a:latin typeface="ＭＳ Ｐゴシック"/>
              </a:rPr>
              <a:t>ADL</a:t>
            </a:r>
            <a:r>
              <a:rPr lang="ja-JP" altLang="en-US" sz="1050" dirty="0" smtClean="0">
                <a:solidFill>
                  <a:prstClr val="black"/>
                </a:solidFill>
                <a:latin typeface="ＭＳ Ｐゴシック"/>
              </a:rPr>
              <a:t>・</a:t>
            </a:r>
            <a:r>
              <a:rPr lang="ja-JP" altLang="en-US" sz="1050" dirty="0">
                <a:solidFill>
                  <a:prstClr val="black"/>
                </a:solidFill>
                <a:latin typeface="ＭＳ Ｐゴシック"/>
              </a:rPr>
              <a:t>家事・職業能力</a:t>
            </a:r>
            <a:r>
              <a:rPr lang="ja-JP" altLang="en-US" sz="1050" dirty="0" smtClean="0">
                <a:solidFill>
                  <a:prstClr val="black"/>
                </a:solidFill>
                <a:latin typeface="ＭＳ Ｐゴシック"/>
              </a:rPr>
              <a:t>や</a:t>
            </a:r>
            <a:endParaRPr lang="en-US" altLang="ja-JP" sz="1050" dirty="0" smtClean="0">
              <a:solidFill>
                <a:prstClr val="black"/>
              </a:solidFill>
              <a:latin typeface="ＭＳ Ｐゴシック"/>
            </a:endParaRPr>
          </a:p>
          <a:p>
            <a:pPr defTabSz="914326">
              <a:defRPr/>
            </a:pPr>
            <a:r>
              <a:rPr lang="en-US" altLang="ja-JP" sz="1050" dirty="0">
                <a:solidFill>
                  <a:prstClr val="black"/>
                </a:solidFill>
                <a:latin typeface="ＭＳ Ｐゴシック"/>
              </a:rPr>
              <a:t> </a:t>
            </a:r>
            <a:r>
              <a:rPr lang="en-US" altLang="ja-JP" sz="1050" dirty="0" smtClean="0">
                <a:solidFill>
                  <a:prstClr val="black"/>
                </a:solidFill>
                <a:latin typeface="ＭＳ Ｐゴシック"/>
              </a:rPr>
              <a:t>              </a:t>
            </a:r>
            <a:r>
              <a:rPr lang="ja-JP" altLang="en-US" sz="1050" dirty="0" smtClean="0">
                <a:solidFill>
                  <a:prstClr val="black"/>
                </a:solidFill>
                <a:latin typeface="ＭＳ Ｐゴシック"/>
              </a:rPr>
              <a:t>屋外</a:t>
            </a:r>
            <a:r>
              <a:rPr lang="ja-JP" altLang="en-US" sz="1050" dirty="0">
                <a:solidFill>
                  <a:prstClr val="black"/>
                </a:solidFill>
                <a:latin typeface="ＭＳ Ｐゴシック"/>
              </a:rPr>
              <a:t>歩行といった生活行為全般</a:t>
            </a:r>
            <a:r>
              <a:rPr lang="ja-JP" altLang="en-US" sz="1050" dirty="0" smtClean="0">
                <a:solidFill>
                  <a:prstClr val="black"/>
                </a:solidFill>
                <a:latin typeface="ＭＳ Ｐゴシック"/>
              </a:rPr>
              <a:t>である「</a:t>
            </a:r>
            <a:r>
              <a:rPr lang="ja-JP" altLang="en-US" sz="1050" dirty="0">
                <a:solidFill>
                  <a:prstClr val="black"/>
                </a:solidFill>
                <a:latin typeface="ＭＳ Ｐゴシック"/>
              </a:rPr>
              <a:t>活動</a:t>
            </a:r>
            <a:r>
              <a:rPr lang="ja-JP" altLang="en-US" sz="1050" dirty="0" smtClean="0">
                <a:solidFill>
                  <a:prstClr val="black"/>
                </a:solidFill>
                <a:latin typeface="ＭＳ Ｐゴシック"/>
              </a:rPr>
              <a:t>」、③</a:t>
            </a:r>
            <a:r>
              <a:rPr lang="ja-JP" altLang="en-US" sz="1050" dirty="0">
                <a:solidFill>
                  <a:prstClr val="black"/>
                </a:solidFill>
                <a:latin typeface="ＭＳ Ｐゴシック"/>
              </a:rPr>
              <a:t>家庭や社会生活で役割を果たすことである「参加</a:t>
            </a:r>
            <a:r>
              <a:rPr lang="ja-JP" altLang="en-US" sz="1050" dirty="0" smtClean="0">
                <a:solidFill>
                  <a:prstClr val="black"/>
                </a:solidFill>
                <a:latin typeface="ＭＳ Ｐゴシック"/>
              </a:rPr>
              <a:t>」の</a:t>
            </a:r>
            <a:r>
              <a:rPr lang="ja-JP" altLang="en-US" sz="1050" dirty="0">
                <a:solidFill>
                  <a:prstClr val="black"/>
                </a:solidFill>
                <a:latin typeface="ＭＳ Ｐゴシック"/>
              </a:rPr>
              <a:t>３つ</a:t>
            </a:r>
            <a:r>
              <a:rPr lang="ja-JP" altLang="en-US" sz="1050" dirty="0" smtClean="0">
                <a:solidFill>
                  <a:prstClr val="black"/>
                </a:solidFill>
                <a:latin typeface="ＭＳ Ｐゴシック"/>
              </a:rPr>
              <a:t>の要素から構成される</a:t>
            </a:r>
            <a:endParaRPr lang="en-US" altLang="ja-JP" sz="1050" dirty="0">
              <a:solidFill>
                <a:prstClr val="black"/>
              </a:solidFill>
              <a:latin typeface="ＭＳ Ｐゴシック"/>
            </a:endParaRPr>
          </a:p>
        </p:txBody>
      </p:sp>
      <p:sp>
        <p:nvSpPr>
          <p:cNvPr id="12" name="スライド番号プレースホルダー 3"/>
          <p:cNvSpPr>
            <a:spLocks noGrp="1"/>
          </p:cNvSpPr>
          <p:nvPr>
            <p:ph type="sldNum" sz="quarter" idx="12"/>
          </p:nvPr>
        </p:nvSpPr>
        <p:spPr>
          <a:xfrm>
            <a:off x="7618942" y="6493149"/>
            <a:ext cx="2318808" cy="365125"/>
          </a:xfrm>
        </p:spPr>
        <p:txBody>
          <a:bodyPr/>
          <a:lstStyle/>
          <a:p>
            <a:fld id="{D2D8002D-B5B0-4BAC-B1F6-782DDCCE6D9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4" name="角丸四角形 13"/>
          <p:cNvSpPr/>
          <p:nvPr/>
        </p:nvSpPr>
        <p:spPr>
          <a:xfrm>
            <a:off x="140220" y="49026"/>
            <a:ext cx="1473614" cy="333948"/>
          </a:xfrm>
          <a:prstGeom prst="roundRect">
            <a:avLst>
              <a:gd name="adj" fmla="val 7272"/>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prstClr val="white"/>
                </a:solidFill>
                <a:effectLst/>
                <a:uLnTx/>
                <a:uFillTx/>
                <a:latin typeface="Calibri"/>
                <a:ea typeface="ＭＳ Ｐゴシック"/>
                <a:cs typeface="+mn-cs"/>
              </a:rPr>
              <a:t>介護予防</a:t>
            </a:r>
          </a:p>
        </p:txBody>
      </p:sp>
    </p:spTree>
    <p:extLst>
      <p:ext uri="{BB962C8B-B14F-4D97-AF65-F5344CB8AC3E}">
        <p14:creationId xmlns:p14="http://schemas.microsoft.com/office/powerpoint/2010/main" val="161483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gray">
          <a:xfrm>
            <a:off x="55840" y="44625"/>
            <a:ext cx="9845448" cy="547241"/>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kern="0" dirty="0">
                <a:solidFill>
                  <a:prstClr val="white"/>
                </a:solidFill>
                <a:latin typeface="ＭＳ Ｐゴシック"/>
              </a:rPr>
              <a:t>これからの介護予防の具体的アプローチについて</a:t>
            </a:r>
            <a:endParaRPr lang="en-US" altLang="ja-JP" sz="2400" b="1" kern="0" dirty="0">
              <a:solidFill>
                <a:prstClr val="white"/>
              </a:solidFill>
              <a:latin typeface="ＭＳ Ｐゴシック"/>
            </a:endParaRPr>
          </a:p>
        </p:txBody>
      </p:sp>
      <p:sp>
        <p:nvSpPr>
          <p:cNvPr id="13" name="角丸四角形 12"/>
          <p:cNvSpPr/>
          <p:nvPr/>
        </p:nvSpPr>
        <p:spPr>
          <a:xfrm>
            <a:off x="172898" y="5553200"/>
            <a:ext cx="9547560" cy="900136"/>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r>
              <a:rPr lang="en-US" altLang="ja-JP" sz="1500" dirty="0">
                <a:solidFill>
                  <a:prstClr val="black"/>
                </a:solidFill>
              </a:rPr>
              <a:t> </a:t>
            </a:r>
            <a:r>
              <a:rPr lang="en-US" altLang="ja-JP" sz="1500" dirty="0" smtClean="0">
                <a:solidFill>
                  <a:prstClr val="black"/>
                </a:solidFill>
              </a:rPr>
              <a:t> </a:t>
            </a:r>
            <a:r>
              <a:rPr lang="ja-JP" altLang="en-US" sz="1500" dirty="0" smtClean="0">
                <a:solidFill>
                  <a:prstClr val="black"/>
                </a:solidFill>
              </a:rPr>
              <a:t>○　</a:t>
            </a:r>
            <a:r>
              <a:rPr lang="ja-JP" altLang="en-US" sz="1500" u="sng" dirty="0" smtClean="0">
                <a:solidFill>
                  <a:srgbClr val="FF0000"/>
                </a:solidFill>
              </a:rPr>
              <a:t>定年後の社会</a:t>
            </a:r>
            <a:r>
              <a:rPr lang="ja-JP" altLang="en-US" sz="1500" u="sng" dirty="0">
                <a:solidFill>
                  <a:srgbClr val="FF0000"/>
                </a:solidFill>
              </a:rPr>
              <a:t>参加を支援する等を通じて、シニア世代に担い手になってもらうことにより、社会的役割や自己実現を果たすことが、介護予防に</a:t>
            </a:r>
            <a:r>
              <a:rPr lang="ja-JP" altLang="en-US" sz="1500" dirty="0">
                <a:solidFill>
                  <a:prstClr val="black"/>
                </a:solidFill>
              </a:rPr>
              <a:t>もつながる。</a:t>
            </a:r>
            <a:endParaRPr lang="en-US" altLang="ja-JP" sz="1500" dirty="0">
              <a:solidFill>
                <a:prstClr val="black"/>
              </a:solidFill>
            </a:endParaRPr>
          </a:p>
        </p:txBody>
      </p:sp>
      <p:sp>
        <p:nvSpPr>
          <p:cNvPr id="5" name="角丸四角形 4"/>
          <p:cNvSpPr/>
          <p:nvPr/>
        </p:nvSpPr>
        <p:spPr>
          <a:xfrm>
            <a:off x="172898" y="926704"/>
            <a:ext cx="9547560" cy="1746176"/>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r>
              <a:rPr lang="ja-JP" altLang="en-US" sz="1500" dirty="0" smtClean="0">
                <a:solidFill>
                  <a:prstClr val="black"/>
                </a:solidFill>
              </a:rPr>
              <a:t>　○　リハ職等が、ケアカンファレンス</a:t>
            </a:r>
            <a:r>
              <a:rPr lang="ja-JP" altLang="en-US" sz="1500" dirty="0">
                <a:solidFill>
                  <a:prstClr val="black"/>
                </a:solidFill>
              </a:rPr>
              <a:t>等</a:t>
            </a:r>
            <a:r>
              <a:rPr lang="ja-JP" altLang="en-US" sz="1500" dirty="0" smtClean="0">
                <a:solidFill>
                  <a:prstClr val="black"/>
                </a:solidFill>
              </a:rPr>
              <a:t>に参加することにより、疾病の特徴を踏まえた生活行為の改善の見通しを立てることが可能となり、要支援者等の有する能力を最大限に引き出すための方法を検討しやすくなる。</a:t>
            </a:r>
            <a:endParaRPr lang="en-US" altLang="ja-JP" sz="1500" dirty="0">
              <a:solidFill>
                <a:prstClr val="black"/>
              </a:solidFill>
            </a:endParaRPr>
          </a:p>
          <a:p>
            <a:pPr marL="174625" indent="-174625" algn="just" fontAlgn="base">
              <a:spcBef>
                <a:spcPct val="0"/>
              </a:spcBef>
              <a:spcAft>
                <a:spcPct val="0"/>
              </a:spcAft>
            </a:pPr>
            <a:r>
              <a:rPr lang="ja-JP" altLang="en-US" sz="1500" dirty="0" smtClean="0">
                <a:solidFill>
                  <a:prstClr val="black"/>
                </a:solidFill>
              </a:rPr>
              <a:t>　○　リハ職等が、通所と訪問の双方に一貫して集中的に関わることで、居宅や地域での生活環境を踏まえた適切なアセスメントに基づく</a:t>
            </a:r>
            <a:r>
              <a:rPr lang="en-US" altLang="ja-JP" sz="1500" dirty="0" smtClean="0">
                <a:solidFill>
                  <a:prstClr val="black"/>
                </a:solidFill>
              </a:rPr>
              <a:t>ADL</a:t>
            </a:r>
            <a:r>
              <a:rPr lang="ja-JP" altLang="en-US" sz="1500" dirty="0" smtClean="0">
                <a:solidFill>
                  <a:prstClr val="black"/>
                </a:solidFill>
              </a:rPr>
              <a:t>訓練や</a:t>
            </a:r>
            <a:r>
              <a:rPr lang="en-US" altLang="ja-JP" sz="1500" dirty="0" smtClean="0">
                <a:solidFill>
                  <a:prstClr val="black"/>
                </a:solidFill>
              </a:rPr>
              <a:t>IADL</a:t>
            </a:r>
            <a:r>
              <a:rPr lang="ja-JP" altLang="en-US" sz="1500" dirty="0" smtClean="0">
                <a:solidFill>
                  <a:prstClr val="black"/>
                </a:solidFill>
              </a:rPr>
              <a:t>訓練を提供することにより、「活動」を高めることができる。</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en-US" sz="1500" u="sng" dirty="0" smtClean="0">
                <a:solidFill>
                  <a:srgbClr val="FF0000"/>
                </a:solidFill>
              </a:rPr>
              <a:t>リハ職等が、住民運営の通いの場において、参加者の状態に応じて、安全な動き方等、適切な助言を行うことにより、生活機能の低下の程度にかかわらず、様々な状態の高齢者の参加が可能</a:t>
            </a:r>
            <a:r>
              <a:rPr lang="ja-JP" altLang="en-US" sz="1500" dirty="0" smtClean="0">
                <a:solidFill>
                  <a:prstClr val="black"/>
                </a:solidFill>
              </a:rPr>
              <a:t>となる。</a:t>
            </a:r>
            <a:endParaRPr lang="en-US" altLang="ja-JP" sz="1500" dirty="0" smtClean="0">
              <a:solidFill>
                <a:prstClr val="black"/>
              </a:solidFill>
            </a:endParaRPr>
          </a:p>
        </p:txBody>
      </p:sp>
      <p:sp>
        <p:nvSpPr>
          <p:cNvPr id="6" name="角丸四角形 5"/>
          <p:cNvSpPr/>
          <p:nvPr/>
        </p:nvSpPr>
        <p:spPr>
          <a:xfrm>
            <a:off x="172898" y="2960912"/>
            <a:ext cx="9547560" cy="216024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r>
              <a:rPr lang="ja-JP" altLang="en-US" sz="1500" dirty="0" smtClean="0">
                <a:solidFill>
                  <a:prstClr val="black"/>
                </a:solidFill>
              </a:rPr>
              <a:t>　</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u="sng" dirty="0" smtClean="0">
                <a:solidFill>
                  <a:srgbClr val="FF0000"/>
                </a:solidFill>
              </a:rPr>
              <a:t>市町村が住民</a:t>
            </a:r>
            <a:r>
              <a:rPr lang="ja-JP" altLang="ja-JP" sz="1500" u="sng" dirty="0">
                <a:solidFill>
                  <a:srgbClr val="FF0000"/>
                </a:solidFill>
              </a:rPr>
              <a:t>に対し強い動機付けを行い、住民主体の活動的な通いの場</a:t>
            </a:r>
            <a:r>
              <a:rPr lang="ja-JP" altLang="ja-JP" sz="1500" u="sng" dirty="0" smtClean="0">
                <a:solidFill>
                  <a:srgbClr val="FF0000"/>
                </a:solidFill>
              </a:rPr>
              <a:t>を</a:t>
            </a:r>
            <a:r>
              <a:rPr lang="ja-JP" altLang="en-US" sz="1500" u="sng" dirty="0" smtClean="0">
                <a:solidFill>
                  <a:srgbClr val="FF0000"/>
                </a:solidFill>
              </a:rPr>
              <a:t>創出</a:t>
            </a:r>
            <a:r>
              <a:rPr lang="ja-JP" altLang="ja-JP" sz="1500" dirty="0" smtClean="0">
                <a:solidFill>
                  <a:prstClr val="black"/>
                </a:solidFill>
              </a:rPr>
              <a:t>する。</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住民主体の体操教室などの</a:t>
            </a:r>
            <a:r>
              <a:rPr lang="ja-JP" altLang="en-US" sz="1500" u="sng" dirty="0" smtClean="0">
                <a:solidFill>
                  <a:srgbClr val="FF0000"/>
                </a:solidFill>
              </a:rPr>
              <a:t>通いの場は、高齢者自身が一定の知識を取得した上で指導役を担うことにより役割や生きがいを認識するとともに、幅広い年齢や状態の高齢者が参加することにより、高齢者同士の助け合いや学びの場として魅力的な場に</a:t>
            </a:r>
            <a:r>
              <a:rPr lang="ja-JP" altLang="en-US" sz="1500" dirty="0" smtClean="0">
                <a:solidFill>
                  <a:prstClr val="black"/>
                </a:solidFill>
              </a:rPr>
              <a:t>なる。また、参加している高齢者も指導者として通いの場の運営に参加するという動機づけにもつながっていく。</a:t>
            </a:r>
            <a:endParaRPr lang="en-US" altLang="ja-JP" sz="1500" dirty="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u="sng" dirty="0" smtClean="0">
                <a:solidFill>
                  <a:srgbClr val="FF0000"/>
                </a:solidFill>
              </a:rPr>
              <a:t>市町村</a:t>
            </a:r>
            <a:r>
              <a:rPr lang="ja-JP" altLang="en-US" sz="1500" u="sng" dirty="0">
                <a:solidFill>
                  <a:srgbClr val="FF0000"/>
                </a:solidFill>
              </a:rPr>
              <a:t>の</a:t>
            </a:r>
            <a:r>
              <a:rPr lang="ja-JP" altLang="en-US" sz="1500" u="sng" dirty="0" smtClean="0">
                <a:solidFill>
                  <a:srgbClr val="FF0000"/>
                </a:solidFill>
              </a:rPr>
              <a:t>積極的な広報により、</a:t>
            </a:r>
            <a:r>
              <a:rPr lang="ja-JP" altLang="ja-JP" sz="1500" u="sng" dirty="0" smtClean="0">
                <a:solidFill>
                  <a:srgbClr val="FF0000"/>
                </a:solidFill>
              </a:rPr>
              <a:t>生活</a:t>
            </a:r>
            <a:r>
              <a:rPr lang="ja-JP" altLang="ja-JP" sz="1500" u="sng" dirty="0">
                <a:solidFill>
                  <a:srgbClr val="FF0000"/>
                </a:solidFill>
              </a:rPr>
              <a:t>機能の改善</a:t>
            </a:r>
            <a:r>
              <a:rPr lang="ja-JP" altLang="ja-JP" sz="1500" u="sng" dirty="0" smtClean="0">
                <a:solidFill>
                  <a:srgbClr val="FF0000"/>
                </a:solidFill>
              </a:rPr>
              <a:t>効果</a:t>
            </a:r>
            <a:r>
              <a:rPr lang="ja-JP" altLang="en-US" sz="1500" u="sng" dirty="0" smtClean="0">
                <a:solidFill>
                  <a:srgbClr val="FF0000"/>
                </a:solidFill>
              </a:rPr>
              <a:t>が住民に理解され、更に、</a:t>
            </a:r>
            <a:r>
              <a:rPr lang="ja-JP" altLang="ja-JP" sz="1500" u="sng" dirty="0" smtClean="0">
                <a:solidFill>
                  <a:srgbClr val="FF0000"/>
                </a:solidFill>
              </a:rPr>
              <a:t>実際</a:t>
            </a:r>
            <a:r>
              <a:rPr lang="ja-JP" altLang="ja-JP" sz="1500" u="sng" dirty="0">
                <a:solidFill>
                  <a:srgbClr val="FF0000"/>
                </a:solidFill>
              </a:rPr>
              <a:t>に生活</a:t>
            </a:r>
            <a:r>
              <a:rPr lang="ja-JP" altLang="ja-JP" sz="1500" u="sng" dirty="0" smtClean="0">
                <a:solidFill>
                  <a:srgbClr val="FF0000"/>
                </a:solidFill>
              </a:rPr>
              <a:t>機能</a:t>
            </a:r>
            <a:r>
              <a:rPr lang="ja-JP" altLang="en-US" sz="1500" u="sng" dirty="0" smtClean="0">
                <a:solidFill>
                  <a:srgbClr val="FF0000"/>
                </a:solidFill>
              </a:rPr>
              <a:t>の</a:t>
            </a:r>
            <a:r>
              <a:rPr lang="ja-JP" altLang="ja-JP" sz="1500" u="sng" dirty="0" smtClean="0">
                <a:solidFill>
                  <a:srgbClr val="FF0000"/>
                </a:solidFill>
              </a:rPr>
              <a:t>改善</a:t>
            </a:r>
            <a:r>
              <a:rPr lang="ja-JP" altLang="ja-JP" sz="1500" u="sng" dirty="0">
                <a:solidFill>
                  <a:srgbClr val="FF0000"/>
                </a:solidFill>
              </a:rPr>
              <a:t>した</a:t>
            </a:r>
            <a:r>
              <a:rPr lang="ja-JP" altLang="ja-JP" sz="1500" u="sng" dirty="0" smtClean="0">
                <a:solidFill>
                  <a:srgbClr val="FF0000"/>
                </a:solidFill>
              </a:rPr>
              <a:t>参加者</a:t>
            </a:r>
            <a:r>
              <a:rPr lang="ja-JP" altLang="en-US" sz="1500" u="sng" dirty="0" smtClean="0">
                <a:solidFill>
                  <a:srgbClr val="FF0000"/>
                </a:solidFill>
              </a:rPr>
              <a:t>の声が口コミ等により拡がることで</a:t>
            </a:r>
            <a:r>
              <a:rPr lang="ja-JP" altLang="ja-JP" sz="1500" u="sng" dirty="0" smtClean="0">
                <a:solidFill>
                  <a:srgbClr val="FF0000"/>
                </a:solidFill>
              </a:rPr>
              <a:t>、</a:t>
            </a:r>
            <a:r>
              <a:rPr lang="ja-JP" altLang="ja-JP" sz="1500" u="sng" dirty="0">
                <a:solidFill>
                  <a:srgbClr val="FF0000"/>
                </a:solidFill>
              </a:rPr>
              <a:t>住民主体の通いの場が新たに展開</a:t>
            </a:r>
            <a:r>
              <a:rPr lang="ja-JP" altLang="ja-JP" sz="1500" dirty="0">
                <a:solidFill>
                  <a:prstClr val="black"/>
                </a:solidFill>
              </a:rPr>
              <a:t>されるようになる</a:t>
            </a:r>
            <a:r>
              <a:rPr lang="ja-JP" altLang="ja-JP" sz="1500" dirty="0" smtClean="0">
                <a:solidFill>
                  <a:prstClr val="black"/>
                </a:solidFill>
              </a:rPr>
              <a:t>。</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dirty="0" smtClean="0">
                <a:solidFill>
                  <a:prstClr val="black"/>
                </a:solidFill>
              </a:rPr>
              <a:t>この</a:t>
            </a:r>
            <a:r>
              <a:rPr lang="ja-JP" altLang="en-US" sz="1500" dirty="0" smtClean="0">
                <a:solidFill>
                  <a:prstClr val="black"/>
                </a:solidFill>
              </a:rPr>
              <a:t>ような</a:t>
            </a:r>
            <a:r>
              <a:rPr lang="ja-JP" altLang="ja-JP" sz="1500" dirty="0" smtClean="0">
                <a:solidFill>
                  <a:prstClr val="black"/>
                </a:solidFill>
              </a:rPr>
              <a:t>好循環</a:t>
            </a:r>
            <a:r>
              <a:rPr lang="ja-JP" altLang="en-US" sz="1500" dirty="0" smtClean="0">
                <a:solidFill>
                  <a:prstClr val="black"/>
                </a:solidFill>
              </a:rPr>
              <a:t>が生まれると</a:t>
            </a:r>
            <a:r>
              <a:rPr lang="ja-JP" altLang="ja-JP" sz="1500" dirty="0" smtClean="0">
                <a:solidFill>
                  <a:prstClr val="black"/>
                </a:solidFill>
              </a:rPr>
              <a:t>、住民</a:t>
            </a:r>
            <a:r>
              <a:rPr lang="ja-JP" altLang="ja-JP" sz="1500" dirty="0">
                <a:solidFill>
                  <a:prstClr val="black"/>
                </a:solidFill>
              </a:rPr>
              <a:t>主体の活動的な通いの</a:t>
            </a:r>
            <a:r>
              <a:rPr lang="ja-JP" altLang="ja-JP" sz="1500" dirty="0" smtClean="0">
                <a:solidFill>
                  <a:prstClr val="black"/>
                </a:solidFill>
              </a:rPr>
              <a:t>場</a:t>
            </a:r>
            <a:r>
              <a:rPr lang="ja-JP" altLang="en-US" sz="1500" dirty="0" smtClean="0">
                <a:solidFill>
                  <a:prstClr val="black"/>
                </a:solidFill>
              </a:rPr>
              <a:t>が持続的に拡大していく。</a:t>
            </a:r>
            <a:endParaRPr lang="ja-JP" altLang="ja-JP" sz="1500" dirty="0">
              <a:solidFill>
                <a:prstClr val="black"/>
              </a:solidFill>
            </a:endParaRPr>
          </a:p>
        </p:txBody>
      </p:sp>
      <p:sp>
        <p:nvSpPr>
          <p:cNvPr id="7" name="角丸四角形 6"/>
          <p:cNvSpPr/>
          <p:nvPr/>
        </p:nvSpPr>
        <p:spPr>
          <a:xfrm>
            <a:off x="172857" y="5373216"/>
            <a:ext cx="3640387"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latin typeface="ＭＳ Ｐゴシック"/>
              </a:rPr>
              <a:t>高齢者</a:t>
            </a:r>
            <a:r>
              <a:rPr lang="ja-JP" altLang="en-US" sz="1400" dirty="0" smtClean="0">
                <a:solidFill>
                  <a:prstClr val="black"/>
                </a:solidFill>
                <a:latin typeface="ＭＳ Ｐゴシック"/>
              </a:rPr>
              <a:t>の社会参加を通じた介護予防の推進</a:t>
            </a:r>
            <a:endParaRPr lang="ja-JP" altLang="en-US" sz="1400" dirty="0">
              <a:solidFill>
                <a:prstClr val="black"/>
              </a:solidFill>
              <a:latin typeface="ＭＳ Ｐゴシック"/>
            </a:endParaRPr>
          </a:p>
        </p:txBody>
      </p:sp>
      <p:sp>
        <p:nvSpPr>
          <p:cNvPr id="8" name="角丸四角形 7"/>
          <p:cNvSpPr/>
          <p:nvPr/>
        </p:nvSpPr>
        <p:spPr>
          <a:xfrm>
            <a:off x="172915" y="2852936"/>
            <a:ext cx="2412328"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latin typeface="ＭＳ Ｐゴシック"/>
              </a:rPr>
              <a:t>住民運営の通いの場の充実</a:t>
            </a:r>
            <a:endParaRPr lang="ja-JP" altLang="en-US" sz="1400" dirty="0">
              <a:solidFill>
                <a:prstClr val="black"/>
              </a:solidFill>
              <a:latin typeface="ＭＳ Ｐゴシック"/>
            </a:endParaRPr>
          </a:p>
        </p:txBody>
      </p:sp>
      <p:sp>
        <p:nvSpPr>
          <p:cNvPr id="9" name="角丸四角形 8"/>
          <p:cNvSpPr/>
          <p:nvPr/>
        </p:nvSpPr>
        <p:spPr>
          <a:xfrm>
            <a:off x="172812" y="764704"/>
            <a:ext cx="3351433"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latin typeface="ＭＳ Ｐゴシック"/>
              </a:rPr>
              <a:t>リハ職等を活かした介護予防の機能強化</a:t>
            </a:r>
            <a:endParaRPr lang="ja-JP" altLang="en-US" sz="1400" dirty="0">
              <a:solidFill>
                <a:prstClr val="black"/>
              </a:solidFill>
              <a:latin typeface="ＭＳ Ｐゴシック"/>
            </a:endParaRPr>
          </a:p>
        </p:txBody>
      </p:sp>
      <p:sp>
        <p:nvSpPr>
          <p:cNvPr id="11"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31</a:t>
            </a:fld>
            <a:endParaRPr lang="ja-JP" altLang="en-US" sz="1600" dirty="0">
              <a:solidFill>
                <a:prstClr val="black"/>
              </a:solidFill>
            </a:endParaRPr>
          </a:p>
        </p:txBody>
      </p:sp>
    </p:spTree>
    <p:extLst>
      <p:ext uri="{BB962C8B-B14F-4D97-AF65-F5344CB8AC3E}">
        <p14:creationId xmlns:p14="http://schemas.microsoft.com/office/powerpoint/2010/main" val="3913706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5135753" y="5149635"/>
            <a:ext cx="4155267" cy="828000"/>
          </a:xfrm>
          <a:prstGeom prst="roundRect">
            <a:avLst/>
          </a:prstGeom>
          <a:solidFill>
            <a:srgbClr val="FFF3FF"/>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5" name="角丸四角形 34"/>
          <p:cNvSpPr/>
          <p:nvPr/>
        </p:nvSpPr>
        <p:spPr>
          <a:xfrm>
            <a:off x="5135753" y="2973461"/>
            <a:ext cx="4155267" cy="468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9" name="角丸四角形 38"/>
          <p:cNvSpPr/>
          <p:nvPr/>
        </p:nvSpPr>
        <p:spPr>
          <a:xfrm>
            <a:off x="5135753" y="4197063"/>
            <a:ext cx="4155267" cy="684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8" name="角丸四角形 37"/>
          <p:cNvSpPr/>
          <p:nvPr/>
        </p:nvSpPr>
        <p:spPr>
          <a:xfrm>
            <a:off x="5135753" y="3609121"/>
            <a:ext cx="4155267" cy="462989"/>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7" name="角丸四角形 16"/>
          <p:cNvSpPr/>
          <p:nvPr/>
        </p:nvSpPr>
        <p:spPr>
          <a:xfrm>
            <a:off x="5135753" y="2019097"/>
            <a:ext cx="4155267" cy="797930"/>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2" name="タイトル 1"/>
          <p:cNvSpPr>
            <a:spLocks noGrp="1"/>
          </p:cNvSpPr>
          <p:nvPr>
            <p:ph type="ctrTitle"/>
          </p:nvPr>
        </p:nvSpPr>
        <p:spPr>
          <a:xfrm>
            <a:off x="-15410" y="-4783"/>
            <a:ext cx="9953349" cy="504000"/>
          </a:xfrm>
          <a:ln/>
        </p:spPr>
        <p:style>
          <a:lnRef idx="1">
            <a:schemeClr val="accent1"/>
          </a:lnRef>
          <a:fillRef idx="2">
            <a:schemeClr val="accent1"/>
          </a:fillRef>
          <a:effectRef idx="1">
            <a:schemeClr val="accent1"/>
          </a:effectRef>
          <a:fontRef idx="minor">
            <a:schemeClr val="dk1"/>
          </a:fontRef>
        </p:style>
        <p:txBody>
          <a:bodyPr>
            <a:noAutofit/>
          </a:bodyPr>
          <a:lstStyle/>
          <a:p>
            <a:r>
              <a:rPr lang="ja-JP" altLang="en-US" sz="2800" dirty="0" smtClean="0">
                <a:latin typeface="+mn-ea"/>
              </a:rPr>
              <a:t>新しい介護予防事業</a:t>
            </a:r>
            <a:endParaRPr kumimoji="1" lang="ja-JP" altLang="en-US" sz="2800" dirty="0">
              <a:latin typeface="+mn-ea"/>
            </a:endParaRPr>
          </a:p>
        </p:txBody>
      </p:sp>
      <p:sp>
        <p:nvSpPr>
          <p:cNvPr id="5" name="角丸四角形 4"/>
          <p:cNvSpPr/>
          <p:nvPr/>
        </p:nvSpPr>
        <p:spPr>
          <a:xfrm>
            <a:off x="124029" y="1582763"/>
            <a:ext cx="2822162"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4029" y="2000658"/>
            <a:ext cx="2822162" cy="31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ts val="600"/>
              </a:spcBef>
              <a:spcAft>
                <a:spcPct val="0"/>
              </a:spcAft>
            </a:pPr>
            <a:endParaRPr lang="en-US" altLang="ja-JP" sz="12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73503" y="1582764"/>
            <a:ext cx="4136258"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55435" y="2180752"/>
            <a:ext cx="1950446" cy="2521418"/>
          </a:xfrm>
          <a:prstGeom prst="rightArrow">
            <a:avLst>
              <a:gd name="adj1" fmla="val 84317"/>
              <a:gd name="adj2" fmla="val 20158"/>
            </a:avLst>
          </a:prstGeom>
          <a:solidFill>
            <a:srgbClr val="89B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一次予防事業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と</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二次</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区別</a:t>
            </a:r>
            <a:r>
              <a:rPr lang="ja-JP" altLang="en-US" sz="1500" dirty="0">
                <a:solidFill>
                  <a:prstClr val="black"/>
                </a:solidFill>
                <a:latin typeface="HG丸ｺﾞｼｯｸM-PRO" panose="020F0600000000000000" pitchFamily="50" charset="-128"/>
                <a:ea typeface="HG丸ｺﾞｼｯｸM-PRO" panose="020F0600000000000000" pitchFamily="50" charset="-128"/>
              </a:rPr>
              <a:t>せずに、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地域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実情に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応じた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効果的</a:t>
            </a:r>
            <a:r>
              <a:rPr lang="ja-JP" altLang="en-US" sz="1500" dirty="0">
                <a:solidFill>
                  <a:prstClr val="black"/>
                </a:solidFill>
                <a:latin typeface="HG丸ｺﾞｼｯｸM-PRO" panose="020F0600000000000000" pitchFamily="50" charset="-128"/>
                <a:ea typeface="HG丸ｺﾞｼｯｸM-PRO" panose="020F0600000000000000" pitchFamily="50" charset="-128"/>
              </a:rPr>
              <a:t>・効率的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な</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予防の取組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推進</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から</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見直す</a:t>
            </a:r>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a:off x="3055630" y="5006599"/>
            <a:ext cx="1986346" cy="1114077"/>
          </a:xfrm>
          <a:prstGeom prst="rightArrow">
            <a:avLst>
              <a:gd name="adj1" fmla="val 78705"/>
              <a:gd name="adj2" fmla="val 33057"/>
            </a:avLst>
          </a:prstGeom>
          <a:solidFill>
            <a:srgbClr val="89B9FF"/>
          </a:solidFill>
          <a:ln/>
        </p:spPr>
        <p:style>
          <a:lnRef idx="0">
            <a:schemeClr val="accent6"/>
          </a:lnRef>
          <a:fillRef idx="3">
            <a:schemeClr val="accent6"/>
          </a:fillRef>
          <a:effectRef idx="3">
            <a:schemeClr val="accent6"/>
          </a:effectRef>
          <a:fontRef idx="minor">
            <a:schemeClr val="lt1"/>
          </a:fontRef>
        </p:style>
        <p:txBody>
          <a:bodyPr rtlCol="0" anchor="ctr"/>
          <a:lstStyle/>
          <a:p>
            <a:pPr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介護予防を</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機能</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強化</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する観点から新事業を追加</a:t>
            </a:r>
          </a:p>
        </p:txBody>
      </p:sp>
      <p:cxnSp>
        <p:nvCxnSpPr>
          <p:cNvPr id="33" name="直線コネクタ 32"/>
          <p:cNvCxnSpPr/>
          <p:nvPr/>
        </p:nvCxnSpPr>
        <p:spPr>
          <a:xfrm>
            <a:off x="124032" y="3301777"/>
            <a:ext cx="2816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36"/>
          <p:cNvSpPr txBox="1">
            <a:spLocks noChangeArrowheads="1"/>
          </p:cNvSpPr>
          <p:nvPr/>
        </p:nvSpPr>
        <p:spPr bwMode="auto">
          <a:xfrm>
            <a:off x="84893" y="526118"/>
            <a:ext cx="9628753"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defRPr/>
            </a:pPr>
            <a:r>
              <a:rPr lang="ja-JP" altLang="en-US" sz="1200" dirty="0" smtClean="0">
                <a:solidFill>
                  <a:prstClr val="black"/>
                </a:solidFill>
              </a:rPr>
              <a:t>○機能回復訓練などの高齢者本人</a:t>
            </a:r>
            <a:r>
              <a:rPr lang="ja-JP" altLang="en-US" sz="1200" dirty="0">
                <a:solidFill>
                  <a:prstClr val="black"/>
                </a:solidFill>
              </a:rPr>
              <a:t>へ</a:t>
            </a:r>
            <a:r>
              <a:rPr lang="ja-JP" altLang="en-US" sz="1200" dirty="0" smtClean="0">
                <a:solidFill>
                  <a:prstClr val="black"/>
                </a:solidFill>
              </a:rPr>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solidFill>
                <a:prstClr val="black"/>
              </a:solidFill>
            </a:endParaRPr>
          </a:p>
          <a:p>
            <a:pPr fontAlgn="base">
              <a:spcBef>
                <a:spcPct val="0"/>
              </a:spcBef>
              <a:spcAft>
                <a:spcPct val="0"/>
              </a:spcAft>
              <a:defRPr/>
            </a:pPr>
            <a:r>
              <a:rPr lang="ja-JP" altLang="en-US" sz="1200" dirty="0">
                <a:solidFill>
                  <a:prstClr val="black"/>
                </a:solidFill>
              </a:rPr>
              <a:t>○年齢や心身の状況等によって分け隔てることなく、</a:t>
            </a:r>
            <a:r>
              <a:rPr lang="ja-JP" altLang="ja-JP" sz="1200" dirty="0">
                <a:solidFill>
                  <a:prstClr val="black"/>
                </a:solidFill>
              </a:rPr>
              <a:t>住民運営の通いの場を充実させ、人と人とのつながりを通じて</a:t>
            </a:r>
            <a:r>
              <a:rPr lang="ja-JP" altLang="en-US" sz="1200" dirty="0">
                <a:solidFill>
                  <a:prstClr val="black"/>
                </a:solidFill>
              </a:rPr>
              <a:t>、</a:t>
            </a:r>
            <a:r>
              <a:rPr lang="ja-JP" altLang="ja-JP" sz="1200" dirty="0">
                <a:solidFill>
                  <a:prstClr val="black"/>
                </a:solidFill>
              </a:rPr>
              <a:t>参加者や通いの場が継続的に拡大していくような地域づくりを推進する</a:t>
            </a:r>
            <a:r>
              <a:rPr lang="ja-JP" altLang="en-US" sz="1200" dirty="0">
                <a:solidFill>
                  <a:prstClr val="black"/>
                </a:solidFill>
              </a:rPr>
              <a:t>。</a:t>
            </a:r>
            <a:endParaRPr lang="en-US" altLang="ja-JP" sz="1200" dirty="0">
              <a:solidFill>
                <a:prstClr val="black"/>
              </a:solidFill>
            </a:endParaRPr>
          </a:p>
          <a:p>
            <a:pPr fontAlgn="base">
              <a:spcBef>
                <a:spcPct val="0"/>
              </a:spcBef>
              <a:spcAft>
                <a:spcPct val="0"/>
              </a:spcAft>
              <a:defRPr/>
            </a:pPr>
            <a:r>
              <a:rPr lang="ja-JP" altLang="en-US" sz="1200" dirty="0" smtClean="0">
                <a:solidFill>
                  <a:prstClr val="black"/>
                </a:solidFill>
              </a:rPr>
              <a:t>○リハ職等を活かした自立支援に資する取組を推進し、介護予防を機能強化する。</a:t>
            </a:r>
            <a:endParaRPr lang="en-US" altLang="ja-JP" sz="1200" dirty="0">
              <a:solidFill>
                <a:prstClr val="black"/>
              </a:solidFill>
            </a:endParaRPr>
          </a:p>
        </p:txBody>
      </p:sp>
      <p:sp>
        <p:nvSpPr>
          <p:cNvPr id="23" name="角丸四角形 22"/>
          <p:cNvSpPr/>
          <p:nvPr/>
        </p:nvSpPr>
        <p:spPr>
          <a:xfrm>
            <a:off x="4973888" y="6127652"/>
            <a:ext cx="4136258"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2007103" y="4441316"/>
            <a:ext cx="14447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07096" y="4767601"/>
            <a:ext cx="14447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151569" y="4443601"/>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51572" y="4600836"/>
            <a:ext cx="2167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368288" y="4586988"/>
            <a:ext cx="431856" cy="176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800226" y="6325092"/>
            <a:ext cx="2155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43127" y="1568910"/>
            <a:ext cx="334984" cy="4968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109757" y="1762764"/>
            <a:ext cx="4334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110171" y="6307652"/>
            <a:ext cx="41478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8785" y="6470235"/>
            <a:ext cx="6692074" cy="415498"/>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pitchFamily="34" charset="0"/>
              </a:rPr>
              <a:t>※</a:t>
            </a:r>
            <a:r>
              <a:rPr lang="ja-JP" altLang="ja-JP" sz="1050" dirty="0" smtClean="0">
                <a:solidFill>
                  <a:prstClr val="black"/>
                </a:solidFill>
                <a:latin typeface="Arial" pitchFamily="34" charset="0"/>
              </a:rPr>
              <a:t>従来</a:t>
            </a:r>
            <a:r>
              <a:rPr lang="ja-JP" altLang="ja-JP" sz="1050" dirty="0">
                <a:solidFill>
                  <a:prstClr val="black"/>
                </a:solidFill>
                <a:latin typeface="Arial" pitchFamily="34" charset="0"/>
              </a:rPr>
              <a:t>、二次予防事業で実施していた運動器の機能向上プログラム、口腔機能の向上プログラムなど</a:t>
            </a:r>
            <a:r>
              <a:rPr lang="ja-JP" altLang="ja-JP" sz="1050" dirty="0" smtClean="0">
                <a:solidFill>
                  <a:prstClr val="black"/>
                </a:solidFill>
                <a:latin typeface="Arial" pitchFamily="34" charset="0"/>
              </a:rPr>
              <a:t>に</a:t>
            </a:r>
            <a:r>
              <a:rPr lang="ja-JP" altLang="en-US" sz="1050" dirty="0">
                <a:solidFill>
                  <a:prstClr val="black"/>
                </a:solidFill>
                <a:latin typeface="Arial" pitchFamily="34" charset="0"/>
              </a:rPr>
              <a:t>相当</a:t>
            </a:r>
            <a:r>
              <a:rPr lang="ja-JP" altLang="en-US" sz="1050" dirty="0" smtClean="0">
                <a:solidFill>
                  <a:prstClr val="black"/>
                </a:solidFill>
                <a:latin typeface="Arial" pitchFamily="34" charset="0"/>
              </a:rPr>
              <a:t>する</a:t>
            </a:r>
            <a:endParaRPr lang="en-US" altLang="ja-JP" sz="1050" dirty="0" smtClean="0">
              <a:solidFill>
                <a:prstClr val="black"/>
              </a:solidFill>
              <a:latin typeface="Arial" pitchFamily="34" charset="0"/>
            </a:endParaRPr>
          </a:p>
          <a:p>
            <a:pPr fontAlgn="base">
              <a:spcBef>
                <a:spcPct val="0"/>
              </a:spcBef>
              <a:spcAft>
                <a:spcPct val="0"/>
              </a:spcAft>
            </a:pPr>
            <a:r>
              <a:rPr lang="ja-JP" altLang="en-US" sz="1050" dirty="0">
                <a:solidFill>
                  <a:prstClr val="black"/>
                </a:solidFill>
                <a:latin typeface="Arial" pitchFamily="34" charset="0"/>
              </a:rPr>
              <a:t>　</a:t>
            </a:r>
            <a:r>
              <a:rPr lang="ja-JP" altLang="en-US" sz="1050" dirty="0" smtClean="0">
                <a:solidFill>
                  <a:prstClr val="black"/>
                </a:solidFill>
                <a:latin typeface="Arial" pitchFamily="34" charset="0"/>
              </a:rPr>
              <a:t>　介護予防に</a:t>
            </a:r>
            <a:r>
              <a:rPr lang="ja-JP" altLang="ja-JP" sz="1050" dirty="0" smtClean="0">
                <a:solidFill>
                  <a:prstClr val="black"/>
                </a:solidFill>
                <a:latin typeface="Arial" pitchFamily="34" charset="0"/>
              </a:rPr>
              <a:t>ついて</a:t>
            </a:r>
            <a:r>
              <a:rPr lang="ja-JP" altLang="ja-JP" sz="1050" dirty="0">
                <a:solidFill>
                  <a:prstClr val="black"/>
                </a:solidFill>
                <a:latin typeface="Arial" pitchFamily="34" charset="0"/>
              </a:rPr>
              <a:t>は</a:t>
            </a:r>
            <a:r>
              <a:rPr lang="ja-JP" altLang="ja-JP" sz="1050" dirty="0" smtClean="0">
                <a:solidFill>
                  <a:prstClr val="black"/>
                </a:solidFill>
                <a:latin typeface="Arial" pitchFamily="34" charset="0"/>
              </a:rPr>
              <a:t>、</a:t>
            </a:r>
            <a:r>
              <a:rPr lang="ja-JP" altLang="en-US" sz="1050" dirty="0" smtClean="0">
                <a:solidFill>
                  <a:prstClr val="black"/>
                </a:solidFill>
                <a:latin typeface="Arial" pitchFamily="34" charset="0"/>
              </a:rPr>
              <a:t> </a:t>
            </a:r>
            <a:r>
              <a:rPr lang="ja-JP" altLang="ja-JP" sz="1050" dirty="0" smtClean="0">
                <a:solidFill>
                  <a:prstClr val="black"/>
                </a:solidFill>
                <a:latin typeface="Arial" pitchFamily="34" charset="0"/>
              </a:rPr>
              <a:t>介護</a:t>
            </a:r>
            <a:r>
              <a:rPr lang="ja-JP" altLang="ja-JP" sz="1050" dirty="0">
                <a:solidFill>
                  <a:prstClr val="black"/>
                </a:solidFill>
                <a:latin typeface="Arial" pitchFamily="34" charset="0"/>
              </a:rPr>
              <a:t>予防・生活支援サービス事業として介護予防ケアマネジメントに基づき実施</a:t>
            </a:r>
            <a:endParaRPr lang="ja-JP" altLang="en-US" sz="1050" dirty="0">
              <a:solidFill>
                <a:prstClr val="black"/>
              </a:solidFill>
              <a:latin typeface="Arial" pitchFamily="34" charset="0"/>
            </a:endParaRPr>
          </a:p>
        </p:txBody>
      </p:sp>
      <p:sp>
        <p:nvSpPr>
          <p:cNvPr id="30" name="正方形/長方形 29"/>
          <p:cNvSpPr/>
          <p:nvPr/>
        </p:nvSpPr>
        <p:spPr>
          <a:xfrm>
            <a:off x="5064375" y="2000661"/>
            <a:ext cx="4297733" cy="40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Aft>
                <a:spcPct val="0"/>
              </a:spcAft>
            </a:pPr>
            <a:r>
              <a:rPr lang="ja-JP" altLang="en-US" sz="1400" dirty="0" smtClean="0">
                <a:solidFill>
                  <a:prstClr val="black"/>
                </a:solidFill>
              </a:rPr>
              <a:t>・</a:t>
            </a:r>
            <a:r>
              <a:rPr lang="ja-JP" altLang="en-US" sz="1400" b="1" dirty="0" smtClean="0">
                <a:solidFill>
                  <a:prstClr val="black"/>
                </a:solidFill>
              </a:rPr>
              <a:t>介護予防把握事業</a:t>
            </a:r>
            <a:endParaRPr lang="en-US" altLang="ja-JP" sz="1400" b="1" dirty="0">
              <a:solidFill>
                <a:prstClr val="black"/>
              </a:solidFill>
            </a:endParaRPr>
          </a:p>
          <a:p>
            <a:pPr marL="180000" fontAlgn="base">
              <a:spcAft>
                <a:spcPct val="0"/>
              </a:spcAft>
            </a:pPr>
            <a:r>
              <a:rPr lang="ja-JP" altLang="en-US" sz="1200" dirty="0" smtClean="0">
                <a:solidFill>
                  <a:prstClr val="black"/>
                </a:solidFill>
              </a:rPr>
              <a:t>地域の実情に応じて収集した情報等の活用により、閉じこもり等の何らかの支援を要する者を把握し、介護予防活動へつなげる。</a:t>
            </a:r>
            <a:endParaRPr lang="en-US" altLang="ja-JP" sz="1200" dirty="0" smtClean="0">
              <a:solidFill>
                <a:prstClr val="black"/>
              </a:solidFill>
            </a:endParaRPr>
          </a:p>
          <a:p>
            <a:pPr marL="180000" fontAlgn="base">
              <a:spcAft>
                <a:spcPct val="0"/>
              </a:spcAft>
            </a:pPr>
            <a:endParaRPr lang="en-US" altLang="ja-JP" sz="1400" dirty="0">
              <a:solidFill>
                <a:prstClr val="black"/>
              </a:solidFill>
            </a:endParaRPr>
          </a:p>
          <a:p>
            <a:pPr fontAlgn="base">
              <a:spcAft>
                <a:spcPct val="0"/>
              </a:spcAft>
            </a:pPr>
            <a:r>
              <a:rPr lang="ja-JP" altLang="en-US" sz="1400" dirty="0" smtClean="0">
                <a:solidFill>
                  <a:prstClr val="black"/>
                </a:solidFill>
              </a:rPr>
              <a:t>・ </a:t>
            </a:r>
            <a:r>
              <a:rPr lang="ja-JP" altLang="en-US" sz="1400" b="1" dirty="0">
                <a:solidFill>
                  <a:prstClr val="black"/>
                </a:solidFill>
              </a:rPr>
              <a:t>介護予防普及啓発</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a:solidFill>
                  <a:prstClr val="black"/>
                </a:solidFill>
              </a:rPr>
              <a:t>介護</a:t>
            </a:r>
            <a:r>
              <a:rPr lang="ja-JP" altLang="en-US" sz="1200" dirty="0" smtClean="0">
                <a:solidFill>
                  <a:prstClr val="black"/>
                </a:solidFill>
              </a:rPr>
              <a:t>予防活動の普及・啓発を行う。</a:t>
            </a:r>
            <a:endParaRPr lang="en-US" altLang="ja-JP" sz="1200" dirty="0" smtClean="0">
              <a:solidFill>
                <a:prstClr val="black"/>
              </a:solidFill>
            </a:endParaRPr>
          </a:p>
          <a:p>
            <a:pPr marL="180000" fontAlgn="base">
              <a:spcAft>
                <a:spcPct val="0"/>
              </a:spcAft>
            </a:pPr>
            <a:endParaRPr lang="en-US" altLang="ja-JP" sz="1400" dirty="0" smtClean="0">
              <a:solidFill>
                <a:prstClr val="black"/>
              </a:solidFill>
            </a:endParaRPr>
          </a:p>
          <a:p>
            <a:pPr fontAlgn="base">
              <a:spcAft>
                <a:spcPct val="0"/>
              </a:spcAft>
            </a:pPr>
            <a:r>
              <a:rPr lang="ja-JP" altLang="en-US" sz="1400" dirty="0" smtClean="0">
                <a:solidFill>
                  <a:prstClr val="black"/>
                </a:solidFill>
              </a:rPr>
              <a:t>・ </a:t>
            </a:r>
            <a:r>
              <a:rPr lang="ja-JP" altLang="en-US" sz="1400" b="1" dirty="0">
                <a:solidFill>
                  <a:prstClr val="black"/>
                </a:solidFill>
              </a:rPr>
              <a:t>地域介護予防活動支援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smtClean="0">
                <a:solidFill>
                  <a:prstClr val="black"/>
                </a:solidFill>
              </a:rPr>
              <a:t>地域</a:t>
            </a:r>
            <a:r>
              <a:rPr lang="ja-JP" altLang="en-US" sz="1200" dirty="0">
                <a:solidFill>
                  <a:prstClr val="black"/>
                </a:solidFill>
              </a:rPr>
              <a:t>に</a:t>
            </a:r>
            <a:r>
              <a:rPr lang="ja-JP" altLang="en-US" sz="1200" dirty="0" smtClean="0">
                <a:solidFill>
                  <a:prstClr val="black"/>
                </a:solidFill>
              </a:rPr>
              <a:t>おける住民主体の介護予防活動の育成・支援を行う。</a:t>
            </a:r>
            <a:endParaRPr lang="en-US" altLang="ja-JP" sz="1200" dirty="0" smtClean="0">
              <a:solidFill>
                <a:prstClr val="black"/>
              </a:solidFill>
            </a:endParaRPr>
          </a:p>
          <a:p>
            <a:pPr marL="180000" fontAlgn="base">
              <a:spcAft>
                <a:spcPct val="0"/>
              </a:spcAft>
            </a:pPr>
            <a:endParaRPr lang="en-US" altLang="ja-JP" sz="1400" dirty="0">
              <a:solidFill>
                <a:prstClr val="black"/>
              </a:solidFill>
            </a:endParaRPr>
          </a:p>
          <a:p>
            <a:pPr fontAlgn="base">
              <a:spcAft>
                <a:spcPct val="0"/>
              </a:spcAft>
            </a:pPr>
            <a:r>
              <a:rPr lang="ja-JP" altLang="en-US" sz="1400" dirty="0" smtClean="0">
                <a:solidFill>
                  <a:prstClr val="black"/>
                </a:solidFill>
              </a:rPr>
              <a:t>・ </a:t>
            </a:r>
            <a:r>
              <a:rPr lang="ja-JP" altLang="en-US" sz="1400" b="1" dirty="0" smtClean="0">
                <a:solidFill>
                  <a:prstClr val="black"/>
                </a:solidFill>
              </a:rPr>
              <a:t>一般介護</a:t>
            </a:r>
            <a:r>
              <a:rPr lang="ja-JP" altLang="en-US" sz="1400" b="1" dirty="0">
                <a:solidFill>
                  <a:prstClr val="black"/>
                </a:solidFill>
              </a:rPr>
              <a:t>予防事業評価</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a:solidFill>
                  <a:prstClr val="black"/>
                </a:solidFill>
              </a:rPr>
              <a:t>介護</a:t>
            </a:r>
            <a:r>
              <a:rPr lang="ja-JP" altLang="en-US" sz="1200" dirty="0" smtClean="0">
                <a:solidFill>
                  <a:prstClr val="black"/>
                </a:solidFill>
              </a:rPr>
              <a:t>保険事業計画に定める目標値の達成状況等の検証を行い、一般介護予防事業の事業評価を行う。</a:t>
            </a:r>
            <a:endParaRPr lang="en-US" altLang="ja-JP" sz="1200" dirty="0" smtClean="0">
              <a:solidFill>
                <a:prstClr val="black"/>
              </a:solidFill>
            </a:endParaRPr>
          </a:p>
          <a:p>
            <a:pPr fontAlgn="base">
              <a:spcAft>
                <a:spcPct val="0"/>
              </a:spcAft>
            </a:pPr>
            <a:endParaRPr lang="en-US" altLang="ja-JP" sz="1400" dirty="0" smtClean="0">
              <a:solidFill>
                <a:prstClr val="black"/>
              </a:solidFill>
            </a:endParaRPr>
          </a:p>
          <a:p>
            <a:pPr fontAlgn="base">
              <a:spcAft>
                <a:spcPct val="0"/>
              </a:spcAft>
            </a:pPr>
            <a:endParaRPr lang="en-US" altLang="ja-JP" sz="1200" dirty="0">
              <a:solidFill>
                <a:prstClr val="black"/>
              </a:solidFill>
            </a:endParaRPr>
          </a:p>
          <a:p>
            <a:pPr fontAlgn="base">
              <a:spcAft>
                <a:spcPct val="0"/>
              </a:spcAft>
            </a:pPr>
            <a:r>
              <a:rPr lang="ja-JP" altLang="en-US" sz="1400" dirty="0">
                <a:solidFill>
                  <a:prstClr val="black"/>
                </a:solidFill>
              </a:rPr>
              <a:t>・ （新）</a:t>
            </a:r>
            <a:r>
              <a:rPr lang="ja-JP" altLang="en-US" sz="1400" b="1" dirty="0">
                <a:solidFill>
                  <a:prstClr val="black"/>
                </a:solidFill>
              </a:rPr>
              <a:t>地域リハビリテーション活動支援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smtClean="0">
                <a:solidFill>
                  <a:prstClr val="black"/>
                </a:solidFill>
              </a:rPr>
              <a:t>地域における介護予防の取組を機能強化するために、通所、訪問、地域ケア会議、サービス担当者会議、住民運営の通いの場等へのリハビリテーション専門職等の関与を促進する。</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29"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32</a:t>
            </a:fld>
            <a:endParaRPr lang="ja-JP" altLang="en-US" sz="1600" dirty="0">
              <a:solidFill>
                <a:prstClr val="black"/>
              </a:solidFill>
            </a:endParaRPr>
          </a:p>
        </p:txBody>
      </p:sp>
    </p:spTree>
    <p:extLst>
      <p:ext uri="{BB962C8B-B14F-4D97-AF65-F5344CB8AC3E}">
        <p14:creationId xmlns:p14="http://schemas.microsoft.com/office/powerpoint/2010/main" val="958883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endParaRPr lang="ja-JP" altLang="en-US" dirty="0">
              <a:solidFill>
                <a:prstClr val="black">
                  <a:tint val="75000"/>
                </a:prstClr>
              </a:solidFill>
            </a:endParaRPr>
          </a:p>
        </p:txBody>
      </p:sp>
      <p:sp>
        <p:nvSpPr>
          <p:cNvPr id="5" name="タイトル 1"/>
          <p:cNvSpPr txBox="1">
            <a:spLocks/>
          </p:cNvSpPr>
          <p:nvPr/>
        </p:nvSpPr>
        <p:spPr bwMode="auto">
          <a:xfrm>
            <a:off x="497187" y="2927226"/>
            <a:ext cx="8943497" cy="100354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miter lim="800000"/>
            <a:headEnd/>
            <a:tailEnd/>
          </a:ln>
          <a:effectLst>
            <a:outerShdw blurRad="40000" dist="230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1" lang="ja-JP" altLang="en-US" sz="4000" b="0" i="0" u="none" strike="noStrike" kern="0" cap="none" spc="0" normalizeH="0" baseline="0" noProof="0" dirty="0" smtClean="0">
                <a:ln>
                  <a:noFill/>
                </a:ln>
                <a:solidFill>
                  <a:sysClr val="window" lastClr="FFFFFF"/>
                </a:solidFill>
                <a:effectLst/>
                <a:uLnTx/>
                <a:uFillTx/>
                <a:latin typeface="Arial"/>
                <a:ea typeface="ＭＳ Ｐゴシック"/>
                <a:cs typeface="+mn-cs"/>
              </a:rPr>
              <a:t>地域</a:t>
            </a:r>
            <a:r>
              <a:rPr lang="ja-JP" altLang="en-US" sz="4000" kern="0" dirty="0">
                <a:solidFill>
                  <a:sysClr val="window" lastClr="FFFFFF"/>
                </a:solidFill>
                <a:latin typeface="Arial"/>
                <a:ea typeface="ＭＳ Ｐゴシック"/>
              </a:rPr>
              <a:t>ケア</a:t>
            </a:r>
            <a:r>
              <a:rPr lang="ja-JP" altLang="en-US" sz="4000" kern="0" dirty="0" smtClean="0">
                <a:solidFill>
                  <a:sysClr val="window" lastClr="FFFFFF"/>
                </a:solidFill>
                <a:latin typeface="Arial"/>
                <a:ea typeface="ＭＳ Ｐゴシック"/>
              </a:rPr>
              <a:t>会議の推進</a:t>
            </a:r>
            <a:endParaRPr kumimoji="1" lang="ja-JP" altLang="en-US" sz="4000" b="0" i="0" u="none" strike="noStrike" kern="0" cap="none" spc="0" normalizeH="0" baseline="0" noProof="0" dirty="0">
              <a:ln>
                <a:noFill/>
              </a:ln>
              <a:solidFill>
                <a:sysClr val="window" lastClr="FFFFFF"/>
              </a:solidFill>
              <a:effectLst/>
              <a:uLnTx/>
              <a:uFillTx/>
              <a:latin typeface="Arial"/>
              <a:ea typeface="ＭＳ Ｐゴシック"/>
              <a:cs typeface="+mn-cs"/>
            </a:endParaRPr>
          </a:p>
        </p:txBody>
      </p:sp>
    </p:spTree>
    <p:extLst>
      <p:ext uri="{BB962C8B-B14F-4D97-AF65-F5344CB8AC3E}">
        <p14:creationId xmlns:p14="http://schemas.microsoft.com/office/powerpoint/2010/main" val="268559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97069" y="404664"/>
            <a:ext cx="9073008" cy="2123658"/>
          </a:xfrm>
          <a:prstGeom prst="rect">
            <a:avLst/>
          </a:prstGeom>
          <a:noFill/>
        </p:spPr>
        <p:txBody>
          <a:bodyPr wrap="square" rtlCol="0">
            <a:spAutoFit/>
          </a:bodyPr>
          <a:lstStyle/>
          <a:p>
            <a:pPr marL="144000" indent="-174625" algn="just"/>
            <a:r>
              <a:rPr lang="ja-JP" altLang="en-US" sz="1400" dirty="0">
                <a:solidFill>
                  <a:prstClr val="black"/>
                </a:solidFill>
              </a:rPr>
              <a:t>○　「地域ケア会議」（地域包括支援センター及び市町村レベルの会議）については、地域包括ケアシステムの実現のための有効なツールであり、更に取組を進めることが必要。</a:t>
            </a:r>
            <a:endParaRPr lang="en-US" altLang="ja-JP" sz="1400" dirty="0">
              <a:solidFill>
                <a:prstClr val="black"/>
              </a:solidFill>
            </a:endParaRPr>
          </a:p>
          <a:p>
            <a:pPr marL="144000" indent="-174625" algn="just">
              <a:spcBef>
                <a:spcPts val="600"/>
              </a:spcBef>
            </a:pPr>
            <a:r>
              <a:rPr lang="ja-JP" altLang="en-US" sz="1400" dirty="0">
                <a:solidFill>
                  <a:prstClr val="black"/>
                </a:solidFill>
              </a:rPr>
              <a:t>○　具体的には、</a:t>
            </a:r>
            <a:r>
              <a:rPr lang="ja-JP" altLang="en-US" sz="1400" u="sng" dirty="0">
                <a:solidFill>
                  <a:prstClr val="black"/>
                </a:solidFill>
              </a:rPr>
              <a:t>個別事例の検討を通じて、多職種協働によるケアマネジメント</a:t>
            </a:r>
            <a:r>
              <a:rPr lang="ja-JP" altLang="en-US" sz="1400" u="sng" dirty="0"/>
              <a:t>支援等</a:t>
            </a:r>
            <a:r>
              <a:rPr lang="ja-JP" altLang="en-US" sz="1400" dirty="0"/>
              <a:t>を行うとともに、</a:t>
            </a:r>
            <a:r>
              <a:rPr lang="ja-JP" altLang="en-US" sz="1400" u="sng" dirty="0"/>
              <a:t>地域づくり・政策形成等</a:t>
            </a:r>
            <a:r>
              <a:rPr lang="ja-JP" altLang="en-US" sz="1400" dirty="0"/>
              <a:t>につなげるなど、実効性あるものとして定着・普及させる。</a:t>
            </a:r>
            <a:endParaRPr lang="en-US" altLang="ja-JP" sz="1400" dirty="0"/>
          </a:p>
          <a:p>
            <a:pPr marL="144000" indent="-174625" algn="just">
              <a:spcBef>
                <a:spcPts val="600"/>
              </a:spcBef>
            </a:pPr>
            <a:r>
              <a:rPr lang="ja-JP" altLang="en-US" sz="1400" dirty="0"/>
              <a:t>○　このため、これまで通知に位置づけられていた地域ケア会議について、介護保険法で</a:t>
            </a:r>
            <a:r>
              <a:rPr lang="ja-JP" altLang="en-US" sz="1400" u="sng" dirty="0"/>
              <a:t>制度的に位置づける。</a:t>
            </a:r>
            <a:endParaRPr lang="en-US" altLang="ja-JP" sz="1400" u="sng" dirty="0"/>
          </a:p>
          <a:p>
            <a:pPr marL="358775" indent="-174625" algn="just"/>
            <a:r>
              <a:rPr lang="ja-JP" altLang="en-US" sz="1200" dirty="0" smtClean="0">
                <a:latin typeface="HG丸ｺﾞｼｯｸM-PRO" panose="020F0600000000000000" pitchFamily="50" charset="-128"/>
                <a:ea typeface="HG丸ｺﾞｼｯｸM-PRO" panose="020F0600000000000000" pitchFamily="50" charset="-128"/>
              </a:rPr>
              <a:t>・適切</a:t>
            </a:r>
            <a:r>
              <a:rPr lang="ja-JP" altLang="en-US" sz="1200" dirty="0">
                <a:latin typeface="HG丸ｺﾞｼｯｸM-PRO" panose="020F0600000000000000" pitchFamily="50" charset="-128"/>
                <a:ea typeface="HG丸ｺﾞｼｯｸM-PRO" panose="020F0600000000000000" pitchFamily="50" charset="-128"/>
              </a:rPr>
              <a:t>な支援を図るために必要な</a:t>
            </a:r>
            <a:r>
              <a:rPr lang="ja-JP" altLang="en-US" sz="1200" u="sng" dirty="0">
                <a:latin typeface="HG丸ｺﾞｼｯｸM-PRO" panose="020F0600000000000000" pitchFamily="50" charset="-128"/>
                <a:ea typeface="HG丸ｺﾞｼｯｸM-PRO" panose="020F0600000000000000" pitchFamily="50" charset="-128"/>
              </a:rPr>
              <a:t>検討を行う</a:t>
            </a:r>
            <a:r>
              <a:rPr lang="ja-JP" altLang="en-US" sz="1200" dirty="0">
                <a:latin typeface="HG丸ｺﾞｼｯｸM-PRO" panose="020F0600000000000000" pitchFamily="50" charset="-128"/>
                <a:ea typeface="HG丸ｺﾞｼｯｸM-PRO" panose="020F0600000000000000" pitchFamily="50" charset="-128"/>
              </a:rPr>
              <a:t>とともに、地域において自立した日常生活を営むために必要な支援体制に関する</a:t>
            </a:r>
            <a:r>
              <a:rPr lang="ja-JP" altLang="en-US" sz="1200" u="sng" dirty="0">
                <a:latin typeface="HG丸ｺﾞｼｯｸM-PRO" panose="020F0600000000000000" pitchFamily="50" charset="-128"/>
                <a:ea typeface="HG丸ｺﾞｼｯｸM-PRO" panose="020F0600000000000000" pitchFamily="50" charset="-128"/>
              </a:rPr>
              <a:t>検討を行う</a:t>
            </a:r>
            <a:r>
              <a:rPr lang="ja-JP" altLang="en-US" sz="1200" dirty="0">
                <a:latin typeface="HG丸ｺﾞｼｯｸM-PRO" panose="020F0600000000000000" pitchFamily="50" charset="-128"/>
                <a:ea typeface="HG丸ｺﾞｼｯｸM-PRO" panose="020F0600000000000000" pitchFamily="50" charset="-128"/>
              </a:rPr>
              <a:t>ものとして位置づけ</a:t>
            </a:r>
            <a:endParaRPr lang="en-US" altLang="ja-JP" sz="1200" dirty="0">
              <a:latin typeface="HG丸ｺﾞｼｯｸM-PRO" panose="020F0600000000000000" pitchFamily="50" charset="-128"/>
              <a:ea typeface="HG丸ｺﾞｼｯｸM-PRO" panose="020F0600000000000000" pitchFamily="50" charset="-128"/>
            </a:endParaRPr>
          </a:p>
          <a:p>
            <a:pPr marL="174625" indent="-174625" algn="just"/>
            <a:r>
              <a:rPr lang="ja-JP" altLang="en-US" sz="14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・市町村</a:t>
            </a:r>
            <a:r>
              <a:rPr lang="ja-JP" altLang="en-US" sz="1200" dirty="0">
                <a:latin typeface="HG丸ｺﾞｼｯｸM-PRO" panose="020F0600000000000000" pitchFamily="50" charset="-128"/>
                <a:ea typeface="HG丸ｺﾞｼｯｸM-PRO" panose="020F0600000000000000" pitchFamily="50" charset="-128"/>
              </a:rPr>
              <a:t>が地域ケア会議を行うよう努めなければならない旨を規定</a:t>
            </a:r>
            <a:endParaRPr lang="en-US" altLang="ja-JP" sz="1200" dirty="0">
              <a:latin typeface="HG丸ｺﾞｼｯｸM-PRO" panose="020F0600000000000000" pitchFamily="50" charset="-128"/>
              <a:ea typeface="HG丸ｺﾞｼｯｸM-PRO" panose="020F0600000000000000" pitchFamily="50" charset="-128"/>
            </a:endParaRPr>
          </a:p>
          <a:p>
            <a:pPr marL="360363" indent="-360363" algn="dist"/>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・地域</a:t>
            </a:r>
            <a:r>
              <a:rPr lang="ja-JP" altLang="en-US" sz="1200" dirty="0">
                <a:latin typeface="HG丸ｺﾞｼｯｸM-PRO" panose="020F0600000000000000" pitchFamily="50" charset="-128"/>
                <a:ea typeface="HG丸ｺﾞｼｯｸM-PRO" panose="020F0600000000000000" pitchFamily="50" charset="-128"/>
              </a:rPr>
              <a:t>ケア</a:t>
            </a:r>
            <a:r>
              <a:rPr lang="ja-JP" altLang="en-US" sz="1200" dirty="0" smtClean="0">
                <a:latin typeface="HG丸ｺﾞｼｯｸM-PRO" panose="020F0600000000000000" pitchFamily="50" charset="-128"/>
                <a:ea typeface="HG丸ｺﾞｼｯｸM-PRO" panose="020F0600000000000000" pitchFamily="50" charset="-128"/>
              </a:rPr>
              <a:t>会議参加者に</a:t>
            </a:r>
            <a:r>
              <a:rPr lang="ja-JP" altLang="en-US" sz="1200" dirty="0">
                <a:latin typeface="HG丸ｺﾞｼｯｸM-PRO" panose="020F0600000000000000" pitchFamily="50" charset="-128"/>
                <a:ea typeface="HG丸ｺﾞｼｯｸM-PRO" panose="020F0600000000000000" pitchFamily="50" charset="-128"/>
              </a:rPr>
              <a:t>対する守秘義務を規定、関係者の出席や資料・情報の提供など地域ケア会議の円滑な実施が</a:t>
            </a:r>
            <a:r>
              <a:rPr lang="ja-JP" altLang="en-US" sz="1200" dirty="0" smtClean="0">
                <a:latin typeface="HG丸ｺﾞｼｯｸM-PRO" panose="020F0600000000000000" pitchFamily="50" charset="-128"/>
                <a:ea typeface="HG丸ｺﾞｼｯｸM-PRO" panose="020F0600000000000000" pitchFamily="50" charset="-128"/>
              </a:rPr>
              <a:t>可能　 等</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Rectangle 2"/>
          <p:cNvSpPr>
            <a:spLocks noChangeArrowheads="1"/>
          </p:cNvSpPr>
          <p:nvPr/>
        </p:nvSpPr>
        <p:spPr bwMode="auto">
          <a:xfrm>
            <a:off x="117165" y="-603448"/>
            <a:ext cx="1853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3" name="大かっこ 2"/>
          <p:cNvSpPr/>
          <p:nvPr/>
        </p:nvSpPr>
        <p:spPr>
          <a:xfrm>
            <a:off x="576387" y="1661159"/>
            <a:ext cx="9001001" cy="792000"/>
          </a:xfrm>
          <a:prstGeom prst="bracketPair">
            <a:avLst>
              <a:gd name="adj" fmla="val 677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37" name="タイトル 60"/>
          <p:cNvSpPr txBox="1">
            <a:spLocks/>
          </p:cNvSpPr>
          <p:nvPr/>
        </p:nvSpPr>
        <p:spPr>
          <a:xfrm>
            <a:off x="195178" y="0"/>
            <a:ext cx="9521830" cy="404664"/>
          </a:xfrm>
          <a:prstGeom prst="rect">
            <a:avLst/>
          </a:prstGeom>
          <a:solidFill>
            <a:srgbClr val="FDFAB5"/>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6" name="スライド番号プレースホルダー 5"/>
          <p:cNvSpPr>
            <a:spLocks noGrp="1"/>
          </p:cNvSpPr>
          <p:nvPr>
            <p:ph type="sldNum" sz="quarter" idx="12"/>
          </p:nvPr>
        </p:nvSpPr>
        <p:spPr>
          <a:xfrm>
            <a:off x="7385225" y="7854808"/>
            <a:ext cx="2318809" cy="365125"/>
          </a:xfrm>
        </p:spPr>
        <p:txBody>
          <a:bodyPr/>
          <a:lstStyle/>
          <a:p>
            <a:fld id="{FBE40F64-11E9-497B-A1AD-7EDFE4891B0C}" type="slidenum">
              <a:rPr lang="ja-JP" altLang="en-US" sz="1600" smtClean="0">
                <a:solidFill>
                  <a:prstClr val="black">
                    <a:tint val="75000"/>
                  </a:prstClr>
                </a:solidFill>
              </a:rPr>
              <a:pPr/>
              <a:t>34</a:t>
            </a:fld>
            <a:endParaRPr lang="ja-JP" altLang="en-US" sz="1600" dirty="0">
              <a:solidFill>
                <a:prstClr val="black">
                  <a:tint val="75000"/>
                </a:prstClr>
              </a:solidFill>
            </a:endParaRPr>
          </a:p>
        </p:txBody>
      </p:sp>
      <p:sp>
        <p:nvSpPr>
          <p:cNvPr id="12" name="正方形/長方形 11"/>
          <p:cNvSpPr/>
          <p:nvPr/>
        </p:nvSpPr>
        <p:spPr>
          <a:xfrm>
            <a:off x="195178" y="404664"/>
            <a:ext cx="9521830" cy="21236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6736" y="2492896"/>
            <a:ext cx="9829180" cy="4365104"/>
            <a:chOff x="56736" y="2492896"/>
            <a:chExt cx="9829180" cy="4365104"/>
          </a:xfrm>
        </p:grpSpPr>
        <p:sp>
          <p:nvSpPr>
            <p:cNvPr id="17" name="角丸四角形 16"/>
            <p:cNvSpPr/>
            <p:nvPr/>
          </p:nvSpPr>
          <p:spPr>
            <a:xfrm>
              <a:off x="1407426" y="2879112"/>
              <a:ext cx="7103274"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9455" y="3102213"/>
              <a:ext cx="6742718"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7" name="角丸四角形 6"/>
            <p:cNvSpPr/>
            <p:nvPr/>
          </p:nvSpPr>
          <p:spPr>
            <a:xfrm>
              <a:off x="3482081" y="5531818"/>
              <a:ext cx="3208648"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56163" y="5963866"/>
              <a:ext cx="4352340"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82081" y="5099770"/>
              <a:ext cx="3208648"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56001" y="4955753"/>
              <a:ext cx="626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736" y="3659609"/>
              <a:ext cx="1234049"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9549" y="6480720"/>
              <a:ext cx="4653324"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21829" y="3573085"/>
              <a:ext cx="360040" cy="821151"/>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56001" y="5387801"/>
              <a:ext cx="626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56001" y="5819849"/>
              <a:ext cx="626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303530" y="3581301"/>
              <a:ext cx="70432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90785" y="4451697"/>
              <a:ext cx="70432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5178" y="4163665"/>
              <a:ext cx="957273"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7885" y="3895063"/>
              <a:ext cx="360040" cy="75326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306529" y="2492896"/>
              <a:ext cx="6575963" cy="400110"/>
            </a:xfrm>
            <a:prstGeom prst="rect">
              <a:avLst/>
            </a:prstGeom>
            <a:noFill/>
          </p:spPr>
          <p:txBody>
            <a:bodyPr wrap="square" rtlCol="0">
              <a:spAutoFit/>
            </a:bodyPr>
            <a:lstStyle/>
            <a:p>
              <a:r>
                <a:rPr lang="ja-JP" altLang="en-US" sz="1000" dirty="0">
                  <a:solidFill>
                    <a:prstClr val="black"/>
                  </a:solidFill>
                  <a:latin typeface="ＭＳ Ｐゴシック"/>
                </a:rPr>
                <a:t>・地域包括支援センターの箇所数：</a:t>
              </a:r>
              <a:r>
                <a:rPr lang="en-US" altLang="ja-JP" sz="1000" dirty="0">
                  <a:solidFill>
                    <a:prstClr val="black"/>
                  </a:solidFill>
                  <a:latin typeface="ＭＳ Ｐゴシック"/>
                </a:rPr>
                <a:t>4,484</a:t>
              </a:r>
              <a:r>
                <a:rPr lang="ja-JP" altLang="en-US" sz="1000" dirty="0">
                  <a:solidFill>
                    <a:prstClr val="black"/>
                  </a:solidFill>
                  <a:latin typeface="ＭＳ Ｐゴシック"/>
                </a:rPr>
                <a:t>ヶ所（センター・ブランチ・サブセンター合計</a:t>
              </a:r>
              <a:r>
                <a:rPr lang="en-US" altLang="ja-JP" sz="1000" dirty="0">
                  <a:solidFill>
                    <a:prstClr val="black"/>
                  </a:solidFill>
                  <a:latin typeface="ＭＳ Ｐゴシック"/>
                </a:rPr>
                <a:t>7,196</a:t>
              </a:r>
              <a:r>
                <a:rPr lang="ja-JP" altLang="en-US" sz="1000" dirty="0">
                  <a:solidFill>
                    <a:prstClr val="black"/>
                  </a:solidFill>
                  <a:latin typeface="ＭＳ Ｐゴシック"/>
                </a:rPr>
                <a:t>ヶ所）（平成</a:t>
              </a:r>
              <a:r>
                <a:rPr lang="en-US" altLang="ja-JP" sz="1000" dirty="0">
                  <a:solidFill>
                    <a:prstClr val="black"/>
                  </a:solidFill>
                  <a:latin typeface="ＭＳ Ｐゴシック"/>
                </a:rPr>
                <a:t>25</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endParaRPr lang="en-US" altLang="ja-JP" sz="1000" dirty="0">
                <a:solidFill>
                  <a:prstClr val="black"/>
                </a:solidFill>
                <a:latin typeface="ＭＳ Ｐゴシック"/>
              </a:endParaRPr>
            </a:p>
            <a:p>
              <a:r>
                <a:rPr lang="ja-JP" altLang="en-US" sz="1000" dirty="0">
                  <a:solidFill>
                    <a:prstClr val="black"/>
                  </a:solidFill>
                  <a:latin typeface="ＭＳ Ｐゴシック"/>
                </a:rPr>
                <a:t>・地域ケア会議は全国の保険者で約</a:t>
              </a:r>
              <a:r>
                <a:rPr lang="en-US" altLang="ja-JP" sz="1000" dirty="0">
                  <a:solidFill>
                    <a:prstClr val="black"/>
                  </a:solidFill>
                  <a:latin typeface="ＭＳ Ｐゴシック"/>
                </a:rPr>
                <a:t>8</a:t>
              </a:r>
              <a:r>
                <a:rPr lang="ja-JP" altLang="en-US" sz="1000" dirty="0">
                  <a:solidFill>
                    <a:prstClr val="black"/>
                  </a:solidFill>
                  <a:latin typeface="ＭＳ Ｐゴシック"/>
                </a:rPr>
                <a:t>割（</a:t>
              </a:r>
              <a:r>
                <a:rPr lang="en-US" altLang="ja-JP" sz="1000" dirty="0" smtClean="0">
                  <a:solidFill>
                    <a:prstClr val="black"/>
                  </a:solidFill>
                  <a:latin typeface="ＭＳ Ｐゴシック"/>
                </a:rPr>
                <a:t>1,207</a:t>
              </a:r>
              <a:r>
                <a:rPr lang="ja-JP" altLang="en-US" sz="1000" dirty="0" smtClean="0">
                  <a:solidFill>
                    <a:prstClr val="black"/>
                  </a:solidFill>
                  <a:latin typeface="ＭＳ Ｐゴシック"/>
                </a:rPr>
                <a:t>保険者</a:t>
              </a:r>
              <a:r>
                <a:rPr lang="ja-JP" altLang="en-US" sz="1000" dirty="0">
                  <a:solidFill>
                    <a:prstClr val="black"/>
                  </a:solidFill>
                  <a:latin typeface="ＭＳ Ｐゴシック"/>
                </a:rPr>
                <a:t>）で実施（平成</a:t>
              </a:r>
              <a:r>
                <a:rPr lang="en-US" altLang="ja-JP" sz="1000" dirty="0" smtClean="0">
                  <a:solidFill>
                    <a:prstClr val="black"/>
                  </a:solidFill>
                  <a:latin typeface="ＭＳ Ｐゴシック"/>
                </a:rPr>
                <a:t>24</a:t>
              </a:r>
              <a:r>
                <a:rPr lang="ja-JP" altLang="en-US" sz="1000" dirty="0">
                  <a:solidFill>
                    <a:prstClr val="black"/>
                  </a:solidFill>
                  <a:latin typeface="ＭＳ Ｐゴシック"/>
                </a:rPr>
                <a:t>年度末時点</a:t>
              </a:r>
              <a:r>
                <a:rPr lang="ja-JP" altLang="en-US" sz="1000" dirty="0" smtClean="0">
                  <a:solidFill>
                    <a:prstClr val="black"/>
                  </a:solidFill>
                  <a:latin typeface="ＭＳ Ｐゴシック"/>
                </a:rPr>
                <a:t>）</a:t>
              </a:r>
              <a:endParaRPr lang="ja-JP" altLang="en-US" sz="1000" dirty="0">
                <a:solidFill>
                  <a:prstClr val="black"/>
                </a:solidFill>
                <a:latin typeface="ＭＳ Ｐゴシック"/>
              </a:endParaRPr>
            </a:p>
          </p:txBody>
        </p:sp>
        <p:sp>
          <p:nvSpPr>
            <p:cNvPr id="41" name="Rectangle 49"/>
            <p:cNvSpPr>
              <a:spLocks noChangeArrowheads="1"/>
            </p:cNvSpPr>
            <p:nvPr/>
          </p:nvSpPr>
          <p:spPr bwMode="auto">
            <a:xfrm>
              <a:off x="5672397" y="3235458"/>
              <a:ext cx="2676133"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5732716" y="3515856"/>
              <a:ext cx="2553164" cy="646331"/>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ケアマネジャー</a:t>
              </a:r>
              <a:r>
                <a:rPr lang="ja-JP" altLang="en-US" sz="9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業者　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32586" y="4313197"/>
              <a:ext cx="2553163" cy="369332"/>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769399" y="3412250"/>
              <a:ext cx="1632318"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2387316" y="2953662"/>
              <a:ext cx="5398181"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5769399" y="4197801"/>
              <a:ext cx="1632318"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sp>
          <p:nvSpPr>
            <p:cNvPr id="44" name="角丸四角形 43"/>
            <p:cNvSpPr/>
            <p:nvPr/>
          </p:nvSpPr>
          <p:spPr>
            <a:xfrm>
              <a:off x="8592035" y="2692951"/>
              <a:ext cx="1293881"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690536" y="4145653"/>
              <a:ext cx="1164767"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5148570"/>
                <a:ext cx="939104" cy="57606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400" dirty="0" smtClean="0">
                    <a:solidFill>
                      <a:prstClr val="black"/>
                    </a:solidFill>
                    <a:cs typeface="ＭＳ Ｐゴシック" pitchFamily="50" charset="-128"/>
                  </a:rPr>
                  <a:t>協議体</a:t>
                </a:r>
                <a:endParaRPr lang="ja-JP" altLang="en-US" sz="1400" dirty="0">
                  <a:solidFill>
                    <a:prstClr val="black"/>
                  </a:solidFill>
                  <a:cs typeface="ＭＳ Ｐゴシック" pitchFamily="50" charset="-128"/>
                </a:endParaRPr>
              </a:p>
            </p:txBody>
          </p:sp>
          <p:sp>
            <p:nvSpPr>
              <p:cNvPr id="50" name="テキスト ボックス 49"/>
              <p:cNvSpPr txBox="1"/>
              <p:nvPr/>
            </p:nvSpPr>
            <p:spPr>
              <a:xfrm>
                <a:off x="8815324" y="4883337"/>
                <a:ext cx="839931" cy="415498"/>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prstClr val="black"/>
                    </a:solidFill>
                  </a:rPr>
                  <a:t>生活支援</a:t>
                </a:r>
                <a:endParaRPr lang="en-US" altLang="ja-JP" sz="1050" dirty="0" smtClean="0">
                  <a:solidFill>
                    <a:prstClr val="black"/>
                  </a:solidFill>
                </a:endParaRPr>
              </a:p>
              <a:p>
                <a:r>
                  <a:rPr lang="ja-JP" altLang="en-US" sz="1050" dirty="0" smtClean="0">
                    <a:solidFill>
                      <a:prstClr val="black"/>
                    </a:solidFill>
                  </a:rPr>
                  <a:t>ｺｰﾃﾞｨﾈｰﾀｰ</a:t>
                </a:r>
                <a:endParaRPr lang="ja-JP" altLang="en-US" sz="1050" dirty="0">
                  <a:solidFill>
                    <a:prstClr val="black"/>
                  </a:solidFill>
                </a:endParaRPr>
              </a:p>
            </p:txBody>
          </p:sp>
        </p:grpSp>
        <p:grpSp>
          <p:nvGrpSpPr>
            <p:cNvPr id="51" name="グループ化 50"/>
            <p:cNvGrpSpPr/>
            <p:nvPr/>
          </p:nvGrpSpPr>
          <p:grpSpPr>
            <a:xfrm>
              <a:off x="8706436" y="5555887"/>
              <a:ext cx="1148867"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cs typeface="ＭＳ Ｐゴシック" pitchFamily="50" charset="-128"/>
                  </a:rPr>
                  <a:t>認知症地域支援推進員</a:t>
                </a:r>
                <a:endParaRPr lang="en-US" altLang="ja-JP" sz="1000" dirty="0">
                  <a:solidFill>
                    <a:prstClr val="black"/>
                  </a:solidFill>
                  <a:cs typeface="ＭＳ Ｐゴシック" pitchFamily="50" charset="-128"/>
                </a:endParaRPr>
              </a:p>
            </p:txBody>
          </p:sp>
        </p:grpSp>
        <p:grpSp>
          <p:nvGrpSpPr>
            <p:cNvPr id="54" name="グループ化 53"/>
            <p:cNvGrpSpPr/>
            <p:nvPr/>
          </p:nvGrpSpPr>
          <p:grpSpPr>
            <a:xfrm>
              <a:off x="8698485" y="2748130"/>
              <a:ext cx="1148867" cy="1343547"/>
              <a:chOff x="229475" y="4860539"/>
              <a:chExt cx="1148867" cy="1582267"/>
            </a:xfrm>
          </p:grpSpPr>
          <p:sp>
            <p:nvSpPr>
              <p:cNvPr id="55" name="AutoShape 58"/>
              <p:cNvSpPr>
                <a:spLocks noChangeArrowheads="1"/>
              </p:cNvSpPr>
              <p:nvPr/>
            </p:nvSpPr>
            <p:spPr bwMode="auto">
              <a:xfrm>
                <a:off x="229475" y="4860539"/>
                <a:ext cx="1148867"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連携の拠点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354622" y="5384084"/>
                <a:ext cx="911163" cy="9358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a:t>
                </a: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a:t>
                </a:r>
                <a:r>
                  <a:rPr lang="ja-JP" altLang="en-US" sz="1000" dirty="0">
                    <a:solidFill>
                      <a:prstClr val="black"/>
                    </a:solidFill>
                    <a:latin typeface="HG丸ｺﾞｼｯｸM-PRO" pitchFamily="50" charset="-128"/>
                    <a:ea typeface="HG丸ｺﾞｼｯｸM-PRO" pitchFamily="50" charset="-128"/>
                    <a:cs typeface="ＭＳ Ｐゴシック" pitchFamily="50" charset="-128"/>
                  </a:rPr>
                  <a:t>関係専門職等</a:t>
                </a:r>
                <a:endParaRPr lang="ja-JP" altLang="en-US" dirty="0">
                  <a:solidFill>
                    <a:prstClr val="black"/>
                  </a:solidFill>
                  <a:cs typeface="ＭＳ Ｐゴシック" pitchFamily="50" charset="-128"/>
                </a:endParaRPr>
              </a:p>
            </p:txBody>
          </p:sp>
        </p:grpSp>
        <p:sp>
          <p:nvSpPr>
            <p:cNvPr id="32" name="上矢印 31"/>
            <p:cNvSpPr/>
            <p:nvPr/>
          </p:nvSpPr>
          <p:spPr>
            <a:xfrm rot="16200000" flipH="1" flipV="1">
              <a:off x="8136603" y="5049891"/>
              <a:ext cx="360040" cy="7478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2117" y="4792521"/>
              <a:ext cx="360040" cy="72758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43" name="角丸四角形 42"/>
          <p:cNvSpPr/>
          <p:nvPr/>
        </p:nvSpPr>
        <p:spPr>
          <a:xfrm>
            <a:off x="-15183" y="0"/>
            <a:ext cx="1906892" cy="404664"/>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smtClean="0">
                <a:solidFill>
                  <a:prstClr val="white"/>
                </a:solidFill>
              </a:rPr>
              <a:t>地域ケア会議</a:t>
            </a:r>
            <a:endParaRPr lang="ja-JP" altLang="en-US" sz="1600" b="1" dirty="0">
              <a:solidFill>
                <a:prstClr val="white"/>
              </a:solidFill>
            </a:endParaRPr>
          </a:p>
        </p:txBody>
      </p:sp>
    </p:spTree>
    <p:extLst>
      <p:ext uri="{BB962C8B-B14F-4D97-AF65-F5344CB8AC3E}">
        <p14:creationId xmlns:p14="http://schemas.microsoft.com/office/powerpoint/2010/main" val="2743114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1" y="2060575"/>
            <a:ext cx="9937750" cy="4537075"/>
          </a:xfrm>
          <a:prstGeom prst="roundRect">
            <a:avLst/>
          </a:prstGeom>
          <a:solidFill>
            <a:schemeClr val="accent1">
              <a:lumMod val="20000"/>
              <a:lumOff val="80000"/>
              <a:alpha val="70000"/>
            </a:schemeClr>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角丸四角形 30"/>
          <p:cNvSpPr/>
          <p:nvPr/>
        </p:nvSpPr>
        <p:spPr>
          <a:xfrm>
            <a:off x="4499670" y="4652963"/>
            <a:ext cx="860928" cy="215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prstClr val="black"/>
                </a:solidFill>
              </a:rPr>
              <a:t>連絡調整</a:t>
            </a:r>
          </a:p>
        </p:txBody>
      </p:sp>
      <p:sp>
        <p:nvSpPr>
          <p:cNvPr id="62" name="上矢印 61"/>
          <p:cNvSpPr/>
          <p:nvPr/>
        </p:nvSpPr>
        <p:spPr>
          <a:xfrm>
            <a:off x="4734330" y="3141663"/>
            <a:ext cx="391645" cy="215900"/>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6" name="上矢印 75"/>
          <p:cNvSpPr/>
          <p:nvPr/>
        </p:nvSpPr>
        <p:spPr>
          <a:xfrm>
            <a:off x="4734330" y="3644900"/>
            <a:ext cx="391645" cy="215900"/>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6" name="左右矢印 55"/>
          <p:cNvSpPr/>
          <p:nvPr/>
        </p:nvSpPr>
        <p:spPr>
          <a:xfrm>
            <a:off x="4420442" y="4869322"/>
            <a:ext cx="1017929" cy="288925"/>
          </a:xfrm>
          <a:prstGeom prst="leftRight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0" name="角丸四角形 69"/>
          <p:cNvSpPr/>
          <p:nvPr/>
        </p:nvSpPr>
        <p:spPr>
          <a:xfrm>
            <a:off x="352001" y="3284541"/>
            <a:ext cx="1721852"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保健所・保健センター</a:t>
            </a:r>
          </a:p>
        </p:txBody>
      </p:sp>
      <p:sp>
        <p:nvSpPr>
          <p:cNvPr id="71" name="角丸四角形 70"/>
          <p:cNvSpPr/>
          <p:nvPr/>
        </p:nvSpPr>
        <p:spPr>
          <a:xfrm>
            <a:off x="7943453" y="3284539"/>
            <a:ext cx="1994451" cy="504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HGPｺﾞｼｯｸM" pitchFamily="50" charset="-128"/>
                <a:ea typeface="HGPｺﾞｼｯｸM" pitchFamily="50" charset="-128"/>
              </a:rPr>
              <a:t>医療機関・薬局</a:t>
            </a:r>
            <a:endParaRPr lang="en-US" altLang="ja-JP" sz="1200" dirty="0">
              <a:solidFill>
                <a:prstClr val="black"/>
              </a:solidFill>
              <a:latin typeface="HGPｺﾞｼｯｸM" pitchFamily="50" charset="-128"/>
              <a:ea typeface="HGPｺﾞｼｯｸM" pitchFamily="50" charset="-128"/>
            </a:endParaRPr>
          </a:p>
          <a:p>
            <a:pPr algn="ctr">
              <a:defRPr/>
            </a:pPr>
            <a:r>
              <a:rPr lang="ja-JP" altLang="en-US" sz="1200" dirty="0">
                <a:solidFill>
                  <a:prstClr val="black"/>
                </a:solidFill>
                <a:latin typeface="HGPｺﾞｼｯｸM" pitchFamily="50" charset="-128"/>
                <a:ea typeface="HGPｺﾞｼｯｸM" pitchFamily="50" charset="-128"/>
              </a:rPr>
              <a:t>訪問看護ｽﾃｰｼｮﾝ</a:t>
            </a:r>
            <a:endParaRPr lang="en-US" altLang="ja-JP" sz="1200" dirty="0">
              <a:solidFill>
                <a:prstClr val="black"/>
              </a:solidFill>
              <a:latin typeface="HGPｺﾞｼｯｸM" pitchFamily="50" charset="-128"/>
              <a:ea typeface="HGPｺﾞｼｯｸM" pitchFamily="50" charset="-128"/>
            </a:endParaRPr>
          </a:p>
        </p:txBody>
      </p:sp>
      <p:sp>
        <p:nvSpPr>
          <p:cNvPr id="72" name="角丸四角形 71"/>
          <p:cNvSpPr/>
          <p:nvPr/>
        </p:nvSpPr>
        <p:spPr>
          <a:xfrm>
            <a:off x="6768502" y="3141663"/>
            <a:ext cx="1409572" cy="215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介護支援専門員</a:t>
            </a:r>
          </a:p>
        </p:txBody>
      </p:sp>
      <p:sp>
        <p:nvSpPr>
          <p:cNvPr id="73" name="タイトル 1"/>
          <p:cNvSpPr txBox="1">
            <a:spLocks/>
          </p:cNvSpPr>
          <p:nvPr/>
        </p:nvSpPr>
        <p:spPr>
          <a:xfrm>
            <a:off x="-39653" y="-26986"/>
            <a:ext cx="9977433" cy="539751"/>
          </a:xfrm>
          <a:prstGeom prst="rect">
            <a:avLst/>
          </a:prstGeom>
          <a:solidFill>
            <a:schemeClr val="tx2">
              <a:lumMod val="20000"/>
              <a:lumOff val="80000"/>
            </a:schemeClr>
          </a:solidFill>
        </p:spPr>
        <p:txBody>
          <a:bodyPr anchor="ctr">
            <a:normAutofit/>
          </a:bodyPr>
          <a:lstStyle/>
          <a:p>
            <a:pPr algn="ctr">
              <a:spcBef>
                <a:spcPct val="0"/>
              </a:spcBef>
              <a:defRPr/>
            </a:pPr>
            <a:r>
              <a:rPr lang="ja-JP" altLang="en-US" b="1" dirty="0" smtClean="0">
                <a:solidFill>
                  <a:prstClr val="black"/>
                </a:solidFill>
                <a:latin typeface="ＭＳ Ｐゴシック"/>
              </a:rPr>
              <a:t>「</a:t>
            </a:r>
            <a:r>
              <a:rPr lang="ja-JP" altLang="en-US" b="1" dirty="0">
                <a:solidFill>
                  <a:prstClr val="black"/>
                </a:solidFill>
                <a:latin typeface="ＭＳ Ｐゴシック"/>
              </a:rPr>
              <a:t>地域ケア会議」を活用した個別課題解決から地域包括ケアシステム実現までのイメージ</a:t>
            </a:r>
          </a:p>
        </p:txBody>
      </p:sp>
      <p:sp>
        <p:nvSpPr>
          <p:cNvPr id="77" name="角丸四角形 76"/>
          <p:cNvSpPr/>
          <p:nvPr/>
        </p:nvSpPr>
        <p:spPr>
          <a:xfrm>
            <a:off x="9038928" y="4653422"/>
            <a:ext cx="626285"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ＮＰＯ</a:t>
            </a:r>
          </a:p>
        </p:txBody>
      </p:sp>
      <p:sp>
        <p:nvSpPr>
          <p:cNvPr id="78" name="角丸四角形 77"/>
          <p:cNvSpPr/>
          <p:nvPr/>
        </p:nvSpPr>
        <p:spPr>
          <a:xfrm>
            <a:off x="272656" y="4724400"/>
            <a:ext cx="940292" cy="433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民生委員住民組織</a:t>
            </a:r>
          </a:p>
        </p:txBody>
      </p:sp>
      <p:sp>
        <p:nvSpPr>
          <p:cNvPr id="95" name="角丸四角形 94"/>
          <p:cNvSpPr/>
          <p:nvPr/>
        </p:nvSpPr>
        <p:spPr>
          <a:xfrm>
            <a:off x="6925386" y="6237747"/>
            <a:ext cx="2348138" cy="287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介護サービス施設・事業者</a:t>
            </a:r>
          </a:p>
        </p:txBody>
      </p:sp>
      <p:sp>
        <p:nvSpPr>
          <p:cNvPr id="52" name="角丸四角形 51"/>
          <p:cNvSpPr/>
          <p:nvPr/>
        </p:nvSpPr>
        <p:spPr>
          <a:xfrm>
            <a:off x="1682234" y="3142122"/>
            <a:ext cx="1682170" cy="287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在宅医療連携拠点</a:t>
            </a:r>
          </a:p>
        </p:txBody>
      </p:sp>
      <p:sp>
        <p:nvSpPr>
          <p:cNvPr id="92" name="角丸四角形 91"/>
          <p:cNvSpPr/>
          <p:nvPr/>
        </p:nvSpPr>
        <p:spPr>
          <a:xfrm>
            <a:off x="195035" y="3716344"/>
            <a:ext cx="783288"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警察署</a:t>
            </a:r>
          </a:p>
        </p:txBody>
      </p:sp>
      <p:sp>
        <p:nvSpPr>
          <p:cNvPr id="94" name="角丸四角形 93"/>
          <p:cNvSpPr/>
          <p:nvPr/>
        </p:nvSpPr>
        <p:spPr>
          <a:xfrm>
            <a:off x="8959545" y="3716344"/>
            <a:ext cx="783288"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消防署</a:t>
            </a:r>
          </a:p>
        </p:txBody>
      </p:sp>
      <p:sp>
        <p:nvSpPr>
          <p:cNvPr id="96" name="角丸四角形 95"/>
          <p:cNvSpPr/>
          <p:nvPr/>
        </p:nvSpPr>
        <p:spPr>
          <a:xfrm>
            <a:off x="8530085" y="5590047"/>
            <a:ext cx="1407849" cy="287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民間企業等</a:t>
            </a:r>
            <a:endParaRPr lang="en-US" altLang="ja-JP" sz="1200" dirty="0">
              <a:solidFill>
                <a:prstClr val="black"/>
              </a:solidFill>
              <a:latin typeface="HGPｺﾞｼｯｸM" pitchFamily="50" charset="-128"/>
              <a:ea typeface="HGPｺﾞｼｯｸM" pitchFamily="50" charset="-128"/>
            </a:endParaRPr>
          </a:p>
        </p:txBody>
      </p:sp>
      <p:sp>
        <p:nvSpPr>
          <p:cNvPr id="109" name="角丸四角形 108"/>
          <p:cNvSpPr/>
          <p:nvPr/>
        </p:nvSpPr>
        <p:spPr>
          <a:xfrm>
            <a:off x="2620865" y="6453188"/>
            <a:ext cx="4539273" cy="40481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ＭＳ Ｐゴシック"/>
              </a:rPr>
              <a:t>市町村レベルの地域ケア会議</a:t>
            </a:r>
          </a:p>
        </p:txBody>
      </p:sp>
      <p:sp>
        <p:nvSpPr>
          <p:cNvPr id="33811" name="スライド番号プレースホルダ 3"/>
          <p:cNvSpPr>
            <a:spLocks noGrp="1"/>
          </p:cNvSpPr>
          <p:nvPr>
            <p:ph type="sldNum" sz="quarter" idx="12"/>
          </p:nvPr>
        </p:nvSpPr>
        <p:spPr bwMode="auto">
          <a:xfrm>
            <a:off x="9492718" y="6491747"/>
            <a:ext cx="4296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pPr>
            <a:fld id="{A4E283EB-B0F1-4E29-9F93-F107D324ECE1}" type="slidenum">
              <a:rPr lang="ja-JP" altLang="en-US" sz="1400" smtClean="0">
                <a:solidFill>
                  <a:srgbClr val="000000"/>
                </a:solidFill>
                <a:latin typeface="HGｺﾞｼｯｸM" pitchFamily="49" charset="-128"/>
                <a:ea typeface="HGｺﾞｼｯｸM" pitchFamily="49" charset="-128"/>
              </a:rPr>
              <a:pPr algn="ctr" eaLnBrk="1" fontAlgn="base" hangingPunct="1">
                <a:spcBef>
                  <a:spcPct val="0"/>
                </a:spcBef>
                <a:spcAft>
                  <a:spcPct val="0"/>
                </a:spcAft>
              </a:pPr>
              <a:t>35</a:t>
            </a:fld>
            <a:endParaRPr lang="ja-JP" altLang="en-US" sz="1400" smtClean="0">
              <a:solidFill>
                <a:srgbClr val="000000"/>
              </a:solidFill>
              <a:latin typeface="HGｺﾞｼｯｸM" pitchFamily="49" charset="-128"/>
              <a:ea typeface="HGｺﾞｼｯｸM" pitchFamily="49" charset="-128"/>
            </a:endParaRPr>
          </a:p>
        </p:txBody>
      </p:sp>
      <p:cxnSp>
        <p:nvCxnSpPr>
          <p:cNvPr id="160" name="直線矢印コネクタ 159"/>
          <p:cNvCxnSpPr/>
          <p:nvPr/>
        </p:nvCxnSpPr>
        <p:spPr>
          <a:xfrm flipH="1" flipV="1">
            <a:off x="7786300" y="4292600"/>
            <a:ext cx="391643" cy="82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325551" y="3861048"/>
            <a:ext cx="3286865"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ＭＳ Ｐゴシック"/>
              </a:rPr>
              <a:t>地域課題の発見・把握</a:t>
            </a:r>
          </a:p>
        </p:txBody>
      </p:sp>
      <p:sp>
        <p:nvSpPr>
          <p:cNvPr id="100" name="角丸四角形 99"/>
          <p:cNvSpPr/>
          <p:nvPr/>
        </p:nvSpPr>
        <p:spPr>
          <a:xfrm>
            <a:off x="1682373" y="6093284"/>
            <a:ext cx="1407849"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社会福祉協議会</a:t>
            </a:r>
          </a:p>
        </p:txBody>
      </p:sp>
      <p:sp>
        <p:nvSpPr>
          <p:cNvPr id="134" name="角丸四角形 133"/>
          <p:cNvSpPr/>
          <p:nvPr/>
        </p:nvSpPr>
        <p:spPr>
          <a:xfrm>
            <a:off x="429617" y="5732922"/>
            <a:ext cx="1095566" cy="217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ボランティア</a:t>
            </a:r>
          </a:p>
        </p:txBody>
      </p:sp>
      <p:sp>
        <p:nvSpPr>
          <p:cNvPr id="111" name="角丸四角形 110"/>
          <p:cNvSpPr/>
          <p:nvPr/>
        </p:nvSpPr>
        <p:spPr>
          <a:xfrm>
            <a:off x="1" y="620713"/>
            <a:ext cx="9937750" cy="122396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HGｺﾞｼｯｸM" pitchFamily="49" charset="-128"/>
                <a:ea typeface="HGｺﾞｼｯｸM" pitchFamily="49" charset="-128"/>
              </a:rPr>
              <a:t>○地域包括支援センター</a:t>
            </a:r>
            <a:r>
              <a:rPr lang="en-US" altLang="ja-JP" sz="1100" dirty="0">
                <a:solidFill>
                  <a:prstClr val="black"/>
                </a:solidFill>
                <a:latin typeface="HGｺﾞｼｯｸM" pitchFamily="49" charset="-128"/>
                <a:ea typeface="HGｺﾞｼｯｸM" pitchFamily="49" charset="-128"/>
              </a:rPr>
              <a:t>(</a:t>
            </a:r>
            <a:r>
              <a:rPr lang="ja-JP" altLang="en-US" sz="1100" dirty="0">
                <a:solidFill>
                  <a:prstClr val="black"/>
                </a:solidFill>
                <a:latin typeface="HGｺﾞｼｯｸM" pitchFamily="49" charset="-128"/>
                <a:ea typeface="HGｺﾞｼｯｸM" pitchFamily="49" charset="-128"/>
              </a:rPr>
              <a:t>又は市町村</a:t>
            </a:r>
            <a:r>
              <a:rPr lang="en-US" altLang="ja-JP" sz="1100" dirty="0">
                <a:solidFill>
                  <a:prstClr val="black"/>
                </a:solidFill>
                <a:latin typeface="HGｺﾞｼｯｸM" pitchFamily="49" charset="-128"/>
                <a:ea typeface="HGｺﾞｼｯｸM" pitchFamily="49" charset="-128"/>
              </a:rPr>
              <a:t>)</a:t>
            </a:r>
            <a:r>
              <a:rPr lang="ja-JP" altLang="en-US" sz="1100" dirty="0">
                <a:solidFill>
                  <a:prstClr val="black"/>
                </a:solidFill>
                <a:latin typeface="HGｺﾞｼｯｸM" pitchFamily="49" charset="-128"/>
                <a:ea typeface="HGｺﾞｼｯｸM" pitchFamily="49" charset="-128"/>
              </a:rPr>
              <a:t>は、多職種協働による個別ケースのケアマネジメント支援のための実務者レベルの地域ケア会議を開催</a:t>
            </a:r>
            <a:endParaRPr lang="en-US" altLang="ja-JP" sz="1100" dirty="0">
              <a:solidFill>
                <a:prstClr val="black"/>
              </a:solidFill>
              <a:latin typeface="HGｺﾞｼｯｸM" pitchFamily="49" charset="-128"/>
              <a:ea typeface="HGｺﾞｼｯｸM" pitchFamily="49" charset="-128"/>
            </a:endParaRPr>
          </a:p>
          <a:p>
            <a:pPr>
              <a:defRPr/>
            </a:pPr>
            <a:r>
              <a:rPr lang="ja-JP" altLang="en-US" sz="1100" dirty="0">
                <a:solidFill>
                  <a:prstClr val="black"/>
                </a:solidFill>
                <a:latin typeface="HGｺﾞｼｯｸM" pitchFamily="49" charset="-128"/>
                <a:ea typeface="HGｺﾞｼｯｸM" pitchFamily="49" charset="-128"/>
              </a:rPr>
              <a:t>　するとともに、必要に応じて、そこで蓄積された最適な手法や地域課題を関係者と共有するための地域ケア会議を開催する。</a:t>
            </a:r>
            <a:endParaRPr lang="en-US" altLang="ja-JP" sz="1100" dirty="0">
              <a:solidFill>
                <a:prstClr val="black"/>
              </a:solidFill>
              <a:latin typeface="HGｺﾞｼｯｸM" pitchFamily="49" charset="-128"/>
              <a:ea typeface="HGｺﾞｼｯｸM" pitchFamily="49" charset="-128"/>
            </a:endParaRPr>
          </a:p>
          <a:p>
            <a:pPr>
              <a:defRPr/>
            </a:pPr>
            <a:r>
              <a:rPr lang="ja-JP" altLang="en-US" sz="1100" dirty="0">
                <a:solidFill>
                  <a:prstClr val="black"/>
                </a:solidFill>
                <a:latin typeface="HGｺﾞｼｯｸM" pitchFamily="49" charset="-128"/>
                <a:ea typeface="HGｺﾞｼｯｸM" pitchFamily="49" charset="-128"/>
              </a:rPr>
              <a:t>○市町村は、地域包括支援センター等で把握された有効な支援方法を普遍化し、地域課題を解決していくために、代表者レベルの地域ケア　</a:t>
            </a:r>
            <a:endParaRPr lang="en-US" altLang="ja-JP" sz="1100" dirty="0">
              <a:solidFill>
                <a:prstClr val="black"/>
              </a:solidFill>
              <a:latin typeface="HGｺﾞｼｯｸM" pitchFamily="49" charset="-128"/>
              <a:ea typeface="HGｺﾞｼｯｸM" pitchFamily="49" charset="-128"/>
            </a:endParaRPr>
          </a:p>
          <a:p>
            <a:pPr>
              <a:defRPr/>
            </a:pPr>
            <a:r>
              <a:rPr lang="ja-JP" altLang="en-US" sz="1100" dirty="0">
                <a:solidFill>
                  <a:prstClr val="black"/>
                </a:solidFill>
                <a:latin typeface="HGｺﾞｼｯｸM" pitchFamily="49" charset="-128"/>
                <a:ea typeface="HGｺﾞｼｯｸM" pitchFamily="49" charset="-128"/>
              </a:rPr>
              <a:t>　会議を開催する。ここでは、需要に見合ったサービス資源の開発を行うとともに、保健・医療・福祉等の専門機関や住民組織・民間企業</a:t>
            </a:r>
            <a:endParaRPr lang="en-US" altLang="ja-JP" sz="1100" dirty="0">
              <a:solidFill>
                <a:prstClr val="black"/>
              </a:solidFill>
              <a:latin typeface="HGｺﾞｼｯｸM" pitchFamily="49" charset="-128"/>
              <a:ea typeface="HGｺﾞｼｯｸM" pitchFamily="49" charset="-128"/>
            </a:endParaRPr>
          </a:p>
          <a:p>
            <a:pPr>
              <a:defRPr/>
            </a:pPr>
            <a:r>
              <a:rPr lang="ja-JP" altLang="en-US" sz="1100" dirty="0">
                <a:solidFill>
                  <a:prstClr val="black"/>
                </a:solidFill>
                <a:latin typeface="HGｺﾞｼｯｸM" pitchFamily="49" charset="-128"/>
                <a:ea typeface="HGｺﾞｼｯｸM" pitchFamily="49" charset="-128"/>
              </a:rPr>
              <a:t>　等によるネットワークを連結させて、地域包括ケアの社会基盤整備を行う。</a:t>
            </a:r>
            <a:endParaRPr lang="en-US" altLang="ja-JP" sz="1100" dirty="0">
              <a:solidFill>
                <a:prstClr val="black"/>
              </a:solidFill>
              <a:latin typeface="HGｺﾞｼｯｸM" pitchFamily="49" charset="-128"/>
              <a:ea typeface="HGｺﾞｼｯｸM" pitchFamily="49" charset="-128"/>
            </a:endParaRPr>
          </a:p>
          <a:p>
            <a:pPr>
              <a:defRPr/>
            </a:pPr>
            <a:r>
              <a:rPr lang="ja-JP" altLang="en-US" sz="1100" dirty="0">
                <a:solidFill>
                  <a:prstClr val="black"/>
                </a:solidFill>
                <a:latin typeface="HGｺﾞｼｯｸM" pitchFamily="49" charset="-128"/>
                <a:ea typeface="HGｺﾞｼｯｸM" pitchFamily="49" charset="-128"/>
              </a:rPr>
              <a:t>○市町村は、これらを社会資源として介護保険事業計画に位置づけ、</a:t>
            </a:r>
            <a:r>
              <a:rPr lang="en-US" altLang="ja-JP" sz="1100" dirty="0">
                <a:solidFill>
                  <a:prstClr val="black"/>
                </a:solidFill>
                <a:latin typeface="HGｺﾞｼｯｸM" pitchFamily="49" charset="-128"/>
                <a:ea typeface="HGｺﾞｼｯｸM" pitchFamily="49" charset="-128"/>
              </a:rPr>
              <a:t>PDCA</a:t>
            </a:r>
            <a:r>
              <a:rPr lang="ja-JP" altLang="en-US" sz="1100" dirty="0">
                <a:solidFill>
                  <a:prstClr val="black"/>
                </a:solidFill>
                <a:latin typeface="HGｺﾞｼｯｸM" pitchFamily="49" charset="-128"/>
                <a:ea typeface="HGｺﾞｼｯｸM" pitchFamily="49" charset="-128"/>
              </a:rPr>
              <a:t>サイクルによって地域包括ケアシステムの実現へとつなげる。</a:t>
            </a:r>
          </a:p>
        </p:txBody>
      </p:sp>
      <p:sp>
        <p:nvSpPr>
          <p:cNvPr id="57" name="上矢印 56"/>
          <p:cNvSpPr/>
          <p:nvPr/>
        </p:nvSpPr>
        <p:spPr>
          <a:xfrm rot="2468173">
            <a:off x="4349625" y="4098925"/>
            <a:ext cx="370940" cy="555625"/>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0" name="上矢印 59"/>
          <p:cNvSpPr/>
          <p:nvPr/>
        </p:nvSpPr>
        <p:spPr>
          <a:xfrm rot="18769627">
            <a:off x="5131922" y="4087058"/>
            <a:ext cx="312737" cy="555548"/>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33821" name="Picture 2" descr="C:\Users\OSJSE\AppData\Local\Microsoft\Windows\Temporary Internet Files\Content.IE5\2ATHNXU5\MC900338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837" y="4869322"/>
            <a:ext cx="360589"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大かっこ 107"/>
          <p:cNvSpPr/>
          <p:nvPr/>
        </p:nvSpPr>
        <p:spPr>
          <a:xfrm>
            <a:off x="3481736" y="2708734"/>
            <a:ext cx="2974424" cy="360363"/>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91" name="星 6 90"/>
          <p:cNvSpPr/>
          <p:nvPr/>
        </p:nvSpPr>
        <p:spPr>
          <a:xfrm>
            <a:off x="3325570" y="1844824"/>
            <a:ext cx="3130347" cy="648072"/>
          </a:xfrm>
          <a:prstGeom prst="star6">
            <a:avLst/>
          </a:prstGeom>
          <a:solidFill>
            <a:srgbClr val="FFFF00"/>
          </a:solidFill>
          <a:ln w="6350">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a:rPr>
              <a:t>地域包括ケアシステム</a:t>
            </a:r>
            <a:endParaRPr lang="en-US" altLang="ja-JP" sz="1200" b="1" dirty="0">
              <a:solidFill>
                <a:prstClr val="black"/>
              </a:solidFill>
              <a:latin typeface="ＭＳ Ｐゴシック"/>
            </a:endParaRPr>
          </a:p>
          <a:p>
            <a:pPr algn="ctr">
              <a:defRPr/>
            </a:pPr>
            <a:r>
              <a:rPr lang="ja-JP" altLang="en-US" sz="1200" b="1" dirty="0">
                <a:solidFill>
                  <a:prstClr val="black"/>
                </a:solidFill>
                <a:latin typeface="ＭＳ Ｐゴシック"/>
              </a:rPr>
              <a:t>の実現へ</a:t>
            </a:r>
          </a:p>
        </p:txBody>
      </p:sp>
      <p:grpSp>
        <p:nvGrpSpPr>
          <p:cNvPr id="33826" name="グループ化 66"/>
          <p:cNvGrpSpPr>
            <a:grpSpLocks/>
          </p:cNvGrpSpPr>
          <p:nvPr/>
        </p:nvGrpSpPr>
        <p:grpSpPr bwMode="auto">
          <a:xfrm>
            <a:off x="195089" y="3429000"/>
            <a:ext cx="9547831" cy="2808288"/>
            <a:chOff x="179512" y="2551640"/>
            <a:chExt cx="8784976" cy="3496178"/>
          </a:xfrm>
        </p:grpSpPr>
        <p:sp>
          <p:nvSpPr>
            <p:cNvPr id="124" name="円/楕円 123"/>
            <p:cNvSpPr/>
            <p:nvPr/>
          </p:nvSpPr>
          <p:spPr>
            <a:xfrm>
              <a:off x="323970" y="2636624"/>
              <a:ext cx="8569082" cy="3411194"/>
            </a:xfrm>
            <a:prstGeom prst="ellipse">
              <a:avLst/>
            </a:prstGeom>
            <a:noFill/>
            <a:ln w="25400">
              <a:solidFill>
                <a:srgbClr val="FF0000">
                  <a:alpha val="50000"/>
                </a:srgb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33884" name="Picture 2" descr="C:\Users\OSJSE\AppData\Local\Microsoft\Windows\Temporary Internet Files\Content.IE5\3FVUSIQA\MC9004338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509943"/>
              <a:ext cx="57606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5" name="Picture 4" descr="C:\Users\OSJSE\AppData\Local\Microsoft\Windows\Temporary Internet Files\Content.IE5\R7HNRD7U\MC9004320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2892730"/>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6" name="Picture 2" descr="C:\Users\OSJSE\AppData\Local\Microsoft\Windows\Temporary Internet Files\Content.IE5\3FVUSIQA\MC90043385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440" y="3717033"/>
              <a:ext cx="432048" cy="43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7" name="Picture 2" descr="C:\Users\OSJSE\AppData\Local\Microsoft\Windows\Temporary Internet Files\Content.IE5\J8ZCTUTZ\MC9003392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319095"/>
              <a:ext cx="307669" cy="30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8" name="Picture 3" descr="C:\Users\OSJSE\AppData\Local\Microsoft\Windows\Temporary Internet Files\Content.IE5\68MERYGC\MC90043392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3063275"/>
              <a:ext cx="432048" cy="4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9" name="Picture 4" descr="C:\Users\OSJSE\AppData\Local\Microsoft\Windows\Temporary Internet Files\Content.IE5\503A2H98\MC90007913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243070" y="4703136"/>
              <a:ext cx="582142" cy="49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0" name="Picture 3" descr="C:\Program Files\Microsoft Office\MEDIA\CAGCAT10\j0235319.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2551640"/>
              <a:ext cx="521330" cy="53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1" name="Picture 5" descr="C:\Users\OSJSE\AppData\Local\Microsoft\Windows\Temporary Internet Files\Content.IE5\J8ZCTUTZ\MC9000890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3896323"/>
              <a:ext cx="504056" cy="2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2" name="Picture 6"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7624" y="2636913"/>
              <a:ext cx="764627" cy="76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角丸四角形 58"/>
          <p:cNvSpPr/>
          <p:nvPr/>
        </p:nvSpPr>
        <p:spPr>
          <a:xfrm>
            <a:off x="3325551" y="3356992"/>
            <a:ext cx="3286865"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ＭＳ Ｐゴシック"/>
              </a:rPr>
              <a:t>地域づくり・資源開発の検討</a:t>
            </a:r>
          </a:p>
        </p:txBody>
      </p:sp>
      <p:sp>
        <p:nvSpPr>
          <p:cNvPr id="58" name="角丸四角形 57"/>
          <p:cNvSpPr/>
          <p:nvPr/>
        </p:nvSpPr>
        <p:spPr>
          <a:xfrm>
            <a:off x="3638865" y="6021847"/>
            <a:ext cx="2738057" cy="287337"/>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latin typeface="ＭＳ Ｐゴシック"/>
              </a:rPr>
              <a:t>地域包括支援ネットワーク</a:t>
            </a:r>
          </a:p>
        </p:txBody>
      </p:sp>
      <p:pic>
        <p:nvPicPr>
          <p:cNvPr id="33831" name="Picture 3" descr="C:\Users\OSJSE\AppData\Local\Microsoft\Windows\Temporary Internet Files\Content.IE5\68MERYGC\MC900338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014" y="5229684"/>
            <a:ext cx="66251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角丸四角形 63"/>
          <p:cNvSpPr/>
          <p:nvPr/>
        </p:nvSpPr>
        <p:spPr>
          <a:xfrm>
            <a:off x="3012480" y="2420888"/>
            <a:ext cx="3834676" cy="720080"/>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ＭＳ Ｐゴシック"/>
              </a:rPr>
              <a:t>政策形成</a:t>
            </a:r>
            <a:endParaRPr lang="en-US" altLang="ja-JP" sz="1400" b="1" dirty="0">
              <a:solidFill>
                <a:prstClr val="black"/>
              </a:solidFill>
              <a:latin typeface="ＭＳ Ｐゴシック"/>
            </a:endParaRPr>
          </a:p>
          <a:p>
            <a:pPr algn="ctr">
              <a:defRPr/>
            </a:pPr>
            <a:r>
              <a:rPr lang="ja-JP" altLang="en-US" sz="1200" b="1" dirty="0">
                <a:solidFill>
                  <a:prstClr val="black"/>
                </a:solidFill>
                <a:latin typeface="ＭＳ Ｐゴシック"/>
              </a:rPr>
              <a:t>社会基盤整備・介護保険事業計画等の</a:t>
            </a:r>
            <a:endParaRPr lang="en-US" altLang="ja-JP" sz="1200" b="1" dirty="0">
              <a:solidFill>
                <a:prstClr val="black"/>
              </a:solidFill>
              <a:latin typeface="ＭＳ Ｐゴシック"/>
            </a:endParaRPr>
          </a:p>
          <a:p>
            <a:pPr algn="ctr">
              <a:defRPr/>
            </a:pPr>
            <a:r>
              <a:rPr lang="ja-JP" altLang="en-US" sz="1200" b="1" dirty="0">
                <a:solidFill>
                  <a:prstClr val="black"/>
                </a:solidFill>
                <a:latin typeface="ＭＳ Ｐゴシック"/>
              </a:rPr>
              <a:t>行政計画への位置づけなど</a:t>
            </a:r>
          </a:p>
        </p:txBody>
      </p:sp>
      <p:pic>
        <p:nvPicPr>
          <p:cNvPr id="33835" name="Picture 2" descr="C:\Users\OSJSE\AppData\Local\Microsoft\Windows\Temporary Internet Files\Content.IE5\2ATHNXU5\MC90044625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3095" y="3357563"/>
            <a:ext cx="54864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36" name="グループ化 138"/>
          <p:cNvGrpSpPr>
            <a:grpSpLocks/>
          </p:cNvGrpSpPr>
          <p:nvPr/>
        </p:nvGrpSpPr>
        <p:grpSpPr bwMode="auto">
          <a:xfrm>
            <a:off x="5438273" y="4221163"/>
            <a:ext cx="3366069" cy="1389062"/>
            <a:chOff x="5004048" y="4221088"/>
            <a:chExt cx="3096344" cy="1389888"/>
          </a:xfrm>
        </p:grpSpPr>
        <p:grpSp>
          <p:nvGrpSpPr>
            <p:cNvPr id="33863" name="グループ化 100"/>
            <p:cNvGrpSpPr>
              <a:grpSpLocks/>
            </p:cNvGrpSpPr>
            <p:nvPr/>
          </p:nvGrpSpPr>
          <p:grpSpPr bwMode="auto">
            <a:xfrm>
              <a:off x="5004048" y="4221088"/>
              <a:ext cx="3096344" cy="1389888"/>
              <a:chOff x="5004048" y="4073645"/>
              <a:chExt cx="3096344" cy="1323703"/>
            </a:xfrm>
          </p:grpSpPr>
          <p:grpSp>
            <p:nvGrpSpPr>
              <p:cNvPr id="3" name="グループ化 14"/>
              <p:cNvGrpSpPr/>
              <p:nvPr/>
            </p:nvGrpSpPr>
            <p:grpSpPr>
              <a:xfrm>
                <a:off x="5004048" y="4073645"/>
                <a:ext cx="3096344" cy="1323703"/>
                <a:chOff x="1547664" y="3698227"/>
                <a:chExt cx="1584176" cy="1026917"/>
              </a:xfrm>
              <a:solidFill>
                <a:schemeClr val="bg1"/>
              </a:solidFill>
            </p:grpSpPr>
            <p:sp>
              <p:nvSpPr>
                <p:cNvPr id="17" name="角丸四角形 16"/>
                <p:cNvSpPr/>
                <p:nvPr/>
              </p:nvSpPr>
              <p:spPr>
                <a:xfrm>
                  <a:off x="1547664" y="3698227"/>
                  <a:ext cx="1584176" cy="102691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角丸四角形 17"/>
                <p:cNvSpPr/>
                <p:nvPr/>
              </p:nvSpPr>
              <p:spPr>
                <a:xfrm>
                  <a:off x="1731871" y="4443069"/>
                  <a:ext cx="1289446" cy="1596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創英角ﾎﾟｯﾌﾟ体" pitchFamily="50" charset="-128"/>
                      <a:ea typeface="HGP創英角ﾎﾟｯﾌﾟ体" pitchFamily="50" charset="-128"/>
                    </a:rPr>
                    <a:t>Ｂ地域包括支援センター</a:t>
                  </a:r>
                </a:p>
              </p:txBody>
            </p:sp>
          </p:grpSp>
          <p:grpSp>
            <p:nvGrpSpPr>
              <p:cNvPr id="33866" name="グループ化 73"/>
              <p:cNvGrpSpPr>
                <a:grpSpLocks/>
              </p:cNvGrpSpPr>
              <p:nvPr/>
            </p:nvGrpSpPr>
            <p:grpSpPr bwMode="auto">
              <a:xfrm>
                <a:off x="5436096" y="4293096"/>
                <a:ext cx="2446972" cy="672076"/>
                <a:chOff x="47110" y="2231872"/>
                <a:chExt cx="9393215" cy="3780431"/>
              </a:xfrm>
            </p:grpSpPr>
            <p:sp>
              <p:nvSpPr>
                <p:cNvPr id="112" name="円/楕円 111"/>
                <p:cNvSpPr/>
                <p:nvPr/>
              </p:nvSpPr>
              <p:spPr>
                <a:xfrm>
                  <a:off x="319847" y="2639794"/>
                  <a:ext cx="8571781" cy="3233623"/>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33874" name="Picture 2" descr="C:\Users\OSJSE\AppData\Local\Microsoft\Windows\Temporary Internet Files\Content.IE5\3FVUSIQA\MC900433856[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3768" y="5445224"/>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5" name="Picture 4" descr="C:\Users\OSJSE\AppData\Local\Microsoft\Windows\Temporary Internet Files\Content.IE5\R7HNRD7U\MC9004320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808" y="2636917"/>
                  <a:ext cx="959332" cy="95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6" name="Picture 2" descr="C:\Users\OSJSE\AppData\Local\Microsoft\Windows\Temporary Internet Files\Content.IE5\3FVUSIQA\MC900433856[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541" y="4725143"/>
                  <a:ext cx="1152131"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7" name="Picture 2" descr="C:\Users\OSJSE\AppData\Local\Microsoft\Windows\Temporary Internet Files\Content.IE5\J8ZCTUTZ\MC9003392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10" y="4257098"/>
                  <a:ext cx="707739" cy="70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8" name="Picture 3" descr="C:\Users\OSJSE\AppData\Local\Microsoft\Windows\Temporary Internet Files\Content.IE5\68MERYGC\MC900433928[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8339640" y="4083518"/>
                  <a:ext cx="1100685" cy="110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9" name="Picture 4" descr="C:\Users\OSJSE\AppData\Local\Microsoft\Windows\Temporary Internet Files\Content.IE5\503A2H98\MC90007913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042755" y="5067191"/>
                  <a:ext cx="1118366" cy="9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0" name="Picture 3" descr="C:\Program Files\Microsoft Office\MEDIA\CAGCAT10\j0235319.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9199" y="2231872"/>
                  <a:ext cx="900761" cy="9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1" name="Picture 5" descr="C:\Users\OSJSE\AppData\Local\Microsoft\Windows\Temporary Internet Files\Content.IE5\J8ZCTUTZ\MC9000890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8452" y="5067185"/>
                  <a:ext cx="1725991" cy="9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2" name="Picture 6"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2636917"/>
                  <a:ext cx="1154450" cy="114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角丸四角形 68"/>
              <p:cNvSpPr/>
              <p:nvPr/>
            </p:nvSpPr>
            <p:spPr>
              <a:xfrm>
                <a:off x="6084833" y="4141721"/>
                <a:ext cx="1007779" cy="36761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prstClr val="black"/>
                    </a:solidFill>
                    <a:latin typeface="HGPｺﾞｼｯｸM" pitchFamily="50" charset="-128"/>
                    <a:ea typeface="HGPｺﾞｼｯｸM" pitchFamily="50" charset="-128"/>
                  </a:rPr>
                  <a:t>地域ケア会議</a:t>
                </a:r>
                <a:endParaRPr lang="en-US" altLang="ja-JP" sz="1000" dirty="0">
                  <a:solidFill>
                    <a:prstClr val="black"/>
                  </a:solidFill>
                  <a:latin typeface="HGPｺﾞｼｯｸM" pitchFamily="50" charset="-128"/>
                  <a:ea typeface="HGPｺﾞｼｯｸM" pitchFamily="50" charset="-128"/>
                </a:endParaRPr>
              </a:p>
              <a:p>
                <a:pPr algn="ctr">
                  <a:defRPr/>
                </a:pPr>
                <a:r>
                  <a:rPr lang="ja-JP" altLang="en-US" sz="800" dirty="0">
                    <a:solidFill>
                      <a:prstClr val="black"/>
                    </a:solidFill>
                    <a:latin typeface="HGPｺﾞｼｯｸM" pitchFamily="50" charset="-128"/>
                    <a:ea typeface="HGPｺﾞｼｯｸM" pitchFamily="50" charset="-128"/>
                  </a:rPr>
                  <a:t>（個別ケース検討）</a:t>
                </a:r>
              </a:p>
            </p:txBody>
          </p:sp>
          <p:cxnSp>
            <p:nvCxnSpPr>
              <p:cNvPr id="133" name="直線矢印コネクタ 132"/>
              <p:cNvCxnSpPr/>
              <p:nvPr/>
            </p:nvCxnSpPr>
            <p:spPr>
              <a:xfrm flipH="1" flipV="1">
                <a:off x="6876772" y="4580434"/>
                <a:ext cx="71418" cy="216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V="1">
                <a:off x="5724571" y="4509333"/>
                <a:ext cx="360262" cy="71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flipV="1">
                <a:off x="6443507" y="4580434"/>
                <a:ext cx="55546" cy="225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flipV="1">
                <a:off x="7092612" y="4509333"/>
                <a:ext cx="215839" cy="143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5940410" y="4580434"/>
                <a:ext cx="215839" cy="145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33864" name="Picture 2" descr="C:\Users\OSJSE\AppData\Local\Microsoft\Windows\Temporary Internet Files\Content.IE5\2ATHNXU5\MC90044625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4288" y="4437112"/>
              <a:ext cx="207640" cy="2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37" name="グループ化 105"/>
          <p:cNvGrpSpPr>
            <a:grpSpLocks/>
          </p:cNvGrpSpPr>
          <p:nvPr/>
        </p:nvGrpSpPr>
        <p:grpSpPr bwMode="auto">
          <a:xfrm>
            <a:off x="1212924" y="4221622"/>
            <a:ext cx="3207339" cy="1512887"/>
            <a:chOff x="1115616" y="4221086"/>
            <a:chExt cx="2952328" cy="1512170"/>
          </a:xfrm>
        </p:grpSpPr>
        <p:grpSp>
          <p:nvGrpSpPr>
            <p:cNvPr id="33843" name="グループ化 97"/>
            <p:cNvGrpSpPr>
              <a:grpSpLocks/>
            </p:cNvGrpSpPr>
            <p:nvPr/>
          </p:nvGrpSpPr>
          <p:grpSpPr bwMode="auto">
            <a:xfrm>
              <a:off x="1115616" y="4221086"/>
              <a:ext cx="2952328" cy="1512170"/>
              <a:chOff x="1187625" y="4005064"/>
              <a:chExt cx="2952328" cy="1512170"/>
            </a:xfrm>
          </p:grpSpPr>
          <p:grpSp>
            <p:nvGrpSpPr>
              <p:cNvPr id="2" name="グループ化 9"/>
              <p:cNvGrpSpPr/>
              <p:nvPr/>
            </p:nvGrpSpPr>
            <p:grpSpPr>
              <a:xfrm>
                <a:off x="1187625" y="4005064"/>
                <a:ext cx="2952328" cy="1368151"/>
                <a:chOff x="1509026" y="3645023"/>
                <a:chExt cx="1584176" cy="987807"/>
              </a:xfrm>
              <a:solidFill>
                <a:schemeClr val="bg1"/>
              </a:solidFill>
            </p:grpSpPr>
            <p:sp>
              <p:nvSpPr>
                <p:cNvPr id="12" name="角丸四角形 11"/>
                <p:cNvSpPr/>
                <p:nvPr/>
              </p:nvSpPr>
              <p:spPr>
                <a:xfrm>
                  <a:off x="1509026" y="3645023"/>
                  <a:ext cx="1584176" cy="98780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角丸四角形 12"/>
                <p:cNvSpPr/>
                <p:nvPr/>
              </p:nvSpPr>
              <p:spPr>
                <a:xfrm>
                  <a:off x="1624941" y="4320892"/>
                  <a:ext cx="1352345" cy="2079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創英角ﾎﾟｯﾌﾟ体" pitchFamily="50" charset="-128"/>
                      <a:ea typeface="HGP創英角ﾎﾟｯﾌﾟ体" pitchFamily="50" charset="-128"/>
                    </a:rPr>
                    <a:t>Ａ地域包括支援センター</a:t>
                  </a:r>
                </a:p>
              </p:txBody>
            </p:sp>
          </p:grpSp>
          <p:grpSp>
            <p:nvGrpSpPr>
              <p:cNvPr id="33846" name="グループ化 73"/>
              <p:cNvGrpSpPr>
                <a:grpSpLocks/>
              </p:cNvGrpSpPr>
              <p:nvPr/>
            </p:nvGrpSpPr>
            <p:grpSpPr bwMode="auto">
              <a:xfrm>
                <a:off x="1475656" y="4221088"/>
                <a:ext cx="2401754" cy="720080"/>
                <a:chOff x="47110" y="2231872"/>
                <a:chExt cx="9219636" cy="4050451"/>
              </a:xfrm>
            </p:grpSpPr>
            <p:sp>
              <p:nvSpPr>
                <p:cNvPr id="79" name="円/楕円 78"/>
                <p:cNvSpPr/>
                <p:nvPr/>
              </p:nvSpPr>
              <p:spPr>
                <a:xfrm>
                  <a:off x="319221" y="2632244"/>
                  <a:ext cx="8577577" cy="3248869"/>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33855" name="Picture 2" descr="C:\Users\OSJSE\AppData\Local\Microsoft\Windows\Temporary Internet Files\Content.IE5\3FVUSIQA\MC900433856[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3768" y="5445224"/>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6" name="Picture 4" descr="C:\Users\OSJSE\AppData\Local\Microsoft\Windows\Temporary Internet Files\Content.IE5\R7HNRD7U\MC9004320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808" y="2636917"/>
                  <a:ext cx="959332" cy="95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7" name="Picture 2" descr="C:\Users\OSJSE\AppData\Local\Microsoft\Windows\Temporary Internet Files\Content.IE5\3FVUSIQA\MC900433856[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6367" y="4662154"/>
                  <a:ext cx="1152131"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8" name="Picture 2" descr="C:\Users\OSJSE\AppData\Local\Microsoft\Windows\Temporary Internet Files\Content.IE5\J8ZCTUTZ\MC9003392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10" y="4257098"/>
                  <a:ext cx="707739" cy="70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9" name="Picture 3" descr="C:\Users\OSJSE\AppData\Local\Microsoft\Windows\Temporary Internet Files\Content.IE5\68MERYGC\MC900433928[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V="1">
                  <a:off x="8339644" y="4257097"/>
                  <a:ext cx="927102" cy="9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0" name="Picture 3" descr="C:\Program Files\Microsoft Office\MEDIA\CAGCAT10\j0235319.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9199" y="2231872"/>
                  <a:ext cx="900761" cy="9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1" name="Picture 5" descr="C:\Users\OSJSE\AppData\Local\Microsoft\Windows\Temporary Internet Files\Content.IE5\J8ZCTUTZ\MC9000890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8452" y="5067182"/>
                  <a:ext cx="1725991" cy="121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2" name="Picture 6"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2636917"/>
                  <a:ext cx="1154450" cy="114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角丸四角形 67"/>
              <p:cNvSpPr/>
              <p:nvPr/>
            </p:nvSpPr>
            <p:spPr>
              <a:xfrm>
                <a:off x="2123031" y="4076467"/>
                <a:ext cx="1008461" cy="433183"/>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prstClr val="black"/>
                    </a:solidFill>
                    <a:latin typeface="HGPｺﾞｼｯｸM" pitchFamily="50" charset="-128"/>
                    <a:ea typeface="HGPｺﾞｼｯｸM" pitchFamily="50" charset="-128"/>
                  </a:rPr>
                  <a:t>地域ケア会議</a:t>
                </a:r>
                <a:endParaRPr lang="en-US" altLang="ja-JP" sz="1000" dirty="0">
                  <a:solidFill>
                    <a:prstClr val="black"/>
                  </a:solidFill>
                  <a:latin typeface="HGPｺﾞｼｯｸM" pitchFamily="50" charset="-128"/>
                  <a:ea typeface="HGPｺﾞｼｯｸM" pitchFamily="50" charset="-128"/>
                </a:endParaRPr>
              </a:p>
              <a:p>
                <a:pPr algn="ctr">
                  <a:defRPr/>
                </a:pPr>
                <a:r>
                  <a:rPr lang="en-US" altLang="ja-JP" sz="800" dirty="0">
                    <a:solidFill>
                      <a:prstClr val="black"/>
                    </a:solidFill>
                    <a:latin typeface="HGPｺﾞｼｯｸM" pitchFamily="50" charset="-128"/>
                    <a:ea typeface="HGPｺﾞｼｯｸM" pitchFamily="50" charset="-128"/>
                  </a:rPr>
                  <a:t>(</a:t>
                </a:r>
                <a:r>
                  <a:rPr lang="ja-JP" altLang="en-US" sz="800" dirty="0">
                    <a:solidFill>
                      <a:prstClr val="black"/>
                    </a:solidFill>
                    <a:latin typeface="HGPｺﾞｼｯｸM" pitchFamily="50" charset="-128"/>
                    <a:ea typeface="HGPｺﾞｼｯｸM" pitchFamily="50" charset="-128"/>
                  </a:rPr>
                  <a:t>個別ケース検討）</a:t>
                </a:r>
              </a:p>
            </p:txBody>
          </p:sp>
          <p:cxnSp>
            <p:nvCxnSpPr>
              <p:cNvPr id="140" name="直線矢印コネクタ 139"/>
              <p:cNvCxnSpPr/>
              <p:nvPr/>
            </p:nvCxnSpPr>
            <p:spPr>
              <a:xfrm>
                <a:off x="1907046" y="4509650"/>
                <a:ext cx="2159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flipV="1">
                <a:off x="2051566" y="4581053"/>
                <a:ext cx="215985" cy="144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a:endCxn id="68" idx="2"/>
              </p:cNvCxnSpPr>
              <p:nvPr/>
            </p:nvCxnSpPr>
            <p:spPr>
              <a:xfrm flipH="1" flipV="1">
                <a:off x="2628056" y="4509650"/>
                <a:ext cx="144520" cy="28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H="1" flipV="1">
                <a:off x="2988561" y="4581053"/>
                <a:ext cx="215985" cy="144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403610" y="5228446"/>
                <a:ext cx="2448892" cy="288788"/>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圏域ごとの地域ケア会議</a:t>
                </a:r>
              </a:p>
            </p:txBody>
          </p:sp>
          <p:cxnSp>
            <p:nvCxnSpPr>
              <p:cNvPr id="107" name="直線矢印コネクタ 106"/>
              <p:cNvCxnSpPr/>
              <p:nvPr/>
            </p:nvCxnSpPr>
            <p:spPr>
              <a:xfrm flipH="1" flipV="1">
                <a:off x="3276012" y="4509650"/>
                <a:ext cx="287452" cy="71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33844" name="Picture 2" descr="C:\Users\OSJSE\AppData\Local\Microsoft\Windows\Temporary Internet Files\Content.IE5\2ATHNXU5\MC90044625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1840" y="4437112"/>
              <a:ext cx="207640" cy="2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角丸四角形 103"/>
          <p:cNvSpPr/>
          <p:nvPr/>
        </p:nvSpPr>
        <p:spPr>
          <a:xfrm>
            <a:off x="5829969" y="5445125"/>
            <a:ext cx="2660418" cy="287338"/>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PｺﾞｼｯｸM" pitchFamily="50" charset="-128"/>
                <a:ea typeface="HGPｺﾞｼｯｸM" pitchFamily="50" charset="-128"/>
              </a:rPr>
              <a:t>圏域ごとの地域ケア会議</a:t>
            </a:r>
          </a:p>
        </p:txBody>
      </p:sp>
      <p:pic>
        <p:nvPicPr>
          <p:cNvPr id="33839" name="Picture 4" descr="C:\Users\OSJSE\AppData\Local\Microsoft\Windows\Temporary Internet Files\Content.IE5\RKAS7X0S\MC900343527[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17079" y="5734050"/>
            <a:ext cx="703924"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4" descr="C:\Users\OSJSE\AppData\Local\Microsoft\Windows\Temporary Internet Files\Content.IE5\RKAS7X0S\MC900343527[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04090" y="4942347"/>
            <a:ext cx="39164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3" descr="C:\Users\OSJSE\AppData\Local\Microsoft\Windows\Temporary Internet Files\Content.IE5\68MERYGC\MC900338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043" y="4869322"/>
            <a:ext cx="43995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3" descr="C:\Users\OSJSE\AppData\Local\Microsoft\Windows\Temporary Internet Files\Content.IE5\68MERYGC\MC900338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420" y="4869322"/>
            <a:ext cx="43995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629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角丸四角形 109"/>
          <p:cNvSpPr/>
          <p:nvPr/>
        </p:nvSpPr>
        <p:spPr>
          <a:xfrm>
            <a:off x="4029774" y="548680"/>
            <a:ext cx="4539004" cy="6048672"/>
          </a:xfrm>
          <a:prstGeom prst="roundRect">
            <a:avLst/>
          </a:prstGeom>
          <a:solidFill>
            <a:srgbClr val="FFFFCC"/>
          </a:solidFill>
          <a:ln w="63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120" name="曲折矢印 119"/>
          <p:cNvSpPr/>
          <p:nvPr/>
        </p:nvSpPr>
        <p:spPr>
          <a:xfrm rot="5400000" flipH="1">
            <a:off x="7039355" y="3277239"/>
            <a:ext cx="3528392" cy="1095621"/>
          </a:xfrm>
          <a:prstGeom prst="bentArrow">
            <a:avLst>
              <a:gd name="adj1" fmla="val 16530"/>
              <a:gd name="adj2" fmla="val 25000"/>
              <a:gd name="adj3" fmla="val 25000"/>
              <a:gd name="adj4" fmla="val 4375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5" name="角丸四角形 104"/>
          <p:cNvSpPr/>
          <p:nvPr/>
        </p:nvSpPr>
        <p:spPr>
          <a:xfrm>
            <a:off x="2073315" y="6597352"/>
            <a:ext cx="5594945" cy="260648"/>
          </a:xfrm>
          <a:prstGeom prst="round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prstClr val="black"/>
                </a:solidFill>
              </a:rPr>
              <a:t>※</a:t>
            </a:r>
            <a:r>
              <a:rPr lang="ja-JP" altLang="en-US" sz="1000" dirty="0" smtClean="0">
                <a:solidFill>
                  <a:prstClr val="black"/>
                </a:solidFill>
              </a:rPr>
              <a:t>地域ケア会議の参加者や規模は、検討内容によって異なる。</a:t>
            </a:r>
            <a:endParaRPr lang="en-US" altLang="ja-JP" sz="1000" dirty="0" smtClean="0">
              <a:solidFill>
                <a:prstClr val="black"/>
              </a:solidFill>
            </a:endParaRPr>
          </a:p>
        </p:txBody>
      </p:sp>
      <p:sp>
        <p:nvSpPr>
          <p:cNvPr id="2" name="タイトル 1"/>
          <p:cNvSpPr>
            <a:spLocks noGrp="1"/>
          </p:cNvSpPr>
          <p:nvPr>
            <p:ph type="title"/>
          </p:nvPr>
        </p:nvSpPr>
        <p:spPr>
          <a:xfrm>
            <a:off x="0" y="0"/>
            <a:ext cx="9937750" cy="47667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000" b="1" dirty="0" smtClean="0"/>
              <a:t>「地域ケア会議」の５つの機能</a:t>
            </a:r>
            <a:endParaRPr kumimoji="1" lang="ja-JP" altLang="en-US" sz="2000" b="1" dirty="0"/>
          </a:p>
        </p:txBody>
      </p:sp>
      <p:sp>
        <p:nvSpPr>
          <p:cNvPr id="109" name="角丸四角形 108"/>
          <p:cNvSpPr/>
          <p:nvPr/>
        </p:nvSpPr>
        <p:spPr>
          <a:xfrm>
            <a:off x="351676" y="548680"/>
            <a:ext cx="3678159" cy="6048672"/>
          </a:xfrm>
          <a:prstGeom prst="roundRect">
            <a:avLst/>
          </a:prstGeom>
          <a:solidFill>
            <a:srgbClr val="FFFFCC"/>
          </a:solidFill>
          <a:ln w="63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15" name="正方形/長方形 14"/>
          <p:cNvSpPr/>
          <p:nvPr/>
        </p:nvSpPr>
        <p:spPr>
          <a:xfrm>
            <a:off x="273433" y="1916832"/>
            <a:ext cx="743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　　　　　　　　　　　　　　　　　　</a:t>
            </a:r>
            <a:endParaRPr lang="ja-JP" altLang="en-US" sz="1200" dirty="0">
              <a:solidFill>
                <a:prstClr val="black"/>
              </a:solidFill>
            </a:endParaRPr>
          </a:p>
        </p:txBody>
      </p:sp>
      <p:grpSp>
        <p:nvGrpSpPr>
          <p:cNvPr id="3" name="グループ化 45"/>
          <p:cNvGrpSpPr/>
          <p:nvPr/>
        </p:nvGrpSpPr>
        <p:grpSpPr>
          <a:xfrm>
            <a:off x="508135" y="1124744"/>
            <a:ext cx="7591093" cy="792088"/>
            <a:chOff x="251520" y="1124744"/>
            <a:chExt cx="7200802" cy="792088"/>
          </a:xfrm>
        </p:grpSpPr>
        <p:sp>
          <p:nvSpPr>
            <p:cNvPr id="4" name="ホームベース 3"/>
            <p:cNvSpPr/>
            <p:nvPr/>
          </p:nvSpPr>
          <p:spPr>
            <a:xfrm>
              <a:off x="251520" y="1124744"/>
              <a:ext cx="1440160" cy="792088"/>
            </a:xfrm>
            <a:prstGeom prst="homePlat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個別課題</a:t>
              </a:r>
              <a:endParaRPr lang="en-US" altLang="ja-JP" sz="1200" dirty="0" smtClean="0">
                <a:solidFill>
                  <a:prstClr val="black"/>
                </a:solidFill>
              </a:endParaRPr>
            </a:p>
            <a:p>
              <a:pPr algn="ctr"/>
              <a:r>
                <a:rPr lang="ja-JP" altLang="en-US" sz="1200" dirty="0" smtClean="0">
                  <a:solidFill>
                    <a:prstClr val="black"/>
                  </a:solidFill>
                </a:rPr>
                <a:t>解決機能</a:t>
              </a:r>
              <a:endParaRPr lang="ja-JP" altLang="en-US" sz="1200" dirty="0">
                <a:solidFill>
                  <a:prstClr val="black"/>
                </a:solidFill>
              </a:endParaRPr>
            </a:p>
          </p:txBody>
        </p:sp>
        <p:sp>
          <p:nvSpPr>
            <p:cNvPr id="5" name="山形 4"/>
            <p:cNvSpPr/>
            <p:nvPr/>
          </p:nvSpPr>
          <p:spPr>
            <a:xfrm>
              <a:off x="2843808" y="1124744"/>
              <a:ext cx="1872208" cy="792088"/>
            </a:xfrm>
            <a:prstGeom prst="chevron">
              <a:avLst/>
            </a:prstGeom>
            <a:solidFill>
              <a:schemeClr val="tx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地域課題</a:t>
              </a:r>
              <a:endParaRPr lang="en-US" altLang="ja-JP" sz="1200" dirty="0" smtClean="0">
                <a:solidFill>
                  <a:prstClr val="black"/>
                </a:solidFill>
              </a:endParaRPr>
            </a:p>
            <a:p>
              <a:pPr algn="ctr"/>
              <a:r>
                <a:rPr lang="ja-JP" altLang="en-US" sz="1200" dirty="0" smtClean="0">
                  <a:solidFill>
                    <a:prstClr val="black"/>
                  </a:solidFill>
                </a:rPr>
                <a:t>発見機能</a:t>
              </a:r>
              <a:endParaRPr lang="en-US" altLang="ja-JP" sz="1200" dirty="0" smtClean="0">
                <a:solidFill>
                  <a:prstClr val="black"/>
                </a:solidFill>
              </a:endParaRPr>
            </a:p>
          </p:txBody>
        </p:sp>
        <p:sp>
          <p:nvSpPr>
            <p:cNvPr id="6" name="山形 5"/>
            <p:cNvSpPr/>
            <p:nvPr/>
          </p:nvSpPr>
          <p:spPr>
            <a:xfrm>
              <a:off x="1331640" y="1124744"/>
              <a:ext cx="1872208" cy="792088"/>
            </a:xfrm>
            <a:prstGeom prst="chevron">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ネットワーク</a:t>
              </a:r>
              <a:endParaRPr lang="en-US" altLang="ja-JP" sz="1200" dirty="0" smtClean="0">
                <a:solidFill>
                  <a:prstClr val="black"/>
                </a:solidFill>
              </a:endParaRPr>
            </a:p>
            <a:p>
              <a:pPr algn="ctr"/>
              <a:r>
                <a:rPr lang="ja-JP" altLang="en-US" sz="1200" dirty="0" smtClean="0">
                  <a:solidFill>
                    <a:prstClr val="black"/>
                  </a:solidFill>
                </a:rPr>
                <a:t>構築機能</a:t>
              </a:r>
              <a:endParaRPr lang="ja-JP" altLang="en-US" sz="1200" dirty="0">
                <a:solidFill>
                  <a:prstClr val="black"/>
                </a:solidFill>
              </a:endParaRPr>
            </a:p>
          </p:txBody>
        </p:sp>
        <p:sp>
          <p:nvSpPr>
            <p:cNvPr id="13" name="山形 12"/>
            <p:cNvSpPr/>
            <p:nvPr/>
          </p:nvSpPr>
          <p:spPr>
            <a:xfrm>
              <a:off x="4355976" y="1124744"/>
              <a:ext cx="1872208" cy="792088"/>
            </a:xfrm>
            <a:prstGeom prst="chevron">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地域づくり・</a:t>
              </a:r>
              <a:endParaRPr lang="en-US" altLang="ja-JP" sz="1200" dirty="0" smtClean="0">
                <a:solidFill>
                  <a:prstClr val="black"/>
                </a:solidFill>
              </a:endParaRPr>
            </a:p>
            <a:p>
              <a:pPr algn="ctr"/>
              <a:r>
                <a:rPr lang="ja-JP" altLang="en-US" sz="1200" dirty="0" smtClean="0">
                  <a:solidFill>
                    <a:prstClr val="black"/>
                  </a:solidFill>
                </a:rPr>
                <a:t>資源開発</a:t>
              </a:r>
              <a:endParaRPr lang="en-US" altLang="ja-JP" sz="1200" dirty="0" smtClean="0">
                <a:solidFill>
                  <a:prstClr val="black"/>
                </a:solidFill>
              </a:endParaRPr>
            </a:p>
            <a:p>
              <a:pPr algn="ctr"/>
              <a:r>
                <a:rPr lang="ja-JP" altLang="en-US" sz="1200" dirty="0" smtClean="0">
                  <a:solidFill>
                    <a:prstClr val="black"/>
                  </a:solidFill>
                </a:rPr>
                <a:t>機能</a:t>
              </a:r>
              <a:endParaRPr lang="ja-JP" altLang="en-US" sz="1200" dirty="0">
                <a:solidFill>
                  <a:prstClr val="black"/>
                </a:solidFill>
              </a:endParaRPr>
            </a:p>
          </p:txBody>
        </p:sp>
        <p:sp>
          <p:nvSpPr>
            <p:cNvPr id="7" name="山形 6"/>
            <p:cNvSpPr/>
            <p:nvPr/>
          </p:nvSpPr>
          <p:spPr>
            <a:xfrm>
              <a:off x="5868146" y="1124744"/>
              <a:ext cx="1584176" cy="792088"/>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政策</a:t>
              </a:r>
              <a:endParaRPr lang="en-US" altLang="ja-JP" sz="1200" dirty="0" smtClean="0">
                <a:solidFill>
                  <a:prstClr val="black"/>
                </a:solidFill>
              </a:endParaRPr>
            </a:p>
            <a:p>
              <a:pPr algn="ctr"/>
              <a:r>
                <a:rPr lang="ja-JP" altLang="en-US" sz="1200" dirty="0" smtClean="0">
                  <a:solidFill>
                    <a:prstClr val="black"/>
                  </a:solidFill>
                </a:rPr>
                <a:t>形成</a:t>
              </a:r>
              <a:endParaRPr lang="en-US" altLang="ja-JP" sz="1200" dirty="0" smtClean="0">
                <a:solidFill>
                  <a:prstClr val="black"/>
                </a:solidFill>
              </a:endParaRPr>
            </a:p>
            <a:p>
              <a:pPr algn="ctr"/>
              <a:r>
                <a:rPr lang="ja-JP" altLang="en-US" sz="1200" dirty="0" smtClean="0">
                  <a:solidFill>
                    <a:prstClr val="black"/>
                  </a:solidFill>
                </a:rPr>
                <a:t>機能</a:t>
              </a:r>
              <a:endParaRPr lang="en-US" altLang="ja-JP" sz="1200" dirty="0" smtClean="0">
                <a:solidFill>
                  <a:prstClr val="black"/>
                </a:solidFill>
              </a:endParaRPr>
            </a:p>
          </p:txBody>
        </p:sp>
      </p:grpSp>
      <p:sp>
        <p:nvSpPr>
          <p:cNvPr id="20" name="角丸四角形 19"/>
          <p:cNvSpPr/>
          <p:nvPr/>
        </p:nvSpPr>
        <p:spPr>
          <a:xfrm>
            <a:off x="508150" y="3356992"/>
            <a:ext cx="3365124" cy="1080120"/>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■自立支援に資するケアマネジメントの支援</a:t>
            </a:r>
            <a:endParaRPr lang="en-US" altLang="ja-JP" sz="1000" dirty="0" smtClean="0">
              <a:solidFill>
                <a:prstClr val="black"/>
              </a:solidFill>
            </a:endParaRPr>
          </a:p>
          <a:p>
            <a:r>
              <a:rPr lang="ja-JP" altLang="en-US" sz="1000" dirty="0" smtClean="0">
                <a:solidFill>
                  <a:prstClr val="black"/>
                </a:solidFill>
              </a:rPr>
              <a:t>■支援困難事例等に関する相談・助言</a:t>
            </a:r>
            <a:endParaRPr lang="en-US" altLang="ja-JP" sz="1000" dirty="0" smtClean="0">
              <a:solidFill>
                <a:prstClr val="black"/>
              </a:solidFill>
            </a:endParaRPr>
          </a:p>
          <a:p>
            <a:r>
              <a:rPr lang="en-US" altLang="ja-JP" sz="1000" dirty="0" smtClean="0">
                <a:solidFill>
                  <a:prstClr val="black"/>
                </a:solidFill>
              </a:rPr>
              <a:t>※</a:t>
            </a:r>
            <a:r>
              <a:rPr lang="ja-JP" altLang="en-US" sz="1000" dirty="0" smtClean="0">
                <a:solidFill>
                  <a:prstClr val="black"/>
                </a:solidFill>
              </a:rPr>
              <a:t>自立支援に資するケアマネジメントとサービス提供</a:t>
            </a:r>
            <a:endParaRPr lang="en-US" altLang="ja-JP" sz="1000" dirty="0" smtClean="0">
              <a:solidFill>
                <a:prstClr val="black"/>
              </a:solidFill>
            </a:endParaRPr>
          </a:p>
          <a:p>
            <a:r>
              <a:rPr lang="ja-JP" altLang="en-US" sz="1000" dirty="0" smtClean="0">
                <a:solidFill>
                  <a:prstClr val="black"/>
                </a:solidFill>
              </a:rPr>
              <a:t>　  の最適な手法を蓄積</a:t>
            </a:r>
            <a:endParaRPr lang="en-US" altLang="ja-JP" sz="1000" b="1" dirty="0" smtClean="0">
              <a:solidFill>
                <a:prstClr val="black"/>
              </a:solidFill>
            </a:endParaRPr>
          </a:p>
          <a:p>
            <a:r>
              <a:rPr lang="en-US" altLang="ja-JP" sz="1000" dirty="0" smtClean="0">
                <a:solidFill>
                  <a:prstClr val="black"/>
                </a:solidFill>
              </a:rPr>
              <a:t>※</a:t>
            </a:r>
            <a:r>
              <a:rPr lang="ja-JP" altLang="en-US" sz="1000" dirty="0" smtClean="0">
                <a:solidFill>
                  <a:prstClr val="black"/>
                </a:solidFill>
              </a:rPr>
              <a:t>参加者の資質向上と関係職種の連携促進　</a:t>
            </a:r>
            <a:endParaRPr lang="en-US" altLang="ja-JP" sz="1000" dirty="0" smtClean="0">
              <a:solidFill>
                <a:prstClr val="black"/>
              </a:solidFill>
            </a:endParaRPr>
          </a:p>
          <a:p>
            <a:r>
              <a:rPr lang="ja-JP" altLang="en-US" sz="1000" dirty="0" smtClean="0">
                <a:solidFill>
                  <a:prstClr val="black"/>
                </a:solidFill>
              </a:rPr>
              <a:t>　　　→サービス担当者会議の充実</a:t>
            </a:r>
            <a:endParaRPr lang="en-US" altLang="ja-JP" sz="1000" dirty="0" smtClean="0">
              <a:solidFill>
                <a:prstClr val="black"/>
              </a:solidFill>
            </a:endParaRPr>
          </a:p>
        </p:txBody>
      </p:sp>
      <p:sp>
        <p:nvSpPr>
          <p:cNvPr id="26" name="角丸四角形 25"/>
          <p:cNvSpPr/>
          <p:nvPr/>
        </p:nvSpPr>
        <p:spPr>
          <a:xfrm>
            <a:off x="3481999" y="2204864"/>
            <a:ext cx="2269503"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■潜在ニーズの顕在化</a:t>
            </a:r>
            <a:endParaRPr lang="en-US" altLang="ja-JP" sz="1000" dirty="0" smtClean="0">
              <a:solidFill>
                <a:prstClr val="black"/>
              </a:solidFill>
            </a:endParaRPr>
          </a:p>
          <a:p>
            <a:r>
              <a:rPr lang="ja-JP" altLang="en-US" sz="1000" dirty="0" smtClean="0">
                <a:solidFill>
                  <a:prstClr val="black"/>
                </a:solidFill>
              </a:rPr>
              <a:t>　・サービス資源に関する課題</a:t>
            </a:r>
            <a:endParaRPr lang="en-US" altLang="ja-JP" sz="1000" dirty="0" smtClean="0">
              <a:solidFill>
                <a:prstClr val="black"/>
              </a:solidFill>
            </a:endParaRPr>
          </a:p>
          <a:p>
            <a:r>
              <a:rPr lang="ja-JP" altLang="en-US" sz="1000" dirty="0" smtClean="0">
                <a:solidFill>
                  <a:prstClr val="black"/>
                </a:solidFill>
              </a:rPr>
              <a:t>　・ケア提供者の質に関する課題</a:t>
            </a:r>
            <a:endParaRPr lang="en-US" altLang="ja-JP" sz="1000" dirty="0" smtClean="0">
              <a:solidFill>
                <a:prstClr val="black"/>
              </a:solidFill>
            </a:endParaRPr>
          </a:p>
          <a:p>
            <a:r>
              <a:rPr lang="ja-JP" altLang="en-US" sz="1000" dirty="0" smtClean="0">
                <a:solidFill>
                  <a:prstClr val="black"/>
                </a:solidFill>
              </a:rPr>
              <a:t>　・利用者、住民等の課題　等</a:t>
            </a:r>
            <a:endParaRPr lang="en-US" altLang="ja-JP" sz="1000" dirty="0" smtClean="0">
              <a:solidFill>
                <a:prstClr val="black"/>
              </a:solidFill>
            </a:endParaRPr>
          </a:p>
          <a:p>
            <a:r>
              <a:rPr lang="ja-JP" altLang="en-US" sz="1000" dirty="0" smtClean="0">
                <a:solidFill>
                  <a:prstClr val="black"/>
                </a:solidFill>
              </a:rPr>
              <a:t>■顕在ニーズ相互の関連づけ</a:t>
            </a:r>
            <a:endParaRPr lang="ja-JP" altLang="en-US" sz="1000" dirty="0">
              <a:solidFill>
                <a:prstClr val="black"/>
              </a:solidFill>
            </a:endParaRPr>
          </a:p>
        </p:txBody>
      </p:sp>
      <p:sp>
        <p:nvSpPr>
          <p:cNvPr id="41" name="角丸四角形 40"/>
          <p:cNvSpPr/>
          <p:nvPr/>
        </p:nvSpPr>
        <p:spPr>
          <a:xfrm>
            <a:off x="899445" y="2204864"/>
            <a:ext cx="2504278"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■地域包括支援ネットワークの構築</a:t>
            </a:r>
            <a:endParaRPr lang="en-US" altLang="ja-JP" sz="1000" dirty="0" smtClean="0">
              <a:solidFill>
                <a:prstClr val="black"/>
              </a:solidFill>
            </a:endParaRPr>
          </a:p>
          <a:p>
            <a:r>
              <a:rPr lang="ja-JP" altLang="en-US" sz="1000" dirty="0" smtClean="0">
                <a:solidFill>
                  <a:prstClr val="black"/>
                </a:solidFill>
              </a:rPr>
              <a:t>■自立支援に資するケアマネジメント</a:t>
            </a:r>
            <a:endParaRPr lang="en-US" altLang="ja-JP" sz="1000" dirty="0" smtClean="0">
              <a:solidFill>
                <a:prstClr val="black"/>
              </a:solidFill>
            </a:endParaRPr>
          </a:p>
          <a:p>
            <a:r>
              <a:rPr lang="ja-JP" altLang="en-US" sz="1000" dirty="0" smtClean="0">
                <a:solidFill>
                  <a:prstClr val="black"/>
                </a:solidFill>
              </a:rPr>
              <a:t>　 の普及と関係者の共通認識</a:t>
            </a:r>
            <a:endParaRPr lang="en-US" altLang="ja-JP" sz="1000" dirty="0" smtClean="0">
              <a:solidFill>
                <a:prstClr val="black"/>
              </a:solidFill>
            </a:endParaRPr>
          </a:p>
          <a:p>
            <a:r>
              <a:rPr lang="ja-JP" altLang="en-US" sz="1000" dirty="0" smtClean="0">
                <a:solidFill>
                  <a:prstClr val="black"/>
                </a:solidFill>
              </a:rPr>
              <a:t>■住民との情報共有</a:t>
            </a:r>
            <a:endParaRPr lang="en-US" altLang="ja-JP" sz="1000" dirty="0" smtClean="0">
              <a:solidFill>
                <a:prstClr val="black"/>
              </a:solidFill>
            </a:endParaRPr>
          </a:p>
          <a:p>
            <a:r>
              <a:rPr lang="ja-JP" altLang="en-US" sz="1000" dirty="0" smtClean="0">
                <a:solidFill>
                  <a:prstClr val="black"/>
                </a:solidFill>
              </a:rPr>
              <a:t>■課題の優先度の判断</a:t>
            </a:r>
            <a:endParaRPr lang="en-US" altLang="ja-JP" sz="1000" dirty="0" smtClean="0">
              <a:solidFill>
                <a:prstClr val="black"/>
              </a:solidFill>
            </a:endParaRPr>
          </a:p>
          <a:p>
            <a:r>
              <a:rPr lang="ja-JP" altLang="en-US" sz="1000" dirty="0" smtClean="0">
                <a:solidFill>
                  <a:prstClr val="black"/>
                </a:solidFill>
              </a:rPr>
              <a:t>■連携・協働の準備と調整</a:t>
            </a:r>
            <a:endParaRPr lang="en-US" altLang="ja-JP" sz="1000" dirty="0" smtClean="0">
              <a:solidFill>
                <a:prstClr val="black"/>
              </a:solidFill>
            </a:endParaRPr>
          </a:p>
        </p:txBody>
      </p:sp>
      <p:sp>
        <p:nvSpPr>
          <p:cNvPr id="69" name="円/楕円 68"/>
          <p:cNvSpPr/>
          <p:nvPr/>
        </p:nvSpPr>
        <p:spPr>
          <a:xfrm>
            <a:off x="3716838" y="5085184"/>
            <a:ext cx="4695523" cy="792088"/>
          </a:xfrm>
          <a:prstGeom prst="ellipse">
            <a:avLst/>
          </a:prstGeom>
          <a:solidFill>
            <a:schemeClr val="accent6">
              <a:lumMod val="20000"/>
              <a:lumOff val="80000"/>
            </a:schemeClr>
          </a:solidFill>
          <a:ln w="6350">
            <a:solidFill>
              <a:schemeClr val="accent6">
                <a:lumMod val="60000"/>
                <a:lumOff val="40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smtClean="0">
              <a:solidFill>
                <a:prstClr val="black"/>
              </a:solidFill>
            </a:endParaRPr>
          </a:p>
          <a:p>
            <a:pPr algn="ctr"/>
            <a:r>
              <a:rPr lang="ja-JP" altLang="en-US" sz="1200" dirty="0" smtClean="0">
                <a:solidFill>
                  <a:prstClr val="black"/>
                </a:solidFill>
              </a:rPr>
              <a:t>　　　　　　　　　　　　　　</a:t>
            </a:r>
            <a:endParaRPr lang="en-US" altLang="ja-JP" sz="1200" dirty="0" smtClean="0">
              <a:solidFill>
                <a:prstClr val="black"/>
              </a:solidFill>
            </a:endParaRPr>
          </a:p>
          <a:p>
            <a:pPr algn="ctr"/>
            <a:r>
              <a:rPr lang="ja-JP" altLang="en-US" sz="1200" b="1" dirty="0" smtClean="0">
                <a:solidFill>
                  <a:prstClr val="black"/>
                </a:solidFill>
              </a:rPr>
              <a:t>　　　</a:t>
            </a:r>
            <a:r>
              <a:rPr lang="ja-JP" altLang="en-US" sz="1400" b="1" dirty="0" smtClean="0">
                <a:solidFill>
                  <a:prstClr val="black"/>
                </a:solidFill>
              </a:rPr>
              <a:t>市町村・地域全体で開催</a:t>
            </a:r>
            <a:endParaRPr lang="ja-JP" altLang="en-US" sz="1400" b="1" dirty="0">
              <a:solidFill>
                <a:prstClr val="black"/>
              </a:solidFill>
            </a:endParaRPr>
          </a:p>
        </p:txBody>
      </p:sp>
      <p:sp>
        <p:nvSpPr>
          <p:cNvPr id="68" name="円/楕円 67"/>
          <p:cNvSpPr/>
          <p:nvPr/>
        </p:nvSpPr>
        <p:spPr>
          <a:xfrm>
            <a:off x="2073325" y="5013176"/>
            <a:ext cx="3636018" cy="504056"/>
          </a:xfrm>
          <a:prstGeom prst="ellipse">
            <a:avLst/>
          </a:prstGeom>
          <a:solidFill>
            <a:schemeClr val="accent6">
              <a:lumMod val="40000"/>
              <a:lumOff val="60000"/>
            </a:schemeClr>
          </a:solidFill>
          <a:ln w="6350">
            <a:solidFill>
              <a:schemeClr val="accent6">
                <a:lumMod val="40000"/>
                <a:lumOff val="60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日常生活圏域ごとに開催</a:t>
            </a:r>
            <a:endParaRPr lang="ja-JP" altLang="en-US" sz="1400" b="1" dirty="0">
              <a:solidFill>
                <a:prstClr val="black"/>
              </a:solidFill>
            </a:endParaRPr>
          </a:p>
        </p:txBody>
      </p:sp>
      <p:sp>
        <p:nvSpPr>
          <p:cNvPr id="72" name="円/楕円 71"/>
          <p:cNvSpPr/>
          <p:nvPr/>
        </p:nvSpPr>
        <p:spPr>
          <a:xfrm flipV="1">
            <a:off x="2229926" y="4581128"/>
            <a:ext cx="929991"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1" name="円/楕円 70"/>
          <p:cNvSpPr/>
          <p:nvPr/>
        </p:nvSpPr>
        <p:spPr>
          <a:xfrm flipV="1">
            <a:off x="1447276" y="4581128"/>
            <a:ext cx="929991"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0" name="円/楕円 69"/>
          <p:cNvSpPr/>
          <p:nvPr/>
        </p:nvSpPr>
        <p:spPr>
          <a:xfrm flipV="1">
            <a:off x="664694" y="4581128"/>
            <a:ext cx="929991"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5" name="上カーブ矢印 74"/>
          <p:cNvSpPr/>
          <p:nvPr/>
        </p:nvSpPr>
        <p:spPr>
          <a:xfrm rot="1861527">
            <a:off x="1167337" y="5107582"/>
            <a:ext cx="1128054" cy="406366"/>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6" name="上カーブ矢印 75"/>
          <p:cNvSpPr/>
          <p:nvPr/>
        </p:nvSpPr>
        <p:spPr>
          <a:xfrm rot="11422017">
            <a:off x="4846853" y="4812268"/>
            <a:ext cx="1096152" cy="444204"/>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8" name="正方形/長方形 77"/>
          <p:cNvSpPr/>
          <p:nvPr/>
        </p:nvSpPr>
        <p:spPr>
          <a:xfrm>
            <a:off x="899423" y="4581343"/>
            <a:ext cx="1956467" cy="307777"/>
          </a:xfrm>
          <a:prstGeom prst="rect">
            <a:avLst/>
          </a:prstGeom>
        </p:spPr>
        <p:txBody>
          <a:bodyPr wrap="square">
            <a:spAutoFit/>
          </a:bodyPr>
          <a:lstStyle/>
          <a:p>
            <a:pPr algn="ctr"/>
            <a:r>
              <a:rPr lang="ja-JP" altLang="en-US" sz="1400" b="1" dirty="0" smtClean="0">
                <a:solidFill>
                  <a:prstClr val="black"/>
                </a:solidFill>
              </a:rPr>
              <a:t>個別事例ごとに開催</a:t>
            </a:r>
            <a:endParaRPr lang="ja-JP" altLang="en-US" sz="1400" b="1" dirty="0">
              <a:solidFill>
                <a:prstClr val="black"/>
              </a:solidFill>
            </a:endParaRPr>
          </a:p>
        </p:txBody>
      </p:sp>
      <p:sp>
        <p:nvSpPr>
          <p:cNvPr id="111" name="正方形/長方形 110"/>
          <p:cNvSpPr/>
          <p:nvPr/>
        </p:nvSpPr>
        <p:spPr>
          <a:xfrm>
            <a:off x="742909" y="620688"/>
            <a:ext cx="2973830" cy="338554"/>
          </a:xfrm>
          <a:prstGeom prst="rect">
            <a:avLst/>
          </a:prstGeom>
        </p:spPr>
        <p:txBody>
          <a:bodyPr wrap="square">
            <a:spAutoFit/>
          </a:bodyPr>
          <a:lstStyle/>
          <a:p>
            <a:pPr algn="ctr"/>
            <a:r>
              <a:rPr lang="ja-JP" altLang="en-US" sz="1600" b="1" u="sng" dirty="0" smtClean="0">
                <a:solidFill>
                  <a:prstClr val="black"/>
                </a:solidFill>
              </a:rPr>
              <a:t>個別ケースの検討</a:t>
            </a:r>
            <a:endParaRPr lang="ja-JP" altLang="en-US" sz="1600" b="1" u="sng" dirty="0">
              <a:solidFill>
                <a:prstClr val="black"/>
              </a:solidFill>
            </a:endParaRPr>
          </a:p>
        </p:txBody>
      </p:sp>
      <p:sp>
        <p:nvSpPr>
          <p:cNvPr id="112" name="正方形/長方形 111"/>
          <p:cNvSpPr/>
          <p:nvPr/>
        </p:nvSpPr>
        <p:spPr>
          <a:xfrm>
            <a:off x="4186301" y="620688"/>
            <a:ext cx="4147711" cy="338554"/>
          </a:xfrm>
          <a:prstGeom prst="rect">
            <a:avLst/>
          </a:prstGeom>
        </p:spPr>
        <p:txBody>
          <a:bodyPr wrap="square">
            <a:spAutoFit/>
          </a:bodyPr>
          <a:lstStyle/>
          <a:p>
            <a:pPr algn="ctr"/>
            <a:r>
              <a:rPr lang="ja-JP" altLang="en-US" sz="1600" b="1" u="sng" dirty="0" smtClean="0">
                <a:solidFill>
                  <a:prstClr val="black"/>
                </a:solidFill>
              </a:rPr>
              <a:t>地域課題の検討</a:t>
            </a:r>
            <a:endParaRPr lang="ja-JP" altLang="en-US" sz="1600" b="1" u="sng" dirty="0">
              <a:solidFill>
                <a:prstClr val="black"/>
              </a:solidFill>
            </a:endParaRPr>
          </a:p>
        </p:txBody>
      </p:sp>
      <p:sp>
        <p:nvSpPr>
          <p:cNvPr id="116" name="上カーブ矢印 115"/>
          <p:cNvSpPr/>
          <p:nvPr/>
        </p:nvSpPr>
        <p:spPr>
          <a:xfrm rot="12384023">
            <a:off x="3045262" y="4597013"/>
            <a:ext cx="863762" cy="322028"/>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7" name="上カーブ矢印 116"/>
          <p:cNvSpPr/>
          <p:nvPr/>
        </p:nvSpPr>
        <p:spPr>
          <a:xfrm rot="641211">
            <a:off x="3277296" y="5546847"/>
            <a:ext cx="1229710" cy="404035"/>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8" name="角丸四角形吹き出し 117"/>
          <p:cNvSpPr/>
          <p:nvPr/>
        </p:nvSpPr>
        <p:spPr>
          <a:xfrm>
            <a:off x="664651" y="5733256"/>
            <a:ext cx="1878209" cy="720080"/>
          </a:xfrm>
          <a:prstGeom prst="wedgeRoundRectCallout">
            <a:avLst>
              <a:gd name="adj1" fmla="val -1565"/>
              <a:gd name="adj2" fmla="val -78049"/>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個別事例の課題解決を</a:t>
            </a:r>
            <a:endParaRPr lang="en-US" altLang="ja-JP" sz="1050" dirty="0" smtClean="0">
              <a:solidFill>
                <a:prstClr val="black"/>
              </a:solidFill>
            </a:endParaRPr>
          </a:p>
          <a:p>
            <a:r>
              <a:rPr lang="ja-JP" altLang="en-US" sz="1050" dirty="0" smtClean="0">
                <a:solidFill>
                  <a:prstClr val="black"/>
                </a:solidFill>
              </a:rPr>
              <a:t>蓄積することにより、</a:t>
            </a:r>
            <a:endParaRPr lang="en-US" altLang="ja-JP" sz="1050" dirty="0" smtClean="0">
              <a:solidFill>
                <a:prstClr val="black"/>
              </a:solidFill>
            </a:endParaRPr>
          </a:p>
          <a:p>
            <a:r>
              <a:rPr lang="ja-JP" altLang="en-US" sz="1050" dirty="0" smtClean="0">
                <a:solidFill>
                  <a:prstClr val="black"/>
                </a:solidFill>
              </a:rPr>
              <a:t>地域課題が明らかになり、普遍化に役立つ</a:t>
            </a:r>
            <a:endParaRPr lang="ja-JP" altLang="en-US" sz="1050" dirty="0">
              <a:solidFill>
                <a:prstClr val="black"/>
              </a:solidFill>
            </a:endParaRPr>
          </a:p>
        </p:txBody>
      </p:sp>
      <p:sp>
        <p:nvSpPr>
          <p:cNvPr id="119" name="角丸四角形吹き出し 118"/>
          <p:cNvSpPr/>
          <p:nvPr/>
        </p:nvSpPr>
        <p:spPr>
          <a:xfrm>
            <a:off x="5125474" y="5949280"/>
            <a:ext cx="2973828" cy="504056"/>
          </a:xfrm>
          <a:prstGeom prst="wedgeRoundRectCallout">
            <a:avLst>
              <a:gd name="adj1" fmla="val 9078"/>
              <a:gd name="adj2" fmla="val -66124"/>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地域の関係者の連携を強化するとともに、</a:t>
            </a:r>
            <a:endParaRPr lang="en-US" altLang="ja-JP" sz="1050" dirty="0" smtClean="0">
              <a:solidFill>
                <a:prstClr val="black"/>
              </a:solidFill>
            </a:endParaRPr>
          </a:p>
          <a:p>
            <a:r>
              <a:rPr lang="ja-JP" altLang="en-US" sz="1050" dirty="0" smtClean="0">
                <a:solidFill>
                  <a:prstClr val="black"/>
                </a:solidFill>
              </a:rPr>
              <a:t>住民ニーズとケア資源の現状を共有し、</a:t>
            </a:r>
            <a:endParaRPr lang="en-US" altLang="ja-JP" sz="1050" dirty="0" smtClean="0">
              <a:solidFill>
                <a:prstClr val="black"/>
              </a:solidFill>
            </a:endParaRPr>
          </a:p>
          <a:p>
            <a:r>
              <a:rPr lang="ja-JP" altLang="en-US" sz="1050" dirty="0" smtClean="0">
                <a:solidFill>
                  <a:prstClr val="black"/>
                </a:solidFill>
              </a:rPr>
              <a:t>市町村レベルの対策を協議する</a:t>
            </a:r>
            <a:endParaRPr lang="en-US" altLang="ja-JP" sz="1050" dirty="0" smtClean="0">
              <a:solidFill>
                <a:prstClr val="black"/>
              </a:solidFill>
            </a:endParaRPr>
          </a:p>
        </p:txBody>
      </p:sp>
      <p:cxnSp>
        <p:nvCxnSpPr>
          <p:cNvPr id="123" name="直線コネクタ 122"/>
          <p:cNvCxnSpPr/>
          <p:nvPr/>
        </p:nvCxnSpPr>
        <p:spPr>
          <a:xfrm>
            <a:off x="2621114" y="1916832"/>
            <a:ext cx="0" cy="288032"/>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342805" y="1916832"/>
            <a:ext cx="0" cy="288032"/>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5829721" y="1916832"/>
            <a:ext cx="2" cy="144016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7" name="角丸四角形吹き出し 136"/>
          <p:cNvSpPr/>
          <p:nvPr/>
        </p:nvSpPr>
        <p:spPr>
          <a:xfrm>
            <a:off x="3951542" y="4509120"/>
            <a:ext cx="1878205" cy="432048"/>
          </a:xfrm>
          <a:prstGeom prst="wedgeRoundRectCallout">
            <a:avLst>
              <a:gd name="adj1" fmla="val -61441"/>
              <a:gd name="adj2" fmla="val -5300"/>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検討結果が個別支援に</a:t>
            </a:r>
            <a:endParaRPr lang="en-US" altLang="ja-JP" sz="1050" dirty="0" smtClean="0">
              <a:solidFill>
                <a:prstClr val="black"/>
              </a:solidFill>
            </a:endParaRPr>
          </a:p>
          <a:p>
            <a:r>
              <a:rPr lang="ja-JP" altLang="en-US" sz="1050" dirty="0" smtClean="0">
                <a:solidFill>
                  <a:prstClr val="black"/>
                </a:solidFill>
              </a:rPr>
              <a:t>フィードバックされる</a:t>
            </a:r>
            <a:endParaRPr lang="en-US" altLang="ja-JP" sz="1050" dirty="0" smtClean="0">
              <a:solidFill>
                <a:prstClr val="black"/>
              </a:solidFill>
            </a:endParaRPr>
          </a:p>
        </p:txBody>
      </p:sp>
      <p:sp>
        <p:nvSpPr>
          <p:cNvPr id="139" name="角丸四角形吹き出し 138"/>
          <p:cNvSpPr/>
          <p:nvPr/>
        </p:nvSpPr>
        <p:spPr>
          <a:xfrm>
            <a:off x="2621196" y="6093296"/>
            <a:ext cx="2426018" cy="360040"/>
          </a:xfrm>
          <a:prstGeom prst="wedgeRoundRectCallout">
            <a:avLst>
              <a:gd name="adj1" fmla="val -6503"/>
              <a:gd name="adj2" fmla="val -83502"/>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市町村レベルの検討が円滑に進む</a:t>
            </a:r>
            <a:endParaRPr lang="en-US" altLang="ja-JP" sz="1050" dirty="0" smtClean="0">
              <a:solidFill>
                <a:prstClr val="black"/>
              </a:solidFill>
            </a:endParaRPr>
          </a:p>
          <a:p>
            <a:r>
              <a:rPr lang="ja-JP" altLang="en-US" sz="1050" dirty="0" smtClean="0">
                <a:solidFill>
                  <a:prstClr val="black"/>
                </a:solidFill>
              </a:rPr>
              <a:t>よう、圏域内の課題を整理する</a:t>
            </a:r>
            <a:endParaRPr lang="ja-JP" altLang="en-US" sz="1050" dirty="0">
              <a:solidFill>
                <a:prstClr val="black"/>
              </a:solidFill>
            </a:endParaRPr>
          </a:p>
        </p:txBody>
      </p:sp>
      <p:sp>
        <p:nvSpPr>
          <p:cNvPr id="141" name="角丸四角形 140"/>
          <p:cNvSpPr/>
          <p:nvPr/>
        </p:nvSpPr>
        <p:spPr>
          <a:xfrm>
            <a:off x="8412259" y="3356992"/>
            <a:ext cx="1525492" cy="1080120"/>
          </a:xfrm>
          <a:prstGeom prst="roundRect">
            <a:avLst/>
          </a:prstGeom>
          <a:solidFill>
            <a:schemeClr val="accent2">
              <a:lumMod val="40000"/>
              <a:lumOff val="60000"/>
            </a:schemeClr>
          </a:solidFill>
          <a:ln w="15875">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自助・互助・共助・公助を組み合わせた地域のケア体制を整備</a:t>
            </a:r>
            <a:endParaRPr lang="en-US" altLang="ja-JP" sz="1050" dirty="0" smtClean="0">
              <a:solidFill>
                <a:prstClr val="black"/>
              </a:solidFill>
            </a:endParaRPr>
          </a:p>
        </p:txBody>
      </p:sp>
      <p:cxnSp>
        <p:nvCxnSpPr>
          <p:cNvPr id="50" name="直線矢印コネクタ 49"/>
          <p:cNvCxnSpPr/>
          <p:nvPr/>
        </p:nvCxnSpPr>
        <p:spPr>
          <a:xfrm>
            <a:off x="7160118" y="1916832"/>
            <a:ext cx="0" cy="2880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42907" y="1916832"/>
            <a:ext cx="0" cy="14401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星 7 18"/>
          <p:cNvSpPr/>
          <p:nvPr/>
        </p:nvSpPr>
        <p:spPr>
          <a:xfrm>
            <a:off x="7629752" y="260648"/>
            <a:ext cx="2308079" cy="1872208"/>
          </a:xfrm>
          <a:prstGeom prst="star7">
            <a:avLst/>
          </a:prstGeom>
          <a:solidFill>
            <a:srgbClr val="FFFF99"/>
          </a:solidFill>
          <a:ln w="12700">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smtClean="0">
              <a:solidFill>
                <a:prstClr val="black"/>
              </a:solidFill>
            </a:endParaRPr>
          </a:p>
          <a:p>
            <a:pPr algn="ctr"/>
            <a:r>
              <a:rPr lang="ja-JP" altLang="en-US" sz="1200" dirty="0" smtClean="0">
                <a:solidFill>
                  <a:prstClr val="black"/>
                </a:solidFill>
              </a:rPr>
              <a:t>地域包括</a:t>
            </a:r>
            <a:endParaRPr lang="en-US" altLang="ja-JP" sz="1200" dirty="0" smtClean="0">
              <a:solidFill>
                <a:prstClr val="black"/>
              </a:solidFill>
            </a:endParaRPr>
          </a:p>
          <a:p>
            <a:pPr algn="ctr"/>
            <a:r>
              <a:rPr lang="ja-JP" altLang="en-US" sz="1100" dirty="0" smtClean="0">
                <a:solidFill>
                  <a:prstClr val="black"/>
                </a:solidFill>
              </a:rPr>
              <a:t>ケアシステム</a:t>
            </a:r>
            <a:r>
              <a:rPr lang="ja-JP" altLang="en-US" sz="1200" dirty="0" smtClean="0">
                <a:solidFill>
                  <a:prstClr val="black"/>
                </a:solidFill>
              </a:rPr>
              <a:t>の実現による</a:t>
            </a:r>
            <a:endParaRPr lang="en-US" altLang="ja-JP" sz="1200" dirty="0" smtClean="0">
              <a:solidFill>
                <a:prstClr val="black"/>
              </a:solidFill>
            </a:endParaRPr>
          </a:p>
          <a:p>
            <a:pPr algn="ctr"/>
            <a:r>
              <a:rPr lang="ja-JP" altLang="en-US" sz="1400" b="1" dirty="0" smtClean="0">
                <a:solidFill>
                  <a:srgbClr val="FF0000"/>
                </a:solidFill>
              </a:rPr>
              <a:t>地域住民の</a:t>
            </a:r>
            <a:endParaRPr lang="en-US" altLang="ja-JP" sz="1400" b="1" dirty="0" smtClean="0">
              <a:solidFill>
                <a:srgbClr val="FF0000"/>
              </a:solidFill>
            </a:endParaRPr>
          </a:p>
          <a:p>
            <a:pPr algn="ctr"/>
            <a:r>
              <a:rPr lang="ja-JP" altLang="en-US" sz="1400" b="1" dirty="0" smtClean="0">
                <a:solidFill>
                  <a:srgbClr val="FF0000"/>
                </a:solidFill>
              </a:rPr>
              <a:t>安心・安全と</a:t>
            </a:r>
            <a:endParaRPr lang="en-US" altLang="ja-JP" sz="1400" b="1" dirty="0" smtClean="0">
              <a:solidFill>
                <a:srgbClr val="FF0000"/>
              </a:solidFill>
            </a:endParaRPr>
          </a:p>
          <a:p>
            <a:pPr algn="ctr"/>
            <a:r>
              <a:rPr lang="ja-JP" altLang="en-US" sz="1400" b="1" dirty="0" smtClean="0">
                <a:solidFill>
                  <a:srgbClr val="FF0000"/>
                </a:solidFill>
              </a:rPr>
              <a:t>ＱＯＬ向上</a:t>
            </a:r>
            <a:endParaRPr lang="ja-JP" altLang="en-US" sz="1400" b="1" dirty="0">
              <a:solidFill>
                <a:srgbClr val="FF0000"/>
              </a:solidFill>
            </a:endParaRPr>
          </a:p>
        </p:txBody>
      </p:sp>
      <p:sp>
        <p:nvSpPr>
          <p:cNvPr id="107" name="角丸四角形 106"/>
          <p:cNvSpPr/>
          <p:nvPr/>
        </p:nvSpPr>
        <p:spPr>
          <a:xfrm>
            <a:off x="83" y="1124744"/>
            <a:ext cx="351612" cy="864096"/>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ＭＳ Ｐゴシック"/>
              </a:rPr>
              <a:t>　</a:t>
            </a:r>
            <a:r>
              <a:rPr lang="ja-JP" altLang="en-US" sz="1400" dirty="0" smtClean="0">
                <a:solidFill>
                  <a:srgbClr val="1F497D">
                    <a:lumMod val="60000"/>
                    <a:lumOff val="40000"/>
                  </a:srgbClr>
                </a:solidFill>
                <a:latin typeface="ＭＳ Ｐゴシック"/>
              </a:rPr>
              <a:t> </a:t>
            </a:r>
            <a:r>
              <a:rPr lang="ja-JP" altLang="en-US" sz="1200" dirty="0" smtClean="0">
                <a:solidFill>
                  <a:srgbClr val="1F497D"/>
                </a:solidFill>
                <a:latin typeface="ＭＳ Ｐゴシック"/>
              </a:rPr>
              <a:t>機能</a:t>
            </a:r>
            <a:endParaRPr lang="en-US" altLang="ja-JP" sz="1200" dirty="0" smtClean="0">
              <a:solidFill>
                <a:srgbClr val="1F497D"/>
              </a:solidFill>
              <a:latin typeface="ＭＳ Ｐゴシック"/>
            </a:endParaRPr>
          </a:p>
        </p:txBody>
      </p:sp>
      <p:sp>
        <p:nvSpPr>
          <p:cNvPr id="108" name="角丸四角形 107"/>
          <p:cNvSpPr/>
          <p:nvPr/>
        </p:nvSpPr>
        <p:spPr>
          <a:xfrm>
            <a:off x="83" y="2204864"/>
            <a:ext cx="351612" cy="2232248"/>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ＭＳ Ｐゴシック"/>
              </a:rPr>
              <a:t>　　　　</a:t>
            </a:r>
            <a:r>
              <a:rPr lang="ja-JP" altLang="en-US" sz="1400" dirty="0" smtClean="0">
                <a:solidFill>
                  <a:srgbClr val="1F497D"/>
                </a:solidFill>
                <a:latin typeface="ＭＳ Ｐゴシック"/>
              </a:rPr>
              <a:t>　</a:t>
            </a:r>
            <a:r>
              <a:rPr lang="ja-JP" altLang="en-US" sz="1200" dirty="0" smtClean="0">
                <a:solidFill>
                  <a:srgbClr val="1F497D"/>
                </a:solidFill>
                <a:latin typeface="ＭＳ Ｐゴシック"/>
              </a:rPr>
              <a:t>具体的内容</a:t>
            </a:r>
            <a:endParaRPr lang="en-US" altLang="ja-JP" sz="1200" dirty="0" smtClean="0">
              <a:solidFill>
                <a:srgbClr val="1F497D"/>
              </a:solidFill>
              <a:latin typeface="ＭＳ Ｐゴシック"/>
            </a:endParaRPr>
          </a:p>
        </p:txBody>
      </p:sp>
      <p:sp>
        <p:nvSpPr>
          <p:cNvPr id="113" name="角丸四角形 112"/>
          <p:cNvSpPr/>
          <p:nvPr/>
        </p:nvSpPr>
        <p:spPr>
          <a:xfrm>
            <a:off x="83" y="4653136"/>
            <a:ext cx="351612" cy="1800200"/>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ＭＳ Ｐゴシック"/>
              </a:rPr>
              <a:t>　　　</a:t>
            </a:r>
            <a:r>
              <a:rPr lang="ja-JP" altLang="en-US" sz="1200" dirty="0" smtClean="0">
                <a:solidFill>
                  <a:srgbClr val="1F497D"/>
                </a:solidFill>
                <a:latin typeface="ＭＳ Ｐゴシック"/>
              </a:rPr>
              <a:t>規模・範囲・構造</a:t>
            </a:r>
            <a:endParaRPr lang="en-US" altLang="ja-JP" sz="1200" dirty="0" smtClean="0">
              <a:solidFill>
                <a:srgbClr val="1F497D"/>
              </a:solidFill>
              <a:latin typeface="ＭＳ Ｐゴシック"/>
            </a:endParaRPr>
          </a:p>
        </p:txBody>
      </p:sp>
      <p:sp>
        <p:nvSpPr>
          <p:cNvPr id="121" name="曲折矢印 120"/>
          <p:cNvSpPr/>
          <p:nvPr/>
        </p:nvSpPr>
        <p:spPr>
          <a:xfrm rot="10800000" flipH="1">
            <a:off x="7551508" y="3212976"/>
            <a:ext cx="860845" cy="648072"/>
          </a:xfrm>
          <a:prstGeom prst="bentArrow">
            <a:avLst>
              <a:gd name="adj1" fmla="val 15722"/>
              <a:gd name="adj2" fmla="val 25000"/>
              <a:gd name="adj3" fmla="val 25000"/>
              <a:gd name="adj4" fmla="val 4375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22" name="右矢印 121"/>
          <p:cNvSpPr/>
          <p:nvPr/>
        </p:nvSpPr>
        <p:spPr>
          <a:xfrm>
            <a:off x="7316741" y="3933056"/>
            <a:ext cx="1095621" cy="216024"/>
          </a:xfrm>
          <a:prstGeom prst="rightArrow">
            <a:avLst>
              <a:gd name="adj1" fmla="val 50000"/>
              <a:gd name="adj2" fmla="val 5000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角丸四角形 53"/>
          <p:cNvSpPr/>
          <p:nvPr/>
        </p:nvSpPr>
        <p:spPr>
          <a:xfrm>
            <a:off x="4499375" y="3356992"/>
            <a:ext cx="2817313" cy="1080120"/>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■有効な課題解決方法の確立と普遍化</a:t>
            </a:r>
            <a:endParaRPr lang="en-US" altLang="ja-JP" sz="1000" dirty="0" smtClean="0">
              <a:solidFill>
                <a:prstClr val="black"/>
              </a:solidFill>
            </a:endParaRPr>
          </a:p>
          <a:p>
            <a:r>
              <a:rPr lang="ja-JP" altLang="en-US" sz="1000" dirty="0" smtClean="0">
                <a:solidFill>
                  <a:prstClr val="black"/>
                </a:solidFill>
              </a:rPr>
              <a:t>■関係機関の役割分担</a:t>
            </a:r>
            <a:endParaRPr lang="en-US" altLang="ja-JP" sz="1000" dirty="0" smtClean="0">
              <a:solidFill>
                <a:prstClr val="black"/>
              </a:solidFill>
            </a:endParaRPr>
          </a:p>
          <a:p>
            <a:r>
              <a:rPr lang="ja-JP" altLang="en-US" sz="1000" dirty="0" smtClean="0">
                <a:solidFill>
                  <a:prstClr val="black"/>
                </a:solidFill>
              </a:rPr>
              <a:t>■社会資源の調整</a:t>
            </a:r>
            <a:endParaRPr lang="en-US" altLang="ja-JP" sz="1000" dirty="0" smtClean="0">
              <a:solidFill>
                <a:prstClr val="black"/>
              </a:solidFill>
            </a:endParaRPr>
          </a:p>
          <a:p>
            <a:r>
              <a:rPr lang="ja-JP" altLang="en-US" sz="1000" dirty="0" smtClean="0">
                <a:solidFill>
                  <a:prstClr val="black"/>
                </a:solidFill>
              </a:rPr>
              <a:t>■新たな資源開発の検討、地域づくり</a:t>
            </a:r>
            <a:endParaRPr lang="en-US" altLang="ja-JP" sz="1000" dirty="0" smtClean="0">
              <a:solidFill>
                <a:prstClr val="black"/>
              </a:solidFill>
            </a:endParaRPr>
          </a:p>
        </p:txBody>
      </p:sp>
      <p:sp>
        <p:nvSpPr>
          <p:cNvPr id="57" name="角丸四角形 56"/>
          <p:cNvSpPr/>
          <p:nvPr/>
        </p:nvSpPr>
        <p:spPr>
          <a:xfrm>
            <a:off x="5907981" y="2204864"/>
            <a:ext cx="2582537"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■需要に見合ったサービスの基盤整備</a:t>
            </a:r>
            <a:endParaRPr lang="en-US" altLang="ja-JP" sz="1000" dirty="0" smtClean="0">
              <a:solidFill>
                <a:prstClr val="black"/>
              </a:solidFill>
            </a:endParaRPr>
          </a:p>
          <a:p>
            <a:r>
              <a:rPr lang="ja-JP" altLang="en-US" sz="1000" dirty="0" smtClean="0">
                <a:solidFill>
                  <a:prstClr val="black"/>
                </a:solidFill>
              </a:rPr>
              <a:t>■事業化、施策化</a:t>
            </a:r>
            <a:endParaRPr lang="en-US" altLang="ja-JP" sz="1000" dirty="0" smtClean="0">
              <a:solidFill>
                <a:prstClr val="black"/>
              </a:solidFill>
            </a:endParaRPr>
          </a:p>
          <a:p>
            <a:r>
              <a:rPr lang="ja-JP" altLang="en-US" sz="1000" dirty="0" smtClean="0">
                <a:solidFill>
                  <a:prstClr val="black"/>
                </a:solidFill>
              </a:rPr>
              <a:t>■介護保険事業計画等への位置づけ</a:t>
            </a:r>
            <a:endParaRPr lang="en-US" altLang="ja-JP" sz="1000" dirty="0" smtClean="0">
              <a:solidFill>
                <a:prstClr val="black"/>
              </a:solidFill>
            </a:endParaRPr>
          </a:p>
          <a:p>
            <a:r>
              <a:rPr lang="ja-JP" altLang="en-US" sz="1000" dirty="0" smtClean="0">
                <a:solidFill>
                  <a:prstClr val="black"/>
                </a:solidFill>
              </a:rPr>
              <a:t>■国・都道府県への提案</a:t>
            </a:r>
            <a:endParaRPr lang="en-US" altLang="ja-JP" sz="1000" dirty="0" smtClean="0">
              <a:solidFill>
                <a:prstClr val="black"/>
              </a:solidFill>
            </a:endParaRPr>
          </a:p>
        </p:txBody>
      </p:sp>
      <p:sp>
        <p:nvSpPr>
          <p:cNvPr id="48" name="スライド番号プレースホルダ 3"/>
          <p:cNvSpPr>
            <a:spLocks noGrp="1"/>
          </p:cNvSpPr>
          <p:nvPr>
            <p:ph type="sldNum" sz="quarter" idx="12"/>
          </p:nvPr>
        </p:nvSpPr>
        <p:spPr bwMode="auto">
          <a:xfrm>
            <a:off x="7619506" y="6493093"/>
            <a:ext cx="231833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2FF2C1-1A2E-47B7-885D-91C065A87198}" type="slidenum">
              <a:rPr lang="ja-JP" altLang="en-US" sz="1400" smtClean="0">
                <a:solidFill>
                  <a:prstClr val="black"/>
                </a:solidFill>
                <a:latin typeface="HGｺﾞｼｯｸM" panose="020B0609000000000000" pitchFamily="49" charset="-128"/>
                <a:ea typeface="HGｺﾞｼｯｸM" panose="020B0609000000000000" pitchFamily="49" charset="-128"/>
              </a:rPr>
              <a:pPr fontAlgn="base">
                <a:spcBef>
                  <a:spcPct val="0"/>
                </a:spcBef>
                <a:spcAft>
                  <a:spcPct val="0"/>
                </a:spcAft>
                <a:defRPr/>
              </a:pPr>
              <a:t>36</a:t>
            </a:fld>
            <a:endParaRPr lang="ja-JP" altLang="en-US" sz="1400" dirty="0" smtClean="0">
              <a:solidFill>
                <a:prstClr val="black"/>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584963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315288" y="1268760"/>
            <a:ext cx="9455236" cy="5472608"/>
          </a:xfrm>
          <a:prstGeom prst="roundRect">
            <a:avLst>
              <a:gd name="adj" fmla="val 4383"/>
            </a:avLst>
          </a:prstGeom>
          <a:solidFill>
            <a:schemeClr val="accent5">
              <a:lumMod val="60000"/>
              <a:lumOff val="4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28" name="角丸四角形 27"/>
          <p:cNvSpPr/>
          <p:nvPr/>
        </p:nvSpPr>
        <p:spPr>
          <a:xfrm>
            <a:off x="842662" y="1619612"/>
            <a:ext cx="8821819" cy="3105532"/>
          </a:xfrm>
          <a:prstGeom prst="roundRect">
            <a:avLst>
              <a:gd name="adj" fmla="val 6589"/>
            </a:avLst>
          </a:prstGeom>
          <a:solidFill>
            <a:schemeClr val="accent5">
              <a:lumMod val="20000"/>
              <a:lumOff val="8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31" name="角丸四角形 30"/>
          <p:cNvSpPr/>
          <p:nvPr/>
        </p:nvSpPr>
        <p:spPr>
          <a:xfrm>
            <a:off x="842633" y="4761034"/>
            <a:ext cx="8821818" cy="1802946"/>
          </a:xfrm>
          <a:prstGeom prst="roundRect">
            <a:avLst>
              <a:gd name="adj" fmla="val 6589"/>
            </a:avLst>
          </a:prstGeom>
          <a:solidFill>
            <a:schemeClr val="accent5">
              <a:lumMod val="20000"/>
              <a:lumOff val="8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2" name="タイトル 1"/>
          <p:cNvSpPr>
            <a:spLocks noGrp="1"/>
          </p:cNvSpPr>
          <p:nvPr>
            <p:ph type="ctrTitle"/>
          </p:nvPr>
        </p:nvSpPr>
        <p:spPr>
          <a:xfrm>
            <a:off x="2" y="0"/>
            <a:ext cx="9937750" cy="476672"/>
          </a:xfrm>
          <a:solidFill>
            <a:schemeClr val="accent5">
              <a:lumMod val="20000"/>
              <a:lumOff val="80000"/>
            </a:schemeClr>
          </a:solidFill>
        </p:spPr>
        <p:txBody>
          <a:bodyPr>
            <a:normAutofit/>
          </a:bodyPr>
          <a:lstStyle/>
          <a:p>
            <a:r>
              <a:rPr lang="en-US" altLang="ja-JP" sz="2000" dirty="0" smtClean="0"/>
              <a:t>〈</a:t>
            </a:r>
            <a:r>
              <a:rPr lang="ja-JP" altLang="en-US" sz="2000" dirty="0" smtClean="0"/>
              <a:t>　地域ケア会議を効果的に運営する上で求められるコーディネート機能と環境整備　</a:t>
            </a:r>
            <a:r>
              <a:rPr lang="en-US" altLang="ja-JP" sz="2000" dirty="0" smtClean="0"/>
              <a:t>〉</a:t>
            </a:r>
            <a:endParaRPr kumimoji="1" lang="ja-JP" altLang="en-US" sz="2000" dirty="0"/>
          </a:p>
        </p:txBody>
      </p:sp>
      <p:sp>
        <p:nvSpPr>
          <p:cNvPr id="6" name="正方形/長方形 5"/>
          <p:cNvSpPr/>
          <p:nvPr/>
        </p:nvSpPr>
        <p:spPr>
          <a:xfrm>
            <a:off x="1134204" y="5027509"/>
            <a:ext cx="6104178" cy="1440161"/>
          </a:xfrm>
          <a:prstGeom prst="rect">
            <a:avLst/>
          </a:prstGeom>
          <a:ln w="6350"/>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36000" rIns="36000" rtlCol="0" anchor="ctr"/>
          <a:lstStyle/>
          <a:p>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r>
              <a:rPr lang="ja-JP" altLang="en-US" sz="1200" dirty="0">
                <a:solidFill>
                  <a:prstClr val="black"/>
                </a:solidFill>
                <a:latin typeface="ＭＳ Ｐゴシック"/>
              </a:rPr>
              <a:t>　  </a:t>
            </a:r>
            <a:r>
              <a:rPr lang="ja-JP" altLang="en-US" sz="1400" dirty="0" smtClean="0">
                <a:solidFill>
                  <a:prstClr val="black"/>
                </a:solidFill>
                <a:latin typeface="ＭＳ Ｐゴシック"/>
              </a:rPr>
              <a:t>○地域ケア会議の開催目的・５</a:t>
            </a:r>
            <a:r>
              <a:rPr lang="ja-JP" altLang="en-US" sz="1400" dirty="0">
                <a:solidFill>
                  <a:prstClr val="black"/>
                </a:solidFill>
                <a:latin typeface="ＭＳ Ｐゴシック"/>
              </a:rPr>
              <a:t>つ</a:t>
            </a:r>
            <a:r>
              <a:rPr lang="ja-JP" altLang="en-US" sz="1400" dirty="0" smtClean="0">
                <a:solidFill>
                  <a:prstClr val="black"/>
                </a:solidFill>
                <a:latin typeface="ＭＳ Ｐゴシック"/>
              </a:rPr>
              <a:t>の機能の位置付け（既存会議の活用）</a:t>
            </a:r>
            <a:endParaRPr lang="en-US" altLang="ja-JP" sz="1400" dirty="0">
              <a:solidFill>
                <a:prstClr val="black"/>
              </a:solidFill>
              <a:latin typeface="ＭＳ Ｐゴシック"/>
            </a:endParaRPr>
          </a:p>
          <a:p>
            <a:r>
              <a:rPr lang="ja-JP" altLang="en-US" sz="1400" dirty="0" smtClean="0">
                <a:solidFill>
                  <a:prstClr val="black"/>
                </a:solidFill>
                <a:latin typeface="ＭＳ Ｐゴシック"/>
              </a:rPr>
              <a:t>　 ○開催方法、頻度</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○個別ケースの選定方針</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○市区町村とセンターとの役割分担</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○地域課題の提供方法の明確化、提出時期</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○個人情報の管理に関する方針</a:t>
            </a:r>
            <a:endParaRPr lang="en-US" altLang="ja-JP" sz="1400"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endParaRPr lang="en-US" altLang="ja-JP" sz="1600" dirty="0">
              <a:solidFill>
                <a:prstClr val="black"/>
              </a:solidFill>
              <a:latin typeface="ＭＳ Ｐゴシック"/>
            </a:endParaRPr>
          </a:p>
        </p:txBody>
      </p:sp>
      <p:sp>
        <p:nvSpPr>
          <p:cNvPr id="17" name="テキスト ボックス 16"/>
          <p:cNvSpPr txBox="1"/>
          <p:nvPr/>
        </p:nvSpPr>
        <p:spPr>
          <a:xfrm>
            <a:off x="4826956" y="5517256"/>
            <a:ext cx="2230912" cy="738664"/>
          </a:xfrm>
          <a:prstGeom prst="rect">
            <a:avLst/>
          </a:prstGeom>
          <a:noFill/>
          <a:ln>
            <a:solidFill>
              <a:schemeClr val="tx1"/>
            </a:solidFill>
            <a:prstDash val="dash"/>
          </a:ln>
        </p:spPr>
        <p:txBody>
          <a:bodyPr wrap="square" rtlCol="0">
            <a:spAutoFit/>
          </a:bodyPr>
          <a:lstStyle/>
          <a:p>
            <a:pPr marL="180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市町村において管内の</a:t>
            </a:r>
            <a:endParaRPr lang="en-US" altLang="ja-JP" sz="1400" dirty="0" smtClean="0">
              <a:solidFill>
                <a:prstClr val="black"/>
              </a:solidFill>
              <a:latin typeface="ＭＳ Ｐゴシック"/>
            </a:endParaRPr>
          </a:p>
          <a:p>
            <a:pPr marL="180000" indent="-457200"/>
            <a:r>
              <a:rPr lang="ja-JP" altLang="en-US" sz="1400" dirty="0">
                <a:solidFill>
                  <a:prstClr val="black"/>
                </a:solidFill>
                <a:latin typeface="ＭＳ Ｐゴシック"/>
              </a:rPr>
              <a:t>　 </a:t>
            </a:r>
            <a:r>
              <a:rPr lang="ja-JP" altLang="en-US" sz="1400" dirty="0" smtClean="0">
                <a:solidFill>
                  <a:prstClr val="black"/>
                </a:solidFill>
                <a:latin typeface="ＭＳ Ｐゴシック"/>
              </a:rPr>
              <a:t>地域包括支援センターと</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統一的にルールを共有。</a:t>
            </a:r>
            <a:endParaRPr lang="ja-JP" altLang="en-US" sz="1400" dirty="0">
              <a:solidFill>
                <a:prstClr val="black"/>
              </a:solidFill>
              <a:latin typeface="ＭＳ Ｐゴシック"/>
            </a:endParaRPr>
          </a:p>
        </p:txBody>
      </p:sp>
      <p:sp>
        <p:nvSpPr>
          <p:cNvPr id="52" name="テキスト ボックス 51"/>
          <p:cNvSpPr txBox="1"/>
          <p:nvPr/>
        </p:nvSpPr>
        <p:spPr>
          <a:xfrm>
            <a:off x="917741" y="4263893"/>
            <a:ext cx="5045071" cy="461665"/>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コーディネート機能を担う人が司会者等全てを担わなくてもよい。</a:t>
            </a:r>
            <a:endParaRPr lang="en-US" altLang="ja-JP" sz="1200" dirty="0" smtClean="0">
              <a:solidFill>
                <a:prstClr val="black"/>
              </a:solidFill>
              <a:latin typeface="ＭＳ Ｐゴシック"/>
            </a:endParaRPr>
          </a:p>
          <a:p>
            <a:r>
              <a:rPr lang="ja-JP" altLang="en-US" sz="1200" dirty="0">
                <a:solidFill>
                  <a:prstClr val="black"/>
                </a:solidFill>
                <a:latin typeface="ＭＳ Ｐゴシック"/>
              </a:rPr>
              <a:t>　 </a:t>
            </a:r>
            <a:r>
              <a:rPr lang="ja-JP" altLang="en-US" sz="1200" dirty="0" smtClean="0">
                <a:solidFill>
                  <a:prstClr val="black"/>
                </a:solidFill>
                <a:latin typeface="ＭＳ Ｐゴシック"/>
              </a:rPr>
              <a:t>センター内で、適宜役割分担のもと実施。</a:t>
            </a:r>
          </a:p>
        </p:txBody>
      </p:sp>
      <p:grpSp>
        <p:nvGrpSpPr>
          <p:cNvPr id="7" name="グループ化 6"/>
          <p:cNvGrpSpPr/>
          <p:nvPr/>
        </p:nvGrpSpPr>
        <p:grpSpPr>
          <a:xfrm>
            <a:off x="7420914" y="1196753"/>
            <a:ext cx="2165227" cy="3060340"/>
            <a:chOff x="6708573" y="548680"/>
            <a:chExt cx="1992287" cy="3221777"/>
          </a:xfrm>
        </p:grpSpPr>
        <p:sp>
          <p:nvSpPr>
            <p:cNvPr id="56" name="正方形/長方形 55"/>
            <p:cNvSpPr/>
            <p:nvPr/>
          </p:nvSpPr>
          <p:spPr>
            <a:xfrm>
              <a:off x="6708573" y="728700"/>
              <a:ext cx="1992287" cy="3041757"/>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ＭＳ Ｐゴシック"/>
                </a:rPr>
                <a:t> </a:t>
              </a:r>
              <a:endParaRPr lang="en-US" altLang="ja-JP" sz="1400" dirty="0" smtClean="0">
                <a:solidFill>
                  <a:prstClr val="black"/>
                </a:solidFill>
                <a:latin typeface="ＭＳ Ｐゴシック"/>
              </a:endParaRPr>
            </a:p>
            <a:p>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○地域住民との共有・</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フィードバック</a:t>
              </a:r>
              <a:endParaRPr lang="en-US" altLang="ja-JP" sz="1400" dirty="0" smtClean="0">
                <a:solidFill>
                  <a:prstClr val="black"/>
                </a:solidFill>
                <a:latin typeface="ＭＳ Ｐゴシック"/>
              </a:endParaRPr>
            </a:p>
            <a:p>
              <a:r>
                <a:rPr lang="ja-JP" altLang="en-US" sz="1400" dirty="0" smtClean="0">
                  <a:solidFill>
                    <a:schemeClr val="tx1"/>
                  </a:solidFill>
                  <a:latin typeface="ＭＳ Ｐゴシック"/>
                </a:rPr>
                <a:t>○生活圏域レベルの地域</a:t>
              </a:r>
              <a:endParaRPr lang="en-US" altLang="ja-JP" sz="1400" dirty="0" smtClean="0">
                <a:solidFill>
                  <a:schemeClr val="tx1"/>
                </a:solidFill>
                <a:latin typeface="ＭＳ Ｐゴシック"/>
              </a:endParaRPr>
            </a:p>
            <a:p>
              <a:r>
                <a:rPr lang="ja-JP" altLang="en-US" sz="1400" dirty="0">
                  <a:solidFill>
                    <a:schemeClr val="tx1"/>
                  </a:solidFill>
                  <a:latin typeface="ＭＳ Ｐゴシック"/>
                </a:rPr>
                <a:t>　</a:t>
              </a:r>
              <a:r>
                <a:rPr lang="ja-JP" altLang="en-US" sz="1400" dirty="0" smtClean="0">
                  <a:solidFill>
                    <a:schemeClr val="tx1"/>
                  </a:solidFill>
                  <a:latin typeface="ＭＳ Ｐゴシック"/>
                </a:rPr>
                <a:t>課題を地域関係者で共　</a:t>
              </a:r>
              <a:endParaRPr lang="en-US" altLang="ja-JP" sz="1400" dirty="0" smtClean="0">
                <a:solidFill>
                  <a:schemeClr val="tx1"/>
                </a:solidFill>
                <a:latin typeface="ＭＳ Ｐゴシック"/>
              </a:endParaRPr>
            </a:p>
            <a:p>
              <a:r>
                <a:rPr lang="ja-JP" altLang="en-US" sz="1400" dirty="0">
                  <a:solidFill>
                    <a:schemeClr val="tx1"/>
                  </a:solidFill>
                  <a:latin typeface="ＭＳ Ｐゴシック"/>
                </a:rPr>
                <a:t>　</a:t>
              </a:r>
              <a:r>
                <a:rPr lang="ja-JP" altLang="en-US" sz="1400" dirty="0" smtClean="0">
                  <a:solidFill>
                    <a:schemeClr val="tx1"/>
                  </a:solidFill>
                  <a:latin typeface="ＭＳ Ｐゴシック"/>
                </a:rPr>
                <a:t>有し検討</a:t>
              </a:r>
              <a:endParaRPr lang="en-US" altLang="ja-JP" sz="1400" dirty="0" smtClean="0">
                <a:solidFill>
                  <a:schemeClr val="tx1"/>
                </a:solidFill>
                <a:latin typeface="ＭＳ Ｐゴシック"/>
              </a:endParaRPr>
            </a:p>
            <a:p>
              <a:pPr algn="ctr"/>
              <a:r>
                <a:rPr lang="ja-JP" altLang="en-US" sz="1200" b="1" dirty="0" smtClean="0">
                  <a:solidFill>
                    <a:schemeClr val="tx1"/>
                  </a:solidFill>
                  <a:latin typeface="ＭＳ Ｐゴシック"/>
                </a:rPr>
                <a:t>（圏域レベル地域ケア会議）</a:t>
              </a:r>
              <a:endParaRPr lang="en-US" altLang="ja-JP" sz="1200" b="1" dirty="0" smtClean="0">
                <a:solidFill>
                  <a:schemeClr val="tx1"/>
                </a:solidFill>
                <a:latin typeface="ＭＳ Ｐゴシック"/>
              </a:endParaRPr>
            </a:p>
            <a:p>
              <a:pPr algn="ctr"/>
              <a:endParaRPr lang="en-US" altLang="ja-JP" sz="1200" b="1" dirty="0">
                <a:solidFill>
                  <a:srgbClr val="FF0000"/>
                </a:solidFill>
                <a:latin typeface="ＭＳ Ｐゴシック"/>
              </a:endParaRPr>
            </a:p>
            <a:p>
              <a:pPr algn="ctr"/>
              <a:endParaRPr lang="en-US" altLang="ja-JP" sz="1200" b="1" dirty="0" smtClean="0">
                <a:solidFill>
                  <a:srgbClr val="FF0000"/>
                </a:solidFill>
                <a:latin typeface="ＭＳ Ｐゴシック"/>
              </a:endParaRPr>
            </a:p>
            <a:p>
              <a:pPr algn="ctr"/>
              <a:endParaRPr lang="ja-JP" altLang="ja-JP" sz="1200" b="1" dirty="0">
                <a:solidFill>
                  <a:srgbClr val="FF0000"/>
                </a:solidFill>
                <a:latin typeface="ＭＳ Ｐゴシック"/>
              </a:endParaRPr>
            </a:p>
          </p:txBody>
        </p:sp>
        <p:sp>
          <p:nvSpPr>
            <p:cNvPr id="39" name="角丸四角形 38"/>
            <p:cNvSpPr/>
            <p:nvPr/>
          </p:nvSpPr>
          <p:spPr>
            <a:xfrm>
              <a:off x="6708573" y="1100816"/>
              <a:ext cx="1992287" cy="239952"/>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地域課題の</a:t>
              </a:r>
              <a:r>
                <a:rPr lang="ja-JP" altLang="en-US" sz="1400" b="1" dirty="0" smtClean="0">
                  <a:solidFill>
                    <a:schemeClr val="tx1"/>
                  </a:solidFill>
                </a:rPr>
                <a:t>共有・検討</a:t>
              </a:r>
              <a:endParaRPr lang="ja-JP" altLang="en-US" sz="1400" b="1" dirty="0">
                <a:solidFill>
                  <a:schemeClr val="tx1"/>
                </a:solidFill>
              </a:endParaRPr>
            </a:p>
          </p:txBody>
        </p:sp>
        <p:sp>
          <p:nvSpPr>
            <p:cNvPr id="64" name="フリーフォーム 63"/>
            <p:cNvSpPr/>
            <p:nvPr/>
          </p:nvSpPr>
          <p:spPr>
            <a:xfrm>
              <a:off x="6876256" y="548680"/>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algn="ctr" defTabSz="711200">
                <a:lnSpc>
                  <a:spcPct val="90000"/>
                </a:lnSpc>
                <a:spcBef>
                  <a:spcPct val="0"/>
                </a:spcBef>
                <a:spcAft>
                  <a:spcPct val="35000"/>
                </a:spcAft>
              </a:pPr>
              <a:r>
                <a:rPr lang="ja-JP" altLang="en-US" dirty="0" smtClean="0">
                  <a:solidFill>
                    <a:prstClr val="black"/>
                  </a:solidFill>
                </a:rPr>
                <a:t> ステップ３</a:t>
              </a:r>
              <a:endParaRPr lang="ja-JP" altLang="en-US" dirty="0">
                <a:solidFill>
                  <a:prstClr val="black"/>
                </a:solidFill>
              </a:endParaRPr>
            </a:p>
          </p:txBody>
        </p:sp>
      </p:grpSp>
      <p:grpSp>
        <p:nvGrpSpPr>
          <p:cNvPr id="13" name="グループ化 12"/>
          <p:cNvGrpSpPr/>
          <p:nvPr/>
        </p:nvGrpSpPr>
        <p:grpSpPr>
          <a:xfrm>
            <a:off x="1290816" y="1172945"/>
            <a:ext cx="2034727" cy="3084147"/>
            <a:chOff x="1475656" y="548680"/>
            <a:chExt cx="1944216" cy="3184599"/>
          </a:xfrm>
        </p:grpSpPr>
        <p:grpSp>
          <p:nvGrpSpPr>
            <p:cNvPr id="4" name="グループ化 3"/>
            <p:cNvGrpSpPr/>
            <p:nvPr/>
          </p:nvGrpSpPr>
          <p:grpSpPr>
            <a:xfrm>
              <a:off x="1475656" y="548680"/>
              <a:ext cx="1944216" cy="3184599"/>
              <a:chOff x="971601" y="620688"/>
              <a:chExt cx="1944216" cy="3184599"/>
            </a:xfrm>
          </p:grpSpPr>
          <p:sp>
            <p:nvSpPr>
              <p:cNvPr id="8" name="正方形/長方形 7"/>
              <p:cNvSpPr/>
              <p:nvPr/>
            </p:nvSpPr>
            <p:spPr>
              <a:xfrm>
                <a:off x="971601" y="800707"/>
                <a:ext cx="1944216" cy="3004580"/>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ＭＳ Ｐゴシック"/>
                  </a:rPr>
                  <a:t>　</a:t>
                </a:r>
                <a:endParaRPr lang="en-US" altLang="ja-JP" sz="1400" dirty="0" smtClean="0">
                  <a:solidFill>
                    <a:prstClr val="black"/>
                  </a:solidFill>
                  <a:latin typeface="ＭＳ Ｐゴシック"/>
                </a:endParaRPr>
              </a:p>
              <a:p>
                <a:endParaRPr lang="en-US" altLang="ja-JP" sz="1400" dirty="0">
                  <a:solidFill>
                    <a:prstClr val="black"/>
                  </a:solidFill>
                  <a:latin typeface="ＭＳ Ｐゴシック"/>
                </a:endParaRPr>
              </a:p>
              <a:p>
                <a:endParaRPr lang="en-US" altLang="ja-JP" sz="1400" dirty="0" smtClean="0">
                  <a:solidFill>
                    <a:prstClr val="black"/>
                  </a:solidFill>
                  <a:latin typeface="ＭＳ Ｐゴシック"/>
                </a:endParaRPr>
              </a:p>
              <a:p>
                <a:endParaRPr lang="en-US" altLang="ja-JP" sz="1400" dirty="0">
                  <a:solidFill>
                    <a:prstClr val="black"/>
                  </a:solidFill>
                  <a:latin typeface="ＭＳ Ｐゴシック"/>
                </a:endParaRPr>
              </a:p>
              <a:p>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○ケースの選定</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参加者の選定</a:t>
                </a:r>
                <a:endParaRPr lang="en-US" altLang="ja-JP" sz="1400" dirty="0" smtClean="0">
                  <a:solidFill>
                    <a:prstClr val="black"/>
                  </a:solidFill>
                  <a:latin typeface="ＭＳ Ｐゴシック"/>
                </a:endParaRPr>
              </a:p>
              <a:p>
                <a:endParaRPr lang="en-US" altLang="ja-JP" sz="800" dirty="0" smtClean="0">
                  <a:solidFill>
                    <a:prstClr val="black"/>
                  </a:solidFill>
                  <a:latin typeface="ＭＳ Ｐゴシック"/>
                </a:endParaRPr>
              </a:p>
              <a:p>
                <a:r>
                  <a:rPr lang="ja-JP" altLang="en-US" sz="1400" dirty="0" smtClean="0">
                    <a:solidFill>
                      <a:prstClr val="black"/>
                    </a:solidFill>
                    <a:latin typeface="ＭＳ Ｐゴシック"/>
                  </a:rPr>
                  <a:t>  ○日程調整、</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資料準備</a:t>
                </a:r>
                <a:endParaRPr lang="en-US" altLang="ja-JP" sz="1400" dirty="0" smtClean="0">
                  <a:solidFill>
                    <a:prstClr val="black"/>
                  </a:solidFill>
                  <a:latin typeface="ＭＳ Ｐゴシック"/>
                </a:endParaRPr>
              </a:p>
              <a:p>
                <a:endParaRPr lang="en-US" altLang="ja-JP" sz="800" dirty="0" smtClean="0">
                  <a:solidFill>
                    <a:prstClr val="black"/>
                  </a:solidFill>
                  <a:latin typeface="ＭＳ Ｐゴシック"/>
                </a:endParaRPr>
              </a:p>
              <a:p>
                <a:r>
                  <a:rPr lang="ja-JP" altLang="en-US" sz="1400" dirty="0" smtClean="0">
                    <a:solidFill>
                      <a:prstClr val="black"/>
                    </a:solidFill>
                    <a:latin typeface="ＭＳ Ｐゴシック"/>
                  </a:rPr>
                  <a:t>  ○司会者の調整</a:t>
                </a:r>
                <a:endParaRPr lang="en-US" altLang="ja-JP" sz="1400" dirty="0" smtClean="0">
                  <a:solidFill>
                    <a:prstClr val="black"/>
                  </a:solidFill>
                  <a:latin typeface="ＭＳ Ｐゴシック"/>
                </a:endParaRPr>
              </a:p>
              <a:p>
                <a:endParaRPr lang="en-US" altLang="ja-JP" sz="800" dirty="0" smtClean="0">
                  <a:solidFill>
                    <a:prstClr val="black"/>
                  </a:solidFill>
                  <a:latin typeface="ＭＳ Ｐゴシック"/>
                </a:endParaRPr>
              </a:p>
              <a:p>
                <a:r>
                  <a:rPr lang="ja-JP" altLang="en-US" sz="1400" dirty="0" smtClean="0">
                    <a:solidFill>
                      <a:prstClr val="black"/>
                    </a:solidFill>
                    <a:latin typeface="ＭＳ Ｐゴシック"/>
                  </a:rPr>
                  <a:t>　○個人情報の管理</a:t>
                </a:r>
                <a:endParaRPr lang="en-US" altLang="ja-JP" sz="1400" dirty="0" smtClean="0">
                  <a:solidFill>
                    <a:prstClr val="black"/>
                  </a:solidFill>
                  <a:latin typeface="ＭＳ Ｐゴシック"/>
                </a:endParaRPr>
              </a:p>
              <a:p>
                <a:endParaRPr lang="en-US" altLang="ja-JP" sz="800" dirty="0" smtClean="0">
                  <a:solidFill>
                    <a:prstClr val="black"/>
                  </a:solidFill>
                  <a:latin typeface="ＭＳ Ｐゴシック"/>
                </a:endParaRPr>
              </a:p>
              <a:p>
                <a:r>
                  <a:rPr lang="ja-JP" altLang="en-US" sz="1400" dirty="0" smtClean="0">
                    <a:solidFill>
                      <a:prstClr val="black"/>
                    </a:solidFill>
                    <a:latin typeface="ＭＳ Ｐゴシック"/>
                  </a:rPr>
                  <a:t>　○事後フォロー</a:t>
                </a:r>
                <a:endParaRPr lang="en-US" altLang="ja-JP" sz="1400" dirty="0">
                  <a:solidFill>
                    <a:prstClr val="black"/>
                  </a:solidFill>
                  <a:latin typeface="ＭＳ Ｐゴシック"/>
                </a:endParaRPr>
              </a:p>
            </p:txBody>
          </p:sp>
          <p:sp>
            <p:nvSpPr>
              <p:cNvPr id="38" name="角丸四角形 37"/>
              <p:cNvSpPr/>
              <p:nvPr/>
            </p:nvSpPr>
            <p:spPr>
              <a:xfrm>
                <a:off x="971601" y="1150490"/>
                <a:ext cx="1944215" cy="262286"/>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prstClr val="black"/>
                    </a:solidFill>
                  </a:rPr>
                  <a:t>個別ケースの検討</a:t>
                </a:r>
                <a:endParaRPr lang="ja-JP" altLang="en-US" sz="1400" b="1" dirty="0">
                  <a:solidFill>
                    <a:prstClr val="black"/>
                  </a:solidFill>
                </a:endParaRPr>
              </a:p>
            </p:txBody>
          </p:sp>
          <p:sp>
            <p:nvSpPr>
              <p:cNvPr id="62" name="フリーフォーム 61"/>
              <p:cNvSpPr/>
              <p:nvPr/>
            </p:nvSpPr>
            <p:spPr>
              <a:xfrm>
                <a:off x="1115616" y="620688"/>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algn="ctr" defTabSz="711200">
                  <a:lnSpc>
                    <a:spcPct val="90000"/>
                  </a:lnSpc>
                  <a:spcBef>
                    <a:spcPct val="0"/>
                  </a:spcBef>
                  <a:spcAft>
                    <a:spcPct val="35000"/>
                  </a:spcAft>
                </a:pPr>
                <a:r>
                  <a:rPr lang="ja-JP" altLang="en-US" dirty="0" smtClean="0">
                    <a:solidFill>
                      <a:prstClr val="black"/>
                    </a:solidFill>
                  </a:rPr>
                  <a:t> ステップ１</a:t>
                </a:r>
                <a:endParaRPr lang="ja-JP" altLang="en-US" dirty="0">
                  <a:solidFill>
                    <a:prstClr val="black"/>
                  </a:solidFill>
                </a:endParaRPr>
              </a:p>
            </p:txBody>
          </p:sp>
        </p:grpSp>
        <p:sp>
          <p:nvSpPr>
            <p:cNvPr id="69" name="角丸四角形 68"/>
            <p:cNvSpPr/>
            <p:nvPr/>
          </p:nvSpPr>
          <p:spPr>
            <a:xfrm>
              <a:off x="1535175" y="1340768"/>
              <a:ext cx="1812689" cy="27884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prstClr val="black"/>
                  </a:solidFill>
                </a:rPr>
                <a:t>（地域ケア</a:t>
              </a:r>
              <a:r>
                <a:rPr lang="ja-JP" altLang="en-US" sz="1400" b="1" dirty="0">
                  <a:solidFill>
                    <a:prstClr val="black"/>
                  </a:solidFill>
                </a:rPr>
                <a:t>個別会議</a:t>
              </a:r>
              <a:r>
                <a:rPr lang="ja-JP" altLang="en-US" sz="1400" b="1" dirty="0" smtClean="0">
                  <a:solidFill>
                    <a:prstClr val="black"/>
                  </a:solidFill>
                </a:rPr>
                <a:t>）</a:t>
              </a:r>
              <a:endParaRPr lang="ja-JP" altLang="en-US" sz="1400" b="1" dirty="0">
                <a:solidFill>
                  <a:prstClr val="black"/>
                </a:solidFill>
              </a:endParaRPr>
            </a:p>
          </p:txBody>
        </p:sp>
      </p:grpSp>
      <p:sp>
        <p:nvSpPr>
          <p:cNvPr id="26" name="フリーフォーム 25"/>
          <p:cNvSpPr/>
          <p:nvPr/>
        </p:nvSpPr>
        <p:spPr>
          <a:xfrm>
            <a:off x="650682" y="1999914"/>
            <a:ext cx="483568" cy="2149166"/>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algn="ctr" defTabSz="711200">
              <a:lnSpc>
                <a:spcPct val="90000"/>
              </a:lnSpc>
              <a:spcBef>
                <a:spcPct val="0"/>
              </a:spcBef>
              <a:spcAft>
                <a:spcPct val="35000"/>
              </a:spcAft>
            </a:pPr>
            <a:r>
              <a:rPr lang="ja-JP" altLang="en-US" dirty="0" smtClean="0">
                <a:solidFill>
                  <a:prstClr val="black"/>
                </a:solidFill>
              </a:rPr>
              <a:t> </a:t>
            </a:r>
            <a:r>
              <a:rPr lang="ja-JP" altLang="en-US" sz="1400" dirty="0" smtClean="0">
                <a:solidFill>
                  <a:prstClr val="black"/>
                </a:solidFill>
              </a:rPr>
              <a:t>地域包括支援センター</a:t>
            </a:r>
            <a:endParaRPr lang="ja-JP" altLang="en-US" sz="1400" dirty="0">
              <a:solidFill>
                <a:prstClr val="black"/>
              </a:solidFill>
            </a:endParaRPr>
          </a:p>
        </p:txBody>
      </p:sp>
      <p:sp>
        <p:nvSpPr>
          <p:cNvPr id="27" name="フリーフォーム 26"/>
          <p:cNvSpPr/>
          <p:nvPr/>
        </p:nvSpPr>
        <p:spPr>
          <a:xfrm>
            <a:off x="116916" y="2687837"/>
            <a:ext cx="426724" cy="1821283"/>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algn="ctr" defTabSz="711200">
              <a:lnSpc>
                <a:spcPct val="90000"/>
              </a:lnSpc>
              <a:spcBef>
                <a:spcPct val="0"/>
              </a:spcBef>
              <a:spcAft>
                <a:spcPct val="35000"/>
              </a:spcAft>
            </a:pPr>
            <a:r>
              <a:rPr lang="ja-JP" altLang="en-US" sz="1400" dirty="0" smtClean="0">
                <a:solidFill>
                  <a:prstClr val="black"/>
                </a:solidFill>
              </a:rPr>
              <a:t> 市区町村</a:t>
            </a:r>
            <a:endParaRPr lang="ja-JP" altLang="en-US" sz="1400" dirty="0">
              <a:solidFill>
                <a:prstClr val="black"/>
              </a:solidFill>
            </a:endParaRPr>
          </a:p>
        </p:txBody>
      </p:sp>
      <p:sp>
        <p:nvSpPr>
          <p:cNvPr id="30" name="正方形/長方形 29"/>
          <p:cNvSpPr/>
          <p:nvPr/>
        </p:nvSpPr>
        <p:spPr>
          <a:xfrm>
            <a:off x="7394898" y="5013589"/>
            <a:ext cx="2140178" cy="1454081"/>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ＭＳ Ｐゴシック"/>
              </a:rPr>
              <a:t>○地域</a:t>
            </a:r>
            <a:r>
              <a:rPr lang="ja-JP" altLang="en-US" sz="1400" dirty="0" smtClean="0">
                <a:solidFill>
                  <a:prstClr val="black"/>
                </a:solidFill>
                <a:latin typeface="ＭＳ Ｐゴシック"/>
              </a:rPr>
              <a:t>課題を</a:t>
            </a:r>
            <a:r>
              <a:rPr lang="ja-JP" altLang="en-US" sz="1400" dirty="0" smtClean="0">
                <a:solidFill>
                  <a:schemeClr val="tx1"/>
                </a:solidFill>
                <a:latin typeface="ＭＳ Ｐゴシック"/>
              </a:rPr>
              <a:t>市町村レベ</a:t>
            </a:r>
            <a:endParaRPr lang="en-US" altLang="ja-JP" sz="1400" dirty="0" smtClean="0">
              <a:solidFill>
                <a:schemeClr val="tx1"/>
              </a:solidFill>
              <a:latin typeface="ＭＳ Ｐゴシック"/>
            </a:endParaRPr>
          </a:p>
          <a:p>
            <a:r>
              <a:rPr lang="ja-JP" altLang="en-US" sz="1400" dirty="0">
                <a:solidFill>
                  <a:schemeClr val="tx1"/>
                </a:solidFill>
                <a:latin typeface="ＭＳ Ｐゴシック"/>
              </a:rPr>
              <a:t>　</a:t>
            </a:r>
            <a:r>
              <a:rPr lang="ja-JP" altLang="en-US" sz="1400" dirty="0" smtClean="0">
                <a:solidFill>
                  <a:schemeClr val="tx1"/>
                </a:solidFill>
                <a:latin typeface="ＭＳ Ｐゴシック"/>
              </a:rPr>
              <a:t>ルで</a:t>
            </a:r>
            <a:r>
              <a:rPr lang="ja-JP" altLang="en-US" sz="1400" dirty="0" smtClean="0">
                <a:solidFill>
                  <a:prstClr val="black"/>
                </a:solidFill>
                <a:latin typeface="ＭＳ Ｐゴシック"/>
              </a:rPr>
              <a:t>検討する会議へ</a:t>
            </a:r>
            <a:endParaRPr lang="en-US" altLang="ja-JP" sz="1400" dirty="0">
              <a:solidFill>
                <a:prstClr val="black"/>
              </a:solidFill>
              <a:latin typeface="ＭＳ Ｐゴシック"/>
            </a:endParaRPr>
          </a:p>
          <a:p>
            <a:r>
              <a:rPr lang="ja-JP" altLang="en-US" sz="1400" dirty="0">
                <a:solidFill>
                  <a:prstClr val="black"/>
                </a:solidFill>
                <a:latin typeface="ＭＳ Ｐゴシック"/>
              </a:rPr>
              <a:t>  </a:t>
            </a:r>
            <a:r>
              <a:rPr lang="ja-JP" altLang="en-US" sz="1400" b="1" dirty="0">
                <a:solidFill>
                  <a:prstClr val="black"/>
                </a:solidFill>
                <a:latin typeface="ＭＳ Ｐゴシック"/>
              </a:rPr>
              <a:t>（地域ケア推進会議</a:t>
            </a:r>
            <a:r>
              <a:rPr lang="ja-JP" altLang="en-US" sz="1400" b="1" dirty="0" smtClean="0">
                <a:solidFill>
                  <a:prstClr val="black"/>
                </a:solidFill>
                <a:latin typeface="ＭＳ Ｐゴシック"/>
              </a:rPr>
              <a:t>）</a:t>
            </a:r>
            <a:endParaRPr lang="en-US" altLang="ja-JP" sz="1400" b="1" dirty="0" smtClean="0">
              <a:solidFill>
                <a:prstClr val="black"/>
              </a:solidFill>
              <a:latin typeface="ＭＳ Ｐゴシック"/>
            </a:endParaRPr>
          </a:p>
          <a:p>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○計画担当所管課との　　　　　</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共有</a:t>
            </a:r>
            <a:endParaRPr lang="en-US" altLang="ja-JP" sz="1400" dirty="0">
              <a:solidFill>
                <a:prstClr val="black"/>
              </a:solidFill>
              <a:latin typeface="ＭＳ Ｐゴシック"/>
            </a:endParaRPr>
          </a:p>
        </p:txBody>
      </p:sp>
      <p:sp>
        <p:nvSpPr>
          <p:cNvPr id="32" name="フリーフォーム 31"/>
          <p:cNvSpPr/>
          <p:nvPr/>
        </p:nvSpPr>
        <p:spPr>
          <a:xfrm rot="5400000">
            <a:off x="8241247" y="4096771"/>
            <a:ext cx="498540" cy="939104"/>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bg1"/>
          </a:solidFill>
          <a:ln>
            <a:solidFill>
              <a:schemeClr val="tx1"/>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algn="ctr" defTabSz="977900">
              <a:lnSpc>
                <a:spcPct val="90000"/>
              </a:lnSpc>
              <a:spcBef>
                <a:spcPct val="0"/>
              </a:spcBef>
              <a:spcAft>
                <a:spcPct val="35000"/>
              </a:spcAft>
            </a:pPr>
            <a:endParaRPr lang="ja-JP" altLang="en-US" sz="2200">
              <a:solidFill>
                <a:prstClr val="white"/>
              </a:solidFill>
            </a:endParaRPr>
          </a:p>
        </p:txBody>
      </p:sp>
      <p:sp>
        <p:nvSpPr>
          <p:cNvPr id="33" name="フリーフォーム 32"/>
          <p:cNvSpPr/>
          <p:nvPr/>
        </p:nvSpPr>
        <p:spPr>
          <a:xfrm>
            <a:off x="650632" y="5027509"/>
            <a:ext cx="383895" cy="1210217"/>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algn="ctr" defTabSz="711200">
              <a:lnSpc>
                <a:spcPct val="90000"/>
              </a:lnSpc>
              <a:spcBef>
                <a:spcPct val="0"/>
              </a:spcBef>
              <a:spcAft>
                <a:spcPct val="35000"/>
              </a:spcAft>
            </a:pPr>
            <a:r>
              <a:rPr lang="ja-JP" altLang="en-US" dirty="0" smtClean="0">
                <a:solidFill>
                  <a:prstClr val="black"/>
                </a:solidFill>
              </a:rPr>
              <a:t> </a:t>
            </a:r>
            <a:r>
              <a:rPr lang="ja-JP" altLang="en-US" sz="1400" dirty="0" smtClean="0">
                <a:solidFill>
                  <a:prstClr val="black"/>
                </a:solidFill>
              </a:rPr>
              <a:t>担当所管課</a:t>
            </a:r>
            <a:endParaRPr lang="ja-JP" altLang="en-US" sz="1400" dirty="0">
              <a:solidFill>
                <a:prstClr val="black"/>
              </a:solidFill>
            </a:endParaRPr>
          </a:p>
        </p:txBody>
      </p:sp>
      <p:grpSp>
        <p:nvGrpSpPr>
          <p:cNvPr id="11" name="グループ化 10"/>
          <p:cNvGrpSpPr/>
          <p:nvPr/>
        </p:nvGrpSpPr>
        <p:grpSpPr>
          <a:xfrm>
            <a:off x="4609629" y="1196752"/>
            <a:ext cx="2032855" cy="3060340"/>
            <a:chOff x="4096528" y="548680"/>
            <a:chExt cx="2149648" cy="3221777"/>
          </a:xfrm>
        </p:grpSpPr>
        <p:sp>
          <p:nvSpPr>
            <p:cNvPr id="54" name="正方形/長方形 53"/>
            <p:cNvSpPr/>
            <p:nvPr/>
          </p:nvSpPr>
          <p:spPr>
            <a:xfrm>
              <a:off x="4096529" y="728700"/>
              <a:ext cx="2149647" cy="3041757"/>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 </a:t>
              </a:r>
              <a:endParaRPr lang="en-US" altLang="ja-JP" sz="1200" dirty="0" smtClean="0">
                <a:solidFill>
                  <a:prstClr val="black"/>
                </a:solidFill>
                <a:latin typeface="ＭＳ Ｐゴシック"/>
              </a:endParaRPr>
            </a:p>
            <a:p>
              <a:endParaRPr lang="en-US" altLang="ja-JP" sz="1200" dirty="0">
                <a:solidFill>
                  <a:prstClr val="black"/>
                </a:solidFill>
                <a:latin typeface="ＭＳ Ｐゴシック"/>
              </a:endParaRPr>
            </a:p>
            <a:p>
              <a:r>
                <a:rPr lang="en-US" altLang="ja-JP" sz="1200" dirty="0" smtClean="0">
                  <a:solidFill>
                    <a:prstClr val="black"/>
                  </a:solidFill>
                  <a:latin typeface="ＭＳ Ｐゴシック"/>
                </a:rPr>
                <a:t> </a:t>
              </a:r>
              <a:r>
                <a:rPr lang="ja-JP" altLang="en-US" sz="1400" dirty="0" smtClean="0">
                  <a:solidFill>
                    <a:prstClr val="black"/>
                  </a:solidFill>
                  <a:latin typeface="ＭＳ Ｐゴシック"/>
                </a:rPr>
                <a:t>○同様の生活障害を</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抱えた複数の事例</a:t>
              </a:r>
              <a:endParaRPr lang="en-US" altLang="ja-JP" sz="800" dirty="0" smtClean="0">
                <a:solidFill>
                  <a:prstClr val="black"/>
                </a:solidFill>
                <a:latin typeface="ＭＳ Ｐゴシック"/>
              </a:endParaRPr>
            </a:p>
            <a:p>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○既存の社会資源では </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解決が困難な事例</a:t>
              </a:r>
              <a:endParaRPr lang="en-US" altLang="ja-JP" sz="1400" dirty="0" smtClean="0">
                <a:solidFill>
                  <a:prstClr val="black"/>
                </a:solidFill>
                <a:latin typeface="ＭＳ Ｐゴシック"/>
              </a:endParaRPr>
            </a:p>
            <a:p>
              <a:endParaRPr lang="en-US" altLang="ja-JP" sz="8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○地域に不足する</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資源・サービス・</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ネットワーク等</a:t>
              </a:r>
              <a:endParaRPr lang="en-US" altLang="ja-JP" sz="1400" dirty="0">
                <a:solidFill>
                  <a:prstClr val="black"/>
                </a:solidFill>
                <a:latin typeface="ＭＳ Ｐゴシック"/>
              </a:endParaRPr>
            </a:p>
          </p:txBody>
        </p:sp>
        <p:sp>
          <p:nvSpPr>
            <p:cNvPr id="3" name="角丸四角形 2"/>
            <p:cNvSpPr/>
            <p:nvPr/>
          </p:nvSpPr>
          <p:spPr>
            <a:xfrm>
              <a:off x="4096528" y="1052736"/>
              <a:ext cx="2149648" cy="278450"/>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地域課題の抽出</a:t>
              </a:r>
              <a:endParaRPr lang="ja-JP" altLang="en-US" sz="1400" b="1" dirty="0">
                <a:solidFill>
                  <a:prstClr val="black"/>
                </a:solidFill>
              </a:endParaRPr>
            </a:p>
          </p:txBody>
        </p:sp>
        <p:sp>
          <p:nvSpPr>
            <p:cNvPr id="63" name="フリーフォーム 62"/>
            <p:cNvSpPr/>
            <p:nvPr/>
          </p:nvSpPr>
          <p:spPr>
            <a:xfrm>
              <a:off x="4322028" y="548680"/>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algn="ctr" defTabSz="711200">
                <a:lnSpc>
                  <a:spcPct val="90000"/>
                </a:lnSpc>
                <a:spcBef>
                  <a:spcPct val="0"/>
                </a:spcBef>
                <a:spcAft>
                  <a:spcPct val="35000"/>
                </a:spcAft>
              </a:pPr>
              <a:r>
                <a:rPr lang="ja-JP" altLang="en-US" dirty="0" smtClean="0">
                  <a:solidFill>
                    <a:prstClr val="black"/>
                  </a:solidFill>
                </a:rPr>
                <a:t> ステップ２</a:t>
              </a:r>
              <a:endParaRPr lang="ja-JP" altLang="en-US" dirty="0">
                <a:solidFill>
                  <a:prstClr val="black"/>
                </a:solidFill>
              </a:endParaRPr>
            </a:p>
          </p:txBody>
        </p:sp>
      </p:grpSp>
      <p:sp>
        <p:nvSpPr>
          <p:cNvPr id="36" name="フリーフォーム 35"/>
          <p:cNvSpPr/>
          <p:nvPr/>
        </p:nvSpPr>
        <p:spPr>
          <a:xfrm>
            <a:off x="6721217" y="1675551"/>
            <a:ext cx="674168" cy="764194"/>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tx2">
              <a:lumMod val="60000"/>
              <a:lumOff val="40000"/>
            </a:schemeClr>
          </a:solidFill>
          <a:ln>
            <a:solidFill>
              <a:schemeClr val="tx2"/>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algn="ctr" defTabSz="977900">
              <a:lnSpc>
                <a:spcPct val="90000"/>
              </a:lnSpc>
              <a:spcBef>
                <a:spcPct val="0"/>
              </a:spcBef>
              <a:spcAft>
                <a:spcPct val="35000"/>
              </a:spcAft>
            </a:pPr>
            <a:endParaRPr lang="ja-JP" altLang="en-US" sz="2200">
              <a:solidFill>
                <a:prstClr val="white"/>
              </a:solidFill>
            </a:endParaRPr>
          </a:p>
        </p:txBody>
      </p:sp>
      <p:sp>
        <p:nvSpPr>
          <p:cNvPr id="37" name="フリーフォーム 36"/>
          <p:cNvSpPr/>
          <p:nvPr/>
        </p:nvSpPr>
        <p:spPr>
          <a:xfrm>
            <a:off x="3586777" y="1700808"/>
            <a:ext cx="814234" cy="764194"/>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tx2">
              <a:lumMod val="60000"/>
              <a:lumOff val="40000"/>
            </a:schemeClr>
          </a:solidFill>
          <a:ln>
            <a:solidFill>
              <a:schemeClr val="tx2"/>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algn="ctr" defTabSz="977900">
              <a:lnSpc>
                <a:spcPct val="90000"/>
              </a:lnSpc>
              <a:spcBef>
                <a:spcPct val="0"/>
              </a:spcBef>
              <a:spcAft>
                <a:spcPct val="35000"/>
              </a:spcAft>
            </a:pPr>
            <a:endParaRPr lang="ja-JP" altLang="en-US" sz="2200">
              <a:solidFill>
                <a:prstClr val="white"/>
              </a:solidFill>
            </a:endParaRPr>
          </a:p>
        </p:txBody>
      </p:sp>
      <p:sp>
        <p:nvSpPr>
          <p:cNvPr id="14" name="右矢印吹き出し 13"/>
          <p:cNvSpPr/>
          <p:nvPr/>
        </p:nvSpPr>
        <p:spPr>
          <a:xfrm>
            <a:off x="3349115" y="2572155"/>
            <a:ext cx="1375051" cy="1577337"/>
          </a:xfrm>
          <a:prstGeom prst="rightArrowCallout">
            <a:avLst>
              <a:gd name="adj1" fmla="val 33726"/>
              <a:gd name="adj2" fmla="val 31544"/>
              <a:gd name="adj3" fmla="val 22819"/>
              <a:gd name="adj4" fmla="val 64977"/>
            </a:avLst>
          </a:prstGeom>
          <a:solidFill>
            <a:schemeClr val="accent4">
              <a:lumMod val="40000"/>
              <a:lumOff val="60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地域ケア会議も含めて</a:t>
            </a:r>
            <a:r>
              <a:rPr lang="ja-JP" altLang="en-US" sz="1100" dirty="0" smtClean="0">
                <a:solidFill>
                  <a:prstClr val="black"/>
                </a:solidFill>
              </a:rPr>
              <a:t>、関係機関との連携</a:t>
            </a:r>
            <a:r>
              <a:rPr lang="ja-JP" altLang="en-US" sz="1100" dirty="0">
                <a:solidFill>
                  <a:prstClr val="black"/>
                </a:solidFill>
              </a:rPr>
              <a:t>・</a:t>
            </a:r>
            <a:r>
              <a:rPr lang="ja-JP" altLang="en-US" sz="1100" dirty="0" smtClean="0">
                <a:solidFill>
                  <a:prstClr val="black"/>
                </a:solidFill>
              </a:rPr>
              <a:t>調整等、平時の</a:t>
            </a:r>
            <a:r>
              <a:rPr lang="ja-JP" altLang="en-US" sz="1100" dirty="0">
                <a:solidFill>
                  <a:prstClr val="black"/>
                </a:solidFill>
              </a:rPr>
              <a:t>様々な</a:t>
            </a:r>
            <a:r>
              <a:rPr lang="ja-JP" altLang="en-US" sz="1100" dirty="0" smtClean="0">
                <a:solidFill>
                  <a:prstClr val="black"/>
                </a:solidFill>
              </a:rPr>
              <a:t>業務で集めた</a:t>
            </a:r>
            <a:r>
              <a:rPr lang="ja-JP" altLang="en-US" sz="1100" dirty="0" smtClean="0">
                <a:solidFill>
                  <a:schemeClr val="tx1"/>
                </a:solidFill>
              </a:rPr>
              <a:t>地域情報</a:t>
            </a:r>
            <a:endParaRPr lang="en-US" altLang="ja-JP" sz="1100" dirty="0">
              <a:solidFill>
                <a:schemeClr val="tx1"/>
              </a:solidFill>
            </a:endParaRPr>
          </a:p>
        </p:txBody>
      </p:sp>
      <p:sp>
        <p:nvSpPr>
          <p:cNvPr id="35" name="正方形/長方形 34"/>
          <p:cNvSpPr/>
          <p:nvPr/>
        </p:nvSpPr>
        <p:spPr>
          <a:xfrm>
            <a:off x="84" y="538934"/>
            <a:ext cx="9937749" cy="585810"/>
          </a:xfrm>
          <a:prstGeom prst="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180000" indent="-457200"/>
            <a:r>
              <a:rPr lang="ja-JP" altLang="en-US" sz="1600" dirty="0" smtClean="0">
                <a:solidFill>
                  <a:prstClr val="black"/>
                </a:solidFill>
                <a:latin typeface="HG丸ｺﾞｼｯｸM-PRO" pitchFamily="50" charset="-128"/>
                <a:ea typeface="HG丸ｺﾞｼｯｸM-PRO" pitchFamily="50" charset="-128"/>
              </a:rPr>
              <a:t>○　市町村と一体となった取組のもと、地域包括支援センターにおいては、個別</a:t>
            </a:r>
            <a:r>
              <a:rPr lang="ja-JP" altLang="en-US" sz="1600" dirty="0">
                <a:solidFill>
                  <a:prstClr val="black"/>
                </a:solidFill>
                <a:latin typeface="HG丸ｺﾞｼｯｸM-PRO" pitchFamily="50" charset="-128"/>
                <a:ea typeface="HG丸ｺﾞｼｯｸM-PRO" pitchFamily="50" charset="-128"/>
              </a:rPr>
              <a:t>ケース</a:t>
            </a:r>
            <a:r>
              <a:rPr lang="ja-JP" altLang="en-US" sz="1600" dirty="0" smtClean="0">
                <a:solidFill>
                  <a:prstClr val="black"/>
                </a:solidFill>
                <a:latin typeface="HG丸ｺﾞｼｯｸM-PRO" pitchFamily="50" charset="-128"/>
                <a:ea typeface="HG丸ｺﾞｼｯｸM-PRO" pitchFamily="50" charset="-128"/>
              </a:rPr>
              <a:t>の検討を始点として、地域課題の抽出、地域課題の提出までの一連の流れを円滑に進めるコーディネート機能が求められる。</a:t>
            </a:r>
            <a:endParaRPr lang="en-US" altLang="ja-JP" sz="1600" dirty="0" smtClean="0">
              <a:solidFill>
                <a:prstClr val="black"/>
              </a:solidFill>
              <a:latin typeface="HG丸ｺﾞｼｯｸM-PRO" pitchFamily="50" charset="-128"/>
              <a:ea typeface="HG丸ｺﾞｼｯｸM-PRO" pitchFamily="50" charset="-128"/>
            </a:endParaRPr>
          </a:p>
        </p:txBody>
      </p:sp>
      <p:grpSp>
        <p:nvGrpSpPr>
          <p:cNvPr id="15" name="グループ化 14"/>
          <p:cNvGrpSpPr/>
          <p:nvPr/>
        </p:nvGrpSpPr>
        <p:grpSpPr>
          <a:xfrm>
            <a:off x="4264573" y="4437112"/>
            <a:ext cx="2769215" cy="597146"/>
            <a:chOff x="3896176" y="4149080"/>
            <a:chExt cx="2548032" cy="756198"/>
          </a:xfrm>
        </p:grpSpPr>
        <p:sp>
          <p:nvSpPr>
            <p:cNvPr id="10" name="上下矢印 9"/>
            <p:cNvSpPr/>
            <p:nvPr/>
          </p:nvSpPr>
          <p:spPr>
            <a:xfrm>
              <a:off x="3896176" y="4149080"/>
              <a:ext cx="2548032" cy="756198"/>
            </a:xfrm>
            <a:prstGeom prst="upDownArrow">
              <a:avLst>
                <a:gd name="adj1" fmla="val 72745"/>
                <a:gd name="adj2" fmla="val 368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4570746" y="4312703"/>
              <a:ext cx="1513422" cy="467705"/>
            </a:xfrm>
            <a:prstGeom prst="rect">
              <a:avLst/>
            </a:prstGeom>
            <a:noFill/>
          </p:spPr>
          <p:txBody>
            <a:bodyPr wrap="square" rtlCol="0">
              <a:spAutoFit/>
            </a:bodyPr>
            <a:lstStyle/>
            <a:p>
              <a:r>
                <a:rPr lang="ja-JP" altLang="en-US" dirty="0" smtClean="0">
                  <a:solidFill>
                    <a:prstClr val="black"/>
                  </a:solidFill>
                </a:rPr>
                <a:t>調整・共有</a:t>
              </a:r>
              <a:endParaRPr lang="ja-JP" altLang="en-US" dirty="0">
                <a:solidFill>
                  <a:prstClr val="black"/>
                </a:solidFill>
              </a:endParaRPr>
            </a:p>
          </p:txBody>
        </p:sp>
      </p:grpSp>
      <p:sp>
        <p:nvSpPr>
          <p:cNvPr id="5" name="テキスト ボックス 4"/>
          <p:cNvSpPr txBox="1"/>
          <p:nvPr/>
        </p:nvSpPr>
        <p:spPr>
          <a:xfrm>
            <a:off x="4186329" y="3785265"/>
            <a:ext cx="607000" cy="369332"/>
          </a:xfrm>
          <a:prstGeom prst="rect">
            <a:avLst/>
          </a:prstGeom>
          <a:noFill/>
        </p:spPr>
        <p:txBody>
          <a:bodyPr wrap="square" rtlCol="0">
            <a:spAutoFit/>
          </a:bodyPr>
          <a:lstStyle/>
          <a:p>
            <a:r>
              <a:rPr lang="ja-JP" altLang="en-US" sz="900" dirty="0" smtClean="0">
                <a:solidFill>
                  <a:prstClr val="black"/>
                </a:solidFill>
              </a:rPr>
              <a:t>関連付が重要</a:t>
            </a:r>
            <a:endParaRPr lang="ja-JP" altLang="en-US" sz="900" dirty="0">
              <a:solidFill>
                <a:prstClr val="black"/>
              </a:solidFill>
            </a:endParaRPr>
          </a:p>
        </p:txBody>
      </p:sp>
      <p:sp>
        <p:nvSpPr>
          <p:cNvPr id="9" name="正方形/長方形 8"/>
          <p:cNvSpPr/>
          <p:nvPr/>
        </p:nvSpPr>
        <p:spPr>
          <a:xfrm>
            <a:off x="7469046" y="3755220"/>
            <a:ext cx="2043097" cy="461665"/>
          </a:xfrm>
          <a:prstGeom prst="rect">
            <a:avLst/>
          </a:prstGeom>
        </p:spPr>
        <p:txBody>
          <a:bodyPr wrap="square">
            <a:spAutoFit/>
          </a:bodyPr>
          <a:lstStyle/>
          <a:p>
            <a:r>
              <a:rPr lang="ja-JP" altLang="en-US" sz="1200" dirty="0">
                <a:solidFill>
                  <a:prstClr val="black"/>
                </a:solidFill>
                <a:latin typeface="ＭＳ Ｐゴシック"/>
              </a:rPr>
              <a:t>○市区町村の担当所管課</a:t>
            </a:r>
            <a:endParaRPr lang="en-US" altLang="ja-JP" sz="1200" dirty="0">
              <a:solidFill>
                <a:prstClr val="black"/>
              </a:solidFill>
              <a:latin typeface="ＭＳ Ｐゴシック"/>
            </a:endParaRPr>
          </a:p>
          <a:p>
            <a:r>
              <a:rPr lang="ja-JP" altLang="en-US" sz="1200" dirty="0">
                <a:solidFill>
                  <a:prstClr val="black"/>
                </a:solidFill>
                <a:latin typeface="ＭＳ Ｐゴシック"/>
              </a:rPr>
              <a:t>　などへ地域課題を提出</a:t>
            </a:r>
            <a:endParaRPr lang="en-US" altLang="ja-JP" sz="1200" dirty="0">
              <a:solidFill>
                <a:prstClr val="black"/>
              </a:solidFill>
              <a:latin typeface="ＭＳ Ｐゴシック"/>
            </a:endParaRPr>
          </a:p>
        </p:txBody>
      </p:sp>
      <p:sp>
        <p:nvSpPr>
          <p:cNvPr id="40" name="フリーフォーム 39"/>
          <p:cNvSpPr/>
          <p:nvPr/>
        </p:nvSpPr>
        <p:spPr>
          <a:xfrm rot="5400000">
            <a:off x="8331868" y="3277214"/>
            <a:ext cx="254369" cy="701977"/>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bg1"/>
          </a:solidFill>
          <a:ln>
            <a:solidFill>
              <a:schemeClr val="tx1"/>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algn="ctr" defTabSz="977900">
              <a:lnSpc>
                <a:spcPct val="90000"/>
              </a:lnSpc>
              <a:spcBef>
                <a:spcPct val="0"/>
              </a:spcBef>
              <a:spcAft>
                <a:spcPct val="35000"/>
              </a:spcAft>
            </a:pPr>
            <a:endParaRPr lang="ja-JP" altLang="en-US" sz="2200">
              <a:solidFill>
                <a:prstClr val="white"/>
              </a:solidFill>
            </a:endParaRPr>
          </a:p>
        </p:txBody>
      </p:sp>
      <p:sp>
        <p:nvSpPr>
          <p:cNvPr id="41" name="スライド番号プレースホルダー 3"/>
          <p:cNvSpPr>
            <a:spLocks noGrp="1"/>
          </p:cNvSpPr>
          <p:nvPr>
            <p:ph type="sldNum" sz="quarter" idx="12"/>
          </p:nvPr>
        </p:nvSpPr>
        <p:spPr>
          <a:xfrm>
            <a:off x="9375442" y="6493289"/>
            <a:ext cx="555364" cy="365125"/>
          </a:xfrm>
          <a:prstGeom prst="rect">
            <a:avLst/>
          </a:prstGeom>
        </p:spPr>
        <p:txBody>
          <a:bodyPr/>
          <a:lstStyle/>
          <a:p>
            <a:pPr>
              <a:defRPr/>
            </a:pPr>
            <a:fld id="{FCE98AE0-BE98-4E8C-BBDC-F98D666762F1}" type="slidenum">
              <a:rPr kumimoji="0" lang="ja-JP" altLang="en-US" sz="1600" kern="0" smtClean="0">
                <a:solidFill>
                  <a:sysClr val="windowText" lastClr="000000"/>
                </a:solidFill>
              </a:rPr>
              <a:pPr>
                <a:defRPr/>
              </a:pPr>
              <a:t>37</a:t>
            </a:fld>
            <a:endParaRPr kumimoji="0" lang="ja-JP" altLang="en-US" sz="1600" kern="0" dirty="0">
              <a:solidFill>
                <a:sysClr val="windowText" lastClr="000000"/>
              </a:solidFill>
            </a:endParaRPr>
          </a:p>
        </p:txBody>
      </p:sp>
    </p:spTree>
    <p:extLst>
      <p:ext uri="{BB962C8B-B14F-4D97-AF65-F5344CB8AC3E}">
        <p14:creationId xmlns:p14="http://schemas.microsoft.com/office/powerpoint/2010/main" val="3387867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42"/>
          <p:cNvSpPr/>
          <p:nvPr/>
        </p:nvSpPr>
        <p:spPr>
          <a:xfrm>
            <a:off x="6410835" y="3717032"/>
            <a:ext cx="6504338" cy="5436216"/>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a:solidFill>
                <a:prstClr val="white"/>
              </a:solidFill>
            </a:endParaRPr>
          </a:p>
        </p:txBody>
      </p:sp>
      <p:pic>
        <p:nvPicPr>
          <p:cNvPr id="1048" name="Picture 24" descr="C:\Users\WETBK\AppData\Local\Microsoft\Windows\Temporary Internet Files\Content.IE5\PLEX2VRM\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873" y="4077072"/>
            <a:ext cx="1296879" cy="129273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WETBK\AppData\Local\Microsoft\Windows\Temporary Internet Files\Content.IE5\J4T2SE5U\MC9003037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3266" y="5534966"/>
            <a:ext cx="1312681" cy="1048981"/>
          </a:xfrm>
          <a:prstGeom prst="rect">
            <a:avLst/>
          </a:prstGeom>
          <a:noFill/>
          <a:extLst>
            <a:ext uri="{909E8E84-426E-40DD-AFC4-6F175D3DCCD1}">
              <a14:hiddenFill xmlns:a14="http://schemas.microsoft.com/office/drawing/2010/main">
                <a:solidFill>
                  <a:srgbClr val="FFFFFF"/>
                </a:solidFill>
              </a14:hiddenFill>
            </a:ext>
          </a:extLst>
        </p:spPr>
      </p:pic>
      <p:sp>
        <p:nvSpPr>
          <p:cNvPr id="57" name="正方形/長方形 56"/>
          <p:cNvSpPr/>
          <p:nvPr/>
        </p:nvSpPr>
        <p:spPr>
          <a:xfrm>
            <a:off x="-159995" y="-27384"/>
            <a:ext cx="10257909" cy="396008"/>
          </a:xfrm>
          <a:prstGeom prst="rect">
            <a:avLst/>
          </a:prstGeom>
          <a:solidFill>
            <a:srgbClr val="FFFF00">
              <a:alpha val="55000"/>
            </a:srgbClr>
          </a:solidFill>
          <a:ln w="9525">
            <a:no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a:solidFill>
                  <a:prstClr val="black"/>
                </a:solidFill>
                <a:latin typeface="HGSｺﾞｼｯｸE" panose="020B0900000000000000" pitchFamily="50" charset="-128"/>
                <a:ea typeface="HGSｺﾞｼｯｸE" panose="020B0900000000000000" pitchFamily="50" charset="-128"/>
              </a:rPr>
              <a:t>地域ケア</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会議に関する法改正の内容</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pic>
        <p:nvPicPr>
          <p:cNvPr id="1033" name="Picture 9" descr="C:\Users\WETBK\AppData\Local\Microsoft\Windows\Temporary Internet Files\Content.IE5\1NPUAMR1\MC9000885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9297" y="1669675"/>
            <a:ext cx="1476225" cy="10774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ETBK\AppData\Local\Microsoft\Windows\Temporary Internet Files\Content.IE5\PLEX2VRM\MC9004460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1820" y="1861748"/>
            <a:ext cx="1306217" cy="113520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186198" y="1351801"/>
            <a:ext cx="1733731" cy="369332"/>
          </a:xfrm>
          <a:prstGeom prst="rect">
            <a:avLst/>
          </a:prstGeom>
          <a:noFill/>
        </p:spPr>
        <p:txBody>
          <a:bodyPr wrap="square" rtlCol="0">
            <a:spAutoFit/>
          </a:bodyPr>
          <a:lstStyle/>
          <a:p>
            <a:pPr defTabSz="913575"/>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地域ケア会議</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2" name="角丸四角形吹き出し 11"/>
          <p:cNvSpPr/>
          <p:nvPr/>
        </p:nvSpPr>
        <p:spPr>
          <a:xfrm>
            <a:off x="72318" y="1094442"/>
            <a:ext cx="6344213" cy="1620760"/>
          </a:xfrm>
          <a:prstGeom prst="wedgeRoundRectCallout">
            <a:avLst>
              <a:gd name="adj1" fmla="val 63984"/>
              <a:gd name="adj2" fmla="val -23675"/>
              <a:gd name="adj3" fmla="val 16667"/>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１．市町村が「地域ケア会議」を設置し、高齢者への適切な支援及び支援体制に関する検討を行うことを規定</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smtClean="0">
              <a:solidFill>
                <a:prstClr val="black"/>
              </a:solidFill>
              <a:latin typeface="ＤＦ特太ゴシック体" panose="020B0509000000000000" pitchFamily="49" charset="-128"/>
              <a:ea typeface="ＤＦ特太ゴシック体" panose="020B0509000000000000" pitchFamily="49" charset="-128"/>
            </a:endParaRPr>
          </a:p>
          <a:p>
            <a:pPr marL="285750" indent="-285750"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市町村が包括的・継続的ケアマネジメント事業の効果的な実施のため「地域ケア会議」を置くよう法律に明記。</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defTabSz="913575">
              <a:buFont typeface="Wingdings" panose="05000000000000000000" pitchFamily="2" charset="2"/>
              <a:buChar char="Ø"/>
            </a:pPr>
            <a:r>
              <a:rPr lang="ja-JP" altLang="en-US" sz="1400" dirty="0">
                <a:solidFill>
                  <a:prstClr val="black"/>
                </a:solidFill>
                <a:latin typeface="HG丸ｺﾞｼｯｸM-PRO" panose="020F0600000000000000" pitchFamily="50" charset="-128"/>
                <a:ea typeface="HG丸ｺﾞｼｯｸM-PRO" panose="020F0600000000000000" pitchFamily="50" charset="-128"/>
              </a:rPr>
              <a:t>地域ケア</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会議を設置し、個別ケースの検討と地域課題の検討の両方を行うものであることを法律に明記。</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623909" y="2031813"/>
            <a:ext cx="3873512" cy="276999"/>
          </a:xfrm>
          <a:prstGeom prst="rect">
            <a:avLst/>
          </a:prstGeom>
          <a:noFill/>
        </p:spPr>
        <p:txBody>
          <a:bodyPr wrap="square" rtlCol="0">
            <a:spAutoFit/>
          </a:bodyPr>
          <a:lstStyle/>
          <a:p>
            <a:pPr marL="87313" indent="-87313" defTabSz="913575"/>
            <a:r>
              <a:rPr lang="ja-JP" altLang="en-US" sz="1200" dirty="0" smtClean="0">
                <a:solidFill>
                  <a:prstClr val="black"/>
                </a:solidFill>
              </a:rPr>
              <a:t>（介護保険法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1</a:t>
            </a:r>
            <a:r>
              <a:rPr lang="ja-JP" altLang="en-US" sz="1200" dirty="0" smtClean="0">
                <a:solidFill>
                  <a:prstClr val="black"/>
                </a:solidFill>
              </a:rPr>
              <a:t>項、第２項）</a:t>
            </a:r>
            <a:endParaRPr lang="en-US" altLang="ja-JP" sz="1200" dirty="0" smtClean="0">
              <a:solidFill>
                <a:prstClr val="black"/>
              </a:solidFill>
            </a:endParaRPr>
          </a:p>
        </p:txBody>
      </p:sp>
      <p:sp>
        <p:nvSpPr>
          <p:cNvPr id="58" name="角丸四角形吹き出し 57"/>
          <p:cNvSpPr/>
          <p:nvPr/>
        </p:nvSpPr>
        <p:spPr>
          <a:xfrm>
            <a:off x="72318" y="2835743"/>
            <a:ext cx="6344213" cy="1067022"/>
          </a:xfrm>
          <a:prstGeom prst="wedgeRoundRectCallout">
            <a:avLst>
              <a:gd name="adj1" fmla="val 57963"/>
              <a:gd name="adj2" fmla="val -29078"/>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．地域ケア会議関係者からの協力を得やすい体制に</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関係者の出席や資料・情報の提供など地域ケア会議の円滑な実施が可能に。</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600036" y="3449401"/>
            <a:ext cx="3087802" cy="461665"/>
          </a:xfrm>
          <a:prstGeom prst="rect">
            <a:avLst/>
          </a:prstGeom>
          <a:noFill/>
        </p:spPr>
        <p:txBody>
          <a:bodyPr wrap="square" rtlCol="0">
            <a:spAutoFit/>
          </a:bodyPr>
          <a:lstStyle/>
          <a:p>
            <a:pPr marL="87313" indent="-87313" defTabSz="913575"/>
            <a:r>
              <a:rPr lang="ja-JP" altLang="en-US" sz="1200" dirty="0">
                <a:solidFill>
                  <a:prstClr val="black"/>
                </a:solidFill>
              </a:rPr>
              <a:t/>
            </a:r>
            <a:br>
              <a:rPr lang="ja-JP" altLang="en-US" sz="1200" dirty="0">
                <a:solidFill>
                  <a:prstClr val="black"/>
                </a:solidFill>
              </a:rPr>
            </a:br>
            <a:r>
              <a:rPr lang="ja-JP" altLang="en-US" sz="1200" dirty="0" smtClean="0">
                <a:solidFill>
                  <a:prstClr val="black"/>
                </a:solidFill>
              </a:rPr>
              <a:t>（介護保険法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3</a:t>
            </a:r>
            <a:r>
              <a:rPr lang="ja-JP" altLang="en-US" sz="1200" dirty="0" smtClean="0">
                <a:solidFill>
                  <a:prstClr val="black"/>
                </a:solidFill>
              </a:rPr>
              <a:t>項・第</a:t>
            </a:r>
            <a:r>
              <a:rPr lang="en-US" altLang="ja-JP" sz="1200" dirty="0" smtClean="0">
                <a:solidFill>
                  <a:prstClr val="black"/>
                </a:solidFill>
              </a:rPr>
              <a:t>4</a:t>
            </a:r>
            <a:r>
              <a:rPr lang="ja-JP" altLang="en-US" sz="1200" dirty="0" smtClean="0">
                <a:solidFill>
                  <a:prstClr val="black"/>
                </a:solidFill>
              </a:rPr>
              <a:t>項）</a:t>
            </a:r>
            <a:endParaRPr lang="en-US" altLang="ja-JP" sz="1200" dirty="0" smtClean="0">
              <a:solidFill>
                <a:prstClr val="black"/>
              </a:solidFill>
            </a:endParaRPr>
          </a:p>
        </p:txBody>
      </p:sp>
      <p:sp>
        <p:nvSpPr>
          <p:cNvPr id="17" name="角丸四角形 16"/>
          <p:cNvSpPr/>
          <p:nvPr/>
        </p:nvSpPr>
        <p:spPr>
          <a:xfrm>
            <a:off x="7617995" y="404664"/>
            <a:ext cx="1155822" cy="56677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dirty="0" smtClean="0">
                <a:solidFill>
                  <a:prstClr val="white"/>
                </a:solidFill>
                <a:latin typeface="ＤＦ特太ゴシック体" panose="020B0509000000000000" pitchFamily="49" charset="-128"/>
                <a:ea typeface="ＤＦ特太ゴシック体" panose="020B0509000000000000" pitchFamily="49" charset="-128"/>
              </a:rPr>
              <a:t>市町村</a:t>
            </a:r>
            <a:endParaRPr lang="ja-JP" altLang="en-US" dirty="0">
              <a:solidFill>
                <a:prstClr val="white"/>
              </a:solidFill>
              <a:latin typeface="ＤＦ特太ゴシック体" panose="020B0509000000000000" pitchFamily="49" charset="-128"/>
              <a:ea typeface="ＤＦ特太ゴシック体" panose="020B0509000000000000" pitchFamily="49" charset="-128"/>
            </a:endParaRPr>
          </a:p>
        </p:txBody>
      </p:sp>
      <p:sp>
        <p:nvSpPr>
          <p:cNvPr id="18" name="下矢印 17"/>
          <p:cNvSpPr/>
          <p:nvPr/>
        </p:nvSpPr>
        <p:spPr>
          <a:xfrm>
            <a:off x="8078244" y="971436"/>
            <a:ext cx="141561" cy="38036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22" name="テキスト ボックス 21"/>
          <p:cNvSpPr txBox="1"/>
          <p:nvPr/>
        </p:nvSpPr>
        <p:spPr>
          <a:xfrm>
            <a:off x="8002985" y="1002214"/>
            <a:ext cx="1155822" cy="338554"/>
          </a:xfrm>
          <a:prstGeom prst="rect">
            <a:avLst/>
          </a:prstGeom>
          <a:noFill/>
        </p:spPr>
        <p:txBody>
          <a:bodyPr wrap="square" rtlCol="0">
            <a:spAutoFit/>
          </a:bodyPr>
          <a:lstStyle/>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設置</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6" name="Picture 2" descr="http://otoba.ame-zaiku.com/th/030c.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000" b="94364" l="7565" r="95203"/>
                    </a14:imgEffect>
                  </a14:imgLayer>
                </a14:imgProps>
              </a:ext>
              <a:ext uri="{28A0092B-C50C-407E-A947-70E740481C1C}">
                <a14:useLocalDpi xmlns:a14="http://schemas.microsoft.com/office/drawing/2010/main" val="0"/>
              </a:ext>
            </a:extLst>
          </a:blip>
          <a:srcRect/>
          <a:stretch>
            <a:fillRect/>
          </a:stretch>
        </p:blipFill>
        <p:spPr bwMode="auto">
          <a:xfrm>
            <a:off x="8766347" y="5813915"/>
            <a:ext cx="932268" cy="94300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WETBK\AppData\Local\Microsoft\Windows\Temporary Internet Files\Content.IE5\PLEX2VRM\MC90034737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1185" y="4591580"/>
            <a:ext cx="762557" cy="90148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WETBK\AppData\Local\Microsoft\Windows\Temporary Internet Files\Content.IE5\1NPUAMR1\MC90044599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9661" y="5204831"/>
            <a:ext cx="1021404" cy="104823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416678" y="1668022"/>
            <a:ext cx="1515671" cy="738664"/>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市町村・地域包括支援センターが主催</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右カーブ矢印 39"/>
          <p:cNvSpPr/>
          <p:nvPr/>
        </p:nvSpPr>
        <p:spPr>
          <a:xfrm rot="10800000">
            <a:off x="8463546" y="2842766"/>
            <a:ext cx="319481" cy="1373980"/>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black"/>
              </a:solidFill>
            </a:endParaRPr>
          </a:p>
        </p:txBody>
      </p:sp>
      <p:sp>
        <p:nvSpPr>
          <p:cNvPr id="76" name="右カーブ矢印 75"/>
          <p:cNvSpPr/>
          <p:nvPr/>
        </p:nvSpPr>
        <p:spPr>
          <a:xfrm>
            <a:off x="7293984" y="2775918"/>
            <a:ext cx="348410" cy="1440828"/>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black"/>
              </a:solidFill>
            </a:endParaRPr>
          </a:p>
        </p:txBody>
      </p:sp>
      <p:sp>
        <p:nvSpPr>
          <p:cNvPr id="77" name="テキスト ボックス 76"/>
          <p:cNvSpPr txBox="1"/>
          <p:nvPr/>
        </p:nvSpPr>
        <p:spPr>
          <a:xfrm>
            <a:off x="6889272" y="3239398"/>
            <a:ext cx="1330492" cy="261610"/>
          </a:xfrm>
          <a:prstGeom prst="rect">
            <a:avLst/>
          </a:prstGeom>
          <a:noFill/>
        </p:spPr>
        <p:txBody>
          <a:bodyPr wrap="square" rtlCol="0">
            <a:sp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出席・協力依頼</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8" name="テキスト ボックス 77"/>
          <p:cNvSpPr txBox="1"/>
          <p:nvPr/>
        </p:nvSpPr>
        <p:spPr>
          <a:xfrm>
            <a:off x="8230249" y="3178781"/>
            <a:ext cx="2569145" cy="430887"/>
          </a:xfrm>
          <a:prstGeom prst="rect">
            <a:avLst/>
          </a:prstGeom>
          <a:noFill/>
        </p:spPr>
        <p:txBody>
          <a:bodyPr wrap="square" rtlCol="0">
            <a:sp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地域ケア会議への</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出席・情報提供</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テキスト ボックス 78"/>
          <p:cNvSpPr txBox="1"/>
          <p:nvPr/>
        </p:nvSpPr>
        <p:spPr>
          <a:xfrm>
            <a:off x="6984920" y="4325410"/>
            <a:ext cx="1753021" cy="523220"/>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ケアマネジャー・各サービス事業者</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0" name="テキスト ボックス 79"/>
          <p:cNvSpPr txBox="1"/>
          <p:nvPr/>
        </p:nvSpPr>
        <p:spPr>
          <a:xfrm>
            <a:off x="7503984" y="6381328"/>
            <a:ext cx="1753021" cy="523220"/>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医療関係者</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など</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6702651" y="5945740"/>
            <a:ext cx="1753021" cy="307777"/>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地域住民</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角丸四角形吹き出し 41"/>
          <p:cNvSpPr/>
          <p:nvPr/>
        </p:nvSpPr>
        <p:spPr>
          <a:xfrm>
            <a:off x="72318" y="3990156"/>
            <a:ext cx="6344213" cy="1976812"/>
          </a:xfrm>
          <a:prstGeom prst="wedgeRoundRectCallout">
            <a:avLst>
              <a:gd name="adj1" fmla="val 58924"/>
              <a:gd name="adj2" fmla="val -5336"/>
              <a:gd name="adj3" fmla="val 1666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３．関係者への守秘義務を課すこと</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関係者に対して法律上の守秘義務を課すことで、地域ケア会議で個別事例を扱うことに対して、利用者や家族からの理解が得やすくなる。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参加者による情報交換等が円滑に行われるようになる。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守秘</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義務違反の場合は一年以下の懲役・百万円以下の罰金</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u="sng" dirty="0" smtClean="0">
                <a:solidFill>
                  <a:srgbClr val="FF0000"/>
                </a:solidFill>
                <a:latin typeface="ＤＦ特太ゴシック体" panose="020B0509000000000000" pitchFamily="49" charset="-128"/>
                <a:ea typeface="ＤＦ特太ゴシック体" panose="020B0509000000000000" pitchFamily="49" charset="-128"/>
              </a:rPr>
              <a:t>→参加者に、守秘義務の取扱について周知が必要</a:t>
            </a:r>
            <a:endParaRPr lang="en-US" altLang="ja-JP" sz="16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4" name="テキスト ボックス 83"/>
          <p:cNvSpPr txBox="1"/>
          <p:nvPr/>
        </p:nvSpPr>
        <p:spPr>
          <a:xfrm>
            <a:off x="3256625" y="5690379"/>
            <a:ext cx="3213501" cy="276999"/>
          </a:xfrm>
          <a:prstGeom prst="rect">
            <a:avLst/>
          </a:prstGeom>
          <a:noFill/>
        </p:spPr>
        <p:txBody>
          <a:bodyPr wrap="square" rtlCol="0">
            <a:spAutoFit/>
          </a:bodyPr>
          <a:lstStyle/>
          <a:p>
            <a:pPr marL="87313" indent="-87313" defTabSz="913575"/>
            <a:r>
              <a:rPr lang="ja-JP" altLang="en-US" sz="1200" dirty="0" smtClean="0">
                <a:solidFill>
                  <a:prstClr val="black"/>
                </a:solidFill>
              </a:rPr>
              <a:t>　（介護保険法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5</a:t>
            </a:r>
            <a:r>
              <a:rPr lang="ja-JP" altLang="en-US" sz="1200" dirty="0" smtClean="0">
                <a:solidFill>
                  <a:prstClr val="black"/>
                </a:solidFill>
              </a:rPr>
              <a:t>項、</a:t>
            </a:r>
            <a:r>
              <a:rPr lang="en-US" altLang="ja-JP" sz="1200" dirty="0" smtClean="0">
                <a:solidFill>
                  <a:prstClr val="black"/>
                </a:solidFill>
              </a:rPr>
              <a:t>205</a:t>
            </a:r>
            <a:r>
              <a:rPr lang="ja-JP" altLang="en-US" sz="1200" dirty="0" smtClean="0">
                <a:solidFill>
                  <a:prstClr val="black"/>
                </a:solidFill>
              </a:rPr>
              <a:t>条</a:t>
            </a:r>
            <a:r>
              <a:rPr lang="en-US" altLang="ja-JP" sz="1200" dirty="0" smtClean="0">
                <a:solidFill>
                  <a:prstClr val="black"/>
                </a:solidFill>
              </a:rPr>
              <a:t>2</a:t>
            </a:r>
            <a:r>
              <a:rPr lang="ja-JP" altLang="en-US" sz="1200" dirty="0" smtClean="0">
                <a:solidFill>
                  <a:prstClr val="black"/>
                </a:solidFill>
              </a:rPr>
              <a:t>項）</a:t>
            </a:r>
            <a:endParaRPr lang="en-US" altLang="ja-JP" sz="1200" dirty="0" smtClean="0">
              <a:solidFill>
                <a:prstClr val="black"/>
              </a:solidFill>
            </a:endParaRPr>
          </a:p>
        </p:txBody>
      </p:sp>
      <p:sp>
        <p:nvSpPr>
          <p:cNvPr id="31" name="角丸四角形吹き出し 30"/>
          <p:cNvSpPr/>
          <p:nvPr/>
        </p:nvSpPr>
        <p:spPr>
          <a:xfrm>
            <a:off x="84525" y="6057292"/>
            <a:ext cx="6344213" cy="648072"/>
          </a:xfrm>
          <a:prstGeom prst="wedgeRoundRectCallout">
            <a:avLst>
              <a:gd name="adj1" fmla="val 55119"/>
              <a:gd name="adj2" fmla="val -26765"/>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a:solidFill>
                  <a:prstClr val="black"/>
                </a:solidFill>
                <a:latin typeface="ＤＦ特太ゴシック体" panose="020B0509000000000000" pitchFamily="49" charset="-128"/>
                <a:ea typeface="ＤＦ特太ゴシック体" panose="020B0509000000000000" pitchFamily="49" charset="-128"/>
              </a:rPr>
              <a:t>４</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．具体的な会議の運営について市町村・センターにおいて従前どおり柔軟に行うことができる。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2210462" y="557424"/>
            <a:ext cx="2114205" cy="406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法改正のポイント</a:t>
            </a:r>
            <a:endParaRPr lang="ja-JP" altLang="en-US" dirty="0">
              <a:solidFill>
                <a:prstClr val="black"/>
              </a:solidFill>
            </a:endParaRPr>
          </a:p>
        </p:txBody>
      </p:sp>
      <p:sp>
        <p:nvSpPr>
          <p:cNvPr id="32" name="スライド番号プレースホルダー 3"/>
          <p:cNvSpPr>
            <a:spLocks noGrp="1"/>
          </p:cNvSpPr>
          <p:nvPr>
            <p:ph type="sldNum" sz="quarter" idx="12"/>
          </p:nvPr>
        </p:nvSpPr>
        <p:spPr>
          <a:xfrm>
            <a:off x="9375442" y="6493285"/>
            <a:ext cx="555364" cy="365125"/>
          </a:xfrm>
          <a:prstGeom prst="rect">
            <a:avLst/>
          </a:prstGeom>
        </p:spPr>
        <p:txBody>
          <a:bodyPr/>
          <a:lstStyle/>
          <a:p>
            <a:pPr>
              <a:defRPr/>
            </a:pPr>
            <a:fld id="{FCE98AE0-BE98-4E8C-BBDC-F98D666762F1}" type="slidenum">
              <a:rPr kumimoji="0" lang="ja-JP" altLang="en-US" sz="1600" kern="0" smtClean="0">
                <a:solidFill>
                  <a:sysClr val="windowText" lastClr="000000"/>
                </a:solidFill>
              </a:rPr>
              <a:pPr>
                <a:defRPr/>
              </a:pPr>
              <a:t>38</a:t>
            </a:fld>
            <a:endParaRPr kumimoji="0" lang="ja-JP" altLang="en-US" sz="1600" kern="0" dirty="0">
              <a:solidFill>
                <a:sysClr val="windowText" lastClr="000000"/>
              </a:solidFill>
            </a:endParaRPr>
          </a:p>
        </p:txBody>
      </p:sp>
    </p:spTree>
    <p:extLst>
      <p:ext uri="{BB962C8B-B14F-4D97-AF65-F5344CB8AC3E}">
        <p14:creationId xmlns:p14="http://schemas.microsoft.com/office/powerpoint/2010/main" val="573882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1047" y="421840"/>
            <a:ext cx="9787269"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954349831"/>
              </p:ext>
            </p:extLst>
          </p:nvPr>
        </p:nvGraphicFramePr>
        <p:xfrm>
          <a:off x="338226" y="891142"/>
          <a:ext cx="9109602" cy="856080"/>
        </p:xfrm>
        <a:graphic>
          <a:graphicData uri="http://schemas.openxmlformats.org/drawingml/2006/table">
            <a:tbl>
              <a:tblPr firstRow="1" bandRow="1">
                <a:tableStyleId>{5940675A-B579-460E-94D1-54222C63F5DA}</a:tableStyleId>
              </a:tblPr>
              <a:tblGrid>
                <a:gridCol w="2752590"/>
                <a:gridCol w="1589253"/>
                <a:gridCol w="1589253"/>
                <a:gridCol w="1589253"/>
                <a:gridCol w="1589253"/>
              </a:tblGrid>
              <a:tr h="160719">
                <a:tc>
                  <a:txBody>
                    <a:bodyPr/>
                    <a:lstStyle/>
                    <a:p>
                      <a:pPr algn="ctr"/>
                      <a:endParaRPr kumimoji="1" lang="ja-JP" altLang="en-US" sz="1400" baseline="0" dirty="0">
                        <a:latin typeface="+mn-lt"/>
                        <a:ea typeface="+mn-ea"/>
                      </a:endParaRPr>
                    </a:p>
                  </a:txBody>
                  <a:tcPr marL="99379" marR="99379"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379" marR="99379"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379" marR="99379"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379" marR="99379"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379" marR="99379"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379" marR="99379"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379" marR="99379"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379" marR="99379" marT="36000" marB="36000" anchor="ctr"/>
                </a:tc>
              </a:tr>
            </a:tbl>
          </a:graphicData>
        </a:graphic>
      </p:graphicFrame>
      <p:sp>
        <p:nvSpPr>
          <p:cNvPr id="8" name="正方形/長方形 7"/>
          <p:cNvSpPr/>
          <p:nvPr/>
        </p:nvSpPr>
        <p:spPr>
          <a:xfrm>
            <a:off x="89044" y="1909938"/>
            <a:ext cx="4529895"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31128" y="1909938"/>
            <a:ext cx="5236732"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742" y="5092440"/>
            <a:ext cx="9787269"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912" y="2487303"/>
            <a:ext cx="831850"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80006" y="2210381"/>
            <a:ext cx="928008"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800615" y="2457940"/>
            <a:ext cx="3494087"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78478" y="2199343"/>
            <a:ext cx="4114800"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3151" y="2722921"/>
          <a:ext cx="4344840"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067354054"/>
              </p:ext>
            </p:extLst>
          </p:nvPr>
        </p:nvGraphicFramePr>
        <p:xfrm>
          <a:off x="201419" y="5599747"/>
          <a:ext cx="9463284" cy="1114441"/>
        </p:xfrm>
        <a:graphic>
          <a:graphicData uri="http://schemas.openxmlformats.org/drawingml/2006/table">
            <a:tbl>
              <a:tblPr/>
              <a:tblGrid>
                <a:gridCol w="754494"/>
                <a:gridCol w="862277"/>
                <a:gridCol w="862277"/>
                <a:gridCol w="862277"/>
                <a:gridCol w="862277"/>
                <a:gridCol w="862277"/>
                <a:gridCol w="862277"/>
                <a:gridCol w="229735"/>
                <a:gridCol w="790420"/>
                <a:gridCol w="790420"/>
                <a:gridCol w="790420"/>
                <a:gridCol w="934133"/>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379" marR="99379"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115" marR="36115"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86648" y="2199343"/>
            <a:ext cx="928008"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2224753775"/>
              </p:ext>
            </p:extLst>
          </p:nvPr>
        </p:nvGraphicFramePr>
        <p:xfrm>
          <a:off x="4968898" y="2341984"/>
          <a:ext cx="469910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607714" y="1909937"/>
            <a:ext cx="5330069"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3775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524821" y="6521334"/>
            <a:ext cx="428565" cy="365125"/>
          </a:xfrm>
        </p:spPr>
        <p:txBody>
          <a:bodyPr/>
          <a:lstStyle/>
          <a:p>
            <a:fld id="{72D2F0F9-40FE-47A2-901C-3C832B0C1FC9}" type="slidenum">
              <a:rPr lang="ja-JP" altLang="en-US" sz="1400" smtClean="0">
                <a:solidFill>
                  <a:prstClr val="black"/>
                </a:solidFill>
              </a:rPr>
              <a:pPr/>
              <a:t>3</a:t>
            </a:fld>
            <a:endParaRPr lang="ja-JP" altLang="en-US" sz="1400" dirty="0">
              <a:solidFill>
                <a:prstClr val="black"/>
              </a:solidFill>
            </a:endParaRPr>
          </a:p>
        </p:txBody>
      </p:sp>
      <p:sp>
        <p:nvSpPr>
          <p:cNvPr id="23" name="角丸四角形 22"/>
          <p:cNvSpPr/>
          <p:nvPr/>
        </p:nvSpPr>
        <p:spPr>
          <a:xfrm>
            <a:off x="6253527" y="840666"/>
            <a:ext cx="1618638" cy="107322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401655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2842" y="0"/>
            <a:ext cx="9654288" cy="6647974"/>
          </a:xfrm>
          <a:prstGeom prst="rect">
            <a:avLst/>
          </a:prstGeom>
          <a:noFill/>
        </p:spPr>
        <p:txBody>
          <a:bodyPr wrap="square" rtlCol="0">
            <a:spAutoFit/>
          </a:bodyPr>
          <a:lstStyle/>
          <a:p>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介護保険法　改正</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（地域ケア会議関係抜粋）</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1200"/>
              </a:spcBef>
            </a:pPr>
            <a:r>
              <a:rPr lang="ja-JP" altLang="en-US" b="1" dirty="0" smtClean="0">
                <a:solidFill>
                  <a:prstClr val="black"/>
                </a:solidFill>
              </a:rPr>
              <a:t>第１１５条の４８</a:t>
            </a:r>
            <a:endParaRPr lang="en-US" altLang="ja-JP" b="1" dirty="0" smtClean="0">
              <a:solidFill>
                <a:prstClr val="black"/>
              </a:solidFill>
            </a:endParaRPr>
          </a:p>
          <a:p>
            <a:r>
              <a:rPr lang="ja-JP" altLang="en-US" sz="1700" u="sng" dirty="0" smtClean="0">
                <a:solidFill>
                  <a:prstClr val="black"/>
                </a:solidFill>
              </a:rPr>
              <a:t>    市町村は</a:t>
            </a:r>
            <a:r>
              <a:rPr lang="ja-JP" altLang="en-US" sz="1700" dirty="0" smtClean="0">
                <a:solidFill>
                  <a:prstClr val="black"/>
                </a:solidFill>
              </a:rPr>
              <a:t>、第１１５条の４５第２項第３号に掲げる事業の効果的な実施のために、</a:t>
            </a:r>
            <a:r>
              <a:rPr lang="ja-JP" altLang="en-US" sz="1700" u="sng" dirty="0" smtClean="0">
                <a:solidFill>
                  <a:prstClr val="black"/>
                </a:solidFill>
              </a:rPr>
              <a:t>介護支援専門員、保健医療及び福祉に関する専門的知識を有する者、民生委員その他の関係者、関係機関及び関係団体（以下この条において「関係者等」という。）により構成される会議</a:t>
            </a:r>
            <a:r>
              <a:rPr lang="ja-JP" altLang="en-US" sz="1700" dirty="0" smtClean="0">
                <a:solidFill>
                  <a:prstClr val="black"/>
                </a:solidFill>
              </a:rPr>
              <a:t>（以下この条において「会議」という。）</a:t>
            </a:r>
            <a:r>
              <a:rPr lang="ja-JP" altLang="en-US" sz="1700" u="sng" dirty="0" smtClean="0">
                <a:solidFill>
                  <a:prstClr val="black"/>
                </a:solidFill>
              </a:rPr>
              <a:t>を置くように努めなければならない</a:t>
            </a:r>
            <a:r>
              <a:rPr lang="ja-JP" altLang="en-US" sz="1700" dirty="0" smtClean="0">
                <a:solidFill>
                  <a:prstClr val="black"/>
                </a:solidFill>
              </a:rPr>
              <a:t>。</a:t>
            </a:r>
            <a:endParaRPr lang="en-US" altLang="ja-JP" sz="1700" dirty="0" smtClean="0">
              <a:solidFill>
                <a:prstClr val="black"/>
              </a:solidFill>
            </a:endParaRPr>
          </a:p>
          <a:p>
            <a:endParaRPr lang="en-US" altLang="ja-JP" sz="1700" dirty="0">
              <a:solidFill>
                <a:prstClr val="black"/>
              </a:solidFill>
            </a:endParaRPr>
          </a:p>
          <a:p>
            <a:pPr marL="144000" indent="-457200"/>
            <a:r>
              <a:rPr lang="ja-JP" altLang="en-US" sz="1700" dirty="0" smtClean="0">
                <a:solidFill>
                  <a:prstClr val="black"/>
                </a:solidFill>
              </a:rPr>
              <a:t>２　</a:t>
            </a:r>
            <a:r>
              <a:rPr lang="ja-JP" altLang="en-US" sz="1700" u="sng" dirty="0" smtClean="0">
                <a:solidFill>
                  <a:prstClr val="black"/>
                </a:solidFill>
              </a:rPr>
              <a:t>会議は、要介護被保険者その他の厚生労働省令で定める被保険者（以下この項において「支援対象被保険者」という。）への適切な支援を図るために必要な検討を行う</a:t>
            </a:r>
            <a:r>
              <a:rPr lang="ja-JP" altLang="en-US" sz="1700" dirty="0" smtClean="0">
                <a:solidFill>
                  <a:prstClr val="black"/>
                </a:solidFill>
              </a:rPr>
              <a:t>とともに、</a:t>
            </a:r>
            <a:r>
              <a:rPr lang="ja-JP" altLang="en-US" sz="1700" u="sng" dirty="0" smtClean="0">
                <a:solidFill>
                  <a:prstClr val="black"/>
                </a:solidFill>
              </a:rPr>
              <a:t>支援対象被保険者が地域において自立した日常生活を営むために必要な支援体制に関する検討を行う</a:t>
            </a:r>
            <a:r>
              <a:rPr lang="ja-JP" altLang="en-US" sz="1700" dirty="0" smtClean="0">
                <a:solidFill>
                  <a:prstClr val="black"/>
                </a:solidFill>
              </a:rPr>
              <a:t>ものとする。</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３　会議は、前項の検討を行うため必要があると認めるときは、</a:t>
            </a:r>
            <a:r>
              <a:rPr lang="ja-JP" altLang="en-US" sz="1700" u="sng" dirty="0" smtClean="0">
                <a:solidFill>
                  <a:prstClr val="black"/>
                </a:solidFill>
              </a:rPr>
              <a:t>関係者等に対し、資料又は情報の提供、意見の開陳その他必要な協力を求めることができ</a:t>
            </a:r>
            <a:r>
              <a:rPr lang="ja-JP" altLang="en-US" sz="1700" u="sng" dirty="0">
                <a:solidFill>
                  <a:prstClr val="black"/>
                </a:solidFill>
              </a:rPr>
              <a:t>る</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４　関係者等は、前項の規定に基づき、会議から資料又は情報の提供、意見の開陳その他必要な協力の求めがあった場合には、</a:t>
            </a:r>
            <a:r>
              <a:rPr lang="ja-JP" altLang="en-US" sz="1700" u="sng" dirty="0" smtClean="0">
                <a:solidFill>
                  <a:prstClr val="black"/>
                </a:solidFill>
              </a:rPr>
              <a:t>これに協力するよう努めなければならない</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５</a:t>
            </a:r>
            <a:r>
              <a:rPr lang="ja-JP" altLang="en-US" sz="1700" u="sng" dirty="0" smtClean="0">
                <a:solidFill>
                  <a:prstClr val="black"/>
                </a:solidFill>
              </a:rPr>
              <a:t>　会議の事務に従事する者、又は従事していた者は、正当な理由がなく、会議の事務に関して知り得た秘密を漏らしてはならない</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６　前各項に定めるもののほか、</a:t>
            </a:r>
            <a:r>
              <a:rPr lang="ja-JP" altLang="en-US" sz="1700" u="sng" dirty="0" smtClean="0">
                <a:solidFill>
                  <a:prstClr val="black"/>
                </a:solidFill>
              </a:rPr>
              <a:t>会議の組織及び運営に関し必要な事項は、会議が定める</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b="1" dirty="0" smtClean="0">
                <a:solidFill>
                  <a:prstClr val="black"/>
                </a:solidFill>
              </a:rPr>
              <a:t>第２０５条</a:t>
            </a:r>
            <a:endParaRPr lang="en-US" altLang="ja-JP" sz="1700" b="1" dirty="0" smtClean="0">
              <a:solidFill>
                <a:prstClr val="black"/>
              </a:solidFill>
            </a:endParaRPr>
          </a:p>
          <a:p>
            <a:pPr marL="144000" indent="-457200"/>
            <a:r>
              <a:rPr lang="ja-JP" altLang="en-US" sz="1700" dirty="0" smtClean="0">
                <a:solidFill>
                  <a:prstClr val="black"/>
                </a:solidFill>
              </a:rPr>
              <a:t>２　（略）第</a:t>
            </a:r>
            <a:r>
              <a:rPr lang="ja-JP" altLang="en-US" sz="1700" dirty="0">
                <a:solidFill>
                  <a:prstClr val="black"/>
                </a:solidFill>
              </a:rPr>
              <a:t>１１５</a:t>
            </a:r>
            <a:r>
              <a:rPr lang="ja-JP" altLang="en-US" sz="1700" dirty="0" smtClean="0">
                <a:solidFill>
                  <a:prstClr val="black"/>
                </a:solidFill>
              </a:rPr>
              <a:t>条の４８第５項の規定に</a:t>
            </a:r>
            <a:r>
              <a:rPr lang="ja-JP" altLang="en-US" sz="1600" dirty="0" smtClean="0">
                <a:solidFill>
                  <a:prstClr val="black"/>
                </a:solidFill>
              </a:rPr>
              <a:t>違反</a:t>
            </a:r>
            <a:r>
              <a:rPr lang="ja-JP" altLang="en-US" sz="1600" dirty="0">
                <a:solidFill>
                  <a:prstClr val="black"/>
                </a:solidFill>
              </a:rPr>
              <a:t>した者は</a:t>
            </a:r>
            <a:r>
              <a:rPr lang="ja-JP" altLang="en-US" sz="1600" dirty="0" smtClean="0">
                <a:solidFill>
                  <a:prstClr val="black"/>
                </a:solidFill>
              </a:rPr>
              <a:t>、１年</a:t>
            </a:r>
            <a:r>
              <a:rPr lang="ja-JP" altLang="en-US" sz="1600" dirty="0">
                <a:solidFill>
                  <a:prstClr val="black"/>
                </a:solidFill>
              </a:rPr>
              <a:t>以下</a:t>
            </a:r>
            <a:r>
              <a:rPr lang="ja-JP" altLang="en-US" sz="1600" dirty="0" smtClean="0">
                <a:solidFill>
                  <a:prstClr val="black"/>
                </a:solidFill>
              </a:rPr>
              <a:t>の懲役又</a:t>
            </a:r>
            <a:r>
              <a:rPr lang="ja-JP" altLang="en-US" sz="1600" dirty="0">
                <a:solidFill>
                  <a:prstClr val="black"/>
                </a:solidFill>
              </a:rPr>
              <a:t>は百万円以下の罰金に処する</a:t>
            </a:r>
            <a:r>
              <a:rPr lang="ja-JP" altLang="en-US" sz="1600" dirty="0" smtClean="0">
                <a:solidFill>
                  <a:prstClr val="black"/>
                </a:solidFill>
              </a:rPr>
              <a:t>。</a:t>
            </a:r>
            <a:endParaRPr lang="en-US" altLang="ja-JP" sz="1600" dirty="0">
              <a:solidFill>
                <a:prstClr val="black"/>
              </a:solidFill>
            </a:endParaRPr>
          </a:p>
        </p:txBody>
      </p:sp>
      <p:sp>
        <p:nvSpPr>
          <p:cNvPr id="2" name="スライド番号プレースホルダー 1"/>
          <p:cNvSpPr>
            <a:spLocks noGrp="1"/>
          </p:cNvSpPr>
          <p:nvPr>
            <p:ph type="sldNum" sz="quarter" idx="12"/>
          </p:nvPr>
        </p:nvSpPr>
        <p:spPr>
          <a:xfrm>
            <a:off x="7468451" y="6323932"/>
            <a:ext cx="2318809" cy="365125"/>
          </a:xfrm>
        </p:spPr>
        <p:txBody>
          <a:bodyPr/>
          <a:lstStyle/>
          <a:p>
            <a:fld id="{FCE98AE0-BE98-4E8C-BBDC-F98D666762F1}" type="slidenum">
              <a:rPr lang="ja-JP" altLang="en-US" sz="1400" smtClean="0">
                <a:solidFill>
                  <a:prstClr val="black">
                    <a:tint val="75000"/>
                  </a:prstClr>
                </a:solidFill>
              </a:rPr>
              <a:pPr/>
              <a:t>39</a:t>
            </a:fld>
            <a:endParaRPr lang="ja-JP" altLang="en-US" sz="1400" dirty="0">
              <a:solidFill>
                <a:prstClr val="black">
                  <a:tint val="75000"/>
                </a:prstClr>
              </a:solidFill>
            </a:endParaRPr>
          </a:p>
        </p:txBody>
      </p:sp>
    </p:spTree>
    <p:extLst>
      <p:ext uri="{BB962C8B-B14F-4D97-AF65-F5344CB8AC3E}">
        <p14:creationId xmlns:p14="http://schemas.microsoft.com/office/powerpoint/2010/main" val="2827384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1775" y="908720"/>
            <a:ext cx="9161888" cy="5832648"/>
          </a:xfrm>
          <a:ln>
            <a:solidFill>
              <a:schemeClr val="accent1">
                <a:shade val="50000"/>
              </a:schemeClr>
            </a:solidFill>
          </a:ln>
        </p:spPr>
        <p:txBody>
          <a:bodyPr>
            <a:normAutofit fontScale="92500" lnSpcReduction="10000"/>
          </a:bodyPr>
          <a:lstStyle/>
          <a:p>
            <a:pPr marL="468000" indent="-457200">
              <a:buNone/>
            </a:pPr>
            <a:r>
              <a:rPr kumimoji="1" lang="ja-JP" altLang="en-US" sz="2000" dirty="0" smtClean="0">
                <a:latin typeface="+mn-ea"/>
              </a:rPr>
              <a:t>平成２４年度</a:t>
            </a:r>
            <a:endParaRPr kumimoji="1" lang="en-US" altLang="ja-JP" sz="2000" dirty="0" smtClean="0">
              <a:latin typeface="+mn-ea"/>
            </a:endParaRPr>
          </a:p>
          <a:p>
            <a:pPr marL="468000" indent="-457200">
              <a:buNone/>
            </a:pPr>
            <a:r>
              <a:rPr kumimoji="1" lang="ja-JP" altLang="en-US" sz="1600" dirty="0" smtClean="0">
                <a:latin typeface="+mn-ea"/>
              </a:rPr>
              <a:t>　　○</a:t>
            </a:r>
            <a:r>
              <a:rPr lang="ja-JP" altLang="en-US" sz="1600" dirty="0">
                <a:latin typeface="+mn-ea"/>
              </a:rPr>
              <a:t>　</a:t>
            </a:r>
            <a:r>
              <a:rPr kumimoji="1" lang="ja-JP" altLang="en-US" sz="1600" dirty="0" smtClean="0">
                <a:latin typeface="+mn-ea"/>
              </a:rPr>
              <a:t>地域ケア会議への広域支援員・専門職派遣事業創設（都道府県等事業）</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　「地域ケア会議運営マニュアル」の作成（平成</a:t>
            </a:r>
            <a:r>
              <a:rPr lang="en-US" altLang="ja-JP" sz="1600" dirty="0" smtClean="0">
                <a:latin typeface="+mn-ea"/>
              </a:rPr>
              <a:t>24</a:t>
            </a:r>
            <a:r>
              <a:rPr lang="ja-JP" altLang="en-US" sz="1600" dirty="0" smtClean="0">
                <a:latin typeface="+mn-ea"/>
              </a:rPr>
              <a:t>年度老人保健健康増進等事業）</a:t>
            </a:r>
            <a:endParaRPr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a:t>
            </a:r>
            <a:r>
              <a:rPr lang="en-US" altLang="ja-JP" sz="1600" dirty="0" smtClean="0">
                <a:latin typeface="+mn-ea"/>
                <a:hlinkClick r:id="rId2"/>
              </a:rPr>
              <a:t>http</a:t>
            </a:r>
            <a:r>
              <a:rPr lang="en-US" altLang="ja-JP" sz="1600" dirty="0">
                <a:latin typeface="+mn-ea"/>
                <a:hlinkClick r:id="rId2"/>
              </a:rPr>
              <a:t>://</a:t>
            </a:r>
            <a:r>
              <a:rPr lang="en-US" altLang="ja-JP" sz="1600" dirty="0" smtClean="0">
                <a:latin typeface="+mn-ea"/>
                <a:hlinkClick r:id="rId2"/>
              </a:rPr>
              <a:t>www.nenrin.or.jp/regional/manual.html</a:t>
            </a:r>
            <a:r>
              <a:rPr lang="ja-JP" altLang="en-US" sz="1600" dirty="0" smtClean="0">
                <a:latin typeface="+mn-ea"/>
              </a:rPr>
              <a:t>）←閲覧・ダウンロードできます</a:t>
            </a:r>
            <a:endParaRPr lang="en-US" altLang="ja-JP" sz="1600" dirty="0" smtClean="0">
              <a:latin typeface="+mn-ea"/>
            </a:endParaRPr>
          </a:p>
          <a:p>
            <a:pPr marL="468000" indent="-457200">
              <a:buNone/>
            </a:pPr>
            <a:endParaRPr kumimoji="1" lang="en-US" altLang="ja-JP" sz="2000" dirty="0" smtClean="0">
              <a:latin typeface="+mn-ea"/>
            </a:endParaRPr>
          </a:p>
          <a:p>
            <a:pPr marL="468000" indent="-457200">
              <a:buNone/>
            </a:pPr>
            <a:r>
              <a:rPr lang="ja-JP" altLang="en-US" sz="2000" dirty="0">
                <a:latin typeface="+mn-ea"/>
              </a:rPr>
              <a:t>平成</a:t>
            </a:r>
            <a:r>
              <a:rPr lang="ja-JP" altLang="en-US" sz="2000" dirty="0" smtClean="0">
                <a:latin typeface="+mn-ea"/>
              </a:rPr>
              <a:t>２５年度</a:t>
            </a:r>
            <a:endParaRPr lang="en-US" altLang="ja-JP" sz="2000" dirty="0" smtClean="0">
              <a:latin typeface="+mn-ea"/>
            </a:endParaRPr>
          </a:p>
          <a:p>
            <a:pPr marL="468000" indent="-457200">
              <a:buNone/>
            </a:pPr>
            <a:r>
              <a:rPr kumimoji="1" lang="ja-JP" altLang="en-US" sz="1600" dirty="0" smtClean="0">
                <a:latin typeface="+mn-ea"/>
              </a:rPr>
              <a:t>　　○　地域</a:t>
            </a:r>
            <a:r>
              <a:rPr kumimoji="1" lang="ja-JP" altLang="en-US" sz="1600" dirty="0">
                <a:latin typeface="+mn-ea"/>
              </a:rPr>
              <a:t>ケア</a:t>
            </a:r>
            <a:r>
              <a:rPr kumimoji="1" lang="ja-JP" altLang="en-US" sz="1600" dirty="0" smtClean="0">
                <a:latin typeface="+mn-ea"/>
              </a:rPr>
              <a:t>会議活動推進等事業の創設</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（自治体実施分）</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・地域ケア会議への広域支援員・専門職派遣事業（都道府県事業）</a:t>
            </a:r>
            <a:endParaRPr kumimoji="1" lang="en-US" altLang="ja-JP" sz="1600" dirty="0" smtClean="0">
              <a:latin typeface="+mn-ea"/>
            </a:endParaRPr>
          </a:p>
          <a:p>
            <a:pPr marL="468000" indent="-457200">
              <a:buNone/>
            </a:pPr>
            <a:r>
              <a:rPr lang="ja-JP" altLang="en-US" sz="1600" dirty="0" smtClean="0">
                <a:latin typeface="+mn-ea"/>
              </a:rPr>
              <a:t>　　　　・地域</a:t>
            </a:r>
            <a:r>
              <a:rPr lang="ja-JP" altLang="en-US" sz="1600" dirty="0">
                <a:latin typeface="+mn-ea"/>
              </a:rPr>
              <a:t>ケア会議立ち上げに</a:t>
            </a:r>
            <a:r>
              <a:rPr lang="ja-JP" altLang="en-US" sz="1600" dirty="0" smtClean="0">
                <a:latin typeface="+mn-ea"/>
              </a:rPr>
              <a:t>かかる事業（市町村事業）</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（国実施分）</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・全国会議の開催（都道府県、指定都市、中核市、一般市町村担当者を対象）</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・「地域ケア会議実践事例集」の作成</a:t>
            </a:r>
            <a:endParaRPr kumimoji="1" lang="en-US" altLang="ja-JP" sz="1600" dirty="0" smtClean="0">
              <a:latin typeface="+mn-ea"/>
            </a:endParaRPr>
          </a:p>
          <a:p>
            <a:pPr marL="648000" indent="-457200">
              <a:buNone/>
            </a:pPr>
            <a:r>
              <a:rPr lang="ja-JP" altLang="en-US" sz="1600" dirty="0">
                <a:latin typeface="+mn-ea"/>
              </a:rPr>
              <a:t>　</a:t>
            </a:r>
            <a:r>
              <a:rPr lang="ja-JP" altLang="en-US" sz="1600" dirty="0" smtClean="0">
                <a:latin typeface="+mn-ea"/>
              </a:rPr>
              <a:t>　　　（</a:t>
            </a:r>
            <a:r>
              <a:rPr lang="en-US" altLang="ja-JP" sz="1600" dirty="0" smtClean="0">
                <a:latin typeface="+mn-ea"/>
                <a:hlinkClick r:id="rId3"/>
              </a:rPr>
              <a:t>http</a:t>
            </a:r>
            <a:r>
              <a:rPr lang="en-US" altLang="ja-JP" sz="1600" dirty="0">
                <a:latin typeface="+mn-ea"/>
                <a:hlinkClick r:id="rId3"/>
              </a:rPr>
              <a:t>://www.mhlw.go.jp/stf/seisakunitsuite/bunya/hukushi_kaigo/kaigo_koureisha/chiiki-houkatsu</a:t>
            </a:r>
            <a:r>
              <a:rPr lang="en-US" altLang="ja-JP" sz="1600" dirty="0" smtClean="0">
                <a:latin typeface="+mn-ea"/>
                <a:hlinkClick r:id="rId3"/>
              </a:rPr>
              <a:t>/</a:t>
            </a:r>
            <a:r>
              <a:rPr lang="ja-JP" altLang="en-US" sz="1600" dirty="0" smtClean="0">
                <a:latin typeface="+mn-ea"/>
              </a:rPr>
              <a:t>）</a:t>
            </a:r>
            <a:endParaRPr lang="en-US" altLang="ja-JP" sz="1600" dirty="0" smtClean="0">
              <a:latin typeface="+mn-ea"/>
            </a:endParaRPr>
          </a:p>
          <a:p>
            <a:pPr marL="648000" indent="-457200">
              <a:buNone/>
            </a:pPr>
            <a:r>
              <a:rPr lang="en-US" altLang="ja-JP" sz="1600" dirty="0">
                <a:latin typeface="+mn-ea"/>
              </a:rPr>
              <a:t> </a:t>
            </a:r>
            <a:r>
              <a:rPr lang="en-US" altLang="ja-JP" sz="1600" dirty="0" smtClean="0">
                <a:latin typeface="+mn-ea"/>
              </a:rPr>
              <a:t>         </a:t>
            </a:r>
            <a:r>
              <a:rPr lang="ja-JP" altLang="en-US" sz="1600" dirty="0">
                <a:latin typeface="+mn-ea"/>
              </a:rPr>
              <a:t>←</a:t>
            </a:r>
            <a:r>
              <a:rPr lang="ja-JP" altLang="en-US" sz="1600" dirty="0" smtClean="0">
                <a:latin typeface="+mn-ea"/>
              </a:rPr>
              <a:t>閲覧・ダウンロードできます</a:t>
            </a:r>
            <a:endParaRPr lang="en-US" altLang="ja-JP" sz="1600" dirty="0" smtClean="0">
              <a:latin typeface="+mn-ea"/>
            </a:endParaRPr>
          </a:p>
          <a:p>
            <a:pPr marL="468000" indent="-457200">
              <a:buNone/>
            </a:pP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・地域ケア会議に係る実務者研修の実施（全国７ブロック、１２回開催。受講者約１，４００人）</a:t>
            </a:r>
            <a:endParaRPr lang="en-US" altLang="ja-JP" sz="1600" dirty="0" smtClean="0">
              <a:latin typeface="+mn-ea"/>
            </a:endParaRPr>
          </a:p>
          <a:p>
            <a:pPr marL="468000" indent="-457200">
              <a:buNone/>
            </a:pPr>
            <a:endParaRPr lang="en-US" altLang="ja-JP" sz="1600" dirty="0">
              <a:latin typeface="+mn-ea"/>
            </a:endParaRPr>
          </a:p>
          <a:p>
            <a:pPr marL="468000" indent="-457200">
              <a:buNone/>
            </a:pPr>
            <a:r>
              <a:rPr lang="ja-JP" altLang="en-US" sz="2000" dirty="0" smtClean="0">
                <a:latin typeface="+mn-ea"/>
              </a:rPr>
              <a:t>平成２６年度</a:t>
            </a:r>
            <a:endParaRPr lang="en-US" altLang="ja-JP" sz="2000" dirty="0">
              <a:latin typeface="+mn-ea"/>
            </a:endParaRPr>
          </a:p>
          <a:p>
            <a:pPr marL="468000" indent="-457200">
              <a:buNone/>
            </a:pPr>
            <a:r>
              <a:rPr lang="ja-JP" altLang="en-US" sz="1600" dirty="0">
                <a:latin typeface="+mn-ea"/>
              </a:rPr>
              <a:t>　　○</a:t>
            </a:r>
            <a:r>
              <a:rPr lang="ja-JP" altLang="en-US" sz="1600" dirty="0" smtClean="0">
                <a:latin typeface="+mn-ea"/>
              </a:rPr>
              <a:t>　２５年度に引き続き、地域ケア会議活用推進等事業を実施。</a:t>
            </a:r>
            <a:endParaRPr lang="en-US" altLang="ja-JP" sz="1600" dirty="0" smtClean="0">
              <a:latin typeface="+mn-ea"/>
            </a:endParaRPr>
          </a:p>
          <a:p>
            <a:pPr marL="612000" indent="-457200">
              <a:buNone/>
            </a:pPr>
            <a:r>
              <a:rPr kumimoji="1" lang="ja-JP" altLang="en-US" sz="1600" dirty="0">
                <a:latin typeface="+mn-ea"/>
              </a:rPr>
              <a:t>　</a:t>
            </a:r>
            <a:r>
              <a:rPr kumimoji="1" lang="ja-JP" altLang="en-US" sz="1600" dirty="0" smtClean="0">
                <a:latin typeface="+mn-ea"/>
              </a:rPr>
              <a:t>　</a:t>
            </a:r>
            <a:r>
              <a:rPr kumimoji="1" lang="en-US" altLang="ja-JP" sz="1600" dirty="0" smtClean="0">
                <a:latin typeface="+mn-ea"/>
              </a:rPr>
              <a:t>※</a:t>
            </a:r>
            <a:r>
              <a:rPr kumimoji="1" lang="ja-JP" altLang="en-US" sz="1600" dirty="0" smtClean="0">
                <a:latin typeface="+mn-ea"/>
              </a:rPr>
              <a:t>全国会議及び実務者研修は秋以降実施予定。なお実務者研修は、平成２７年度までを予定しており、全センターでの受講を目標としている。</a:t>
            </a:r>
            <a:endParaRPr kumimoji="1" lang="ja-JP" altLang="en-US" sz="1800" dirty="0">
              <a:latin typeface="+mn-ea"/>
            </a:endParaRPr>
          </a:p>
        </p:txBody>
      </p:sp>
      <p:sp>
        <p:nvSpPr>
          <p:cNvPr id="5" name="タイトル 1"/>
          <p:cNvSpPr txBox="1">
            <a:spLocks/>
          </p:cNvSpPr>
          <p:nvPr/>
        </p:nvSpPr>
        <p:spPr>
          <a:xfrm>
            <a:off x="68457" y="44624"/>
            <a:ext cx="9801073"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000" dirty="0" smtClean="0">
                <a:solidFill>
                  <a:prstClr val="black"/>
                </a:solidFill>
                <a:latin typeface="ＭＳ Ｐゴシック"/>
              </a:rPr>
              <a:t>地域</a:t>
            </a:r>
            <a:r>
              <a:rPr lang="ja-JP" altLang="en-US" sz="2000" dirty="0">
                <a:solidFill>
                  <a:prstClr val="black"/>
                </a:solidFill>
                <a:latin typeface="ＭＳ Ｐゴシック"/>
              </a:rPr>
              <a:t>ケア</a:t>
            </a:r>
            <a:r>
              <a:rPr lang="ja-JP" altLang="en-US" sz="2000" dirty="0" smtClean="0">
                <a:solidFill>
                  <a:prstClr val="black"/>
                </a:solidFill>
                <a:latin typeface="ＭＳ Ｐゴシック"/>
              </a:rPr>
              <a:t>会議に関する厚生労働省の取組</a:t>
            </a:r>
            <a:endParaRPr lang="ja-JP" altLang="en-US" sz="2000" dirty="0">
              <a:solidFill>
                <a:prstClr val="black"/>
              </a:solidFill>
              <a:latin typeface="ＭＳ Ｐゴシック"/>
            </a:endParaRPr>
          </a:p>
        </p:txBody>
      </p:sp>
      <p:sp>
        <p:nvSpPr>
          <p:cNvPr id="2" name="大かっこ 1"/>
          <p:cNvSpPr/>
          <p:nvPr/>
        </p:nvSpPr>
        <p:spPr>
          <a:xfrm>
            <a:off x="742967" y="2924944"/>
            <a:ext cx="8451939" cy="2520280"/>
          </a:xfrm>
          <a:prstGeom prst="bracketPair">
            <a:avLst>
              <a:gd name="adj" fmla="val 7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 name="スライド番号プレースホルダー 3"/>
          <p:cNvSpPr>
            <a:spLocks noGrp="1"/>
          </p:cNvSpPr>
          <p:nvPr>
            <p:ph type="sldNum" sz="quarter" idx="12"/>
          </p:nvPr>
        </p:nvSpPr>
        <p:spPr>
          <a:xfrm>
            <a:off x="7502786" y="6381525"/>
            <a:ext cx="2318809" cy="365125"/>
          </a:xfrm>
        </p:spPr>
        <p:txBody>
          <a:bodyPr/>
          <a:lstStyle/>
          <a:p>
            <a:fld id="{FCE98AE0-BE98-4E8C-BBDC-F98D666762F1}"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val="3989873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686" y="692696"/>
            <a:ext cx="9684654" cy="5982424"/>
          </a:xfrm>
          <a:prstGeom prst="rect">
            <a:avLst/>
          </a:prstGeom>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ja-JP" sz="1600" dirty="0" smtClean="0">
                <a:solidFill>
                  <a:prstClr val="black"/>
                </a:solidFill>
              </a:rPr>
              <a:t>問</a:t>
            </a:r>
            <a:r>
              <a:rPr lang="ja-JP" altLang="ja-JP" sz="1600" dirty="0">
                <a:solidFill>
                  <a:prstClr val="black"/>
                </a:solidFill>
              </a:rPr>
              <a:t>　地域ケア会議と協議体との連携についての記載があるが、どのような関係なのか。構成メンバーは共通するものではないか</a:t>
            </a:r>
            <a:r>
              <a:rPr lang="ja-JP" altLang="ja-JP" sz="1600" dirty="0" smtClean="0">
                <a:solidFill>
                  <a:prstClr val="black"/>
                </a:solidFill>
              </a:rPr>
              <a:t>。</a:t>
            </a:r>
            <a:endParaRPr lang="en-US" altLang="ja-JP" sz="1600" dirty="0">
              <a:solidFill>
                <a:prstClr val="black"/>
              </a:solidFill>
            </a:endParaRPr>
          </a:p>
          <a:p>
            <a:pPr marL="180000" indent="-457200">
              <a:buFont typeface="Arial" pitchFamily="34" charset="0"/>
              <a:buNone/>
            </a:pPr>
            <a:endParaRPr lang="en-US" altLang="ja-JP" sz="1600" dirty="0" smtClean="0">
              <a:solidFill>
                <a:prstClr val="black"/>
              </a:solidFill>
            </a:endParaRPr>
          </a:p>
          <a:p>
            <a:pPr marL="180000" indent="-457200">
              <a:buFont typeface="Arial" pitchFamily="34" charset="0"/>
              <a:buNone/>
            </a:pPr>
            <a:r>
              <a:rPr lang="ja-JP" altLang="ja-JP" sz="1600" dirty="0" smtClean="0">
                <a:solidFill>
                  <a:prstClr val="black"/>
                </a:solidFill>
              </a:rPr>
              <a:t>答</a:t>
            </a:r>
            <a:endParaRPr lang="en-US" altLang="ja-JP" sz="1600" dirty="0">
              <a:solidFill>
                <a:prstClr val="black"/>
              </a:solidFill>
            </a:endParaRPr>
          </a:p>
          <a:p>
            <a:pPr marL="180000" indent="-457200">
              <a:buFont typeface="Arial" pitchFamily="34" charset="0"/>
              <a:buNone/>
            </a:pPr>
            <a:r>
              <a:rPr lang="ja-JP" altLang="ja-JP" sz="1600" dirty="0" smtClean="0">
                <a:solidFill>
                  <a:prstClr val="black"/>
                </a:solidFill>
              </a:rPr>
              <a:t>１</a:t>
            </a:r>
            <a:r>
              <a:rPr lang="ja-JP" altLang="ja-JP" sz="1600" dirty="0">
                <a:solidFill>
                  <a:prstClr val="black"/>
                </a:solidFill>
              </a:rPr>
              <a:t>　地域ケア会議については、多職種による個別事例の検討を通じ、高齢者の自立に資するケアプランにつなげていくとともに、個別事例の検討を積み重ねることで、地域課題を発見し、新たな資源開発などにつなげていくもの。</a:t>
            </a:r>
          </a:p>
          <a:p>
            <a:pPr marL="182563" indent="77788">
              <a:buFont typeface="Arial" pitchFamily="34" charset="0"/>
              <a:buNone/>
            </a:pPr>
            <a:r>
              <a:rPr lang="ja-JP" altLang="ja-JP" sz="1600" dirty="0">
                <a:solidFill>
                  <a:prstClr val="black"/>
                </a:solidFill>
              </a:rPr>
              <a:t>このように地域ケア会議については、地域資源の把握・開発という側面で協議体の取組をサポートするものであることから、ガイドライン案</a:t>
            </a:r>
            <a:r>
              <a:rPr lang="en-US" altLang="ja-JP" sz="1600" dirty="0">
                <a:solidFill>
                  <a:prstClr val="black"/>
                </a:solidFill>
              </a:rPr>
              <a:t>P38</a:t>
            </a:r>
            <a:r>
              <a:rPr lang="ja-JP" altLang="ja-JP" sz="1600" dirty="0">
                <a:solidFill>
                  <a:prstClr val="black"/>
                </a:solidFill>
              </a:rPr>
              <a:t>でお示ししているとおり、「生活支援・介護予防サービスの充実を図っていく上で、コーディネーターや協議体の仕組みと連携しながら、積極的に活用を図っていくことが望ましい」と考えており、例えば、地域ケア会議にコーディネーターが参加するなど地域の実情に応じた連携した取組を進めていただきたいと考えている。（なお、ガイドライン案</a:t>
            </a:r>
            <a:r>
              <a:rPr lang="en-US" altLang="ja-JP" sz="1600" dirty="0">
                <a:solidFill>
                  <a:prstClr val="black"/>
                </a:solidFill>
              </a:rPr>
              <a:t>P39</a:t>
            </a:r>
            <a:r>
              <a:rPr lang="ja-JP" altLang="ja-JP" sz="1600" dirty="0">
                <a:solidFill>
                  <a:prstClr val="black"/>
                </a:solidFill>
              </a:rPr>
              <a:t>において地域ケア会議によるサービス開発の事例も紹介している。）</a:t>
            </a:r>
          </a:p>
          <a:p>
            <a:pPr marL="0" indent="0">
              <a:buFont typeface="Arial" pitchFamily="34" charset="0"/>
              <a:buNone/>
            </a:pPr>
            <a:endParaRPr lang="ja-JP" altLang="ja-JP" sz="1600" dirty="0">
              <a:solidFill>
                <a:prstClr val="black"/>
              </a:solidFill>
            </a:endParaRPr>
          </a:p>
          <a:p>
            <a:pPr marL="182563" indent="-182563">
              <a:buFont typeface="Arial" pitchFamily="34" charset="0"/>
              <a:buNone/>
            </a:pPr>
            <a:r>
              <a:rPr lang="ja-JP" altLang="ja-JP" sz="1600" dirty="0">
                <a:solidFill>
                  <a:prstClr val="black"/>
                </a:solidFill>
              </a:rPr>
              <a:t>２　地域ケア会議は、個別事例の検討を通じて医療関係職種などを含めた多職種協働によるケアマネジメント支援を行うことが基本である一方、協議体は、多様なサービス提供主体間の情報共有及び連携・協働による資源開発等を推進することとしている。このように性格等は異なるが、協議体の構成メンバーは、地域ケア会議のうち、地域包括支援ネットワークを支える職種・機関の代表者レベルが集まり、地域づくり・資源開発、政策の形成の観点から議論する市町村レベルの会議と一般的には一部重複することも想定されるので、例えば、小規模な自治体では両者を連続した時間で開催する等により効率的な運営を図っていただければと考えている</a:t>
            </a:r>
            <a:r>
              <a:rPr lang="ja-JP" altLang="ja-JP" sz="1600" dirty="0" smtClean="0">
                <a:solidFill>
                  <a:prstClr val="black"/>
                </a:solidFill>
              </a:rPr>
              <a:t>。</a:t>
            </a:r>
            <a:endParaRPr lang="en-US" altLang="ja-JP" sz="1600" dirty="0" smtClean="0">
              <a:solidFill>
                <a:prstClr val="black"/>
              </a:solidFill>
            </a:endParaRPr>
          </a:p>
          <a:p>
            <a:pPr marL="182563" indent="-182563">
              <a:buFont typeface="Arial" pitchFamily="34" charset="0"/>
              <a:buNone/>
            </a:pPr>
            <a:r>
              <a:rPr lang="ja-JP" altLang="en-US" sz="1600" dirty="0" smtClean="0">
                <a:solidFill>
                  <a:prstClr val="black"/>
                </a:solidFill>
                <a:latin typeface="ＭＳ ゴシック" panose="020B0609070205080204" pitchFamily="49" charset="-128"/>
                <a:ea typeface="ＭＳ ゴシック" panose="020B0609070205080204" pitchFamily="49" charset="-128"/>
              </a:rPr>
              <a:t>（平成２６年９月３０日版　「介護予防・日常生活支援総合事業ガイドライン案」についての</a:t>
            </a:r>
            <a:r>
              <a:rPr lang="en-US" altLang="ja-JP" sz="1600" dirty="0" smtClean="0">
                <a:solidFill>
                  <a:prstClr val="black"/>
                </a:solidFill>
                <a:latin typeface="ＭＳ ゴシック" panose="020B0609070205080204" pitchFamily="49" charset="-128"/>
                <a:ea typeface="ＭＳ ゴシック" panose="020B0609070205080204" pitchFamily="49" charset="-128"/>
              </a:rPr>
              <a:t>Q&amp;A</a:t>
            </a:r>
            <a:r>
              <a:rPr lang="ja-JP" altLang="en-US" sz="1600" dirty="0" smtClean="0">
                <a:solidFill>
                  <a:prstClr val="black"/>
                </a:solidFill>
                <a:latin typeface="ＭＳ ゴシック" panose="020B0609070205080204" pitchFamily="49" charset="-128"/>
                <a:ea typeface="ＭＳ ゴシック" panose="020B0609070205080204" pitchFamily="49" charset="-128"/>
              </a:rPr>
              <a:t>より）</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840" y="1439"/>
            <a:ext cx="9845448" cy="547241"/>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prstClr val="white"/>
                </a:solidFill>
                <a:latin typeface="ＤＨＰ平成ゴシックW5" panose="020B0500000000000000" pitchFamily="50" charset="-128"/>
                <a:ea typeface="ＤＨＰ平成ゴシックW5" panose="020B0500000000000000" pitchFamily="50" charset="-128"/>
              </a:rPr>
              <a:t>地域ケア会議と協議体の関係</a:t>
            </a:r>
            <a:endParaRPr lang="ja-JP" altLang="en-US" sz="2400" b="1" dirty="0">
              <a:solidFill>
                <a:prstClr val="white"/>
              </a:solidFill>
              <a:latin typeface="ＤＨＰ平成ゴシックW5" panose="020B0500000000000000" pitchFamily="50" charset="-128"/>
              <a:ea typeface="ＤＨＰ平成ゴシックW5" panose="020B0500000000000000" pitchFamily="50" charset="-128"/>
            </a:endParaRPr>
          </a:p>
        </p:txBody>
      </p:sp>
      <p:sp>
        <p:nvSpPr>
          <p:cNvPr id="5" name="スライド番号プレースホルダー 3"/>
          <p:cNvSpPr>
            <a:spLocks noGrp="1"/>
          </p:cNvSpPr>
          <p:nvPr>
            <p:ph type="sldNum" sz="quarter" idx="12"/>
          </p:nvPr>
        </p:nvSpPr>
        <p:spPr>
          <a:xfrm>
            <a:off x="9375442" y="6493271"/>
            <a:ext cx="555364" cy="365125"/>
          </a:xfrm>
        </p:spPr>
        <p:txBody>
          <a:bodyPr/>
          <a:lstStyle/>
          <a:p>
            <a:fld id="{FCE98AE0-BE98-4E8C-BBDC-F98D666762F1}" type="slidenum">
              <a:rPr lang="ja-JP" altLang="en-US" sz="1600" smtClean="0">
                <a:solidFill>
                  <a:prstClr val="black"/>
                </a:solidFill>
              </a:rPr>
              <a:pPr/>
              <a:t>41</a:t>
            </a:fld>
            <a:endParaRPr lang="ja-JP" altLang="en-US" sz="1600" dirty="0">
              <a:solidFill>
                <a:prstClr val="black"/>
              </a:solidFill>
            </a:endParaRPr>
          </a:p>
        </p:txBody>
      </p:sp>
    </p:spTree>
    <p:extLst>
      <p:ext uri="{BB962C8B-B14F-4D97-AF65-F5344CB8AC3E}">
        <p14:creationId xmlns:p14="http://schemas.microsoft.com/office/powerpoint/2010/main" val="1000493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7" y="2963230"/>
            <a:ext cx="8943497" cy="931540"/>
          </a:xfrm>
        </p:spPr>
        <p:style>
          <a:lnRef idx="1">
            <a:schemeClr val="accent1"/>
          </a:lnRef>
          <a:fillRef idx="3">
            <a:schemeClr val="accent1"/>
          </a:fillRef>
          <a:effectRef idx="2">
            <a:schemeClr val="accent1"/>
          </a:effectRef>
          <a:fontRef idx="minor">
            <a:schemeClr val="lt1"/>
          </a:fontRef>
        </p:style>
        <p:txBody>
          <a:bodyPr/>
          <a:lstStyle/>
          <a:p>
            <a:r>
              <a:rPr lang="ja-JP" altLang="en-US" sz="4000" kern="1200" dirty="0">
                <a:solidFill>
                  <a:schemeClr val="bg1"/>
                </a:solidFill>
                <a:latin typeface="Calibri"/>
              </a:rPr>
              <a:t>予防給付の見直し</a:t>
            </a:r>
            <a:endParaRPr kumimoji="1" lang="ja-JP" altLang="en-US" sz="4000" dirty="0">
              <a:solidFill>
                <a:schemeClr val="bg1"/>
              </a:solidFill>
            </a:endParaRPr>
          </a:p>
        </p:txBody>
      </p:sp>
    </p:spTree>
    <p:extLst>
      <p:ext uri="{BB962C8B-B14F-4D97-AF65-F5344CB8AC3E}">
        <p14:creationId xmlns:p14="http://schemas.microsoft.com/office/powerpoint/2010/main" val="1673986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656" y="30879"/>
            <a:ext cx="9910195" cy="404663"/>
          </a:xfrm>
          <a:noFill/>
          <a:ln>
            <a:noFill/>
          </a:ln>
        </p:spPr>
        <p:txBody>
          <a:bodyPr>
            <a:noAutofit/>
          </a:bodyPr>
          <a:lstStyle/>
          <a:p>
            <a:r>
              <a:rPr lang="ja-JP" altLang="en-US" sz="2000" b="1" dirty="0" smtClean="0"/>
              <a:t>要支援者の訪問介護、通所介護の</a:t>
            </a:r>
            <a:r>
              <a:rPr lang="ja-JP" altLang="en-US" sz="2000" b="1" dirty="0"/>
              <a:t>総合事業への</a:t>
            </a:r>
            <a:r>
              <a:rPr lang="ja-JP" altLang="en-US" sz="2000" b="1" dirty="0" smtClean="0"/>
              <a:t>移行（介護予防・生活支援サービス事業）</a:t>
            </a:r>
            <a:endParaRPr kumimoji="1" lang="ja-JP" altLang="en-US" sz="2000" b="1" dirty="0"/>
          </a:p>
        </p:txBody>
      </p:sp>
      <p:sp>
        <p:nvSpPr>
          <p:cNvPr id="5" name="角丸四角形 4"/>
          <p:cNvSpPr/>
          <p:nvPr/>
        </p:nvSpPr>
        <p:spPr>
          <a:xfrm>
            <a:off x="215498" y="1521950"/>
            <a:ext cx="3020059" cy="39488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予防給付</a:t>
            </a:r>
            <a:r>
              <a:rPr lang="ja-JP" altLang="en-US" dirty="0">
                <a:solidFill>
                  <a:prstClr val="black"/>
                </a:solidFill>
              </a:rPr>
              <a:t>による</a:t>
            </a:r>
            <a:r>
              <a:rPr lang="ja-JP" altLang="en-US" dirty="0" smtClean="0">
                <a:solidFill>
                  <a:prstClr val="black"/>
                </a:solidFill>
              </a:rPr>
              <a:t>サービス</a:t>
            </a:r>
            <a:endParaRPr lang="ja-JP" altLang="en-US" dirty="0">
              <a:solidFill>
                <a:prstClr val="black"/>
              </a:solidFill>
            </a:endParaRPr>
          </a:p>
        </p:txBody>
      </p:sp>
      <p:sp>
        <p:nvSpPr>
          <p:cNvPr id="12" name="正方形/長方形 11"/>
          <p:cNvSpPr/>
          <p:nvPr/>
        </p:nvSpPr>
        <p:spPr>
          <a:xfrm>
            <a:off x="332912" y="1953754"/>
            <a:ext cx="2666476" cy="47876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8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200" dirty="0">
                <a:solidFill>
                  <a:prstClr val="black"/>
                </a:solidFill>
              </a:rPr>
              <a:t>・訪問看護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・通所リハビリテーション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・短期入所療養介護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・居宅療養管理指導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特定施設入所者生活介護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・訪問入浴介護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・認知症対応型通所介護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・小規模多機能型居宅介護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・認知症対応型共同生活介護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・福祉用具貸与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福祉用具販売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・住宅改修　　　　　　　　　　　</a:t>
            </a:r>
            <a:r>
              <a:rPr lang="ja-JP" altLang="en-US" sz="1200" dirty="0" smtClean="0">
                <a:solidFill>
                  <a:prstClr val="black"/>
                </a:solidFill>
              </a:rPr>
              <a:t>など</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257830" y="1464150"/>
            <a:ext cx="4153819" cy="538899"/>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新しい総合事業</a:t>
            </a:r>
            <a:r>
              <a:rPr lang="ja-JP" altLang="en-US" dirty="0">
                <a:solidFill>
                  <a:prstClr val="black"/>
                </a:solidFill>
              </a:rPr>
              <a:t>による</a:t>
            </a:r>
            <a:r>
              <a:rPr lang="ja-JP" altLang="en-US" dirty="0" smtClean="0">
                <a:solidFill>
                  <a:prstClr val="black"/>
                </a:solidFill>
              </a:rPr>
              <a:t>サービス</a:t>
            </a:r>
            <a:endParaRPr lang="en-US" altLang="ja-JP" dirty="0" smtClean="0">
              <a:solidFill>
                <a:prstClr val="black"/>
              </a:solidFill>
            </a:endParaRPr>
          </a:p>
          <a:p>
            <a:pPr algn="ctr" fontAlgn="base">
              <a:spcBef>
                <a:spcPct val="0"/>
              </a:spcBef>
              <a:spcAft>
                <a:spcPct val="0"/>
              </a:spcAft>
            </a:pPr>
            <a:r>
              <a:rPr lang="ja-JP" altLang="en-US" sz="1600" dirty="0">
                <a:solidFill>
                  <a:prstClr val="black"/>
                </a:solidFill>
              </a:rPr>
              <a:t>（介護</a:t>
            </a:r>
            <a:r>
              <a:rPr lang="ja-JP" altLang="en-US" sz="1600" dirty="0" smtClean="0">
                <a:solidFill>
                  <a:prstClr val="black"/>
                </a:solidFill>
              </a:rPr>
              <a:t>予防</a:t>
            </a:r>
            <a:r>
              <a:rPr lang="ja-JP" altLang="en-US" sz="1600" dirty="0">
                <a:solidFill>
                  <a:prstClr val="black"/>
                </a:solidFill>
              </a:rPr>
              <a:t>・生活</a:t>
            </a:r>
            <a:r>
              <a:rPr lang="ja-JP" altLang="en-US" sz="1600" dirty="0" smtClean="0">
                <a:solidFill>
                  <a:prstClr val="black"/>
                </a:solidFill>
              </a:rPr>
              <a:t>支援サービス事業）</a:t>
            </a:r>
            <a:endParaRPr lang="ja-JP" altLang="en-US" sz="1600" dirty="0">
              <a:solidFill>
                <a:prstClr val="black"/>
              </a:solidFill>
            </a:endParaRPr>
          </a:p>
        </p:txBody>
      </p:sp>
      <p:sp>
        <p:nvSpPr>
          <p:cNvPr id="15" name="正方形/長方形 14"/>
          <p:cNvSpPr/>
          <p:nvPr/>
        </p:nvSpPr>
        <p:spPr>
          <a:xfrm>
            <a:off x="5257834" y="2046399"/>
            <a:ext cx="4155368" cy="16912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r>
              <a:rPr lang="ja-JP" altLang="en-US" sz="1100" dirty="0">
                <a:solidFill>
                  <a:prstClr val="black"/>
                </a:solidFill>
              </a:rPr>
              <a:t>　</a:t>
            </a:r>
            <a:endParaRPr lang="en-US" altLang="ja-JP" sz="1000" dirty="0">
              <a:solidFill>
                <a:prstClr val="black"/>
              </a:solidFill>
            </a:endParaRPr>
          </a:p>
        </p:txBody>
      </p:sp>
      <p:sp>
        <p:nvSpPr>
          <p:cNvPr id="41" name="右矢印 40"/>
          <p:cNvSpPr/>
          <p:nvPr/>
        </p:nvSpPr>
        <p:spPr>
          <a:xfrm>
            <a:off x="3334468" y="2146272"/>
            <a:ext cx="1444776" cy="720999"/>
          </a:xfrm>
          <a:prstGeom prst="rightArrow">
            <a:avLst>
              <a:gd name="adj1" fmla="val 63210"/>
              <a:gd name="adj2" fmla="val 585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200" dirty="0">
              <a:solidFill>
                <a:prstClr val="black"/>
              </a:solidFill>
            </a:endParaRPr>
          </a:p>
        </p:txBody>
      </p:sp>
      <p:sp>
        <p:nvSpPr>
          <p:cNvPr id="4" name="テキスト ボックス 3"/>
          <p:cNvSpPr txBox="1"/>
          <p:nvPr/>
        </p:nvSpPr>
        <p:spPr>
          <a:xfrm>
            <a:off x="5294304" y="1987212"/>
            <a:ext cx="2040514" cy="1631216"/>
          </a:xfrm>
          <a:prstGeom prst="rect">
            <a:avLst/>
          </a:prstGeom>
          <a:noFill/>
        </p:spPr>
        <p:txBody>
          <a:bodyPr wrap="square" rtlCol="0">
            <a:spAutoFit/>
          </a:bodyPr>
          <a:lstStyle/>
          <a:p>
            <a:pPr fontAlgn="base">
              <a:spcBef>
                <a:spcPct val="0"/>
              </a:spcBef>
              <a:spcAft>
                <a:spcPct val="0"/>
              </a:spcAft>
            </a:pPr>
            <a:endParaRPr lang="en-US" altLang="ja-JP" sz="16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・訪問型サービス</a:t>
            </a:r>
            <a:endParaRPr lang="en-US" altLang="ja-JP" sz="1400" dirty="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・通所型</a:t>
            </a:r>
            <a:r>
              <a:rPr lang="ja-JP" altLang="en-US" sz="1400" dirty="0" smtClean="0">
                <a:solidFill>
                  <a:prstClr val="black"/>
                </a:solidFill>
                <a:latin typeface="Arial" pitchFamily="34" charset="0"/>
              </a:rPr>
              <a:t>サービス</a:t>
            </a: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smtClean="0">
                <a:solidFill>
                  <a:prstClr val="black"/>
                </a:solidFill>
                <a:latin typeface="Arial" pitchFamily="34" charset="0"/>
              </a:rPr>
              <a:t>・生活支援サービス</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（配食・見守り等）</a:t>
            </a:r>
            <a:endParaRPr lang="ja-JP" altLang="en-US" sz="1400" dirty="0">
              <a:solidFill>
                <a:prstClr val="black"/>
              </a:solidFill>
              <a:latin typeface="Arial" pitchFamily="34" charset="0"/>
            </a:endParaRPr>
          </a:p>
        </p:txBody>
      </p:sp>
      <p:sp>
        <p:nvSpPr>
          <p:cNvPr id="52" name="四角形吹き出し 51"/>
          <p:cNvSpPr/>
          <p:nvPr/>
        </p:nvSpPr>
        <p:spPr>
          <a:xfrm>
            <a:off x="7068052" y="2102034"/>
            <a:ext cx="2668600" cy="288000"/>
          </a:xfrm>
          <a:prstGeom prst="wedgeRectCallout">
            <a:avLst>
              <a:gd name="adj1" fmla="val -59954"/>
              <a:gd name="adj2" fmla="val 4318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・多様な担い手による生活支援</a:t>
            </a:r>
            <a:endParaRPr lang="en-US" altLang="ja-JP" sz="1400" dirty="0">
              <a:solidFill>
                <a:prstClr val="black"/>
              </a:solidFill>
            </a:endParaRPr>
          </a:p>
        </p:txBody>
      </p:sp>
      <p:sp>
        <p:nvSpPr>
          <p:cNvPr id="25" name="四角形吹き出し 24"/>
          <p:cNvSpPr/>
          <p:nvPr/>
        </p:nvSpPr>
        <p:spPr>
          <a:xfrm>
            <a:off x="7068178" y="2486185"/>
            <a:ext cx="2668601" cy="432000"/>
          </a:xfrm>
          <a:prstGeom prst="wedgeRectCallout">
            <a:avLst>
              <a:gd name="adj1" fmla="val -59888"/>
              <a:gd name="adj2" fmla="val -225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・ミニデイなどの通いの場</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・運動、栄養、口腔ケア等の教室</a:t>
            </a:r>
            <a:endParaRPr lang="en-US" altLang="ja-JP" sz="1400" dirty="0">
              <a:solidFill>
                <a:prstClr val="black"/>
              </a:solidFill>
            </a:endParaRPr>
          </a:p>
        </p:txBody>
      </p:sp>
      <p:cxnSp>
        <p:nvCxnSpPr>
          <p:cNvPr id="31" name="直線コネクタ 30"/>
          <p:cNvCxnSpPr/>
          <p:nvPr/>
        </p:nvCxnSpPr>
        <p:spPr>
          <a:xfrm>
            <a:off x="294505" y="3737670"/>
            <a:ext cx="270210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07649" y="2169880"/>
            <a:ext cx="1521253" cy="13691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fontAlgn="base">
              <a:spcBef>
                <a:spcPct val="0"/>
              </a:spcBef>
              <a:spcAft>
                <a:spcPct val="0"/>
              </a:spcAft>
            </a:pPr>
            <a:r>
              <a:rPr lang="ja-JP" altLang="en-US" sz="1400" dirty="0" smtClean="0">
                <a:solidFill>
                  <a:prstClr val="black"/>
                </a:solidFill>
              </a:rPr>
              <a:t>・訪問介護</a:t>
            </a: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endParaRPr lang="ja-JP" altLang="en-US" sz="1400" dirty="0" smtClean="0">
              <a:solidFill>
                <a:prstClr val="black"/>
              </a:solidFill>
            </a:endParaRPr>
          </a:p>
          <a:p>
            <a:pPr fontAlgn="base">
              <a:spcBef>
                <a:spcPct val="0"/>
              </a:spcBef>
              <a:spcAft>
                <a:spcPct val="0"/>
              </a:spcAft>
            </a:pPr>
            <a:r>
              <a:rPr lang="ja-JP" altLang="en-US" sz="1400" dirty="0" smtClean="0">
                <a:solidFill>
                  <a:prstClr val="black"/>
                </a:solidFill>
              </a:rPr>
              <a:t>・通所介護</a:t>
            </a:r>
            <a:endParaRPr lang="ja-JP" altLang="en-US" sz="1400" dirty="0">
              <a:solidFill>
                <a:prstClr val="black"/>
              </a:solidFill>
            </a:endParaRPr>
          </a:p>
        </p:txBody>
      </p:sp>
      <p:sp>
        <p:nvSpPr>
          <p:cNvPr id="3" name="右中かっこ 2"/>
          <p:cNvSpPr/>
          <p:nvPr/>
        </p:nvSpPr>
        <p:spPr>
          <a:xfrm>
            <a:off x="3324941" y="3911664"/>
            <a:ext cx="144478" cy="275769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3686175" y="4941489"/>
            <a:ext cx="1710725" cy="646331"/>
          </a:xfrm>
          <a:prstGeom prst="rect">
            <a:avLst/>
          </a:prstGeom>
          <a:noFill/>
        </p:spPr>
        <p:txBody>
          <a:bodyPr wrap="none" rtlCol="0">
            <a:spAutoFit/>
          </a:bodyPr>
          <a:lstStyle/>
          <a:p>
            <a:r>
              <a:rPr lang="ja-JP" altLang="en-US" dirty="0" smtClean="0">
                <a:solidFill>
                  <a:prstClr val="black"/>
                </a:solidFill>
              </a:rPr>
              <a:t>従来通り</a:t>
            </a:r>
            <a:endParaRPr lang="en-US" altLang="ja-JP" dirty="0" smtClean="0">
              <a:solidFill>
                <a:prstClr val="black"/>
              </a:solidFill>
            </a:endParaRPr>
          </a:p>
          <a:p>
            <a:r>
              <a:rPr lang="ja-JP" altLang="en-US" dirty="0" smtClean="0">
                <a:solidFill>
                  <a:prstClr val="black"/>
                </a:solidFill>
              </a:rPr>
              <a:t>予防給付</a:t>
            </a:r>
            <a:r>
              <a:rPr lang="ja-JP" altLang="en-US" dirty="0">
                <a:solidFill>
                  <a:prstClr val="black"/>
                </a:solidFill>
              </a:rPr>
              <a:t>で行う</a:t>
            </a:r>
          </a:p>
        </p:txBody>
      </p:sp>
      <p:sp>
        <p:nvSpPr>
          <p:cNvPr id="50" name="テキスト ボックス 49"/>
          <p:cNvSpPr txBox="1"/>
          <p:nvPr/>
        </p:nvSpPr>
        <p:spPr>
          <a:xfrm>
            <a:off x="3180554" y="2954614"/>
            <a:ext cx="1980029" cy="584775"/>
          </a:xfrm>
          <a:prstGeom prst="rect">
            <a:avLst/>
          </a:prstGeom>
          <a:noFill/>
        </p:spPr>
        <p:txBody>
          <a:bodyPr wrap="none" rtlCol="0">
            <a:spAutoFit/>
          </a:bodyPr>
          <a:lstStyle/>
          <a:p>
            <a:r>
              <a:rPr lang="ja-JP" altLang="en-US" sz="1600" dirty="0" smtClean="0">
                <a:solidFill>
                  <a:prstClr val="black"/>
                </a:solidFill>
              </a:rPr>
              <a:t>訪問介護、通所介護</a:t>
            </a:r>
            <a:endParaRPr lang="en-US" altLang="ja-JP" sz="1600" dirty="0" smtClean="0">
              <a:solidFill>
                <a:prstClr val="black"/>
              </a:solidFill>
            </a:endParaRPr>
          </a:p>
          <a:p>
            <a:r>
              <a:rPr lang="ja-JP" altLang="en-US" sz="1600" dirty="0" smtClean="0">
                <a:solidFill>
                  <a:prstClr val="black"/>
                </a:solidFill>
              </a:rPr>
              <a:t>について事業へ移行</a:t>
            </a:r>
            <a:endParaRPr lang="ja-JP" altLang="en-US" sz="1600" dirty="0">
              <a:solidFill>
                <a:prstClr val="black"/>
              </a:solidFill>
            </a:endParaRPr>
          </a:p>
        </p:txBody>
      </p:sp>
      <p:sp>
        <p:nvSpPr>
          <p:cNvPr id="51" name="角丸四角形 50"/>
          <p:cNvSpPr/>
          <p:nvPr/>
        </p:nvSpPr>
        <p:spPr>
          <a:xfrm>
            <a:off x="125777" y="476672"/>
            <a:ext cx="9678923" cy="864096"/>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多様な主体による柔軟な取り組みにより効果的かつ効率的にサービスを提供できるよう、予防給付の訪問介護、通所介護は、事業にすべて移行（平成２９年度末まで）</a:t>
            </a:r>
            <a:endParaRPr lang="en-US" altLang="ja-JP" sz="1600" dirty="0" smtClean="0">
              <a:solidFill>
                <a:prstClr val="black"/>
              </a:solidFill>
            </a:endParaRPr>
          </a:p>
          <a:p>
            <a:pPr>
              <a:spcBef>
                <a:spcPts val="600"/>
              </a:spcBef>
            </a:pPr>
            <a:r>
              <a:rPr lang="ja-JP" altLang="en-US" sz="1600" dirty="0" smtClean="0">
                <a:solidFill>
                  <a:prstClr val="black"/>
                </a:solidFill>
              </a:rPr>
              <a:t>○</a:t>
            </a:r>
            <a:r>
              <a:rPr lang="ja-JP" altLang="en-US" sz="1600" dirty="0">
                <a:solidFill>
                  <a:prstClr val="black"/>
                </a:solidFill>
              </a:rPr>
              <a:t>その他</a:t>
            </a:r>
            <a:r>
              <a:rPr lang="ja-JP" altLang="en-US" sz="1600" dirty="0" smtClean="0">
                <a:solidFill>
                  <a:prstClr val="black"/>
                </a:solidFill>
              </a:rPr>
              <a:t>の</a:t>
            </a:r>
            <a:r>
              <a:rPr lang="ja-JP" altLang="en-US" sz="1600" dirty="0">
                <a:solidFill>
                  <a:prstClr val="black"/>
                </a:solidFill>
              </a:rPr>
              <a:t>サービス</a:t>
            </a:r>
            <a:r>
              <a:rPr lang="ja-JP" altLang="en-US" sz="1600" dirty="0" smtClean="0">
                <a:solidFill>
                  <a:prstClr val="black"/>
                </a:solidFill>
              </a:rPr>
              <a:t>は</a:t>
            </a:r>
            <a:r>
              <a:rPr lang="ja-JP" altLang="en-US" sz="1600" dirty="0">
                <a:solidFill>
                  <a:prstClr val="black"/>
                </a:solidFill>
              </a:rPr>
              <a:t>、予防給付に</a:t>
            </a:r>
            <a:r>
              <a:rPr lang="ja-JP" altLang="en-US" sz="1600" dirty="0" smtClean="0">
                <a:solidFill>
                  <a:prstClr val="black"/>
                </a:solidFill>
              </a:rPr>
              <a:t>よる</a:t>
            </a:r>
            <a:r>
              <a:rPr lang="ja-JP" altLang="en-US" sz="1600" dirty="0">
                <a:solidFill>
                  <a:prstClr val="black"/>
                </a:solidFill>
              </a:rPr>
              <a:t>サービス</a:t>
            </a:r>
            <a:r>
              <a:rPr lang="ja-JP" altLang="en-US" sz="1600" dirty="0" smtClean="0">
                <a:solidFill>
                  <a:prstClr val="black"/>
                </a:solidFill>
              </a:rPr>
              <a:t>を利用</a:t>
            </a:r>
            <a:endParaRPr lang="en-US" altLang="ja-JP" sz="1600" dirty="0">
              <a:solidFill>
                <a:prstClr val="black"/>
              </a:solidFill>
            </a:endParaRPr>
          </a:p>
        </p:txBody>
      </p:sp>
      <p:sp>
        <p:nvSpPr>
          <p:cNvPr id="54" name="四角形吹き出し 53"/>
          <p:cNvSpPr/>
          <p:nvPr/>
        </p:nvSpPr>
        <p:spPr>
          <a:xfrm>
            <a:off x="7068178" y="3023114"/>
            <a:ext cx="2668601" cy="432000"/>
          </a:xfrm>
          <a:prstGeom prst="wedgeRectCallout">
            <a:avLst>
              <a:gd name="adj1" fmla="val -59501"/>
              <a:gd name="adj2" fmla="val -5809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fontAlgn="base">
              <a:spcBef>
                <a:spcPct val="0"/>
              </a:spcBef>
              <a:spcAft>
                <a:spcPct val="0"/>
              </a:spcAft>
            </a:pPr>
            <a:r>
              <a:rPr lang="ja-JP" altLang="en-US" sz="1400" dirty="0" smtClean="0">
                <a:solidFill>
                  <a:prstClr val="black"/>
                </a:solidFill>
              </a:rPr>
              <a:t>・介護事業所による訪問型・通所型サービス</a:t>
            </a:r>
            <a:endParaRPr lang="en-US" altLang="ja-JP" sz="1400" dirty="0">
              <a:solidFill>
                <a:prstClr val="black"/>
              </a:solidFill>
            </a:endParaRPr>
          </a:p>
        </p:txBody>
      </p:sp>
      <p:sp>
        <p:nvSpPr>
          <p:cNvPr id="8" name="テキスト ボックス 7"/>
          <p:cNvSpPr txBox="1"/>
          <p:nvPr/>
        </p:nvSpPr>
        <p:spPr>
          <a:xfrm>
            <a:off x="5402324" y="3773167"/>
            <a:ext cx="4349268" cy="461665"/>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多様な主体による多様</a:t>
            </a:r>
            <a:r>
              <a:rPr lang="ja-JP" altLang="en-US" sz="1200" smtClean="0">
                <a:solidFill>
                  <a:prstClr val="black"/>
                </a:solidFill>
              </a:rPr>
              <a:t>なサービスの提供</a:t>
            </a:r>
            <a:r>
              <a:rPr lang="ja-JP" altLang="en-US" sz="1200" dirty="0" smtClean="0">
                <a:solidFill>
                  <a:prstClr val="black"/>
                </a:solidFill>
              </a:rPr>
              <a:t>を推進</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総合事業のみ利用の場合は、基本チェックリスト該当で利用可</a:t>
            </a:r>
            <a:endParaRPr lang="ja-JP" altLang="en-US" sz="1200" dirty="0">
              <a:solidFill>
                <a:prstClr val="black"/>
              </a:solidFill>
            </a:endParaRPr>
          </a:p>
        </p:txBody>
      </p:sp>
      <p:sp>
        <p:nvSpPr>
          <p:cNvPr id="21" name="スライド番号プレースホルダー 1"/>
          <p:cNvSpPr txBox="1">
            <a:spLocks noGrp="1"/>
          </p:cNvSpPr>
          <p:nvPr/>
        </p:nvSpPr>
        <p:spPr bwMode="auto">
          <a:xfrm>
            <a:off x="9501604" y="6448572"/>
            <a:ext cx="42568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600">
                <a:solidFill>
                  <a:srgbClr val="000000"/>
                </a:solidFill>
              </a:rPr>
              <a:pPr algn="r">
                <a:defRPr/>
              </a:pPr>
              <a:t>43</a:t>
            </a:fld>
            <a:endParaRPr lang="en-US" altLang="ja-JP" sz="1600" dirty="0">
              <a:solidFill>
                <a:srgbClr val="000000"/>
              </a:solidFill>
            </a:endParaRPr>
          </a:p>
        </p:txBody>
      </p:sp>
    </p:spTree>
    <p:extLst>
      <p:ext uri="{BB962C8B-B14F-4D97-AF65-F5344CB8AC3E}">
        <p14:creationId xmlns:p14="http://schemas.microsoft.com/office/powerpoint/2010/main" val="3881351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45592" y="3943683"/>
            <a:ext cx="922836"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2003822" y="3706514"/>
            <a:ext cx="1197942" cy="47888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878" y="1844825"/>
            <a:ext cx="4797671"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789" y="584520"/>
            <a:ext cx="9823385" cy="1068677"/>
            <a:chOff x="130753" y="3822045"/>
            <a:chExt cx="9851748" cy="1758341"/>
          </a:xfrm>
        </p:grpSpPr>
        <p:sp>
          <p:nvSpPr>
            <p:cNvPr id="43" name="コンテンツ プレースホルダー 1"/>
            <p:cNvSpPr txBox="1">
              <a:spLocks/>
            </p:cNvSpPr>
            <p:nvPr/>
          </p:nvSpPr>
          <p:spPr>
            <a:xfrm>
              <a:off x="130753" y="3822045"/>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68228"/>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721" y="4220"/>
            <a:ext cx="9881113" cy="54000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357" tIns="45680" rIns="91357" bIns="45680" rtlCol="0">
            <a:spAutoFit/>
          </a:bodyPr>
          <a:lstStyle/>
          <a:p>
            <a:pPr algn="ctr" defTabSz="913575" fontAlgn="base">
              <a:spcBef>
                <a:spcPct val="0"/>
              </a:spcBef>
              <a:spcAft>
                <a:spcPct val="0"/>
              </a:spcAft>
            </a:pPr>
            <a:r>
              <a:rPr lang="ja-JP" altLang="en-US" sz="2800" dirty="0" smtClean="0">
                <a:solidFill>
                  <a:prstClr val="black"/>
                </a:solidFill>
                <a:latin typeface="ＭＳ Ｐゴシック"/>
              </a:rPr>
              <a:t>　　総合事業と生活支援サービスの充実</a:t>
            </a:r>
            <a:endParaRPr lang="ja-JP" altLang="en-US" sz="2800" dirty="0">
              <a:solidFill>
                <a:prstClr val="black"/>
              </a:solidFill>
              <a:latin typeface="ＭＳ Ｐゴシック"/>
            </a:endParaRPr>
          </a:p>
        </p:txBody>
      </p:sp>
      <p:sp>
        <p:nvSpPr>
          <p:cNvPr id="8" name="正方形/長方形 7"/>
          <p:cNvSpPr/>
          <p:nvPr/>
        </p:nvSpPr>
        <p:spPr>
          <a:xfrm>
            <a:off x="56721" y="1700808"/>
            <a:ext cx="9881113"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8447" y="5903897"/>
            <a:ext cx="490496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44832" y="4230750"/>
            <a:ext cx="167103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113495" y="2164342"/>
            <a:ext cx="26592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a:solidFill>
                  <a:prstClr val="black"/>
                </a:solidFill>
                <a:latin typeface="HG丸ｺﾞｼｯｸM-PRO" panose="020F0600000000000000" pitchFamily="50" charset="-128"/>
                <a:ea typeface="HG丸ｺﾞｼｯｸM-PRO" panose="020F0600000000000000" pitchFamily="50" charset="-128"/>
              </a:rPr>
              <a:t>は</a:t>
            </a:r>
            <a:r>
              <a:rPr lang="ja-JP" altLang="en-US" sz="1100" smtClean="0">
                <a:solidFill>
                  <a:prstClr val="black"/>
                </a:solidFill>
                <a:latin typeface="HG丸ｺﾞｼｯｸM-PRO" panose="020F0600000000000000" pitchFamily="50" charset="-128"/>
                <a:ea typeface="HG丸ｺﾞｼｯｸM-PRO" panose="020F0600000000000000" pitchFamily="50" charset="-128"/>
              </a:rPr>
              <a:t>専門的なサービス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113411" y="4501101"/>
            <a:ext cx="2651287"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63471" y="2127763"/>
            <a:ext cx="1671036"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63872" y="4020059"/>
            <a:ext cx="3884456" cy="277254"/>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44207" y="3771966"/>
            <a:ext cx="24712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8532" y="2014022"/>
            <a:ext cx="119885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6625" y="1897190"/>
            <a:ext cx="2863789"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9558" y="2419870"/>
            <a:ext cx="5902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12141" y="4009733"/>
            <a:ext cx="5902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113441" y="3156647"/>
            <a:ext cx="2675254"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709315" y="3755745"/>
            <a:ext cx="1228495"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41359" y="2249889"/>
            <a:ext cx="1277774"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59951" y="4325706"/>
            <a:ext cx="1277774"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203205" y="3350649"/>
            <a:ext cx="1344992" cy="233849"/>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600136" y="2960411"/>
            <a:ext cx="85099"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53794" y="4394124"/>
            <a:ext cx="63008"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600074" y="2415993"/>
            <a:ext cx="641404"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10657" y="2216858"/>
            <a:ext cx="4406035"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32520" y="4251326"/>
            <a:ext cx="1107748" cy="198919"/>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3539" y="3755745"/>
            <a:ext cx="4393243"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80677" y="5661653"/>
            <a:ext cx="1898790"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85231" y="3079339"/>
            <a:ext cx="572354"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9429" y="5523838"/>
            <a:ext cx="24712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9" name="スライド番号プレースホルダー 3"/>
          <p:cNvSpPr>
            <a:spLocks noGrp="1"/>
          </p:cNvSpPr>
          <p:nvPr>
            <p:ph type="sldNum" sz="quarter" idx="12"/>
          </p:nvPr>
        </p:nvSpPr>
        <p:spPr>
          <a:xfrm>
            <a:off x="7678033" y="6550731"/>
            <a:ext cx="2318808" cy="365125"/>
          </a:xfrm>
        </p:spPr>
        <p:txBody>
          <a:bodyPr/>
          <a:lstStyle/>
          <a:p>
            <a:fld id="{FCE98AE0-BE98-4E8C-BBDC-F98D666762F1}" type="slidenum">
              <a:rPr lang="ja-JP" altLang="en-US" smtClean="0">
                <a:solidFill>
                  <a:prstClr val="black"/>
                </a:solidFill>
                <a:latin typeface="+mn-ea"/>
                <a:ea typeface="+mn-ea"/>
              </a:rPr>
              <a:pPr/>
              <a:t>44</a:t>
            </a:fld>
            <a:endParaRPr lang="ja-JP" altLang="en-US" dirty="0">
              <a:solidFill>
                <a:prstClr val="black"/>
              </a:solidFill>
              <a:latin typeface="+mn-ea"/>
              <a:ea typeface="+mn-ea"/>
            </a:endParaRPr>
          </a:p>
        </p:txBody>
      </p:sp>
    </p:spTree>
    <p:extLst>
      <p:ext uri="{BB962C8B-B14F-4D97-AF65-F5344CB8AC3E}">
        <p14:creationId xmlns:p14="http://schemas.microsoft.com/office/powerpoint/2010/main" val="1342647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8219727" y="3201245"/>
            <a:ext cx="1718162" cy="3656753"/>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037076" y="3201246"/>
            <a:ext cx="3182556"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62728" y="3201246"/>
            <a:ext cx="3174459"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85354" y="4262653"/>
            <a:ext cx="2835228"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400" dirty="0" smtClean="0">
                <a:solidFill>
                  <a:prstClr val="black"/>
                </a:solidFill>
              </a:rPr>
              <a:t>訪問看護、福祉用具等</a:t>
            </a:r>
            <a:endParaRPr lang="en-US" altLang="ja-JP" sz="1400" dirty="0" smtClean="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a:t>
            </a:r>
            <a:r>
              <a:rPr lang="ja-JP" altLang="en-US" sz="1050" dirty="0" smtClean="0">
                <a:solidFill>
                  <a:prstClr val="black"/>
                </a:solidFill>
                <a:latin typeface="ＭＳ Ｐ明朝" panose="02020600040205080304" pitchFamily="18" charset="-128"/>
                <a:ea typeface="ＭＳ Ｐ明朝" panose="02020600040205080304" pitchFamily="18" charset="-128"/>
              </a:rPr>
              <a:t>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49214" y="4159026"/>
            <a:ext cx="1741181"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介護予防給付</a:t>
            </a:r>
            <a:endParaRPr lang="ja-JP" altLang="en-US" b="1" dirty="0">
              <a:solidFill>
                <a:prstClr val="white"/>
              </a:solidFill>
            </a:endParaRPr>
          </a:p>
        </p:txBody>
      </p:sp>
      <p:sp>
        <p:nvSpPr>
          <p:cNvPr id="24" name="角丸四角形 23"/>
          <p:cNvSpPr/>
          <p:nvPr/>
        </p:nvSpPr>
        <p:spPr>
          <a:xfrm>
            <a:off x="5099945" y="3087065"/>
            <a:ext cx="3082184" cy="309270"/>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a:t>
            </a:r>
            <a:r>
              <a:rPr lang="ja-JP" altLang="en-US" sz="1200" dirty="0" smtClean="0">
                <a:solidFill>
                  <a:prstClr val="black"/>
                </a:solidFill>
              </a:rPr>
              <a:t>予防・生活支援サービス事業対象者</a:t>
            </a:r>
            <a:endParaRPr lang="ja-JP" altLang="en-US" sz="1200" dirty="0">
              <a:solidFill>
                <a:prstClr val="black"/>
              </a:solidFill>
            </a:endParaRPr>
          </a:p>
        </p:txBody>
      </p:sp>
      <p:sp>
        <p:nvSpPr>
          <p:cNvPr id="23" name="角丸四角形 22"/>
          <p:cNvSpPr/>
          <p:nvPr/>
        </p:nvSpPr>
        <p:spPr>
          <a:xfrm>
            <a:off x="2211656" y="3087348"/>
            <a:ext cx="2465133"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287693" y="3443508"/>
            <a:ext cx="313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6269177" y="3432133"/>
            <a:ext cx="329589"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300" y="5359520"/>
            <a:ext cx="1741182"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総 合 事 業</a:t>
            </a:r>
            <a:endParaRPr lang="ja-JP" altLang="en-US" b="1" dirty="0">
              <a:solidFill>
                <a:prstClr val="white"/>
              </a:solidFill>
            </a:endParaRPr>
          </a:p>
        </p:txBody>
      </p:sp>
      <p:sp>
        <p:nvSpPr>
          <p:cNvPr id="13" name="テキスト ボックス 12"/>
          <p:cNvSpPr txBox="1"/>
          <p:nvPr/>
        </p:nvSpPr>
        <p:spPr>
          <a:xfrm>
            <a:off x="3630068" y="2805222"/>
            <a:ext cx="1046721" cy="261610"/>
          </a:xfrm>
          <a:prstGeom prst="rect">
            <a:avLst/>
          </a:prstGeom>
          <a:noFill/>
        </p:spPr>
        <p:txBody>
          <a:bodyPr wrap="square" rtlCol="0">
            <a:spAutoFit/>
          </a:bodyPr>
          <a:lstStyle/>
          <a:p>
            <a:pPr marL="36000" indent="-457200"/>
            <a:r>
              <a:rPr lang="ja-JP" altLang="en-US" sz="1100" dirty="0" smtClean="0">
                <a:solidFill>
                  <a:prstClr val="black"/>
                </a:solidFill>
              </a:rPr>
              <a:t>要支援認定</a:t>
            </a:r>
            <a:endParaRPr lang="ja-JP" altLang="en-US" sz="1100" dirty="0">
              <a:solidFill>
                <a:prstClr val="black"/>
              </a:solidFill>
            </a:endParaRPr>
          </a:p>
        </p:txBody>
      </p:sp>
      <p:sp>
        <p:nvSpPr>
          <p:cNvPr id="28" name="正方形/長方形 27"/>
          <p:cNvSpPr/>
          <p:nvPr/>
        </p:nvSpPr>
        <p:spPr>
          <a:xfrm>
            <a:off x="1984067" y="6471710"/>
            <a:ext cx="7833907"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（要支援者等も参加できる住民運営の通いの場の充実等。全ての高齢者が対象。）</a:t>
            </a:r>
            <a:endParaRPr lang="en-US" altLang="ja-JP" sz="1300" dirty="0" smtClean="0">
              <a:solidFill>
                <a:prstClr val="black"/>
              </a:solidFill>
            </a:endParaRPr>
          </a:p>
        </p:txBody>
      </p:sp>
      <p:sp>
        <p:nvSpPr>
          <p:cNvPr id="45" name="下矢印 44"/>
          <p:cNvSpPr/>
          <p:nvPr/>
        </p:nvSpPr>
        <p:spPr>
          <a:xfrm>
            <a:off x="6269228" y="3978013"/>
            <a:ext cx="329602"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907634" y="3404423"/>
            <a:ext cx="342221" cy="3025175"/>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8336304" y="3073528"/>
            <a:ext cx="1526010" cy="311491"/>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dirty="0" smtClean="0">
                <a:solidFill>
                  <a:prstClr val="black"/>
                </a:solidFill>
              </a:rPr>
              <a:t>一般高齢者等</a:t>
            </a:r>
            <a:endParaRPr lang="ja-JP" altLang="en-US" sz="1600" dirty="0">
              <a:solidFill>
                <a:prstClr val="black"/>
              </a:solidFill>
            </a:endParaRPr>
          </a:p>
        </p:txBody>
      </p:sp>
      <p:sp>
        <p:nvSpPr>
          <p:cNvPr id="50" name="正方形/長方形 49"/>
          <p:cNvSpPr/>
          <p:nvPr/>
        </p:nvSpPr>
        <p:spPr>
          <a:xfrm>
            <a:off x="1983980" y="3659532"/>
            <a:ext cx="6103500"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地域包括支援センターが介護予防ケアマネジメントを実施</a:t>
            </a:r>
            <a:endParaRPr lang="ja-JP" altLang="en-US" sz="1400" dirty="0">
              <a:solidFill>
                <a:prstClr val="black"/>
              </a:solidFill>
            </a:endParaRPr>
          </a:p>
        </p:txBody>
      </p:sp>
      <p:sp>
        <p:nvSpPr>
          <p:cNvPr id="27" name="加算記号 26"/>
          <p:cNvSpPr/>
          <p:nvPr/>
        </p:nvSpPr>
        <p:spPr>
          <a:xfrm>
            <a:off x="3287598" y="5072673"/>
            <a:ext cx="313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5" y="-794"/>
            <a:ext cx="9937792" cy="54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600" dirty="0" smtClean="0">
                <a:solidFill>
                  <a:prstClr val="black"/>
                </a:solidFill>
                <a:latin typeface="ＭＳ Ｐゴシック"/>
              </a:rPr>
              <a:t>総合事業の概要</a:t>
            </a:r>
            <a:endParaRPr lang="ja-JP" altLang="en-US" sz="2600" dirty="0">
              <a:solidFill>
                <a:prstClr val="black"/>
              </a:solidFill>
              <a:latin typeface="ＭＳ Ｐゴシック"/>
            </a:endParaRPr>
          </a:p>
        </p:txBody>
      </p:sp>
      <p:sp>
        <p:nvSpPr>
          <p:cNvPr id="32" name="正方形/長方形 31"/>
          <p:cNvSpPr/>
          <p:nvPr/>
        </p:nvSpPr>
        <p:spPr>
          <a:xfrm>
            <a:off x="47645" y="690909"/>
            <a:ext cx="9831981" cy="17051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spcBef>
                <a:spcPts val="400"/>
              </a:spcBef>
            </a:pPr>
            <a:r>
              <a:rPr lang="ja-JP" altLang="en-US" sz="1400" dirty="0" smtClean="0">
                <a:solidFill>
                  <a:prstClr val="black"/>
                </a:solidFill>
              </a:rPr>
              <a:t>○　訪問介護・通所介護以外のサービス（訪問看護、福祉用具等）は、引き続き介護予防給付によるサービス</a:t>
            </a:r>
            <a:r>
              <a:rPr lang="ja-JP" altLang="en-US" sz="1400" dirty="0">
                <a:solidFill>
                  <a:prstClr val="black"/>
                </a:solidFill>
              </a:rPr>
              <a:t>提供</a:t>
            </a:r>
            <a:r>
              <a:rPr lang="ja-JP" altLang="en-US" sz="1400" dirty="0" smtClean="0">
                <a:solidFill>
                  <a:prstClr val="black"/>
                </a:solidFill>
              </a:rPr>
              <a:t>を継続。　　</a:t>
            </a:r>
            <a:endParaRPr lang="en-US" altLang="ja-JP" sz="1400" dirty="0" smtClean="0">
              <a:solidFill>
                <a:prstClr val="black"/>
              </a:solidFill>
              <a:latin typeface="ＭＳ Ｐゴシック"/>
            </a:endParaRPr>
          </a:p>
          <a:p>
            <a:pPr marL="177800" indent="-177800">
              <a:lnSpc>
                <a:spcPts val="1800"/>
              </a:lnSpc>
              <a:spcBef>
                <a:spcPts val="400"/>
              </a:spcBef>
            </a:pPr>
            <a:r>
              <a:rPr lang="ja-JP" altLang="en-US" sz="1400" dirty="0" smtClean="0">
                <a:solidFill>
                  <a:prstClr val="black"/>
                </a:solidFill>
              </a:rPr>
              <a:t>○　地域包括支援センターによる介護予防ケアマネジメントに基づき、総合事業（介護</a:t>
            </a:r>
            <a:r>
              <a:rPr lang="ja-JP" altLang="en-US" sz="1400" dirty="0">
                <a:solidFill>
                  <a:prstClr val="black"/>
                </a:solidFill>
              </a:rPr>
              <a:t>予防・生活支援サービス</a:t>
            </a:r>
            <a:r>
              <a:rPr lang="ja-JP" altLang="en-US" sz="1400" dirty="0" smtClean="0">
                <a:solidFill>
                  <a:prstClr val="black"/>
                </a:solidFill>
              </a:rPr>
              <a:t>事業及び一般</a:t>
            </a:r>
            <a:r>
              <a:rPr lang="ja-JP" altLang="en-US" sz="1400" dirty="0">
                <a:solidFill>
                  <a:prstClr val="black"/>
                </a:solidFill>
              </a:rPr>
              <a:t>介護予防</a:t>
            </a:r>
            <a:r>
              <a:rPr lang="ja-JP" altLang="en-US" sz="1400" dirty="0" smtClean="0">
                <a:solidFill>
                  <a:prstClr val="black"/>
                </a:solidFill>
              </a:rPr>
              <a:t>事業）のサービスと介護予防給付のサービス（要支援者のみ）を組み合わせる。</a:t>
            </a:r>
            <a:endParaRPr lang="en-US" altLang="ja-JP" sz="1400" dirty="0" smtClean="0">
              <a:solidFill>
                <a:prstClr val="black"/>
              </a:solidFill>
            </a:endParaRPr>
          </a:p>
          <a:p>
            <a:pPr marL="177800" indent="-177800">
              <a:lnSpc>
                <a:spcPts val="1800"/>
              </a:lnSpc>
              <a:spcBef>
                <a:spcPts val="400"/>
              </a:spcBef>
            </a:pPr>
            <a:r>
              <a:rPr lang="ja-JP" altLang="en-US" sz="1400" dirty="0" smtClean="0">
                <a:solidFill>
                  <a:prstClr val="black"/>
                </a:solidFill>
              </a:rPr>
              <a:t>○　介護予防・生活支援サービス事業によるサービスのみ利用する場合は、要介護認定等を</a:t>
            </a:r>
            <a:r>
              <a:rPr lang="ja-JP" altLang="en-US" sz="1400" dirty="0">
                <a:solidFill>
                  <a:prstClr val="black"/>
                </a:solidFill>
              </a:rPr>
              <a:t>省略</a:t>
            </a:r>
            <a:r>
              <a:rPr lang="ja-JP" altLang="en-US" sz="1400" dirty="0" smtClean="0">
                <a:solidFill>
                  <a:prstClr val="black"/>
                </a:solidFill>
              </a:rPr>
              <a:t>して「介護</a:t>
            </a:r>
            <a:r>
              <a:rPr lang="ja-JP" altLang="en-US" sz="1400" dirty="0">
                <a:solidFill>
                  <a:prstClr val="black"/>
                </a:solidFill>
              </a:rPr>
              <a:t>予防・生活支援サービス事業</a:t>
            </a:r>
            <a:r>
              <a:rPr lang="ja-JP" altLang="en-US" sz="1400" dirty="0" smtClean="0">
                <a:solidFill>
                  <a:prstClr val="black"/>
                </a:solidFill>
              </a:rPr>
              <a:t>対象者」とし、迅速なサービス利用を可能に（基本チェックリストで判断）。</a:t>
            </a:r>
            <a:endParaRPr lang="en-US" altLang="ja-JP" sz="1400" dirty="0" smtClean="0">
              <a:solidFill>
                <a:prstClr val="black"/>
              </a:solidFill>
            </a:endParaRPr>
          </a:p>
          <a:p>
            <a:pPr marL="177800" indent="-177800">
              <a:lnSpc>
                <a:spcPts val="1800"/>
              </a:lnSpc>
              <a:spcBef>
                <a:spcPts val="400"/>
              </a:spcBef>
            </a:pPr>
            <a:r>
              <a:rPr lang="en-US" altLang="ja-JP" sz="1400" dirty="0" smtClean="0">
                <a:solidFill>
                  <a:prstClr val="black"/>
                </a:solidFill>
              </a:rPr>
              <a:t>※</a:t>
            </a:r>
            <a:r>
              <a:rPr lang="ja-JP" altLang="en-US" sz="1400" dirty="0" smtClean="0">
                <a:solidFill>
                  <a:prstClr val="black"/>
                </a:solidFill>
              </a:rPr>
              <a:t>　第２号被保険者は、基本チェックリストではなく、要介護認定等申請を行う。</a:t>
            </a:r>
            <a:endParaRPr lang="ja-JP" altLang="en-US" sz="1400" dirty="0">
              <a:solidFill>
                <a:prstClr val="black"/>
              </a:solidFill>
            </a:endParaRPr>
          </a:p>
        </p:txBody>
      </p:sp>
      <p:sp>
        <p:nvSpPr>
          <p:cNvPr id="35" name="正方形/長方形 34"/>
          <p:cNvSpPr/>
          <p:nvPr/>
        </p:nvSpPr>
        <p:spPr>
          <a:xfrm>
            <a:off x="1985359" y="5373472"/>
            <a:ext cx="6103500"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smtClean="0">
                <a:solidFill>
                  <a:prstClr val="black"/>
                </a:solidFill>
              </a:rPr>
              <a:t>介護予防・生活支援サービス事業</a:t>
            </a:r>
            <a:endParaRPr lang="en-US" altLang="ja-JP" sz="1400" b="1" u="sng" spc="-100" dirty="0" smtClean="0">
              <a:solidFill>
                <a:prstClr val="black"/>
              </a:solidFill>
            </a:endParaRPr>
          </a:p>
          <a:p>
            <a:r>
              <a:rPr lang="ja-JP" altLang="en-US" sz="1200" spc="-100" dirty="0" smtClean="0">
                <a:solidFill>
                  <a:prstClr val="black"/>
                </a:solidFill>
              </a:rPr>
              <a:t>①訪問型</a:t>
            </a:r>
            <a:r>
              <a:rPr lang="ja-JP" altLang="en-US" sz="1200" spc="-100" dirty="0">
                <a:solidFill>
                  <a:prstClr val="black"/>
                </a:solidFill>
              </a:rPr>
              <a:t>・通所型</a:t>
            </a:r>
            <a:r>
              <a:rPr lang="ja-JP" altLang="en-US" sz="1200" spc="-100" dirty="0" smtClean="0">
                <a:solidFill>
                  <a:prstClr val="black"/>
                </a:solidFill>
              </a:rPr>
              <a:t>サービス</a:t>
            </a:r>
            <a:endParaRPr lang="en-US" altLang="ja-JP" sz="1200" spc="-100" dirty="0" smtClean="0">
              <a:solidFill>
                <a:prstClr val="black"/>
              </a:solidFill>
            </a:endParaRPr>
          </a:p>
          <a:p>
            <a:pPr marL="177800" indent="-177800"/>
            <a:r>
              <a:rPr lang="ja-JP" altLang="en-US" sz="1200" spc="-100" dirty="0" smtClean="0">
                <a:solidFill>
                  <a:prstClr val="black"/>
                </a:solidFill>
              </a:rPr>
              <a:t>②</a:t>
            </a:r>
            <a:r>
              <a:rPr lang="ja-JP" altLang="en-US" sz="1200" spc="-100" dirty="0">
                <a:solidFill>
                  <a:prstClr val="black"/>
                </a:solidFill>
              </a:rPr>
              <a:t>その他</a:t>
            </a:r>
            <a:r>
              <a:rPr lang="ja-JP" altLang="en-US" sz="1200" spc="-100" dirty="0" smtClean="0">
                <a:solidFill>
                  <a:prstClr val="black"/>
                </a:solidFill>
              </a:rPr>
              <a:t>の生活支援サービス（栄養</a:t>
            </a:r>
            <a:r>
              <a:rPr lang="ja-JP" altLang="en-US" sz="1200" spc="-100" dirty="0">
                <a:solidFill>
                  <a:prstClr val="black"/>
                </a:solidFill>
              </a:rPr>
              <a:t>改善を目的とした配食、定期的な安否確認・緊急</a:t>
            </a:r>
            <a:r>
              <a:rPr lang="ja-JP" altLang="en-US" sz="1200" spc="-100" dirty="0" smtClean="0">
                <a:solidFill>
                  <a:prstClr val="black"/>
                </a:solidFill>
              </a:rPr>
              <a:t>時の対応</a:t>
            </a:r>
            <a:r>
              <a:rPr lang="ja-JP" altLang="en-US" sz="1200" spc="-100" dirty="0">
                <a:solidFill>
                  <a:prstClr val="black"/>
                </a:solidFill>
              </a:rPr>
              <a:t>　</a:t>
            </a:r>
            <a:r>
              <a:rPr lang="ja-JP" altLang="en-US" sz="1200" spc="-100" dirty="0" smtClean="0">
                <a:solidFill>
                  <a:prstClr val="black"/>
                </a:solidFill>
              </a:rPr>
              <a:t>等）</a:t>
            </a:r>
            <a:endParaRPr lang="en-US" altLang="ja-JP" sz="1200" spc="-100" dirty="0" smtClean="0">
              <a:solidFill>
                <a:prstClr val="black"/>
              </a:solidFill>
            </a:endParaRPr>
          </a:p>
          <a:p>
            <a:pPr marL="177800" indent="-177800">
              <a:spcBef>
                <a:spcPts val="300"/>
              </a:spcBef>
            </a:pPr>
            <a:r>
              <a:rPr lang="ja-JP" altLang="en-US" sz="1200" spc="-100" dirty="0" smtClean="0">
                <a:solidFill>
                  <a:prstClr val="black"/>
                </a:solidFill>
              </a:rPr>
              <a:t>　</a:t>
            </a:r>
            <a:r>
              <a:rPr lang="en-US" altLang="ja-JP" sz="1050" spc="-100" dirty="0" smtClean="0">
                <a:solidFill>
                  <a:prstClr val="black"/>
                </a:solidFill>
                <a:latin typeface="ＭＳ Ｐ明朝" panose="02020600040205080304" pitchFamily="18" charset="-128"/>
                <a:ea typeface="ＭＳ Ｐ明朝" panose="02020600040205080304" pitchFamily="18" charset="-128"/>
              </a:rPr>
              <a:t>※</a:t>
            </a:r>
            <a:r>
              <a:rPr lang="ja-JP" altLang="en-US" sz="1050" spc="-100" dirty="0" smtClean="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smtClean="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87693" y="4046629"/>
            <a:ext cx="313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102677" y="2514207"/>
            <a:ext cx="5940434" cy="311491"/>
          </a:xfrm>
          <a:prstGeom prst="roundRect">
            <a:avLst/>
          </a:prstGeom>
          <a:solidFill>
            <a:srgbClr val="92D050"/>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black"/>
                </a:solidFill>
              </a:rPr>
              <a:t>従　来　の　要　支　援　者</a:t>
            </a:r>
            <a:endParaRPr lang="ja-JP" altLang="en-US" dirty="0">
              <a:solidFill>
                <a:prstClr val="black"/>
              </a:solidFill>
            </a:endParaRPr>
          </a:p>
        </p:txBody>
      </p:sp>
      <p:sp>
        <p:nvSpPr>
          <p:cNvPr id="42" name="加算記号 41"/>
          <p:cNvSpPr/>
          <p:nvPr/>
        </p:nvSpPr>
        <p:spPr>
          <a:xfrm>
            <a:off x="4820559" y="6194064"/>
            <a:ext cx="313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6541190" y="2805590"/>
            <a:ext cx="1815170" cy="261610"/>
          </a:xfrm>
          <a:prstGeom prst="rect">
            <a:avLst/>
          </a:prstGeom>
          <a:noFill/>
        </p:spPr>
        <p:txBody>
          <a:bodyPr wrap="square" rtlCol="0">
            <a:spAutoFit/>
          </a:bodyPr>
          <a:lstStyle/>
          <a:p>
            <a:pPr marL="36000" indent="-457200"/>
            <a:r>
              <a:rPr lang="ja-JP" altLang="en-US" sz="1100" dirty="0" smtClean="0">
                <a:solidFill>
                  <a:prstClr val="black"/>
                </a:solidFill>
              </a:rPr>
              <a:t>基本チェックリスト</a:t>
            </a:r>
            <a:r>
              <a:rPr lang="en-US" altLang="ja-JP" sz="1100" dirty="0" smtClean="0">
                <a:solidFill>
                  <a:prstClr val="black"/>
                </a:solidFill>
              </a:rPr>
              <a:t>※</a:t>
            </a:r>
            <a:r>
              <a:rPr lang="ja-JP" altLang="en-US" sz="1100" dirty="0" smtClean="0">
                <a:solidFill>
                  <a:prstClr val="black"/>
                </a:solidFill>
              </a:rPr>
              <a:t>で判断</a:t>
            </a:r>
            <a:endParaRPr lang="ja-JP" altLang="en-US" sz="1100" dirty="0">
              <a:solidFill>
                <a:prstClr val="black"/>
              </a:solidFill>
            </a:endParaRPr>
          </a:p>
        </p:txBody>
      </p:sp>
      <p:sp>
        <p:nvSpPr>
          <p:cNvPr id="47" name="下矢印 46"/>
          <p:cNvSpPr/>
          <p:nvPr/>
        </p:nvSpPr>
        <p:spPr>
          <a:xfrm>
            <a:off x="3287694" y="2857221"/>
            <a:ext cx="313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6286718" y="2850808"/>
            <a:ext cx="329589"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8332372" y="2451712"/>
            <a:ext cx="1605537" cy="577081"/>
          </a:xfrm>
          <a:prstGeom prst="rect">
            <a:avLst/>
          </a:prstGeom>
          <a:noFill/>
        </p:spPr>
        <p:txBody>
          <a:bodyPr wrap="square" rtlCol="0">
            <a:spAutoFit/>
          </a:bodyPr>
          <a:lstStyle/>
          <a:p>
            <a:r>
              <a:rPr lang="en-US" altLang="ja-JP" sz="1050" spc="-30" dirty="0" smtClean="0">
                <a:solidFill>
                  <a:prstClr val="black"/>
                </a:solidFill>
              </a:rPr>
              <a:t>※</a:t>
            </a:r>
            <a:r>
              <a:rPr lang="ja-JP" altLang="en-US" sz="1050" spc="-30" dirty="0" smtClean="0">
                <a:solidFill>
                  <a:prstClr val="black"/>
                </a:solidFill>
              </a:rPr>
              <a:t>２次予防事業対象者把握のための基本チェックリストの配布は行わない</a:t>
            </a:r>
            <a:endParaRPr lang="ja-JP" altLang="en-US" sz="1050" spc="-30" dirty="0">
              <a:solidFill>
                <a:prstClr val="black"/>
              </a:solidFill>
            </a:endParaRPr>
          </a:p>
        </p:txBody>
      </p:sp>
      <p:sp>
        <p:nvSpPr>
          <p:cNvPr id="43" name="スライド番号プレースホルダー 3"/>
          <p:cNvSpPr>
            <a:spLocks noGrp="1"/>
          </p:cNvSpPr>
          <p:nvPr>
            <p:ph type="sldNum" sz="quarter" idx="12"/>
          </p:nvPr>
        </p:nvSpPr>
        <p:spPr>
          <a:xfrm>
            <a:off x="7678033" y="6550731"/>
            <a:ext cx="2318808" cy="365125"/>
          </a:xfrm>
        </p:spPr>
        <p:txBody>
          <a:bodyPr/>
          <a:lstStyle/>
          <a:p>
            <a:fld id="{57430F7E-FC86-4AE9-8BBC-DD8CA96C0EC7}" type="slidenum">
              <a:rPr lang="ja-JP" altLang="en-US" sz="1400" smtClean="0">
                <a:solidFill>
                  <a:prstClr val="black"/>
                </a:solidFill>
                <a:latin typeface="+mn-ea"/>
              </a:rPr>
              <a:t>45</a:t>
            </a:fld>
            <a:endParaRPr lang="ja-JP" altLang="en-US" sz="1400" dirty="0">
              <a:solidFill>
                <a:prstClr val="black"/>
              </a:solidFill>
              <a:latin typeface="+mn-ea"/>
            </a:endParaRPr>
          </a:p>
        </p:txBody>
      </p:sp>
    </p:spTree>
    <p:extLst>
      <p:ext uri="{BB962C8B-B14F-4D97-AF65-F5344CB8AC3E}">
        <p14:creationId xmlns:p14="http://schemas.microsoft.com/office/powerpoint/2010/main" val="1812166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937750" cy="540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solidFill>
                  <a:prstClr val="black"/>
                </a:solidFill>
              </a:rPr>
              <a:t>サービス</a:t>
            </a:r>
            <a:r>
              <a:rPr lang="ja-JP" altLang="en-US" sz="2800" dirty="0">
                <a:solidFill>
                  <a:prstClr val="black"/>
                </a:solidFill>
              </a:rPr>
              <a:t>の利用の流れ</a:t>
            </a:r>
            <a:endParaRPr lang="ja-JP" altLang="en-US" sz="2700" dirty="0">
              <a:solidFill>
                <a:prstClr val="black"/>
              </a:solidFill>
            </a:endParaRPr>
          </a:p>
        </p:txBody>
      </p:sp>
      <p:sp>
        <p:nvSpPr>
          <p:cNvPr id="2" name="角丸四角形 1"/>
          <p:cNvSpPr/>
          <p:nvPr/>
        </p:nvSpPr>
        <p:spPr>
          <a:xfrm>
            <a:off x="273372" y="919711"/>
            <a:ext cx="9463282" cy="585166"/>
          </a:xfrm>
          <a:prstGeom prst="roundRect">
            <a:avLst>
              <a:gd name="adj" fmla="val 9564"/>
            </a:avLst>
          </a:prstGeom>
        </p:spPr>
        <p:style>
          <a:lnRef idx="2">
            <a:schemeClr val="accent1"/>
          </a:lnRef>
          <a:fillRef idx="1">
            <a:schemeClr val="lt1"/>
          </a:fillRef>
          <a:effectRef idx="0">
            <a:schemeClr val="accent1"/>
          </a:effectRef>
          <a:fontRef idx="minor">
            <a:schemeClr val="dk1"/>
          </a:fontRef>
        </p:style>
        <p:txBody>
          <a:bodyPr rtlCol="0" anchor="b"/>
          <a:lstStyle/>
          <a:p>
            <a:pPr marL="179388" indent="-179388"/>
            <a:r>
              <a:rPr lang="ja-JP" altLang="ja-JP" sz="1400" dirty="0">
                <a:solidFill>
                  <a:prstClr val="black"/>
                </a:solidFill>
              </a:rPr>
              <a:t>○　総合事業の目的、内容、サービスメニュー、手続方法等について十分に</a:t>
            </a:r>
            <a:r>
              <a:rPr lang="ja-JP" altLang="ja-JP" sz="1400" dirty="0" smtClean="0">
                <a:solidFill>
                  <a:prstClr val="black"/>
                </a:solidFill>
              </a:rPr>
              <a:t>周知。</a:t>
            </a:r>
            <a:r>
              <a:rPr lang="ja-JP" altLang="ja-JP" sz="1400" dirty="0">
                <a:solidFill>
                  <a:prstClr val="black"/>
                </a:solidFill>
              </a:rPr>
              <a:t>その際、パンフレット等の使用などにより、被保険者やその家族などにわかりやすく</a:t>
            </a:r>
            <a:r>
              <a:rPr lang="ja-JP" altLang="ja-JP" sz="1400" dirty="0" smtClean="0">
                <a:solidFill>
                  <a:prstClr val="black"/>
                </a:solidFill>
              </a:rPr>
              <a:t>説明。</a:t>
            </a:r>
            <a:endParaRPr lang="ja-JP" altLang="ja-JP" sz="1400" dirty="0">
              <a:solidFill>
                <a:prstClr val="black"/>
              </a:solidFill>
            </a:endParaRPr>
          </a:p>
        </p:txBody>
      </p:sp>
      <p:sp>
        <p:nvSpPr>
          <p:cNvPr id="6" name="角丸四角形 5"/>
          <p:cNvSpPr/>
          <p:nvPr/>
        </p:nvSpPr>
        <p:spPr>
          <a:xfrm>
            <a:off x="273372" y="1960999"/>
            <a:ext cx="9463282" cy="1180878"/>
          </a:xfrm>
          <a:prstGeom prst="roundRect">
            <a:avLst>
              <a:gd name="adj" fmla="val 6734"/>
            </a:avLst>
          </a:prstGeom>
        </p:spPr>
        <p:style>
          <a:lnRef idx="2">
            <a:schemeClr val="accent1"/>
          </a:lnRef>
          <a:fillRef idx="1">
            <a:schemeClr val="lt1"/>
          </a:fillRef>
          <a:effectRef idx="0">
            <a:schemeClr val="accent1"/>
          </a:effectRef>
          <a:fontRef idx="minor">
            <a:schemeClr val="dk1"/>
          </a:fontRef>
        </p:style>
        <p:txBody>
          <a:bodyPr rtlCol="0" anchor="ctr"/>
          <a:lstStyle/>
          <a:p>
            <a:pPr marL="179388" indent="-179388"/>
            <a:r>
              <a:rPr lang="ja-JP" altLang="ja-JP" sz="1400" dirty="0">
                <a:solidFill>
                  <a:prstClr val="black"/>
                </a:solidFill>
              </a:rPr>
              <a:t>○</a:t>
            </a:r>
            <a:r>
              <a:rPr lang="ja-JP" altLang="en-US" sz="1400" dirty="0">
                <a:solidFill>
                  <a:prstClr val="black"/>
                </a:solidFill>
              </a:rPr>
              <a:t>　被保険者からの相談を受け、</a:t>
            </a:r>
            <a:r>
              <a:rPr lang="ja-JP" altLang="ja-JP" sz="1400" dirty="0">
                <a:solidFill>
                  <a:prstClr val="black"/>
                </a:solidFill>
              </a:rPr>
              <a:t>窓口担当者</a:t>
            </a:r>
            <a:r>
              <a:rPr lang="ja-JP" altLang="en-US" sz="1400" dirty="0">
                <a:solidFill>
                  <a:prstClr val="black"/>
                </a:solidFill>
              </a:rPr>
              <a:t>より総合事業等を</a:t>
            </a:r>
            <a:r>
              <a:rPr lang="ja-JP" altLang="ja-JP" sz="1400" dirty="0">
                <a:solidFill>
                  <a:prstClr val="black"/>
                </a:solidFill>
              </a:rPr>
              <a:t>説明</a:t>
            </a:r>
            <a:r>
              <a:rPr lang="ja-JP" altLang="ja-JP" sz="1400" dirty="0" smtClean="0">
                <a:solidFill>
                  <a:prstClr val="black"/>
                </a:solidFill>
              </a:rPr>
              <a:t>（サービス</a:t>
            </a:r>
            <a:r>
              <a:rPr lang="ja-JP" altLang="ja-JP" sz="1400" dirty="0">
                <a:solidFill>
                  <a:prstClr val="black"/>
                </a:solidFill>
              </a:rPr>
              <a:t>事業は、目的や内容、手続き等</a:t>
            </a:r>
            <a:r>
              <a:rPr lang="ja-JP" altLang="en-US" sz="1400" dirty="0">
                <a:solidFill>
                  <a:prstClr val="black"/>
                </a:solidFill>
              </a:rPr>
              <a:t>を</a:t>
            </a:r>
            <a:r>
              <a:rPr lang="ja-JP" altLang="ja-JP" sz="1400" dirty="0">
                <a:solidFill>
                  <a:prstClr val="black"/>
                </a:solidFill>
              </a:rPr>
              <a:t>十分</a:t>
            </a:r>
            <a:r>
              <a:rPr lang="ja-JP" altLang="ja-JP" sz="1400" dirty="0" smtClean="0">
                <a:solidFill>
                  <a:prstClr val="black"/>
                </a:solidFill>
              </a:rPr>
              <a:t>説明）</a:t>
            </a:r>
            <a:r>
              <a:rPr lang="ja-JP" altLang="ja-JP" sz="1400" dirty="0">
                <a:solidFill>
                  <a:prstClr val="black"/>
                </a:solidFill>
              </a:rPr>
              <a:t>。</a:t>
            </a:r>
            <a:r>
              <a:rPr lang="ja-JP" altLang="en-US" sz="1400" dirty="0">
                <a:solidFill>
                  <a:prstClr val="black"/>
                </a:solidFill>
              </a:rPr>
              <a:t>その際、</a:t>
            </a:r>
            <a:r>
              <a:rPr lang="ja-JP" altLang="ja-JP" sz="1400" dirty="0">
                <a:solidFill>
                  <a:prstClr val="black"/>
                </a:solidFill>
              </a:rPr>
              <a:t>①事業のみ利用する場合は、基本チェックリスト</a:t>
            </a:r>
            <a:r>
              <a:rPr lang="ja-JP" altLang="en-US" sz="1400" dirty="0">
                <a:solidFill>
                  <a:prstClr val="black"/>
                </a:solidFill>
              </a:rPr>
              <a:t>で</a:t>
            </a:r>
            <a:r>
              <a:rPr lang="ja-JP" altLang="ja-JP" sz="1400" dirty="0">
                <a:solidFill>
                  <a:prstClr val="black"/>
                </a:solidFill>
              </a:rPr>
              <a:t>迅速なサービス利用が可能であること、②事業対象者となった後も要介護認定等の申請が可能であることを説明。</a:t>
            </a:r>
          </a:p>
          <a:p>
            <a:pPr indent="179388"/>
            <a:r>
              <a:rPr lang="en-US" altLang="ja-JP" sz="1200" dirty="0">
                <a:solidFill>
                  <a:prstClr val="black"/>
                </a:solidFill>
              </a:rPr>
              <a:t>※</a:t>
            </a:r>
            <a:r>
              <a:rPr lang="ja-JP" altLang="ja-JP" sz="1200" dirty="0">
                <a:solidFill>
                  <a:prstClr val="black"/>
                </a:solidFill>
              </a:rPr>
              <a:t>予防給付</a:t>
            </a:r>
            <a:r>
              <a:rPr lang="ja-JP" altLang="ja-JP" sz="1200" dirty="0" smtClean="0">
                <a:solidFill>
                  <a:prstClr val="black"/>
                </a:solidFill>
              </a:rPr>
              <a:t>（</a:t>
            </a:r>
            <a:r>
              <a:rPr lang="ja-JP" altLang="en-US" sz="1200" dirty="0" smtClean="0">
                <a:solidFill>
                  <a:prstClr val="black"/>
                </a:solidFill>
              </a:rPr>
              <a:t>訪問</a:t>
            </a:r>
            <a:r>
              <a:rPr lang="ja-JP" altLang="en-US" sz="1200" dirty="0">
                <a:solidFill>
                  <a:prstClr val="black"/>
                </a:solidFill>
              </a:rPr>
              <a:t>看護</a:t>
            </a:r>
            <a:r>
              <a:rPr lang="ja-JP" altLang="ja-JP" sz="1200" dirty="0" smtClean="0">
                <a:solidFill>
                  <a:prstClr val="black"/>
                </a:solidFill>
              </a:rPr>
              <a:t>や</a:t>
            </a:r>
            <a:r>
              <a:rPr lang="ja-JP" altLang="ja-JP" sz="1200" dirty="0">
                <a:solidFill>
                  <a:prstClr val="black"/>
                </a:solidFill>
              </a:rPr>
              <a:t>福祉用具貸与等）を希望している場合等は、要介護認定等の申請につなぐ。</a:t>
            </a:r>
          </a:p>
          <a:p>
            <a:pPr indent="179388"/>
            <a:r>
              <a:rPr lang="en-US" altLang="ja-JP" sz="1200" dirty="0">
                <a:solidFill>
                  <a:prstClr val="black"/>
                </a:solidFill>
              </a:rPr>
              <a:t>※</a:t>
            </a:r>
            <a:r>
              <a:rPr lang="ja-JP" altLang="ja-JP" sz="1200" dirty="0">
                <a:solidFill>
                  <a:prstClr val="black"/>
                </a:solidFill>
              </a:rPr>
              <a:t>第２号被保険者は、要介護認定等申請を行う。</a:t>
            </a:r>
          </a:p>
        </p:txBody>
      </p:sp>
      <p:sp>
        <p:nvSpPr>
          <p:cNvPr id="7" name="角丸四角形 6"/>
          <p:cNvSpPr/>
          <p:nvPr/>
        </p:nvSpPr>
        <p:spPr>
          <a:xfrm>
            <a:off x="273372" y="3612899"/>
            <a:ext cx="9463282" cy="647085"/>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rtlCol="0" anchor="b"/>
          <a:lstStyle/>
          <a:p>
            <a:pPr marL="179388" indent="-179388"/>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窓口</a:t>
            </a:r>
            <a:r>
              <a:rPr lang="ja-JP" altLang="en-US" sz="1400" dirty="0">
                <a:solidFill>
                  <a:prstClr val="black"/>
                </a:solidFill>
              </a:rPr>
              <a:t>で</a:t>
            </a:r>
            <a:r>
              <a:rPr lang="ja-JP" altLang="ja-JP" sz="1400" dirty="0">
                <a:solidFill>
                  <a:prstClr val="black"/>
                </a:solidFill>
              </a:rPr>
              <a:t>相談をした被保険者に対して、基本チェックリスト</a:t>
            </a:r>
            <a:r>
              <a:rPr lang="en-US" altLang="ja-JP" sz="1400" dirty="0">
                <a:solidFill>
                  <a:prstClr val="black"/>
                </a:solidFill>
              </a:rPr>
              <a:t> </a:t>
            </a:r>
            <a:r>
              <a:rPr lang="ja-JP" altLang="ja-JP" sz="1400" dirty="0" smtClean="0">
                <a:solidFill>
                  <a:prstClr val="black"/>
                </a:solidFill>
              </a:rPr>
              <a:t>を</a:t>
            </a:r>
            <a:r>
              <a:rPr lang="ja-JP" altLang="en-US" sz="1400" dirty="0" smtClean="0">
                <a:solidFill>
                  <a:prstClr val="black"/>
                </a:solidFill>
              </a:rPr>
              <a:t>活用・</a:t>
            </a:r>
            <a:r>
              <a:rPr lang="ja-JP" altLang="ja-JP" sz="1400" dirty="0" smtClean="0">
                <a:solidFill>
                  <a:prstClr val="black"/>
                </a:solidFill>
              </a:rPr>
              <a:t>実施</a:t>
            </a:r>
            <a:r>
              <a:rPr lang="ja-JP" altLang="ja-JP" sz="1400" dirty="0">
                <a:solidFill>
                  <a:prstClr val="black"/>
                </a:solidFill>
              </a:rPr>
              <a:t>し、利用すべきサービスの区分（一般介護予防事業、サービス事業及び給付）の振り分けを</a:t>
            </a:r>
            <a:r>
              <a:rPr lang="ja-JP" altLang="en-US" sz="1400" dirty="0">
                <a:solidFill>
                  <a:prstClr val="black"/>
                </a:solidFill>
              </a:rPr>
              <a:t>実施</a:t>
            </a:r>
            <a:r>
              <a:rPr lang="ja-JP" altLang="ja-JP" sz="1400" dirty="0">
                <a:solidFill>
                  <a:prstClr val="black"/>
                </a:solidFill>
              </a:rPr>
              <a:t>。</a:t>
            </a:r>
          </a:p>
        </p:txBody>
      </p:sp>
      <p:sp>
        <p:nvSpPr>
          <p:cNvPr id="8" name="角丸四角形 7"/>
          <p:cNvSpPr/>
          <p:nvPr/>
        </p:nvSpPr>
        <p:spPr>
          <a:xfrm>
            <a:off x="273395" y="4826956"/>
            <a:ext cx="9477189" cy="1739314"/>
          </a:xfrm>
          <a:prstGeom prst="roundRect">
            <a:avLst>
              <a:gd name="adj" fmla="val 5727"/>
            </a:avLst>
          </a:prstGeom>
        </p:spPr>
        <p:style>
          <a:lnRef idx="2">
            <a:schemeClr val="accent1"/>
          </a:lnRef>
          <a:fillRef idx="1">
            <a:schemeClr val="lt1"/>
          </a:fillRef>
          <a:effectRef idx="0">
            <a:schemeClr val="accent1"/>
          </a:effectRef>
          <a:fontRef idx="minor">
            <a:schemeClr val="dk1"/>
          </a:fontRef>
        </p:style>
        <p:txBody>
          <a:bodyPr rtlCol="0" anchor="ctr"/>
          <a:lstStyle/>
          <a:p>
            <a:pPr marL="179388" indent="-179388">
              <a:spcBef>
                <a:spcPts val="600"/>
              </a:spcBef>
            </a:pPr>
            <a:endParaRPr lang="en-US" altLang="ja-JP" sz="200" dirty="0" smtClean="0">
              <a:solidFill>
                <a:prstClr val="black"/>
              </a:solidFill>
            </a:endParaRPr>
          </a:p>
          <a:p>
            <a:pPr marL="179388" indent="-179388">
              <a:spcBef>
                <a:spcPts val="600"/>
              </a:spcBef>
            </a:pPr>
            <a:r>
              <a:rPr lang="ja-JP" altLang="en-US" sz="1400" dirty="0" smtClean="0">
                <a:solidFill>
                  <a:prstClr val="black"/>
                </a:solidFill>
              </a:rPr>
              <a:t>○</a:t>
            </a:r>
            <a:r>
              <a:rPr lang="ja-JP" altLang="en-US" sz="1400" dirty="0">
                <a:solidFill>
                  <a:prstClr val="black"/>
                </a:solidFill>
              </a:rPr>
              <a:t>　</a:t>
            </a:r>
            <a:r>
              <a:rPr lang="ja-JP" altLang="ja-JP" sz="1400" dirty="0">
                <a:solidFill>
                  <a:prstClr val="black"/>
                </a:solidFill>
              </a:rPr>
              <a:t>利用者に対して、介護予防</a:t>
            </a:r>
            <a:r>
              <a:rPr lang="ja-JP" altLang="en-US" sz="1400" dirty="0">
                <a:solidFill>
                  <a:prstClr val="black"/>
                </a:solidFill>
              </a:rPr>
              <a:t>・</a:t>
            </a:r>
            <a:r>
              <a:rPr lang="ja-JP" altLang="ja-JP" sz="1400" dirty="0">
                <a:solidFill>
                  <a:prstClr val="black"/>
                </a:solidFill>
              </a:rPr>
              <a:t>生活支援を目的</a:t>
            </a:r>
            <a:r>
              <a:rPr lang="ja-JP" altLang="en-US" sz="1400" dirty="0">
                <a:solidFill>
                  <a:prstClr val="black"/>
                </a:solidFill>
              </a:rPr>
              <a:t>に</a:t>
            </a:r>
            <a:r>
              <a:rPr lang="ja-JP" altLang="ja-JP" sz="1400" dirty="0">
                <a:solidFill>
                  <a:prstClr val="black"/>
                </a:solidFill>
              </a:rPr>
              <a:t>、その心身の状況</a:t>
            </a:r>
            <a:r>
              <a:rPr lang="ja-JP" altLang="en-US" sz="1400" dirty="0">
                <a:solidFill>
                  <a:prstClr val="black"/>
                </a:solidFill>
              </a:rPr>
              <a:t>等</a:t>
            </a:r>
            <a:r>
              <a:rPr lang="ja-JP" altLang="ja-JP" sz="1400" dirty="0">
                <a:solidFill>
                  <a:prstClr val="black"/>
                </a:solidFill>
              </a:rPr>
              <a:t>に応じて、その選択に基づき、適切な事業が包括的かつ効率的に提供されるよう、専門的視点から必要な援助を行う。</a:t>
            </a:r>
            <a:endParaRPr lang="en-US" altLang="ja-JP" sz="1400" dirty="0">
              <a:solidFill>
                <a:prstClr val="black"/>
              </a:solidFill>
            </a:endParaRPr>
          </a:p>
          <a:p>
            <a:pPr marL="179388" indent="-179388"/>
            <a:r>
              <a:rPr lang="ja-JP" altLang="en-US" sz="1400" dirty="0">
                <a:solidFill>
                  <a:prstClr val="black"/>
                </a:solidFill>
              </a:rPr>
              <a:t>○　</a:t>
            </a:r>
            <a:r>
              <a:rPr lang="ja-JP" altLang="ja-JP" sz="1400" dirty="0">
                <a:solidFill>
                  <a:prstClr val="black"/>
                </a:solidFill>
              </a:rPr>
              <a:t>利用者が居住する地域包括支援センターが実施</a:t>
            </a:r>
            <a:r>
              <a:rPr lang="ja-JP" altLang="en-US" sz="1400" dirty="0">
                <a:solidFill>
                  <a:prstClr val="black"/>
                </a:solidFill>
              </a:rPr>
              <a:t>するが、</a:t>
            </a:r>
            <a:r>
              <a:rPr lang="ja-JP" altLang="ja-JP" sz="1400" dirty="0">
                <a:solidFill>
                  <a:prstClr val="black"/>
                </a:solidFill>
              </a:rPr>
              <a:t>居宅介護支援事業所</a:t>
            </a:r>
            <a:r>
              <a:rPr lang="ja-JP" altLang="en-US" sz="1400" dirty="0">
                <a:solidFill>
                  <a:prstClr val="black"/>
                </a:solidFill>
              </a:rPr>
              <a:t>への</a:t>
            </a:r>
            <a:r>
              <a:rPr lang="ja-JP" altLang="ja-JP" sz="1400" dirty="0">
                <a:solidFill>
                  <a:prstClr val="black"/>
                </a:solidFill>
              </a:rPr>
              <a:t>委託も可能。</a:t>
            </a:r>
          </a:p>
          <a:p>
            <a:pPr marL="179388" indent="-179388"/>
            <a:r>
              <a:rPr lang="ja-JP" altLang="ja-JP" sz="1400" dirty="0">
                <a:solidFill>
                  <a:prstClr val="black"/>
                </a:solidFill>
              </a:rPr>
              <a:t>○　介護予防</a:t>
            </a:r>
            <a:r>
              <a:rPr lang="ja-JP" altLang="ja-JP" sz="1400" dirty="0" smtClean="0">
                <a:solidFill>
                  <a:prstClr val="black"/>
                </a:solidFill>
              </a:rPr>
              <a:t>ケアマネジメントは</a:t>
            </a:r>
            <a:r>
              <a:rPr lang="ja-JP" altLang="ja-JP" sz="1400" dirty="0">
                <a:solidFill>
                  <a:prstClr val="black"/>
                </a:solidFill>
              </a:rPr>
              <a:t>、利用者の</a:t>
            </a:r>
            <a:r>
              <a:rPr lang="ja-JP" altLang="ja-JP" sz="1400" dirty="0" smtClean="0">
                <a:solidFill>
                  <a:prstClr val="black"/>
                </a:solidFill>
              </a:rPr>
              <a:t>状態像</a:t>
            </a:r>
            <a:r>
              <a:rPr lang="ja-JP" altLang="en-US" sz="1400" dirty="0" smtClean="0">
                <a:solidFill>
                  <a:prstClr val="black"/>
                </a:solidFill>
              </a:rPr>
              <a:t>・</a:t>
            </a:r>
            <a:r>
              <a:rPr lang="ja-JP" altLang="en-US" sz="1400" dirty="0">
                <a:solidFill>
                  <a:prstClr val="black"/>
                </a:solidFill>
              </a:rPr>
              <a:t>意向</a:t>
            </a:r>
            <a:r>
              <a:rPr lang="ja-JP" altLang="ja-JP" sz="1400" dirty="0" smtClean="0">
                <a:solidFill>
                  <a:prstClr val="black"/>
                </a:solidFill>
              </a:rPr>
              <a:t>等</a:t>
            </a:r>
            <a:r>
              <a:rPr lang="ja-JP" altLang="ja-JP" sz="1400" dirty="0">
                <a:solidFill>
                  <a:prstClr val="black"/>
                </a:solidFill>
              </a:rPr>
              <a:t>を踏まえ</a:t>
            </a:r>
            <a:r>
              <a:rPr lang="ja-JP" altLang="ja-JP" sz="1400" dirty="0" smtClean="0">
                <a:solidFill>
                  <a:prstClr val="black"/>
                </a:solidFill>
              </a:rPr>
              <a:t>、</a:t>
            </a:r>
            <a:r>
              <a:rPr lang="ja-JP" altLang="en-US" sz="1400" dirty="0">
                <a:solidFill>
                  <a:prstClr val="black"/>
                </a:solidFill>
              </a:rPr>
              <a:t>３</a:t>
            </a:r>
            <a:r>
              <a:rPr lang="ja-JP" altLang="ja-JP" sz="1400" dirty="0" smtClean="0">
                <a:solidFill>
                  <a:prstClr val="black"/>
                </a:solidFill>
              </a:rPr>
              <a:t>パターン</a:t>
            </a:r>
            <a:r>
              <a:rPr lang="ja-JP" altLang="ja-JP" sz="1400" dirty="0">
                <a:solidFill>
                  <a:prstClr val="black"/>
                </a:solidFill>
              </a:rPr>
              <a:t>に分けて</a:t>
            </a:r>
            <a:r>
              <a:rPr lang="ja-JP" altLang="ja-JP" sz="1400" dirty="0" smtClean="0">
                <a:solidFill>
                  <a:prstClr val="black"/>
                </a:solidFill>
              </a:rPr>
              <a:t>行う</a:t>
            </a:r>
            <a:r>
              <a:rPr lang="ja-JP" altLang="en-US" sz="1400" dirty="0" smtClean="0">
                <a:solidFill>
                  <a:prstClr val="black"/>
                </a:solidFill>
              </a:rPr>
              <a:t>。</a:t>
            </a:r>
            <a:endParaRPr lang="ja-JP" altLang="ja-JP" sz="1400" dirty="0">
              <a:solidFill>
                <a:prstClr val="black"/>
              </a:solidFill>
            </a:endParaRPr>
          </a:p>
          <a:p>
            <a:pPr indent="174625"/>
            <a:r>
              <a:rPr lang="ja-JP" altLang="ja-JP" sz="1400" dirty="0">
                <a:solidFill>
                  <a:prstClr val="black"/>
                </a:solidFill>
              </a:rPr>
              <a:t>①　原則的な介護予防</a:t>
            </a:r>
            <a:r>
              <a:rPr lang="ja-JP" altLang="ja-JP" sz="1400" dirty="0" smtClean="0">
                <a:solidFill>
                  <a:prstClr val="black"/>
                </a:solidFill>
              </a:rPr>
              <a:t>ケアマネジメント</a:t>
            </a:r>
            <a:endParaRPr lang="ja-JP" altLang="ja-JP" sz="1400" dirty="0">
              <a:solidFill>
                <a:prstClr val="black"/>
              </a:solidFill>
            </a:endParaRPr>
          </a:p>
          <a:p>
            <a:pPr indent="174625"/>
            <a:r>
              <a:rPr lang="ja-JP" altLang="ja-JP" sz="1400" dirty="0">
                <a:solidFill>
                  <a:prstClr val="black"/>
                </a:solidFill>
              </a:rPr>
              <a:t>②　簡略化した介護予防ケアマネジメント</a:t>
            </a:r>
            <a:r>
              <a:rPr lang="ja-JP" altLang="ja-JP" sz="1400" dirty="0" smtClean="0">
                <a:solidFill>
                  <a:prstClr val="black"/>
                </a:solidFill>
              </a:rPr>
              <a:t>（</a:t>
            </a:r>
            <a:r>
              <a:rPr lang="ja-JP" altLang="en-US" sz="1400" dirty="0" smtClean="0">
                <a:solidFill>
                  <a:prstClr val="black"/>
                </a:solidFill>
              </a:rPr>
              <a:t>サービス担当者会議やモニタリングを適宜省略）</a:t>
            </a:r>
            <a:endParaRPr lang="ja-JP" altLang="ja-JP" sz="1400" dirty="0">
              <a:solidFill>
                <a:prstClr val="black"/>
              </a:solidFill>
            </a:endParaRPr>
          </a:p>
          <a:p>
            <a:pPr indent="174625"/>
            <a:r>
              <a:rPr lang="ja-JP" altLang="ja-JP" sz="1400" dirty="0">
                <a:solidFill>
                  <a:prstClr val="black"/>
                </a:solidFill>
              </a:rPr>
              <a:t>③　初回のみの介護予防ケアマネジメント</a:t>
            </a:r>
            <a:r>
              <a:rPr lang="ja-JP" altLang="ja-JP" sz="1400" dirty="0" smtClean="0">
                <a:solidFill>
                  <a:prstClr val="black"/>
                </a:solidFill>
              </a:rPr>
              <a:t>（</a:t>
            </a:r>
            <a:r>
              <a:rPr lang="ja-JP" altLang="en-US" sz="1400" dirty="0">
                <a:solidFill>
                  <a:prstClr val="black"/>
                </a:solidFill>
              </a:rPr>
              <a:t>アセスメント</a:t>
            </a:r>
            <a:r>
              <a:rPr lang="ja-JP" altLang="en-US" sz="1400" dirty="0" smtClean="0">
                <a:solidFill>
                  <a:prstClr val="black"/>
                </a:solidFill>
              </a:rPr>
              <a:t>を行い、サービスの利用につなげるところまで</a:t>
            </a:r>
            <a:r>
              <a:rPr lang="ja-JP" altLang="ja-JP" sz="1400" dirty="0" smtClean="0">
                <a:solidFill>
                  <a:prstClr val="black"/>
                </a:solidFill>
              </a:rPr>
              <a:t>）</a:t>
            </a:r>
            <a:endParaRPr lang="ja-JP" altLang="ja-JP" sz="1400" dirty="0">
              <a:solidFill>
                <a:prstClr val="black"/>
              </a:solidFill>
            </a:endParaRPr>
          </a:p>
        </p:txBody>
      </p:sp>
      <p:sp>
        <p:nvSpPr>
          <p:cNvPr id="3" name="正方形/長方形 2"/>
          <p:cNvSpPr/>
          <p:nvPr/>
        </p:nvSpPr>
        <p:spPr>
          <a:xfrm>
            <a:off x="417905" y="664986"/>
            <a:ext cx="75851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600" b="1" dirty="0" smtClean="0">
                <a:solidFill>
                  <a:prstClr val="white"/>
                </a:solidFill>
              </a:rPr>
              <a:t>周知</a:t>
            </a:r>
            <a:r>
              <a:rPr lang="ja-JP" altLang="en-US" sz="1200" b="1" dirty="0" smtClean="0">
                <a:solidFill>
                  <a:prstClr val="white"/>
                </a:solidFill>
              </a:rPr>
              <a:t>　</a:t>
            </a:r>
            <a:r>
              <a:rPr lang="ja-JP" altLang="en-US" sz="1200" b="1" dirty="0">
                <a:solidFill>
                  <a:prstClr val="white"/>
                </a:solidFill>
                <a:latin typeface="ＭＳ Ｐゴシック"/>
              </a:rPr>
              <a:t>　</a:t>
            </a:r>
            <a:endParaRPr lang="ja-JP" altLang="ja-JP" sz="1600" b="1" dirty="0">
              <a:solidFill>
                <a:prstClr val="white"/>
              </a:solidFill>
            </a:endParaRPr>
          </a:p>
        </p:txBody>
      </p:sp>
      <p:sp>
        <p:nvSpPr>
          <p:cNvPr id="9" name="正方形/長方形 8"/>
          <p:cNvSpPr/>
          <p:nvPr/>
        </p:nvSpPr>
        <p:spPr>
          <a:xfrm>
            <a:off x="428416" y="1747839"/>
            <a:ext cx="107300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solidFill>
                  <a:prstClr val="white"/>
                </a:solidFill>
                <a:latin typeface="ＭＳ Ｐゴシック"/>
              </a:rPr>
              <a:t>①</a:t>
            </a:r>
            <a:r>
              <a:rPr lang="ja-JP" altLang="ja-JP" sz="1600" b="1" dirty="0">
                <a:solidFill>
                  <a:prstClr val="white"/>
                </a:solidFill>
                <a:latin typeface="ＭＳ Ｐゴシック"/>
              </a:rPr>
              <a:t>　</a:t>
            </a:r>
            <a:r>
              <a:rPr lang="ja-JP" altLang="ja-JP" sz="1600" b="1" dirty="0" smtClean="0">
                <a:solidFill>
                  <a:prstClr val="white"/>
                </a:solidFill>
                <a:latin typeface="ＭＳ Ｐゴシック"/>
              </a:rPr>
              <a:t>相談</a:t>
            </a:r>
            <a:r>
              <a:rPr lang="ja-JP" altLang="en-US" sz="1600" b="1" dirty="0" smtClean="0">
                <a:solidFill>
                  <a:prstClr val="white"/>
                </a:solidFill>
                <a:latin typeface="ＭＳ Ｐゴシック"/>
              </a:rPr>
              <a:t>　</a:t>
            </a:r>
            <a:endParaRPr lang="ja-JP" altLang="ja-JP" sz="1200" b="1" dirty="0">
              <a:solidFill>
                <a:prstClr val="white"/>
              </a:solidFill>
              <a:latin typeface="ＭＳ Ｐゴシック"/>
            </a:endParaRPr>
          </a:p>
        </p:txBody>
      </p:sp>
      <p:sp>
        <p:nvSpPr>
          <p:cNvPr id="10" name="正方形/長方形 9"/>
          <p:cNvSpPr/>
          <p:nvPr/>
        </p:nvSpPr>
        <p:spPr>
          <a:xfrm>
            <a:off x="428416" y="3445333"/>
            <a:ext cx="3384644"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solidFill>
                  <a:prstClr val="white"/>
                </a:solidFill>
              </a:rPr>
              <a:t>②</a:t>
            </a:r>
            <a:r>
              <a:rPr lang="ja-JP" altLang="ja-JP" sz="1600" b="1" dirty="0">
                <a:solidFill>
                  <a:prstClr val="white"/>
                </a:solidFill>
              </a:rPr>
              <a:t>　基本チェックリスト</a:t>
            </a:r>
            <a:r>
              <a:rPr lang="ja-JP" altLang="ja-JP" sz="1600" b="1" dirty="0" smtClean="0">
                <a:solidFill>
                  <a:prstClr val="white"/>
                </a:solidFill>
              </a:rPr>
              <a:t>の</a:t>
            </a:r>
            <a:r>
              <a:rPr lang="ja-JP" altLang="en-US" sz="1600" b="1" dirty="0" smtClean="0">
                <a:solidFill>
                  <a:prstClr val="white"/>
                </a:solidFill>
              </a:rPr>
              <a:t>活用・</a:t>
            </a:r>
            <a:r>
              <a:rPr lang="ja-JP" altLang="en-US" sz="1600" b="1" dirty="0">
                <a:solidFill>
                  <a:prstClr val="white"/>
                </a:solidFill>
              </a:rPr>
              <a:t>実施　</a:t>
            </a:r>
            <a:r>
              <a:rPr lang="ja-JP" altLang="en-US" sz="1200" b="1" dirty="0">
                <a:solidFill>
                  <a:prstClr val="white"/>
                </a:solidFill>
                <a:latin typeface="ＭＳ Ｐゴシック"/>
              </a:rPr>
              <a:t>　</a:t>
            </a:r>
            <a:endParaRPr lang="ja-JP" altLang="ja-JP" sz="2000" b="1" dirty="0">
              <a:solidFill>
                <a:prstClr val="white"/>
              </a:solidFill>
            </a:endParaRPr>
          </a:p>
        </p:txBody>
      </p:sp>
      <p:sp>
        <p:nvSpPr>
          <p:cNvPr id="11" name="正方形/長方形 10"/>
          <p:cNvSpPr/>
          <p:nvPr/>
        </p:nvSpPr>
        <p:spPr>
          <a:xfrm>
            <a:off x="417908" y="4669216"/>
            <a:ext cx="5417893"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solidFill>
                  <a:prstClr val="white"/>
                </a:solidFill>
              </a:rPr>
              <a:t>③</a:t>
            </a:r>
            <a:r>
              <a:rPr lang="ja-JP" altLang="ja-JP" sz="1600" b="1" dirty="0">
                <a:solidFill>
                  <a:prstClr val="white"/>
                </a:solidFill>
              </a:rPr>
              <a:t>　介護予防ケアマネジメントの実施・サービスの利用</a:t>
            </a:r>
            <a:r>
              <a:rPr lang="ja-JP" altLang="ja-JP" sz="1600" b="1" dirty="0" smtClean="0">
                <a:solidFill>
                  <a:prstClr val="white"/>
                </a:solidFill>
              </a:rPr>
              <a:t>開始</a:t>
            </a:r>
            <a:r>
              <a:rPr lang="ja-JP" altLang="en-US" sz="1200" b="1" dirty="0">
                <a:solidFill>
                  <a:prstClr val="white"/>
                </a:solidFill>
              </a:rPr>
              <a:t>　</a:t>
            </a:r>
            <a:r>
              <a:rPr lang="ja-JP" altLang="en-US" sz="1200" b="1" dirty="0">
                <a:solidFill>
                  <a:prstClr val="white"/>
                </a:solidFill>
                <a:latin typeface="ＭＳ Ｐゴシック"/>
              </a:rPr>
              <a:t>　</a:t>
            </a:r>
            <a:endParaRPr lang="ja-JP" altLang="ja-JP" sz="1200" b="1" dirty="0">
              <a:solidFill>
                <a:prstClr val="white"/>
              </a:solidFill>
            </a:endParaRPr>
          </a:p>
        </p:txBody>
      </p:sp>
      <p:sp>
        <p:nvSpPr>
          <p:cNvPr id="13" name="下矢印 12"/>
          <p:cNvSpPr/>
          <p:nvPr/>
        </p:nvSpPr>
        <p:spPr>
          <a:xfrm>
            <a:off x="4391034" y="3141877"/>
            <a:ext cx="933811" cy="5335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18" name="スライド番号プレースホルダー 3"/>
          <p:cNvSpPr>
            <a:spLocks noGrp="1"/>
          </p:cNvSpPr>
          <p:nvPr>
            <p:ph type="sldNum" sz="quarter" idx="4294967295"/>
          </p:nvPr>
        </p:nvSpPr>
        <p:spPr>
          <a:xfrm>
            <a:off x="7678033" y="6550731"/>
            <a:ext cx="2318808" cy="365125"/>
          </a:xfrm>
          <a:prstGeom prst="rect">
            <a:avLst/>
          </a:prstGeom>
        </p:spPr>
        <p:txBody>
          <a:bodyPr/>
          <a:lstStyle/>
          <a:p>
            <a:fld id="{FCE98AE0-BE98-4E8C-BBDC-F98D666762F1}" type="slidenum">
              <a:rPr lang="ja-JP" altLang="en-US" sz="1400" smtClean="0">
                <a:solidFill>
                  <a:prstClr val="black"/>
                </a:solidFill>
                <a:latin typeface="+mn-ea"/>
              </a:rPr>
              <a:pPr/>
              <a:t>46</a:t>
            </a:fld>
            <a:endParaRPr lang="ja-JP" altLang="en-US" sz="1400" dirty="0">
              <a:solidFill>
                <a:prstClr val="black"/>
              </a:solidFill>
              <a:latin typeface="+mn-ea"/>
            </a:endParaRPr>
          </a:p>
        </p:txBody>
      </p:sp>
      <p:sp>
        <p:nvSpPr>
          <p:cNvPr id="14" name="下矢印 13"/>
          <p:cNvSpPr/>
          <p:nvPr/>
        </p:nvSpPr>
        <p:spPr>
          <a:xfrm>
            <a:off x="4404896" y="4283548"/>
            <a:ext cx="933811" cy="38049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35145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55192" y="3812785"/>
            <a:ext cx="88256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42333" y="4107590"/>
            <a:ext cx="18057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4452"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571" y="2855918"/>
            <a:ext cx="446139"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803999"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40574" y="2377810"/>
            <a:ext cx="318672"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91715" y="3441704"/>
            <a:ext cx="249360"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66544" y="2264172"/>
            <a:ext cx="23128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83043" y="3845663"/>
            <a:ext cx="983544"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59107" y="3085717"/>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16050"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46475" y="559805"/>
            <a:ext cx="3033692"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46475" y="1482295"/>
            <a:ext cx="3033692"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46475" y="5700935"/>
            <a:ext cx="3033692"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22897" y="748853"/>
            <a:ext cx="914421"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65725" y="795176"/>
            <a:ext cx="827129" cy="872554"/>
            <a:chOff x="4391314" y="679578"/>
            <a:chExt cx="824486" cy="872554"/>
          </a:xfrm>
        </p:grpSpPr>
        <p:sp>
          <p:nvSpPr>
            <p:cNvPr id="48160" name="Rectangle 35"/>
            <p:cNvSpPr>
              <a:spLocks noChangeArrowheads="1"/>
            </p:cNvSpPr>
            <p:nvPr/>
          </p:nvSpPr>
          <p:spPr bwMode="auto">
            <a:xfrm>
              <a:off x="4391314" y="679578"/>
              <a:ext cx="798920"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4486"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8571" y="965543"/>
              <a:ext cx="430768"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46475" y="3138178"/>
            <a:ext cx="3033692"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46475" y="4704500"/>
            <a:ext cx="3033692"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solidFill>
                  <a:prstClr val="black"/>
                </a:solidFill>
                <a:latin typeface="Times New Roman" pitchFamily="18" charset="0"/>
              </a:rPr>
              <a:t>・</a:t>
            </a:r>
            <a:r>
              <a:rPr lang="ja-JP" altLang="en-US" sz="1200" b="1" dirty="0" smtClean="0">
                <a:solidFill>
                  <a:prstClr val="black"/>
                </a:solidFill>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34315" y="3429002"/>
            <a:ext cx="14446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42333" y="5141806"/>
            <a:ext cx="18057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9358" y="3437735"/>
            <a:ext cx="41427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5551" y="6343281"/>
            <a:ext cx="509226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23626" y="5597536"/>
            <a:ext cx="195023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45388" y="3211888"/>
            <a:ext cx="289990"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64090" y="925149"/>
            <a:ext cx="363264"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4089"/>
            <a:ext cx="993775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ja-JP" altLang="en-US" sz="2800" dirty="0" smtClean="0">
                <a:latin typeface="+mj-ea"/>
                <a:ea typeface="+mj-ea"/>
              </a:rPr>
              <a:t>介護サービスの利用の手続き</a:t>
            </a:r>
          </a:p>
        </p:txBody>
      </p:sp>
      <p:sp>
        <p:nvSpPr>
          <p:cNvPr id="127" name="スライド番号プレースホルダー 3"/>
          <p:cNvSpPr>
            <a:spLocks noGrp="1"/>
          </p:cNvSpPr>
          <p:nvPr>
            <p:ph type="sldNum" sz="quarter" idx="12"/>
          </p:nvPr>
        </p:nvSpPr>
        <p:spPr>
          <a:xfrm>
            <a:off x="7678347" y="6551469"/>
            <a:ext cx="2318808" cy="365125"/>
          </a:xfrm>
          <a:prstGeom prst="rect">
            <a:avLst/>
          </a:prstGeom>
        </p:spPr>
        <p:txBody>
          <a:bodyPr/>
          <a:lstStyle/>
          <a:p>
            <a:fld id="{FCE98AE0-BE98-4E8C-BBDC-F98D666762F1}" type="slidenum">
              <a:rPr lang="ja-JP" altLang="en-US" sz="1400" smtClean="0">
                <a:solidFill>
                  <a:prstClr val="black"/>
                </a:solidFill>
                <a:latin typeface="+mn-ea"/>
              </a:rPr>
              <a:pPr/>
              <a:t>47</a:t>
            </a:fld>
            <a:endParaRPr lang="ja-JP" altLang="en-US" sz="1400" dirty="0">
              <a:solidFill>
                <a:prstClr val="black"/>
              </a:solidFill>
              <a:latin typeface="+mn-ea"/>
            </a:endParaRPr>
          </a:p>
        </p:txBody>
      </p:sp>
      <p:grpSp>
        <p:nvGrpSpPr>
          <p:cNvPr id="6" name="グループ化 5"/>
          <p:cNvGrpSpPr/>
          <p:nvPr/>
        </p:nvGrpSpPr>
        <p:grpSpPr>
          <a:xfrm>
            <a:off x="1558509" y="2643834"/>
            <a:ext cx="463138" cy="1787458"/>
            <a:chOff x="1494773" y="2967072"/>
            <a:chExt cx="428327" cy="1787458"/>
          </a:xfrm>
        </p:grpSpPr>
        <p:sp>
          <p:nvSpPr>
            <p:cNvPr id="73" name="Rectangle 16"/>
            <p:cNvSpPr>
              <a:spLocks noChangeArrowheads="1"/>
            </p:cNvSpPr>
            <p:nvPr/>
          </p:nvSpPr>
          <p:spPr bwMode="auto">
            <a:xfrm>
              <a:off x="1494773" y="2990314"/>
              <a:ext cx="428131"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31589" y="728366"/>
            <a:ext cx="1578466" cy="2507178"/>
            <a:chOff x="2128792" y="593901"/>
            <a:chExt cx="1452378" cy="2507178"/>
          </a:xfrm>
        </p:grpSpPr>
        <p:sp>
          <p:nvSpPr>
            <p:cNvPr id="48135" name="Rectangle 7"/>
            <p:cNvSpPr>
              <a:spLocks noChangeArrowheads="1"/>
            </p:cNvSpPr>
            <p:nvPr/>
          </p:nvSpPr>
          <p:spPr bwMode="auto">
            <a:xfrm>
              <a:off x="2622060" y="680624"/>
              <a:ext cx="397629"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2060" y="1753917"/>
              <a:ext cx="397629"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5222" y="753997"/>
              <a:ext cx="425948"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8792" y="904628"/>
              <a:ext cx="397629"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32732"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32739" y="1382538"/>
            <a:ext cx="106496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20539" y="952670"/>
            <a:ext cx="108346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316702" y="2303429"/>
            <a:ext cx="216692"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305683"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34681" y="1182291"/>
            <a:ext cx="14446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30237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97168" y="1786015"/>
            <a:ext cx="108346"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50849" y="2294392"/>
            <a:ext cx="537255"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29239" y="1184916"/>
            <a:ext cx="18057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506841"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36585" y="1512120"/>
            <a:ext cx="318754"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518853"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37027" y="3169705"/>
            <a:ext cx="51544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81058" y="4673010"/>
            <a:ext cx="427515"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408079"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6207865" y="3497834"/>
            <a:ext cx="2781"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207817" y="3497835"/>
            <a:ext cx="2528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210927" y="4989572"/>
            <a:ext cx="2528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89400" y="3762227"/>
            <a:ext cx="10694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57539" y="4825026"/>
            <a:ext cx="88256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54691" y="4835807"/>
            <a:ext cx="913362"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3678" y="650448"/>
            <a:ext cx="1688976"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61083" y="5229453"/>
            <a:ext cx="1058951"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7439" y="5582695"/>
            <a:ext cx="26091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8211" y="5320767"/>
            <a:ext cx="1193408"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prstClr val="black"/>
                </a:solidFill>
                <a:latin typeface="Times New Roman" pitchFamily="18" charset="0"/>
              </a:rPr>
              <a:t>サービス</a:t>
            </a:r>
            <a:endParaRPr lang="en-US" altLang="ja-JP" sz="1400" b="1" dirty="0" smtClean="0">
              <a:solidFill>
                <a:prstClr val="black"/>
              </a:solidFill>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212245" y="5419055"/>
            <a:ext cx="100324"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300156" y="4984034"/>
            <a:ext cx="18057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25117" y="5128516"/>
            <a:ext cx="180577"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99329" y="4765422"/>
            <a:ext cx="340527"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801796" y="6388608"/>
            <a:ext cx="4253848"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64275" y="2269750"/>
            <a:ext cx="2270"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300132"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313917" y="3762226"/>
            <a:ext cx="6936"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300139" y="3762872"/>
            <a:ext cx="21669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307443" y="4765562"/>
            <a:ext cx="21669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55678" y="4078151"/>
            <a:ext cx="14446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39691" y="5028016"/>
            <a:ext cx="972594"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サービス</a:t>
            </a:r>
            <a:endParaRPr lang="en-US" altLang="ja-JP" sz="1000" dirty="0" smtClean="0">
              <a:solidFill>
                <a:prstClr val="black"/>
              </a:solidFill>
              <a:latin typeface="ＭＳ Ｐゴシック"/>
            </a:endParaRPr>
          </a:p>
          <a:p>
            <a:pPr defTabSz="760413" fontAlgn="base">
              <a:spcBef>
                <a:spcPct val="0"/>
              </a:spcBef>
              <a:spcAft>
                <a:spcPct val="0"/>
              </a:spcAft>
            </a:pPr>
            <a:r>
              <a:rPr lang="ja-JP" altLang="en-US" sz="1000" dirty="0" smtClean="0">
                <a:solidFill>
                  <a:srgbClr val="000000"/>
                </a:solidFill>
                <a:latin typeface="ＭＳ Ｐゴシック"/>
              </a:rPr>
              <a:t>　事業対象者</a:t>
            </a:r>
            <a:r>
              <a:rPr lang="en-US" altLang="ja-JP" sz="1000" dirty="0" smtClean="0">
                <a:solidFill>
                  <a:srgbClr val="000000"/>
                </a:solidFill>
                <a:latin typeface="ＭＳ Ｐゴシック"/>
              </a:rPr>
              <a:t>)</a:t>
            </a:r>
          </a:p>
        </p:txBody>
      </p:sp>
      <p:sp>
        <p:nvSpPr>
          <p:cNvPr id="110" name="Rectangle 56"/>
          <p:cNvSpPr>
            <a:spLocks noChangeArrowheads="1"/>
          </p:cNvSpPr>
          <p:nvPr/>
        </p:nvSpPr>
        <p:spPr bwMode="auto">
          <a:xfrm>
            <a:off x="4133084" y="3530004"/>
            <a:ext cx="12444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6052560" y="528651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66132" y="5297751"/>
            <a:ext cx="361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52370" y="6172444"/>
            <a:ext cx="387270"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907783" y="5582695"/>
            <a:ext cx="108346"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29840" y="6024813"/>
            <a:ext cx="21669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109357" y="5148048"/>
            <a:ext cx="100324"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218246" y="5447602"/>
            <a:ext cx="5485"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52768" y="4423051"/>
            <a:ext cx="12444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70078" y="2264172"/>
            <a:ext cx="23128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209951" y="2248905"/>
            <a:ext cx="21669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707977" y="1400316"/>
            <a:ext cx="21669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36995" y="1394333"/>
            <a:ext cx="18057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Tree>
    <p:extLst>
      <p:ext uri="{BB962C8B-B14F-4D97-AF65-F5344CB8AC3E}">
        <p14:creationId xmlns:p14="http://schemas.microsoft.com/office/powerpoint/2010/main" val="914714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05" name="タイトル 1"/>
          <p:cNvSpPr>
            <a:spLocks noGrp="1"/>
          </p:cNvSpPr>
          <p:nvPr>
            <p:ph type="title"/>
          </p:nvPr>
        </p:nvSpPr>
        <p:spPr>
          <a:xfrm>
            <a:off x="0" y="4089"/>
            <a:ext cx="993775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ja-JP" altLang="en-US" sz="1800" dirty="0" smtClean="0">
                <a:latin typeface="+mj-ea"/>
                <a:ea typeface="+mj-ea"/>
              </a:rPr>
              <a:t>具体的</a:t>
            </a:r>
            <a:r>
              <a:rPr lang="ja-JP" altLang="en-US" sz="1800" dirty="0">
                <a:latin typeface="+mj-ea"/>
                <a:ea typeface="+mj-ea"/>
              </a:rPr>
              <a:t>な介護予防ケアマネジメント（アセスメント、ケアプラン等）の考え方</a:t>
            </a:r>
            <a:endParaRPr lang="ja-JP" altLang="en-US" sz="1800" dirty="0" smtClean="0">
              <a:latin typeface="+mj-ea"/>
              <a:ea typeface="+mj-ea"/>
            </a:endParaRPr>
          </a:p>
        </p:txBody>
      </p:sp>
      <p:sp>
        <p:nvSpPr>
          <p:cNvPr id="127" name="スライド番号プレースホルダー 3"/>
          <p:cNvSpPr>
            <a:spLocks noGrp="1"/>
          </p:cNvSpPr>
          <p:nvPr>
            <p:ph type="sldNum" sz="quarter" idx="12"/>
          </p:nvPr>
        </p:nvSpPr>
        <p:spPr>
          <a:xfrm>
            <a:off x="7678312" y="6551369"/>
            <a:ext cx="2318808" cy="365125"/>
          </a:xfrm>
          <a:prstGeom prst="rect">
            <a:avLst/>
          </a:prstGeo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48</a:t>
            </a:fld>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83424543"/>
              </p:ext>
            </p:extLst>
          </p:nvPr>
        </p:nvGraphicFramePr>
        <p:xfrm>
          <a:off x="923664" y="692696"/>
          <a:ext cx="8332501" cy="5760640"/>
        </p:xfrm>
        <a:graphic>
          <a:graphicData uri="http://schemas.openxmlformats.org/drawingml/2006/table">
            <a:tbl>
              <a:tblPr firstRow="1" firstCol="1" bandRow="1">
                <a:tableStyleId>{5C22544A-7EE6-4342-B048-85BDC9FD1C3A}</a:tableStyleId>
              </a:tblPr>
              <a:tblGrid>
                <a:gridCol w="4181422"/>
                <a:gridCol w="4151079"/>
              </a:tblGrid>
              <a:tr h="232399">
                <a:tc gridSpan="2">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①原則的な介護予防ケアマネジメントのプロセス（ケアマネジメントＡ）</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hMerge="1">
                  <a:txBody>
                    <a:bodyPr/>
                    <a:lstStyle/>
                    <a:p>
                      <a:endParaRPr kumimoji="1" lang="ja-JP" altLang="en-US"/>
                    </a:p>
                  </a:txBody>
                  <a:tcPr/>
                </a:tc>
              </a:tr>
              <a:tr h="1859192">
                <a:tc>
                  <a:txBody>
                    <a:bodyPr/>
                    <a:lstStyle/>
                    <a:p>
                      <a:pPr marL="152400" indent="-152400" algn="just">
                        <a:spcAft>
                          <a:spcPts val="0"/>
                        </a:spcAft>
                      </a:pPr>
                      <a:r>
                        <a:rPr lang="ja-JP" sz="1400" b="1" kern="100" dirty="0">
                          <a:effectLst/>
                          <a:latin typeface="ＭＳ ゴシック" panose="020B0609070205080204" pitchFamily="49" charset="-128"/>
                          <a:ea typeface="ＭＳ ゴシック" panose="020B0609070205080204" pitchFamily="49" charset="-128"/>
                        </a:rPr>
                        <a:t>・介護予防・生活支援サービス事業の指定を受けた事業所のサービスを利用する場合</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・訪問型サービスＣ、通所型サービスＣを</a:t>
                      </a:r>
                    </a:p>
                    <a:p>
                      <a:pPr indent="152400" algn="just">
                        <a:spcAft>
                          <a:spcPts val="0"/>
                        </a:spcAft>
                      </a:pPr>
                      <a:r>
                        <a:rPr lang="ja-JP" sz="1400" b="1" kern="100" dirty="0">
                          <a:effectLst/>
                          <a:latin typeface="ＭＳ ゴシック" panose="020B0609070205080204" pitchFamily="49" charset="-128"/>
                          <a:ea typeface="ＭＳ ゴシック" panose="020B0609070205080204" pitchFamily="49" charset="-128"/>
                        </a:rPr>
                        <a:t>利用する場合</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・その他地域包括支援センターが必要と判断</a:t>
                      </a:r>
                      <a:r>
                        <a:rPr lang="ja-JP" sz="1400" b="1" kern="100" dirty="0" smtClean="0">
                          <a:effectLst/>
                          <a:latin typeface="ＭＳ ゴシック" panose="020B0609070205080204" pitchFamily="49" charset="-128"/>
                          <a:ea typeface="ＭＳ ゴシック" panose="020B0609070205080204" pitchFamily="49" charset="-128"/>
                        </a:rPr>
                        <a:t>し</a:t>
                      </a:r>
                      <a:r>
                        <a:rPr lang="ja-JP" altLang="en-US" sz="1400" b="1" kern="100" dirty="0" smtClean="0">
                          <a:effectLst/>
                          <a:latin typeface="ＭＳ ゴシック" panose="020B0609070205080204" pitchFamily="49" charset="-128"/>
                          <a:ea typeface="ＭＳ ゴシック" panose="020B0609070205080204" pitchFamily="49" charset="-128"/>
                        </a:rPr>
                        <a:t>　　</a:t>
                      </a:r>
                      <a:r>
                        <a:rPr lang="ja-JP" sz="1400" b="1" kern="100" dirty="0" err="1" smtClean="0">
                          <a:effectLst/>
                          <a:latin typeface="ＭＳ ゴシック" panose="020B0609070205080204" pitchFamily="49" charset="-128"/>
                          <a:ea typeface="ＭＳ ゴシック" panose="020B0609070205080204" pitchFamily="49" charset="-128"/>
                        </a:rPr>
                        <a:t>た</a:t>
                      </a:r>
                      <a:r>
                        <a:rPr lang="ja-JP" sz="1400" b="1" kern="100" dirty="0">
                          <a:effectLst/>
                          <a:latin typeface="ＭＳ ゴシック" panose="020B0609070205080204" pitchFamily="49" charset="-128"/>
                          <a:ea typeface="ＭＳ ゴシック" panose="020B0609070205080204" pitchFamily="49" charset="-128"/>
                        </a:rPr>
                        <a:t>場合</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アセスメント　</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→ケアプラン原案作成</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→サービス担当者会議</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ja-JP" sz="1400" b="1" kern="100" dirty="0" smtClean="0">
                          <a:effectLst/>
                          <a:latin typeface="ＭＳ ゴシック" panose="020B0609070205080204" pitchFamily="49" charset="-128"/>
                          <a:ea typeface="ＭＳ ゴシック" panose="020B0609070205080204" pitchFamily="49" charset="-128"/>
                        </a:rPr>
                        <a:t>→</a:t>
                      </a:r>
                      <a:r>
                        <a:rPr lang="ja-JP" sz="1400" b="1" kern="100" dirty="0">
                          <a:effectLst/>
                          <a:latin typeface="ＭＳ ゴシック" panose="020B0609070205080204" pitchFamily="49" charset="-128"/>
                          <a:ea typeface="ＭＳ ゴシック" panose="020B0609070205080204" pitchFamily="49" charset="-128"/>
                        </a:rPr>
                        <a:t>ケアプランの確定・交付（利用者・サービス提供者へ）</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→サービス利用開始　</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→モニタリング（給付管理）</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r>
              <a:tr h="232399">
                <a:tc gridSpan="2">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②簡略化した介護予防ケアマネジメントのプロセス（ケアマネジメントＢ）</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hMerge="1">
                  <a:txBody>
                    <a:bodyPr/>
                    <a:lstStyle/>
                    <a:p>
                      <a:endParaRPr kumimoji="1" lang="ja-JP" altLang="en-US"/>
                    </a:p>
                  </a:txBody>
                  <a:tcPr/>
                </a:tc>
              </a:tr>
              <a:tr h="1859192">
                <a:tc>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・①又は③以外のケースで、ケアマネジメントの過程で判断した場合（指定事業所以外の多様なサービスを利用する場合等）</a:t>
                      </a:r>
                    </a:p>
                    <a:p>
                      <a:pPr marL="152400" indent="-152400" algn="just">
                        <a:spcAft>
                          <a:spcPts val="0"/>
                        </a:spcAft>
                      </a:pPr>
                      <a:r>
                        <a:rPr lang="en-US" sz="1400" b="1" kern="100" dirty="0">
                          <a:effectLst/>
                          <a:latin typeface="ＭＳ ゴシック" panose="020B0609070205080204" pitchFamily="49" charset="-128"/>
                          <a:ea typeface="ＭＳ ゴシック" panose="020B0609070205080204" pitchFamily="49" charset="-128"/>
                        </a:rPr>
                        <a:t> </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アセスメント</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→ケアプラン原案作成</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（→サービス担当者会議）</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en-US" sz="1400" b="1" kern="100" dirty="0">
                          <a:effectLst/>
                          <a:latin typeface="ＭＳ ゴシック" panose="020B0609070205080204" pitchFamily="49" charset="-128"/>
                          <a:ea typeface="ＭＳ ゴシック" panose="020B0609070205080204" pitchFamily="49" charset="-128"/>
                        </a:rPr>
                        <a:t> </a:t>
                      </a:r>
                      <a:r>
                        <a:rPr lang="ja-JP" sz="1400" b="1" kern="100" dirty="0" smtClean="0">
                          <a:effectLst/>
                          <a:latin typeface="ＭＳ ゴシック" panose="020B0609070205080204" pitchFamily="49" charset="-128"/>
                          <a:ea typeface="ＭＳ ゴシック" panose="020B0609070205080204" pitchFamily="49" charset="-128"/>
                        </a:rPr>
                        <a:t>→</a:t>
                      </a:r>
                      <a:r>
                        <a:rPr lang="ja-JP" sz="1400" b="1" kern="100" dirty="0">
                          <a:effectLst/>
                          <a:latin typeface="ＭＳ ゴシック" panose="020B0609070205080204" pitchFamily="49" charset="-128"/>
                          <a:ea typeface="ＭＳ ゴシック" panose="020B0609070205080204" pitchFamily="49" charset="-128"/>
                        </a:rPr>
                        <a:t>ケアプランの確定・交付（利用者・サービス提供者へ）　</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→サービス利用開始</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→モニタリング（適宜）</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r>
              <a:tr h="232399">
                <a:tc gridSpan="2">
                  <a:txBody>
                    <a:bodyPr/>
                    <a:lstStyle/>
                    <a:p>
                      <a:pPr algn="just">
                        <a:spcAft>
                          <a:spcPts val="0"/>
                        </a:spcAft>
                      </a:pPr>
                      <a:r>
                        <a:rPr lang="ja-JP" sz="1400" b="1" kern="100">
                          <a:effectLst/>
                          <a:latin typeface="ＭＳ ゴシック" panose="020B0609070205080204" pitchFamily="49" charset="-128"/>
                          <a:ea typeface="ＭＳ ゴシック" panose="020B0609070205080204" pitchFamily="49" charset="-128"/>
                        </a:rPr>
                        <a:t>③初回のみの介護予防ケアマネジメントのプロセス（ケアマネジメントＣ）</a:t>
                      </a:r>
                      <a:endParaRPr lang="ja-JP" sz="1400" b="1" kern="10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hMerge="1">
                  <a:txBody>
                    <a:bodyPr/>
                    <a:lstStyle/>
                    <a:p>
                      <a:endParaRPr kumimoji="1" lang="ja-JP" altLang="en-US"/>
                    </a:p>
                  </a:txBody>
                  <a:tcPr/>
                </a:tc>
              </a:tr>
              <a:tr h="1345059">
                <a:tc>
                  <a:txBody>
                    <a:bodyPr/>
                    <a:lstStyle/>
                    <a:p>
                      <a:pPr marL="152400" indent="-152400" algn="just">
                        <a:spcAft>
                          <a:spcPts val="0"/>
                        </a:spcAft>
                      </a:pPr>
                      <a:r>
                        <a:rPr lang="ja-JP" sz="1400" b="1" kern="100" dirty="0">
                          <a:effectLst/>
                          <a:latin typeface="ＭＳ ゴシック" panose="020B0609070205080204" pitchFamily="49" charset="-128"/>
                          <a:ea typeface="ＭＳ ゴシック" panose="020B0609070205080204" pitchFamily="49" charset="-128"/>
                        </a:rPr>
                        <a:t>・ケアマネジメントの結果、補助や助成のサービス利用や配食などのその他の生活支援サービスの利用につなげる場合</a:t>
                      </a: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（※必要に応じ、その後の状況把握を実施）</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c>
                  <a:txBody>
                    <a:bodyPr/>
                    <a:lstStyle/>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アセスメント</a:t>
                      </a:r>
                    </a:p>
                    <a:p>
                      <a:pPr algn="just">
                        <a:spcAft>
                          <a:spcPts val="0"/>
                        </a:spcAft>
                      </a:pPr>
                      <a:r>
                        <a:rPr lang="ja-JP" sz="1400" b="1" kern="100" dirty="0" smtClean="0">
                          <a:effectLst/>
                          <a:latin typeface="ＭＳ ゴシック" panose="020B0609070205080204" pitchFamily="49" charset="-128"/>
                          <a:ea typeface="ＭＳ ゴシック" panose="020B0609070205080204" pitchFamily="49" charset="-128"/>
                        </a:rPr>
                        <a:t>→</a:t>
                      </a:r>
                      <a:r>
                        <a:rPr lang="ja-JP" sz="1400" b="1" kern="100" dirty="0">
                          <a:effectLst/>
                          <a:latin typeface="ＭＳ ゴシック" panose="020B0609070205080204" pitchFamily="49" charset="-128"/>
                          <a:ea typeface="ＭＳ ゴシック" panose="020B0609070205080204" pitchFamily="49" charset="-128"/>
                        </a:rPr>
                        <a:t>ケアマネジメント結果案</a:t>
                      </a:r>
                      <a:r>
                        <a:rPr lang="ja-JP" sz="1400" b="1" kern="100" dirty="0" smtClean="0">
                          <a:effectLst/>
                          <a:latin typeface="ＭＳ ゴシック" panose="020B0609070205080204" pitchFamily="49" charset="-128"/>
                          <a:ea typeface="ＭＳ ゴシック" panose="020B0609070205080204" pitchFamily="49" charset="-128"/>
                        </a:rPr>
                        <a:t>作成</a:t>
                      </a:r>
                      <a:endParaRPr lang="ja-JP" sz="14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sz="1400" b="1"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ja-JP" sz="1400" b="1" kern="100" dirty="0" smtClean="0">
                          <a:effectLst/>
                          <a:latin typeface="ＭＳ ゴシック" panose="020B0609070205080204" pitchFamily="49" charset="-128"/>
                          <a:ea typeface="ＭＳ ゴシック" panose="020B0609070205080204" pitchFamily="49" charset="-128"/>
                        </a:rPr>
                        <a:t>→</a:t>
                      </a:r>
                      <a:r>
                        <a:rPr lang="ja-JP" sz="1400" b="1" kern="100" dirty="0">
                          <a:effectLst/>
                          <a:latin typeface="ＭＳ ゴシック" panose="020B0609070205080204" pitchFamily="49" charset="-128"/>
                          <a:ea typeface="ＭＳ ゴシック" panose="020B0609070205080204" pitchFamily="49" charset="-128"/>
                        </a:rPr>
                        <a:t>利用するサービス提供者等への説明・送付</a:t>
                      </a:r>
                    </a:p>
                    <a:p>
                      <a:pPr marL="152400" indent="-152400" algn="just">
                        <a:spcAft>
                          <a:spcPts val="0"/>
                        </a:spcAft>
                      </a:pPr>
                      <a:r>
                        <a:rPr lang="ja-JP" sz="1400" b="1" kern="100" dirty="0" smtClean="0">
                          <a:effectLst/>
                          <a:latin typeface="ＭＳ ゴシック" panose="020B0609070205080204" pitchFamily="49" charset="-128"/>
                          <a:ea typeface="ＭＳ ゴシック" panose="020B0609070205080204" pitchFamily="49" charset="-128"/>
                        </a:rPr>
                        <a:t>→</a:t>
                      </a:r>
                      <a:r>
                        <a:rPr lang="ja-JP" sz="1400" b="1" kern="100" dirty="0">
                          <a:effectLst/>
                          <a:latin typeface="ＭＳ ゴシック" panose="020B0609070205080204" pitchFamily="49" charset="-128"/>
                          <a:ea typeface="ＭＳ ゴシック" panose="020B0609070205080204" pitchFamily="49" charset="-128"/>
                        </a:rPr>
                        <a:t>サービス利用開始</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396" marR="59396" marT="0" marB="0"/>
                </a:tc>
              </a:tr>
            </a:tbl>
          </a:graphicData>
        </a:graphic>
      </p:graphicFrame>
      <p:sp>
        <p:nvSpPr>
          <p:cNvPr id="4" name="正方形/長方形 3"/>
          <p:cNvSpPr/>
          <p:nvPr/>
        </p:nvSpPr>
        <p:spPr>
          <a:xfrm>
            <a:off x="6413648" y="6463975"/>
            <a:ext cx="2624436" cy="307777"/>
          </a:xfrm>
          <a:prstGeom prst="rect">
            <a:avLst/>
          </a:prstGeom>
        </p:spPr>
        <p:txBody>
          <a:bodyPr wrap="none">
            <a:spAutoFit/>
          </a:bodyPr>
          <a:lstStyle/>
          <a:p>
            <a:r>
              <a:rPr lang="en-US" altLang="ja-JP" sz="1400" dirty="0">
                <a:solidFill>
                  <a:prstClr val="black"/>
                </a:solidFill>
              </a:rPr>
              <a:t>※</a:t>
            </a:r>
            <a:r>
              <a:rPr lang="ja-JP" altLang="en-US" sz="1400" dirty="0">
                <a:solidFill>
                  <a:prstClr val="black"/>
                </a:solidFill>
              </a:rPr>
              <a:t>　（　）内は、必要に応じて実施</a:t>
            </a:r>
          </a:p>
        </p:txBody>
      </p:sp>
    </p:spTree>
    <p:extLst>
      <p:ext uri="{BB962C8B-B14F-4D97-AF65-F5344CB8AC3E}">
        <p14:creationId xmlns:p14="http://schemas.microsoft.com/office/powerpoint/2010/main" val="210834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42309" y="4628463"/>
            <a:ext cx="8881809" cy="276999"/>
          </a:xfrm>
          <a:prstGeom prst="rect">
            <a:avLst/>
          </a:prstGeom>
          <a:noFill/>
        </p:spPr>
        <p:txBody>
          <a:bodyPr wrap="square" rtlCol="0">
            <a:spAutoFit/>
          </a:bodyPr>
          <a:lstStyle/>
          <a:p>
            <a:pPr algn="r" fontAlgn="base">
              <a:spcBef>
                <a:spcPct val="0"/>
              </a:spcBef>
              <a:spcAft>
                <a:spcPct val="0"/>
              </a:spcAft>
            </a:pPr>
            <a:r>
              <a:rPr lang="ja-JP" altLang="en-US" sz="1200" dirty="0" smtClean="0">
                <a:solidFill>
                  <a:prstClr val="black"/>
                </a:solidFill>
                <a:latin typeface="Arial" charset="0"/>
              </a:rPr>
              <a:t>出典：社会保障人口問題研究所将来人口推計及び介護給付費実態調査（平成</a:t>
            </a:r>
            <a:r>
              <a:rPr lang="en-US" altLang="ja-JP" sz="1200" dirty="0" smtClean="0">
                <a:solidFill>
                  <a:prstClr val="black"/>
                </a:solidFill>
                <a:latin typeface="Arial" charset="0"/>
              </a:rPr>
              <a:t>24</a:t>
            </a:r>
            <a:r>
              <a:rPr lang="ja-JP" altLang="en-US" sz="1200" dirty="0" smtClean="0">
                <a:solidFill>
                  <a:prstClr val="black"/>
                </a:solidFill>
                <a:latin typeface="Arial" charset="0"/>
              </a:rPr>
              <a:t>年</a:t>
            </a:r>
            <a:r>
              <a:rPr lang="en-US" altLang="ja-JP" sz="1200" dirty="0" smtClean="0">
                <a:solidFill>
                  <a:prstClr val="black"/>
                </a:solidFill>
                <a:latin typeface="Arial" charset="0"/>
              </a:rPr>
              <a:t>11</a:t>
            </a:r>
            <a:r>
              <a:rPr lang="ja-JP" altLang="en-US" sz="1200" dirty="0" smtClean="0">
                <a:solidFill>
                  <a:prstClr val="black"/>
                </a:solidFill>
                <a:latin typeface="Arial" charset="0"/>
              </a:rPr>
              <a:t>月審査分）</a:t>
            </a:r>
            <a:endParaRPr lang="ja-JP" altLang="en-US" sz="1200" dirty="0">
              <a:solidFill>
                <a:prstClr val="black"/>
              </a:solidFill>
              <a:latin typeface="Arial" charset="0"/>
            </a:endParaRPr>
          </a:p>
        </p:txBody>
      </p:sp>
      <p:sp>
        <p:nvSpPr>
          <p:cNvPr id="10" name="タイトル 1"/>
          <p:cNvSpPr txBox="1">
            <a:spLocks/>
          </p:cNvSpPr>
          <p:nvPr/>
        </p:nvSpPr>
        <p:spPr>
          <a:xfrm>
            <a:off x="417868" y="0"/>
            <a:ext cx="8943975" cy="562074"/>
          </a:xfrm>
          <a:prstGeom prst="rect">
            <a:avLst/>
          </a:prstGeom>
        </p:spPr>
        <p:txBody>
          <a:bodyPr>
            <a:normAutofit/>
          </a:bodyPr>
          <a:lstStyle/>
          <a:p>
            <a:pPr algn="ctr">
              <a:spcBef>
                <a:spcPct val="0"/>
              </a:spcBef>
              <a:defRPr/>
            </a:pPr>
            <a:r>
              <a:rPr lang="ja-JP" altLang="en-US" sz="2800" dirty="0" smtClean="0">
                <a:solidFill>
                  <a:prstClr val="black"/>
                </a:solidFill>
                <a:latin typeface="ＤＦ特太ゴシック体" pitchFamily="49" charset="-128"/>
                <a:ea typeface="ＤＦ特太ゴシック体" pitchFamily="49" charset="-128"/>
              </a:rPr>
              <a:t>（参考）年齢階層別の要介護認定率（推計）</a:t>
            </a:r>
            <a:endParaRPr lang="ja-JP" altLang="en-US" sz="2800" dirty="0">
              <a:solidFill>
                <a:prstClr val="black"/>
              </a:solidFill>
              <a:latin typeface="ＤＦ特太ゴシック体" pitchFamily="49" charset="-128"/>
              <a:ea typeface="ＤＦ特太ゴシック体" pitchFamily="49" charset="-128"/>
            </a:endParaRPr>
          </a:p>
        </p:txBody>
      </p:sp>
      <p:sp>
        <p:nvSpPr>
          <p:cNvPr id="11" name="タイトル 3"/>
          <p:cNvSpPr txBox="1">
            <a:spLocks/>
          </p:cNvSpPr>
          <p:nvPr/>
        </p:nvSpPr>
        <p:spPr>
          <a:xfrm>
            <a:off x="255614" y="532116"/>
            <a:ext cx="9338832" cy="880659"/>
          </a:xfrm>
          <a:prstGeom prst="rect">
            <a:avLst/>
          </a:prstGeom>
          <a:ln w="19050">
            <a:solidFill>
              <a:schemeClr val="tx1"/>
            </a:solidFill>
          </a:ln>
        </p:spPr>
        <p:txBody>
          <a:bodyPr vert="horz" lIns="91440" tIns="45720" rIns="91440" bIns="45720" rtlCol="0" anchor="ctr">
            <a:noAutofit/>
          </a:bodyPr>
          <a:lstStyle/>
          <a:p>
            <a:pPr marL="180975" indent="-180975"/>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要介護</a:t>
            </a:r>
            <a:r>
              <a:rPr lang="ja-JP" altLang="ja-JP" sz="1400" dirty="0">
                <a:solidFill>
                  <a:prstClr val="black"/>
                </a:solidFill>
              </a:rPr>
              <a:t>（支援）認定率は、年齢とともに上昇し、８５歳～８９歳では約半数が認定を受けているが</a:t>
            </a:r>
            <a:r>
              <a:rPr lang="ja-JP" altLang="ja-JP" sz="1400" dirty="0" smtClean="0">
                <a:solidFill>
                  <a:prstClr val="black"/>
                </a:solidFill>
              </a:rPr>
              <a:t>、一号被</a:t>
            </a:r>
            <a:r>
              <a:rPr lang="ja-JP" altLang="ja-JP" sz="1400" dirty="0">
                <a:solidFill>
                  <a:prstClr val="black"/>
                </a:solidFill>
              </a:rPr>
              <a:t>保険者全体で認定を受けている率は、約１８％程度である。</a:t>
            </a:r>
          </a:p>
          <a:p>
            <a:pPr marL="180975" indent="-180975"/>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後期</a:t>
            </a:r>
            <a:r>
              <a:rPr lang="ja-JP" altLang="ja-JP" sz="1400" dirty="0">
                <a:solidFill>
                  <a:prstClr val="black"/>
                </a:solidFill>
              </a:rPr>
              <a:t>高齢者医療での受診率は９６．９％であるのに対し、７５歳以上の要介護（支援）認定率は３１％</a:t>
            </a:r>
            <a:r>
              <a:rPr lang="ja-JP" altLang="ja-JP" sz="1400" dirty="0" smtClean="0">
                <a:solidFill>
                  <a:prstClr val="black"/>
                </a:solidFill>
              </a:rPr>
              <a:t>と</a:t>
            </a:r>
            <a:r>
              <a:rPr lang="ja-JP" altLang="en-US" sz="1400" dirty="0">
                <a:solidFill>
                  <a:prstClr val="black"/>
                </a:solidFill>
              </a:rPr>
              <a:t>なって</a:t>
            </a:r>
            <a:r>
              <a:rPr lang="ja-JP" altLang="en-US" sz="1400" dirty="0" smtClean="0">
                <a:solidFill>
                  <a:prstClr val="black"/>
                </a:solidFill>
              </a:rPr>
              <a:t>いる。</a:t>
            </a:r>
            <a:endParaRPr lang="ja-JP" altLang="ja-JP" sz="1400" dirty="0">
              <a:solidFill>
                <a:prstClr val="black"/>
              </a:solidFill>
            </a:endParaRPr>
          </a:p>
        </p:txBody>
      </p:sp>
      <p:grpSp>
        <p:nvGrpSpPr>
          <p:cNvPr id="4" name="グループ化 3"/>
          <p:cNvGrpSpPr/>
          <p:nvPr/>
        </p:nvGrpSpPr>
        <p:grpSpPr>
          <a:xfrm>
            <a:off x="137312" y="1384888"/>
            <a:ext cx="9519924" cy="3368144"/>
            <a:chOff x="200472" y="1268760"/>
            <a:chExt cx="9489509" cy="3368144"/>
          </a:xfrm>
        </p:grpSpPr>
        <p:graphicFrame>
          <p:nvGraphicFramePr>
            <p:cNvPr id="13" name="グラフ 12"/>
            <p:cNvGraphicFramePr>
              <a:graphicFrameLocks/>
            </p:cNvGraphicFramePr>
            <p:nvPr>
              <p:extLst>
                <p:ext uri="{D42A27DB-BD31-4B8C-83A1-F6EECF244321}">
                  <p14:modId xmlns:p14="http://schemas.microsoft.com/office/powerpoint/2010/main" val="2223546840"/>
                </p:ext>
              </p:extLst>
            </p:nvPr>
          </p:nvGraphicFramePr>
          <p:xfrm>
            <a:off x="200472" y="1268760"/>
            <a:ext cx="9489509" cy="336814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675416" y="3700799"/>
              <a:ext cx="8873876"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a:xfrm>
            <a:off x="7618952" y="6493384"/>
            <a:ext cx="2318808" cy="365125"/>
          </a:xfrm>
        </p:spPr>
        <p:txBody>
          <a:bodyPr/>
          <a:lstStyle/>
          <a:p>
            <a:pPr>
              <a:defRPr/>
            </a:pPr>
            <a:fld id="{92D081DB-5A9A-48CE-A852-EF5C7200A82E}" type="slidenum">
              <a:rPr lang="en-US" altLang="ja-JP" sz="1600" smtClean="0">
                <a:solidFill>
                  <a:prstClr val="black"/>
                </a:solidFill>
              </a:rPr>
              <a:pPr>
                <a:defRPr/>
              </a:pPr>
              <a:t>4</a:t>
            </a:fld>
            <a:endParaRPr lang="en-US" altLang="ja-JP" sz="16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783497374"/>
              </p:ext>
            </p:extLst>
          </p:nvPr>
        </p:nvGraphicFramePr>
        <p:xfrm>
          <a:off x="1573715" y="5517232"/>
          <a:ext cx="6284775" cy="1013460"/>
        </p:xfrm>
        <a:graphic>
          <a:graphicData uri="http://schemas.openxmlformats.org/drawingml/2006/table">
            <a:tbl>
              <a:tblPr/>
              <a:tblGrid>
                <a:gridCol w="3351880"/>
                <a:gridCol w="2932895"/>
              </a:tblGrid>
              <a:tr h="252028">
                <a:tc>
                  <a:txBody>
                    <a:bodyPr/>
                    <a:lstStyle/>
                    <a:p>
                      <a:pPr algn="ctr" fontAlgn="ctr"/>
                      <a:r>
                        <a:rPr lang="ja-JP" altLang="en-US" sz="1600" b="0" i="0" u="none" strike="noStrike" dirty="0">
                          <a:solidFill>
                            <a:srgbClr val="000000"/>
                          </a:solidFill>
                          <a:latin typeface="+mn-ea"/>
                          <a:ea typeface="+mn-ea"/>
                        </a:rPr>
                        <a:t>協会（一般）</a:t>
                      </a: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84.8%</a:t>
                      </a:r>
                      <a:endParaRPr lang="en-US" altLang="ja-JP" sz="1600" b="0" i="0" u="none" strike="noStrike" dirty="0">
                        <a:solidFill>
                          <a:srgbClr val="000000"/>
                        </a:solidFill>
                        <a:latin typeface="+mn-ea"/>
                        <a:ea typeface="+mn-ea"/>
                      </a:endParaRP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dirty="0">
                          <a:solidFill>
                            <a:srgbClr val="000000"/>
                          </a:solidFill>
                          <a:latin typeface="+mn-ea"/>
                          <a:ea typeface="+mn-ea"/>
                        </a:rPr>
                        <a:t>組合健保</a:t>
                      </a: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85.0%</a:t>
                      </a:r>
                      <a:endParaRPr lang="en-US" altLang="ja-JP" sz="1600" b="0" i="0" u="none" strike="noStrike" dirty="0">
                        <a:solidFill>
                          <a:srgbClr val="000000"/>
                        </a:solidFill>
                        <a:latin typeface="+mn-ea"/>
                        <a:ea typeface="+mn-ea"/>
                      </a:endParaRP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dirty="0" smtClean="0">
                          <a:solidFill>
                            <a:srgbClr val="000000"/>
                          </a:solidFill>
                          <a:latin typeface="+mn-ea"/>
                          <a:ea typeface="+mn-ea"/>
                        </a:rPr>
                        <a:t>国民健康保険</a:t>
                      </a:r>
                      <a:endParaRPr lang="zh-CN" altLang="en-US" sz="1600" b="0" i="0" u="none" strike="noStrike" dirty="0">
                        <a:solidFill>
                          <a:srgbClr val="000000"/>
                        </a:solidFill>
                        <a:latin typeface="+mn-ea"/>
                        <a:ea typeface="+mn-ea"/>
                      </a:endParaRP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84.0%</a:t>
                      </a: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a:solidFill>
                            <a:srgbClr val="000000"/>
                          </a:solidFill>
                          <a:latin typeface="+mn-ea"/>
                          <a:ea typeface="+mn-ea"/>
                        </a:rPr>
                        <a:t>後期高齢者医療</a:t>
                      </a: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96.9%</a:t>
                      </a:r>
                    </a:p>
                  </a:txBody>
                  <a:tcPr marL="9556" marR="955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6702673" y="6557366"/>
            <a:ext cx="3055057" cy="276999"/>
          </a:xfrm>
          <a:prstGeom prst="rect">
            <a:avLst/>
          </a:prstGeom>
          <a:noFill/>
        </p:spPr>
        <p:txBody>
          <a:bodyPr wrap="square" rtlCol="0">
            <a:spAutoFit/>
          </a:bodyPr>
          <a:lstStyle/>
          <a:p>
            <a:r>
              <a:rPr lang="zh-TW" altLang="en-US" sz="1200" dirty="0" smtClean="0">
                <a:solidFill>
                  <a:prstClr val="black"/>
                </a:solidFill>
                <a:latin typeface="ＭＳ Ｐゴシック" pitchFamily="50" charset="-128"/>
                <a:ea typeface="ＭＳ Ｐゴシック" pitchFamily="50" charset="-128"/>
              </a:rPr>
              <a:t>（資料）平成２２年度　医療給付実態調査</a:t>
            </a:r>
            <a:endParaRPr lang="ja-JP" altLang="en-US" sz="1200" dirty="0">
              <a:solidFill>
                <a:prstClr val="black"/>
              </a:solidFill>
            </a:endParaRPr>
          </a:p>
        </p:txBody>
      </p:sp>
      <p:sp>
        <p:nvSpPr>
          <p:cNvPr id="17" name="テキスト ボックス 16"/>
          <p:cNvSpPr txBox="1"/>
          <p:nvPr/>
        </p:nvSpPr>
        <p:spPr>
          <a:xfrm>
            <a:off x="199920" y="4919923"/>
            <a:ext cx="9394428" cy="584775"/>
          </a:xfrm>
          <a:prstGeom prst="rect">
            <a:avLst/>
          </a:prstGeom>
          <a:noFill/>
        </p:spPr>
        <p:txBody>
          <a:bodyPr wrap="square" rtlCol="0">
            <a:spAutoFit/>
          </a:bodyPr>
          <a:lstStyle/>
          <a:p>
            <a:pPr marL="542925" indent="-542925"/>
            <a:r>
              <a:rPr lang="en-US" altLang="ja-JP" sz="1600" dirty="0" smtClean="0">
                <a:solidFill>
                  <a:prstClr val="black"/>
                </a:solidFill>
              </a:rPr>
              <a:t>【</a:t>
            </a:r>
            <a:r>
              <a:rPr lang="ja-JP" altLang="en-US" sz="1600" dirty="0" smtClean="0">
                <a:solidFill>
                  <a:prstClr val="black"/>
                </a:solidFill>
              </a:rPr>
              <a:t>参考</a:t>
            </a:r>
            <a:r>
              <a:rPr lang="en-US" altLang="ja-JP" sz="1600" dirty="0" smtClean="0">
                <a:solidFill>
                  <a:prstClr val="black"/>
                </a:solidFill>
              </a:rPr>
              <a:t>】</a:t>
            </a:r>
            <a:r>
              <a:rPr lang="ja-JP" altLang="en-US" sz="1600" dirty="0" smtClean="0">
                <a:solidFill>
                  <a:prstClr val="black"/>
                </a:solidFill>
              </a:rPr>
              <a:t>平成</a:t>
            </a:r>
            <a:r>
              <a:rPr lang="en-US" altLang="ja-JP" sz="1600" dirty="0" smtClean="0">
                <a:solidFill>
                  <a:prstClr val="black"/>
                </a:solidFill>
              </a:rPr>
              <a:t>22</a:t>
            </a:r>
            <a:r>
              <a:rPr lang="ja-JP" altLang="en-US" sz="1600" dirty="0" smtClean="0">
                <a:solidFill>
                  <a:prstClr val="black"/>
                </a:solidFill>
              </a:rPr>
              <a:t>年度１年度間において、入院、入院外又は歯科のいずれか１医療機関以上で診療を受けた者（合計）の割合</a:t>
            </a:r>
            <a:endParaRPr lang="ja-JP" altLang="en-US" sz="1600" dirty="0">
              <a:solidFill>
                <a:prstClr val="black"/>
              </a:solidFill>
            </a:endParaRPr>
          </a:p>
        </p:txBody>
      </p:sp>
      <p:cxnSp>
        <p:nvCxnSpPr>
          <p:cNvPr id="18" name="直線コネクタ 17"/>
          <p:cNvCxnSpPr/>
          <p:nvPr/>
        </p:nvCxnSpPr>
        <p:spPr>
          <a:xfrm>
            <a:off x="622161" y="3356992"/>
            <a:ext cx="890231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785362" y="4081387"/>
            <a:ext cx="1795456" cy="261610"/>
          </a:xfrm>
          <a:prstGeom prst="rect">
            <a:avLst/>
          </a:prstGeom>
          <a:noFill/>
          <a:ln w="25400">
            <a:solidFill>
              <a:schemeClr val="accent6"/>
            </a:solidFill>
          </a:ln>
        </p:spPr>
        <p:txBody>
          <a:bodyPr wrap="square" rtlCol="0">
            <a:spAutoFit/>
          </a:bodyPr>
          <a:lstStyle/>
          <a:p>
            <a:r>
              <a:rPr lang="en-US" altLang="ja-JP" sz="1100" dirty="0" smtClean="0">
                <a:solidFill>
                  <a:prstClr val="black"/>
                </a:solidFill>
              </a:rPr>
              <a:t>65</a:t>
            </a:r>
            <a:r>
              <a:rPr lang="ja-JP" altLang="en-US" sz="1100" dirty="0" smtClean="0">
                <a:solidFill>
                  <a:prstClr val="black"/>
                </a:solidFill>
              </a:rPr>
              <a:t>歳以上の認定率</a:t>
            </a:r>
            <a:r>
              <a:rPr lang="en-US" altLang="ja-JP" sz="1100" dirty="0" smtClean="0">
                <a:solidFill>
                  <a:prstClr val="black"/>
                </a:solidFill>
              </a:rPr>
              <a:t>:</a:t>
            </a:r>
            <a:r>
              <a:rPr lang="ja-JP" altLang="en-US" sz="1100" dirty="0" smtClean="0">
                <a:solidFill>
                  <a:prstClr val="black"/>
                </a:solidFill>
              </a:rPr>
              <a:t>１８％</a:t>
            </a:r>
            <a:endParaRPr lang="ja-JP" altLang="en-US" sz="1100" dirty="0">
              <a:solidFill>
                <a:prstClr val="black"/>
              </a:solidFill>
            </a:endParaRPr>
          </a:p>
        </p:txBody>
      </p:sp>
      <p:cxnSp>
        <p:nvCxnSpPr>
          <p:cNvPr id="6" name="直線矢印コネクタ 5"/>
          <p:cNvCxnSpPr>
            <a:stCxn id="2" idx="0"/>
          </p:cNvCxnSpPr>
          <p:nvPr/>
        </p:nvCxnSpPr>
        <p:spPr>
          <a:xfrm flipH="1" flipV="1">
            <a:off x="7218894" y="3819343"/>
            <a:ext cx="464196" cy="26204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69505" y="2636933"/>
            <a:ext cx="1792334" cy="261610"/>
          </a:xfrm>
          <a:prstGeom prst="rect">
            <a:avLst/>
          </a:prstGeom>
          <a:noFill/>
          <a:ln w="25400">
            <a:solidFill>
              <a:schemeClr val="accent2"/>
            </a:solidFill>
          </a:ln>
        </p:spPr>
        <p:txBody>
          <a:bodyPr wrap="square" rtlCol="0">
            <a:spAutoFit/>
          </a:bodyPr>
          <a:lstStyle/>
          <a:p>
            <a:r>
              <a:rPr lang="en-US" altLang="ja-JP" sz="1100" dirty="0">
                <a:solidFill>
                  <a:prstClr val="black"/>
                </a:solidFill>
              </a:rPr>
              <a:t>75</a:t>
            </a:r>
            <a:r>
              <a:rPr lang="ja-JP" altLang="en-US" sz="1100" dirty="0" smtClean="0">
                <a:solidFill>
                  <a:prstClr val="black"/>
                </a:solidFill>
              </a:rPr>
              <a:t>歳以上の認定率：３１％</a:t>
            </a:r>
            <a:endParaRPr lang="ja-JP" altLang="en-US" sz="1100" dirty="0">
              <a:solidFill>
                <a:prstClr val="black"/>
              </a:solidFill>
            </a:endParaRPr>
          </a:p>
        </p:txBody>
      </p:sp>
      <p:cxnSp>
        <p:nvCxnSpPr>
          <p:cNvPr id="20" name="直線矢印コネクタ 19"/>
          <p:cNvCxnSpPr/>
          <p:nvPr/>
        </p:nvCxnSpPr>
        <p:spPr>
          <a:xfrm flipH="1">
            <a:off x="7786194" y="2898522"/>
            <a:ext cx="505672" cy="45847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24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05" name="タイトル 1"/>
          <p:cNvSpPr>
            <a:spLocks noGrp="1"/>
          </p:cNvSpPr>
          <p:nvPr>
            <p:ph type="title"/>
          </p:nvPr>
        </p:nvSpPr>
        <p:spPr>
          <a:xfrm>
            <a:off x="0" y="4089"/>
            <a:ext cx="993775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ja-JP" altLang="en-US" sz="2400" dirty="0" smtClean="0">
                <a:latin typeface="+mj-ea"/>
                <a:ea typeface="+mj-ea"/>
              </a:rPr>
              <a:t>総合</a:t>
            </a:r>
            <a:r>
              <a:rPr lang="ja-JP" altLang="en-US" sz="2400" dirty="0">
                <a:latin typeface="+mj-ea"/>
                <a:ea typeface="+mj-ea"/>
              </a:rPr>
              <a:t>事業の事業・対象者ごとの実施方法</a:t>
            </a:r>
            <a:endParaRPr lang="ja-JP" altLang="en-US" sz="2400" dirty="0" smtClean="0">
              <a:latin typeface="+mj-ea"/>
              <a:ea typeface="+mj-ea"/>
            </a:endParaRPr>
          </a:p>
        </p:txBody>
      </p:sp>
      <p:sp>
        <p:nvSpPr>
          <p:cNvPr id="127" name="スライド番号プレースホルダー 3"/>
          <p:cNvSpPr>
            <a:spLocks noGrp="1"/>
          </p:cNvSpPr>
          <p:nvPr>
            <p:ph type="sldNum" sz="quarter" idx="12"/>
          </p:nvPr>
        </p:nvSpPr>
        <p:spPr>
          <a:xfrm>
            <a:off x="7678312" y="6551369"/>
            <a:ext cx="2318808" cy="365125"/>
          </a:xfrm>
          <a:prstGeom prst="rect">
            <a:avLst/>
          </a:prstGeo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49</a:t>
            </a:fld>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08" y="492196"/>
            <a:ext cx="8477039" cy="6237312"/>
          </a:xfrm>
          <a:prstGeom prst="rect">
            <a:avLst/>
          </a:prstGeom>
          <a:noFill/>
          <a:ln>
            <a:noFill/>
          </a:ln>
        </p:spPr>
      </p:pic>
      <p:sp>
        <p:nvSpPr>
          <p:cNvPr id="6" name="角丸四角形 5"/>
          <p:cNvSpPr/>
          <p:nvPr/>
        </p:nvSpPr>
        <p:spPr>
          <a:xfrm>
            <a:off x="735276" y="4725144"/>
            <a:ext cx="8495727" cy="144016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376645" y="5636495"/>
            <a:ext cx="1584176" cy="507831"/>
          </a:xfrm>
          <a:prstGeom prst="rect">
            <a:avLst/>
          </a:prstGeom>
          <a:noFill/>
        </p:spPr>
        <p:txBody>
          <a:bodyPr wrap="square" rtlCol="0">
            <a:spAutoFit/>
          </a:bodyPr>
          <a:lstStyle/>
          <a:p>
            <a:r>
              <a:rPr kumimoji="1" lang="ja-JP" altLang="en-US" sz="900" dirty="0" smtClean="0"/>
              <a:t>委託については、第</a:t>
            </a:r>
            <a:r>
              <a:rPr kumimoji="1" lang="en-US" altLang="ja-JP" sz="900" dirty="0" smtClean="0"/>
              <a:t>115</a:t>
            </a:r>
            <a:r>
              <a:rPr kumimoji="1" lang="ja-JP" altLang="en-US" sz="900" dirty="0" smtClean="0"/>
              <a:t>条の</a:t>
            </a:r>
            <a:r>
              <a:rPr kumimoji="1" lang="en-US" altLang="ja-JP" sz="900" dirty="0" smtClean="0"/>
              <a:t>47</a:t>
            </a:r>
            <a:r>
              <a:rPr kumimoji="1" lang="ja-JP" altLang="en-US" sz="900" dirty="0" smtClean="0"/>
              <a:t>において、その一部をできることとしている。</a:t>
            </a:r>
            <a:endParaRPr kumimoji="1" lang="ja-JP" altLang="en-US" sz="900" dirty="0"/>
          </a:p>
        </p:txBody>
      </p:sp>
      <p:sp>
        <p:nvSpPr>
          <p:cNvPr id="3" name="大かっこ 2"/>
          <p:cNvSpPr/>
          <p:nvPr/>
        </p:nvSpPr>
        <p:spPr>
          <a:xfrm>
            <a:off x="2448596" y="5636495"/>
            <a:ext cx="1404000" cy="507831"/>
          </a:xfrm>
          <a:prstGeom prst="bracketPair">
            <a:avLst>
              <a:gd name="adj" fmla="val 57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66978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937750" cy="720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solidFill>
                  <a:prstClr val="black"/>
                </a:solidFill>
              </a:rPr>
              <a:t>関係者間</a:t>
            </a:r>
            <a:r>
              <a:rPr lang="ja-JP" altLang="en-US" sz="2800" dirty="0">
                <a:solidFill>
                  <a:prstClr val="black"/>
                </a:solidFill>
              </a:rPr>
              <a:t>での意識の共有</a:t>
            </a:r>
            <a:r>
              <a:rPr lang="ja-JP" altLang="en-US" sz="2800" dirty="0" smtClean="0">
                <a:solidFill>
                  <a:prstClr val="black"/>
                </a:solidFill>
              </a:rPr>
              <a:t>と効果的</a:t>
            </a:r>
            <a:r>
              <a:rPr lang="ja-JP" altLang="en-US" sz="2800" dirty="0">
                <a:solidFill>
                  <a:prstClr val="black"/>
                </a:solidFill>
              </a:rPr>
              <a:t>な介護予防</a:t>
            </a:r>
            <a:r>
              <a:rPr lang="ja-JP" altLang="en-US" sz="2800" dirty="0" smtClean="0">
                <a:solidFill>
                  <a:prstClr val="black"/>
                </a:solidFill>
              </a:rPr>
              <a:t>ケアマネジメント</a:t>
            </a:r>
            <a:endParaRPr lang="en-US" altLang="ja-JP" sz="2800" dirty="0" smtClean="0">
              <a:solidFill>
                <a:prstClr val="black"/>
              </a:solidFill>
            </a:endParaRPr>
          </a:p>
          <a:p>
            <a:r>
              <a:rPr lang="ja-JP" altLang="ja-JP" sz="1900" dirty="0">
                <a:solidFill>
                  <a:prstClr val="black"/>
                </a:solidFill>
              </a:rPr>
              <a:t>～一歩進んだケアマネジメントに向けたガイドライン～</a:t>
            </a:r>
            <a:endParaRPr lang="ja-JP" altLang="en-US" sz="1900" dirty="0">
              <a:solidFill>
                <a:prstClr val="black"/>
              </a:solidFill>
            </a:endParaRPr>
          </a:p>
        </p:txBody>
      </p:sp>
      <p:sp>
        <p:nvSpPr>
          <p:cNvPr id="3" name="角丸四角形 2"/>
          <p:cNvSpPr/>
          <p:nvPr/>
        </p:nvSpPr>
        <p:spPr>
          <a:xfrm>
            <a:off x="136738" y="1089020"/>
            <a:ext cx="9664397" cy="4428000"/>
          </a:xfrm>
          <a:prstGeom prst="roundRect">
            <a:avLst>
              <a:gd name="adj" fmla="val 2491"/>
            </a:avLst>
          </a:prstGeom>
        </p:spPr>
        <p:style>
          <a:lnRef idx="2">
            <a:schemeClr val="accent1"/>
          </a:lnRef>
          <a:fillRef idx="1">
            <a:schemeClr val="lt1"/>
          </a:fillRef>
          <a:effectRef idx="0">
            <a:schemeClr val="accent1"/>
          </a:effectRef>
          <a:fontRef idx="minor">
            <a:schemeClr val="dk1"/>
          </a:fontRef>
        </p:style>
        <p:txBody>
          <a:bodyPr rtlCol="0" anchor="b"/>
          <a:lstStyle/>
          <a:p>
            <a:pPr indent="179388">
              <a:spcBef>
                <a:spcPts val="600"/>
              </a:spcBef>
            </a:pPr>
            <a:r>
              <a:rPr lang="ja-JP" altLang="en-US" sz="1600" u="sng" dirty="0">
                <a:solidFill>
                  <a:prstClr val="black"/>
                </a:solidFill>
              </a:rPr>
              <a:t>（１）　地域包括ケアシステムの構築と規範的統合</a:t>
            </a:r>
            <a:endParaRPr lang="en-US" altLang="ja-JP" sz="1600" u="sng" dirty="0">
              <a:solidFill>
                <a:prstClr val="black"/>
              </a:solidFill>
            </a:endParaRPr>
          </a:p>
          <a:p>
            <a:pPr marL="442913" indent="-179388"/>
            <a:r>
              <a:rPr lang="ja-JP" altLang="en-US" sz="1400" dirty="0" smtClean="0">
                <a:solidFill>
                  <a:prstClr val="black"/>
                </a:solidFill>
              </a:rPr>
              <a:t>　　</a:t>
            </a:r>
            <a:r>
              <a:rPr lang="ja-JP" altLang="ja-JP" sz="1400" dirty="0">
                <a:solidFill>
                  <a:prstClr val="black"/>
                </a:solidFill>
              </a:rPr>
              <a:t>　</a:t>
            </a:r>
            <a:r>
              <a:rPr lang="ja-JP" altLang="en-US" sz="1400" dirty="0">
                <a:solidFill>
                  <a:prstClr val="black"/>
                </a:solidFill>
              </a:rPr>
              <a:t>地域包括ケアシステムの構築に向け、</a:t>
            </a:r>
            <a:r>
              <a:rPr lang="ja-JP" altLang="ja-JP" sz="1400" dirty="0">
                <a:solidFill>
                  <a:prstClr val="black"/>
                </a:solidFill>
              </a:rPr>
              <a:t>市町村は、介護保険事業計画等で目指すべき方向性</a:t>
            </a:r>
            <a:r>
              <a:rPr lang="ja-JP" altLang="en-US" sz="1400" dirty="0">
                <a:solidFill>
                  <a:prstClr val="black"/>
                </a:solidFill>
              </a:rPr>
              <a:t>・</a:t>
            </a:r>
            <a:r>
              <a:rPr lang="ja-JP" altLang="ja-JP" sz="1400" dirty="0">
                <a:solidFill>
                  <a:prstClr val="black"/>
                </a:solidFill>
              </a:rPr>
              <a:t>基本方針を定め、その</a:t>
            </a:r>
            <a:r>
              <a:rPr lang="ja-JP" altLang="en-US" sz="1400" dirty="0">
                <a:solidFill>
                  <a:prstClr val="black"/>
                </a:solidFill>
              </a:rPr>
              <a:t>方向性・基本方針</a:t>
            </a:r>
            <a:r>
              <a:rPr lang="ja-JP" altLang="ja-JP" sz="1400" dirty="0">
                <a:solidFill>
                  <a:prstClr val="black"/>
                </a:solidFill>
              </a:rPr>
              <a:t>を介護事業者・住民等の関係者</a:t>
            </a:r>
            <a:r>
              <a:rPr lang="ja-JP" altLang="en-US" sz="1400" dirty="0">
                <a:solidFill>
                  <a:prstClr val="black"/>
                </a:solidFill>
              </a:rPr>
              <a:t>で</a:t>
            </a:r>
            <a:r>
              <a:rPr lang="ja-JP" altLang="ja-JP" sz="1400" dirty="0" smtClean="0">
                <a:solidFill>
                  <a:prstClr val="black"/>
                </a:solidFill>
              </a:rPr>
              <a:t>共有</a:t>
            </a:r>
            <a:r>
              <a:rPr lang="ja-JP" altLang="en-US" sz="1400" dirty="0" smtClean="0">
                <a:solidFill>
                  <a:prstClr val="black"/>
                </a:solidFill>
              </a:rPr>
              <a:t>（規範的統合）し、</a:t>
            </a:r>
            <a:r>
              <a:rPr lang="ja-JP" altLang="ja-JP" sz="1400" dirty="0" smtClean="0">
                <a:solidFill>
                  <a:prstClr val="black"/>
                </a:solidFill>
              </a:rPr>
              <a:t>地域資源</a:t>
            </a:r>
            <a:r>
              <a:rPr lang="ja-JP" altLang="ja-JP" sz="1400" dirty="0">
                <a:solidFill>
                  <a:prstClr val="black"/>
                </a:solidFill>
              </a:rPr>
              <a:t>を統合していくことが</a:t>
            </a:r>
            <a:r>
              <a:rPr lang="ja-JP" altLang="ja-JP" sz="1400" dirty="0" smtClean="0">
                <a:solidFill>
                  <a:prstClr val="black"/>
                </a:solidFill>
              </a:rPr>
              <a:t>重要。</a:t>
            </a:r>
            <a:endParaRPr lang="ja-JP" altLang="ja-JP" sz="1400" dirty="0">
              <a:solidFill>
                <a:prstClr val="black"/>
              </a:solidFill>
            </a:endParaRPr>
          </a:p>
          <a:p>
            <a:pPr indent="179388">
              <a:spcBef>
                <a:spcPts val="600"/>
              </a:spcBef>
            </a:pPr>
            <a:r>
              <a:rPr lang="ja-JP" altLang="en-US" sz="1600" u="sng" dirty="0">
                <a:solidFill>
                  <a:prstClr val="black"/>
                </a:solidFill>
              </a:rPr>
              <a:t>（２）　明確な目標設定と本人との意識の共有</a:t>
            </a:r>
            <a:endParaRPr lang="en-US" altLang="ja-JP" sz="1600" u="sng" dirty="0">
              <a:solidFill>
                <a:prstClr val="black"/>
              </a:solidFill>
            </a:endParaRPr>
          </a:p>
          <a:p>
            <a:pPr marL="442913" indent="-179388"/>
            <a:r>
              <a:rPr lang="ja-JP" altLang="en-US" sz="1500" dirty="0" smtClean="0">
                <a:solidFill>
                  <a:prstClr val="black"/>
                </a:solidFill>
              </a:rPr>
              <a:t>　　</a:t>
            </a:r>
            <a:r>
              <a:rPr lang="ja-JP" altLang="ja-JP" sz="1500" dirty="0">
                <a:solidFill>
                  <a:prstClr val="black"/>
                </a:solidFill>
              </a:rPr>
              <a:t>　</a:t>
            </a:r>
            <a:r>
              <a:rPr lang="ja-JP" altLang="en-US" sz="1400" dirty="0">
                <a:solidFill>
                  <a:prstClr val="black"/>
                </a:solidFill>
              </a:rPr>
              <a:t>総合事業の効果的な実施のためには、</a:t>
            </a:r>
            <a:r>
              <a:rPr lang="ja-JP" altLang="ja-JP" sz="1400" dirty="0">
                <a:solidFill>
                  <a:prstClr val="black"/>
                </a:solidFill>
              </a:rPr>
              <a:t>この高齢者自身</a:t>
            </a:r>
            <a:r>
              <a:rPr lang="ja-JP" altLang="en-US" sz="1400" dirty="0">
                <a:solidFill>
                  <a:prstClr val="black"/>
                </a:solidFill>
              </a:rPr>
              <a:t>を含めた幅広い</a:t>
            </a:r>
            <a:r>
              <a:rPr lang="ja-JP" altLang="ja-JP" sz="1400" dirty="0">
                <a:solidFill>
                  <a:prstClr val="black"/>
                </a:solidFill>
              </a:rPr>
              <a:t>関係者が、支援を必要とする高齢者の意識、ケアプラン、設定された目標等を共有していくことが重要。</a:t>
            </a:r>
            <a:endParaRPr lang="ja-JP" altLang="en-US" sz="1400" dirty="0">
              <a:solidFill>
                <a:prstClr val="black"/>
              </a:solidFill>
            </a:endParaRPr>
          </a:p>
          <a:p>
            <a:pPr indent="179388">
              <a:spcBef>
                <a:spcPts val="600"/>
              </a:spcBef>
            </a:pPr>
            <a:r>
              <a:rPr lang="ja-JP" altLang="en-US" sz="1600" u="sng" dirty="0">
                <a:solidFill>
                  <a:prstClr val="black"/>
                </a:solidFill>
              </a:rPr>
              <a:t>（３）　ケアプランの作成</a:t>
            </a:r>
            <a:endParaRPr lang="en-US" altLang="ja-JP" sz="1600" u="sng" dirty="0">
              <a:solidFill>
                <a:prstClr val="black"/>
              </a:solidFill>
            </a:endParaRPr>
          </a:p>
          <a:p>
            <a:pPr marL="442913" indent="-179388"/>
            <a:r>
              <a:rPr lang="ja-JP" altLang="en-US" sz="1400" dirty="0" smtClean="0">
                <a:solidFill>
                  <a:prstClr val="black"/>
                </a:solidFill>
              </a:rPr>
              <a:t>　　</a:t>
            </a:r>
            <a:r>
              <a:rPr lang="ja-JP" altLang="ja-JP" sz="1400" dirty="0">
                <a:solidFill>
                  <a:prstClr val="black"/>
                </a:solidFill>
              </a:rPr>
              <a:t>　介護予防ケアマネジメントにおいては、地域包括支援センターが作成するケアプランに、可能な限り従来の個別サービス計画に相当する内容も含め、本人や家族、事業実施者が共有することが望ましい。</a:t>
            </a:r>
          </a:p>
          <a:p>
            <a:pPr indent="179388">
              <a:spcBef>
                <a:spcPts val="600"/>
              </a:spcBef>
            </a:pPr>
            <a:r>
              <a:rPr lang="ja-JP" altLang="en-US" sz="1600" u="sng" dirty="0">
                <a:solidFill>
                  <a:prstClr val="black"/>
                </a:solidFill>
              </a:rPr>
              <a:t>（４）　モニタリング・評価</a:t>
            </a:r>
            <a:endParaRPr lang="en-US" altLang="ja-JP" sz="1600" u="sng" dirty="0">
              <a:solidFill>
                <a:prstClr val="black"/>
              </a:solidFill>
            </a:endParaRPr>
          </a:p>
          <a:p>
            <a:pPr marL="442913" indent="-179388"/>
            <a:r>
              <a:rPr lang="ja-JP" altLang="en-US" sz="1400" dirty="0" smtClean="0">
                <a:solidFill>
                  <a:prstClr val="black"/>
                </a:solidFill>
              </a:rPr>
              <a:t>　　</a:t>
            </a:r>
            <a:r>
              <a:rPr lang="ja-JP" altLang="ja-JP" sz="1400" dirty="0">
                <a:solidFill>
                  <a:prstClr val="black"/>
                </a:solidFill>
              </a:rPr>
              <a:t>　必要に応じて事業</a:t>
            </a:r>
            <a:r>
              <a:rPr lang="ja-JP" altLang="en-US" sz="1400" dirty="0">
                <a:solidFill>
                  <a:prstClr val="black"/>
                </a:solidFill>
              </a:rPr>
              <a:t>の</a:t>
            </a:r>
            <a:r>
              <a:rPr lang="ja-JP" altLang="ja-JP" sz="1400" dirty="0">
                <a:solidFill>
                  <a:prstClr val="black"/>
                </a:solidFill>
              </a:rPr>
              <a:t>実施状況を把握し、目標と乖離</a:t>
            </a:r>
            <a:r>
              <a:rPr lang="ja-JP" altLang="en-US" sz="1400" dirty="0">
                <a:solidFill>
                  <a:prstClr val="black"/>
                </a:solidFill>
              </a:rPr>
              <a:t>した</a:t>
            </a:r>
            <a:r>
              <a:rPr lang="ja-JP" altLang="ja-JP" sz="1400" dirty="0">
                <a:solidFill>
                  <a:prstClr val="black"/>
                </a:solidFill>
              </a:rPr>
              <a:t>場合にケアプランを</a:t>
            </a:r>
            <a:r>
              <a:rPr lang="ja-JP" altLang="en-US" sz="1400" dirty="0">
                <a:solidFill>
                  <a:prstClr val="black"/>
                </a:solidFill>
              </a:rPr>
              <a:t>変更し、</a:t>
            </a:r>
            <a:r>
              <a:rPr lang="ja-JP" altLang="ja-JP" sz="1400" dirty="0">
                <a:solidFill>
                  <a:prstClr val="black"/>
                </a:solidFill>
              </a:rPr>
              <a:t>順調に進行した場合は事業を終了。</a:t>
            </a:r>
            <a:r>
              <a:rPr lang="ja-JP" altLang="en-US" sz="1400" dirty="0">
                <a:solidFill>
                  <a:prstClr val="black"/>
                </a:solidFill>
              </a:rPr>
              <a:t>その際</a:t>
            </a:r>
            <a:r>
              <a:rPr lang="ja-JP" altLang="ja-JP" sz="1400" dirty="0">
                <a:solidFill>
                  <a:prstClr val="black"/>
                </a:solidFill>
              </a:rPr>
              <a:t>、高齢者がセルフケアを継続できるよう、必要な情報提供、アドバイスを行う。</a:t>
            </a:r>
          </a:p>
          <a:p>
            <a:pPr indent="179388">
              <a:spcBef>
                <a:spcPts val="600"/>
              </a:spcBef>
            </a:pPr>
            <a:r>
              <a:rPr lang="ja-JP" altLang="en-US" sz="1600" u="sng" dirty="0">
                <a:solidFill>
                  <a:prstClr val="black"/>
                </a:solidFill>
              </a:rPr>
              <a:t>（５）　セルフケア・セルフマネジメントの推進</a:t>
            </a:r>
            <a:endParaRPr lang="en-US" altLang="ja-JP" sz="1600" u="sng" dirty="0">
              <a:solidFill>
                <a:prstClr val="black"/>
              </a:solidFill>
            </a:endParaRPr>
          </a:p>
          <a:p>
            <a:pPr marL="442913" indent="-179388"/>
            <a:r>
              <a:rPr lang="ja-JP" altLang="en-US" sz="1400" dirty="0" smtClean="0">
                <a:solidFill>
                  <a:prstClr val="black"/>
                </a:solidFill>
              </a:rPr>
              <a:t>　　</a:t>
            </a:r>
            <a:r>
              <a:rPr lang="ja-JP" altLang="en-US" sz="1400" dirty="0">
                <a:solidFill>
                  <a:prstClr val="black"/>
                </a:solidFill>
              </a:rPr>
              <a:t>　</a:t>
            </a:r>
            <a:r>
              <a:rPr lang="ja-JP" altLang="ja-JP" sz="1400" dirty="0">
                <a:solidFill>
                  <a:prstClr val="black"/>
                </a:solidFill>
              </a:rPr>
              <a:t>高齢者自身が、自らの機能を維持向上するよう努力</a:t>
            </a:r>
            <a:r>
              <a:rPr lang="ja-JP" altLang="en-US" sz="1400" dirty="0">
                <a:solidFill>
                  <a:prstClr val="black"/>
                </a:solidFill>
              </a:rPr>
              <a:t>するには</a:t>
            </a:r>
            <a:r>
              <a:rPr lang="ja-JP" altLang="ja-JP" sz="1400" dirty="0">
                <a:solidFill>
                  <a:prstClr val="black"/>
                </a:solidFill>
              </a:rPr>
              <a:t>、分かりやすい情報の提示、専門職の助言</a:t>
            </a:r>
            <a:r>
              <a:rPr lang="ja-JP" altLang="en-US" sz="1400" dirty="0">
                <a:solidFill>
                  <a:prstClr val="black"/>
                </a:solidFill>
              </a:rPr>
              <a:t>等</a:t>
            </a:r>
            <a:r>
              <a:rPr lang="ja-JP" altLang="ja-JP" sz="1400" dirty="0">
                <a:solidFill>
                  <a:prstClr val="black"/>
                </a:solidFill>
              </a:rPr>
              <a:t>とともに、成果を実感できる機会の増加が必要。そのため、専門機関、専門職に</a:t>
            </a:r>
            <a:r>
              <a:rPr lang="ja-JP" altLang="ja-JP" sz="1400" dirty="0" smtClean="0">
                <a:solidFill>
                  <a:prstClr val="black"/>
                </a:solidFill>
              </a:rPr>
              <a:t>よる働きかけ</a:t>
            </a:r>
            <a:r>
              <a:rPr lang="ja-JP" altLang="ja-JP" sz="1400" dirty="0">
                <a:solidFill>
                  <a:prstClr val="black"/>
                </a:solidFill>
              </a:rPr>
              <a:t>やツールの提供が効果的。</a:t>
            </a:r>
          </a:p>
          <a:p>
            <a:pPr indent="179388">
              <a:spcBef>
                <a:spcPts val="600"/>
              </a:spcBef>
            </a:pPr>
            <a:r>
              <a:rPr lang="ja-JP" altLang="en-US" sz="1600" u="sng" dirty="0">
                <a:solidFill>
                  <a:prstClr val="black"/>
                </a:solidFill>
              </a:rPr>
              <a:t>（６）　「介護予防手帳（仮称）」等の活用</a:t>
            </a:r>
            <a:endParaRPr lang="en-US" altLang="ja-JP" sz="1600" u="sng" dirty="0">
              <a:solidFill>
                <a:prstClr val="black"/>
              </a:solidFill>
            </a:endParaRPr>
          </a:p>
          <a:p>
            <a:pPr marL="442913" indent="-179388"/>
            <a:r>
              <a:rPr lang="ja-JP" altLang="en-US" sz="1400" dirty="0" smtClean="0">
                <a:solidFill>
                  <a:prstClr val="black"/>
                </a:solidFill>
              </a:rPr>
              <a:t>　　</a:t>
            </a:r>
            <a:r>
              <a:rPr lang="ja-JP" altLang="ja-JP" sz="1400" dirty="0">
                <a:solidFill>
                  <a:prstClr val="black"/>
                </a:solidFill>
              </a:rPr>
              <a:t>　セルフマネジメント</a:t>
            </a:r>
            <a:r>
              <a:rPr lang="ja-JP" altLang="en-US" sz="1400" dirty="0">
                <a:solidFill>
                  <a:prstClr val="black"/>
                </a:solidFill>
              </a:rPr>
              <a:t>の</a:t>
            </a:r>
            <a:r>
              <a:rPr lang="ja-JP" altLang="ja-JP" sz="1400" dirty="0">
                <a:solidFill>
                  <a:prstClr val="black"/>
                </a:solidFill>
              </a:rPr>
              <a:t>推進</a:t>
            </a:r>
            <a:r>
              <a:rPr lang="ja-JP" altLang="en-US" sz="1400" dirty="0">
                <a:solidFill>
                  <a:prstClr val="black"/>
                </a:solidFill>
              </a:rPr>
              <a:t>等の</a:t>
            </a:r>
            <a:r>
              <a:rPr lang="ja-JP" altLang="ja-JP" sz="1400" dirty="0">
                <a:solidFill>
                  <a:prstClr val="black"/>
                </a:solidFill>
              </a:rPr>
              <a:t>ため、母子保健に</a:t>
            </a:r>
            <a:r>
              <a:rPr lang="ja-JP" altLang="en-US" sz="1400" dirty="0">
                <a:solidFill>
                  <a:prstClr val="black"/>
                </a:solidFill>
              </a:rPr>
              <a:t>て</a:t>
            </a:r>
            <a:r>
              <a:rPr lang="ja-JP" altLang="ja-JP" sz="1400" dirty="0">
                <a:solidFill>
                  <a:prstClr val="black"/>
                </a:solidFill>
              </a:rPr>
              <a:t>活用されてきた「母子健康手帳</a:t>
            </a:r>
            <a:r>
              <a:rPr lang="ja-JP" altLang="ja-JP" sz="1400" dirty="0" smtClean="0">
                <a:solidFill>
                  <a:prstClr val="black"/>
                </a:solidFill>
              </a:rPr>
              <a:t>」</a:t>
            </a:r>
            <a:r>
              <a:rPr lang="ja-JP" altLang="ja-JP" sz="1400" dirty="0">
                <a:solidFill>
                  <a:prstClr val="black"/>
                </a:solidFill>
              </a:rPr>
              <a:t>の概念</a:t>
            </a:r>
            <a:r>
              <a:rPr lang="ja-JP" altLang="ja-JP" sz="1400" dirty="0" smtClean="0">
                <a:solidFill>
                  <a:prstClr val="black"/>
                </a:solidFill>
              </a:rPr>
              <a:t>を</a:t>
            </a:r>
            <a:r>
              <a:rPr lang="ja-JP" altLang="ja-JP" sz="1400" dirty="0">
                <a:solidFill>
                  <a:prstClr val="black"/>
                </a:solidFill>
              </a:rPr>
              <a:t>総合事業に活用</a:t>
            </a:r>
            <a:r>
              <a:rPr lang="ja-JP" altLang="en-US" sz="1400" dirty="0">
                <a:solidFill>
                  <a:prstClr val="black"/>
                </a:solidFill>
              </a:rPr>
              <a:t>。</a:t>
            </a:r>
          </a:p>
        </p:txBody>
      </p:sp>
      <p:sp>
        <p:nvSpPr>
          <p:cNvPr id="5" name="角丸四角形 4"/>
          <p:cNvSpPr/>
          <p:nvPr/>
        </p:nvSpPr>
        <p:spPr>
          <a:xfrm>
            <a:off x="144562" y="6092783"/>
            <a:ext cx="9664397" cy="717860"/>
          </a:xfrm>
          <a:prstGeom prst="roundRect">
            <a:avLst>
              <a:gd name="adj" fmla="val 12294"/>
            </a:avLst>
          </a:prstGeom>
        </p:spPr>
        <p:style>
          <a:lnRef idx="2">
            <a:schemeClr val="accent1"/>
          </a:lnRef>
          <a:fillRef idx="1">
            <a:schemeClr val="lt1"/>
          </a:fillRef>
          <a:effectRef idx="0">
            <a:schemeClr val="accent1"/>
          </a:effectRef>
          <a:fontRef idx="minor">
            <a:schemeClr val="dk1"/>
          </a:fontRef>
        </p:style>
        <p:txBody>
          <a:bodyPr rtlCol="0" anchor="ctr"/>
          <a:lstStyle/>
          <a:p>
            <a:pPr indent="179388"/>
            <a:r>
              <a:rPr lang="ja-JP" altLang="en-US" sz="1600" u="sng" dirty="0">
                <a:solidFill>
                  <a:prstClr val="black"/>
                </a:solidFill>
              </a:rPr>
              <a:t>（１）　自立支援に向けた介護予防ケアマネジメントの視点</a:t>
            </a:r>
            <a:r>
              <a:rPr lang="ja-JP" altLang="en-US" sz="1600" dirty="0">
                <a:solidFill>
                  <a:prstClr val="black"/>
                </a:solidFill>
              </a:rPr>
              <a:t>	</a:t>
            </a:r>
          </a:p>
          <a:p>
            <a:pPr indent="179388"/>
            <a:r>
              <a:rPr lang="ja-JP" altLang="en-US" sz="1600" u="sng" dirty="0">
                <a:solidFill>
                  <a:prstClr val="black"/>
                </a:solidFill>
              </a:rPr>
              <a:t>（２）　サービス担当者会議と多職種協働による介護予防ケアマネジメント</a:t>
            </a:r>
            <a:r>
              <a:rPr lang="ja-JP" altLang="en-US" sz="1600" u="sng" dirty="0" smtClean="0">
                <a:solidFill>
                  <a:prstClr val="black"/>
                </a:solidFill>
              </a:rPr>
              <a:t>支援</a:t>
            </a:r>
            <a:endParaRPr lang="ja-JP" altLang="en-US" sz="1600" u="sng" dirty="0">
              <a:solidFill>
                <a:prstClr val="black"/>
              </a:solidFill>
            </a:endParaRPr>
          </a:p>
        </p:txBody>
      </p:sp>
      <p:sp>
        <p:nvSpPr>
          <p:cNvPr id="6" name="正方形/長方形 5"/>
          <p:cNvSpPr/>
          <p:nvPr/>
        </p:nvSpPr>
        <p:spPr>
          <a:xfrm>
            <a:off x="245575" y="843890"/>
            <a:ext cx="472338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solidFill>
                  <a:prstClr val="white"/>
                </a:solidFill>
              </a:rPr>
              <a:t>１　関係者間での意識の共有（規範的統合の推進</a:t>
            </a:r>
            <a:r>
              <a:rPr lang="ja-JP" altLang="en-US" sz="1600" b="1" dirty="0" smtClean="0">
                <a:solidFill>
                  <a:prstClr val="white"/>
                </a:solidFill>
              </a:rPr>
              <a:t>）　</a:t>
            </a:r>
            <a:r>
              <a:rPr lang="ja-JP" altLang="en-US" sz="1200" b="1" dirty="0" smtClean="0">
                <a:solidFill>
                  <a:prstClr val="white"/>
                </a:solidFill>
                <a:latin typeface="ＭＳ Ｐゴシック"/>
              </a:rPr>
              <a:t>　</a:t>
            </a:r>
            <a:endParaRPr lang="ja-JP" altLang="en-US" sz="1600" b="1" dirty="0">
              <a:solidFill>
                <a:prstClr val="white"/>
              </a:solidFill>
              <a:latin typeface="ＭＳ Ｐゴシック"/>
            </a:endParaRPr>
          </a:p>
        </p:txBody>
      </p:sp>
      <p:sp>
        <p:nvSpPr>
          <p:cNvPr id="7" name="正方形/長方形 6"/>
          <p:cNvSpPr/>
          <p:nvPr/>
        </p:nvSpPr>
        <p:spPr>
          <a:xfrm>
            <a:off x="278839" y="5599849"/>
            <a:ext cx="815749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1600" b="1" dirty="0">
                <a:solidFill>
                  <a:prstClr val="white"/>
                </a:solidFill>
              </a:rPr>
              <a:t>２　</a:t>
            </a:r>
            <a:r>
              <a:rPr lang="ja-JP" altLang="en-US" sz="1600" b="1" dirty="0" smtClean="0">
                <a:solidFill>
                  <a:prstClr val="white"/>
                </a:solidFill>
              </a:rPr>
              <a:t>効果的</a:t>
            </a:r>
            <a:r>
              <a:rPr lang="ja-JP" altLang="en-US" sz="1600" b="1" dirty="0">
                <a:solidFill>
                  <a:prstClr val="white"/>
                </a:solidFill>
              </a:rPr>
              <a:t>な介護予防ケアマネジメントの在り方</a:t>
            </a:r>
            <a:endParaRPr lang="en-US" altLang="ja-JP" sz="1600" b="1" dirty="0">
              <a:solidFill>
                <a:prstClr val="white"/>
              </a:solidFill>
            </a:endParaRPr>
          </a:p>
          <a:p>
            <a:r>
              <a:rPr lang="ja-JP" altLang="en-US" sz="1600" b="1" dirty="0">
                <a:solidFill>
                  <a:prstClr val="white"/>
                </a:solidFill>
              </a:rPr>
              <a:t>　</a:t>
            </a:r>
            <a:r>
              <a:rPr lang="ja-JP" altLang="en-US" sz="1600" b="1" dirty="0" smtClean="0">
                <a:solidFill>
                  <a:prstClr val="white"/>
                </a:solidFill>
              </a:rPr>
              <a:t>～保健・医療の専門職が関与し、短期</a:t>
            </a:r>
            <a:r>
              <a:rPr lang="ja-JP" altLang="en-US" sz="1600" b="1" dirty="0">
                <a:solidFill>
                  <a:prstClr val="white"/>
                </a:solidFill>
              </a:rPr>
              <a:t>で集中的なアプローチにより自立につなげる方策</a:t>
            </a:r>
            <a:r>
              <a:rPr lang="ja-JP" altLang="en-US" sz="1600" b="1" dirty="0" smtClean="0">
                <a:solidFill>
                  <a:prstClr val="white"/>
                </a:solidFill>
              </a:rPr>
              <a:t>～</a:t>
            </a:r>
            <a:r>
              <a:rPr lang="ja-JP" altLang="en-US" sz="1200" b="1" dirty="0" smtClean="0">
                <a:solidFill>
                  <a:prstClr val="white"/>
                </a:solidFill>
              </a:rPr>
              <a:t>　</a:t>
            </a:r>
            <a:r>
              <a:rPr lang="ja-JP" altLang="en-US" sz="1200" b="1" dirty="0">
                <a:solidFill>
                  <a:prstClr val="white"/>
                </a:solidFill>
              </a:rPr>
              <a:t>　</a:t>
            </a:r>
            <a:endParaRPr lang="ja-JP" altLang="en-US" sz="1200" b="1" dirty="0">
              <a:solidFill>
                <a:prstClr val="white"/>
              </a:solidFill>
              <a:latin typeface="ＭＳ Ｐゴシック"/>
            </a:endParaRPr>
          </a:p>
        </p:txBody>
      </p:sp>
      <p:sp>
        <p:nvSpPr>
          <p:cNvPr id="8" name="スライド番号プレースホルダー 3"/>
          <p:cNvSpPr>
            <a:spLocks noGrp="1"/>
          </p:cNvSpPr>
          <p:nvPr>
            <p:ph type="sldNum" sz="quarter" idx="4294967295"/>
          </p:nvPr>
        </p:nvSpPr>
        <p:spPr>
          <a:xfrm>
            <a:off x="7678033" y="6550731"/>
            <a:ext cx="2318808" cy="365125"/>
          </a:xfrm>
          <a:prstGeom prst="rect">
            <a:avLst/>
          </a:prstGeom>
        </p:spPr>
        <p:txBody>
          <a:bodyPr/>
          <a:lstStyle/>
          <a:p>
            <a:fld id="{FCE98AE0-BE98-4E8C-BBDC-F98D666762F1}" type="slidenum">
              <a:rPr lang="ja-JP" altLang="en-US" sz="1400" smtClean="0">
                <a:solidFill>
                  <a:prstClr val="black"/>
                </a:solidFill>
                <a:latin typeface="+mn-ea"/>
              </a:rPr>
              <a:pPr/>
              <a:t>50</a:t>
            </a:fld>
            <a:endParaRPr lang="ja-JP" altLang="en-US" sz="1400" dirty="0">
              <a:solidFill>
                <a:prstClr val="black"/>
              </a:solidFill>
              <a:latin typeface="+mn-ea"/>
            </a:endParaRPr>
          </a:p>
        </p:txBody>
      </p:sp>
    </p:spTree>
    <p:extLst>
      <p:ext uri="{BB962C8B-B14F-4D97-AF65-F5344CB8AC3E}">
        <p14:creationId xmlns:p14="http://schemas.microsoft.com/office/powerpoint/2010/main" val="42398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3667" y="734412"/>
            <a:ext cx="9914083" cy="610564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smtClean="0">
              <a:solidFill>
                <a:prstClr val="black"/>
              </a:solidFill>
            </a:endParaRPr>
          </a:p>
        </p:txBody>
      </p:sp>
      <p:sp>
        <p:nvSpPr>
          <p:cNvPr id="5" name="タイトル 1"/>
          <p:cNvSpPr txBox="1">
            <a:spLocks/>
          </p:cNvSpPr>
          <p:nvPr/>
        </p:nvSpPr>
        <p:spPr>
          <a:xfrm>
            <a:off x="9" y="0"/>
            <a:ext cx="9914037" cy="504056"/>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rPr>
              <a:t>総合</a:t>
            </a:r>
            <a:r>
              <a:rPr lang="ja-JP" altLang="en-US" sz="2800" dirty="0">
                <a:solidFill>
                  <a:prstClr val="black"/>
                </a:solidFill>
              </a:rPr>
              <a:t>事業の</a:t>
            </a:r>
            <a:r>
              <a:rPr lang="ja-JP" altLang="en-US" sz="2800" dirty="0" smtClean="0">
                <a:solidFill>
                  <a:prstClr val="black"/>
                </a:solidFill>
              </a:rPr>
              <a:t>制度的</a:t>
            </a:r>
            <a:r>
              <a:rPr lang="ja-JP" altLang="en-US" sz="2800" dirty="0">
                <a:solidFill>
                  <a:prstClr val="black"/>
                </a:solidFill>
              </a:rPr>
              <a:t>な枠組み</a:t>
            </a:r>
            <a:endParaRPr lang="ja-JP" altLang="en-US" sz="2800" b="1" dirty="0">
              <a:solidFill>
                <a:srgbClr val="FF0000"/>
              </a:solidFill>
            </a:endParaRPr>
          </a:p>
        </p:txBody>
      </p:sp>
      <p:sp>
        <p:nvSpPr>
          <p:cNvPr id="2" name="角丸四角形 1"/>
          <p:cNvSpPr/>
          <p:nvPr/>
        </p:nvSpPr>
        <p:spPr>
          <a:xfrm>
            <a:off x="128876" y="1113416"/>
            <a:ext cx="9680000" cy="2358000"/>
          </a:xfrm>
          <a:prstGeom prst="roundRect">
            <a:avLst>
              <a:gd name="adj" fmla="val 5299"/>
            </a:avLst>
          </a:prstGeom>
          <a:solidFill>
            <a:schemeClr val="lt1"/>
          </a:solidFill>
        </p:spPr>
        <p:style>
          <a:lnRef idx="2">
            <a:schemeClr val="accent1"/>
          </a:lnRef>
          <a:fillRef idx="1">
            <a:schemeClr val="lt1"/>
          </a:fillRef>
          <a:effectRef idx="0">
            <a:schemeClr val="accent1"/>
          </a:effectRef>
          <a:fontRef idx="minor">
            <a:schemeClr val="dk1"/>
          </a:fontRef>
        </p:style>
        <p:txBody>
          <a:bodyPr bIns="18000" rtlCol="0" anchor="b"/>
          <a:lstStyle/>
          <a:p>
            <a:r>
              <a:rPr lang="ja-JP" altLang="en-US" sz="1100" dirty="0">
                <a:solidFill>
                  <a:prstClr val="black"/>
                </a:solidFill>
                <a:latin typeface="ＭＳ Ｐゴシック"/>
              </a:rPr>
              <a:t>　</a:t>
            </a:r>
            <a:r>
              <a:rPr lang="en-US" altLang="ja-JP" sz="1100" dirty="0">
                <a:solidFill>
                  <a:prstClr val="black"/>
                </a:solidFill>
                <a:latin typeface="ＭＳ Ｐゴシック"/>
              </a:rPr>
              <a:t>※</a:t>
            </a:r>
            <a:r>
              <a:rPr lang="ja-JP" altLang="en-US" sz="1100" dirty="0">
                <a:solidFill>
                  <a:prstClr val="black"/>
                </a:solidFill>
                <a:latin typeface="ＭＳ Ｐゴシック"/>
              </a:rPr>
              <a:t>総合事業への円滑な移行を図るため、</a:t>
            </a:r>
            <a:r>
              <a:rPr lang="ja-JP" altLang="en-US" sz="1100" dirty="0">
                <a:solidFill>
                  <a:prstClr val="black"/>
                </a:solidFill>
              </a:rPr>
              <a:t>予防給付の指定事業所（訪問介護・通所介護）を総合事業の指定事業所とみなす経過措置がある</a:t>
            </a:r>
            <a:r>
              <a:rPr lang="ja-JP" altLang="en-US" sz="1100" dirty="0" smtClean="0">
                <a:solidFill>
                  <a:prstClr val="black"/>
                </a:solidFill>
              </a:rPr>
              <a:t>。</a:t>
            </a:r>
            <a:endParaRPr lang="en-US" altLang="ja-JP" sz="1100" dirty="0">
              <a:solidFill>
                <a:prstClr val="black"/>
              </a:solidFill>
            </a:endParaRPr>
          </a:p>
        </p:txBody>
      </p:sp>
      <p:sp>
        <p:nvSpPr>
          <p:cNvPr id="8" name="正方形/長方形 7"/>
          <p:cNvSpPr/>
          <p:nvPr/>
        </p:nvSpPr>
        <p:spPr>
          <a:xfrm>
            <a:off x="213511" y="867584"/>
            <a:ext cx="5273432" cy="32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600"/>
              </a:spcBef>
            </a:pPr>
            <a:r>
              <a:rPr lang="ja-JP" altLang="en-US" sz="1600" b="1" dirty="0">
                <a:solidFill>
                  <a:prstClr val="white"/>
                </a:solidFill>
              </a:rPr>
              <a:t>１　</a:t>
            </a:r>
            <a:r>
              <a:rPr lang="ja-JP" altLang="en-US" sz="1600" b="1" dirty="0" smtClean="0">
                <a:solidFill>
                  <a:prstClr val="white"/>
                </a:solidFill>
              </a:rPr>
              <a:t>介護予防・生活支援サービス事業</a:t>
            </a:r>
            <a:r>
              <a:rPr lang="ja-JP" altLang="en-US" sz="1600" b="1" dirty="0">
                <a:solidFill>
                  <a:prstClr val="white"/>
                </a:solidFill>
              </a:rPr>
              <a:t>の実施</a:t>
            </a:r>
            <a:r>
              <a:rPr lang="ja-JP" altLang="en-US" sz="1600" b="1" dirty="0" smtClean="0">
                <a:solidFill>
                  <a:prstClr val="white"/>
                </a:solidFill>
              </a:rPr>
              <a:t>方法</a:t>
            </a:r>
            <a:r>
              <a:rPr lang="ja-JP" altLang="en-US" sz="1200" b="1" dirty="0">
                <a:solidFill>
                  <a:prstClr val="white"/>
                </a:solidFill>
              </a:rPr>
              <a:t>　</a:t>
            </a:r>
            <a:endParaRPr lang="ja-JP" altLang="en-US" sz="1200" b="1" dirty="0">
              <a:solidFill>
                <a:prstClr val="white"/>
              </a:solidFill>
              <a:latin typeface="ＭＳ Ｐゴシック"/>
            </a:endParaRPr>
          </a:p>
        </p:txBody>
      </p:sp>
      <p:sp>
        <p:nvSpPr>
          <p:cNvPr id="10" name="角丸四角形 9"/>
          <p:cNvSpPr/>
          <p:nvPr/>
        </p:nvSpPr>
        <p:spPr>
          <a:xfrm>
            <a:off x="128875" y="3666052"/>
            <a:ext cx="9680000" cy="3185425"/>
          </a:xfrm>
          <a:prstGeom prst="roundRect">
            <a:avLst>
              <a:gd name="adj" fmla="val 5358"/>
            </a:avLst>
          </a:prstGeom>
          <a:solidFill>
            <a:schemeClr val="lt1"/>
          </a:solidFill>
        </p:spPr>
        <p:style>
          <a:lnRef idx="2">
            <a:schemeClr val="accent1"/>
          </a:lnRef>
          <a:fillRef idx="1">
            <a:schemeClr val="lt1"/>
          </a:fillRef>
          <a:effectRef idx="0">
            <a:schemeClr val="accent1"/>
          </a:effectRef>
          <a:fontRef idx="minor">
            <a:schemeClr val="dk1"/>
          </a:fontRef>
        </p:style>
        <p:txBody>
          <a:bodyPr rtlCol="0" anchor="t"/>
          <a:lstStyle/>
          <a:p>
            <a:r>
              <a:rPr lang="ja-JP" altLang="en-US" sz="500" dirty="0">
                <a:solidFill>
                  <a:prstClr val="black"/>
                </a:solidFill>
              </a:rPr>
              <a:t>　</a:t>
            </a:r>
            <a:endParaRPr lang="en-US" altLang="ja-JP" sz="500" dirty="0" smtClean="0">
              <a:solidFill>
                <a:prstClr val="black"/>
              </a:solidFill>
            </a:endParaRPr>
          </a:p>
          <a:p>
            <a:r>
              <a:rPr lang="ja-JP" altLang="en-US" sz="1400" dirty="0">
                <a:solidFill>
                  <a:prstClr val="black"/>
                </a:solidFill>
              </a:rPr>
              <a:t>　</a:t>
            </a:r>
            <a:r>
              <a:rPr lang="ja-JP" altLang="en-US" sz="1400" dirty="0" smtClean="0">
                <a:solidFill>
                  <a:prstClr val="black"/>
                </a:solidFill>
              </a:rPr>
              <a:t>市町村</a:t>
            </a:r>
            <a:r>
              <a:rPr lang="ja-JP" altLang="en-US" sz="1400" dirty="0">
                <a:solidFill>
                  <a:prstClr val="black"/>
                </a:solidFill>
              </a:rPr>
              <a:t>における総合事業の円滑な実施のため、以下のようなサービスの基準の例を示す。</a:t>
            </a:r>
            <a:endParaRPr lang="en-US" altLang="ja-JP" sz="1400" dirty="0">
              <a:solidFill>
                <a:prstClr val="black"/>
              </a:solidFill>
            </a:endParaRPr>
          </a:p>
          <a:p>
            <a:r>
              <a:rPr lang="ja-JP" altLang="en-US" sz="1400" dirty="0">
                <a:solidFill>
                  <a:prstClr val="black"/>
                </a:solidFill>
              </a:rPr>
              <a:t>　</a:t>
            </a:r>
            <a:r>
              <a:rPr lang="ja-JP" altLang="en-US" sz="1400" dirty="0" smtClean="0">
                <a:solidFill>
                  <a:prstClr val="black"/>
                </a:solidFill>
              </a:rPr>
              <a:t>＜</a:t>
            </a:r>
            <a:r>
              <a:rPr lang="ja-JP" altLang="en-US" sz="1400" dirty="0">
                <a:solidFill>
                  <a:prstClr val="black"/>
                </a:solidFill>
              </a:rPr>
              <a:t>（例）通所型サービスの基準＞</a:t>
            </a:r>
            <a:r>
              <a:rPr lang="ja-JP" altLang="en-US" sz="1600" dirty="0">
                <a:solidFill>
                  <a:prstClr val="black"/>
                </a:solidFill>
              </a:rPr>
              <a:t>　</a:t>
            </a:r>
            <a:r>
              <a:rPr lang="en-US" altLang="ja-JP" sz="1050" spc="-100" dirty="0">
                <a:solidFill>
                  <a:prstClr val="black"/>
                </a:solidFill>
              </a:rPr>
              <a:t>※</a:t>
            </a:r>
            <a:r>
              <a:rPr lang="ja-JP" altLang="en-US" sz="1050" spc="-100" dirty="0">
                <a:solidFill>
                  <a:prstClr val="black"/>
                </a:solidFill>
              </a:rPr>
              <a:t>下線は、市町村や指定事業者等が事業を実施する際に、法令上必ず遵守すべき事項。それ以外は参考例。</a:t>
            </a:r>
            <a:endParaRPr lang="en-US" altLang="ja-JP" sz="1050" spc="-100" dirty="0">
              <a:solidFill>
                <a:prstClr val="black"/>
              </a:solidFill>
            </a:endParaRPr>
          </a:p>
          <a:p>
            <a:endParaRPr lang="ja-JP" altLang="en-US" dirty="0">
              <a:solidFill>
                <a:prstClr val="black"/>
              </a:solidFill>
            </a:endParaRPr>
          </a:p>
        </p:txBody>
      </p:sp>
      <p:sp>
        <p:nvSpPr>
          <p:cNvPr id="9" name="正方形/長方形 8"/>
          <p:cNvSpPr/>
          <p:nvPr/>
        </p:nvSpPr>
        <p:spPr>
          <a:xfrm>
            <a:off x="224734" y="3513740"/>
            <a:ext cx="2625493"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600"/>
              </a:spcBef>
            </a:pPr>
            <a:r>
              <a:rPr lang="ja-JP" altLang="en-US" sz="1600" b="1" dirty="0">
                <a:solidFill>
                  <a:prstClr val="white"/>
                </a:solidFill>
              </a:rPr>
              <a:t>２　サービスの</a:t>
            </a:r>
            <a:r>
              <a:rPr lang="ja-JP" altLang="en-US" sz="1600" b="1" dirty="0" smtClean="0">
                <a:solidFill>
                  <a:prstClr val="white"/>
                </a:solidFill>
              </a:rPr>
              <a:t>基準</a:t>
            </a:r>
            <a:r>
              <a:rPr lang="ja-JP" altLang="en-US" sz="1200" b="1" dirty="0">
                <a:solidFill>
                  <a:prstClr val="white"/>
                </a:solidFill>
                <a:latin typeface="ＭＳ Ｐゴシック"/>
              </a:rPr>
              <a:t>　</a:t>
            </a:r>
          </a:p>
        </p:txBody>
      </p:sp>
      <p:sp>
        <p:nvSpPr>
          <p:cNvPr id="11" name="スライド番号プレースホルダー 3"/>
          <p:cNvSpPr>
            <a:spLocks noGrp="1"/>
          </p:cNvSpPr>
          <p:nvPr>
            <p:ph type="sldNum" sz="quarter" idx="4294967295"/>
          </p:nvPr>
        </p:nvSpPr>
        <p:spPr>
          <a:xfrm>
            <a:off x="7678014" y="6550469"/>
            <a:ext cx="2318808" cy="365125"/>
          </a:xfrm>
          <a:prstGeom prst="rect">
            <a:avLst/>
          </a:prstGeo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51</a:t>
            </a:fld>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32925" y="550442"/>
            <a:ext cx="3707891"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１　介護予防・生活支援サービス事業</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95575629"/>
              </p:ext>
            </p:extLst>
          </p:nvPr>
        </p:nvGraphicFramePr>
        <p:xfrm>
          <a:off x="321028" y="1266011"/>
          <a:ext cx="9304906" cy="1944216"/>
        </p:xfrm>
        <a:graphic>
          <a:graphicData uri="http://schemas.openxmlformats.org/drawingml/2006/table">
            <a:tbl>
              <a:tblPr firstRow="1" firstCol="1" bandRow="1">
                <a:tableStyleId>{ED083AE6-46FA-4A59-8FB0-9F97EB10719F}</a:tableStyleId>
              </a:tblPr>
              <a:tblGrid>
                <a:gridCol w="1744670"/>
                <a:gridCol w="4434369"/>
                <a:gridCol w="3125867"/>
              </a:tblGrid>
              <a:tr h="216024">
                <a:tc>
                  <a:txBody>
                    <a:bodyPr/>
                    <a:lstStyle/>
                    <a:p>
                      <a:pPr algn="ctr">
                        <a:spcAft>
                          <a:spcPts val="0"/>
                        </a:spcAft>
                      </a:pPr>
                      <a:endParaRPr lang="ja-JP" sz="1300" b="0" kern="100" dirty="0">
                        <a:effectLst/>
                        <a:latin typeface="Century"/>
                        <a:ea typeface="ＭＳ 明朝"/>
                        <a:cs typeface="Times New Roman"/>
                      </a:endParaRPr>
                    </a:p>
                  </a:txBody>
                  <a:tcPr marL="68800" marR="68800" marT="0" marB="0"/>
                </a:tc>
                <a:tc>
                  <a:txBody>
                    <a:bodyPr/>
                    <a:lstStyle/>
                    <a:p>
                      <a:pPr algn="ctr">
                        <a:spcAft>
                          <a:spcPts val="0"/>
                        </a:spcAft>
                      </a:pPr>
                      <a:r>
                        <a:rPr lang="ja-JP" sz="1300" b="0" kern="100">
                          <a:effectLst/>
                        </a:rPr>
                        <a:t>概要</a:t>
                      </a:r>
                      <a:endParaRPr lang="ja-JP" sz="1300" b="0" kern="100">
                        <a:effectLst/>
                        <a:latin typeface="Century"/>
                        <a:ea typeface="ＭＳ 明朝"/>
                        <a:cs typeface="Times New Roman"/>
                      </a:endParaRPr>
                    </a:p>
                  </a:txBody>
                  <a:tcPr marL="68800" marR="68800" marT="0" marB="0"/>
                </a:tc>
                <a:tc>
                  <a:txBody>
                    <a:bodyPr/>
                    <a:lstStyle/>
                    <a:p>
                      <a:pPr algn="ctr">
                        <a:spcAft>
                          <a:spcPts val="0"/>
                        </a:spcAft>
                      </a:pPr>
                      <a:r>
                        <a:rPr lang="ja-JP" sz="1300" b="0" kern="100">
                          <a:effectLst/>
                        </a:rPr>
                        <a:t>想定される実施例</a:t>
                      </a:r>
                      <a:endParaRPr lang="ja-JP" sz="1300" b="0" kern="100">
                        <a:effectLst/>
                        <a:latin typeface="Century"/>
                        <a:ea typeface="ＭＳ 明朝"/>
                        <a:cs typeface="Times New Roman"/>
                      </a:endParaRPr>
                    </a:p>
                  </a:txBody>
                  <a:tcPr marL="68800" marR="68800" marT="0" marB="0"/>
                </a:tc>
              </a:tr>
              <a:tr h="432048">
                <a:tc>
                  <a:txBody>
                    <a:bodyPr/>
                    <a:lstStyle/>
                    <a:p>
                      <a:pPr algn="just">
                        <a:spcAft>
                          <a:spcPts val="0"/>
                        </a:spcAft>
                      </a:pPr>
                      <a:r>
                        <a:rPr lang="ja-JP" sz="1300" b="0" kern="100" dirty="0">
                          <a:effectLst/>
                        </a:rPr>
                        <a:t>①市町村の直接実施</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a:effectLst/>
                        </a:rPr>
                        <a:t>市町村の職員が</a:t>
                      </a:r>
                      <a:r>
                        <a:rPr lang="ja-JP" sz="1300" b="0" kern="100" dirty="0" smtClean="0">
                          <a:effectLst/>
                        </a:rPr>
                        <a:t>直接</a:t>
                      </a:r>
                      <a:r>
                        <a:rPr lang="ja-JP" altLang="en-US" sz="1300" b="0" kern="100" dirty="0" smtClean="0">
                          <a:effectLst/>
                        </a:rPr>
                        <a:t>要支援者等</a:t>
                      </a:r>
                      <a:r>
                        <a:rPr lang="ja-JP" sz="1300" b="0" kern="100" dirty="0" smtClean="0">
                          <a:effectLst/>
                        </a:rPr>
                        <a:t>に支援</a:t>
                      </a:r>
                      <a:r>
                        <a:rPr lang="ja-JP" sz="1300" b="0" kern="100" dirty="0">
                          <a:effectLst/>
                        </a:rPr>
                        <a:t>等を</a:t>
                      </a:r>
                      <a:r>
                        <a:rPr lang="ja-JP" sz="1300" b="0" kern="100" dirty="0" smtClean="0">
                          <a:effectLst/>
                        </a:rPr>
                        <a:t>実施</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a:effectLst/>
                        </a:rPr>
                        <a:t>保健師やリハビリテーション専門職等が行う短期集中予防サービス</a:t>
                      </a:r>
                      <a:endParaRPr lang="ja-JP" sz="1300" b="0" kern="100" dirty="0">
                        <a:effectLst/>
                        <a:latin typeface="Century"/>
                        <a:ea typeface="ＭＳ 明朝"/>
                        <a:cs typeface="Times New Roman"/>
                      </a:endParaRPr>
                    </a:p>
                  </a:txBody>
                  <a:tcPr marL="68800" marR="68800" marT="0" marB="0" anchor="ctr"/>
                </a:tc>
              </a:tr>
              <a:tr h="432048">
                <a:tc>
                  <a:txBody>
                    <a:bodyPr/>
                    <a:lstStyle/>
                    <a:p>
                      <a:pPr algn="just">
                        <a:spcAft>
                          <a:spcPts val="0"/>
                        </a:spcAft>
                      </a:pPr>
                      <a:r>
                        <a:rPr lang="ja-JP" sz="1300" b="0" kern="100" dirty="0">
                          <a:effectLst/>
                        </a:rPr>
                        <a:t>②委託による実施</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smtClean="0">
                          <a:effectLst/>
                        </a:rPr>
                        <a:t>ＮＰＯ</a:t>
                      </a:r>
                      <a:r>
                        <a:rPr lang="ja-JP" sz="1300" b="0" kern="100" dirty="0">
                          <a:effectLst/>
                        </a:rPr>
                        <a:t>・民間事</a:t>
                      </a:r>
                      <a:r>
                        <a:rPr lang="ja-JP" sz="1300" b="0" kern="100" dirty="0" smtClean="0">
                          <a:effectLst/>
                        </a:rPr>
                        <a:t>業者</a:t>
                      </a:r>
                      <a:r>
                        <a:rPr lang="ja-JP" altLang="en-US" sz="1300" b="0" kern="100" dirty="0" smtClean="0">
                          <a:effectLst/>
                        </a:rPr>
                        <a:t>等</a:t>
                      </a:r>
                      <a:r>
                        <a:rPr lang="ja-JP" sz="1300" b="0" kern="100" dirty="0" smtClean="0">
                          <a:effectLst/>
                        </a:rPr>
                        <a:t>に</a:t>
                      </a:r>
                      <a:r>
                        <a:rPr lang="ja-JP" sz="1300" b="0" kern="100" dirty="0">
                          <a:effectLst/>
                        </a:rPr>
                        <a:t>、要支援者</a:t>
                      </a:r>
                      <a:r>
                        <a:rPr lang="ja-JP" sz="1300" b="0" kern="100" dirty="0" smtClean="0">
                          <a:effectLst/>
                        </a:rPr>
                        <a:t>等</a:t>
                      </a:r>
                      <a:r>
                        <a:rPr lang="ja-JP" altLang="en-US" sz="1300" b="0" kern="100" dirty="0" smtClean="0">
                          <a:effectLst/>
                        </a:rPr>
                        <a:t>への</a:t>
                      </a:r>
                      <a:r>
                        <a:rPr lang="ja-JP" sz="1300" b="0" kern="100" dirty="0" smtClean="0">
                          <a:effectLst/>
                        </a:rPr>
                        <a:t>支援等を委託</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a:effectLst/>
                        </a:rPr>
                        <a:t>ＮＰＯ・民間事業者等が行う生活援助やミニデイサービス</a:t>
                      </a:r>
                      <a:endParaRPr lang="ja-JP" sz="1300" b="0" kern="100" dirty="0">
                        <a:effectLst/>
                        <a:latin typeface="Century"/>
                        <a:ea typeface="ＭＳ 明朝"/>
                        <a:cs typeface="Times New Roman"/>
                      </a:endParaRPr>
                    </a:p>
                  </a:txBody>
                  <a:tcPr marL="68800" marR="68800" marT="0" marB="0" anchor="ctr"/>
                </a:tc>
              </a:tr>
              <a:tr h="432048">
                <a:tc>
                  <a:txBody>
                    <a:bodyPr/>
                    <a:lstStyle/>
                    <a:p>
                      <a:pPr algn="just">
                        <a:spcAft>
                          <a:spcPts val="0"/>
                        </a:spcAft>
                      </a:pPr>
                      <a:r>
                        <a:rPr lang="ja-JP" sz="1300" b="0" kern="100" dirty="0">
                          <a:effectLst/>
                        </a:rPr>
                        <a:t>③指定事業者によるサービス</a:t>
                      </a:r>
                      <a:r>
                        <a:rPr lang="ja-JP" sz="1300" b="0" kern="100" dirty="0" smtClean="0">
                          <a:effectLst/>
                        </a:rPr>
                        <a:t>提供</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smtClean="0">
                          <a:effectLst/>
                        </a:rPr>
                        <a:t>市町</a:t>
                      </a:r>
                      <a:r>
                        <a:rPr lang="ja-JP" sz="1300" b="0" kern="100" dirty="0">
                          <a:effectLst/>
                        </a:rPr>
                        <a:t>村長が指定した事業者</a:t>
                      </a:r>
                      <a:r>
                        <a:rPr lang="ja-JP" sz="1300" b="0" kern="100" dirty="0" smtClean="0">
                          <a:effectLst/>
                        </a:rPr>
                        <a:t>が</a:t>
                      </a:r>
                      <a:r>
                        <a:rPr lang="ja-JP" altLang="en-US" sz="1300" b="0" kern="100" dirty="0" smtClean="0">
                          <a:effectLst/>
                        </a:rPr>
                        <a:t>、</a:t>
                      </a:r>
                      <a:r>
                        <a:rPr lang="ja-JP" sz="1300" b="0" kern="100" dirty="0" smtClean="0">
                          <a:effectLst/>
                        </a:rPr>
                        <a:t>要支援者</a:t>
                      </a:r>
                      <a:r>
                        <a:rPr lang="ja-JP" sz="1300" b="0" kern="100" dirty="0">
                          <a:effectLst/>
                        </a:rPr>
                        <a:t>等にサービスを提供した場合に、</a:t>
                      </a:r>
                      <a:r>
                        <a:rPr lang="ja-JP" sz="1300" b="0" kern="100" dirty="0" smtClean="0">
                          <a:effectLst/>
                        </a:rPr>
                        <a:t>その費用を支給</a:t>
                      </a:r>
                      <a:r>
                        <a:rPr lang="ja-JP" altLang="en-US" sz="1300" b="0" kern="100" dirty="0" smtClean="0">
                          <a:effectLst/>
                        </a:rPr>
                        <a:t>（</a:t>
                      </a:r>
                      <a:r>
                        <a:rPr lang="ja-JP" altLang="ja-JP" sz="1300" b="0" kern="100" dirty="0" smtClean="0">
                          <a:effectLst/>
                        </a:rPr>
                        <a:t>現行と同様</a:t>
                      </a:r>
                      <a:r>
                        <a:rPr lang="ja-JP" altLang="en-US" sz="1300" b="0" kern="100" dirty="0" smtClean="0">
                          <a:effectLst/>
                        </a:rPr>
                        <a:t>の仕組み）</a:t>
                      </a:r>
                      <a:r>
                        <a:rPr lang="en-US" altLang="ja-JP" sz="1300" b="0" kern="100" dirty="0" smtClean="0">
                          <a:effectLst/>
                        </a:rPr>
                        <a:t>※</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a:effectLst/>
                        </a:rPr>
                        <a:t>既存</a:t>
                      </a:r>
                      <a:r>
                        <a:rPr lang="ja-JP" sz="1300" b="0" kern="100" dirty="0" smtClean="0">
                          <a:effectLst/>
                        </a:rPr>
                        <a:t>の事</a:t>
                      </a:r>
                      <a:r>
                        <a:rPr lang="ja-JP" sz="1300" b="0" kern="100" dirty="0">
                          <a:effectLst/>
                        </a:rPr>
                        <a:t>業者が</a:t>
                      </a:r>
                      <a:r>
                        <a:rPr lang="ja-JP" sz="1300" b="0" kern="100" dirty="0" smtClean="0">
                          <a:effectLst/>
                        </a:rPr>
                        <a:t>行う介護</a:t>
                      </a:r>
                      <a:r>
                        <a:rPr lang="ja-JP" sz="1300" b="0" kern="100" dirty="0">
                          <a:effectLst/>
                        </a:rPr>
                        <a:t>予防訪問介護等に相当するサービス</a:t>
                      </a:r>
                      <a:endParaRPr lang="ja-JP" sz="1300" b="0" kern="100" dirty="0">
                        <a:effectLst/>
                        <a:latin typeface="Century"/>
                        <a:ea typeface="ＭＳ 明朝"/>
                        <a:cs typeface="Times New Roman"/>
                      </a:endParaRPr>
                    </a:p>
                  </a:txBody>
                  <a:tcPr marL="68800" marR="68800" marT="0" marB="0" anchor="ctr"/>
                </a:tc>
              </a:tr>
              <a:tr h="432048">
                <a:tc>
                  <a:txBody>
                    <a:bodyPr/>
                    <a:lstStyle/>
                    <a:p>
                      <a:pPr algn="just">
                        <a:spcAft>
                          <a:spcPts val="0"/>
                        </a:spcAft>
                      </a:pPr>
                      <a:r>
                        <a:rPr lang="ja-JP" sz="1300" b="0" kern="100" dirty="0">
                          <a:effectLst/>
                        </a:rPr>
                        <a:t>④ＮＰＯやボランティア等への</a:t>
                      </a:r>
                      <a:r>
                        <a:rPr lang="ja-JP" sz="1300" b="0" kern="100" dirty="0" smtClean="0">
                          <a:effectLst/>
                        </a:rPr>
                        <a:t>補助</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smtClean="0">
                          <a:effectLst/>
                        </a:rPr>
                        <a:t>ＮＰＯ</a:t>
                      </a:r>
                      <a:r>
                        <a:rPr lang="ja-JP" sz="1300" b="0" kern="100" dirty="0">
                          <a:effectLst/>
                        </a:rPr>
                        <a:t>やボランティア等</a:t>
                      </a:r>
                      <a:r>
                        <a:rPr lang="ja-JP" sz="1300" b="0" kern="100" dirty="0" smtClean="0">
                          <a:effectLst/>
                        </a:rPr>
                        <a:t>に、要支援者</a:t>
                      </a:r>
                      <a:r>
                        <a:rPr lang="ja-JP" altLang="en-US" sz="1300" b="0" kern="100" dirty="0" smtClean="0">
                          <a:effectLst/>
                        </a:rPr>
                        <a:t>等への</a:t>
                      </a:r>
                      <a:r>
                        <a:rPr lang="ja-JP" sz="1300" b="0" kern="100" dirty="0" smtClean="0">
                          <a:effectLst/>
                        </a:rPr>
                        <a:t>サービス</a:t>
                      </a:r>
                      <a:r>
                        <a:rPr lang="ja-JP" sz="1300" b="0" kern="100" dirty="0">
                          <a:effectLst/>
                        </a:rPr>
                        <a:t>提供などを条件として</a:t>
                      </a:r>
                      <a:r>
                        <a:rPr lang="ja-JP" sz="1300" b="0" kern="100" dirty="0" smtClean="0">
                          <a:effectLst/>
                        </a:rPr>
                        <a:t>、立ち上げ</a:t>
                      </a:r>
                      <a:r>
                        <a:rPr lang="ja-JP" sz="1300" b="0" kern="100" dirty="0">
                          <a:effectLst/>
                        </a:rPr>
                        <a:t>経費や</a:t>
                      </a:r>
                      <a:r>
                        <a:rPr lang="ja-JP" sz="1300" b="0" kern="100" dirty="0" smtClean="0">
                          <a:effectLst/>
                        </a:rPr>
                        <a:t>活動</a:t>
                      </a:r>
                      <a:r>
                        <a:rPr lang="ja-JP" altLang="en-US" sz="1300" b="0" kern="100" dirty="0" smtClean="0">
                          <a:effectLst/>
                        </a:rPr>
                        <a:t>経費を</a:t>
                      </a:r>
                      <a:r>
                        <a:rPr lang="ja-JP" sz="1300" b="0" kern="100" dirty="0" smtClean="0">
                          <a:effectLst/>
                        </a:rPr>
                        <a:t>補助</a:t>
                      </a:r>
                      <a:r>
                        <a:rPr lang="ja-JP" sz="1300" b="0" kern="100" dirty="0">
                          <a:effectLst/>
                        </a:rPr>
                        <a:t>（助成</a:t>
                      </a:r>
                      <a:r>
                        <a:rPr lang="ja-JP" sz="1300" b="0" kern="100" dirty="0" smtClean="0">
                          <a:effectLst/>
                        </a:rPr>
                        <a:t>）</a:t>
                      </a:r>
                      <a:endParaRPr lang="ja-JP" sz="1300" b="0" kern="100" dirty="0">
                        <a:effectLst/>
                        <a:latin typeface="Century"/>
                        <a:ea typeface="ＭＳ 明朝"/>
                        <a:cs typeface="Times New Roman"/>
                      </a:endParaRPr>
                    </a:p>
                  </a:txBody>
                  <a:tcPr marL="68800" marR="68800" marT="0" marB="0" anchor="ctr"/>
                </a:tc>
                <a:tc>
                  <a:txBody>
                    <a:bodyPr/>
                    <a:lstStyle/>
                    <a:p>
                      <a:pPr algn="just">
                        <a:spcAft>
                          <a:spcPts val="0"/>
                        </a:spcAft>
                      </a:pPr>
                      <a:r>
                        <a:rPr lang="ja-JP" sz="1300" b="0" kern="100" dirty="0" smtClean="0">
                          <a:effectLst/>
                        </a:rPr>
                        <a:t>ボランティア</a:t>
                      </a:r>
                      <a:r>
                        <a:rPr lang="ja-JP" sz="1300" b="0" kern="100" dirty="0">
                          <a:effectLst/>
                        </a:rPr>
                        <a:t>等による生活支援や通いの場</a:t>
                      </a:r>
                      <a:endParaRPr lang="ja-JP" sz="1300" b="0" kern="100" dirty="0">
                        <a:effectLst/>
                        <a:latin typeface="Century"/>
                        <a:ea typeface="ＭＳ 明朝"/>
                        <a:cs typeface="Times New Roman"/>
                      </a:endParaRPr>
                    </a:p>
                  </a:txBody>
                  <a:tcPr marL="68800" marR="68800" marT="0"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9676449"/>
              </p:ext>
            </p:extLst>
          </p:nvPr>
        </p:nvGraphicFramePr>
        <p:xfrm>
          <a:off x="384549" y="4332156"/>
          <a:ext cx="9207609" cy="2443121"/>
        </p:xfrm>
        <a:graphic>
          <a:graphicData uri="http://schemas.openxmlformats.org/drawingml/2006/table">
            <a:tbl>
              <a:tblPr>
                <a:tableStyleId>{35758FB7-9AC5-4552-8A53-C91805E547FA}</a:tableStyleId>
              </a:tblPr>
              <a:tblGrid>
                <a:gridCol w="306884"/>
                <a:gridCol w="3061829"/>
                <a:gridCol w="3240402"/>
                <a:gridCol w="2598494"/>
              </a:tblGrid>
              <a:tr h="13855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①現行の通所介護相当</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②通所型サービスＡ</a:t>
                      </a:r>
                      <a:r>
                        <a:rPr lang="ja-JP" altLang="en-US" sz="900" u="none" strike="noStrike" dirty="0" smtClean="0">
                          <a:effectLst/>
                          <a:latin typeface="ＭＳ ゴシック" panose="020B0609070205080204" pitchFamily="49" charset="-128"/>
                          <a:ea typeface="ＭＳ ゴシック" panose="020B0609070205080204" pitchFamily="49" charset="-128"/>
                        </a:rPr>
                        <a:t>（緩和した基準によるサービス）</a:t>
                      </a:r>
                      <a:endParaRPr lang="en-US" altLang="ja-JP" sz="900" u="none" strike="noStrike" dirty="0" smtClean="0">
                        <a:effectLst/>
                        <a:latin typeface="ＭＳ ゴシック" panose="020B0609070205080204" pitchFamily="49" charset="-128"/>
                        <a:ea typeface="ＭＳ ゴシック" panose="020B0609070205080204" pitchFamily="49" charset="-128"/>
                      </a:endParaRPr>
                    </a:p>
                  </a:txBody>
                  <a:tcPr marL="36115" marR="36115"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③通所型サービスＢ</a:t>
                      </a:r>
                      <a:r>
                        <a:rPr lang="ja-JP" altLang="en-US" sz="900" u="none" strike="noStrike" dirty="0" smtClean="0">
                          <a:effectLst/>
                          <a:latin typeface="ＭＳ ゴシック" panose="020B0609070205080204" pitchFamily="49" charset="-128"/>
                          <a:ea typeface="ＭＳ ゴシック" panose="020B0609070205080204" pitchFamily="49" charset="-128"/>
                        </a:rPr>
                        <a:t>（住民主体による支援）</a:t>
                      </a:r>
                      <a:endParaRPr lang="en-US" altLang="ja-JP" sz="7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rgbClr val="DDFFFF"/>
                    </a:solidFill>
                  </a:tcPr>
                </a:tc>
              </a:tr>
              <a:tr h="88549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人員</a:t>
                      </a:r>
                      <a:endParaRPr lang="en-US" altLang="ja-JP" sz="900" u="none" strike="noStrike" dirty="0" smtClean="0">
                        <a:effectLst/>
                        <a:latin typeface="ＭＳ ゴシック" panose="020B0609070205080204" pitchFamily="49" charset="-128"/>
                        <a:ea typeface="ＭＳ ゴシック" panose="020B0609070205080204" pitchFamily="49" charset="-128"/>
                      </a:endParaRPr>
                    </a:p>
                  </a:txBody>
                  <a:tcPr marL="36115" marR="36115" marT="36000" marB="0" vert="eaVert" anchor="ctr">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・管理者</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常勤・専従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・生活相談員</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　・看護職員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・介護職員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15</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　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15</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　利用者</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人に専従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0.2</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8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・機能訓練指導員　</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85725" indent="-85725" algn="l" fontAlgn="ctr"/>
                      <a:r>
                        <a:rPr lang="en-US" altLang="ja-JP" sz="8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800" b="0" u="none" strike="noStrike" dirty="0" smtClean="0">
                          <a:solidFill>
                            <a:schemeClr val="tx1"/>
                          </a:solidFill>
                          <a:effectLst/>
                          <a:latin typeface="ＭＳ ゴシック" panose="020B0609070205080204" pitchFamily="49" charset="-128"/>
                          <a:ea typeface="ＭＳ ゴシック" panose="020B0609070205080204" pitchFamily="49" charset="-128"/>
                        </a:rPr>
                        <a:t>支障がない場合、同一敷地内の他事業所等の職務に従事可能。</a:t>
                      </a:r>
                      <a:endParaRPr lang="ja-JP" altLang="en-US" sz="8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c>
                  <a:txBody>
                    <a:bodyPr/>
                    <a:lstStyle/>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・管理者</a:t>
                      </a:r>
                      <a:r>
                        <a:rPr lang="en-US" altLang="ja-JP" sz="1000" u="none" strike="noStrike" dirty="0" smtClean="0">
                          <a:effectLst/>
                          <a:latin typeface="ＭＳ ゴシック" panose="020B0609070205080204" pitchFamily="49" charset="-128"/>
                          <a:ea typeface="ＭＳ ゴシック" panose="020B0609070205080204" pitchFamily="49" charset="-128"/>
                        </a:rPr>
                        <a:t>※</a:t>
                      </a:r>
                      <a:r>
                        <a:rPr lang="ja-JP" altLang="en-US" sz="1000" u="none" strike="noStrike" dirty="0" smtClean="0">
                          <a:effectLst/>
                          <a:latin typeface="ＭＳ ゴシック" panose="020B0609070205080204" pitchFamily="49" charset="-128"/>
                          <a:ea typeface="ＭＳ ゴシック" panose="020B0609070205080204" pitchFamily="49" charset="-128"/>
                        </a:rPr>
                        <a:t>　　専従</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・従事者　　　～</a:t>
                      </a:r>
                      <a:r>
                        <a:rPr lang="en-US" altLang="ja-JP" sz="1000" u="none" strike="noStrike" dirty="0" smtClean="0">
                          <a:effectLst/>
                          <a:latin typeface="ＭＳ ゴシック" panose="020B0609070205080204" pitchFamily="49" charset="-128"/>
                          <a:ea typeface="ＭＳ ゴシック" panose="020B0609070205080204" pitchFamily="49" charset="-128"/>
                        </a:rPr>
                        <a:t>15</a:t>
                      </a:r>
                      <a:r>
                        <a:rPr lang="ja-JP" altLang="en-US" sz="1000" u="none" strike="noStrike" dirty="0" smtClean="0">
                          <a:effectLst/>
                          <a:latin typeface="ＭＳ ゴシック" panose="020B0609070205080204" pitchFamily="49" charset="-128"/>
                          <a:ea typeface="ＭＳ ゴシック" panose="020B0609070205080204" pitchFamily="49" charset="-128"/>
                        </a:rPr>
                        <a:t>人　専従</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　　　　　　　</a:t>
                      </a:r>
                      <a:r>
                        <a:rPr lang="en-US" altLang="ja-JP" sz="1000" u="none" strike="noStrike" dirty="0" smtClean="0">
                          <a:effectLst/>
                          <a:latin typeface="ＭＳ ゴシック" panose="020B0609070205080204" pitchFamily="49" charset="-128"/>
                          <a:ea typeface="ＭＳ ゴシック" panose="020B0609070205080204" pitchFamily="49" charset="-128"/>
                        </a:rPr>
                        <a:t>15</a:t>
                      </a:r>
                      <a:r>
                        <a:rPr lang="ja-JP" altLang="en-US" sz="1000" u="none" strike="noStrike" dirty="0" smtClean="0">
                          <a:effectLst/>
                          <a:latin typeface="ＭＳ ゴシック" panose="020B0609070205080204" pitchFamily="49" charset="-128"/>
                          <a:ea typeface="ＭＳ ゴシック" panose="020B0609070205080204" pitchFamily="49" charset="-128"/>
                        </a:rPr>
                        <a:t>人～　利用者</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人に必要数</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marL="85725" marR="0" indent="-85725" algn="l"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latin typeface="ＭＳ ゴシック" panose="020B0609070205080204" pitchFamily="49" charset="-128"/>
                          <a:ea typeface="ＭＳ ゴシック" panose="020B0609070205080204" pitchFamily="49" charset="-128"/>
                        </a:rPr>
                        <a:t>※</a:t>
                      </a:r>
                      <a:r>
                        <a:rPr lang="ja-JP" altLang="en-US" sz="800" u="none" strike="noStrike" dirty="0" smtClean="0">
                          <a:effectLst/>
                          <a:latin typeface="ＭＳ ゴシック" panose="020B0609070205080204" pitchFamily="49" charset="-128"/>
                          <a:ea typeface="ＭＳ ゴシック" panose="020B0609070205080204" pitchFamily="49" charset="-128"/>
                        </a:rPr>
                        <a:t>　支障がない場合、同一敷地内の他事業所等の職務に従事可能。</a:t>
                      </a:r>
                      <a:endPar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c>
                  <a:txBody>
                    <a:bodyPr/>
                    <a:lstStyle/>
                    <a:p>
                      <a:pPr marL="180975" indent="-180975"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・従事者　必要数</a:t>
                      </a:r>
                      <a:endParaRPr lang="en-US" altLang="ja-JP" sz="10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r>
              <a:tr h="60496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設備</a:t>
                      </a:r>
                      <a:endParaRPr lang="en-US" altLang="ja-JP" sz="1050" u="none" strike="noStrike" dirty="0" smtClean="0">
                        <a:effectLst/>
                        <a:latin typeface="ＭＳ ゴシック" panose="020B0609070205080204" pitchFamily="49" charset="-128"/>
                        <a:ea typeface="ＭＳ ゴシック" panose="020B0609070205080204" pitchFamily="49" charset="-128"/>
                      </a:endParaRPr>
                    </a:p>
                  </a:txBody>
                  <a:tcPr marL="36115" marR="36115" marT="36000" marB="0" vert="eaVert"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・食堂・機能訓練室（３㎡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利用定員以上）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・静養室・相談室・事務室</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・消火設備その他の非常災害に必要な設備</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・必要なその他の設備・備品</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c>
                  <a:txBody>
                    <a:bodyPr/>
                    <a:lstStyle/>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・サービスを提供するために必要な場所</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　（３㎡</a:t>
                      </a:r>
                      <a:r>
                        <a:rPr lang="en-US" altLang="ja-JP" sz="1000" u="none" strike="noStrike" dirty="0" smtClean="0">
                          <a:effectLst/>
                          <a:latin typeface="ＭＳ ゴシック" panose="020B0609070205080204" pitchFamily="49" charset="-128"/>
                          <a:ea typeface="ＭＳ ゴシック" panose="020B0609070205080204" pitchFamily="49" charset="-128"/>
                        </a:rPr>
                        <a:t>×</a:t>
                      </a:r>
                      <a:r>
                        <a:rPr lang="ja-JP" altLang="en-US" sz="1000" u="none" strike="noStrike" dirty="0" smtClean="0">
                          <a:effectLst/>
                          <a:latin typeface="ＭＳ ゴシック" panose="020B0609070205080204" pitchFamily="49" charset="-128"/>
                          <a:ea typeface="ＭＳ ゴシック" panose="020B0609070205080204" pitchFamily="49" charset="-128"/>
                        </a:rPr>
                        <a:t>利用定員以上）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・必要な設備・備品</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c>
                  <a:txBody>
                    <a:bodyPr/>
                    <a:lstStyle/>
                    <a:p>
                      <a:pPr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・サービスを提供するために必要な場所</a:t>
                      </a:r>
                      <a:endParaRPr lang="en-US" altLang="ja-JP" sz="10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・必要な設備</a:t>
                      </a:r>
                      <a:r>
                        <a:rPr lang="ja-JP" altLang="en-US" sz="1000" u="none" strike="noStrike" dirty="0" smtClean="0">
                          <a:effectLst/>
                          <a:latin typeface="ＭＳ ゴシック" panose="020B0609070205080204" pitchFamily="49" charset="-128"/>
                          <a:ea typeface="ＭＳ ゴシック" panose="020B0609070205080204" pitchFamily="49" charset="-128"/>
                        </a:rPr>
                        <a:t>・</a:t>
                      </a: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備品</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solidFill>
                      <a:schemeClr val="bg1"/>
                    </a:solidFill>
                  </a:tcPr>
                </a:tc>
              </a:tr>
              <a:tr h="681581">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運営</a:t>
                      </a:r>
                      <a:endPar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115" marR="36115" marT="36000" marB="0" vert="eaVert"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・個別サービス計画の作成</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・秘密保持等</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spc="-100" baseline="0" dirty="0" smtClean="0">
                          <a:solidFill>
                            <a:schemeClr val="tx1"/>
                          </a:solidFill>
                          <a:effectLst/>
                          <a:latin typeface="ＭＳ ゴシック" panose="020B0609070205080204" pitchFamily="49" charset="-128"/>
                          <a:ea typeface="ＭＳ ゴシック" panose="020B0609070205080204" pitchFamily="49" charset="-128"/>
                        </a:rPr>
                        <a:t>・事故発生時の対応</a:t>
                      </a:r>
                      <a:r>
                        <a:rPr lang="ja-JP" altLang="en-US"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spc="-100" baseline="0"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r>
                        <a:rPr lang="ja-JP" altLang="en-US"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rPr>
                        <a:t>　等</a:t>
                      </a:r>
                      <a:endParaRPr lang="en-US" altLang="ja-JP"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endParaRPr>
                    </a:p>
                    <a:p>
                      <a:pPr algn="ctr" fontAlgn="ctr"/>
                      <a:r>
                        <a:rPr lang="ja-JP" altLang="en-US" sz="900" b="0" u="none" strike="noStrike" dirty="0" smtClean="0">
                          <a:solidFill>
                            <a:schemeClr val="tx1"/>
                          </a:solidFill>
                          <a:effectLst/>
                          <a:latin typeface="ＭＳ ゴシック" panose="020B0609070205080204" pitchFamily="49" charset="-128"/>
                          <a:ea typeface="ＭＳ ゴシック" panose="020B0609070205080204" pitchFamily="49" charset="-128"/>
                        </a:rPr>
                        <a:t>（現行の基準と同様）</a:t>
                      </a:r>
                      <a:endParaRPr lang="en-US" altLang="ja-JP" sz="9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・必要に応じ、個別サービス計画の作成</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・従事者又は従事者であった者の秘密保持</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・事故発生時の対応</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lnB w="635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・従事者又は従事者であった者の秘密保持</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・事故発生時の対応</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115" marR="36115" marT="36000" marB="0" anchor="ctr">
                    <a:lnB w="6350" cap="flat" cmpd="sng" algn="ctr">
                      <a:solidFill>
                        <a:schemeClr val="accent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97669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383148508"/>
              </p:ext>
            </p:extLst>
          </p:nvPr>
        </p:nvGraphicFramePr>
        <p:xfrm>
          <a:off x="84087" y="620687"/>
          <a:ext cx="9764255" cy="6156265"/>
        </p:xfrm>
        <a:graphic>
          <a:graphicData uri="http://schemas.openxmlformats.org/drawingml/2006/table">
            <a:tbl>
              <a:tblPr firstRow="1" bandRow="1">
                <a:tableStyleId>{5940675A-B579-460E-94D1-54222C63F5DA}</a:tableStyleId>
              </a:tblPr>
              <a:tblGrid>
                <a:gridCol w="767600"/>
                <a:gridCol w="8996655"/>
              </a:tblGrid>
              <a:tr h="3096265">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spcBef>
                          <a:spcPts val="0"/>
                        </a:spcBef>
                      </a:pPr>
                      <a:r>
                        <a:rPr lang="ja-JP" altLang="en-US" sz="1200" dirty="0" smtClean="0">
                          <a:solidFill>
                            <a:schemeClr val="tx1"/>
                          </a:solidFill>
                        </a:rPr>
                        <a:t>国　</a:t>
                      </a:r>
                      <a:r>
                        <a:rPr lang="en-US" altLang="ja-JP" sz="1200" dirty="0" smtClean="0">
                          <a:solidFill>
                            <a:schemeClr val="tx1"/>
                          </a:solidFill>
                        </a:rPr>
                        <a:t>25%</a:t>
                      </a:r>
                    </a:p>
                    <a:p>
                      <a:pPr marL="36000" indent="0">
                        <a:spcBef>
                          <a:spcPts val="0"/>
                        </a:spcBef>
                      </a:pPr>
                      <a:endParaRPr lang="en-US" altLang="ja-JP" sz="800" dirty="0" smtClean="0">
                        <a:solidFill>
                          <a:schemeClr val="tx1"/>
                        </a:solidFill>
                      </a:endParaRPr>
                    </a:p>
                    <a:p>
                      <a:pPr marL="36000" indent="0">
                        <a:spcBef>
                          <a:spcPts val="0"/>
                        </a:spcBef>
                      </a:pPr>
                      <a:r>
                        <a:rPr lang="ja-JP" altLang="en-US" sz="1200" dirty="0" smtClean="0">
                          <a:solidFill>
                            <a:schemeClr val="tx1"/>
                          </a:solidFill>
                        </a:rPr>
                        <a:t>都道府県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ja-JP" altLang="en-US" sz="800" dirty="0" smtClean="0">
                        <a:solidFill>
                          <a:schemeClr val="tx1"/>
                        </a:solidFill>
                      </a:endParaRPr>
                    </a:p>
                    <a:p>
                      <a:pPr marL="36000" indent="0">
                        <a:spcBef>
                          <a:spcPts val="0"/>
                        </a:spcBef>
                      </a:pPr>
                      <a:r>
                        <a:rPr lang="ja-JP" altLang="en-US" sz="1200" dirty="0" smtClean="0">
                          <a:solidFill>
                            <a:schemeClr val="tx1"/>
                          </a:solidFill>
                        </a:rPr>
                        <a:t>市町村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21%</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2</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29%</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90144" marR="90144">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r>
                        <a:rPr lang="ja-JP" altLang="en-US" sz="1200" dirty="0" smtClean="0">
                          <a:solidFill>
                            <a:schemeClr val="tx1"/>
                          </a:solidFill>
                        </a:rPr>
                        <a:t>国　</a:t>
                      </a:r>
                      <a:r>
                        <a:rPr lang="en-US" altLang="ja-JP" sz="1200" dirty="0" smtClean="0">
                          <a:solidFill>
                            <a:schemeClr val="tx1"/>
                          </a:solidFill>
                        </a:rPr>
                        <a:t>39.5%</a:t>
                      </a:r>
                    </a:p>
                    <a:p>
                      <a:pPr marL="36000" indent="0"/>
                      <a:endParaRPr lang="en-US" altLang="ja-JP" sz="800" dirty="0" smtClean="0">
                        <a:solidFill>
                          <a:schemeClr val="tx1"/>
                        </a:solidFill>
                      </a:endParaRPr>
                    </a:p>
                    <a:p>
                      <a:pPr marL="36000" indent="0"/>
                      <a:r>
                        <a:rPr lang="ja-JP" altLang="en-US" sz="1200" dirty="0" smtClean="0">
                          <a:solidFill>
                            <a:schemeClr val="tx1"/>
                          </a:solidFill>
                        </a:rPr>
                        <a:t>都道府県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ja-JP" altLang="en-US" sz="800" dirty="0" smtClean="0">
                        <a:solidFill>
                          <a:schemeClr val="tx1"/>
                        </a:solidFill>
                      </a:endParaRPr>
                    </a:p>
                    <a:p>
                      <a:pPr marL="36000" indent="0"/>
                      <a:r>
                        <a:rPr lang="ja-JP" altLang="en-US" sz="1200" dirty="0" smtClean="0">
                          <a:solidFill>
                            <a:schemeClr val="tx1"/>
                          </a:solidFill>
                        </a:rPr>
                        <a:t>市町村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en-US" altLang="ja-JP" sz="800" dirty="0" smtClean="0">
                        <a:solidFill>
                          <a:schemeClr val="tx1"/>
                        </a:solidFill>
                      </a:endParaRPr>
                    </a:p>
                    <a:p>
                      <a:pPr marL="36000" indent="0"/>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21%</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90144" marR="90144">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32443" y="6178605"/>
            <a:ext cx="674305"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17988" y="4072047"/>
            <a:ext cx="674305"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16834" y="2348880"/>
            <a:ext cx="674305"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16834" y="1246319"/>
            <a:ext cx="674305"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16834" y="1697523"/>
            <a:ext cx="674305"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7419" y="1191727"/>
            <a:ext cx="3500466"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9619" y="2129872"/>
            <a:ext cx="3029349"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200" dirty="0" smtClean="0">
                <a:solidFill>
                  <a:prstClr val="black"/>
                </a:solidFill>
              </a:rPr>
              <a:t>介護予防・日常生活支援総合事業の場合</a:t>
            </a:r>
            <a:endParaRPr lang="en-US" altLang="ja-JP" sz="1200" dirty="0" smtClean="0">
              <a:solidFill>
                <a:prstClr val="black"/>
              </a:solidFill>
            </a:endParaRPr>
          </a:p>
          <a:p>
            <a:pPr marL="174625" algn="just"/>
            <a:r>
              <a:rPr lang="ja-JP" altLang="en-US" sz="1200" dirty="0" smtClean="0">
                <a:solidFill>
                  <a:prstClr val="black"/>
                </a:solidFill>
              </a:rPr>
              <a:t>は、上記の他、生活支援サービスを含む</a:t>
            </a:r>
            <a:endParaRPr lang="en-US" altLang="ja-JP" sz="1200" dirty="0" smtClean="0">
              <a:solidFill>
                <a:prstClr val="black"/>
              </a:solidFill>
            </a:endParaRPr>
          </a:p>
          <a:p>
            <a:pPr marL="174625" algn="just"/>
            <a:r>
              <a:rPr lang="ja-JP" altLang="en-US" sz="1200" dirty="0" smtClean="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9542" y="3817358"/>
            <a:ext cx="3044950"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介護予防</a:t>
            </a:r>
            <a:r>
              <a:rPr lang="ja-JP" altLang="en-US" sz="1200" dirty="0" smtClean="0">
                <a:solidFill>
                  <a:prstClr val="black"/>
                </a:solidFill>
              </a:rPr>
              <a:t>ケアマネジメント、総合相談支援</a:t>
            </a:r>
            <a:endParaRPr lang="en-US" altLang="ja-JP" sz="1200" dirty="0" smtClean="0">
              <a:solidFill>
                <a:prstClr val="black"/>
              </a:solidFill>
            </a:endParaRPr>
          </a:p>
          <a:p>
            <a:pPr>
              <a:lnSpc>
                <a:spcPts val="1500"/>
              </a:lnSpc>
            </a:pPr>
            <a:r>
              <a:rPr lang="ja-JP" altLang="en-US" sz="1200" dirty="0" smtClean="0">
                <a:solidFill>
                  <a:prstClr val="black"/>
                </a:solidFill>
              </a:rPr>
              <a:t>　  業務、権利擁護業務、ケアマネジメント支援</a:t>
            </a:r>
          </a:p>
        </p:txBody>
      </p:sp>
      <p:sp>
        <p:nvSpPr>
          <p:cNvPr id="14" name="正方形/長方形 13"/>
          <p:cNvSpPr/>
          <p:nvPr/>
        </p:nvSpPr>
        <p:spPr>
          <a:xfrm>
            <a:off x="1419542" y="5843783"/>
            <a:ext cx="3044950"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316142" y="1695999"/>
            <a:ext cx="4045833"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新しい</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316142" y="3806011"/>
            <a:ext cx="4045833"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（左記に加え、</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在宅医療・介護連携の推進</a:t>
            </a:r>
            <a:endParaRPr lang="en-US" altLang="ja-JP" sz="1400" b="1" dirty="0" smtClean="0">
              <a:solidFill>
                <a:srgbClr val="FF0000"/>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認知症施策の推進</a:t>
            </a:r>
            <a:endParaRPr lang="en-US" altLang="ja-JP" sz="1400" b="1" dirty="0" smtClean="0">
              <a:solidFill>
                <a:srgbClr val="FF0000"/>
              </a:solidFill>
            </a:endParaRPr>
          </a:p>
          <a:p>
            <a:pPr marL="444500" indent="-173038">
              <a:lnSpc>
                <a:spcPts val="1500"/>
              </a:lnSpc>
            </a:pPr>
            <a:r>
              <a:rPr lang="ja-JP" altLang="en-US" sz="1200" dirty="0" smtClean="0">
                <a:solidFill>
                  <a:prstClr val="black"/>
                </a:solidFill>
              </a:rPr>
              <a:t>（認知症初期集中支援チーム、認知症地域支援推進員 等）</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生活支援サービスの</a:t>
            </a:r>
            <a:r>
              <a:rPr lang="ja-JP" altLang="en-US" sz="1400" b="1" dirty="0">
                <a:solidFill>
                  <a:srgbClr val="FF0000"/>
                </a:solidFill>
              </a:rPr>
              <a:t>体制</a:t>
            </a:r>
            <a:r>
              <a:rPr lang="ja-JP" altLang="en-US" sz="1400" b="1" dirty="0" smtClean="0">
                <a:solidFill>
                  <a:srgbClr val="FF0000"/>
                </a:solidFill>
              </a:rPr>
              <a:t>整備</a:t>
            </a:r>
            <a:endParaRPr lang="en-US" altLang="ja-JP" sz="1400" b="1" dirty="0">
              <a:solidFill>
                <a:srgbClr val="FF0000"/>
              </a:solidFill>
            </a:endParaRPr>
          </a:p>
          <a:p>
            <a:pPr marL="271463"/>
            <a:r>
              <a:rPr lang="ja-JP" altLang="en-US" sz="1200" dirty="0" smtClean="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314993" y="1202017"/>
            <a:ext cx="4458839"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26599" y="4612239"/>
            <a:ext cx="21293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4816270" y="4936143"/>
            <a:ext cx="361193"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426406" y="969334"/>
            <a:ext cx="1002319" cy="276999"/>
          </a:xfrm>
          <a:prstGeom prst="rect">
            <a:avLst/>
          </a:prstGeom>
          <a:noFill/>
          <a:ln w="9525" cmpd="sng">
            <a:noFill/>
          </a:ln>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26406" y="1492822"/>
            <a:ext cx="1002319" cy="276999"/>
          </a:xfrm>
          <a:prstGeom prst="rect">
            <a:avLst/>
          </a:prstGeom>
          <a:noFill/>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84565" y="1279542"/>
            <a:ext cx="1880957"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prstClr val="black"/>
                </a:solidFill>
              </a:rPr>
              <a:t>訪問看護、福祉用具等</a:t>
            </a:r>
          </a:p>
        </p:txBody>
      </p:sp>
      <p:sp>
        <p:nvSpPr>
          <p:cNvPr id="28" name="角丸四角形 27"/>
          <p:cNvSpPr/>
          <p:nvPr/>
        </p:nvSpPr>
        <p:spPr>
          <a:xfrm>
            <a:off x="2484356" y="1656433"/>
            <a:ext cx="1880957"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訪問介護、通所介護</a:t>
            </a:r>
          </a:p>
        </p:txBody>
      </p:sp>
      <p:sp>
        <p:nvSpPr>
          <p:cNvPr id="31" name="左中かっこ 30"/>
          <p:cNvSpPr/>
          <p:nvPr/>
        </p:nvSpPr>
        <p:spPr>
          <a:xfrm>
            <a:off x="5121715" y="2374206"/>
            <a:ext cx="21293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4816270" y="2631887"/>
            <a:ext cx="361193"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316142" y="5851223"/>
            <a:ext cx="4045833"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600715" y="3083539"/>
            <a:ext cx="2768201"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2" name="正方形/長方形 51"/>
          <p:cNvSpPr/>
          <p:nvPr/>
        </p:nvSpPr>
        <p:spPr>
          <a:xfrm>
            <a:off x="947426" y="2140604"/>
            <a:ext cx="390387"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418939" y="1697523"/>
            <a:ext cx="354899"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7445" y="713799"/>
            <a:ext cx="3501456"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17107" y="722461"/>
            <a:ext cx="445674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573" y="527853"/>
            <a:ext cx="9883899"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80692" y="454159"/>
            <a:ext cx="718145"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55502" y="454159"/>
            <a:ext cx="1077218"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66984" y="466642"/>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64471" y="2014811"/>
            <a:ext cx="1002319" cy="430887"/>
          </a:xfrm>
          <a:prstGeom prst="rect">
            <a:avLst/>
          </a:prstGeom>
          <a:noFill/>
          <a:ln w="9525" cmpd="sng">
            <a:noFill/>
          </a:ln>
        </p:spPr>
        <p:txBody>
          <a:bodyPr wrap="square" rtlCol="0">
            <a:spAutoFit/>
          </a:bodyPr>
          <a:lstStyle/>
          <a:p>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全市町村で実施</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0"/>
            <a:ext cx="993775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kumimoji="0" lang="ja-JP" altLang="en-US" sz="2000" b="1" kern="0" dirty="0" smtClean="0">
                <a:solidFill>
                  <a:prstClr val="black"/>
                </a:solidFill>
                <a:latin typeface="ＭＳ Ｐゴシック"/>
              </a:rPr>
              <a:t>介護</a:t>
            </a:r>
            <a:r>
              <a:rPr kumimoji="0" lang="ja-JP" altLang="en-US" sz="2000" b="1" kern="0" dirty="0">
                <a:solidFill>
                  <a:prstClr val="black"/>
                </a:solidFill>
                <a:latin typeface="ＭＳ Ｐゴシック"/>
              </a:rPr>
              <a:t>予防・日常生活支援総合事業（新しい総合事業）の</a:t>
            </a:r>
            <a:r>
              <a:rPr kumimoji="0" lang="ja-JP" altLang="en-US" sz="2000" b="1" kern="0" dirty="0" smtClean="0">
                <a:solidFill>
                  <a:prstClr val="black"/>
                </a:solidFill>
                <a:latin typeface="ＭＳ Ｐゴシック"/>
              </a:rPr>
              <a:t>構成</a:t>
            </a:r>
            <a:endParaRPr lang="ja-JP" altLang="en-US" sz="2000" b="1" dirty="0">
              <a:solidFill>
                <a:prstClr val="black"/>
              </a:solidFill>
              <a:latin typeface="ＭＳ Ｐゴシック"/>
            </a:endParaRPr>
          </a:p>
        </p:txBody>
      </p:sp>
      <p:sp>
        <p:nvSpPr>
          <p:cNvPr id="40" name="スライド番号プレースホルダー 3"/>
          <p:cNvSpPr>
            <a:spLocks noGrp="1"/>
          </p:cNvSpPr>
          <p:nvPr>
            <p:ph type="sldNum" sz="quarter" idx="4294967295"/>
          </p:nvPr>
        </p:nvSpPr>
        <p:spPr>
          <a:xfrm>
            <a:off x="9375442" y="6493271"/>
            <a:ext cx="55536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E98AE0-BE98-4E8C-BBDC-F98D666762F1}" type="slidenum">
              <a:rPr kumimoji="0" lang="ja-JP" altLang="en-US" sz="16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ja-JP" altLang="en-US" sz="16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392290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187" y="2891222"/>
            <a:ext cx="8943497" cy="1075556"/>
          </a:xfrm>
        </p:spPr>
        <p:style>
          <a:lnRef idx="1">
            <a:schemeClr val="accent1"/>
          </a:lnRef>
          <a:fillRef idx="3">
            <a:schemeClr val="accent1"/>
          </a:fillRef>
          <a:effectRef idx="2">
            <a:schemeClr val="accent1"/>
          </a:effectRef>
          <a:fontRef idx="minor">
            <a:schemeClr val="lt1"/>
          </a:fontRef>
        </p:style>
        <p:txBody>
          <a:bodyPr/>
          <a:lstStyle/>
          <a:p>
            <a:r>
              <a:rPr kumimoji="1" lang="ja-JP" altLang="en-US" sz="4000" dirty="0" smtClean="0"/>
              <a:t>その他　参考資料</a:t>
            </a:r>
            <a:endParaRPr kumimoji="1" lang="ja-JP" altLang="en-US" sz="4000" dirty="0"/>
          </a:p>
        </p:txBody>
      </p:sp>
    </p:spTree>
    <p:extLst>
      <p:ext uri="{BB962C8B-B14F-4D97-AF65-F5344CB8AC3E}">
        <p14:creationId xmlns:p14="http://schemas.microsoft.com/office/powerpoint/2010/main" val="1427922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460" y="900661"/>
            <a:ext cx="9535257" cy="5832648"/>
          </a:xfrm>
          <a:ln>
            <a:noFill/>
          </a:ln>
        </p:spPr>
        <p:txBody>
          <a:bodyPr>
            <a:normAutofit/>
          </a:bodyPr>
          <a:lstStyle/>
          <a:p>
            <a:pPr marL="360363" indent="-350838">
              <a:buNone/>
            </a:pPr>
            <a:r>
              <a:rPr lang="ja-JP" altLang="en-US" sz="1800" dirty="0" smtClean="0">
                <a:latin typeface="+mn-ea"/>
              </a:rPr>
              <a:t>①　利用者の状態等を把握し、情報の整理・分析等を通じて課題を導き出した過程について、多職種協働の場面等で説明する際に適切な情報共有に資することを目的とした「課題整理総括表」</a:t>
            </a:r>
            <a:endParaRPr lang="en-US" altLang="ja-JP" sz="1800" dirty="0" smtClean="0">
              <a:latin typeface="+mn-ea"/>
            </a:endParaRPr>
          </a:p>
          <a:p>
            <a:pPr marL="442913" indent="-360363">
              <a:buNone/>
            </a:pPr>
            <a:r>
              <a:rPr kumimoji="1" lang="ja-JP" altLang="en-US" sz="1800" dirty="0" smtClean="0">
                <a:latin typeface="+mn-ea"/>
              </a:rPr>
              <a:t>②　ケアプランに位置づけたサービスについて、短期目標に対する達成度合いを評価することで、より効果的なケアプランの見直しに資することを目的とした「評価表」</a:t>
            </a:r>
            <a:endParaRPr kumimoji="1" lang="en-US" altLang="ja-JP" sz="1800" dirty="0" smtClean="0">
              <a:latin typeface="+mn-ea"/>
            </a:endParaRPr>
          </a:p>
          <a:p>
            <a:pPr marL="179388" indent="0">
              <a:buNone/>
            </a:pPr>
            <a:r>
              <a:rPr lang="ja-JP" altLang="en-US" sz="1800" dirty="0" smtClean="0">
                <a:latin typeface="+mn-ea"/>
              </a:rPr>
              <a:t>について、活用の手引きを作成したところであり、介護支援専門員を対象とした研修に積極的に活用し、介護支援専門員がサービス担当者会議や地域ケア会議等の場における多職種との情報共有や調整等に際して積極的な活用を推進（平成２６年６月１７日厚生労働省老健局振興課事務連絡）</a:t>
            </a:r>
            <a:endParaRPr lang="en-US" altLang="ja-JP" sz="1800" dirty="0" smtClean="0">
              <a:latin typeface="+mn-ea"/>
            </a:endParaRPr>
          </a:p>
          <a:p>
            <a:pPr marL="0" indent="0">
              <a:buNone/>
            </a:pPr>
            <a:endParaRPr lang="en-US" altLang="ja-JP" sz="1800" dirty="0">
              <a:latin typeface="+mn-ea"/>
            </a:endParaRPr>
          </a:p>
          <a:p>
            <a:pPr marL="360363" indent="0">
              <a:buNone/>
            </a:pPr>
            <a:r>
              <a:rPr lang="ja-JP" altLang="en-US" sz="1800" dirty="0" smtClean="0">
                <a:latin typeface="+mn-ea"/>
              </a:rPr>
              <a:t>「課題整理総括表・評価表の活用の手引き」（上記事務連絡添付）より抜粋</a:t>
            </a:r>
            <a:endParaRPr lang="en-US" altLang="ja-JP" sz="1800" dirty="0" smtClean="0">
              <a:latin typeface="+mn-ea"/>
            </a:endParaRPr>
          </a:p>
          <a:p>
            <a:pPr marL="539750" indent="-179388">
              <a:buNone/>
            </a:pPr>
            <a:r>
              <a:rPr lang="ja-JP" altLang="en-US" sz="1800" dirty="0" smtClean="0">
                <a:latin typeface="+mn-ea"/>
              </a:rPr>
              <a:t>○　</a:t>
            </a:r>
            <a:r>
              <a:rPr lang="ja-JP" altLang="ja-JP" sz="1800" dirty="0"/>
              <a:t>また、課題整理総括表を活用し、多職種間で情報共有しつつ、専門職としての</a:t>
            </a:r>
            <a:r>
              <a:rPr lang="ja-JP" altLang="ja-JP" sz="1800" dirty="0" smtClean="0"/>
              <a:t>課題分析過程</a:t>
            </a:r>
            <a:r>
              <a:rPr lang="ja-JP" altLang="ja-JP" sz="1800" dirty="0"/>
              <a:t>を明らかにすることで、サービス担当者会議や地域ケア会議等の場における多職種との情報共有・連携等を効果的に実施できるようになることが期待される</a:t>
            </a:r>
            <a:r>
              <a:rPr lang="ja-JP" altLang="ja-JP" sz="1800" dirty="0" smtClean="0"/>
              <a:t>。</a:t>
            </a:r>
            <a:endParaRPr lang="en-US" altLang="ja-JP" sz="1800" dirty="0" smtClean="0"/>
          </a:p>
          <a:p>
            <a:pPr marL="539750" indent="-179388">
              <a:buNone/>
            </a:pPr>
            <a:r>
              <a:rPr lang="ja-JP" altLang="en-US" sz="1800" dirty="0" smtClean="0"/>
              <a:t>○　</a:t>
            </a:r>
            <a:r>
              <a:rPr lang="ja-JP" altLang="ja-JP" sz="1800" dirty="0" smtClean="0"/>
              <a:t>評価表</a:t>
            </a:r>
            <a:r>
              <a:rPr lang="ja-JP" altLang="ja-JP" sz="1800" dirty="0"/>
              <a:t>は、利用者等の意向を踏まえつつ、生活全般の解決すべき課題（ニーズ）を解決するため、介護支援専門員がケアプランに掲げた短期目標を達成するために位置付けたサービスについて、短期目標の達成状況を確認するものである。また、目標の期間が終了した際に、サービス担当者会議や地域ケア会議等において、目標の達成に向けてサービスを提供できたかどうかを振り返り、必要に応じてケアプランの見直しにつなげることを目的としている。</a:t>
            </a:r>
          </a:p>
          <a:p>
            <a:pPr marL="360363" indent="0">
              <a:buNone/>
            </a:pPr>
            <a:endParaRPr lang="en-US" altLang="ja-JP" sz="1800" dirty="0" smtClean="0">
              <a:latin typeface="+mn-ea"/>
            </a:endParaRPr>
          </a:p>
        </p:txBody>
      </p:sp>
      <p:sp>
        <p:nvSpPr>
          <p:cNvPr id="5" name="タイトル 1"/>
          <p:cNvSpPr txBox="1">
            <a:spLocks/>
          </p:cNvSpPr>
          <p:nvPr/>
        </p:nvSpPr>
        <p:spPr>
          <a:xfrm>
            <a:off x="68447" y="44624"/>
            <a:ext cx="9801073"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rPr>
              <a:t>課題整理総括表・評価表の活用について</a:t>
            </a:r>
            <a:endParaRPr lang="ja-JP" altLang="en-US" sz="2800" dirty="0">
              <a:solidFill>
                <a:prstClr val="black"/>
              </a:solidFill>
              <a:latin typeface="ＭＳ Ｐゴシック"/>
            </a:endParaRPr>
          </a:p>
        </p:txBody>
      </p:sp>
      <p:sp>
        <p:nvSpPr>
          <p:cNvPr id="4" name="スライド番号プレースホルダー 3"/>
          <p:cNvSpPr>
            <a:spLocks noGrp="1"/>
          </p:cNvSpPr>
          <p:nvPr>
            <p:ph type="sldNum" sz="quarter" idx="12"/>
          </p:nvPr>
        </p:nvSpPr>
        <p:spPr>
          <a:xfrm>
            <a:off x="7550730" y="6467824"/>
            <a:ext cx="2318809" cy="365125"/>
          </a:xfrm>
        </p:spPr>
        <p:txBody>
          <a:bodyPr/>
          <a:lstStyle/>
          <a:p>
            <a:fld id="{FCE98AE0-BE98-4E8C-BBDC-F98D666762F1}" type="slidenum">
              <a:rPr lang="ja-JP" altLang="en-US" sz="1600" smtClean="0">
                <a:solidFill>
                  <a:prstClr val="black">
                    <a:tint val="75000"/>
                  </a:prstClr>
                </a:solidFill>
              </a:rPr>
              <a:pPr/>
              <a:t>54</a:t>
            </a:fld>
            <a:endParaRPr lang="ja-JP" altLang="en-US" sz="1600" dirty="0">
              <a:solidFill>
                <a:prstClr val="black">
                  <a:tint val="75000"/>
                </a:prstClr>
              </a:solidFill>
            </a:endParaRPr>
          </a:p>
        </p:txBody>
      </p:sp>
      <p:sp>
        <p:nvSpPr>
          <p:cNvPr id="7" name="大かっこ 6"/>
          <p:cNvSpPr/>
          <p:nvPr/>
        </p:nvSpPr>
        <p:spPr>
          <a:xfrm>
            <a:off x="208608" y="3823863"/>
            <a:ext cx="9562478" cy="2826327"/>
          </a:xfrm>
          <a:prstGeom prst="bracketPair">
            <a:avLst>
              <a:gd name="adj" fmla="val 962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515806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1" y="-99392"/>
            <a:ext cx="9937750" cy="418058"/>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課題整理総括表について①</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116842" y="202034"/>
            <a:ext cx="9649264" cy="1008112"/>
            <a:chOff x="76681" y="386067"/>
            <a:chExt cx="9034189" cy="1567472"/>
          </a:xfrm>
        </p:grpSpPr>
        <p:sp>
          <p:nvSpPr>
            <p:cNvPr id="16" name="角丸四角形 15"/>
            <p:cNvSpPr/>
            <p:nvPr/>
          </p:nvSpPr>
          <p:spPr>
            <a:xfrm>
              <a:off x="138157" y="583085"/>
              <a:ext cx="8972713" cy="1370454"/>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100" dirty="0" smtClean="0">
                <a:solidFill>
                  <a:prstClr val="black"/>
                </a:solidFill>
                <a:latin typeface="ＭＳ Ｐゴシック"/>
              </a:endParaRPr>
            </a:p>
            <a:p>
              <a:pPr marL="177800" indent="-177800">
                <a:spcAft>
                  <a:spcPts val="100"/>
                </a:spcAft>
              </a:pPr>
              <a:r>
                <a:rPr lang="ja-JP" altLang="en-US" sz="1100" dirty="0">
                  <a:solidFill>
                    <a:prstClr val="black"/>
                  </a:solidFill>
                  <a:latin typeface="ＭＳ Ｐゴシック"/>
                </a:rPr>
                <a:t>　</a:t>
              </a:r>
              <a:r>
                <a:rPr lang="ja-JP" altLang="en-US" sz="1100" dirty="0" smtClean="0">
                  <a:solidFill>
                    <a:prstClr val="black"/>
                  </a:solidFill>
                  <a:latin typeface="ＭＳ Ｐゴシック"/>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介護支援専門員については、「利用者像や課題に応じた適切なアセスメント（課題把握）が必ずしも十分でない」、「サービス担当者会議における多職種協働が十分に機能していない」といった課題が指摘されている。</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これらの課題に対応するために、介護支援専門員が、利用者の状態等を把握し、情報の整理・分析等を通じて課題を導き出した過程について見える化し、多職種協働の場面等で説明する際に、適切な情報共有に資することを目的として課題整理総括表を策定した。</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895350" indent="-895350">
                <a:spcAft>
                  <a:spcPts val="100"/>
                </a:spcAft>
              </a:pPr>
              <a:endParaRPr lang="en-US" altLang="ja-JP" sz="10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ja-JP" altLang="en-US" sz="1000" dirty="0">
                <a:solidFill>
                  <a:prstClr val="white"/>
                </a:solidFill>
                <a:latin typeface="ＭＳ Ｐゴシック"/>
              </a:endParaRPr>
            </a:p>
          </p:txBody>
        </p:sp>
        <p:sp>
          <p:nvSpPr>
            <p:cNvPr id="17" name="テキスト ボックス 16"/>
            <p:cNvSpPr txBox="1"/>
            <p:nvPr/>
          </p:nvSpPr>
          <p:spPr>
            <a:xfrm>
              <a:off x="76681" y="386067"/>
              <a:ext cx="1758485" cy="406767"/>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目　的</a:t>
              </a:r>
              <a:endParaRPr lang="ja-JP" altLang="en-US" sz="1100" dirty="0">
                <a:solidFill>
                  <a:prstClr val="black"/>
                </a:solidFill>
                <a:latin typeface="HGS創英角ﾎﾟｯﾌﾟ体" pitchFamily="50" charset="-128"/>
                <a:ea typeface="HGS創英角ﾎﾟｯﾌﾟ体" pitchFamily="50" charset="-128"/>
              </a:endParaRPr>
            </a:p>
          </p:txBody>
        </p:sp>
      </p:grpSp>
      <p:grpSp>
        <p:nvGrpSpPr>
          <p:cNvPr id="19" name="グループ化 18"/>
          <p:cNvGrpSpPr/>
          <p:nvPr/>
        </p:nvGrpSpPr>
        <p:grpSpPr>
          <a:xfrm>
            <a:off x="116842" y="1282154"/>
            <a:ext cx="9649264" cy="4392488"/>
            <a:chOff x="76681" y="449947"/>
            <a:chExt cx="9034189" cy="4254563"/>
          </a:xfrm>
        </p:grpSpPr>
        <p:sp>
          <p:nvSpPr>
            <p:cNvPr id="20" name="角丸四角形 19"/>
            <p:cNvSpPr/>
            <p:nvPr/>
          </p:nvSpPr>
          <p:spPr>
            <a:xfrm>
              <a:off x="138157" y="583085"/>
              <a:ext cx="8972713" cy="4121425"/>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900113" indent="-900113">
                <a:lnSpc>
                  <a:spcPct val="125000"/>
                </a:lnSpc>
                <a:spcAft>
                  <a:spcPts val="100"/>
                </a:spcAft>
              </a:pPr>
              <a:endParaRPr lang="en-US" altLang="ja-JP" sz="1200" dirty="0">
                <a:solidFill>
                  <a:prstClr val="black"/>
                </a:solidFill>
                <a:latin typeface="HGS創英角ﾎﾟｯﾌﾟ体" pitchFamily="50" charset="-128"/>
                <a:ea typeface="HGS創英角ﾎﾟｯﾌﾟ体" pitchFamily="50" charset="-128"/>
              </a:endParaRPr>
            </a:p>
            <a:p>
              <a:pPr marL="895350" indent="-895350">
                <a:spcAft>
                  <a:spcPts val="100"/>
                </a:spcAft>
              </a:pPr>
              <a:endParaRPr lang="en-US" altLang="ja-JP" sz="8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21" name="テキスト ボックス 20"/>
            <p:cNvSpPr txBox="1"/>
            <p:nvPr/>
          </p:nvSpPr>
          <p:spPr>
            <a:xfrm>
              <a:off x="76681" y="449947"/>
              <a:ext cx="1758485" cy="253395"/>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様　式</a:t>
              </a:r>
              <a:endParaRPr lang="ja-JP" altLang="en-US" sz="1100" dirty="0">
                <a:solidFill>
                  <a:prstClr val="black"/>
                </a:solidFill>
                <a:latin typeface="HGS創英角ﾎﾟｯﾌﾟ体" pitchFamily="50" charset="-128"/>
                <a:ea typeface="HGS創英角ﾎﾟｯﾌﾟ体" pitchFamily="50" charset="-128"/>
              </a:endParaRPr>
            </a:p>
          </p:txBody>
        </p:sp>
      </p:grpSp>
      <p:grpSp>
        <p:nvGrpSpPr>
          <p:cNvPr id="26" name="グループ化 25"/>
          <p:cNvGrpSpPr/>
          <p:nvPr/>
        </p:nvGrpSpPr>
        <p:grpSpPr>
          <a:xfrm>
            <a:off x="116842" y="5746650"/>
            <a:ext cx="9649264" cy="1008112"/>
            <a:chOff x="76681" y="386067"/>
            <a:chExt cx="9034189" cy="1567473"/>
          </a:xfrm>
        </p:grpSpPr>
        <p:sp>
          <p:nvSpPr>
            <p:cNvPr id="27" name="角丸四角形 26"/>
            <p:cNvSpPr/>
            <p:nvPr/>
          </p:nvSpPr>
          <p:spPr>
            <a:xfrm>
              <a:off x="138157" y="583085"/>
              <a:ext cx="8972713" cy="1370455"/>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400" dirty="0" smtClean="0">
                <a:solidFill>
                  <a:prstClr val="black"/>
                </a:solidFill>
                <a:latin typeface="ＭＳ Ｐゴシック"/>
              </a:endParaRPr>
            </a:p>
            <a:p>
              <a:pPr marL="177800" indent="-177800">
                <a:spcAft>
                  <a:spcPts val="100"/>
                </a:spcAft>
              </a:pPr>
              <a:r>
                <a:rPr lang="ja-JP" altLang="en-US" sz="1100" dirty="0" smtClean="0">
                  <a:solidFill>
                    <a:prstClr val="black"/>
                  </a:solidFill>
                  <a:latin typeface="ＭＳ Ｐゴシック"/>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・介護支援専門員に係る研修で活用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・サービス担当者会議や地域ケア会議等における多職種間での情報共有に活用</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・課題を導いた考え方などが明確にされ、具体的な指導につながることから、初任介護支援専門員が主任介護支援専門員等から</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OJT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研修を受ける際に活用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endParaRPr lang="en-US" altLang="ja-JP" sz="1100" dirty="0">
                <a:solidFill>
                  <a:prstClr val="black"/>
                </a:solidFill>
                <a:latin typeface="ＭＳ Ｐゴシック"/>
              </a:endParaRPr>
            </a:p>
            <a:p>
              <a:pPr marL="177800" indent="-177800">
                <a:spcAft>
                  <a:spcPts val="100"/>
                </a:spcAft>
              </a:pPr>
              <a:endParaRPr lang="ja-JP" altLang="en-US" sz="1100" dirty="0">
                <a:solidFill>
                  <a:prstClr val="white"/>
                </a:solidFill>
                <a:latin typeface="ＭＳ Ｐゴシック"/>
              </a:endParaRPr>
            </a:p>
          </p:txBody>
        </p:sp>
        <p:sp>
          <p:nvSpPr>
            <p:cNvPr id="28" name="テキスト ボックス 27"/>
            <p:cNvSpPr txBox="1"/>
            <p:nvPr/>
          </p:nvSpPr>
          <p:spPr>
            <a:xfrm>
              <a:off x="76681" y="386067"/>
              <a:ext cx="1758485" cy="406767"/>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活用の場面</a:t>
              </a:r>
              <a:endParaRPr lang="ja-JP" altLang="en-US" sz="1100" dirty="0">
                <a:solidFill>
                  <a:prstClr val="black"/>
                </a:solidFill>
                <a:latin typeface="HGS創英角ﾎﾟｯﾌﾟ体" pitchFamily="50" charset="-128"/>
                <a:ea typeface="HGS創英角ﾎﾟｯﾌﾟ体" pitchFamily="50" charset="-128"/>
              </a:endParaRPr>
            </a:p>
          </p:txBody>
        </p:sp>
      </p:grpSp>
      <p:pic>
        <p:nvPicPr>
          <p:cNvPr id="29" name="図 28"/>
          <p:cNvPicPr/>
          <p:nvPr/>
        </p:nvPicPr>
        <p:blipFill>
          <a:blip r:embed="rId2">
            <a:extLst>
              <a:ext uri="{28A0092B-C50C-407E-A947-70E740481C1C}">
                <a14:useLocalDpi xmlns:a14="http://schemas.microsoft.com/office/drawing/2010/main" val="0"/>
              </a:ext>
            </a:extLst>
          </a:blip>
          <a:srcRect/>
          <a:stretch>
            <a:fillRect/>
          </a:stretch>
        </p:blipFill>
        <p:spPr bwMode="auto">
          <a:xfrm>
            <a:off x="273472" y="1398786"/>
            <a:ext cx="9414487" cy="4248472"/>
          </a:xfrm>
          <a:prstGeom prst="rect">
            <a:avLst/>
          </a:prstGeom>
          <a:noFill/>
          <a:ln>
            <a:noFill/>
          </a:ln>
        </p:spPr>
      </p:pic>
      <p:sp>
        <p:nvSpPr>
          <p:cNvPr id="2" name="スライド番号プレースホルダー 1"/>
          <p:cNvSpPr>
            <a:spLocks noGrp="1"/>
          </p:cNvSpPr>
          <p:nvPr>
            <p:ph type="sldNum" sz="quarter" idx="12"/>
          </p:nvPr>
        </p:nvSpPr>
        <p:spPr>
          <a:xfrm>
            <a:off x="7529369" y="6493171"/>
            <a:ext cx="2318809" cy="365125"/>
          </a:xfrm>
        </p:spPr>
        <p:txBody>
          <a:bodyPr/>
          <a:lstStyle/>
          <a:p>
            <a:fld id="{9354FAE6-A067-44D0-81D4-CDCF88716542}" type="slidenum">
              <a:rPr lang="ja-JP" altLang="en-US" sz="1400" smtClean="0">
                <a:solidFill>
                  <a:prstClr val="black">
                    <a:tint val="75000"/>
                  </a:prstClr>
                </a:solidFill>
              </a:rPr>
              <a:pPr/>
              <a:t>55</a:t>
            </a:fld>
            <a:endParaRPr lang="ja-JP" altLang="en-US" sz="1400" dirty="0">
              <a:solidFill>
                <a:prstClr val="black">
                  <a:tint val="75000"/>
                </a:prstClr>
              </a:solidFill>
            </a:endParaRPr>
          </a:p>
        </p:txBody>
      </p:sp>
    </p:spTree>
    <p:extLst>
      <p:ext uri="{BB962C8B-B14F-4D97-AF65-F5344CB8AC3E}">
        <p14:creationId xmlns:p14="http://schemas.microsoft.com/office/powerpoint/2010/main" val="1961281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92" y="-27384"/>
            <a:ext cx="9684654" cy="418058"/>
          </a:xfrm>
        </p:spPr>
        <p:txBody>
          <a:bodyPr>
            <a:normAutofit/>
          </a:bodyPr>
          <a:lstStyle/>
          <a:p>
            <a:r>
              <a:rPr lang="ja-JP" altLang="en-US" sz="2000" dirty="0" smtClean="0">
                <a:latin typeface="HG丸ｺﾞｼｯｸM-PRO" panose="020F0600000000000000" pitchFamily="50" charset="-128"/>
                <a:ea typeface="HG丸ｺﾞｼｯｸM-PRO" panose="020F0600000000000000" pitchFamily="50" charset="-128"/>
              </a:rPr>
              <a:t>課題整理総括表について②</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71115" y="1282154"/>
            <a:ext cx="9811202" cy="5575846"/>
          </a:xfrm>
          <a:ln>
            <a:noFill/>
          </a:ln>
        </p:spPr>
        <p:txBody>
          <a:bodyPr>
            <a:normAutofit fontScale="85000" lnSpcReduction="10000"/>
          </a:bodyPr>
          <a:lstStyle/>
          <a:p>
            <a:pPr marL="0" indent="0">
              <a:buNone/>
            </a:pPr>
            <a:endParaRPr lang="en-US" altLang="ja-JP" sz="17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a:t>
            </a:r>
            <a:r>
              <a:rPr kumimoji="1" lang="ja-JP" altLang="en-US" sz="1400" dirty="0" smtClean="0">
                <a:latin typeface="HG丸ｺﾞｼｯｸM-PRO" panose="020F0600000000000000" pitchFamily="50" charset="-128"/>
                <a:ea typeface="HG丸ｺﾞｼｯｸM-PRO" panose="020F0600000000000000" pitchFamily="50" charset="-128"/>
              </a:rPr>
              <a:t>状況の事実の「現在」の欄</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・課題分析標準項目の１４項目から「特別な状況」を除いて記載されているもの。「現在」の欄については、それぞれ日常的にして　</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いるかどうかを判断し、記載する。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「自立した日常生活の阻害要因（心身の状態、環境等）」欄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・「状況の事実」の欄で、「自立」あるいは「支障なし」以外が選択されている項目の要因を分析した上で、より根本的な原因を</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最大６項目程度に絞り込み、記載する。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「状況の事実」の「要因」欄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・「要因」として考えられるものについて、「自立した日常生活の阻害要因」欄から、選択し、番号で記載する。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「状況の事実」の「改善</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維持可能性」欄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・「状況の事実」の欄で、「自立」あるいは「支障なし」と記載した科目について、必要な援助を利用した際に、状況が改善</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維持</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する可能性について記載する。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○「状況の事実」の「備考」欄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・「状況の事実」の「現在」ある「改善</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維持可能性」に関して補足すべき情報を記入する。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「見通し」欄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・「どのような援助を実施することにより」、「状況がどのように変化することが見込まれるか」を記入する。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「利用者及び家族の生活に対する意向」欄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・利用者及び家族が望む生活の意向のうち、課題を抽出する上で重要と思われる情報を整理する。</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　「生活全般の解決すべき課題（ニーズ）</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案</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」欄</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latin typeface="HG丸ｺﾞｼｯｸM-PRO" panose="020F0600000000000000" pitchFamily="50" charset="-128"/>
                <a:ea typeface="HG丸ｺﾞｼｯｸM-PRO" panose="020F0600000000000000" pitchFamily="50" charset="-128"/>
              </a:rPr>
              <a:t>　　・「見通し」欄の記入内容を踏まえ、サービス担当者会議前の案段階のものを作成する。</a:t>
            </a:r>
            <a:endParaRPr lang="en-US" altLang="ja-JP" sz="1400" dirty="0" smtClean="0">
              <a:latin typeface="HG丸ｺﾞｼｯｸM-PRO" panose="020F0600000000000000" pitchFamily="50" charset="-128"/>
              <a:ea typeface="HG丸ｺﾞｼｯｸM-PRO" panose="020F0600000000000000" pitchFamily="50" charset="-128"/>
            </a:endParaRPr>
          </a:p>
        </p:txBody>
      </p:sp>
      <p:grpSp>
        <p:nvGrpSpPr>
          <p:cNvPr id="6" name="グループ化 5"/>
          <p:cNvGrpSpPr/>
          <p:nvPr/>
        </p:nvGrpSpPr>
        <p:grpSpPr>
          <a:xfrm>
            <a:off x="116842" y="260648"/>
            <a:ext cx="9649264" cy="864096"/>
            <a:chOff x="76681" y="556663"/>
            <a:chExt cx="9034189" cy="1077244"/>
          </a:xfrm>
        </p:grpSpPr>
        <p:sp>
          <p:nvSpPr>
            <p:cNvPr id="7" name="角丸四角形 6"/>
            <p:cNvSpPr/>
            <p:nvPr/>
          </p:nvSpPr>
          <p:spPr>
            <a:xfrm>
              <a:off x="138157" y="656152"/>
              <a:ext cx="8972713" cy="977755"/>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100" dirty="0" smtClean="0">
                <a:solidFill>
                  <a:prstClr val="black"/>
                </a:solidFill>
                <a:latin typeface="ＭＳ Ｐゴシック"/>
              </a:endParaRPr>
            </a:p>
            <a:p>
              <a:pPr marL="895350" indent="-895350">
                <a:spcAft>
                  <a:spcPts val="100"/>
                </a:spcAft>
              </a:pPr>
              <a:endParaRPr lang="en-US" altLang="ja-JP" sz="10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ja-JP" altLang="en-US" sz="1000" dirty="0">
                <a:solidFill>
                  <a:prstClr val="white"/>
                </a:solidFill>
                <a:latin typeface="ＭＳ Ｐゴシック"/>
              </a:endParaRPr>
            </a:p>
          </p:txBody>
        </p:sp>
        <p:sp>
          <p:nvSpPr>
            <p:cNvPr id="8" name="テキスト ボックス 7"/>
            <p:cNvSpPr txBox="1"/>
            <p:nvPr/>
          </p:nvSpPr>
          <p:spPr>
            <a:xfrm>
              <a:off x="76681" y="556663"/>
              <a:ext cx="1497757" cy="316550"/>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050" dirty="0" smtClean="0">
                  <a:solidFill>
                    <a:prstClr val="black"/>
                  </a:solidFill>
                  <a:latin typeface="HGS創英角ﾎﾟｯﾌﾟ体" pitchFamily="50" charset="-128"/>
                  <a:ea typeface="HGS創英角ﾎﾟｯﾌﾟ体" pitchFamily="50" charset="-128"/>
                </a:rPr>
                <a:t>活用における留意点</a:t>
              </a:r>
              <a:endParaRPr lang="ja-JP" altLang="en-US" sz="1050" dirty="0">
                <a:solidFill>
                  <a:prstClr val="black"/>
                </a:solidFill>
                <a:latin typeface="HGS創英角ﾎﾟｯﾌﾟ体" pitchFamily="50" charset="-128"/>
                <a:ea typeface="HGS創英角ﾎﾟｯﾌﾟ体" pitchFamily="50" charset="-128"/>
              </a:endParaRPr>
            </a:p>
          </p:txBody>
        </p:sp>
      </p:grpSp>
      <p:sp>
        <p:nvSpPr>
          <p:cNvPr id="9" name="正方形/長方形 8"/>
          <p:cNvSpPr/>
          <p:nvPr/>
        </p:nvSpPr>
        <p:spPr>
          <a:xfrm>
            <a:off x="182614" y="478448"/>
            <a:ext cx="9583604" cy="646331"/>
          </a:xfrm>
          <a:prstGeom prst="rect">
            <a:avLst/>
          </a:prstGeom>
        </p:spPr>
        <p:txBody>
          <a:bodyPr wrap="square">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利用者</a:t>
            </a:r>
            <a:r>
              <a:rPr lang="ja-JP" altLang="en-US" sz="1200" dirty="0">
                <a:solidFill>
                  <a:prstClr val="black"/>
                </a:solidFill>
                <a:latin typeface="HG丸ｺﾞｼｯｸM-PRO" panose="020F0600000000000000" pitchFamily="50" charset="-128"/>
                <a:ea typeface="HG丸ｺﾞｼｯｸM-PRO" panose="020F0600000000000000" pitchFamily="50" charset="-128"/>
              </a:rPr>
              <a:t>の生活全般の解決すべき課題（ニーズ）を導くにあたり</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、「改善</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維持の可能性」と「見直し」を踏まえつつ、利用者</a:t>
            </a:r>
            <a:r>
              <a:rPr lang="ja-JP" altLang="en-US" sz="1200" dirty="0">
                <a:solidFill>
                  <a:prstClr val="black"/>
                </a:solidFill>
                <a:latin typeface="HG丸ｺﾞｼｯｸM-PRO" panose="020F0600000000000000" pitchFamily="50" charset="-128"/>
                <a:ea typeface="HG丸ｺﾞｼｯｸM-PRO" panose="020F0600000000000000" pitchFamily="50" charset="-128"/>
              </a:rPr>
              <a:t>等が</a:t>
            </a:r>
            <a:r>
              <a:rPr lang="ja-JP" altLang="en-US" sz="1200" dirty="0" err="1" smtClean="0">
                <a:solidFill>
                  <a:prstClr val="black"/>
                </a:solidFill>
                <a:latin typeface="HG丸ｺﾞｼｯｸM-PRO" panose="020F0600000000000000" pitchFamily="50" charset="-128"/>
                <a:ea typeface="HG丸ｺﾞｼｯｸM-PRO" panose="020F0600000000000000" pitchFamily="50" charset="-128"/>
              </a:rPr>
              <a:t>ど</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のような</a:t>
            </a:r>
            <a:r>
              <a:rPr lang="ja-JP" altLang="en-US" sz="1200" dirty="0">
                <a:solidFill>
                  <a:prstClr val="black"/>
                </a:solidFill>
                <a:latin typeface="HG丸ｺﾞｼｯｸM-PRO" panose="020F0600000000000000" pitchFamily="50" charset="-128"/>
                <a:ea typeface="HG丸ｺﾞｼｯｸM-PRO" panose="020F0600000000000000" pitchFamily="50" charset="-128"/>
              </a:rPr>
              <a:t>生活をしたい、あるいは、できるようになりたいと望んでいるかなど、意向を引き出しつつ専門職として客観的に判断する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こ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とが</a:t>
            </a:r>
            <a:r>
              <a:rPr lang="ja-JP" altLang="en-US" sz="1200" dirty="0">
                <a:solidFill>
                  <a:prstClr val="black"/>
                </a:solidFill>
                <a:latin typeface="HG丸ｺﾞｼｯｸM-PRO" panose="020F0600000000000000" pitchFamily="50" charset="-128"/>
                <a:ea typeface="HG丸ｺﾞｼｯｸM-PRO" panose="020F0600000000000000" pitchFamily="50" charset="-128"/>
              </a:rPr>
              <a:t>重要。</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82614" y="1340768"/>
            <a:ext cx="9583604" cy="5438392"/>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900113" indent="-900113">
              <a:lnSpc>
                <a:spcPct val="125000"/>
              </a:lnSpc>
              <a:spcAft>
                <a:spcPts val="100"/>
              </a:spcAft>
            </a:pPr>
            <a:endParaRPr lang="en-US" altLang="ja-JP" sz="1200" dirty="0">
              <a:solidFill>
                <a:prstClr val="black"/>
              </a:solidFill>
              <a:latin typeface="HGS創英角ﾎﾟｯﾌﾟ体" pitchFamily="50" charset="-128"/>
              <a:ea typeface="HGS創英角ﾎﾟｯﾌﾟ体" pitchFamily="50" charset="-128"/>
            </a:endParaRPr>
          </a:p>
          <a:p>
            <a:pPr marL="895350" indent="-895350">
              <a:spcAft>
                <a:spcPts val="100"/>
              </a:spcAft>
            </a:pPr>
            <a:endParaRPr lang="en-US" altLang="ja-JP" sz="8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11" name="テキスト ボックス 10"/>
          <p:cNvSpPr txBox="1"/>
          <p:nvPr/>
        </p:nvSpPr>
        <p:spPr>
          <a:xfrm>
            <a:off x="126552" y="1196752"/>
            <a:ext cx="1590018" cy="261610"/>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記載方法</a:t>
            </a:r>
            <a:endParaRPr lang="ja-JP" altLang="en-US" sz="1100" dirty="0">
              <a:solidFill>
                <a:prstClr val="black"/>
              </a:solidFill>
              <a:latin typeface="HGS創英角ﾎﾟｯﾌﾟ体" pitchFamily="50" charset="-128"/>
              <a:ea typeface="HGS創英角ﾎﾟｯﾌﾟ体" pitchFamily="50" charset="-128"/>
            </a:endParaRPr>
          </a:p>
        </p:txBody>
      </p:sp>
      <p:sp>
        <p:nvSpPr>
          <p:cNvPr id="4" name="スライド番号プレースホルダー 3"/>
          <p:cNvSpPr>
            <a:spLocks noGrp="1"/>
          </p:cNvSpPr>
          <p:nvPr>
            <p:ph type="sldNum" sz="quarter" idx="12"/>
          </p:nvPr>
        </p:nvSpPr>
        <p:spPr>
          <a:xfrm>
            <a:off x="7447414" y="6414331"/>
            <a:ext cx="2318809" cy="365125"/>
          </a:xfrm>
        </p:spPr>
        <p:txBody>
          <a:bodyPr/>
          <a:lstStyle/>
          <a:p>
            <a:fld id="{9354FAE6-A067-44D0-81D4-CDCF88716542}" type="slidenum">
              <a:rPr lang="ja-JP" altLang="en-US" smtClean="0">
                <a:solidFill>
                  <a:prstClr val="black">
                    <a:tint val="75000"/>
                  </a:prstClr>
                </a:solidFill>
              </a:rPr>
              <a:pPr/>
              <a:t>56</a:t>
            </a:fld>
            <a:endParaRPr lang="ja-JP" altLang="en-US" dirty="0">
              <a:solidFill>
                <a:prstClr val="black">
                  <a:tint val="75000"/>
                </a:prstClr>
              </a:solidFill>
            </a:endParaRPr>
          </a:p>
        </p:txBody>
      </p:sp>
    </p:spTree>
    <p:extLst>
      <p:ext uri="{BB962C8B-B14F-4D97-AF65-F5344CB8AC3E}">
        <p14:creationId xmlns:p14="http://schemas.microsoft.com/office/powerpoint/2010/main" val="313318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1" y="-13394"/>
            <a:ext cx="9937750" cy="418058"/>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評価表</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について①</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116842" y="260648"/>
            <a:ext cx="9649264" cy="1080120"/>
            <a:chOff x="76681" y="386067"/>
            <a:chExt cx="9034189" cy="1679434"/>
          </a:xfrm>
        </p:grpSpPr>
        <p:sp>
          <p:nvSpPr>
            <p:cNvPr id="16" name="角丸四角形 15"/>
            <p:cNvSpPr/>
            <p:nvPr/>
          </p:nvSpPr>
          <p:spPr>
            <a:xfrm>
              <a:off x="138157" y="583085"/>
              <a:ext cx="8972713" cy="1482416"/>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400" dirty="0" smtClean="0">
                <a:solidFill>
                  <a:prstClr val="black"/>
                </a:solidFill>
                <a:latin typeface="ＭＳ Ｐゴシック"/>
              </a:endParaRPr>
            </a:p>
            <a:p>
              <a:pPr marL="177800" indent="-177800">
                <a:spcAft>
                  <a:spcPts val="100"/>
                </a:spcAft>
              </a:pPr>
              <a:r>
                <a:rPr lang="ja-JP" altLang="en-US" sz="1400" dirty="0">
                  <a:solidFill>
                    <a:prstClr val="black"/>
                  </a:solidFill>
                  <a:latin typeface="ＭＳ Ｐゴシック"/>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モニタリングにおいて、ケアプランに位置づけられたサービスの実施状況を把握し、短期目標を達成するために位置づけたサービスの提供期間が終了した際に、その評価・検証を行う。</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短期目標の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終了</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時期に、サービスを提供する関係者の間で、目標の達成度合いとその背景を分析・共有することで、次のケアプランに向けた再アセスメントがより有効なものとなることを企図している。</a:t>
              </a:r>
              <a:endParaRPr lang="en-US" altLang="ja-JP" sz="12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17" name="テキスト ボックス 16"/>
            <p:cNvSpPr txBox="1"/>
            <p:nvPr/>
          </p:nvSpPr>
          <p:spPr>
            <a:xfrm>
              <a:off x="76681" y="386067"/>
              <a:ext cx="1758485" cy="430694"/>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200" dirty="0" smtClean="0">
                  <a:solidFill>
                    <a:prstClr val="black"/>
                  </a:solidFill>
                  <a:latin typeface="HGS創英角ﾎﾟｯﾌﾟ体" pitchFamily="50" charset="-128"/>
                  <a:ea typeface="HGS創英角ﾎﾟｯﾌﾟ体" pitchFamily="50" charset="-128"/>
                </a:rPr>
                <a:t>目　的</a:t>
              </a:r>
              <a:endParaRPr lang="ja-JP" altLang="en-US" sz="1200" dirty="0">
                <a:solidFill>
                  <a:prstClr val="black"/>
                </a:solidFill>
                <a:latin typeface="HGS創英角ﾎﾟｯﾌﾟ体" pitchFamily="50" charset="-128"/>
                <a:ea typeface="HGS創英角ﾎﾟｯﾌﾟ体" pitchFamily="50" charset="-128"/>
              </a:endParaRPr>
            </a:p>
          </p:txBody>
        </p:sp>
      </p:grpSp>
      <p:grpSp>
        <p:nvGrpSpPr>
          <p:cNvPr id="19" name="グループ化 18"/>
          <p:cNvGrpSpPr/>
          <p:nvPr/>
        </p:nvGrpSpPr>
        <p:grpSpPr>
          <a:xfrm>
            <a:off x="116842" y="1413132"/>
            <a:ext cx="9649264" cy="4392132"/>
            <a:chOff x="76681" y="519725"/>
            <a:chExt cx="9034189" cy="4235180"/>
          </a:xfrm>
        </p:grpSpPr>
        <p:sp>
          <p:nvSpPr>
            <p:cNvPr id="20" name="角丸四角形 19"/>
            <p:cNvSpPr/>
            <p:nvPr/>
          </p:nvSpPr>
          <p:spPr>
            <a:xfrm>
              <a:off x="138157" y="633480"/>
              <a:ext cx="8972713" cy="4121425"/>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900113" indent="-900113">
                <a:lnSpc>
                  <a:spcPct val="125000"/>
                </a:lnSpc>
                <a:spcAft>
                  <a:spcPts val="100"/>
                </a:spcAft>
              </a:pPr>
              <a:endParaRPr lang="en-US" altLang="ja-JP" sz="1200" dirty="0">
                <a:solidFill>
                  <a:prstClr val="black"/>
                </a:solidFill>
                <a:latin typeface="HGS創英角ﾎﾟｯﾌﾟ体" pitchFamily="50" charset="-128"/>
                <a:ea typeface="HGS創英角ﾎﾟｯﾌﾟ体" pitchFamily="50" charset="-128"/>
              </a:endParaRPr>
            </a:p>
            <a:p>
              <a:pPr marL="895350" indent="-895350">
                <a:spcAft>
                  <a:spcPts val="100"/>
                </a:spcAft>
              </a:pPr>
              <a:endParaRPr lang="en-US" altLang="ja-JP" sz="8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21" name="テキスト ボックス 20"/>
            <p:cNvSpPr txBox="1"/>
            <p:nvPr/>
          </p:nvSpPr>
          <p:spPr>
            <a:xfrm>
              <a:off x="76681" y="519725"/>
              <a:ext cx="1758485" cy="277396"/>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200" dirty="0" smtClean="0">
                  <a:solidFill>
                    <a:prstClr val="black"/>
                  </a:solidFill>
                  <a:latin typeface="HGS創英角ﾎﾟｯﾌﾟ体" pitchFamily="50" charset="-128"/>
                  <a:ea typeface="HGS創英角ﾎﾟｯﾌﾟ体" pitchFamily="50" charset="-128"/>
                </a:rPr>
                <a:t>様　式</a:t>
              </a:r>
              <a:endParaRPr lang="ja-JP" altLang="en-US" sz="1200" dirty="0">
                <a:solidFill>
                  <a:prstClr val="black"/>
                </a:solidFill>
                <a:latin typeface="HGS創英角ﾎﾟｯﾌﾟ体" pitchFamily="50" charset="-128"/>
                <a:ea typeface="HGS創英角ﾎﾟｯﾌﾟ体" pitchFamily="50" charset="-128"/>
              </a:endParaRPr>
            </a:p>
          </p:txBody>
        </p:sp>
      </p:grpSp>
      <p:grpSp>
        <p:nvGrpSpPr>
          <p:cNvPr id="26" name="グループ化 25"/>
          <p:cNvGrpSpPr/>
          <p:nvPr/>
        </p:nvGrpSpPr>
        <p:grpSpPr>
          <a:xfrm>
            <a:off x="116842" y="5847385"/>
            <a:ext cx="9649264" cy="966301"/>
            <a:chOff x="76681" y="339115"/>
            <a:chExt cx="9034189" cy="1502462"/>
          </a:xfrm>
        </p:grpSpPr>
        <p:sp>
          <p:nvSpPr>
            <p:cNvPr id="27" name="角丸四角形 26"/>
            <p:cNvSpPr/>
            <p:nvPr/>
          </p:nvSpPr>
          <p:spPr>
            <a:xfrm>
              <a:off x="138157" y="583085"/>
              <a:ext cx="8972713" cy="1258492"/>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・介護支援専門員に係る研修で活用</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・ケアプランを見直す際に開催するサービス担当者会議や地域ケア会議等での情報共有に活用</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・モニタリングにおいて把握した情報をサービス担当者間で共有する場面等での活用</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28" name="テキスト ボックス 27"/>
            <p:cNvSpPr txBox="1"/>
            <p:nvPr/>
          </p:nvSpPr>
          <p:spPr>
            <a:xfrm>
              <a:off x="76681" y="339115"/>
              <a:ext cx="1758485" cy="430694"/>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200" dirty="0" smtClean="0">
                  <a:solidFill>
                    <a:prstClr val="black"/>
                  </a:solidFill>
                  <a:latin typeface="HGS創英角ﾎﾟｯﾌﾟ体" pitchFamily="50" charset="-128"/>
                  <a:ea typeface="HGS創英角ﾎﾟｯﾌﾟ体" pitchFamily="50" charset="-128"/>
                </a:rPr>
                <a:t>活用の場面</a:t>
              </a:r>
              <a:endParaRPr lang="ja-JP" altLang="en-US" sz="1200" dirty="0">
                <a:solidFill>
                  <a:prstClr val="black"/>
                </a:solidFill>
                <a:latin typeface="HGS創英角ﾎﾟｯﾌﾟ体" pitchFamily="50" charset="-128"/>
                <a:ea typeface="HGS創英角ﾎﾟｯﾌﾟ体" pitchFamily="50" charset="-128"/>
              </a:endParaRPr>
            </a:p>
          </p:txBody>
        </p:sp>
      </p:grpSp>
      <p:graphicFrame>
        <p:nvGraphicFramePr>
          <p:cNvPr id="8" name="表 7"/>
          <p:cNvGraphicFramePr>
            <a:graphicFrameLocks noGrp="1"/>
          </p:cNvGraphicFramePr>
          <p:nvPr>
            <p:extLst>
              <p:ext uri="{D42A27DB-BD31-4B8C-83A1-F6EECF244321}">
                <p14:modId xmlns:p14="http://schemas.microsoft.com/office/powerpoint/2010/main" val="4226588517"/>
              </p:ext>
            </p:extLst>
          </p:nvPr>
        </p:nvGraphicFramePr>
        <p:xfrm>
          <a:off x="273357" y="1981412"/>
          <a:ext cx="9312788" cy="3463812"/>
        </p:xfrm>
        <a:graphic>
          <a:graphicData uri="http://schemas.openxmlformats.org/drawingml/2006/table">
            <a:tbl>
              <a:tblPr firstRow="1" firstCol="1" lastRow="1" lastCol="1" bandRow="1" bandCol="1"/>
              <a:tblGrid>
                <a:gridCol w="1406845"/>
                <a:gridCol w="468948"/>
                <a:gridCol w="1406845"/>
                <a:gridCol w="669859"/>
                <a:gridCol w="669859"/>
                <a:gridCol w="2345216"/>
                <a:gridCol w="2345216"/>
              </a:tblGrid>
              <a:tr h="116045">
                <a:tc rowSpan="2">
                  <a:txBody>
                    <a:bodyPr/>
                    <a:lstStyle/>
                    <a:p>
                      <a:pPr algn="ctr">
                        <a:spcAft>
                          <a:spcPts val="0"/>
                        </a:spcAft>
                      </a:pPr>
                      <a:r>
                        <a:rPr lang="ja-JP" sz="1000" kern="100" dirty="0">
                          <a:effectLst/>
                          <a:latin typeface="HG丸ｺﾞｼｯｸM-PRO"/>
                          <a:ea typeface="ＭＳ Ｐゴシック"/>
                          <a:cs typeface="Times New Roman"/>
                        </a:rPr>
                        <a:t>短期目標</a:t>
                      </a:r>
                      <a:endParaRPr lang="ja-JP" sz="1000" kern="100" dirty="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000" kern="100">
                          <a:effectLst/>
                          <a:latin typeface="HG丸ｺﾞｼｯｸM-PRO"/>
                          <a:ea typeface="ＭＳ Ｐゴシック"/>
                          <a:cs typeface="Times New Roman"/>
                        </a:rPr>
                        <a:t>（期間）</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000" kern="100">
                          <a:effectLst/>
                          <a:latin typeface="HG丸ｺﾞｼｯｸM-PRO"/>
                          <a:ea typeface="ＭＳ Ｐゴシック"/>
                          <a:cs typeface="Times New Roman"/>
                        </a:rPr>
                        <a:t>援助内容</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000" kern="100">
                          <a:effectLst/>
                          <a:latin typeface="HG丸ｺﾞｼｯｸM-PRO"/>
                          <a:ea typeface="ＭＳ Ｐゴシック"/>
                          <a:cs typeface="Times New Roman"/>
                        </a:rPr>
                        <a:t>結果</a:t>
                      </a:r>
                      <a:endParaRPr lang="ja-JP" sz="1000" kern="100">
                        <a:effectLst/>
                        <a:latin typeface="HG丸ｺﾞｼｯｸM-PRO"/>
                        <a:cs typeface="Times New Roman"/>
                      </a:endParaRPr>
                    </a:p>
                    <a:p>
                      <a:pPr algn="ctr">
                        <a:spcAft>
                          <a:spcPts val="0"/>
                        </a:spcAft>
                      </a:pPr>
                      <a:r>
                        <a:rPr lang="ja-JP" sz="1000" kern="100">
                          <a:effectLst/>
                          <a:latin typeface="HG丸ｺﾞｼｯｸM-PRO"/>
                          <a:ea typeface="ＭＳ Ｐゴシック"/>
                          <a:cs typeface="Times New Roman"/>
                        </a:rPr>
                        <a:t>※２</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000" kern="100">
                          <a:effectLst/>
                          <a:latin typeface="HG丸ｺﾞｼｯｸM-PRO"/>
                          <a:ea typeface="ＭＳ Ｐゴシック"/>
                          <a:cs typeface="Times New Roman"/>
                        </a:rPr>
                        <a:t>コメント</a:t>
                      </a:r>
                      <a:r>
                        <a:rPr lang="en-US" sz="1000" kern="100">
                          <a:effectLst/>
                          <a:latin typeface="HG丸ｺﾞｼｯｸM-PRO"/>
                          <a:ea typeface="ＭＳ Ｐゴシック"/>
                          <a:cs typeface="Times New Roman"/>
                        </a:rPr>
                        <a:t/>
                      </a:r>
                      <a:br>
                        <a:rPr lang="en-US" sz="1000" kern="100">
                          <a:effectLst/>
                          <a:latin typeface="HG丸ｺﾞｼｯｸM-PRO"/>
                          <a:ea typeface="ＭＳ Ｐゴシック"/>
                          <a:cs typeface="Times New Roman"/>
                        </a:rPr>
                      </a:br>
                      <a:r>
                        <a:rPr lang="ja-JP" sz="800" kern="100">
                          <a:effectLst/>
                          <a:latin typeface="HG丸ｺﾞｼｯｸM-PRO"/>
                          <a:ea typeface="ＭＳ Ｐゴシック"/>
                          <a:cs typeface="Times New Roman"/>
                        </a:rPr>
                        <a:t>（効果が認められたもの</a:t>
                      </a:r>
                      <a:r>
                        <a:rPr lang="en-US" sz="800" kern="100">
                          <a:effectLst/>
                          <a:latin typeface="HG丸ｺﾞｼｯｸM-PRO"/>
                          <a:ea typeface="ＭＳ Ｐゴシック"/>
                          <a:cs typeface="Times New Roman"/>
                        </a:rPr>
                        <a:t>/</a:t>
                      </a:r>
                      <a:r>
                        <a:rPr lang="ja-JP" sz="800" kern="100">
                          <a:effectLst/>
                          <a:latin typeface="HG丸ｺﾞｼｯｸM-PRO"/>
                          <a:ea typeface="ＭＳ Ｐゴシック"/>
                          <a:cs typeface="Times New Roman"/>
                        </a:rPr>
                        <a:t>見直しを要するもの）</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9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000" kern="100">
                          <a:effectLst/>
                          <a:latin typeface="HG丸ｺﾞｼｯｸM-PRO"/>
                          <a:ea typeface="ＭＳ Ｐゴシック"/>
                          <a:cs typeface="Times New Roman"/>
                        </a:rPr>
                        <a:t>サービス内容</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HG丸ｺﾞｼｯｸM-PRO"/>
                          <a:ea typeface="ＭＳ Ｐゴシック"/>
                          <a:cs typeface="Times New Roman"/>
                        </a:rPr>
                        <a:t>サービス種別</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HG丸ｺﾞｼｯｸM-PRO"/>
                          <a:ea typeface="ＭＳ Ｐゴシック"/>
                          <a:cs typeface="Times New Roman"/>
                        </a:rPr>
                        <a:t>※１</a:t>
                      </a:r>
                      <a:endParaRPr lang="ja-JP" sz="1000" kern="100">
                        <a:effectLst/>
                        <a:latin typeface="HG丸ｺﾞｼｯｸM-PRO"/>
                        <a:cs typeface="Times New Roman"/>
                      </a:endParaRPr>
                    </a:p>
                  </a:txBody>
                  <a:tcPr marL="69606" marR="69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67034">
                <a:tc rowSpan="3">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7034">
                <a:tc rowSpan="3">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7034">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7034">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7034">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dirty="0" smtClean="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7034">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034">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000" kern="100">
                          <a:effectLst/>
                          <a:latin typeface="ＭＳ Ｐゴシック"/>
                          <a:cs typeface="Times New Roman"/>
                        </a:rPr>
                        <a:t> </a:t>
                      </a:r>
                      <a:endParaRPr lang="ja-JP" sz="1000" kern="10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ＭＳ Ｐゴシック"/>
                          <a:cs typeface="Times New Roman"/>
                        </a:rPr>
                        <a:t> </a:t>
                      </a:r>
                      <a:endParaRPr lang="ja-JP" sz="1000" kern="100" dirty="0">
                        <a:effectLst/>
                        <a:latin typeface="HG丸ｺﾞｼｯｸM-PRO"/>
                        <a:cs typeface="Times New Roman"/>
                      </a:endParaRPr>
                    </a:p>
                  </a:txBody>
                  <a:tcPr marL="69606" marR="69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4"/>
          <p:cNvSpPr>
            <a:spLocks noChangeArrowheads="1"/>
          </p:cNvSpPr>
          <p:nvPr/>
        </p:nvSpPr>
        <p:spPr bwMode="auto">
          <a:xfrm>
            <a:off x="116842" y="1628800"/>
            <a:ext cx="9649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8912225" algn="r"/>
              </a:tabLs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評</a:t>
            </a:r>
            <a:r>
              <a:rPr lang="ja-JP" altLang="en-US" sz="900" dirty="0" smtClean="0" bmk="">
                <a:solidFill>
                  <a:prstClr val="black"/>
                </a:solidFill>
                <a:latin typeface="HG丸ｺﾞｼｯｸM-PRO" pitchFamily="50" charset="-128"/>
                <a:ea typeface="HG丸ｺﾞｼｯｸM-PRO" pitchFamily="50" charset="-128"/>
                <a:cs typeface="ＭＳ Ｐゴシック" pitchFamily="50" charset="-128"/>
              </a:rPr>
              <a:t>　価　表</a:t>
            </a:r>
            <a:endParaRPr lang="ja-JP" altLang="en-US" sz="900" dirty="0" smtClean="0">
              <a:solidFill>
                <a:prstClr val="black"/>
              </a:solidFill>
              <a:latin typeface="Arial" pitchFamily="34" charset="0"/>
              <a:cs typeface="ＭＳ Ｐゴシック" pitchFamily="50" charset="-128"/>
            </a:endParaRPr>
          </a:p>
          <a:p>
            <a:pPr eaLnBrk="0" fontAlgn="base" hangingPunct="0">
              <a:spcBef>
                <a:spcPct val="0"/>
              </a:spcBef>
              <a:spcAft>
                <a:spcPct val="0"/>
              </a:spcAft>
              <a:tabLst>
                <a:tab pos="8912225" algn="r"/>
              </a:tabLst>
            </a:pPr>
            <a:r>
              <a:rPr lang="ja-JP" altLang="en-US" sz="900" dirty="0" smtClean="0" bmk="_Toc319062153">
                <a:solidFill>
                  <a:prstClr val="black"/>
                </a:solidFill>
                <a:latin typeface="HG丸ｺﾞｼｯｸM-PRO" pitchFamily="50" charset="-128"/>
                <a:ea typeface="HG丸ｺﾞｼｯｸM-PRO" pitchFamily="50" charset="-128"/>
                <a:cs typeface="ＭＳ Ｐゴシック" pitchFamily="50" charset="-128"/>
              </a:rPr>
              <a:t>利用者名  </a:t>
            </a:r>
            <a:r>
              <a:rPr lang="ja-JP" altLang="en-US"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　　　　　　　　　　　　　</a:t>
            </a:r>
            <a:r>
              <a:rPr lang="ja-JP" altLang="en-US" sz="900" dirty="0" smtClean="0" bmk="_Toc319062153">
                <a:solidFill>
                  <a:prstClr val="black"/>
                </a:solidFill>
                <a:latin typeface="HG丸ｺﾞｼｯｸM-PRO" pitchFamily="50" charset="-128"/>
                <a:ea typeface="HG丸ｺﾞｼｯｸM-PRO" pitchFamily="50" charset="-128"/>
                <a:cs typeface="ＭＳ Ｐゴシック" pitchFamily="50" charset="-128"/>
              </a:rPr>
              <a:t>殿	</a:t>
            </a:r>
            <a:r>
              <a:rPr lang="ja-JP" altLang="en-US"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作成日　　　　</a:t>
            </a:r>
            <a:r>
              <a:rPr lang="en-US" altLang="ja-JP"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a:t>
            </a:r>
            <a:r>
              <a:rPr lang="ja-JP" altLang="en-US"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　　　　　</a:t>
            </a:r>
            <a:r>
              <a:rPr lang="en-US" altLang="ja-JP"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a:t>
            </a:r>
            <a:r>
              <a:rPr lang="ja-JP" altLang="en-US" sz="900" u="sng" dirty="0" smtClean="0" bmk="_Toc319062153">
                <a:solidFill>
                  <a:prstClr val="black"/>
                </a:solidFill>
                <a:latin typeface="HG丸ｺﾞｼｯｸM-PRO" pitchFamily="50" charset="-128"/>
                <a:ea typeface="HG丸ｺﾞｼｯｸM-PRO" pitchFamily="50" charset="-128"/>
                <a:cs typeface="ＭＳ Ｐゴシック" pitchFamily="50" charset="-128"/>
              </a:rPr>
              <a:t>　　　　　　　</a:t>
            </a:r>
            <a:endParaRPr lang="ja-JP" altLang="en-US" sz="900" dirty="0" smtClean="0" bmk="_Toc319062153">
              <a:solidFill>
                <a:prstClr val="black"/>
              </a:solidFill>
              <a:latin typeface="Arial" pitchFamily="34" charset="0"/>
              <a:cs typeface="ＭＳ Ｐゴシック" pitchFamily="50" charset="-128"/>
            </a:endParaRPr>
          </a:p>
        </p:txBody>
      </p:sp>
      <p:sp>
        <p:nvSpPr>
          <p:cNvPr id="10" name="正方形/長方形 9"/>
          <p:cNvSpPr/>
          <p:nvPr/>
        </p:nvSpPr>
        <p:spPr>
          <a:xfrm>
            <a:off x="195164" y="5445534"/>
            <a:ext cx="9391043" cy="307777"/>
          </a:xfrm>
          <a:prstGeom prst="rect">
            <a:avLst/>
          </a:prstGeom>
        </p:spPr>
        <p:txBody>
          <a:bodyPr wrap="square">
            <a:spAutoFit/>
          </a:bodyPr>
          <a:lstStyle/>
          <a:p>
            <a:pPr eaLnBrk="0" fontAlgn="base" hangingPunct="0">
              <a:spcBef>
                <a:spcPct val="0"/>
              </a:spcBef>
              <a:spcAft>
                <a:spcPct val="0"/>
              </a:spcAft>
              <a:tabLst>
                <a:tab pos="8912225" algn="r"/>
              </a:tabLst>
            </a:pPr>
            <a:r>
              <a:rPr lang="en-US" altLang="ja-JP" sz="700" dirty="0" bmk="_Toc319062153">
                <a:solidFill>
                  <a:prstClr val="black"/>
                </a:solidFill>
                <a:latin typeface="ＭＳ Ｐゴシック" pitchFamily="50" charset="-128"/>
                <a:cs typeface="Times New Roman" pitchFamily="18" charset="0"/>
              </a:rPr>
              <a:t>※</a:t>
            </a:r>
            <a:r>
              <a:rPr lang="ja-JP" altLang="en-US" sz="700" dirty="0" bmk="_Toc319062153">
                <a:solidFill>
                  <a:prstClr val="black"/>
                </a:solidFill>
                <a:latin typeface="ＭＳ Ｐゴシック" pitchFamily="50" charset="-128"/>
                <a:cs typeface="Times New Roman" pitchFamily="18" charset="0"/>
              </a:rPr>
              <a:t>１　「当該サービスを行う事業所」について記入する。　</a:t>
            </a:r>
            <a:r>
              <a:rPr lang="en-US" altLang="ja-JP" sz="700" dirty="0" bmk="_Toc319062153">
                <a:solidFill>
                  <a:prstClr val="black"/>
                </a:solidFill>
                <a:latin typeface="ＭＳ Ｐゴシック" pitchFamily="50" charset="-128"/>
                <a:cs typeface="Times New Roman" pitchFamily="18" charset="0"/>
              </a:rPr>
              <a:t>※</a:t>
            </a:r>
            <a:r>
              <a:rPr lang="ja-JP" altLang="en-US" sz="700" dirty="0" bmk="_Toc319062153">
                <a:solidFill>
                  <a:prstClr val="black"/>
                </a:solidFill>
                <a:latin typeface="ＭＳ Ｐゴシック" pitchFamily="50" charset="-128"/>
                <a:cs typeface="Times New Roman" pitchFamily="18" charset="0"/>
              </a:rPr>
              <a:t>２　短期目標の実現度合いを</a:t>
            </a:r>
            <a:r>
              <a:rPr lang="en-US" altLang="ja-JP" sz="700" dirty="0" bmk="_Toc319062153">
                <a:solidFill>
                  <a:prstClr val="black"/>
                </a:solidFill>
                <a:latin typeface="ＭＳ Ｐゴシック" pitchFamily="50" charset="-128"/>
                <a:cs typeface="Times New Roman" pitchFamily="18" charset="0"/>
              </a:rPr>
              <a:t>5</a:t>
            </a:r>
            <a:r>
              <a:rPr lang="ja-JP" altLang="en-US" sz="700" dirty="0" bmk="_Toc319062153">
                <a:solidFill>
                  <a:prstClr val="black"/>
                </a:solidFill>
                <a:latin typeface="ＭＳ Ｐゴシック" pitchFamily="50" charset="-128"/>
                <a:cs typeface="Times New Roman" pitchFamily="18" charset="0"/>
              </a:rPr>
              <a:t>段階で記入する（◎：短期目標は予想を上回って達せられた、○：短期目標は達せられた（再度アセスメントして新たに短期目標を設定する）、△：短期目標は達成可能だが期間延長を要する、</a:t>
            </a:r>
            <a:r>
              <a:rPr lang="en-US" altLang="ja-JP" sz="700" dirty="0" bmk="_Toc319062153">
                <a:solidFill>
                  <a:prstClr val="black"/>
                </a:solidFill>
                <a:latin typeface="ＭＳ Ｐゴシック" pitchFamily="50" charset="-128"/>
                <a:cs typeface="Times New Roman" pitchFamily="18" charset="0"/>
              </a:rPr>
              <a:t>×1</a:t>
            </a:r>
            <a:r>
              <a:rPr lang="ja-JP" altLang="en-US" sz="700" dirty="0" bmk="_Toc319062153">
                <a:solidFill>
                  <a:prstClr val="black"/>
                </a:solidFill>
                <a:latin typeface="ＭＳ Ｐゴシック" pitchFamily="50" charset="-128"/>
                <a:cs typeface="Times New Roman" pitchFamily="18" charset="0"/>
              </a:rPr>
              <a:t>：短期目標の達成は困難であり見直しを要する、</a:t>
            </a:r>
            <a:r>
              <a:rPr lang="en-US" altLang="ja-JP" sz="700" dirty="0" bmk="_Toc319062153">
                <a:solidFill>
                  <a:prstClr val="black"/>
                </a:solidFill>
                <a:latin typeface="ＭＳ Ｐゴシック" pitchFamily="50" charset="-128"/>
                <a:cs typeface="Times New Roman" pitchFamily="18" charset="0"/>
              </a:rPr>
              <a:t>×2</a:t>
            </a:r>
            <a:r>
              <a:rPr lang="ja-JP" altLang="en-US" sz="700" dirty="0" bmk="_Toc319062153">
                <a:solidFill>
                  <a:prstClr val="black"/>
                </a:solidFill>
                <a:latin typeface="ＭＳ Ｐゴシック" pitchFamily="50" charset="-128"/>
                <a:cs typeface="Times New Roman" pitchFamily="18" charset="0"/>
              </a:rPr>
              <a:t>：短期目標だけでなく長期目標の達成も困難であり見直しを要する）</a:t>
            </a:r>
            <a:endParaRPr lang="ja-JP" altLang="en-US" sz="4400" dirty="0">
              <a:solidFill>
                <a:prstClr val="black"/>
              </a:solidFill>
              <a:latin typeface="Arial" pitchFamily="34" charset="0"/>
              <a:cs typeface="ＭＳ Ｐゴシック" pitchFamily="50" charset="-128"/>
            </a:endParaRPr>
          </a:p>
        </p:txBody>
      </p:sp>
      <p:sp>
        <p:nvSpPr>
          <p:cNvPr id="2" name="スライド番号プレースホルダー 1"/>
          <p:cNvSpPr>
            <a:spLocks noGrp="1"/>
          </p:cNvSpPr>
          <p:nvPr>
            <p:ph type="sldNum" sz="quarter" idx="12"/>
          </p:nvPr>
        </p:nvSpPr>
        <p:spPr>
          <a:xfrm>
            <a:off x="7447414" y="6448561"/>
            <a:ext cx="2318809" cy="365125"/>
          </a:xfrm>
        </p:spPr>
        <p:txBody>
          <a:bodyPr/>
          <a:lstStyle/>
          <a:p>
            <a:fld id="{9354FAE6-A067-44D0-81D4-CDCF88716542}" type="slidenum">
              <a:rPr lang="ja-JP" altLang="en-US" smtClean="0">
                <a:solidFill>
                  <a:prstClr val="black">
                    <a:tint val="75000"/>
                  </a:prstClr>
                </a:solidFill>
              </a:rPr>
              <a:pPr/>
              <a:t>57</a:t>
            </a:fld>
            <a:endParaRPr lang="ja-JP" altLang="en-US" dirty="0">
              <a:solidFill>
                <a:prstClr val="black">
                  <a:tint val="75000"/>
                </a:prstClr>
              </a:solidFill>
            </a:endParaRPr>
          </a:p>
        </p:txBody>
      </p:sp>
    </p:spTree>
    <p:extLst>
      <p:ext uri="{BB962C8B-B14F-4D97-AF65-F5344CB8AC3E}">
        <p14:creationId xmlns:p14="http://schemas.microsoft.com/office/powerpoint/2010/main" val="2235033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6" y="58614"/>
            <a:ext cx="9964163" cy="418058"/>
          </a:xfrm>
        </p:spPr>
        <p:txBody>
          <a:bodyPr>
            <a:normAutofit/>
          </a:bodyPr>
          <a:lstStyle/>
          <a:p>
            <a:r>
              <a:rPr lang="ja-JP" altLang="en-US" sz="2000" dirty="0" smtClean="0">
                <a:latin typeface="HG丸ｺﾞｼｯｸM-PRO" panose="020F0600000000000000" pitchFamily="50" charset="-128"/>
                <a:ea typeface="HG丸ｺﾞｼｯｸM-PRO" panose="020F0600000000000000" pitchFamily="50" charset="-128"/>
              </a:rPr>
              <a:t>評価表について②</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24016" y="1711994"/>
            <a:ext cx="9876302" cy="3877245"/>
          </a:xfrm>
          <a:ln>
            <a:noFill/>
          </a:ln>
        </p:spPr>
        <p:txBody>
          <a:bodyPr>
            <a:normAutofit/>
          </a:bodyPr>
          <a:lstStyle/>
          <a:p>
            <a:pPr marL="0" indent="0">
              <a:buNone/>
            </a:pPr>
            <a:r>
              <a:rPr lang="ja-JP" altLang="en-US" sz="1200" dirty="0" smtClean="0">
                <a:latin typeface="HG丸ｺﾞｼｯｸM-PRO" panose="020F0600000000000000" pitchFamily="50" charset="-128"/>
                <a:ea typeface="HG丸ｺﾞｼｯｸM-PRO" panose="020F0600000000000000" pitchFamily="50" charset="-128"/>
              </a:rPr>
              <a:t>○　短期目標と期間</a:t>
            </a:r>
            <a:endParaRPr kumimoji="1" lang="en-US" altLang="ja-JP" sz="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200" dirty="0" smtClean="0">
                <a:latin typeface="HG丸ｺﾞｼｯｸM-PRO" panose="020F0600000000000000" pitchFamily="50" charset="-128"/>
                <a:ea typeface="HG丸ｺﾞｼｯｸM-PRO" panose="020F0600000000000000" pitchFamily="50" charset="-128"/>
              </a:rPr>
              <a:t>　　・ケアプラン第２表に記載されている短期目標と期間を転記する。</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200" dirty="0" smtClean="0">
                <a:latin typeface="HG丸ｺﾞｼｯｸM-PRO" panose="020F0600000000000000" pitchFamily="50" charset="-128"/>
                <a:ea typeface="HG丸ｺﾞｼｯｸM-PRO" panose="020F0600000000000000" pitchFamily="50" charset="-128"/>
              </a:rPr>
              <a:t>○　援助内容</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・ケアプラン第２表に記載されている援助内容を転記する。</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200" dirty="0" smtClean="0">
                <a:latin typeface="HG丸ｺﾞｼｯｸM-PRO" panose="020F0600000000000000" pitchFamily="50" charset="-128"/>
                <a:ea typeface="HG丸ｺﾞｼｯｸM-PRO" panose="020F0600000000000000" pitchFamily="50" charset="-128"/>
              </a:rPr>
              <a:t>○　結果</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・介護支援専門員自身が短期目標の達成状況を評価して、該当する番号を</a:t>
            </a:r>
            <a:r>
              <a:rPr lang="ja-JP" altLang="en-US" sz="1200" dirty="0">
                <a:latin typeface="HG丸ｺﾞｼｯｸM-PRO" panose="020F0600000000000000" pitchFamily="50" charset="-128"/>
                <a:ea typeface="HG丸ｺﾞｼｯｸM-PRO" panose="020F0600000000000000" pitchFamily="50" charset="-128"/>
              </a:rPr>
              <a:t>記入</a:t>
            </a:r>
            <a:r>
              <a:rPr lang="ja-JP" altLang="en-US" sz="1200" dirty="0" smtClean="0">
                <a:latin typeface="HG丸ｺﾞｼｯｸM-PRO" panose="020F0600000000000000" pitchFamily="50" charset="-128"/>
                <a:ea typeface="HG丸ｺﾞｼｯｸM-PRO" panose="020F0600000000000000" pitchFamily="50" charset="-128"/>
              </a:rPr>
              <a:t>する。</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200" dirty="0" smtClean="0">
                <a:latin typeface="HG丸ｺﾞｼｯｸM-PRO" panose="020F0600000000000000" pitchFamily="50" charset="-128"/>
                <a:ea typeface="HG丸ｺﾞｼｯｸM-PRO" panose="020F0600000000000000" pitchFamily="50" charset="-128"/>
              </a:rPr>
              <a:t>○　コメント</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短期</a:t>
            </a:r>
            <a:r>
              <a:rPr lang="ja-JP" altLang="en-US" sz="1200" dirty="0" smtClean="0">
                <a:latin typeface="HG丸ｺﾞｼｯｸM-PRO" panose="020F0600000000000000" pitchFamily="50" charset="-128"/>
                <a:ea typeface="HG丸ｺﾞｼｯｸM-PRO" panose="020F0600000000000000" pitchFamily="50" charset="-128"/>
              </a:rPr>
              <a:t>目標の達成状況の判断の結果の根拠となる状況や次のケアプランを策定するにあたり留意すべき事項を簡記する。</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p>
          <a:p>
            <a:pPr marL="0" indent="0">
              <a:buNone/>
            </a:pPr>
            <a:endParaRPr kumimoji="1" lang="ja-JP" altLang="en-US" sz="1400" dirty="0"/>
          </a:p>
        </p:txBody>
      </p:sp>
      <p:sp>
        <p:nvSpPr>
          <p:cNvPr id="4" name="タイトル 1"/>
          <p:cNvSpPr txBox="1">
            <a:spLocks/>
          </p:cNvSpPr>
          <p:nvPr/>
        </p:nvSpPr>
        <p:spPr>
          <a:xfrm>
            <a:off x="5708" y="6165304"/>
            <a:ext cx="9964164"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参考：「課題整理総括表・評価表の活用の手引き」については、厚生労働省</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HP</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100" dirty="0">
                <a:solidFill>
                  <a:prstClr val="black"/>
                </a:solidFill>
                <a:latin typeface="HG丸ｺﾞｼｯｸM-PRO" panose="020F0600000000000000" pitchFamily="50" charset="-128"/>
                <a:ea typeface="HG丸ｺﾞｼｯｸM-PRO" panose="020F0600000000000000" pitchFamily="50" charset="-128"/>
                <a:hlinkClick r:id="rId3"/>
              </a:rPr>
              <a:t>http://</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hlinkClick r:id="rId3"/>
              </a:rPr>
              <a:t>www.mhlw.go.jp/file/06-Seisakujouhou-12300000-Roukenkyoku/0000054115.pdf</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」に掲載しています。</a:t>
            </a:r>
            <a:endParaRPr lang="ja-JP" altLang="en-US" sz="1000" dirty="0">
              <a:solidFill>
                <a:prstClr val="black"/>
              </a:solidFill>
              <a:latin typeface="ＭＳ Ｐゴシック"/>
            </a:endParaRPr>
          </a:p>
        </p:txBody>
      </p:sp>
      <p:sp>
        <p:nvSpPr>
          <p:cNvPr id="5" name="コンテンツ プレースホルダー 2"/>
          <p:cNvSpPr txBox="1">
            <a:spLocks/>
          </p:cNvSpPr>
          <p:nvPr/>
        </p:nvSpPr>
        <p:spPr>
          <a:xfrm>
            <a:off x="133" y="463461"/>
            <a:ext cx="9887573" cy="744478"/>
          </a:xfrm>
          <a:prstGeom prst="rect">
            <a:avLst/>
          </a:prstGeom>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介護支援専門員が一人で評価するのではなく、サービスの担当者等とともに情報共有しながら評価することにより、多職種協働による</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チームケアを効果的なものとしていくためのツールとして活用することが重要</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35497" y="404664"/>
            <a:ext cx="9848087" cy="864095"/>
            <a:chOff x="76681" y="609992"/>
            <a:chExt cx="9034189" cy="1343547"/>
          </a:xfrm>
        </p:grpSpPr>
        <p:sp>
          <p:nvSpPr>
            <p:cNvPr id="8" name="角丸四角形 7"/>
            <p:cNvSpPr/>
            <p:nvPr/>
          </p:nvSpPr>
          <p:spPr>
            <a:xfrm>
              <a:off x="138157" y="792834"/>
              <a:ext cx="8972713" cy="1160705"/>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108000" indent="-177800">
                <a:lnSpc>
                  <a:spcPts val="900"/>
                </a:lnSpc>
                <a:spcAft>
                  <a:spcPts val="100"/>
                </a:spcAft>
              </a:pPr>
              <a:endParaRPr lang="en-US" altLang="ja-JP" sz="1100" dirty="0" smtClean="0">
                <a:solidFill>
                  <a:prstClr val="black"/>
                </a:solidFill>
                <a:latin typeface="ＭＳ Ｐゴシック"/>
              </a:endParaRPr>
            </a:p>
            <a:p>
              <a:pPr marL="895350" indent="-895350">
                <a:spcAft>
                  <a:spcPts val="100"/>
                </a:spcAft>
              </a:pPr>
              <a:endParaRPr lang="en-US" altLang="ja-JP" sz="10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en-US" altLang="ja-JP" sz="1000" dirty="0">
                <a:solidFill>
                  <a:prstClr val="black"/>
                </a:solidFill>
                <a:latin typeface="ＭＳ Ｐゴシック"/>
              </a:endParaRPr>
            </a:p>
            <a:p>
              <a:pPr marL="177800" indent="-177800">
                <a:spcAft>
                  <a:spcPts val="100"/>
                </a:spcAft>
              </a:pPr>
              <a:endParaRPr lang="ja-JP" altLang="en-US" sz="1000" dirty="0">
                <a:solidFill>
                  <a:prstClr val="white"/>
                </a:solidFill>
                <a:latin typeface="ＭＳ Ｐゴシック"/>
              </a:endParaRPr>
            </a:p>
          </p:txBody>
        </p:sp>
        <p:sp>
          <p:nvSpPr>
            <p:cNvPr id="9" name="テキスト ボックス 8"/>
            <p:cNvSpPr txBox="1"/>
            <p:nvPr/>
          </p:nvSpPr>
          <p:spPr>
            <a:xfrm>
              <a:off x="76681" y="609992"/>
              <a:ext cx="1674836" cy="406767"/>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活用における留意点</a:t>
              </a:r>
              <a:endParaRPr lang="ja-JP" altLang="en-US" sz="1100" dirty="0">
                <a:solidFill>
                  <a:prstClr val="black"/>
                </a:solidFill>
                <a:latin typeface="HGS創英角ﾎﾟｯﾌﾟ体" pitchFamily="50" charset="-128"/>
                <a:ea typeface="HGS創英角ﾎﾟｯﾌﾟ体" pitchFamily="50" charset="-128"/>
              </a:endParaRPr>
            </a:p>
          </p:txBody>
        </p:sp>
      </p:grpSp>
      <p:sp>
        <p:nvSpPr>
          <p:cNvPr id="11" name="角丸四角形 10"/>
          <p:cNvSpPr/>
          <p:nvPr/>
        </p:nvSpPr>
        <p:spPr>
          <a:xfrm>
            <a:off x="110353" y="1484787"/>
            <a:ext cx="9773251" cy="2880321"/>
          </a:xfrm>
          <a:prstGeom prst="roundRect">
            <a:avLst>
              <a:gd name="adj" fmla="val 0"/>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t" anchorCtr="0"/>
          <a:lstStyle/>
          <a:p>
            <a:pPr marL="900113" indent="-900113">
              <a:lnSpc>
                <a:spcPct val="125000"/>
              </a:lnSpc>
              <a:spcAft>
                <a:spcPts val="100"/>
              </a:spcAft>
            </a:pPr>
            <a:endParaRPr lang="en-US" altLang="ja-JP" sz="1200" dirty="0">
              <a:solidFill>
                <a:prstClr val="black"/>
              </a:solidFill>
              <a:latin typeface="HGS創英角ﾎﾟｯﾌﾟ体" pitchFamily="50" charset="-128"/>
              <a:ea typeface="HGS創英角ﾎﾟｯﾌﾟ体" pitchFamily="50" charset="-128"/>
            </a:endParaRPr>
          </a:p>
          <a:p>
            <a:pPr marL="895350" indent="-895350">
              <a:spcAft>
                <a:spcPts val="100"/>
              </a:spcAft>
            </a:pPr>
            <a:endParaRPr lang="en-US" altLang="ja-JP" sz="800" dirty="0">
              <a:solidFill>
                <a:prstClr val="black"/>
              </a:solidFill>
              <a:latin typeface="HGS創英角ﾎﾟｯﾌﾟ体" pitchFamily="50" charset="-128"/>
              <a:ea typeface="HGS創英角ﾎﾟｯﾌﾟ体" pitchFamily="50" charset="-128"/>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en-US" altLang="ja-JP" sz="1200" dirty="0">
              <a:solidFill>
                <a:prstClr val="black"/>
              </a:solidFill>
              <a:latin typeface="ＭＳ Ｐゴシック"/>
            </a:endParaRPr>
          </a:p>
          <a:p>
            <a:pPr marL="177800" indent="-177800">
              <a:spcAft>
                <a:spcPts val="100"/>
              </a:spcAft>
            </a:pPr>
            <a:endParaRPr lang="ja-JP" altLang="en-US" sz="1200" dirty="0">
              <a:solidFill>
                <a:prstClr val="white"/>
              </a:solidFill>
              <a:latin typeface="ＭＳ Ｐゴシック"/>
            </a:endParaRPr>
          </a:p>
        </p:txBody>
      </p:sp>
      <p:sp>
        <p:nvSpPr>
          <p:cNvPr id="12" name="テキスト ボックス 11"/>
          <p:cNvSpPr txBox="1"/>
          <p:nvPr/>
        </p:nvSpPr>
        <p:spPr>
          <a:xfrm>
            <a:off x="54329" y="1367189"/>
            <a:ext cx="1806841" cy="261610"/>
          </a:xfrm>
          <a:prstGeom prst="rect">
            <a:avLst/>
          </a:prstGeom>
          <a:solidFill>
            <a:schemeClr val="bg1"/>
          </a:solidFill>
          <a:ln w="28575">
            <a:solidFill>
              <a:schemeClr val="accent6">
                <a:lumMod val="50000"/>
              </a:schemeClr>
            </a:solidFill>
          </a:ln>
        </p:spPr>
        <p:txBody>
          <a:bodyPr wrap="square" rtlCol="0">
            <a:spAutoFit/>
          </a:bodyPr>
          <a:lstStyle/>
          <a:p>
            <a:pPr algn="ctr"/>
            <a:r>
              <a:rPr lang="ja-JP" altLang="en-US" sz="1100" dirty="0" smtClean="0">
                <a:solidFill>
                  <a:prstClr val="black"/>
                </a:solidFill>
                <a:latin typeface="HGS創英角ﾎﾟｯﾌﾟ体" pitchFamily="50" charset="-128"/>
                <a:ea typeface="HGS創英角ﾎﾟｯﾌﾟ体" pitchFamily="50" charset="-128"/>
              </a:rPr>
              <a:t>記載方法</a:t>
            </a:r>
            <a:endParaRPr lang="ja-JP" altLang="en-US" sz="1100" dirty="0">
              <a:solidFill>
                <a:prstClr val="black"/>
              </a:solidFill>
              <a:latin typeface="HGS創英角ﾎﾟｯﾌﾟ体" pitchFamily="50" charset="-128"/>
              <a:ea typeface="HGS創英角ﾎﾟｯﾌﾟ体" pitchFamily="50" charset="-128"/>
            </a:endParaRPr>
          </a:p>
        </p:txBody>
      </p:sp>
      <p:sp>
        <p:nvSpPr>
          <p:cNvPr id="6" name="スライド番号プレースホルダー 5"/>
          <p:cNvSpPr>
            <a:spLocks noGrp="1"/>
          </p:cNvSpPr>
          <p:nvPr>
            <p:ph type="sldNum" sz="quarter" idx="12"/>
          </p:nvPr>
        </p:nvSpPr>
        <p:spPr>
          <a:xfrm>
            <a:off x="7564774" y="6470687"/>
            <a:ext cx="2318809" cy="365125"/>
          </a:xfrm>
        </p:spPr>
        <p:txBody>
          <a:bodyPr/>
          <a:lstStyle/>
          <a:p>
            <a:fld id="{9354FAE6-A067-44D0-81D4-CDCF88716542}" type="slidenum">
              <a:rPr lang="ja-JP" altLang="en-US" sz="1400" smtClean="0">
                <a:solidFill>
                  <a:prstClr val="black">
                    <a:tint val="75000"/>
                  </a:prstClr>
                </a:solidFill>
              </a:rPr>
              <a:pPr/>
              <a:t>58</a:t>
            </a:fld>
            <a:endParaRPr lang="ja-JP" altLang="en-US" sz="1400">
              <a:solidFill>
                <a:prstClr val="black">
                  <a:tint val="75000"/>
                </a:prstClr>
              </a:solidFill>
            </a:endParaRPr>
          </a:p>
        </p:txBody>
      </p:sp>
    </p:spTree>
    <p:extLst>
      <p:ext uri="{BB962C8B-B14F-4D97-AF65-F5344CB8AC3E}">
        <p14:creationId xmlns:p14="http://schemas.microsoft.com/office/powerpoint/2010/main" val="1542834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740346281"/>
              </p:ext>
            </p:extLst>
          </p:nvPr>
        </p:nvGraphicFramePr>
        <p:xfrm>
          <a:off x="4824402" y="1711440"/>
          <a:ext cx="5041114" cy="4750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4291770709"/>
              </p:ext>
            </p:extLst>
          </p:nvPr>
        </p:nvGraphicFramePr>
        <p:xfrm>
          <a:off x="12921" y="1630953"/>
          <a:ext cx="4968875" cy="4972432"/>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0" y="144016"/>
            <a:ext cx="50411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96550" y="144016"/>
            <a:ext cx="5066635"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941" y="599122"/>
            <a:ext cx="4731641"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36243" y="620688"/>
            <a:ext cx="4587250"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410498" y="1999474"/>
            <a:ext cx="975094"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9460" y="2502640"/>
            <a:ext cx="975094"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26961" y="4396223"/>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18510" y="3124192"/>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66064" y="4384120"/>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80134" y="3715317"/>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44406" y="3216525"/>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44406" y="2782513"/>
            <a:ext cx="722215"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5591" y="3108244"/>
            <a:ext cx="23475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53004" y="2094629"/>
            <a:ext cx="1444615"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417922" y="2237396"/>
            <a:ext cx="2311385"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508" y="6453819"/>
            <a:ext cx="9718385"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4" name="スライド番号プレースホルダ 10"/>
          <p:cNvSpPr txBox="1">
            <a:spLocks/>
          </p:cNvSpPr>
          <p:nvPr/>
        </p:nvSpPr>
        <p:spPr>
          <a:xfrm>
            <a:off x="9509398" y="6482642"/>
            <a:ext cx="428565" cy="365125"/>
          </a:xfrm>
          <a:prstGeom prst="rect">
            <a:avLst/>
          </a:prstGeom>
        </p:spPr>
        <p:txBody>
          <a:bodyPr vert="horz" lIns="91440" tIns="45720" rIns="91440" bIns="45720" rtlCol="0" anchor="ctr"/>
          <a:lstStyle>
            <a:defPPr>
              <a:defRPr lang="ja-JP"/>
            </a:defPPr>
            <a:lvl1pPr algn="r" defTabSz="912813" rtl="0" fontAlgn="base">
              <a:spcBef>
                <a:spcPct val="0"/>
              </a:spcBef>
              <a:spcAft>
                <a:spcPct val="0"/>
              </a:spcAft>
              <a:defRPr kumimoji="1" sz="1100" kern="1200">
                <a:solidFill>
                  <a:schemeClr val="tx1"/>
                </a:solidFill>
                <a:latin typeface="Arial" charset="0"/>
                <a:ea typeface="ＭＳ Ｐゴシック" charset="-128"/>
                <a:cs typeface="+mn-cs"/>
              </a:defRPr>
            </a:lvl1pPr>
            <a:lvl2pPr marL="455613" indent="1588" algn="l" defTabSz="912813"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defTabSz="912813"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defTabSz="912813"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defTabSz="912813"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72D2F0F9-40FE-47A2-901C-3C832B0C1FC9}" type="slidenum">
              <a:rPr lang="ja-JP" altLang="en-US" sz="1600" smtClean="0">
                <a:solidFill>
                  <a:prstClr val="black"/>
                </a:solidFill>
                <a:latin typeface="Calibri"/>
              </a:rPr>
              <a:pPr/>
              <a:t>5</a:t>
            </a:fld>
            <a:endParaRPr lang="ja-JP" altLang="en-US" sz="1600" dirty="0">
              <a:solidFill>
                <a:prstClr val="black"/>
              </a:solidFill>
              <a:latin typeface="Calibri"/>
            </a:endParaRPr>
          </a:p>
        </p:txBody>
      </p:sp>
      <p:sp>
        <p:nvSpPr>
          <p:cNvPr id="2" name="テキスト ボックス 1"/>
          <p:cNvSpPr txBox="1"/>
          <p:nvPr/>
        </p:nvSpPr>
        <p:spPr>
          <a:xfrm flipH="1">
            <a:off x="486784" y="1646076"/>
            <a:ext cx="676525"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92004" y="1628800"/>
            <a:ext cx="676525"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Tree>
    <p:extLst>
      <p:ext uri="{BB962C8B-B14F-4D97-AF65-F5344CB8AC3E}">
        <p14:creationId xmlns:p14="http://schemas.microsoft.com/office/powerpoint/2010/main" val="2381523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77765" y="188641"/>
            <a:ext cx="7982387" cy="584775"/>
          </a:xfrm>
          <a:prstGeom prst="rect">
            <a:avLst/>
          </a:prstGeom>
        </p:spPr>
        <p:txBody>
          <a:bodyPr wrap="square">
            <a:spAutoFit/>
          </a:bodyPr>
          <a:lstStyle/>
          <a:p>
            <a:pPr algn="ctr"/>
            <a:r>
              <a:rPr lang="ja-JP" altLang="en-US" sz="3200" dirty="0" smtClean="0">
                <a:solidFill>
                  <a:prstClr val="black"/>
                </a:solidFill>
              </a:rPr>
              <a:t>ご清聴ありがとうございました</a:t>
            </a:r>
            <a:endParaRPr lang="ja-JP" altLang="en-US" sz="3200" dirty="0">
              <a:solidFill>
                <a:prstClr val="black"/>
              </a:solidFill>
            </a:endParaRPr>
          </a:p>
        </p:txBody>
      </p:sp>
      <p:sp>
        <p:nvSpPr>
          <p:cNvPr id="17" name="テキスト ボックス 16"/>
          <p:cNvSpPr txBox="1"/>
          <p:nvPr/>
        </p:nvSpPr>
        <p:spPr>
          <a:xfrm>
            <a:off x="3236576" y="6020643"/>
            <a:ext cx="781564" cy="369888"/>
          </a:xfrm>
          <a:prstGeom prst="rect">
            <a:avLst/>
          </a:prstGeom>
          <a:gradFill flip="none" rotWithShape="1">
            <a:gsLst>
              <a:gs pos="50000">
                <a:schemeClr val="accent6">
                  <a:lumMod val="75000"/>
                </a:schemeClr>
              </a:gs>
              <a:gs pos="50000">
                <a:srgbClr val="FFC000">
                  <a:shade val="67500"/>
                  <a:satMod val="115000"/>
                </a:srgbClr>
              </a:gs>
              <a:gs pos="100000">
                <a:srgbClr val="FFC000">
                  <a:shade val="100000"/>
                  <a:satMod val="115000"/>
                </a:srgbClr>
              </a:gs>
            </a:gsLst>
            <a:lin ang="16200000" scaled="1"/>
            <a:tileRect/>
          </a:gradFill>
          <a:ln>
            <a:solidFill>
              <a:schemeClr val="tx1"/>
            </a:solidFill>
          </a:ln>
        </p:spPr>
        <p:txBody>
          <a:bodyPr>
            <a:spAutoFit/>
          </a:bodyPr>
          <a:lstStyle/>
          <a:p>
            <a:pPr>
              <a:defRPr/>
            </a:pPr>
            <a:r>
              <a:rPr lang="ja-JP" altLang="en-US" dirty="0">
                <a:solidFill>
                  <a:prstClr val="black"/>
                </a:solidFill>
              </a:rPr>
              <a:t>検索</a:t>
            </a:r>
          </a:p>
        </p:txBody>
      </p:sp>
      <p:grpSp>
        <p:nvGrpSpPr>
          <p:cNvPr id="18" name="グループ化 6"/>
          <p:cNvGrpSpPr>
            <a:grpSpLocks/>
          </p:cNvGrpSpPr>
          <p:nvPr/>
        </p:nvGrpSpPr>
        <p:grpSpPr bwMode="auto">
          <a:xfrm>
            <a:off x="574388" y="6019382"/>
            <a:ext cx="2567252" cy="371475"/>
            <a:chOff x="179512" y="5586019"/>
            <a:chExt cx="2361977" cy="338554"/>
          </a:xfrm>
        </p:grpSpPr>
        <p:sp>
          <p:nvSpPr>
            <p:cNvPr id="19" name="正方形/長方形 18"/>
            <p:cNvSpPr/>
            <p:nvPr/>
          </p:nvSpPr>
          <p:spPr>
            <a:xfrm>
              <a:off x="250943" y="5586019"/>
              <a:ext cx="2290546"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 name="テキスト ボックス 3"/>
            <p:cNvSpPr txBox="1">
              <a:spLocks noChangeArrowheads="1"/>
            </p:cNvSpPr>
            <p:nvPr/>
          </p:nvSpPr>
          <p:spPr bwMode="auto">
            <a:xfrm>
              <a:off x="179512" y="5610726"/>
              <a:ext cx="2289969" cy="28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400" b="1">
                  <a:solidFill>
                    <a:prstClr val="black"/>
                  </a:solidFill>
                </a:rPr>
                <a:t>地域包括ケアシステム</a:t>
              </a:r>
            </a:p>
          </p:txBody>
        </p:sp>
      </p:grpSp>
      <p:sp>
        <p:nvSpPr>
          <p:cNvPr id="21" name="下矢印 20"/>
          <p:cNvSpPr/>
          <p:nvPr/>
        </p:nvSpPr>
        <p:spPr>
          <a:xfrm rot="8274623">
            <a:off x="3883564" y="6146056"/>
            <a:ext cx="270872" cy="487362"/>
          </a:xfrm>
          <a:prstGeom prst="downArrow">
            <a:avLst>
              <a:gd name="adj1" fmla="val 55743"/>
              <a:gd name="adj2" fmla="val 15261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 name="テキスト ボックス 11"/>
          <p:cNvSpPr txBox="1">
            <a:spLocks noChangeArrowheads="1"/>
          </p:cNvSpPr>
          <p:nvPr/>
        </p:nvSpPr>
        <p:spPr bwMode="auto">
          <a:xfrm>
            <a:off x="4295971" y="6252744"/>
            <a:ext cx="87645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200">
                <a:solidFill>
                  <a:prstClr val="black"/>
                </a:solidFill>
              </a:rPr>
              <a:t>クリック</a:t>
            </a:r>
          </a:p>
        </p:txBody>
      </p:sp>
      <p:cxnSp>
        <p:nvCxnSpPr>
          <p:cNvPr id="23" name="直線コネクタ 22"/>
          <p:cNvCxnSpPr/>
          <p:nvPr/>
        </p:nvCxnSpPr>
        <p:spPr>
          <a:xfrm flipV="1">
            <a:off x="4409908" y="6155581"/>
            <a:ext cx="438227"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409908" y="6465469"/>
            <a:ext cx="438227" cy="117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4389" y="5574556"/>
            <a:ext cx="3443706" cy="461962"/>
          </a:xfrm>
          <a:prstGeom prst="rect">
            <a:avLst/>
          </a:prstGeom>
          <a:noFill/>
        </p:spPr>
        <p:txBody>
          <a:bodyPr>
            <a:spAutoFit/>
          </a:bodyPr>
          <a:lstStyle/>
          <a:p>
            <a:pPr>
              <a:defRPr/>
            </a:pPr>
            <a:r>
              <a:rPr lang="ja-JP" altLang="en-US" sz="1200" dirty="0">
                <a:solidFill>
                  <a:prstClr val="black"/>
                </a:solidFill>
                <a:latin typeface="ＭＳ Ｐゴシック"/>
              </a:rPr>
              <a:t>厚生労働省</a:t>
            </a:r>
            <a:r>
              <a:rPr lang="en-US" altLang="ja-JP" sz="1200" dirty="0">
                <a:solidFill>
                  <a:prstClr val="black"/>
                </a:solidFill>
                <a:latin typeface="ＭＳ Ｐゴシック"/>
              </a:rPr>
              <a:t>HP</a:t>
            </a:r>
            <a:r>
              <a:rPr lang="ja-JP" altLang="en-US" sz="1200" dirty="0">
                <a:solidFill>
                  <a:prstClr val="black"/>
                </a:solidFill>
                <a:latin typeface="ＭＳ Ｐゴシック"/>
              </a:rPr>
              <a:t>「地域包括ケアシステム」</a:t>
            </a: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もぜひご覧ください</a:t>
            </a:r>
          </a:p>
        </p:txBody>
      </p:sp>
      <p:sp>
        <p:nvSpPr>
          <p:cNvPr id="26" name="正方形/長方形 19"/>
          <p:cNvSpPr>
            <a:spLocks noChangeArrowheads="1"/>
          </p:cNvSpPr>
          <p:nvPr/>
        </p:nvSpPr>
        <p:spPr bwMode="auto">
          <a:xfrm>
            <a:off x="615916" y="6463556"/>
            <a:ext cx="337987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a:solidFill>
                  <a:prstClr val="black"/>
                </a:solidFill>
              </a:rPr>
              <a:t>「地域包括ケアシステム」で検索してください。</a:t>
            </a:r>
          </a:p>
        </p:txBody>
      </p:sp>
      <p:pic>
        <p:nvPicPr>
          <p:cNvPr id="256002" name="Picture 2" descr="介護サービス情報公表システム">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130" y="5841509"/>
            <a:ext cx="2907137" cy="68580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5826780" y="5517558"/>
            <a:ext cx="3443706" cy="276999"/>
          </a:xfrm>
          <a:prstGeom prst="rect">
            <a:avLst/>
          </a:prstGeom>
          <a:noFill/>
        </p:spPr>
        <p:txBody>
          <a:bodyPr>
            <a:spAutoFit/>
          </a:bodyPr>
          <a:lstStyle/>
          <a:p>
            <a:pPr>
              <a:defRPr/>
            </a:pPr>
            <a:r>
              <a:rPr lang="ja-JP" altLang="en-US" sz="1200" dirty="0" smtClean="0">
                <a:solidFill>
                  <a:prstClr val="black"/>
                </a:solidFill>
                <a:latin typeface="ＭＳ Ｐゴシック"/>
              </a:rPr>
              <a:t>介護事業所を検索するなら</a:t>
            </a:r>
            <a:endParaRPr lang="ja-JP" altLang="en-US" sz="1200" dirty="0">
              <a:solidFill>
                <a:prstClr val="black"/>
              </a:solidFill>
              <a:latin typeface="ＭＳ Ｐゴシック"/>
            </a:endParaRPr>
          </a:p>
        </p:txBody>
      </p:sp>
      <p:pic>
        <p:nvPicPr>
          <p:cNvPr id="27" name="図 3"/>
          <p:cNvPicPr>
            <a:picLocks noChangeAspect="1" noChangeArrowheads="1"/>
          </p:cNvPicPr>
          <p:nvPr/>
        </p:nvPicPr>
        <p:blipFill>
          <a:blip r:embed="rId4">
            <a:extLst>
              <a:ext uri="{28A0092B-C50C-407E-A947-70E740481C1C}">
                <a14:useLocalDpi xmlns:a14="http://schemas.microsoft.com/office/drawing/2010/main" val="0"/>
              </a:ext>
            </a:extLst>
          </a:blip>
          <a:srcRect b="1599"/>
          <a:stretch>
            <a:fillRect/>
          </a:stretch>
        </p:blipFill>
        <p:spPr bwMode="auto">
          <a:xfrm>
            <a:off x="2496105" y="980728"/>
            <a:ext cx="489881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622715" y="4787860"/>
            <a:ext cx="5099433" cy="369332"/>
          </a:xfrm>
          <a:prstGeom prst="rect">
            <a:avLst/>
          </a:prstGeom>
          <a:noFill/>
        </p:spPr>
        <p:txBody>
          <a:bodyPr wrap="square" rtlCol="0">
            <a:spAutoFit/>
          </a:bodyPr>
          <a:lstStyle/>
          <a:p>
            <a:pPr algn="ctr"/>
            <a:r>
              <a:rPr lang="ja-JP" altLang="en-US" dirty="0" smtClean="0">
                <a:solidFill>
                  <a:prstClr val="black"/>
                </a:solidFill>
              </a:rPr>
              <a:t>咲かそう、地域包括ケアの花！</a:t>
            </a:r>
            <a:endParaRPr lang="ja-JP" altLang="en-US" dirty="0">
              <a:solidFill>
                <a:prstClr val="black"/>
              </a:solidFill>
            </a:endParaRPr>
          </a:p>
        </p:txBody>
      </p:sp>
      <p:sp>
        <p:nvSpPr>
          <p:cNvPr id="29" name="テキスト ボックス 11"/>
          <p:cNvSpPr txBox="1">
            <a:spLocks noChangeArrowheads="1"/>
          </p:cNvSpPr>
          <p:nvPr/>
        </p:nvSpPr>
        <p:spPr bwMode="auto">
          <a:xfrm>
            <a:off x="5516737" y="4494312"/>
            <a:ext cx="30520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900" dirty="0" smtClean="0">
                <a:solidFill>
                  <a:prstClr val="black"/>
                </a:solidFill>
              </a:rPr>
              <a:t>出典：平成</a:t>
            </a:r>
            <a:r>
              <a:rPr lang="ja-JP" altLang="en-US" sz="900" dirty="0">
                <a:solidFill>
                  <a:prstClr val="black"/>
                </a:solidFill>
              </a:rPr>
              <a:t>２５</a:t>
            </a:r>
            <a:r>
              <a:rPr lang="ja-JP" altLang="en-US" sz="900" dirty="0" smtClean="0">
                <a:solidFill>
                  <a:prstClr val="black"/>
                </a:solidFill>
              </a:rPr>
              <a:t>年３月　地域包括ケア研究会報告書より</a:t>
            </a:r>
            <a:endParaRPr lang="ja-JP" altLang="en-US" sz="900" dirty="0">
              <a:solidFill>
                <a:prstClr val="black"/>
              </a:solidFill>
            </a:endParaRPr>
          </a:p>
        </p:txBody>
      </p:sp>
      <p:sp>
        <p:nvSpPr>
          <p:cNvPr id="2" name="スライド番号プレースホルダー 1"/>
          <p:cNvSpPr>
            <a:spLocks noGrp="1"/>
          </p:cNvSpPr>
          <p:nvPr>
            <p:ph type="sldNum" sz="quarter" idx="12"/>
          </p:nvPr>
        </p:nvSpPr>
        <p:spPr>
          <a:xfrm>
            <a:off x="7334800" y="6357503"/>
            <a:ext cx="2318809" cy="365125"/>
          </a:xfrm>
        </p:spPr>
        <p:txBody>
          <a:bodyPr/>
          <a:lstStyle/>
          <a:p>
            <a:fld id="{FCE98AE0-BE98-4E8C-BBDC-F98D666762F1}" type="slidenum">
              <a:rPr lang="ja-JP" altLang="en-US" sz="1600" smtClean="0">
                <a:solidFill>
                  <a:prstClr val="black">
                    <a:tint val="75000"/>
                  </a:prstClr>
                </a:solidFill>
              </a:rPr>
              <a:pPr/>
              <a:t>59</a:t>
            </a:fld>
            <a:endParaRPr lang="ja-JP" altLang="en-US" sz="1600" dirty="0">
              <a:solidFill>
                <a:prstClr val="black">
                  <a:tint val="75000"/>
                </a:prstClr>
              </a:solidFill>
            </a:endParaRPr>
          </a:p>
        </p:txBody>
      </p:sp>
    </p:spTree>
    <p:extLst>
      <p:ext uri="{BB962C8B-B14F-4D97-AF65-F5344CB8AC3E}">
        <p14:creationId xmlns:p14="http://schemas.microsoft.com/office/powerpoint/2010/main" val="3342606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259" y="4246488"/>
            <a:ext cx="9864242"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259" y="3382392"/>
            <a:ext cx="9864242"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672" y="1708255"/>
            <a:ext cx="1228060"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２０１４年度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83085" y="18702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211175" y="26623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83085" y="35264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8" y="1438176"/>
            <a:ext cx="186260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74899" y="1438176"/>
            <a:ext cx="3360346"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7445" y="1438176"/>
            <a:ext cx="1409177"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42762" y="1438176"/>
            <a:ext cx="1710692"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74943" y="1798216"/>
            <a:ext cx="1011343"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74993" y="2014240"/>
            <a:ext cx="1155821"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75252" y="2302272"/>
            <a:ext cx="1300298"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91682" y="2806328"/>
            <a:ext cx="469726"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91682" y="3670424"/>
            <a:ext cx="469726"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91682" y="4462512"/>
            <a:ext cx="469726"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682" y="361826"/>
            <a:ext cx="9778608"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a:lnSpc>
                <a:spcPts val="1700"/>
              </a:lnSpc>
            </a:pP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市町村</a:t>
            </a:r>
            <a:r>
              <a:rPr lang="ja-JP" altLang="en-US" sz="1400" dirty="0">
                <a:solidFill>
                  <a:prstClr val="black"/>
                </a:solidFill>
                <a:latin typeface="ＭＳ Ｐゴシック"/>
              </a:rPr>
              <a:t>は３年を１期（２００５年度までは５年を１期）とする介護保険事業計画</a:t>
            </a:r>
            <a:r>
              <a:rPr lang="ja-JP" altLang="en-US" sz="1400" dirty="0" smtClean="0">
                <a:solidFill>
                  <a:prstClr val="black"/>
                </a:solidFill>
                <a:latin typeface="ＭＳ Ｐゴシック"/>
              </a:rPr>
              <a:t>を策定し、３年ごとに</a:t>
            </a:r>
            <a:r>
              <a:rPr lang="ja-JP" altLang="en-US" sz="1400" dirty="0">
                <a:solidFill>
                  <a:prstClr val="black"/>
                </a:solidFill>
                <a:latin typeface="ＭＳ Ｐゴシック"/>
              </a:rPr>
              <a:t>見直しを行う</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77800" indent="-177800">
              <a:lnSpc>
                <a:spcPts val="17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保険料</a:t>
            </a:r>
            <a:r>
              <a:rPr lang="ja-JP" altLang="en-US" sz="1400" dirty="0">
                <a:solidFill>
                  <a:prstClr val="black"/>
                </a:solidFill>
                <a:latin typeface="ＭＳ Ｐゴシック"/>
              </a:rPr>
              <a:t>は、３年ごとに、事業計画に定めるサービス費用見込額等に</a:t>
            </a:r>
            <a:r>
              <a:rPr lang="ja-JP" altLang="en-US" sz="1400" dirty="0" smtClean="0">
                <a:solidFill>
                  <a:prstClr val="black"/>
                </a:solidFill>
                <a:latin typeface="ＭＳ Ｐゴシック"/>
              </a:rPr>
              <a:t>基づき</a:t>
            </a:r>
            <a:r>
              <a:rPr lang="ja-JP" altLang="en-US" sz="1400" dirty="0">
                <a:solidFill>
                  <a:prstClr val="black"/>
                </a:solidFill>
                <a:latin typeface="ＭＳ Ｐゴシック"/>
              </a:rPr>
              <a:t>、</a:t>
            </a:r>
            <a:r>
              <a:rPr lang="ja-JP" altLang="en-US" sz="1400" dirty="0" smtClean="0">
                <a:solidFill>
                  <a:prstClr val="black"/>
                </a:solidFill>
                <a:latin typeface="ＭＳ Ｐゴシック"/>
              </a:rPr>
              <a:t>３年間を</a:t>
            </a:r>
            <a:r>
              <a:rPr lang="ja-JP" altLang="en-US" sz="1400" dirty="0">
                <a:solidFill>
                  <a:prstClr val="black"/>
                </a:solidFill>
                <a:latin typeface="ＭＳ Ｐゴシック"/>
              </a:rPr>
              <a:t>通じて</a:t>
            </a:r>
            <a:r>
              <a:rPr lang="ja-JP" altLang="en-US" sz="1400" dirty="0" smtClean="0">
                <a:solidFill>
                  <a:prstClr val="black"/>
                </a:solidFill>
                <a:latin typeface="ＭＳ Ｐゴシック"/>
              </a:rPr>
              <a:t>財政</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均衡を</a:t>
            </a:r>
            <a:r>
              <a:rPr lang="ja-JP" altLang="en-US" sz="1400" dirty="0">
                <a:solidFill>
                  <a:prstClr val="black"/>
                </a:solidFill>
                <a:latin typeface="ＭＳ Ｐゴシック"/>
              </a:rPr>
              <a:t>保つよう</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177800" indent="-177800">
              <a:lnSpc>
                <a:spcPts val="1700"/>
              </a:lnSpc>
              <a:spcBef>
                <a:spcPts val="600"/>
              </a:spcBef>
            </a:pPr>
            <a:r>
              <a:rPr lang="ja-JP" altLang="en-US" sz="1400" dirty="0" smtClean="0">
                <a:solidFill>
                  <a:prstClr val="black"/>
                </a:solidFill>
                <a:latin typeface="ＭＳ Ｐゴシック"/>
              </a:rPr>
              <a:t>○ 高齢化</a:t>
            </a:r>
            <a:r>
              <a:rPr lang="ja-JP" altLang="en-US" sz="1400" dirty="0">
                <a:solidFill>
                  <a:prstClr val="black"/>
                </a:solidFill>
                <a:latin typeface="ＭＳ Ｐゴシック"/>
              </a:rPr>
              <a:t>の進展により、</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年には保険料が現在の</a:t>
            </a:r>
            <a:r>
              <a:rPr lang="en-US" altLang="ja-JP" sz="1400" dirty="0">
                <a:solidFill>
                  <a:prstClr val="black"/>
                </a:solidFill>
                <a:latin typeface="ＭＳ Ｐゴシック"/>
              </a:rPr>
              <a:t>5000</a:t>
            </a:r>
            <a:r>
              <a:rPr lang="ja-JP" altLang="en-US" sz="1400" dirty="0">
                <a:solidFill>
                  <a:prstClr val="black"/>
                </a:solidFill>
                <a:latin typeface="ＭＳ Ｐゴシック"/>
              </a:rPr>
              <a:t>円程度</a:t>
            </a:r>
            <a:r>
              <a:rPr lang="ja-JP" altLang="en-US" sz="1400" dirty="0" smtClean="0">
                <a:solidFill>
                  <a:prstClr val="black"/>
                </a:solidFill>
                <a:latin typeface="ＭＳ Ｐゴシック"/>
              </a:rPr>
              <a:t>から</a:t>
            </a:r>
            <a:r>
              <a:rPr lang="en-US" altLang="ja-JP" sz="1400" dirty="0" smtClean="0">
                <a:solidFill>
                  <a:prstClr val="black"/>
                </a:solidFill>
                <a:latin typeface="ＭＳ Ｐゴシック"/>
              </a:rPr>
              <a:t>8200</a:t>
            </a:r>
            <a:r>
              <a:rPr lang="ja-JP" altLang="en-US" sz="1400" dirty="0" smtClean="0">
                <a:solidFill>
                  <a:prstClr val="black"/>
                </a:solidFill>
                <a:latin typeface="ＭＳ Ｐゴシック"/>
              </a:rPr>
              <a:t>円</a:t>
            </a:r>
            <a:r>
              <a:rPr lang="ja-JP" altLang="en-US" sz="1400" dirty="0">
                <a:solidFill>
                  <a:prstClr val="black"/>
                </a:solidFill>
                <a:latin typeface="ＭＳ Ｐゴシック"/>
              </a:rPr>
              <a:t>程度に上昇することが</a:t>
            </a:r>
            <a:r>
              <a:rPr lang="ja-JP" altLang="en-US" sz="14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400" dirty="0">
              <a:solidFill>
                <a:prstClr val="black"/>
              </a:solidFill>
              <a:latin typeface="ＭＳ Ｐゴシック"/>
            </a:endParaRPr>
          </a:p>
        </p:txBody>
      </p:sp>
      <p:sp>
        <p:nvSpPr>
          <p:cNvPr id="8228" name="AutoShape 25"/>
          <p:cNvSpPr>
            <a:spLocks/>
          </p:cNvSpPr>
          <p:nvPr/>
        </p:nvSpPr>
        <p:spPr bwMode="auto">
          <a:xfrm>
            <a:off x="6991682" y="5254600"/>
            <a:ext cx="469726"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83085" y="43905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46189" y="3454400"/>
            <a:ext cx="39746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9603" y="3454400"/>
            <a:ext cx="433434"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9603" y="2662312"/>
            <a:ext cx="433434"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9603" y="1798216"/>
            <a:ext cx="433434"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9603" y="4318496"/>
            <a:ext cx="433434"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46189" y="4318496"/>
            <a:ext cx="39746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399" y="2590304"/>
            <a:ext cx="9937767"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259" y="5038576"/>
            <a:ext cx="9864242"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9603" y="5110584"/>
            <a:ext cx="433434"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46189" y="5110584"/>
            <a:ext cx="39746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475333" y="2662312"/>
            <a:ext cx="137253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75287" y="2878336"/>
            <a:ext cx="1517015"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75222" y="3094360"/>
            <a:ext cx="180597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75222" y="3454400"/>
            <a:ext cx="180597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74978" y="3670424"/>
            <a:ext cx="1878209"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75226" y="3886448"/>
            <a:ext cx="2022686"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74942" y="4318496"/>
            <a:ext cx="2094925"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74922" y="4534520"/>
            <a:ext cx="2167164"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75327" y="4750544"/>
            <a:ext cx="231164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74918" y="5110584"/>
            <a:ext cx="2383880"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74899" y="5326608"/>
            <a:ext cx="2528357"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79473" y="5556470"/>
            <a:ext cx="2600597"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991682" y="2014240"/>
            <a:ext cx="469726"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83085" y="51825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7101" y="1798216"/>
            <a:ext cx="39746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57241" y="2662312"/>
            <a:ext cx="39746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259" y="5902672"/>
            <a:ext cx="9864242"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35454" y="6525344"/>
            <a:ext cx="4839999" cy="19749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a:t>
            </a:r>
            <a:r>
              <a:rPr lang="en-US" altLang="ja-JP" sz="900" dirty="0" smtClean="0">
                <a:solidFill>
                  <a:prstClr val="black"/>
                </a:solidFill>
                <a:latin typeface="ＭＳ Ｐゴシック"/>
              </a:rPr>
              <a:t>2014</a:t>
            </a:r>
            <a:r>
              <a:rPr lang="ja-JP" altLang="en-US" sz="900" dirty="0" smtClean="0">
                <a:solidFill>
                  <a:prstClr val="black"/>
                </a:solidFill>
                <a:latin typeface="ＭＳ Ｐゴシック"/>
              </a:rPr>
              <a:t>年度は当初予算（案）である。</a:t>
            </a:r>
            <a:endParaRPr lang="en-US" altLang="ja-JP" sz="900" dirty="0" smtClean="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351293" y="5944713"/>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6672" y="6148367"/>
            <a:ext cx="1228060"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75329" y="6093296"/>
            <a:ext cx="4094573"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46731" y="5949280"/>
            <a:ext cx="1667891"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725720" y="1438176"/>
            <a:ext cx="1161494"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55126" y="2303289"/>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55126" y="2720398"/>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67419" y="315244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55126" y="3958460"/>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55126" y="4736622"/>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598197" y="6598369"/>
            <a:ext cx="1994418" cy="15645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3" name="正方形/長方形 82"/>
          <p:cNvSpPr/>
          <p:nvPr/>
        </p:nvSpPr>
        <p:spPr>
          <a:xfrm>
            <a:off x="167569" y="45279"/>
            <a:ext cx="9535521"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solidFill>
                  <a:prstClr val="black"/>
                </a:solidFill>
              </a:rPr>
              <a:t>介護給付と保険料の推移</a:t>
            </a:r>
          </a:p>
        </p:txBody>
      </p:sp>
      <p:sp>
        <p:nvSpPr>
          <p:cNvPr id="74" name="スライド番号プレースホルダ 2"/>
          <p:cNvSpPr txBox="1">
            <a:spLocks/>
          </p:cNvSpPr>
          <p:nvPr/>
        </p:nvSpPr>
        <p:spPr>
          <a:xfrm>
            <a:off x="7569769" y="6526299"/>
            <a:ext cx="2318808" cy="365125"/>
          </a:xfrm>
          <a:prstGeom prst="rect">
            <a:avLst/>
          </a:prstGeom>
        </p:spPr>
        <p:txBody>
          <a:bodyPr vert="horz" lIns="91440" tIns="45720" rIns="91440" bIns="45720" rtlCol="0" anchor="ctr"/>
          <a:lstStyle/>
          <a:p>
            <a:pPr algn="r">
              <a:defRPr/>
            </a:pPr>
            <a:fld id="{D4C4FD99-15B3-4E30-9B68-838ECD6012DF}" type="slidenum">
              <a:rPr lang="ja-JP" altLang="en-US" sz="1600" smtClean="0">
                <a:solidFill>
                  <a:prstClr val="black"/>
                </a:solidFill>
              </a:rPr>
              <a:pPr algn="r">
                <a:defRPr/>
              </a:pPr>
              <a:t>6</a:t>
            </a:fld>
            <a:endParaRPr lang="ja-JP" altLang="en-US" sz="1600" dirty="0">
              <a:solidFill>
                <a:prstClr val="black"/>
              </a:solidFill>
            </a:endParaRPr>
          </a:p>
        </p:txBody>
      </p:sp>
      <p:sp>
        <p:nvSpPr>
          <p:cNvPr id="82" name="Text Box 3" descr="市松模様 (小)"/>
          <p:cNvSpPr txBox="1">
            <a:spLocks noChangeArrowheads="1"/>
          </p:cNvSpPr>
          <p:nvPr/>
        </p:nvSpPr>
        <p:spPr bwMode="auto">
          <a:xfrm>
            <a:off x="8530712" y="5532013"/>
            <a:ext cx="1426559" cy="365107"/>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900" dirty="0" smtClean="0">
                <a:solidFill>
                  <a:prstClr val="black"/>
                </a:solidFill>
                <a:latin typeface="Arial Black" pitchFamily="34" charset="0"/>
                <a:ea typeface="HGSｺﾞｼｯｸM" pitchFamily="50" charset="-128"/>
              </a:rPr>
              <a:t>消費税率引上げに伴う</a:t>
            </a:r>
            <a:endParaRPr lang="en-US" altLang="ja-JP" sz="900" dirty="0" smtClean="0">
              <a:solidFill>
                <a:prstClr val="black"/>
              </a:solidFill>
              <a:latin typeface="Arial Black" pitchFamily="34" charset="0"/>
              <a:ea typeface="HGSｺﾞｼｯｸM" pitchFamily="50" charset="-128"/>
            </a:endParaRPr>
          </a:p>
          <a:p>
            <a:pPr algn="ctr" defTabSz="762000"/>
            <a:r>
              <a:rPr lang="en-US" altLang="ja-JP" sz="900" dirty="0" smtClean="0">
                <a:solidFill>
                  <a:prstClr val="black"/>
                </a:solidFill>
                <a:latin typeface="Arial Black" pitchFamily="34" charset="0"/>
                <a:ea typeface="HGSｺﾞｼｯｸM" pitchFamily="50" charset="-128"/>
              </a:rPr>
              <a:t>H26</a:t>
            </a:r>
            <a:r>
              <a:rPr lang="ja-JP" altLang="en-US" sz="900" dirty="0" smtClean="0">
                <a:solidFill>
                  <a:prstClr val="black"/>
                </a:solidFill>
                <a:latin typeface="Arial Black" pitchFamily="34" charset="0"/>
                <a:ea typeface="HGSｺﾞｼｯｸM" pitchFamily="50" charset="-128"/>
              </a:rPr>
              <a:t>年度改定</a:t>
            </a:r>
            <a:r>
              <a:rPr lang="ja-JP" altLang="en-US" sz="900" dirty="0">
                <a:solidFill>
                  <a:prstClr val="black"/>
                </a:solidFill>
                <a:latin typeface="Arial Black" pitchFamily="34" charset="0"/>
                <a:ea typeface="HGSｺﾞｼｯｸM" pitchFamily="50" charset="-128"/>
              </a:rPr>
              <a:t> </a:t>
            </a:r>
            <a:r>
              <a:rPr lang="ja-JP" altLang="en-US" sz="900" dirty="0" smtClean="0">
                <a:solidFill>
                  <a:prstClr val="black"/>
                </a:solidFill>
                <a:latin typeface="Arial Black" pitchFamily="34" charset="0"/>
                <a:ea typeface="HGSｺﾞｼｯｸM" pitchFamily="50" charset="-128"/>
              </a:rPr>
              <a:t>＋</a:t>
            </a:r>
            <a:r>
              <a:rPr lang="en-US" altLang="ja-JP" sz="900" dirty="0" smtClean="0">
                <a:solidFill>
                  <a:prstClr val="black"/>
                </a:solidFill>
                <a:latin typeface="Arial Black" pitchFamily="34" charset="0"/>
                <a:ea typeface="HGSｺﾞｼｯｸM" pitchFamily="50" charset="-128"/>
              </a:rPr>
              <a:t>0.63</a:t>
            </a:r>
            <a:r>
              <a:rPr lang="ja-JP" altLang="en-US" sz="900" dirty="0" smtClean="0">
                <a:solidFill>
                  <a:prstClr val="black"/>
                </a:solidFill>
                <a:latin typeface="Arial Black" pitchFamily="34" charset="0"/>
                <a:ea typeface="HGSｺﾞｼｯｸM" pitchFamily="50" charset="-128"/>
              </a:rPr>
              <a:t>％</a:t>
            </a:r>
            <a:endParaRPr lang="ja-JP" altLang="en-US" sz="900" dirty="0">
              <a:solidFill>
                <a:prstClr val="black"/>
              </a:solidFill>
              <a:latin typeface="Arial Black" pitchFamily="34" charset="0"/>
              <a:ea typeface="HGSｺﾞｼｯｸM" pitchFamily="50" charset="-128"/>
            </a:endParaRPr>
          </a:p>
        </p:txBody>
      </p:sp>
      <p:sp>
        <p:nvSpPr>
          <p:cNvPr id="84" name="角丸四角形 83"/>
          <p:cNvSpPr/>
          <p:nvPr/>
        </p:nvSpPr>
        <p:spPr>
          <a:xfrm>
            <a:off x="7345139" y="5157234"/>
            <a:ext cx="1275134" cy="6671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0331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16924" y="2431843"/>
            <a:ext cx="7377190" cy="3071619"/>
            <a:chOff x="1312716" y="1961302"/>
            <a:chExt cx="7353621" cy="3071619"/>
          </a:xfrm>
        </p:grpSpPr>
        <p:sp>
          <p:nvSpPr>
            <p:cNvPr id="15" name="ホームベース 14"/>
            <p:cNvSpPr/>
            <p:nvPr/>
          </p:nvSpPr>
          <p:spPr bwMode="auto">
            <a:xfrm>
              <a:off x="3099289" y="1986703"/>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16"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計画</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2012</a:t>
              </a:r>
              <a:r>
                <a:rPr lang="ja-JP" altLang="en-US" sz="1400" dirty="0" smtClean="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a:r>
                <a:rPr lang="ja-JP" altLang="en-US" sz="1400" dirty="0" smtClean="0">
                  <a:solidFill>
                    <a:srgbClr val="000000"/>
                  </a:solidFill>
                  <a:latin typeface="メイリオ" pitchFamily="50" charset="-128"/>
                  <a:ea typeface="メイリオ" pitchFamily="50" charset="-128"/>
                </a:rPr>
                <a:t>～</a:t>
              </a:r>
              <a:r>
                <a:rPr lang="en-US" altLang="ja-JP" sz="1400" dirty="0" smtClean="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32"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193" y="4178753"/>
              <a:ext cx="631483"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193"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第９期計画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2024</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第８期計画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2021</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43" y="4178605"/>
              <a:ext cx="631483"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5"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第７期計画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2018</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b="1" dirty="0">
                  <a:solidFill>
                    <a:prstClr val="black"/>
                  </a:solidFill>
                  <a:latin typeface="メイリオ" pitchFamily="50" charset="-128"/>
                  <a:ea typeface="メイリオ" pitchFamily="50" charset="-128"/>
                </a:rPr>
                <a:t>第６期</a:t>
              </a:r>
              <a:r>
                <a:rPr lang="ja-JP" altLang="en-US" b="1" dirty="0" smtClean="0">
                  <a:solidFill>
                    <a:prstClr val="black"/>
                  </a:solidFill>
                  <a:latin typeface="メイリオ" pitchFamily="50" charset="-128"/>
                  <a:ea typeface="メイリオ" pitchFamily="50" charset="-128"/>
                </a:rPr>
                <a:t>計画</a:t>
              </a:r>
              <a:endParaRPr lang="en-US" altLang="ja-JP"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2015</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352" y="1961302"/>
              <a:ext cx="2849842" cy="369332"/>
            </a:xfrm>
            <a:prstGeom prst="rect">
              <a:avLst/>
            </a:prstGeom>
            <a:noFill/>
          </p:spPr>
          <p:txBody>
            <a:bodyPr wrap="square" rtlCol="0">
              <a:spAutoFit/>
            </a:bodyPr>
            <a:lstStyle/>
            <a:p>
              <a:pPr algn="ctr"/>
              <a:r>
                <a:rPr lang="ja-JP" altLang="en-US" dirty="0" smtClean="0">
                  <a:solidFill>
                    <a:srgbClr val="1F497D"/>
                  </a:solidFill>
                  <a:latin typeface="ＤＦ特太ゴシック体" pitchFamily="49" charset="-128"/>
                  <a:ea typeface="ＤＦ特太ゴシック体" pitchFamily="49" charset="-128"/>
                </a:rPr>
                <a:t>＜</a:t>
              </a:r>
              <a:r>
                <a:rPr lang="en-US" altLang="ja-JP" dirty="0" smtClean="0">
                  <a:solidFill>
                    <a:srgbClr val="1F497D"/>
                  </a:solidFill>
                  <a:latin typeface="ＤＦ特太ゴシック体" pitchFamily="49" charset="-128"/>
                  <a:ea typeface="ＤＦ特太ゴシック体" pitchFamily="49" charset="-128"/>
                </a:rPr>
                <a:t>2025</a:t>
              </a:r>
              <a:r>
                <a:rPr lang="ja-JP" altLang="en-US" dirty="0" smtClean="0">
                  <a:solidFill>
                    <a:srgbClr val="1F497D"/>
                  </a:solidFill>
                  <a:latin typeface="ＤＦ特太ゴシック体" pitchFamily="49" charset="-128"/>
                  <a:ea typeface="ＤＦ特太ゴシック体" pitchFamily="49" charset="-128"/>
                </a:rPr>
                <a:t>年までの見通し＞</a:t>
              </a:r>
              <a:endParaRPr lang="ja-JP" altLang="en-US" dirty="0">
                <a:solidFill>
                  <a:srgbClr val="1F497D"/>
                </a:solidFill>
                <a:latin typeface="ＤＦ特太ゴシック体" pitchFamily="49" charset="-128"/>
                <a:ea typeface="ＤＦ特太ゴシック体" pitchFamily="49" charset="-128"/>
              </a:endParaRPr>
            </a:p>
          </p:txBody>
        </p:sp>
        <p:sp>
          <p:nvSpPr>
            <p:cNvPr id="7" name="二等辺三角形 6"/>
            <p:cNvSpPr/>
            <p:nvPr/>
          </p:nvSpPr>
          <p:spPr>
            <a:xfrm>
              <a:off x="2944095" y="4509120"/>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右矢印 1"/>
            <p:cNvSpPr/>
            <p:nvPr/>
          </p:nvSpPr>
          <p:spPr>
            <a:xfrm>
              <a:off x="3106188"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a:off x="7588182" y="4521785"/>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52097"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smtClean="0">
                  <a:solidFill>
                    <a:prstClr val="black"/>
                  </a:solidFill>
                  <a:latin typeface="ＤＦ特太ゴシック体" pitchFamily="49" charset="-128"/>
                  <a:ea typeface="ＤＦ特太ゴシック体" pitchFamily="49" charset="-128"/>
                </a:rPr>
                <a:t>65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4" name="テキスト ボックス 23"/>
            <p:cNvSpPr txBox="1"/>
            <p:nvPr/>
          </p:nvSpPr>
          <p:spPr>
            <a:xfrm>
              <a:off x="6869414"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grpSp>
      <p:sp>
        <p:nvSpPr>
          <p:cNvPr id="25" name="線吹き出し 1 (枠付き) 24"/>
          <p:cNvSpPr/>
          <p:nvPr/>
        </p:nvSpPr>
        <p:spPr>
          <a:xfrm>
            <a:off x="344651" y="946611"/>
            <a:ext cx="8816695" cy="1084125"/>
          </a:xfrm>
          <a:prstGeom prst="borderCallout1">
            <a:avLst>
              <a:gd name="adj1" fmla="val 153728"/>
              <a:gd name="adj2" fmla="val 39058"/>
              <a:gd name="adj3" fmla="val 100473"/>
              <a:gd name="adj4" fmla="val 4988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a:defRPr/>
            </a:pPr>
            <a:r>
              <a:rPr lang="ja-JP" altLang="en-US" sz="1400" b="1"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第６期計画以後の計画は</a:t>
            </a:r>
            <a:r>
              <a:rPr lang="ja-JP" altLang="en-US" sz="1400" dirty="0" smtClean="0">
                <a:solidFill>
                  <a:prstClr val="black"/>
                </a:solidFill>
                <a:latin typeface="ＭＳ ゴシック" pitchFamily="49" charset="-128"/>
                <a:ea typeface="ＭＳ ゴシック" pitchFamily="49" charset="-128"/>
              </a:rPr>
              <a:t>、</a:t>
            </a:r>
            <a:r>
              <a:rPr lang="en-US" altLang="ja-JP" sz="1400" b="1" u="sng" dirty="0" smtClean="0">
                <a:solidFill>
                  <a:prstClr val="black"/>
                </a:solidFill>
                <a:latin typeface="ＭＳ ゴシック" pitchFamily="49" charset="-128"/>
                <a:ea typeface="ＭＳ ゴシック" pitchFamily="49" charset="-128"/>
              </a:rPr>
              <a:t>2025</a:t>
            </a:r>
            <a:r>
              <a:rPr lang="ja-JP" altLang="en-US" sz="1400" b="1" u="sng" dirty="0" smtClean="0">
                <a:solidFill>
                  <a:prstClr val="black"/>
                </a:solidFill>
                <a:latin typeface="ＭＳ ゴシック" pitchFamily="49" charset="-128"/>
                <a:ea typeface="ＭＳ ゴシック" pitchFamily="49" charset="-128"/>
              </a:rPr>
              <a:t>年</a:t>
            </a:r>
            <a:r>
              <a:rPr lang="ja-JP" altLang="en-US" sz="1400" dirty="0" smtClean="0">
                <a:solidFill>
                  <a:prstClr val="black"/>
                </a:solidFill>
                <a:latin typeface="ＭＳ ゴシック" pitchFamily="49" charset="-128"/>
                <a:ea typeface="ＭＳ ゴシック" pitchFamily="49" charset="-128"/>
              </a:rPr>
              <a:t>に向け</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第５期で開始した</a:t>
            </a:r>
            <a:r>
              <a:rPr lang="ja-JP" altLang="en-US" sz="1400" b="1" u="sng" dirty="0" smtClean="0">
                <a:solidFill>
                  <a:prstClr val="black"/>
                </a:solidFill>
                <a:latin typeface="ＭＳ ゴシック" pitchFamily="49" charset="-128"/>
                <a:ea typeface="ＭＳ ゴシック" pitchFamily="49" charset="-128"/>
              </a:rPr>
              <a:t>地域包括ケア実現のための方向性を承継</a:t>
            </a:r>
            <a:r>
              <a:rPr lang="ja-JP" altLang="en-US" sz="1400" dirty="0" smtClean="0">
                <a:solidFill>
                  <a:prstClr val="black"/>
                </a:solidFill>
                <a:latin typeface="ＭＳ ゴシック" pitchFamily="49" charset="-128"/>
                <a:ea typeface="ＭＳ ゴシック" pitchFamily="49" charset="-128"/>
              </a:rPr>
              <a:t>しつつ、</a:t>
            </a:r>
            <a:r>
              <a:rPr lang="ja-JP" altLang="en-US" sz="1400" b="1" u="sng" dirty="0">
                <a:solidFill>
                  <a:prstClr val="black"/>
                </a:solidFill>
                <a:latin typeface="ＭＳ ゴシック" pitchFamily="49" charset="-128"/>
                <a:ea typeface="ＭＳ ゴシック" pitchFamily="49" charset="-128"/>
              </a:rPr>
              <a:t>在宅</a:t>
            </a:r>
            <a:r>
              <a:rPr lang="ja-JP" altLang="en-US" sz="1400" b="1" u="sng" dirty="0" smtClean="0">
                <a:solidFill>
                  <a:prstClr val="black"/>
                </a:solidFill>
                <a:latin typeface="ＭＳ ゴシック" pitchFamily="49" charset="-128"/>
                <a:ea typeface="ＭＳ ゴシック" pitchFamily="49" charset="-128"/>
              </a:rPr>
              <a:t>医療介護</a:t>
            </a:r>
            <a:r>
              <a:rPr lang="ja-JP" altLang="en-US" sz="1400" b="1" u="sng" dirty="0">
                <a:solidFill>
                  <a:prstClr val="black"/>
                </a:solidFill>
                <a:latin typeface="ＭＳ ゴシック" pitchFamily="49" charset="-128"/>
                <a:ea typeface="ＭＳ ゴシック" pitchFamily="49" charset="-128"/>
              </a:rPr>
              <a:t>連携等</a:t>
            </a:r>
            <a:r>
              <a:rPr lang="ja-JP" altLang="en-US" sz="1400" b="1" u="sng" dirty="0" smtClean="0">
                <a:solidFill>
                  <a:prstClr val="black"/>
                </a:solidFill>
                <a:latin typeface="ＭＳ ゴシック" pitchFamily="49" charset="-128"/>
                <a:ea typeface="ＭＳ ゴシック" pitchFamily="49" charset="-128"/>
              </a:rPr>
              <a:t>の取組を本格化</a:t>
            </a:r>
            <a:r>
              <a:rPr lang="ja-JP" altLang="en-US" sz="1400" dirty="0">
                <a:solidFill>
                  <a:prstClr val="black"/>
                </a:solidFill>
                <a:latin typeface="ＭＳ ゴシック" pitchFamily="49" charset="-128"/>
                <a:ea typeface="ＭＳ ゴシック" pitchFamily="49" charset="-128"/>
              </a:rPr>
              <a:t>していく</a:t>
            </a:r>
            <a:r>
              <a:rPr lang="ja-JP" altLang="en-US" sz="1400" dirty="0" smtClean="0">
                <a:solidFill>
                  <a:prstClr val="black"/>
                </a:solidFill>
                <a:latin typeface="ＭＳ ゴシック" pitchFamily="49" charset="-128"/>
                <a:ea typeface="ＭＳ ゴシック" pitchFamily="49" charset="-128"/>
              </a:rPr>
              <a:t>もの。</a:t>
            </a:r>
            <a:endParaRPr lang="en-US" altLang="ja-JP" sz="14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400"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２０２５年までの中長期的なサービス・給付</a:t>
            </a:r>
            <a:r>
              <a:rPr lang="ja-JP" altLang="en-US" sz="1400" b="1" u="sng" dirty="0">
                <a:solidFill>
                  <a:prstClr val="black"/>
                </a:solidFill>
                <a:latin typeface="ＭＳ ゴシック" pitchFamily="49" charset="-128"/>
                <a:ea typeface="ＭＳ ゴシック" pitchFamily="49" charset="-128"/>
              </a:rPr>
              <a:t>・</a:t>
            </a:r>
            <a:r>
              <a:rPr lang="ja-JP" altLang="en-US" sz="1400" b="1" u="sng" dirty="0" smtClean="0">
                <a:solidFill>
                  <a:prstClr val="black"/>
                </a:solidFill>
                <a:latin typeface="ＭＳ ゴシック" pitchFamily="49" charset="-128"/>
                <a:ea typeface="ＭＳ ゴシック" pitchFamily="49" charset="-128"/>
              </a:rPr>
              <a:t>保険料の水準も推計</a:t>
            </a:r>
            <a:r>
              <a:rPr lang="ja-JP" altLang="en-US" sz="1400" dirty="0" smtClean="0">
                <a:solidFill>
                  <a:prstClr val="black"/>
                </a:solidFill>
                <a:latin typeface="ＭＳ ゴシック" pitchFamily="49" charset="-128"/>
                <a:ea typeface="ＭＳ ゴシック" pitchFamily="49" charset="-128"/>
              </a:rPr>
              <a:t>して記載することとし、</a:t>
            </a:r>
            <a:r>
              <a:rPr lang="ja-JP" altLang="en-US" sz="1400" b="1" u="sng" dirty="0" smtClean="0">
                <a:solidFill>
                  <a:prstClr val="black"/>
                </a:solidFill>
                <a:latin typeface="ＭＳ ゴシック" pitchFamily="49" charset="-128"/>
                <a:ea typeface="ＭＳ ゴシック" pitchFamily="49" charset="-128"/>
              </a:rPr>
              <a:t>中長期的な視野に立った</a:t>
            </a:r>
            <a:r>
              <a:rPr lang="ja-JP" altLang="en-US" sz="1400" b="1" u="sng" dirty="0">
                <a:solidFill>
                  <a:prstClr val="black"/>
                </a:solidFill>
                <a:latin typeface="ＭＳ ゴシック" pitchFamily="49" charset="-128"/>
                <a:ea typeface="ＭＳ ゴシック" pitchFamily="49" charset="-128"/>
              </a:rPr>
              <a:t>施策</a:t>
            </a:r>
            <a:r>
              <a:rPr lang="ja-JP" altLang="en-US" sz="1400" b="1" u="sng" dirty="0" smtClean="0">
                <a:solidFill>
                  <a:prstClr val="black"/>
                </a:solidFill>
                <a:latin typeface="ＭＳ ゴシック" pitchFamily="49" charset="-128"/>
                <a:ea typeface="ＭＳ ゴシック" pitchFamily="49" charset="-128"/>
              </a:rPr>
              <a:t>の</a:t>
            </a:r>
            <a:r>
              <a:rPr lang="ja-JP" altLang="en-US" sz="1400" b="1" u="sng" dirty="0">
                <a:solidFill>
                  <a:prstClr val="black"/>
                </a:solidFill>
                <a:latin typeface="ＭＳ ゴシック" pitchFamily="49" charset="-128"/>
                <a:ea typeface="ＭＳ ゴシック" pitchFamily="49" charset="-128"/>
              </a:rPr>
              <a:t>展開</a:t>
            </a:r>
            <a:r>
              <a:rPr lang="ja-JP" altLang="en-US" sz="1400" b="1" u="sng" dirty="0" smtClean="0">
                <a:solidFill>
                  <a:prstClr val="black"/>
                </a:solidFill>
                <a:latin typeface="ＭＳ ゴシック" pitchFamily="49" charset="-128"/>
                <a:ea typeface="ＭＳ ゴシック" pitchFamily="49" charset="-128"/>
              </a:rPr>
              <a:t>を図る。</a:t>
            </a:r>
            <a:endParaRPr lang="en-US" altLang="ja-JP" sz="1400" dirty="0" smtClean="0">
              <a:solidFill>
                <a:prstClr val="black"/>
              </a:solidFill>
              <a:latin typeface="ＭＳ ゴシック" pitchFamily="49" charset="-128"/>
              <a:ea typeface="ＭＳ ゴシック" pitchFamily="49" charset="-128"/>
            </a:endParaRPr>
          </a:p>
        </p:txBody>
      </p:sp>
      <p:sp>
        <p:nvSpPr>
          <p:cNvPr id="32" name="線吹き出し 1 (枠付き) 31"/>
          <p:cNvSpPr/>
          <p:nvPr/>
        </p:nvSpPr>
        <p:spPr>
          <a:xfrm>
            <a:off x="201549" y="5550815"/>
            <a:ext cx="7977445" cy="1007181"/>
          </a:xfrm>
          <a:prstGeom prst="borderCallout1">
            <a:avLst>
              <a:gd name="adj1" fmla="val -110167"/>
              <a:gd name="adj2" fmla="val 17329"/>
              <a:gd name="adj3" fmla="val -3993"/>
              <a:gd name="adj4" fmla="val 1218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a:defRPr/>
            </a:pPr>
            <a:r>
              <a:rPr lang="ja-JP" altLang="en-US" sz="1400" b="1" u="sng" dirty="0" smtClean="0">
                <a:solidFill>
                  <a:prstClr val="black"/>
                </a:solidFill>
                <a:latin typeface="ＭＳ ゴシック" pitchFamily="49" charset="-128"/>
                <a:ea typeface="ＭＳ ゴシック" pitchFamily="49" charset="-128"/>
              </a:rPr>
              <a:t>第５期計画では</a:t>
            </a:r>
            <a:r>
              <a:rPr lang="ja-JP" altLang="en-US" sz="1400" dirty="0" smtClean="0">
                <a:solidFill>
                  <a:prstClr val="black"/>
                </a:solidFill>
                <a:latin typeface="ＭＳ ゴシック" pitchFamily="49" charset="-128"/>
                <a:ea typeface="ＭＳ ゴシック" pitchFamily="49" charset="-128"/>
              </a:rPr>
              <a:t>、高齢者</a:t>
            </a:r>
            <a:r>
              <a:rPr lang="ja-JP" altLang="en-US" sz="1400" dirty="0">
                <a:solidFill>
                  <a:prstClr val="black"/>
                </a:solidFill>
                <a:latin typeface="ＭＳ ゴシック" pitchFamily="49" charset="-128"/>
                <a:ea typeface="ＭＳ ゴシック" pitchFamily="49" charset="-128"/>
              </a:rPr>
              <a:t>が地域で安心して</a:t>
            </a:r>
            <a:r>
              <a:rPr lang="ja-JP" altLang="en-US" sz="1400" dirty="0" smtClean="0">
                <a:solidFill>
                  <a:prstClr val="black"/>
                </a:solidFill>
                <a:latin typeface="ＭＳ ゴシック" pitchFamily="49" charset="-128"/>
                <a:ea typeface="ＭＳ ゴシック" pitchFamily="49" charset="-128"/>
              </a:rPr>
              <a:t>暮らせる </a:t>
            </a:r>
            <a:r>
              <a:rPr lang="ja-JP" altLang="ja-JP" sz="1400" dirty="0" smtClean="0">
                <a:solidFill>
                  <a:prstClr val="black"/>
                </a:solidFill>
                <a:latin typeface="ＭＳ ゴシック" pitchFamily="49" charset="-128"/>
                <a:ea typeface="ＭＳ ゴシック" pitchFamily="49" charset="-128"/>
              </a:rPr>
              <a:t>地域</a:t>
            </a:r>
            <a:r>
              <a:rPr lang="ja-JP" altLang="ja-JP" sz="1400" dirty="0">
                <a:solidFill>
                  <a:prstClr val="black"/>
                </a:solidFill>
                <a:latin typeface="ＭＳ ゴシック" pitchFamily="49" charset="-128"/>
                <a:ea typeface="ＭＳ ゴシック" pitchFamily="49" charset="-128"/>
              </a:rPr>
              <a:t>包括ケアシステムを構築</a:t>
            </a:r>
            <a:r>
              <a:rPr lang="ja-JP" altLang="en-US" sz="1400" dirty="0">
                <a:solidFill>
                  <a:prstClr val="black"/>
                </a:solidFill>
                <a:latin typeface="ＭＳ ゴシック" pitchFamily="49" charset="-128"/>
                <a:ea typeface="ＭＳ ゴシック" pitchFamily="49" charset="-128"/>
              </a:rPr>
              <a:t>するために必要となる、</a:t>
            </a:r>
            <a:r>
              <a:rPr lang="ja-JP" altLang="ja-JP" sz="1400" b="1" u="sng" spc="-60" dirty="0">
                <a:solidFill>
                  <a:prstClr val="black"/>
                </a:solidFill>
                <a:latin typeface="ＭＳ ゴシック" pitchFamily="49" charset="-128"/>
                <a:ea typeface="ＭＳ ゴシック" pitchFamily="49" charset="-128"/>
              </a:rPr>
              <a:t>①認知症支援策の充実 </a:t>
            </a:r>
            <a:r>
              <a:rPr lang="ja-JP" altLang="en-US" sz="1400" b="1" u="sng" spc="-60" dirty="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②医療</a:t>
            </a:r>
            <a:r>
              <a:rPr lang="ja-JP" altLang="en-US" sz="1400" b="1" u="sng" spc="-60" dirty="0">
                <a:solidFill>
                  <a:prstClr val="black"/>
                </a:solidFill>
                <a:latin typeface="ＭＳ ゴシック" pitchFamily="49" charset="-128"/>
                <a:ea typeface="ＭＳ ゴシック" pitchFamily="49" charset="-128"/>
              </a:rPr>
              <a:t>と</a:t>
            </a:r>
            <a:r>
              <a:rPr lang="ja-JP" altLang="ja-JP" sz="1400" b="1" u="sng" spc="-60" dirty="0">
                <a:solidFill>
                  <a:prstClr val="black"/>
                </a:solidFill>
                <a:latin typeface="ＭＳ ゴシック" pitchFamily="49" charset="-128"/>
                <a:ea typeface="ＭＳ ゴシック" pitchFamily="49" charset="-128"/>
              </a:rPr>
              <a:t>の</a:t>
            </a:r>
            <a:r>
              <a:rPr lang="ja-JP" altLang="en-US" sz="1400" b="1" u="sng" spc="-60" dirty="0">
                <a:solidFill>
                  <a:prstClr val="black"/>
                </a:solidFill>
                <a:latin typeface="ＭＳ ゴシック" pitchFamily="49" charset="-128"/>
                <a:ea typeface="ＭＳ ゴシック" pitchFamily="49" charset="-128"/>
              </a:rPr>
              <a:t>連携、</a:t>
            </a:r>
            <a:r>
              <a:rPr lang="ja-JP" altLang="ja-JP" sz="1400" b="1" u="sng" spc="-60" dirty="0">
                <a:solidFill>
                  <a:prstClr val="black"/>
                </a:solidFill>
                <a:latin typeface="ＭＳ ゴシック" pitchFamily="49" charset="-128"/>
                <a:ea typeface="ＭＳ ゴシック" pitchFamily="49" charset="-128"/>
              </a:rPr>
              <a:t>③高齢者</a:t>
            </a:r>
            <a:r>
              <a:rPr lang="ja-JP" altLang="en-US" sz="1400" b="1" u="sng" spc="-60" dirty="0">
                <a:solidFill>
                  <a:prstClr val="black"/>
                </a:solidFill>
                <a:latin typeface="ＭＳ ゴシック" pitchFamily="49" charset="-128"/>
                <a:ea typeface="ＭＳ ゴシック" pitchFamily="49" charset="-128"/>
              </a:rPr>
              <a:t>の居住に係る施策との連携、</a:t>
            </a:r>
            <a:r>
              <a:rPr lang="ja-JP" altLang="ja-JP" sz="1400" b="1" u="sng" spc="-60" dirty="0">
                <a:solidFill>
                  <a:prstClr val="black"/>
                </a:solidFill>
                <a:latin typeface="ＭＳ ゴシック" pitchFamily="49" charset="-128"/>
                <a:ea typeface="ＭＳ ゴシック" pitchFamily="49" charset="-128"/>
              </a:rPr>
              <a:t>④生活支援サービス</a:t>
            </a:r>
            <a:r>
              <a:rPr lang="ja-JP" altLang="en-US" sz="1400" b="1" u="sng" spc="-60" dirty="0">
                <a:solidFill>
                  <a:prstClr val="black"/>
                </a:solidFill>
                <a:latin typeface="ＭＳ ゴシック" pitchFamily="49" charset="-128"/>
                <a:ea typeface="ＭＳ ゴシック" pitchFamily="49" charset="-128"/>
              </a:rPr>
              <a:t>の充実といった</a:t>
            </a:r>
            <a:r>
              <a:rPr lang="ja-JP" altLang="ja-JP" sz="1400" b="1" u="sng" spc="-60" dirty="0">
                <a:solidFill>
                  <a:prstClr val="black"/>
                </a:solidFill>
                <a:latin typeface="ＭＳ ゴシック" pitchFamily="49" charset="-128"/>
                <a:ea typeface="ＭＳ ゴシック" pitchFamily="49" charset="-128"/>
              </a:rPr>
              <a:t>重点</a:t>
            </a:r>
            <a:r>
              <a:rPr lang="ja-JP" altLang="en-US" sz="1400" b="1" u="sng" spc="-60" dirty="0">
                <a:solidFill>
                  <a:prstClr val="black"/>
                </a:solidFill>
                <a:latin typeface="ＭＳ ゴシック" pitchFamily="49" charset="-128"/>
                <a:ea typeface="ＭＳ ゴシック" pitchFamily="49" charset="-128"/>
              </a:rPr>
              <a:t>的に取り組むべき</a:t>
            </a:r>
            <a:r>
              <a:rPr lang="ja-JP" altLang="ja-JP" sz="1400" b="1" u="sng" spc="-60" dirty="0">
                <a:solidFill>
                  <a:prstClr val="black"/>
                </a:solidFill>
                <a:latin typeface="ＭＳ ゴシック" pitchFamily="49" charset="-128"/>
                <a:ea typeface="ＭＳ ゴシック" pitchFamily="49" charset="-128"/>
              </a:rPr>
              <a:t>事項</a:t>
            </a:r>
            <a:r>
              <a:rPr lang="ja-JP" altLang="ja-JP" sz="1400" spc="-60" dirty="0">
                <a:solidFill>
                  <a:prstClr val="black"/>
                </a:solidFill>
                <a:latin typeface="ＭＳ ゴシック" pitchFamily="49" charset="-128"/>
                <a:ea typeface="ＭＳ ゴシック" pitchFamily="49" charset="-128"/>
              </a:rPr>
              <a:t>を、</a:t>
            </a:r>
            <a:r>
              <a:rPr lang="ja-JP" altLang="en-US" sz="1400" spc="-60" dirty="0">
                <a:solidFill>
                  <a:prstClr val="black"/>
                </a:solidFill>
                <a:latin typeface="ＭＳ ゴシック" pitchFamily="49" charset="-128"/>
                <a:ea typeface="ＭＳ ゴシック" pitchFamily="49" charset="-128"/>
              </a:rPr>
              <a:t>実情に応じて</a:t>
            </a:r>
            <a:r>
              <a:rPr lang="ja-JP" altLang="ja-JP" sz="1400" spc="-60" dirty="0">
                <a:solidFill>
                  <a:prstClr val="black"/>
                </a:solidFill>
                <a:latin typeface="ＭＳ ゴシック" pitchFamily="49" charset="-128"/>
                <a:ea typeface="ＭＳ ゴシック" pitchFamily="49" charset="-128"/>
              </a:rPr>
              <a:t>選択</a:t>
            </a:r>
            <a:r>
              <a:rPr lang="ja-JP" altLang="ja-JP" sz="1400" spc="-60" dirty="0" smtClean="0">
                <a:solidFill>
                  <a:prstClr val="black"/>
                </a:solidFill>
                <a:latin typeface="ＭＳ ゴシック" pitchFamily="49" charset="-128"/>
                <a:ea typeface="ＭＳ ゴシック" pitchFamily="49" charset="-128"/>
              </a:rPr>
              <a:t>して</a:t>
            </a:r>
            <a:r>
              <a:rPr lang="ja-JP" altLang="ja-JP" sz="1400" b="1" u="sng" spc="-60" dirty="0" smtClean="0">
                <a:solidFill>
                  <a:prstClr val="black"/>
                </a:solidFill>
                <a:latin typeface="ＭＳ ゴシック" pitchFamily="49" charset="-128"/>
                <a:ea typeface="ＭＳ ゴシック" pitchFamily="49" charset="-128"/>
              </a:rPr>
              <a:t>位置づける</a:t>
            </a:r>
            <a:r>
              <a:rPr lang="ja-JP" altLang="en-US" sz="1400" b="1" u="sng" spc="-60" dirty="0" smtClean="0">
                <a:solidFill>
                  <a:prstClr val="black"/>
                </a:solidFill>
                <a:latin typeface="ＭＳ ゴシック" pitchFamily="49" charset="-128"/>
                <a:ea typeface="ＭＳ ゴシック" pitchFamily="49" charset="-128"/>
              </a:rPr>
              <a:t>など</a:t>
            </a:r>
            <a:r>
              <a:rPr lang="ja-JP" altLang="ja-JP" sz="1400" b="1" u="sng" spc="-60" dirty="0" smtClean="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段階的に計画の記載内容を充実強化させ</a:t>
            </a:r>
            <a:r>
              <a:rPr lang="ja-JP" altLang="en-US" sz="1400" b="1" u="sng" spc="-60" dirty="0">
                <a:solidFill>
                  <a:prstClr val="black"/>
                </a:solidFill>
                <a:latin typeface="ＭＳ ゴシック" pitchFamily="49" charset="-128"/>
                <a:ea typeface="ＭＳ ゴシック" pitchFamily="49" charset="-128"/>
              </a:rPr>
              <a:t>ていく取組を</a:t>
            </a:r>
            <a:r>
              <a:rPr lang="ja-JP" altLang="en-US" sz="1400" b="1" u="sng" spc="-60" dirty="0" smtClean="0">
                <a:solidFill>
                  <a:prstClr val="black"/>
                </a:solidFill>
                <a:latin typeface="ＭＳ ゴシック" pitchFamily="49" charset="-128"/>
                <a:ea typeface="ＭＳ ゴシック" pitchFamily="49" charset="-128"/>
              </a:rPr>
              <a:t>スタート</a:t>
            </a:r>
            <a:endParaRPr lang="ja-JP" altLang="en-US" sz="1400" spc="-60"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903218" y="259926"/>
            <a:ext cx="8018507"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２０２５年</a:t>
            </a:r>
            <a:r>
              <a:rPr lang="ja-JP" altLang="en-US" sz="2400" dirty="0">
                <a:solidFill>
                  <a:prstClr val="black"/>
                </a:solidFill>
                <a:latin typeface="HGP創英角ｺﾞｼｯｸUB" pitchFamily="50" charset="-128"/>
                <a:ea typeface="HGP創英角ｺﾞｼｯｸUB" pitchFamily="50" charset="-128"/>
              </a:rPr>
              <a:t>を</a:t>
            </a:r>
            <a:r>
              <a:rPr lang="ja-JP" altLang="en-US" sz="2400" dirty="0" smtClean="0">
                <a:solidFill>
                  <a:prstClr val="black"/>
                </a:solidFill>
                <a:latin typeface="HGP創英角ｺﾞｼｯｸUB" pitchFamily="50" charset="-128"/>
                <a:ea typeface="HGP創英角ｺﾞｼｯｸUB" pitchFamily="50" charset="-128"/>
              </a:rPr>
              <a:t>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201146" y="5134129"/>
            <a:ext cx="1155821" cy="369332"/>
          </a:xfrm>
          <a:prstGeom prst="rect">
            <a:avLst/>
          </a:prstGeom>
          <a:noFill/>
        </p:spPr>
        <p:txBody>
          <a:bodyPr wrap="square" rtlCol="0">
            <a:spAutoFit/>
          </a:bodyPr>
          <a:lstStyle/>
          <a:p>
            <a:r>
              <a:rPr lang="ja-JP" altLang="en-US" dirty="0" smtClean="0">
                <a:solidFill>
                  <a:prstClr val="black"/>
                </a:solidFill>
              </a:rPr>
              <a:t>（参考）</a:t>
            </a:r>
            <a:endParaRPr lang="ja-JP" altLang="en-US" dirty="0">
              <a:solidFill>
                <a:prstClr val="black"/>
              </a:solidFill>
            </a:endParaRPr>
          </a:p>
        </p:txBody>
      </p:sp>
      <p:sp>
        <p:nvSpPr>
          <p:cNvPr id="8" name="テキスト ボックス 7"/>
          <p:cNvSpPr txBox="1"/>
          <p:nvPr/>
        </p:nvSpPr>
        <p:spPr>
          <a:xfrm>
            <a:off x="8725700" y="6187663"/>
            <a:ext cx="609089" cy="369332"/>
          </a:xfrm>
          <a:prstGeom prst="rect">
            <a:avLst/>
          </a:prstGeom>
          <a:noFill/>
        </p:spPr>
        <p:txBody>
          <a:bodyPr wrap="square" rtlCol="0">
            <a:spAutoFit/>
          </a:bodyPr>
          <a:lstStyle/>
          <a:p>
            <a:endParaRPr lang="ja-JP" altLang="en-US" dirty="0">
              <a:solidFill>
                <a:prstClr val="black"/>
              </a:solidFill>
            </a:endParaRPr>
          </a:p>
        </p:txBody>
      </p:sp>
      <p:sp>
        <p:nvSpPr>
          <p:cNvPr id="27" name="スライド番号プレースホルダー 3"/>
          <p:cNvSpPr>
            <a:spLocks noGrp="1"/>
          </p:cNvSpPr>
          <p:nvPr>
            <p:ph type="sldNum" sz="quarter" idx="12"/>
          </p:nvPr>
        </p:nvSpPr>
        <p:spPr>
          <a:xfrm>
            <a:off x="9525845" y="6427276"/>
            <a:ext cx="288861" cy="261610"/>
          </a:xfrm>
        </p:spPr>
        <p:txBody>
          <a:bodyPr/>
          <a:lstStyle/>
          <a:p>
            <a:fld id="{D2D8002D-B5B0-4BAC-B1F6-782DDCCE6D9C}" type="slidenum">
              <a:rPr lang="ja-JP" altLang="en-US" smtClean="0">
                <a:solidFill>
                  <a:prstClr val="black"/>
                </a:solidFill>
                <a:latin typeface="HG丸ｺﾞｼｯｸM-PRO" pitchFamily="50" charset="-128"/>
                <a:ea typeface="HG丸ｺﾞｼｯｸM-PRO" pitchFamily="50" charset="-128"/>
              </a:rPr>
              <a:pPr/>
              <a:t>7</a:t>
            </a:fld>
            <a:endParaRPr lang="ja-JP" altLang="en-US"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490276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 y="0"/>
            <a:ext cx="9937750" cy="538565"/>
          </a:xfrm>
          <a:prstGeom prst="rect">
            <a:avLst/>
          </a:prstGeom>
          <a:noFill/>
        </p:spPr>
        <p:txBody>
          <a:bodyPr wrap="square" lIns="91398" tIns="45698" rIns="91398" bIns="45698" rtlCol="0">
            <a:spAutoFit/>
          </a:bodyPr>
          <a:lstStyle/>
          <a:p>
            <a:pPr algn="ctr" rtl="0"/>
            <a:r>
              <a:rPr lang="ja-JP" altLang="en-US" sz="2800" b="1" dirty="0">
                <a:solidFill>
                  <a:srgbClr val="002060"/>
                </a:solidFill>
                <a:latin typeface="HG丸ｺﾞｼｯｸM-PRO" pitchFamily="50" charset="-128"/>
                <a:ea typeface="HG丸ｺﾞｼｯｸM-PRO" pitchFamily="50" charset="-128"/>
              </a:rPr>
              <a:t>介護の希望</a:t>
            </a:r>
            <a:r>
              <a:rPr lang="ja-JP" altLang="en-US" sz="2800" b="1" dirty="0" smtClean="0">
                <a:solidFill>
                  <a:srgbClr val="002060"/>
                </a:solidFill>
                <a:latin typeface="HG丸ｺﾞｼｯｸM-PRO" pitchFamily="50" charset="-128"/>
                <a:ea typeface="HG丸ｺﾞｼｯｸM-PRO" pitchFamily="50" charset="-128"/>
              </a:rPr>
              <a:t>（本人</a:t>
            </a:r>
            <a:r>
              <a:rPr lang="ja-JP" altLang="en-US" sz="2800" b="1" dirty="0">
                <a:solidFill>
                  <a:srgbClr val="002060"/>
                </a:solidFill>
                <a:latin typeface="HG丸ｺﾞｼｯｸM-PRO" pitchFamily="50" charset="-128"/>
                <a:ea typeface="HG丸ｺﾞｼｯｸM-PRO" pitchFamily="50" charset="-128"/>
              </a:rPr>
              <a:t>の希望）</a:t>
            </a:r>
          </a:p>
        </p:txBody>
      </p:sp>
      <p:sp>
        <p:nvSpPr>
          <p:cNvPr id="5" name="角丸四角形 4"/>
          <p:cNvSpPr/>
          <p:nvPr/>
        </p:nvSpPr>
        <p:spPr>
          <a:xfrm>
            <a:off x="352125" y="572400"/>
            <a:ext cx="9163075" cy="1416440"/>
          </a:xfrm>
          <a:prstGeom prst="roundRect">
            <a:avLst>
              <a:gd name="adj" fmla="val 4745"/>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8" tIns="45698" rIns="91398" bIns="45698" rtlCol="0" anchor="t" anchorCtr="0"/>
          <a:lstStyle/>
          <a:p>
            <a:pPr algn="l"/>
            <a:r>
              <a:rPr lang="en-US" altLang="ja-JP" sz="1600" dirty="0" smtClean="0">
                <a:solidFill>
                  <a:schemeClr val="tx1"/>
                </a:solidFill>
                <a:latin typeface="HG丸ｺﾞｼｯｸM-PRO" pitchFamily="50" charset="-128"/>
                <a:ea typeface="HG丸ｺﾞｼｯｸM-PRO" pitchFamily="50" charset="-128"/>
              </a:rPr>
              <a:t>【</a:t>
            </a:r>
            <a:r>
              <a:rPr lang="ja-JP" altLang="en-US" sz="1600" dirty="0" smtClean="0">
                <a:solidFill>
                  <a:schemeClr val="tx1"/>
                </a:solidFill>
                <a:latin typeface="HG丸ｺﾞｼｯｸM-PRO" pitchFamily="50" charset="-128"/>
                <a:ea typeface="HG丸ｺﾞｼｯｸM-PRO" pitchFamily="50" charset="-128"/>
              </a:rPr>
              <a:t>自分が介護が必要になった場合</a:t>
            </a:r>
            <a:r>
              <a:rPr lang="en-US" altLang="ja-JP" sz="1600" dirty="0" smtClean="0">
                <a:solidFill>
                  <a:schemeClr val="tx1"/>
                </a:solidFill>
                <a:latin typeface="HG丸ｺﾞｼｯｸM-PRO" pitchFamily="50" charset="-128"/>
                <a:ea typeface="HG丸ｺﾞｼｯｸM-PRO" pitchFamily="50" charset="-128"/>
              </a:rPr>
              <a:t>】</a:t>
            </a:r>
          </a:p>
          <a:p>
            <a:pPr marL="177713" algn="l"/>
            <a:r>
              <a:rPr lang="ja-JP" altLang="en-US" sz="1600" dirty="0" smtClean="0">
                <a:solidFill>
                  <a:prstClr val="black"/>
                </a:solidFill>
                <a:latin typeface="HG丸ｺﾞｼｯｸM-PRO" pitchFamily="50" charset="-128"/>
                <a:ea typeface="HG丸ｺﾞｼｯｸM-PRO" pitchFamily="50" charset="-128"/>
              </a:rPr>
              <a:t>　最も</a:t>
            </a:r>
            <a:r>
              <a:rPr lang="ja-JP" altLang="en-US" sz="1600" dirty="0">
                <a:solidFill>
                  <a:prstClr val="black"/>
                </a:solidFill>
                <a:latin typeface="HG丸ｺﾞｼｯｸM-PRO" pitchFamily="50" charset="-128"/>
                <a:ea typeface="HG丸ｺﾞｼｯｸM-PRO" pitchFamily="50" charset="-128"/>
              </a:rPr>
              <a:t>多かったのは「家族に依存せずに生活できるような介護サービスがあれば自宅で介護を受けたい」で</a:t>
            </a:r>
            <a:r>
              <a:rPr lang="en-US" altLang="ja-JP" sz="1600" dirty="0">
                <a:solidFill>
                  <a:prstClr val="black"/>
                </a:solidFill>
                <a:latin typeface="HG丸ｺﾞｼｯｸM-PRO" pitchFamily="50" charset="-128"/>
                <a:ea typeface="HG丸ｺﾞｼｯｸM-PRO" pitchFamily="50" charset="-128"/>
              </a:rPr>
              <a:t>46</a:t>
            </a:r>
            <a:r>
              <a:rPr lang="ja-JP" altLang="en-US" sz="1600" dirty="0">
                <a:solidFill>
                  <a:prstClr val="black"/>
                </a:solidFill>
                <a:latin typeface="HG丸ｺﾞｼｯｸM-PRO" pitchFamily="50" charset="-128"/>
                <a:ea typeface="HG丸ｺﾞｼｯｸM-PRO" pitchFamily="50" charset="-128"/>
              </a:rPr>
              <a:t>％、</a:t>
            </a:r>
            <a:r>
              <a:rPr lang="en-US" altLang="ja-JP" sz="1600" dirty="0">
                <a:solidFill>
                  <a:prstClr val="black"/>
                </a:solidFill>
                <a:latin typeface="HG丸ｺﾞｼｯｸM-PRO" pitchFamily="50" charset="-128"/>
                <a:ea typeface="HG丸ｺﾞｼｯｸM-PRO" pitchFamily="50" charset="-128"/>
              </a:rPr>
              <a:t>2</a:t>
            </a:r>
            <a:r>
              <a:rPr lang="ja-JP" altLang="en-US" sz="1600" dirty="0">
                <a:solidFill>
                  <a:prstClr val="black"/>
                </a:solidFill>
                <a:latin typeface="HG丸ｺﾞｼｯｸM-PRO" pitchFamily="50" charset="-128"/>
                <a:ea typeface="HG丸ｺﾞｼｯｸM-PRO" pitchFamily="50" charset="-128"/>
              </a:rPr>
              <a:t>位は「自宅で家族の介護と外部の介護サービスを組み合わせて介護を受けたい」で</a:t>
            </a:r>
            <a:r>
              <a:rPr lang="en-US" altLang="ja-JP" sz="1600" dirty="0">
                <a:solidFill>
                  <a:prstClr val="black"/>
                </a:solidFill>
                <a:latin typeface="HG丸ｺﾞｼｯｸM-PRO" pitchFamily="50" charset="-128"/>
                <a:ea typeface="HG丸ｺﾞｼｯｸM-PRO" pitchFamily="50" charset="-128"/>
              </a:rPr>
              <a:t>24</a:t>
            </a:r>
            <a:r>
              <a:rPr lang="ja-JP" altLang="en-US" sz="1600" dirty="0">
                <a:solidFill>
                  <a:prstClr val="black"/>
                </a:solidFill>
                <a:latin typeface="HG丸ｺﾞｼｯｸM-PRO" pitchFamily="50" charset="-128"/>
                <a:ea typeface="HG丸ｺﾞｼｯｸM-PRO" pitchFamily="50" charset="-128"/>
              </a:rPr>
              <a:t>％、</a:t>
            </a:r>
            <a:r>
              <a:rPr lang="en-US" altLang="ja-JP" sz="1600" dirty="0">
                <a:solidFill>
                  <a:prstClr val="black"/>
                </a:solidFill>
                <a:latin typeface="HG丸ｺﾞｼｯｸM-PRO" pitchFamily="50" charset="-128"/>
                <a:ea typeface="HG丸ｺﾞｼｯｸM-PRO" pitchFamily="50" charset="-128"/>
              </a:rPr>
              <a:t>3</a:t>
            </a:r>
            <a:r>
              <a:rPr lang="ja-JP" altLang="en-US" sz="1600" dirty="0">
                <a:solidFill>
                  <a:prstClr val="black"/>
                </a:solidFill>
                <a:latin typeface="HG丸ｺﾞｼｯｸM-PRO" pitchFamily="50" charset="-128"/>
                <a:ea typeface="HG丸ｺﾞｼｯｸM-PRO" pitchFamily="50" charset="-128"/>
              </a:rPr>
              <a:t>位は「有料老人ホームやケア付き高齢者住宅に住み替えて介護を受けたい」で</a:t>
            </a:r>
            <a:r>
              <a:rPr lang="en-US" altLang="ja-JP" sz="1600" dirty="0">
                <a:solidFill>
                  <a:prstClr val="black"/>
                </a:solidFill>
                <a:latin typeface="HG丸ｺﾞｼｯｸM-PRO" pitchFamily="50" charset="-128"/>
                <a:ea typeface="HG丸ｺﾞｼｯｸM-PRO" pitchFamily="50" charset="-128"/>
              </a:rPr>
              <a:t>12</a:t>
            </a:r>
            <a:r>
              <a:rPr lang="ja-JP" altLang="en-US" sz="1600" dirty="0">
                <a:solidFill>
                  <a:prstClr val="black"/>
                </a:solidFill>
                <a:latin typeface="HG丸ｺﾞｼｯｸM-PRO" pitchFamily="50" charset="-128"/>
                <a:ea typeface="HG丸ｺﾞｼｯｸM-PRO" pitchFamily="50" charset="-128"/>
              </a:rPr>
              <a:t>％。</a:t>
            </a:r>
            <a:endParaRPr lang="en-US" altLang="ja-JP" sz="1400" dirty="0">
              <a:solidFill>
                <a:prstClr val="black"/>
              </a:solidFill>
              <a:latin typeface="HG丸ｺﾞｼｯｸM-PRO" pitchFamily="50" charset="-128"/>
              <a:ea typeface="HG丸ｺﾞｼｯｸM-PRO" pitchFamily="50" charset="-128"/>
            </a:endParaRPr>
          </a:p>
        </p:txBody>
      </p:sp>
      <p:graphicFrame>
        <p:nvGraphicFramePr>
          <p:cNvPr id="7" name="グラフ 6"/>
          <p:cNvGraphicFramePr/>
          <p:nvPr>
            <p:extLst>
              <p:ext uri="{D42A27DB-BD31-4B8C-83A1-F6EECF244321}">
                <p14:modId xmlns:p14="http://schemas.microsoft.com/office/powerpoint/2010/main" val="2530010354"/>
              </p:ext>
            </p:extLst>
          </p:nvPr>
        </p:nvGraphicFramePr>
        <p:xfrm>
          <a:off x="955555" y="2520000"/>
          <a:ext cx="8173963"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16" y="6523778"/>
            <a:ext cx="9937750" cy="33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8" rIns="91398" bIns="45698" anchor="ctr"/>
          <a:lstStyle/>
          <a:p>
            <a:pPr fontAlgn="base">
              <a:spcBef>
                <a:spcPct val="0"/>
              </a:spcBef>
              <a:spcAft>
                <a:spcPct val="0"/>
              </a:spcAft>
              <a:defRPr/>
            </a:pPr>
            <a:r>
              <a:rPr lang="ja-JP" altLang="en-US" sz="1200" dirty="0" smtClean="0">
                <a:solidFill>
                  <a:prstClr val="black"/>
                </a:solidFill>
                <a:latin typeface="+mn-ea"/>
              </a:rPr>
              <a:t>資料出所：「</a:t>
            </a:r>
            <a:r>
              <a:rPr lang="ja-JP" altLang="en-US" sz="1200" dirty="0" smtClean="0">
                <a:solidFill>
                  <a:schemeClr val="tx1"/>
                </a:solidFill>
                <a:latin typeface="+mn-ea"/>
              </a:rPr>
              <a:t>介護保険制度に関する国民の皆さまからのご意見募集（結果概要について）」厚生労働省老健局</a:t>
            </a:r>
            <a:endParaRPr lang="en-US" altLang="ja-JP" sz="1200" dirty="0" smtClean="0">
              <a:solidFill>
                <a:schemeClr val="tx1"/>
              </a:solidFill>
              <a:latin typeface="+mn-ea"/>
            </a:endParaRPr>
          </a:p>
        </p:txBody>
      </p:sp>
      <p:sp>
        <p:nvSpPr>
          <p:cNvPr id="9" name="スライド番号プレースホルダ 3"/>
          <p:cNvSpPr txBox="1">
            <a:spLocks/>
          </p:cNvSpPr>
          <p:nvPr/>
        </p:nvSpPr>
        <p:spPr>
          <a:xfrm>
            <a:off x="9491859" y="6490825"/>
            <a:ext cx="42987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8</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333716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a:ln/>
      </a:spPr>
      <a:bodyPr wrap="square" lIns="91357" tIns="45680" rIns="91357" bIns="45680" rtlCol="0">
        <a:spAutoFit/>
      </a:bodyPr>
      <a:lstStyle>
        <a:defPPr algn="ctr" defTabSz="913575" fontAlgn="base">
          <a:spcBef>
            <a:spcPct val="0"/>
          </a:spcBef>
          <a:spcAft>
            <a:spcPct val="0"/>
          </a:spcAft>
          <a:defRPr sz="2600" dirty="0" smtClean="0">
            <a:solidFill>
              <a:prstClr val="black"/>
            </a:solidFill>
            <a:latin typeface="+mn-ea"/>
          </a:defRPr>
        </a:defPPr>
      </a:lstStyle>
      <a:style>
        <a:lnRef idx="1">
          <a:schemeClr val="accent1"/>
        </a:lnRef>
        <a:fillRef idx="2">
          <a:schemeClr val="accent1"/>
        </a:fillRef>
        <a:effectRef idx="1">
          <a:schemeClr val="accent1"/>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92500"/>
      </a:bodyPr>
      <a:lstStyle>
        <a:defPPr>
          <a:defRPr sz="2700" dirty="0"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16.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t"/>
      <a:lstStyle>
        <a:defPPr marL="174625" indent="-174625" defTabSz="914400">
          <a:defRPr sz="16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8.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9.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8.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defPPr>
      </a:lstStyle>
    </a:txDef>
  </a:objectDefaults>
  <a:extraClrSchemeLst/>
</a:theme>
</file>

<file path=ppt/theme/theme29.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72000" rIns="72000" rtlCol="0" anchor="ctr"/>
      <a:lstStyle>
        <a:defPPr algn="ctr">
          <a:defRPr sz="1400" spc="-150" dirty="0">
            <a:solidFill>
              <a:schemeClr val="tx1"/>
            </a:solidFill>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_B1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8107</TotalTime>
  <Words>8669</Words>
  <Application>Microsoft Office PowerPoint</Application>
  <PresentationFormat>ユーザー設定</PresentationFormat>
  <Paragraphs>2111</Paragraphs>
  <Slides>60</Slides>
  <Notes>34</Notes>
  <HiddenSlides>0</HiddenSlides>
  <MMClips>0</MMClips>
  <ScaleCrop>false</ScaleCrop>
  <HeadingPairs>
    <vt:vector size="4" baseType="variant">
      <vt:variant>
        <vt:lpstr>テーマ</vt:lpstr>
      </vt:variant>
      <vt:variant>
        <vt:i4>30</vt:i4>
      </vt:variant>
      <vt:variant>
        <vt:lpstr>スライド タイトル</vt:lpstr>
      </vt:variant>
      <vt:variant>
        <vt:i4>60</vt:i4>
      </vt:variant>
    </vt:vector>
  </HeadingPairs>
  <TitlesOfParts>
    <vt:vector size="90" baseType="lpstr">
      <vt:lpstr>1_Office ​​テーマ</vt:lpstr>
      <vt:lpstr>2_Office ​​テーマ</vt:lpstr>
      <vt:lpstr>2_blank</vt:lpstr>
      <vt:lpstr>Office ​​テーマ</vt:lpstr>
      <vt:lpstr>2_標準デザイン</vt:lpstr>
      <vt:lpstr>1_tem_B16_b</vt:lpstr>
      <vt:lpstr>3_Office ​​テーマ</vt:lpstr>
      <vt:lpstr>7_Office ​​テーマ</vt:lpstr>
      <vt:lpstr>11_Office ​​テーマ</vt:lpstr>
      <vt:lpstr>12_Office ​​テーマ</vt:lpstr>
      <vt:lpstr>10_Office ​​テーマ</vt:lpstr>
      <vt:lpstr>21_Office テーマ</vt:lpstr>
      <vt:lpstr>15_Office ​​テーマ</vt:lpstr>
      <vt:lpstr>3_標準デザイン</vt:lpstr>
      <vt:lpstr>7_blank</vt:lpstr>
      <vt:lpstr>6_標準デザイン</vt:lpstr>
      <vt:lpstr>8_Office テーマ</vt:lpstr>
      <vt:lpstr>19_Office ​​テーマ</vt:lpstr>
      <vt:lpstr>17_Office ​​テーマ</vt:lpstr>
      <vt:lpstr>9_Office ​​テーマ</vt:lpstr>
      <vt:lpstr>14_Office ​​テーマ</vt:lpstr>
      <vt:lpstr>4_Office ​​テーマ</vt:lpstr>
      <vt:lpstr>5_blank</vt:lpstr>
      <vt:lpstr>4_blank</vt:lpstr>
      <vt:lpstr>blank</vt:lpstr>
      <vt:lpstr>3_blank</vt:lpstr>
      <vt:lpstr>8_Office ​​テーマ</vt:lpstr>
      <vt:lpstr>5_Office ​​テーマ</vt:lpstr>
      <vt:lpstr>16_Office テーマ</vt:lpstr>
      <vt:lpstr>20_Office ​​テーマ</vt:lpstr>
      <vt:lpstr>地域包括ケアシステムの構築と 地域ケア会議の推進について</vt:lpstr>
      <vt:lpstr>今日の主な内容</vt:lpstr>
      <vt:lpstr>高齢者・介護を取り巻く状況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地域包括ケアシステムの構築</vt:lpstr>
      <vt:lpstr>PowerPoint プレゼンテーション</vt:lpstr>
      <vt:lpstr>PowerPoint プレゼンテーション</vt:lpstr>
      <vt:lpstr>PowerPoint プレゼンテーション</vt:lpstr>
      <vt:lpstr>市町村における地域包括ケアシステム構築のプロセス（概念図）</vt:lpstr>
      <vt:lpstr>地域包括支援センターの機能強化</vt:lpstr>
      <vt:lpstr>PowerPoint プレゼンテーション</vt:lpstr>
      <vt:lpstr>地域包括支援センターの職員の状況</vt:lpstr>
      <vt:lpstr>地域包括支援センターが抱える課題（センター実態調査における自由記述より）</vt:lpstr>
      <vt:lpstr>PowerPoint プレゼンテーション</vt:lpstr>
      <vt:lpstr>PowerPoint プレゼンテーション</vt:lpstr>
      <vt:lpstr>地域支援事業の充実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新しい介護予防事業</vt:lpstr>
      <vt:lpstr>PowerPoint プレゼンテーション</vt:lpstr>
      <vt:lpstr>PowerPoint プレゼンテーション</vt:lpstr>
      <vt:lpstr>PowerPoint プレゼンテーション</vt:lpstr>
      <vt:lpstr>「地域ケア会議」の５つの機能</vt:lpstr>
      <vt:lpstr>〈　地域ケア会議を効果的に運営する上で求められるコーディネート機能と環境整備　〉</vt:lpstr>
      <vt:lpstr>PowerPoint プレゼンテーション</vt:lpstr>
      <vt:lpstr>PowerPoint プレゼンテーション</vt:lpstr>
      <vt:lpstr>PowerPoint プレゼンテーション</vt:lpstr>
      <vt:lpstr>PowerPoint プレゼンテーション</vt:lpstr>
      <vt:lpstr>予防給付の見直し</vt:lpstr>
      <vt:lpstr>要支援者の訪問介護、通所介護の総合事業への移行（介護予防・生活支援サービス事業）</vt:lpstr>
      <vt:lpstr>PowerPoint プレゼンテーション</vt:lpstr>
      <vt:lpstr>PowerPoint プレゼンテーション</vt:lpstr>
      <vt:lpstr>PowerPoint プレゼンテーション</vt:lpstr>
      <vt:lpstr>介護サービスの利用の手続き</vt:lpstr>
      <vt:lpstr>具体的な介護予防ケアマネジメント（アセスメント、ケアプラン等）の考え方</vt:lpstr>
      <vt:lpstr>総合事業の事業・対象者ごとの実施方法</vt:lpstr>
      <vt:lpstr>PowerPoint プレゼンテーション</vt:lpstr>
      <vt:lpstr>PowerPoint プレゼンテーション</vt:lpstr>
      <vt:lpstr>PowerPoint プレゼンテーション</vt:lpstr>
      <vt:lpstr>その他　参考資料</vt:lpstr>
      <vt:lpstr>PowerPoint プレゼンテーション</vt:lpstr>
      <vt:lpstr>PowerPoint プレゼンテーション</vt:lpstr>
      <vt:lpstr>課題整理総括表について②</vt:lpstr>
      <vt:lpstr>PowerPoint プレゼンテーション</vt:lpstr>
      <vt:lpstr>評価表について②</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705</cp:revision>
  <cp:lastPrinted>2014-10-07T12:18:18Z</cp:lastPrinted>
  <dcterms:created xsi:type="dcterms:W3CDTF">2013-10-13T14:34:05Z</dcterms:created>
  <dcterms:modified xsi:type="dcterms:W3CDTF">2015-03-30T09:30:07Z</dcterms:modified>
</cp:coreProperties>
</file>