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5" r:id="rId4"/>
  </p:sldMasterIdLst>
  <p:notesMasterIdLst>
    <p:notesMasterId r:id="rId9"/>
  </p:notesMasterIdLst>
  <p:sldIdLst>
    <p:sldId id="827" r:id="rId5"/>
    <p:sldId id="809" r:id="rId6"/>
    <p:sldId id="823" r:id="rId7"/>
    <p:sldId id="808"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99"/>
    <a:srgbClr val="FFFFFF"/>
    <a:srgbClr val="0000FF"/>
    <a:srgbClr val="99FF33"/>
    <a:srgbClr val="B7DEE8"/>
    <a:srgbClr val="FFFF1D"/>
    <a:srgbClr val="7793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97482" autoAdjust="0"/>
  </p:normalViewPr>
  <p:slideViewPr>
    <p:cSldViewPr>
      <p:cViewPr>
        <p:scale>
          <a:sx n="75" d="100"/>
          <a:sy n="75" d="100"/>
        </p:scale>
        <p:origin x="-966" y="258"/>
      </p:cViewPr>
      <p:guideLst>
        <p:guide orient="horz" pos="391"/>
        <p:guide pos="26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949788" cy="496967"/>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8" y="2"/>
            <a:ext cx="2949788" cy="496967"/>
          </a:xfrm>
          <a:prstGeom prst="rect">
            <a:avLst/>
          </a:prstGeom>
        </p:spPr>
        <p:txBody>
          <a:bodyPr vert="horz" lIns="91409" tIns="45704" rIns="91409" bIns="45704" rtlCol="0"/>
          <a:lstStyle>
            <a:lvl1pPr algn="r">
              <a:defRPr sz="1200"/>
            </a:lvl1pPr>
          </a:lstStyle>
          <a:p>
            <a:fld id="{472B3340-F2A6-47C4-9B41-22760BF7C9EC}" type="datetimeFigureOut">
              <a:rPr kumimoji="1" lang="ja-JP" altLang="en-US" smtClean="0"/>
              <a:pPr/>
              <a:t>2015/2/26</a:t>
            </a:fld>
            <a:endParaRPr kumimoji="1" lang="ja-JP" altLang="en-US"/>
          </a:p>
        </p:txBody>
      </p:sp>
      <p:sp>
        <p:nvSpPr>
          <p:cNvPr id="4" name="スライド イメージ プレースホルダ 3"/>
          <p:cNvSpPr>
            <a:spLocks noGrp="1" noRot="1" noChangeAspect="1"/>
          </p:cNvSpPr>
          <p:nvPr>
            <p:ph type="sldImg" idx="2"/>
          </p:nvPr>
        </p:nvSpPr>
        <p:spPr>
          <a:xfrm>
            <a:off x="712788" y="747713"/>
            <a:ext cx="5381625" cy="3725862"/>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 4"/>
          <p:cNvSpPr>
            <a:spLocks noGrp="1"/>
          </p:cNvSpPr>
          <p:nvPr>
            <p:ph type="body" sz="quarter" idx="3"/>
          </p:nvPr>
        </p:nvSpPr>
        <p:spPr>
          <a:xfrm>
            <a:off x="680721" y="4721188"/>
            <a:ext cx="5445760" cy="4472702"/>
          </a:xfrm>
          <a:prstGeom prst="rect">
            <a:avLst/>
          </a:prstGeom>
        </p:spPr>
        <p:txBody>
          <a:bodyPr vert="horz" lIns="91409" tIns="45704" rIns="91409" bIns="4570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50"/>
            <a:ext cx="2949788" cy="496967"/>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8" y="9440650"/>
            <a:ext cx="2949788" cy="496967"/>
          </a:xfrm>
          <a:prstGeom prst="rect">
            <a:avLst/>
          </a:prstGeom>
        </p:spPr>
        <p:txBody>
          <a:bodyPr vert="horz" lIns="91409" tIns="45704" rIns="91409" bIns="45704" rtlCol="0" anchor="b"/>
          <a:lstStyle>
            <a:lvl1pPr algn="r">
              <a:defRPr sz="1200"/>
            </a:lvl1pPr>
          </a:lstStyle>
          <a:p>
            <a:fld id="{B6357BF3-16C3-4418-84F6-F3749E63C2BB}" type="slidenum">
              <a:rPr kumimoji="1" lang="ja-JP" altLang="en-US" smtClean="0"/>
              <a:pPr/>
              <a:t>‹#›</a:t>
            </a:fld>
            <a:endParaRPr kumimoji="1" lang="ja-JP" altLang="en-US"/>
          </a:p>
        </p:txBody>
      </p:sp>
    </p:spTree>
    <p:extLst>
      <p:ext uri="{BB962C8B-B14F-4D97-AF65-F5344CB8AC3E}">
        <p14:creationId xmlns:p14="http://schemas.microsoft.com/office/powerpoint/2010/main" val="33679637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154D093-2EAD-4909-BE25-F5C46ED2064F}" type="slidenum">
              <a:rPr kumimoji="1" lang="ja-JP" altLang="en-US" smtClean="0"/>
              <a:t>3</a:t>
            </a:fld>
            <a:endParaRPr kumimoji="1" lang="ja-JP" altLang="en-US"/>
          </a:p>
        </p:txBody>
      </p:sp>
    </p:spTree>
    <p:extLst>
      <p:ext uri="{BB962C8B-B14F-4D97-AF65-F5344CB8AC3E}">
        <p14:creationId xmlns:p14="http://schemas.microsoft.com/office/powerpoint/2010/main" val="2781800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88913" y="117475"/>
            <a:ext cx="7434263" cy="5148263"/>
          </a:xfrm>
        </p:spPr>
      </p:sp>
      <p:sp>
        <p:nvSpPr>
          <p:cNvPr id="3" name="ノート プレースホルダー 2"/>
          <p:cNvSpPr>
            <a:spLocks noGrp="1"/>
          </p:cNvSpPr>
          <p:nvPr>
            <p:ph type="body" idx="1"/>
          </p:nvPr>
        </p:nvSpPr>
        <p:spPr/>
        <p:txBody>
          <a:bodyPr/>
          <a:lstStyle/>
          <a:p>
            <a:r>
              <a:rPr lang="ja-JP" altLang="en-US" b="1" dirty="0" smtClean="0"/>
              <a:t>■本人確認は「番号確認」と「身元確認」が必要です</a:t>
            </a:r>
            <a:endParaRPr lang="en-US" altLang="ja-JP" b="1" dirty="0" smtClean="0"/>
          </a:p>
          <a:p>
            <a:r>
              <a:rPr lang="ja-JP" altLang="en-US" dirty="0" smtClean="0"/>
              <a:t>　　従業員が「個人番号カード」を持っている場合には、番号確認と身元確認が</a:t>
            </a:r>
            <a:endParaRPr lang="en-US" altLang="ja-JP" dirty="0" smtClean="0"/>
          </a:p>
          <a:p>
            <a:r>
              <a:rPr lang="ja-JP" altLang="en-US" dirty="0" smtClean="0"/>
              <a:t>　このカードのみで可能です。</a:t>
            </a:r>
            <a:endParaRPr lang="en-US" altLang="ja-JP" dirty="0" smtClean="0"/>
          </a:p>
          <a:p>
            <a:r>
              <a:rPr lang="ja-JP" altLang="en-US" dirty="0" smtClean="0"/>
              <a:t>　　個人番号カードを持っていない従業員については、番号確認は平成２７年</a:t>
            </a:r>
            <a:endParaRPr lang="en-US" altLang="ja-JP" dirty="0" smtClean="0"/>
          </a:p>
          <a:p>
            <a:r>
              <a:rPr lang="ja-JP" altLang="en-US" dirty="0" smtClean="0"/>
              <a:t>　１０月以降に郵送される「通知カード」での確認が基本です。</a:t>
            </a:r>
            <a:endParaRPr lang="en-US" altLang="ja-JP" dirty="0" smtClean="0"/>
          </a:p>
          <a:p>
            <a:r>
              <a:rPr lang="ja-JP" altLang="en-US" dirty="0" smtClean="0"/>
              <a:t>　ただし、通知カードには写真がなく、身元確認はできないため、運転免許証や</a:t>
            </a:r>
            <a:endParaRPr lang="en-US" altLang="ja-JP" dirty="0" smtClean="0"/>
          </a:p>
          <a:p>
            <a:r>
              <a:rPr lang="ja-JP" altLang="en-US" dirty="0" smtClean="0"/>
              <a:t>　パスポートなどで身元確認を行います。</a:t>
            </a:r>
            <a:endParaRPr lang="en-US" altLang="ja-JP" dirty="0" smtClean="0"/>
          </a:p>
          <a:p>
            <a:r>
              <a:rPr lang="ja-JP" altLang="en-US" dirty="0" smtClean="0"/>
              <a:t>　　さらに、原則的な取扱が困難な場合にどうするかの一例を示していますが。</a:t>
            </a:r>
            <a:endParaRPr lang="en-US" altLang="ja-JP" dirty="0" smtClean="0"/>
          </a:p>
          <a:p>
            <a:r>
              <a:rPr lang="ja-JP" altLang="en-US" dirty="0" smtClean="0"/>
              <a:t>　どういう書類で番号確認と身元確認を行うかは詳細に決められています。</a:t>
            </a:r>
            <a:endParaRPr lang="en-US" altLang="ja-JP" dirty="0" smtClean="0"/>
          </a:p>
          <a:p>
            <a:r>
              <a:rPr lang="ja-JP" altLang="en-US" dirty="0" smtClean="0"/>
              <a:t>　　なお</a:t>
            </a:r>
            <a:r>
              <a:rPr lang="ja-JP" altLang="ja-JP" dirty="0" smtClean="0"/>
              <a:t>、雇用関係にあることなどから本人に相違ないことが明らかに判断できる</a:t>
            </a:r>
            <a:endParaRPr lang="en-US" altLang="ja-JP" dirty="0" smtClean="0"/>
          </a:p>
          <a:p>
            <a:r>
              <a:rPr lang="ja-JP" altLang="en-US" dirty="0" smtClean="0"/>
              <a:t>　</a:t>
            </a:r>
            <a:r>
              <a:rPr lang="ja-JP" altLang="ja-JP" dirty="0" smtClean="0"/>
              <a:t>と個人番号利用事務実施者が認めるときは、身元確認のための書類の提示</a:t>
            </a:r>
            <a:endParaRPr lang="en-US" altLang="ja-JP" dirty="0" smtClean="0"/>
          </a:p>
          <a:p>
            <a:r>
              <a:rPr lang="ja-JP" altLang="en-US" dirty="0" smtClean="0"/>
              <a:t>　</a:t>
            </a:r>
            <a:r>
              <a:rPr lang="ja-JP" altLang="ja-JP" dirty="0" smtClean="0"/>
              <a:t>は必要ありません</a:t>
            </a:r>
            <a:r>
              <a:rPr lang="ja-JP" altLang="en-US" dirty="0" smtClean="0"/>
              <a:t>。</a:t>
            </a:r>
            <a:endParaRPr lang="en-US" altLang="ja-JP" dirty="0" smtClean="0"/>
          </a:p>
          <a:p>
            <a:r>
              <a:rPr lang="ja-JP" altLang="en-US" dirty="0" smtClean="0"/>
              <a:t>　　内閣官房のマイナンバーの特設ホームページや国税庁の特設サイトで</a:t>
            </a:r>
            <a:endParaRPr lang="en-US" altLang="ja-JP" dirty="0" smtClean="0"/>
          </a:p>
          <a:p>
            <a:r>
              <a:rPr lang="ja-JP" altLang="en-US" dirty="0" smtClean="0"/>
              <a:t>　本人確認の詳細に関する資料を掲載していますので、参考にしてください。</a:t>
            </a:r>
            <a:endParaRPr lang="en-US" altLang="ja-JP" dirty="0" smtClean="0"/>
          </a:p>
          <a:p>
            <a:endParaRPr lang="en-US" altLang="ja-JP" b="1" u="sng" dirty="0" smtClean="0"/>
          </a:p>
        </p:txBody>
      </p:sp>
      <p:sp>
        <p:nvSpPr>
          <p:cNvPr id="4" name="スライド番号プレースホルダー 3"/>
          <p:cNvSpPr>
            <a:spLocks noGrp="1"/>
          </p:cNvSpPr>
          <p:nvPr>
            <p:ph type="sldNum" sz="quarter" idx="10"/>
          </p:nvPr>
        </p:nvSpPr>
        <p:spPr/>
        <p:txBody>
          <a:bodyPr/>
          <a:lstStyle/>
          <a:p>
            <a:fld id="{7FCB9D1C-6187-4BF0-941C-9839D6B1B94B}"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1930178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48"/>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6CEDC5C-BBD2-40CC-BECC-41142D337441}"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a:xfrm>
            <a:off x="7610152" y="6356473"/>
            <a:ext cx="2311400" cy="365125"/>
          </a:xfrm>
        </p:spPr>
        <p:txBody>
          <a:bodyPr/>
          <a:lstStyle>
            <a:lvl1pPr>
              <a:defRPr sz="1600"/>
            </a:lvl1pPr>
          </a:lstStyle>
          <a:p>
            <a:fld id="{31D6D22E-128E-4E46-9378-6FE72742C74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08932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89AC0E-7084-4CC2-814E-3E6E221F6EA8}"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29863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44"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626"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397C9AE-B4A1-4A94-A329-740E39588061}"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5906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DFDE80B-5E02-40B2-9D9A-AEE667E66AD3}"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42342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23"/>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E9A7E1C-71A4-4590-9EB3-424070C570AB}"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976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623"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48"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A7EE83-D718-44BD-A7AA-0C100059FEE9}"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872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9"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9"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BD6526A-2B50-4671-90BB-F77E5C6E5B17}"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6645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00DAA0B-95AD-4385-AA13-32990429B1DB}"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1086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43703D7-CF1F-443A-B9EC-4B877C448072}"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51937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8"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14778A-FF74-4D66-8902-F2576B33876C}"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29356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1AF42F-8583-43BF-8DE3-A6AF45188F7C}"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31D6D22E-128E-4E46-9378-6FE72742C74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29356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9"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9"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47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CD2BB-9E23-45A3-9613-2F2309B13614}" type="datetime1">
              <a:rPr lang="ja-JP" altLang="en-US" smtClean="0">
                <a:solidFill>
                  <a:prstClr val="black">
                    <a:tint val="75000"/>
                  </a:prstClr>
                </a:solidFill>
              </a:rPr>
              <a:t>2015/2/26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9" y="635647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3" y="635647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6D22E-128E-4E46-9378-6FE72742C74C}"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17983717"/>
      </p:ext>
    </p:extLst>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 id="2147484070" r:id="rId5"/>
    <p:sldLayoutId id="2147484071" r:id="rId6"/>
    <p:sldLayoutId id="2147484072" r:id="rId7"/>
    <p:sldLayoutId id="2147484073" r:id="rId8"/>
    <p:sldLayoutId id="2147484074" r:id="rId9"/>
    <p:sldLayoutId id="2147484075" r:id="rId10"/>
    <p:sldLayoutId id="2147484076"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スライド番号プレースホルダ 13"/>
          <p:cNvSpPr txBox="1">
            <a:spLocks/>
          </p:cNvSpPr>
          <p:nvPr/>
        </p:nvSpPr>
        <p:spPr>
          <a:xfrm>
            <a:off x="7569200" y="6520260"/>
            <a:ext cx="23114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742950" indent="-28575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11430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6002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20574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9pPr>
          </a:lstStyle>
          <a:p>
            <a:pPr algn="r" eaLnBrk="1" hangingPunct="1"/>
            <a:fld id="{E98E3D11-B20C-4737-A1C4-570B2B0E3F88}" type="slidenum">
              <a:rPr lang="ja-JP" altLang="en-US" sz="1600" smtClean="0"/>
              <a:pPr algn="r" eaLnBrk="1" hangingPunct="1"/>
              <a:t>1</a:t>
            </a:fld>
            <a:endParaRPr lang="ja-JP" altLang="en-US" sz="1600" dirty="0" smtClean="0"/>
          </a:p>
        </p:txBody>
      </p:sp>
      <p:sp>
        <p:nvSpPr>
          <p:cNvPr id="23" name="角丸四角形 22"/>
          <p:cNvSpPr/>
          <p:nvPr/>
        </p:nvSpPr>
        <p:spPr>
          <a:xfrm>
            <a:off x="115795" y="620688"/>
            <a:ext cx="9409357" cy="6082134"/>
          </a:xfrm>
          <a:prstGeom prst="roundRect">
            <a:avLst>
              <a:gd name="adj" fmla="val 396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001" tIns="40000" rIns="80001" bIns="40000" rtlCol="0" anchor="ctr"/>
          <a:lstStyle/>
          <a:p>
            <a:pPr algn="ctr"/>
            <a:endParaRPr kumimoji="1" lang="ja-JP" altLang="en-US" dirty="0"/>
          </a:p>
        </p:txBody>
      </p:sp>
      <p:sp>
        <p:nvSpPr>
          <p:cNvPr id="24" name="テキスト ボックス 23"/>
          <p:cNvSpPr txBox="1"/>
          <p:nvPr/>
        </p:nvSpPr>
        <p:spPr>
          <a:xfrm>
            <a:off x="182059" y="548680"/>
            <a:ext cx="9343094" cy="6036258"/>
          </a:xfrm>
          <a:prstGeom prst="rect">
            <a:avLst/>
          </a:prstGeom>
          <a:noFill/>
        </p:spPr>
        <p:txBody>
          <a:bodyPr wrap="square" lIns="80001" tIns="40000" rIns="80001" bIns="40000" rtlCol="0">
            <a:spAutoFit/>
          </a:bodyPr>
          <a:lstStyle/>
          <a:p>
            <a:pPr>
              <a:lnSpc>
                <a:spcPct val="150000"/>
              </a:lnSpc>
            </a:pPr>
            <a:r>
              <a:rPr lang="ja-JP" altLang="en-US" dirty="0">
                <a:latin typeface="+mn-ea"/>
              </a:rPr>
              <a:t>１．制度の理解と住民</a:t>
            </a:r>
            <a:r>
              <a:rPr lang="ja-JP" altLang="en-US" dirty="0" smtClean="0">
                <a:latin typeface="+mn-ea"/>
              </a:rPr>
              <a:t>説明</a:t>
            </a:r>
            <a:endParaRPr lang="en-US" altLang="ja-JP" dirty="0" smtClean="0">
              <a:latin typeface="+mn-ea"/>
            </a:endParaRP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平成</a:t>
            </a:r>
            <a:r>
              <a:rPr lang="en-US" altLang="ja-JP" sz="1600" dirty="0">
                <a:latin typeface="HGPｺﾞｼｯｸM" panose="020B0600000000000000" pitchFamily="50" charset="-128"/>
                <a:ea typeface="HGPｺﾞｼｯｸM" panose="020B0600000000000000" pitchFamily="50" charset="-128"/>
              </a:rPr>
              <a:t>28</a:t>
            </a:r>
            <a:r>
              <a:rPr lang="ja-JP" altLang="en-US" sz="1600" dirty="0">
                <a:latin typeface="HGPｺﾞｼｯｸM" panose="020B0600000000000000" pitchFamily="50" charset="-128"/>
                <a:ea typeface="HGPｺﾞｼｯｸM" panose="020B0600000000000000" pitchFamily="50" charset="-128"/>
              </a:rPr>
              <a:t>年</a:t>
            </a:r>
            <a:r>
              <a:rPr lang="en-US" altLang="ja-JP" sz="1600" dirty="0">
                <a:latin typeface="HGPｺﾞｼｯｸM" panose="020B0600000000000000" pitchFamily="50" charset="-128"/>
                <a:ea typeface="HGPｺﾞｼｯｸM" panose="020B0600000000000000" pitchFamily="50" charset="-128"/>
              </a:rPr>
              <a:t>1</a:t>
            </a:r>
            <a:r>
              <a:rPr lang="ja-JP" altLang="en-US" sz="1600" dirty="0">
                <a:latin typeface="HGPｺﾞｼｯｸM" panose="020B0600000000000000" pitchFamily="50" charset="-128"/>
                <a:ea typeface="HGPｺﾞｼｯｸM" panose="020B0600000000000000" pitchFamily="50" charset="-128"/>
              </a:rPr>
              <a:t>月　個人番号の利用</a:t>
            </a:r>
            <a:r>
              <a:rPr lang="ja-JP" altLang="en-US" sz="1600" dirty="0" smtClean="0">
                <a:latin typeface="HGPｺﾞｼｯｸM" panose="020B0600000000000000" pitchFamily="50" charset="-128"/>
                <a:ea typeface="HGPｺﾞｼｯｸM" panose="020B0600000000000000" pitchFamily="50" charset="-128"/>
              </a:rPr>
              <a:t>開始（</a:t>
            </a:r>
            <a:r>
              <a:rPr lang="ja-JP" altLang="en-US" sz="1600" dirty="0">
                <a:latin typeface="HGPｺﾞｼｯｸM" panose="020B0600000000000000" pitchFamily="50" charset="-128"/>
                <a:ea typeface="HGPｺﾞｼｯｸM" panose="020B0600000000000000" pitchFamily="50" charset="-128"/>
              </a:rPr>
              <a:t>申請者等に対し、各種申請書類へ個人番号の記入を求める等）</a:t>
            </a:r>
            <a:endParaRPr lang="en-US" altLang="ja-JP" sz="1600" dirty="0">
              <a:latin typeface="HGPｺﾞｼｯｸM" panose="020B0600000000000000" pitchFamily="50" charset="-128"/>
              <a:ea typeface="HGPｺﾞｼｯｸM" panose="020B0600000000000000" pitchFamily="50" charset="-128"/>
            </a:endParaRP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このため、窓口担当者を含め関係業務に関わる職員は、住民等からの問合せに対応できるよう、番号制度への理解を深める必要がある。</a:t>
            </a:r>
            <a:endParaRPr lang="en-US" altLang="ja-JP" sz="1600" dirty="0">
              <a:latin typeface="HGPｺﾞｼｯｸM" panose="020B0600000000000000" pitchFamily="50" charset="-128"/>
              <a:ea typeface="HGPｺﾞｼｯｸM" panose="020B0600000000000000" pitchFamily="50" charset="-128"/>
            </a:endParaRPr>
          </a:p>
          <a:p>
            <a:pPr lvl="2"/>
            <a:r>
              <a:rPr lang="en-US" altLang="ja-JP" sz="1400" dirty="0">
                <a:latin typeface="HGPｺﾞｼｯｸM" panose="020B0600000000000000" pitchFamily="50" charset="-128"/>
                <a:ea typeface="HGPｺﾞｼｯｸM" panose="020B0600000000000000" pitchFamily="50" charset="-128"/>
              </a:rPr>
              <a:t>※</a:t>
            </a:r>
            <a:r>
              <a:rPr lang="ja-JP" altLang="en-US" sz="1400" dirty="0">
                <a:latin typeface="HGPｺﾞｼｯｸM" panose="020B0600000000000000" pitchFamily="50" charset="-128"/>
                <a:ea typeface="HGPｺﾞｼｯｸM" panose="020B0600000000000000" pitchFamily="50" charset="-128"/>
              </a:rPr>
              <a:t>　マイナンバーホームページ（内閣官房</a:t>
            </a:r>
            <a:r>
              <a:rPr lang="en-US" altLang="ja-JP" sz="1400" dirty="0">
                <a:latin typeface="HGPｺﾞｼｯｸM" panose="020B0600000000000000" pitchFamily="50" charset="-128"/>
                <a:ea typeface="HGPｺﾞｼｯｸM" panose="020B0600000000000000" pitchFamily="50" charset="-128"/>
              </a:rPr>
              <a:t>HP</a:t>
            </a:r>
            <a:r>
              <a:rPr lang="ja-JP" altLang="en-US" sz="1400" dirty="0">
                <a:latin typeface="HGPｺﾞｼｯｸM" panose="020B0600000000000000" pitchFamily="50" charset="-128"/>
                <a:ea typeface="HGPｺﾞｼｯｸM" panose="020B0600000000000000" pitchFamily="50" charset="-128"/>
              </a:rPr>
              <a:t>）　→　「番号制度の概要</a:t>
            </a:r>
            <a:r>
              <a:rPr lang="ja-JP" altLang="en-US" sz="1400" dirty="0" smtClean="0">
                <a:latin typeface="HGPｺﾞｼｯｸM" panose="020B0600000000000000" pitchFamily="50" charset="-128"/>
                <a:ea typeface="HGPｺﾞｼｯｸM" panose="020B0600000000000000" pitchFamily="50" charset="-128"/>
              </a:rPr>
              <a:t>」</a:t>
            </a:r>
            <a:endParaRPr lang="en-US" altLang="ja-JP" sz="1400" dirty="0" smtClean="0">
              <a:latin typeface="HGPｺﾞｼｯｸM" panose="020B0600000000000000" pitchFamily="50" charset="-128"/>
              <a:ea typeface="HGPｺﾞｼｯｸM" panose="020B0600000000000000" pitchFamily="50" charset="-128"/>
            </a:endParaRPr>
          </a:p>
          <a:p>
            <a:pPr lvl="2">
              <a:lnSpc>
                <a:spcPts val="600"/>
              </a:lnSpc>
            </a:pPr>
            <a:endParaRPr lang="en-US" altLang="ja-JP" sz="10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dirty="0">
                <a:latin typeface="+mn-ea"/>
              </a:rPr>
              <a:t>２．取扱いガイドラインの遵守</a:t>
            </a: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特定個人情報</a:t>
            </a:r>
            <a:r>
              <a:rPr lang="en-US" altLang="ja-JP" sz="1600" baseline="30000" dirty="0">
                <a:latin typeface="HGPｺﾞｼｯｸM" panose="020B0600000000000000" pitchFamily="50" charset="-128"/>
                <a:ea typeface="HGPｺﾞｼｯｸM" panose="020B0600000000000000" pitchFamily="50" charset="-128"/>
              </a:rPr>
              <a:t>(※1)</a:t>
            </a:r>
            <a:r>
              <a:rPr lang="ja-JP" altLang="en-US" sz="1600" dirty="0">
                <a:latin typeface="HGPｺﾞｼｯｸM" panose="020B0600000000000000" pitchFamily="50" charset="-128"/>
                <a:ea typeface="HGPｺﾞｼｯｸM" panose="020B0600000000000000" pitchFamily="50" charset="-128"/>
              </a:rPr>
              <a:t>の取扱い等に関しては、番号法等に基づき厳格なルールが定められており、違反した者には罰則が適用される場合がある。</a:t>
            </a:r>
            <a:endParaRPr lang="en-US" altLang="ja-JP" sz="1600" dirty="0">
              <a:latin typeface="HGPｺﾞｼｯｸM" panose="020B0600000000000000" pitchFamily="50" charset="-128"/>
              <a:ea typeface="HGPｺﾞｼｯｸM" panose="020B0600000000000000" pitchFamily="50" charset="-128"/>
            </a:endParaRP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個人番号を取扱う実務担当者は、「特定個人情報の適正な取扱いに関するガイドライン（行政機関等・地方公共団体等編）」 </a:t>
            </a:r>
            <a:r>
              <a:rPr lang="en-US" altLang="ja-JP" sz="1600" baseline="30000" dirty="0">
                <a:latin typeface="HGPｺﾞｼｯｸM" panose="020B0600000000000000" pitchFamily="50" charset="-128"/>
                <a:ea typeface="HGPｺﾞｼｯｸM" panose="020B0600000000000000" pitchFamily="50" charset="-128"/>
              </a:rPr>
              <a:t>(※2)</a:t>
            </a:r>
            <a:r>
              <a:rPr lang="ja-JP" altLang="en-US" sz="1600" dirty="0">
                <a:latin typeface="HGPｺﾞｼｯｸM" panose="020B0600000000000000" pitchFamily="50" charset="-128"/>
                <a:ea typeface="HGPｺﾞｼｯｸM" panose="020B0600000000000000" pitchFamily="50" charset="-128"/>
              </a:rPr>
              <a:t>に基づき、適切な取扱いが行われるよう留意されたい。</a:t>
            </a:r>
          </a:p>
          <a:p>
            <a:pPr lvl="2"/>
            <a:r>
              <a:rPr lang="en-US" altLang="ja-JP" sz="1400" baseline="30000" dirty="0">
                <a:latin typeface="HGPｺﾞｼｯｸM" panose="020B0600000000000000" pitchFamily="50" charset="-128"/>
                <a:ea typeface="HGPｺﾞｼｯｸM" panose="020B0600000000000000" pitchFamily="50" charset="-128"/>
              </a:rPr>
              <a:t>※</a:t>
            </a:r>
            <a:r>
              <a:rPr lang="ja-JP" altLang="en-US" sz="1400" baseline="30000" dirty="0">
                <a:latin typeface="HGPｺﾞｼｯｸM" panose="020B0600000000000000" pitchFamily="50" charset="-128"/>
                <a:ea typeface="HGPｺﾞｼｯｸM" panose="020B0600000000000000" pitchFamily="50" charset="-128"/>
              </a:rPr>
              <a:t>１ </a:t>
            </a:r>
            <a:r>
              <a:rPr lang="ja-JP" altLang="en-US" sz="1400" dirty="0">
                <a:latin typeface="HGPｺﾞｼｯｸM" panose="020B0600000000000000" pitchFamily="50" charset="-128"/>
                <a:ea typeface="HGPｺﾞｼｯｸM" panose="020B0600000000000000" pitchFamily="50" charset="-128"/>
              </a:rPr>
              <a:t>　特定個人情報とは、個人番号をその内容に含む個人情報のこと。</a:t>
            </a:r>
          </a:p>
          <a:p>
            <a:pPr lvl="2"/>
            <a:r>
              <a:rPr lang="en-US" altLang="ja-JP" sz="1400" baseline="30000" dirty="0">
                <a:latin typeface="HGPｺﾞｼｯｸM" panose="020B0600000000000000" pitchFamily="50" charset="-128"/>
                <a:ea typeface="HGPｺﾞｼｯｸM" panose="020B0600000000000000" pitchFamily="50" charset="-128"/>
              </a:rPr>
              <a:t>※</a:t>
            </a:r>
            <a:r>
              <a:rPr lang="ja-JP" altLang="en-US" sz="1400" baseline="30000" dirty="0">
                <a:latin typeface="HGPｺﾞｼｯｸM" panose="020B0600000000000000" pitchFamily="50" charset="-128"/>
                <a:ea typeface="HGPｺﾞｼｯｸM" panose="020B0600000000000000" pitchFamily="50" charset="-128"/>
              </a:rPr>
              <a:t>２ </a:t>
            </a:r>
            <a:r>
              <a:rPr lang="ja-JP" altLang="en-US" sz="1400" dirty="0">
                <a:latin typeface="HGPｺﾞｼｯｸM" panose="020B0600000000000000" pitchFamily="50" charset="-128"/>
                <a:ea typeface="HGPｺﾞｼｯｸM" panose="020B0600000000000000" pitchFamily="50" charset="-128"/>
              </a:rPr>
              <a:t>　特定個人情報保護委員会ＨＰ→「法令・ガイドライン」→「ガイドライン</a:t>
            </a:r>
            <a:r>
              <a:rPr lang="ja-JP" altLang="en-US" sz="1400" dirty="0" smtClean="0">
                <a:latin typeface="HGPｺﾞｼｯｸM" panose="020B0600000000000000" pitchFamily="50" charset="-128"/>
                <a:ea typeface="HGPｺﾞｼｯｸM" panose="020B0600000000000000" pitchFamily="50" charset="-128"/>
              </a:rPr>
              <a:t>」</a:t>
            </a:r>
            <a:endParaRPr lang="en-US" altLang="ja-JP" sz="1400" dirty="0" smtClean="0">
              <a:latin typeface="HGPｺﾞｼｯｸM" panose="020B0600000000000000" pitchFamily="50" charset="-128"/>
              <a:ea typeface="HGPｺﾞｼｯｸM" panose="020B0600000000000000" pitchFamily="50" charset="-128"/>
            </a:endParaRPr>
          </a:p>
          <a:p>
            <a:pPr lvl="2">
              <a:lnSpc>
                <a:spcPts val="600"/>
              </a:lnSpc>
            </a:pPr>
            <a:endParaRPr lang="ja-JP" altLang="en-US" sz="1000" dirty="0">
              <a:latin typeface="HGPｺﾞｼｯｸM" panose="020B0600000000000000" pitchFamily="50" charset="-128"/>
              <a:ea typeface="HGPｺﾞｼｯｸM" panose="020B0600000000000000" pitchFamily="50" charset="-128"/>
            </a:endParaRPr>
          </a:p>
          <a:p>
            <a:pPr>
              <a:lnSpc>
                <a:spcPct val="150000"/>
              </a:lnSpc>
            </a:pPr>
            <a:r>
              <a:rPr lang="ja-JP" altLang="en-US" dirty="0">
                <a:latin typeface="+mn-ea"/>
              </a:rPr>
              <a:t>３．関係事務の洗い出しと業務フローの</a:t>
            </a:r>
            <a:r>
              <a:rPr lang="ja-JP" altLang="en-US" dirty="0" smtClean="0">
                <a:latin typeface="+mn-ea"/>
              </a:rPr>
              <a:t>見直し</a:t>
            </a:r>
            <a:endParaRPr lang="en-US" altLang="ja-JP" dirty="0">
              <a:latin typeface="HGPｺﾞｼｯｸM" panose="020B0600000000000000" pitchFamily="50" charset="-128"/>
              <a:ea typeface="HGPｺﾞｼｯｸM" panose="020B0600000000000000" pitchFamily="50" charset="-128"/>
            </a:endParaRP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番号制度導入に当たっては、個人番号を利用する事務、当該事務の所管課及び関係課を網羅的に洗い出した上で、個人番号を利用する時点を確認するなど、制度導入後の新たな業務フローを作成する。</a:t>
            </a:r>
            <a:endParaRPr lang="en-US" altLang="ja-JP" sz="1600" dirty="0">
              <a:latin typeface="HGPｺﾞｼｯｸM" panose="020B0600000000000000" pitchFamily="50" charset="-128"/>
              <a:ea typeface="HGPｺﾞｼｯｸM" panose="020B0600000000000000" pitchFamily="50" charset="-128"/>
            </a:endParaRP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当該業務フローは、システム改修要件の明確化、セキュリティ対策等に活用されたい</a:t>
            </a:r>
            <a:r>
              <a:rPr lang="ja-JP" altLang="en-US" sz="1600" dirty="0" smtClean="0">
                <a:latin typeface="HGPｺﾞｼｯｸM" panose="020B0600000000000000" pitchFamily="50" charset="-128"/>
                <a:ea typeface="HGPｺﾞｼｯｸM" panose="020B0600000000000000" pitchFamily="50" charset="-128"/>
              </a:rPr>
              <a:t>。　</a:t>
            </a:r>
            <a:r>
              <a:rPr lang="en-US" altLang="ja-JP" sz="1400" dirty="0" smtClean="0">
                <a:latin typeface="HGPｺﾞｼｯｸM" panose="020B0600000000000000" pitchFamily="50" charset="-128"/>
                <a:ea typeface="HGPｺﾞｼｯｸM" panose="020B0600000000000000" pitchFamily="50" charset="-128"/>
              </a:rPr>
              <a:t>18</a:t>
            </a:r>
            <a:r>
              <a:rPr lang="ja-JP" altLang="en-US" sz="1400" dirty="0" smtClean="0">
                <a:latin typeface="HGPｺﾞｼｯｸM" panose="020B0600000000000000" pitchFamily="50" charset="-128"/>
                <a:ea typeface="HGPｺﾞｼｯｸM" panose="020B0600000000000000" pitchFamily="50" charset="-128"/>
              </a:rPr>
              <a:t>ページ</a:t>
            </a:r>
            <a:r>
              <a:rPr lang="ja-JP" altLang="en-US" sz="1400" dirty="0" smtClean="0">
                <a:latin typeface="HGPｺﾞｼｯｸM" panose="020B0600000000000000" pitchFamily="50" charset="-128"/>
                <a:ea typeface="HGPｺﾞｼｯｸM" panose="020B0600000000000000" pitchFamily="50" charset="-128"/>
              </a:rPr>
              <a:t>参照</a:t>
            </a:r>
            <a:endParaRPr lang="en-US" altLang="ja-JP" sz="1400" dirty="0" smtClean="0">
              <a:latin typeface="HGPｺﾞｼｯｸM" panose="020B0600000000000000" pitchFamily="50" charset="-128"/>
              <a:ea typeface="HGPｺﾞｼｯｸM" panose="020B0600000000000000" pitchFamily="50" charset="-128"/>
            </a:endParaRPr>
          </a:p>
          <a:p>
            <a:pPr lvl="1">
              <a:lnSpc>
                <a:spcPts val="600"/>
              </a:lnSpc>
            </a:pPr>
            <a:endParaRPr lang="ja-JP" altLang="en-US" sz="1000" dirty="0">
              <a:latin typeface="HGPｺﾞｼｯｸM" panose="020B0600000000000000" pitchFamily="50" charset="-128"/>
              <a:ea typeface="HGPｺﾞｼｯｸM" panose="020B0600000000000000" pitchFamily="50" charset="-128"/>
            </a:endParaRPr>
          </a:p>
          <a:p>
            <a:pPr>
              <a:lnSpc>
                <a:spcPct val="150000"/>
              </a:lnSpc>
            </a:pPr>
            <a:r>
              <a:rPr lang="ja-JP" altLang="en-US" dirty="0" smtClean="0">
                <a:latin typeface="+mn-ea"/>
              </a:rPr>
              <a:t>４．</a:t>
            </a:r>
            <a:r>
              <a:rPr lang="ja-JP" altLang="en-US" dirty="0">
                <a:latin typeface="+mn-ea"/>
              </a:rPr>
              <a:t>業務システムの改修等</a:t>
            </a: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上記</a:t>
            </a:r>
            <a:r>
              <a:rPr lang="ja-JP" altLang="en-US" sz="1600" dirty="0" smtClean="0">
                <a:latin typeface="HGPｺﾞｼｯｸM" panose="020B0600000000000000" pitchFamily="50" charset="-128"/>
                <a:ea typeface="HGPｺﾞｼｯｸM" panose="020B0600000000000000" pitchFamily="50" charset="-128"/>
              </a:rPr>
              <a:t>業務</a:t>
            </a:r>
            <a:r>
              <a:rPr lang="ja-JP" altLang="en-US" sz="1600" dirty="0">
                <a:latin typeface="HGPｺﾞｼｯｸM" panose="020B0600000000000000" pitchFamily="50" charset="-128"/>
                <a:ea typeface="HGPｺﾞｼｯｸM" panose="020B0600000000000000" pitchFamily="50" charset="-128"/>
              </a:rPr>
              <a:t>フローも活用した上で、番号制度導入に必要な業務システムの改修に向け、改修要件の整理、改修費用の予算措置（予算要求、補助金申請）、システム調達等を行っていただきたい。</a:t>
            </a:r>
            <a:endParaRPr lang="en-US" altLang="ja-JP" sz="1600" dirty="0">
              <a:latin typeface="HGPｺﾞｼｯｸM" panose="020B0600000000000000" pitchFamily="50" charset="-128"/>
              <a:ea typeface="HGPｺﾞｼｯｸM" panose="020B0600000000000000" pitchFamily="50" charset="-128"/>
            </a:endParaRPr>
          </a:p>
          <a:p>
            <a:pPr marL="628650" lvl="1" indent="-171450">
              <a:buFont typeface="Arial" panose="020B0604020202020204" pitchFamily="34" charset="0"/>
              <a:buChar char="•"/>
            </a:pPr>
            <a:r>
              <a:rPr lang="ja-JP" altLang="en-US" sz="1600" dirty="0">
                <a:latin typeface="HGPｺﾞｼｯｸM" panose="020B0600000000000000" pitchFamily="50" charset="-128"/>
                <a:ea typeface="HGPｺﾞｼｯｸM" panose="020B0600000000000000" pitchFamily="50" charset="-128"/>
              </a:rPr>
              <a:t>見積書</a:t>
            </a:r>
            <a:r>
              <a:rPr lang="ja-JP" altLang="en-US" sz="1600" dirty="0" smtClean="0">
                <a:latin typeface="HGPｺﾞｼｯｸM" panose="020B0600000000000000" pitchFamily="50" charset="-128"/>
                <a:ea typeface="HGPｺﾞｼｯｸM" panose="020B0600000000000000" pitchFamily="50" charset="-128"/>
              </a:rPr>
              <a:t>の精査（見積書の内訳から工数等の妥当性確認</a:t>
            </a:r>
            <a:r>
              <a:rPr lang="ja-JP" altLang="en-US" sz="1600" dirty="0">
                <a:latin typeface="HGPｺﾞｼｯｸM" panose="020B0600000000000000" pitchFamily="50" charset="-128"/>
                <a:ea typeface="HGPｺﾞｼｯｸM" panose="020B0600000000000000" pitchFamily="50" charset="-128"/>
              </a:rPr>
              <a:t>、複数者から見積を取得し</a:t>
            </a:r>
            <a:r>
              <a:rPr lang="ja-JP" altLang="en-US" sz="1600" dirty="0" smtClean="0">
                <a:latin typeface="HGPｺﾞｼｯｸM" panose="020B0600000000000000" pitchFamily="50" charset="-128"/>
                <a:ea typeface="HGPｺﾞｼｯｸM" panose="020B0600000000000000" pitchFamily="50" charset="-128"/>
              </a:rPr>
              <a:t>比較等）が必要。</a:t>
            </a:r>
            <a:endParaRPr lang="en-US" altLang="ja-JP" sz="1600" dirty="0" smtClean="0">
              <a:latin typeface="HGPｺﾞｼｯｸM" panose="020B0600000000000000" pitchFamily="50" charset="-128"/>
              <a:ea typeface="HGPｺﾞｼｯｸM" panose="020B0600000000000000" pitchFamily="50" charset="-128"/>
            </a:endParaRPr>
          </a:p>
          <a:p>
            <a:pPr lvl="1" algn="r"/>
            <a:r>
              <a:rPr lang="en-US" altLang="ja-JP" sz="1400" dirty="0" smtClean="0">
                <a:latin typeface="HGPｺﾞｼｯｸM" panose="020B0600000000000000" pitchFamily="50" charset="-128"/>
                <a:ea typeface="HGPｺﾞｼｯｸM" panose="020B0600000000000000" pitchFamily="50" charset="-128"/>
              </a:rPr>
              <a:t>20</a:t>
            </a:r>
            <a:r>
              <a:rPr lang="ja-JP" altLang="en-US" sz="1400" dirty="0" smtClean="0">
                <a:latin typeface="HGPｺﾞｼｯｸM" panose="020B0600000000000000" pitchFamily="50" charset="-128"/>
                <a:ea typeface="HGPｺﾞｼｯｸM" panose="020B0600000000000000" pitchFamily="50" charset="-128"/>
              </a:rPr>
              <a:t>ページ</a:t>
            </a:r>
            <a:r>
              <a:rPr lang="ja-JP" altLang="en-US" sz="1400" dirty="0">
                <a:latin typeface="HGPｺﾞｼｯｸM" panose="020B0600000000000000" pitchFamily="50" charset="-128"/>
                <a:ea typeface="HGPｺﾞｼｯｸM" panose="020B0600000000000000" pitchFamily="50" charset="-128"/>
              </a:rPr>
              <a:t>参照</a:t>
            </a:r>
            <a:endParaRPr lang="ja-JP" altLang="en-US" sz="1600" dirty="0">
              <a:latin typeface="+mn-ea"/>
            </a:endParaRPr>
          </a:p>
        </p:txBody>
      </p:sp>
      <p:sp>
        <p:nvSpPr>
          <p:cNvPr id="6" name="テキスト ボックス 5"/>
          <p:cNvSpPr txBox="1"/>
          <p:nvPr/>
        </p:nvSpPr>
        <p:spPr>
          <a:xfrm>
            <a:off x="-14514" y="-27384"/>
            <a:ext cx="9927770" cy="511668"/>
          </a:xfrm>
          <a:prstGeom prst="rect">
            <a:avLst/>
          </a:prstGeom>
          <a:noFill/>
        </p:spPr>
        <p:txBody>
          <a:bodyPr wrap="square" lIns="80001" tIns="40000" rIns="80001" bIns="40000" rtlCol="0">
            <a:spAutoFit/>
          </a:bodyPr>
          <a:lstStyle/>
          <a:p>
            <a:pPr algn="ctr"/>
            <a:r>
              <a:rPr lang="ja-JP" altLang="en-US" sz="2800" dirty="0">
                <a:solidFill>
                  <a:schemeClr val="tx2"/>
                </a:solidFill>
                <a:latin typeface="ＤＦ特太ゴシック体" panose="020B0509000000000000" pitchFamily="49" charset="-128"/>
                <a:ea typeface="ＤＦ特太ゴシック体" panose="020B0509000000000000" pitchFamily="49" charset="-128"/>
              </a:rPr>
              <a:t>社会保障・税</a:t>
            </a:r>
            <a:r>
              <a:rPr lang="ja-JP" altLang="en-US" sz="2800" dirty="0" smtClean="0">
                <a:solidFill>
                  <a:schemeClr val="tx2"/>
                </a:solidFill>
                <a:latin typeface="ＤＦ特太ゴシック体" panose="020B0509000000000000" pitchFamily="49" charset="-128"/>
                <a:ea typeface="ＤＦ特太ゴシック体" panose="020B0509000000000000" pitchFamily="49" charset="-128"/>
              </a:rPr>
              <a:t>番号制度の導入の準備（概要）</a:t>
            </a:r>
            <a:endParaRPr lang="ja-JP" altLang="en-US" sz="2800" dirty="0">
              <a:solidFill>
                <a:schemeClr val="tx2"/>
              </a:solidFill>
              <a:latin typeface="ＤＦ特太ゴシック体" panose="020B0509000000000000" pitchFamily="49" charset="-128"/>
              <a:ea typeface="ＤＦ特太ゴシック体" panose="020B0509000000000000" pitchFamily="49" charset="-128"/>
            </a:endParaRPr>
          </a:p>
        </p:txBody>
      </p:sp>
      <p:grpSp>
        <p:nvGrpSpPr>
          <p:cNvPr id="7" name="グループ化 6"/>
          <p:cNvGrpSpPr/>
          <p:nvPr/>
        </p:nvGrpSpPr>
        <p:grpSpPr>
          <a:xfrm>
            <a:off x="6321152" y="1772816"/>
            <a:ext cx="1235255" cy="221933"/>
            <a:chOff x="3008784" y="4071164"/>
            <a:chExt cx="1235255" cy="221933"/>
          </a:xfrm>
        </p:grpSpPr>
        <p:pic>
          <p:nvPicPr>
            <p:cNvPr id="8" name="Picture 2" descr="D:\Userfile\search_png\search_png\search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08784" y="4071164"/>
              <a:ext cx="1235255" cy="221933"/>
            </a:xfrm>
            <a:prstGeom prst="rect">
              <a:avLst/>
            </a:prstGeom>
            <a:noFill/>
            <a:extLst>
              <a:ext uri="{909E8E84-426E-40DD-AFC4-6F175D3DCCD1}">
                <a14:hiddenFill xmlns:a14="http://schemas.microsoft.com/office/drawing/2010/main">
                  <a:solidFill>
                    <a:srgbClr val="FFFFFF"/>
                  </a:solidFill>
                </a14:hiddenFill>
              </a:ext>
            </a:extLst>
          </p:spPr>
        </p:pic>
        <p:sp>
          <p:nvSpPr>
            <p:cNvPr id="9" name="正方形/長方形 8"/>
            <p:cNvSpPr/>
            <p:nvPr/>
          </p:nvSpPr>
          <p:spPr>
            <a:xfrm>
              <a:off x="3019121" y="4110122"/>
              <a:ext cx="925767" cy="144016"/>
            </a:xfrm>
            <a:prstGeom prst="rect">
              <a:avLst/>
            </a:prstGeom>
            <a:no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b="1" dirty="0" smtClean="0"/>
                <a:t>マイナンバー</a:t>
              </a:r>
              <a:endParaRPr kumimoji="1" lang="ja-JP" altLang="en-US" sz="1000" b="1" dirty="0"/>
            </a:p>
          </p:txBody>
        </p:sp>
      </p:grpSp>
      <p:grpSp>
        <p:nvGrpSpPr>
          <p:cNvPr id="10" name="グループ化 9"/>
          <p:cNvGrpSpPr/>
          <p:nvPr/>
        </p:nvGrpSpPr>
        <p:grpSpPr>
          <a:xfrm>
            <a:off x="6537176" y="3628832"/>
            <a:ext cx="2114550" cy="238125"/>
            <a:chOff x="4376936" y="4030018"/>
            <a:chExt cx="2114550" cy="238125"/>
          </a:xfrm>
        </p:grpSpPr>
        <p:pic>
          <p:nvPicPr>
            <p:cNvPr id="1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6936" y="4030018"/>
              <a:ext cx="211455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正方形/長方形 11"/>
            <p:cNvSpPr/>
            <p:nvPr/>
          </p:nvSpPr>
          <p:spPr>
            <a:xfrm>
              <a:off x="4376936" y="4077072"/>
              <a:ext cx="1736758" cy="144016"/>
            </a:xfrm>
            <a:prstGeom prst="rect">
              <a:avLst/>
            </a:prstGeom>
            <a:no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b="1" dirty="0"/>
                <a:t>特定個人情報保護委員会</a:t>
              </a:r>
              <a:endParaRPr kumimoji="1" lang="ja-JP" altLang="en-US" sz="1000" b="1" dirty="0"/>
            </a:p>
          </p:txBody>
        </p:sp>
      </p:grpSp>
    </p:spTree>
    <p:extLst>
      <p:ext uri="{BB962C8B-B14F-4D97-AF65-F5344CB8AC3E}">
        <p14:creationId xmlns:p14="http://schemas.microsoft.com/office/powerpoint/2010/main" val="1272092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514" y="-27384"/>
            <a:ext cx="9927770" cy="511668"/>
          </a:xfrm>
          <a:prstGeom prst="rect">
            <a:avLst/>
          </a:prstGeom>
          <a:noFill/>
        </p:spPr>
        <p:txBody>
          <a:bodyPr wrap="square" lIns="80001" tIns="40000" rIns="80001" bIns="40000" rtlCol="0">
            <a:spAutoFit/>
          </a:bodyPr>
          <a:lstStyle/>
          <a:p>
            <a:pPr algn="ctr"/>
            <a:r>
              <a:rPr lang="ja-JP" altLang="en-US" sz="2800" dirty="0" smtClean="0">
                <a:solidFill>
                  <a:schemeClr val="tx2"/>
                </a:solidFill>
                <a:latin typeface="ＤＦ特太ゴシック体" panose="020B0509000000000000" pitchFamily="49" charset="-128"/>
                <a:ea typeface="ＤＦ特太ゴシック体" panose="020B0509000000000000" pitchFamily="49" charset="-128"/>
              </a:rPr>
              <a:t>都道府県による市区町村への支援等</a:t>
            </a:r>
            <a:endParaRPr lang="ja-JP" altLang="en-US" sz="2800" dirty="0">
              <a:solidFill>
                <a:schemeClr val="tx2"/>
              </a:solidFill>
              <a:latin typeface="ＤＦ特太ゴシック体" panose="020B0509000000000000" pitchFamily="49" charset="-128"/>
              <a:ea typeface="ＤＦ特太ゴシック体" panose="020B0509000000000000" pitchFamily="49" charset="-128"/>
            </a:endParaRPr>
          </a:p>
        </p:txBody>
      </p:sp>
      <p:sp>
        <p:nvSpPr>
          <p:cNvPr id="25" name="スライド番号プレースホルダ 13"/>
          <p:cNvSpPr txBox="1">
            <a:spLocks/>
          </p:cNvSpPr>
          <p:nvPr/>
        </p:nvSpPr>
        <p:spPr>
          <a:xfrm>
            <a:off x="7569200" y="6520260"/>
            <a:ext cx="23114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742950" indent="-28575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11430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6002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20574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9pPr>
          </a:lstStyle>
          <a:p>
            <a:pPr algn="r" eaLnBrk="1" hangingPunct="1"/>
            <a:fld id="{E98E3D11-B20C-4737-A1C4-570B2B0E3F88}" type="slidenum">
              <a:rPr lang="ja-JP" altLang="en-US" sz="1600" smtClean="0"/>
              <a:pPr algn="r" eaLnBrk="1" hangingPunct="1"/>
              <a:t>2</a:t>
            </a:fld>
            <a:endParaRPr lang="ja-JP" altLang="en-US" sz="1600" dirty="0" smtClean="0"/>
          </a:p>
        </p:txBody>
      </p:sp>
      <p:sp>
        <p:nvSpPr>
          <p:cNvPr id="23" name="角丸四角形 22"/>
          <p:cNvSpPr/>
          <p:nvPr/>
        </p:nvSpPr>
        <p:spPr>
          <a:xfrm>
            <a:off x="115795" y="660405"/>
            <a:ext cx="9409357" cy="4568795"/>
          </a:xfrm>
          <a:prstGeom prst="roundRect">
            <a:avLst>
              <a:gd name="adj" fmla="val 396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001" tIns="40000" rIns="80001" bIns="40000" rtlCol="0" anchor="ctr"/>
          <a:lstStyle/>
          <a:p>
            <a:pPr algn="ctr"/>
            <a:endParaRPr kumimoji="1" lang="ja-JP" altLang="en-US" dirty="0"/>
          </a:p>
        </p:txBody>
      </p:sp>
      <p:sp>
        <p:nvSpPr>
          <p:cNvPr id="24" name="テキスト ボックス 23"/>
          <p:cNvSpPr txBox="1"/>
          <p:nvPr/>
        </p:nvSpPr>
        <p:spPr>
          <a:xfrm>
            <a:off x="182059" y="841732"/>
            <a:ext cx="9276830" cy="4028016"/>
          </a:xfrm>
          <a:prstGeom prst="rect">
            <a:avLst/>
          </a:prstGeom>
          <a:noFill/>
        </p:spPr>
        <p:txBody>
          <a:bodyPr wrap="square" lIns="80001" tIns="40000" rIns="80001" bIns="40000" rtlCol="0">
            <a:spAutoFit/>
          </a:bodyPr>
          <a:lstStyle/>
          <a:p>
            <a:pPr marL="300003" indent="-300003">
              <a:lnSpc>
                <a:spcPct val="150000"/>
              </a:lnSpc>
              <a:buFont typeface="Wingdings" panose="05000000000000000000" pitchFamily="2" charset="2"/>
              <a:buChar char="l"/>
            </a:pPr>
            <a:r>
              <a:rPr lang="ja-JP" altLang="en-US" sz="1900" dirty="0" smtClean="0"/>
              <a:t>都道府県におかれて</a:t>
            </a:r>
            <a:r>
              <a:rPr lang="ja-JP" altLang="en-US" sz="1900" dirty="0"/>
              <a:t>は、</a:t>
            </a:r>
            <a:r>
              <a:rPr lang="ja-JP" altLang="en-US" sz="1900" dirty="0" smtClean="0"/>
              <a:t>管下市区町村における番号制度の導入</a:t>
            </a:r>
            <a:r>
              <a:rPr lang="ja-JP" altLang="en-US" sz="1900" dirty="0"/>
              <a:t>準備作業が円滑に実施されるよう、準備状況の把握、助言等の支援をお願いしたい</a:t>
            </a:r>
            <a:r>
              <a:rPr lang="ja-JP" altLang="en-US" sz="1900" dirty="0" smtClean="0"/>
              <a:t>。</a:t>
            </a:r>
            <a:endParaRPr lang="en-US" altLang="ja-JP" sz="1900" dirty="0"/>
          </a:p>
          <a:p>
            <a:pPr algn="r">
              <a:lnSpc>
                <a:spcPct val="150000"/>
              </a:lnSpc>
            </a:pPr>
            <a:r>
              <a:rPr lang="ja-JP" altLang="en-US" sz="1900" dirty="0" smtClean="0"/>
              <a:t>（昨年１０月内閣官房からも依頼済）</a:t>
            </a:r>
            <a:r>
              <a:rPr lang="en-US" altLang="ja-JP" sz="1900" dirty="0" smtClean="0"/>
              <a:t/>
            </a:r>
            <a:br>
              <a:rPr lang="en-US" altLang="ja-JP" sz="1900" dirty="0" smtClean="0"/>
            </a:br>
            <a:endParaRPr lang="en-US" altLang="ja-JP" sz="1900" dirty="0" smtClean="0"/>
          </a:p>
          <a:p>
            <a:pPr marL="300003" indent="-300003">
              <a:lnSpc>
                <a:spcPct val="150000"/>
              </a:lnSpc>
              <a:buFont typeface="Wingdings" panose="05000000000000000000" pitchFamily="2" charset="2"/>
              <a:buChar char="l"/>
            </a:pPr>
            <a:r>
              <a:rPr lang="ja-JP" altLang="en-US" sz="1900" dirty="0" smtClean="0"/>
              <a:t>また</a:t>
            </a:r>
            <a:r>
              <a:rPr lang="ja-JP" altLang="en-US" sz="1900" dirty="0"/>
              <a:t>、</a:t>
            </a:r>
            <a:r>
              <a:rPr lang="ja-JP" altLang="en-US" sz="1900" dirty="0" smtClean="0"/>
              <a:t>各都道府県</a:t>
            </a:r>
            <a:r>
              <a:rPr lang="ja-JP" altLang="en-US" sz="1900" dirty="0"/>
              <a:t>において、管下</a:t>
            </a:r>
            <a:r>
              <a:rPr lang="ja-JP" altLang="en-US" sz="1900" dirty="0" smtClean="0"/>
              <a:t>市区町村</a:t>
            </a:r>
            <a:r>
              <a:rPr lang="ja-JP" altLang="en-US" sz="1900" dirty="0"/>
              <a:t>の福祉部門担当者を対象とした研修会等を開催する際には、厚生労働省からも講師を派遣するなどの支援を行う</a:t>
            </a:r>
            <a:r>
              <a:rPr lang="ja-JP" altLang="en-US" sz="1900" dirty="0" smtClean="0"/>
              <a:t>。</a:t>
            </a:r>
            <a:r>
              <a:rPr lang="en-US" altLang="ja-JP" sz="1900" dirty="0" smtClean="0"/>
              <a:t/>
            </a:r>
            <a:br>
              <a:rPr lang="en-US" altLang="ja-JP" sz="1900" dirty="0" smtClean="0"/>
            </a:br>
            <a:endParaRPr lang="ja-JP" altLang="en-US" sz="1900" dirty="0"/>
          </a:p>
          <a:p>
            <a:pPr marL="300003" indent="-300003">
              <a:lnSpc>
                <a:spcPct val="150000"/>
              </a:lnSpc>
              <a:buFont typeface="Wingdings" panose="05000000000000000000" pitchFamily="2" charset="2"/>
              <a:buChar char="l"/>
            </a:pPr>
            <a:r>
              <a:rPr lang="ja-JP" altLang="en-US" sz="1900" dirty="0" smtClean="0"/>
              <a:t>上記</a:t>
            </a:r>
            <a:r>
              <a:rPr lang="ja-JP" altLang="en-US" sz="1900" dirty="0"/>
              <a:t>の導入準備作業に必要な情報は、デジタルＰＭＯ</a:t>
            </a:r>
            <a:r>
              <a:rPr lang="ja-JP" altLang="en-US" sz="1900" dirty="0" smtClean="0">
                <a:latin typeface="+mn-ea"/>
              </a:rPr>
              <a:t>（</a:t>
            </a:r>
            <a:r>
              <a:rPr lang="en-US" altLang="ja-JP" sz="1900" dirty="0" smtClean="0">
                <a:latin typeface="+mn-ea"/>
              </a:rPr>
              <a:t>42</a:t>
            </a:r>
            <a:r>
              <a:rPr lang="ja-JP" altLang="en-US" sz="1900" dirty="0" smtClean="0">
                <a:latin typeface="+mn-ea"/>
              </a:rPr>
              <a:t>ページ</a:t>
            </a:r>
            <a:r>
              <a:rPr lang="ja-JP" altLang="en-US" sz="1900" dirty="0">
                <a:latin typeface="+mn-ea"/>
              </a:rPr>
              <a:t>参照）に掲載されているので、各地方公共団体の番号制度主管課</a:t>
            </a:r>
            <a:r>
              <a:rPr lang="ja-JP" altLang="en-US" sz="1900" dirty="0"/>
              <a:t>からアカウントを取得した上で参照されたい</a:t>
            </a:r>
            <a:r>
              <a:rPr lang="ja-JP" altLang="en-US" sz="1900" dirty="0" smtClean="0"/>
              <a:t>。</a:t>
            </a:r>
            <a:endParaRPr lang="ja-JP" altLang="en-US" sz="1900" dirty="0"/>
          </a:p>
        </p:txBody>
      </p:sp>
    </p:spTree>
    <p:extLst>
      <p:ext uri="{BB962C8B-B14F-4D97-AF65-F5344CB8AC3E}">
        <p14:creationId xmlns:p14="http://schemas.microsoft.com/office/powerpoint/2010/main" val="879454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p:cNvSpPr/>
          <p:nvPr/>
        </p:nvSpPr>
        <p:spPr>
          <a:xfrm>
            <a:off x="0" y="-27384"/>
            <a:ext cx="9906000" cy="6885384"/>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149" tIns="49576" rIns="99149" bIns="49576" spcCol="0" rtlCol="0" anchor="ctr"/>
          <a:lstStyle/>
          <a:p>
            <a:pPr algn="ctr"/>
            <a:endParaRPr kumimoji="1" lang="ja-JP" altLang="en-US"/>
          </a:p>
        </p:txBody>
      </p:sp>
      <p:sp>
        <p:nvSpPr>
          <p:cNvPr id="36" name="正方形/長方形 35"/>
          <p:cNvSpPr/>
          <p:nvPr/>
        </p:nvSpPr>
        <p:spPr>
          <a:xfrm>
            <a:off x="511093" y="1286849"/>
            <a:ext cx="9339401" cy="21284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9149" tIns="49576" rIns="99149" bIns="49576" spcCol="0" rtlCol="0" anchor="ctr"/>
          <a:lstStyle/>
          <a:p>
            <a:pPr algn="ctr"/>
            <a:endParaRPr kumimoji="1" lang="ja-JP" altLang="en-US"/>
          </a:p>
        </p:txBody>
      </p:sp>
      <p:sp>
        <p:nvSpPr>
          <p:cNvPr id="35" name="角丸四角形 34"/>
          <p:cNvSpPr/>
          <p:nvPr/>
        </p:nvSpPr>
        <p:spPr>
          <a:xfrm>
            <a:off x="508129" y="5042741"/>
            <a:ext cx="8102508" cy="1690212"/>
          </a:xfrm>
          <a:prstGeom prst="roundRect">
            <a:avLst>
              <a:gd name="adj" fmla="val 77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9149" tIns="49576" rIns="99149" bIns="49576" spcCol="0" rtlCol="0" anchor="ctr"/>
          <a:lstStyle/>
          <a:p>
            <a:pPr algn="ctr"/>
            <a:endParaRPr kumimoji="1" lang="ja-JP" altLang="en-US"/>
          </a:p>
        </p:txBody>
      </p:sp>
      <p:sp>
        <p:nvSpPr>
          <p:cNvPr id="2" name="タイトル 1"/>
          <p:cNvSpPr>
            <a:spLocks noGrp="1"/>
          </p:cNvSpPr>
          <p:nvPr>
            <p:ph type="title"/>
          </p:nvPr>
        </p:nvSpPr>
        <p:spPr>
          <a:xfrm>
            <a:off x="1" y="33086"/>
            <a:ext cx="9905999" cy="1163666"/>
          </a:xfrm>
        </p:spPr>
        <p:txBody>
          <a:bodyPr>
            <a:normAutofit fontScale="90000"/>
          </a:bodyPr>
          <a:lstStyle/>
          <a:p>
            <a:pPr defTabSz="914400">
              <a:spcBef>
                <a:spcPts val="600"/>
              </a:spcBef>
            </a:pPr>
            <a:r>
              <a:rPr lang="ja-JP" altLang="en-US" sz="4000" b="1" dirty="0" smtClean="0">
                <a:solidFill>
                  <a:srgbClr val="84B521"/>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マイナンバー</a:t>
            </a:r>
            <a:r>
              <a:rPr lang="ja-JP" altLang="en-US" sz="4000" b="1" dirty="0">
                <a:solidFill>
                  <a:srgbClr val="84B521"/>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の取扱いを</a:t>
            </a:r>
            <a:r>
              <a:rPr lang="ja-JP" altLang="en-US" sz="4000" b="1" dirty="0" smtClean="0">
                <a:solidFill>
                  <a:srgbClr val="C00000"/>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分かりやすく解説</a:t>
            </a:r>
            <a:r>
              <a:rPr lang="ja-JP" altLang="en-US" sz="4000" b="1" dirty="0">
                <a:solidFill>
                  <a:srgbClr val="C00000"/>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した</a:t>
            </a:r>
            <a:r>
              <a:rPr lang="ja-JP" altLang="en-US" sz="4000" b="1" dirty="0" smtClean="0">
                <a:solidFill>
                  <a:srgbClr val="C00000"/>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ガイドライン</a:t>
            </a:r>
            <a:r>
              <a:rPr lang="ja-JP" altLang="en-US" sz="4000" b="1" dirty="0">
                <a:solidFill>
                  <a:srgbClr val="84B521"/>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があります</a:t>
            </a:r>
            <a:r>
              <a:rPr lang="ja-JP" altLang="en-US" sz="4000" b="1" dirty="0" smtClean="0">
                <a:solidFill>
                  <a:srgbClr val="84B521"/>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a:t>
            </a:r>
            <a:endParaRPr lang="ja-JP" altLang="en-US" sz="4000" b="1" dirty="0">
              <a:solidFill>
                <a:srgbClr val="84B521"/>
              </a:solidFill>
              <a:effectLst>
                <a:glow rad="228600">
                  <a:schemeClr val="bg1"/>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cs typeface="+mn-cs"/>
            </a:endParaRPr>
          </a:p>
        </p:txBody>
      </p:sp>
      <p:sp>
        <p:nvSpPr>
          <p:cNvPr id="25" name="タイトル 1"/>
          <p:cNvSpPr txBox="1">
            <a:spLocks/>
          </p:cNvSpPr>
          <p:nvPr/>
        </p:nvSpPr>
        <p:spPr>
          <a:xfrm>
            <a:off x="532199" y="1286849"/>
            <a:ext cx="9217084" cy="408431"/>
          </a:xfrm>
          <a:prstGeom prst="rect">
            <a:avLst/>
          </a:prstGeom>
        </p:spPr>
        <p:txBody>
          <a:bodyPr vert="horz" lIns="91429" tIns="45715" rIns="91429" bIns="4571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マイナンバーには</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利用</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、提供、</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収集・保管の</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制限</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があります。</a:t>
            </a:r>
          </a:p>
        </p:txBody>
      </p:sp>
      <p:sp>
        <p:nvSpPr>
          <p:cNvPr id="27" name="タイトル 1"/>
          <p:cNvSpPr txBox="1">
            <a:spLocks/>
          </p:cNvSpPr>
          <p:nvPr/>
        </p:nvSpPr>
        <p:spPr>
          <a:xfrm>
            <a:off x="8454991" y="6479570"/>
            <a:ext cx="1572434" cy="295508"/>
          </a:xfrm>
          <a:prstGeom prst="rect">
            <a:avLst/>
          </a:prstGeom>
        </p:spPr>
        <p:txBody>
          <a:bodyPr vert="horz" lIns="91429" tIns="45715" rIns="91429" bIns="4571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マイナンバーキャラクター</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マイナちゃん</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23" name="直線コネクタ 22"/>
          <p:cNvCxnSpPr/>
          <p:nvPr/>
        </p:nvCxnSpPr>
        <p:spPr>
          <a:xfrm>
            <a:off x="655058" y="1678969"/>
            <a:ext cx="7294360" cy="0"/>
          </a:xfrm>
          <a:prstGeom prst="line">
            <a:avLst/>
          </a:prstGeom>
          <a:ln w="12700">
            <a:solidFill>
              <a:schemeClr val="accent6"/>
            </a:solidFill>
            <a:prstDash val="sysDash"/>
          </a:ln>
        </p:spPr>
        <p:style>
          <a:lnRef idx="1">
            <a:schemeClr val="accent1"/>
          </a:lnRef>
          <a:fillRef idx="0">
            <a:schemeClr val="accent1"/>
          </a:fillRef>
          <a:effectRef idx="0">
            <a:schemeClr val="accent1"/>
          </a:effectRef>
          <a:fontRef idx="minor">
            <a:schemeClr val="tx1"/>
          </a:fontRef>
        </p:style>
      </p:cxnSp>
      <p:pic>
        <p:nvPicPr>
          <p:cNvPr id="50"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97959">
                        <a14:foregroundMark x1="46259" y1="65476" x2="46259" y2="65476"/>
                        <a14:foregroundMark x1="50340" y1="60119" x2="50340" y2="60119"/>
                        <a14:foregroundMark x1="57823" y1="52381" x2="63946" y2="63095"/>
                        <a14:foregroundMark x1="66667" y1="16667" x2="66667" y2="28571"/>
                        <a14:foregroundMark x1="29932" y1="26786" x2="29932" y2="26786"/>
                        <a14:foregroundMark x1="29932" y1="19048" x2="31293" y2="11905"/>
                        <a14:foregroundMark x1="46259" y1="69048" x2="34694" y2="76786"/>
                        <a14:foregroundMark x1="57823" y1="64286" x2="70748" y2="72024"/>
                        <a14:foregroundMark x1="64626" y1="70238" x2="43537" y2="86310"/>
                        <a14:foregroundMark x1="40816" y1="74405" x2="20408" y2="83333"/>
                        <a14:foregroundMark x1="54422" y1="79167" x2="83673" y2="79762"/>
                      </a14:backgroundRemoval>
                    </a14:imgEffect>
                  </a14:imgLayer>
                </a14:imgProps>
              </a:ext>
              <a:ext uri="{28A0092B-C50C-407E-A947-70E740481C1C}">
                <a14:useLocalDpi xmlns:a14="http://schemas.microsoft.com/office/drawing/2010/main" val="0"/>
              </a:ext>
            </a:extLst>
          </a:blip>
          <a:srcRect/>
          <a:stretch>
            <a:fillRect/>
          </a:stretch>
        </p:blipFill>
        <p:spPr bwMode="auto">
          <a:xfrm>
            <a:off x="17600" y="1286849"/>
            <a:ext cx="434576" cy="49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右矢印 2"/>
          <p:cNvSpPr/>
          <p:nvPr/>
        </p:nvSpPr>
        <p:spPr>
          <a:xfrm>
            <a:off x="603919" y="5852315"/>
            <a:ext cx="455372" cy="414880"/>
          </a:xfrm>
          <a:prstGeom prst="rightArrow">
            <a:avLst>
              <a:gd name="adj1" fmla="val 50000"/>
              <a:gd name="adj2" fmla="val 64874"/>
            </a:avLst>
          </a:prstGeom>
          <a:solidFill>
            <a:srgbClr val="AADD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11095" y="3498108"/>
            <a:ext cx="9339400" cy="15150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9149" tIns="49576" rIns="99149" bIns="49576" spcCol="0" rtlCol="0" anchor="ctr"/>
          <a:lstStyle/>
          <a:p>
            <a:pPr algn="ctr"/>
            <a:endParaRPr kumimoji="1" lang="ja-JP" altLang="en-US"/>
          </a:p>
        </p:txBody>
      </p:sp>
      <p:sp>
        <p:nvSpPr>
          <p:cNvPr id="39" name="タイトル 1"/>
          <p:cNvSpPr txBox="1">
            <a:spLocks/>
          </p:cNvSpPr>
          <p:nvPr/>
        </p:nvSpPr>
        <p:spPr>
          <a:xfrm>
            <a:off x="508129" y="3867494"/>
            <a:ext cx="9588809" cy="1001666"/>
          </a:xfrm>
          <a:prstGeom prst="rect">
            <a:avLst/>
          </a:prstGeom>
        </p:spPr>
        <p:txBody>
          <a:bodyPr vert="horz" lIns="91429" tIns="45715" rIns="91429" bIns="4571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lgn="l">
              <a:lnSpc>
                <a:spcPts val="20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・地方公共団体は</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、マイナンバー及び特定個人情報の漏えい、滅失又は毀損の防止その他の適切な</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管理のため</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かつ</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適切な安全</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管理措置を講じなければ</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7188" indent="-357188" algn="l">
              <a:lnSpc>
                <a:spcPts val="20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・地方公共団体は、委託先に対する法律上の監督責任があります。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57188" indent="-357188" algn="l">
              <a:lnSpc>
                <a:spcPts val="20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・マイナンバー</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を取り扱う</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事務の委託</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を受けた</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者が再委託を行うには、委託者</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の許諾を</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得る必要があります。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3" name="Picture 2"/>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0" r="97959">
                        <a14:foregroundMark x1="46259" y1="65476" x2="46259" y2="65476"/>
                        <a14:foregroundMark x1="50340" y1="60119" x2="50340" y2="60119"/>
                        <a14:foregroundMark x1="57823" y1="52381" x2="63946" y2="63095"/>
                        <a14:foregroundMark x1="66667" y1="16667" x2="66667" y2="28571"/>
                        <a14:foregroundMark x1="29932" y1="26786" x2="29932" y2="26786"/>
                        <a14:foregroundMark x1="29932" y1="19048" x2="31293" y2="11905"/>
                        <a14:foregroundMark x1="46259" y1="69048" x2="34694" y2="76786"/>
                        <a14:foregroundMark x1="57823" y1="64286" x2="70748" y2="72024"/>
                        <a14:foregroundMark x1="64626" y1="70238" x2="43537" y2="86310"/>
                        <a14:foregroundMark x1="40816" y1="74405" x2="20408" y2="83333"/>
                        <a14:foregroundMark x1="54422" y1="79167" x2="83673" y2="79762"/>
                      </a14:backgroundRemoval>
                    </a14:imgEffect>
                  </a14:imgLayer>
                </a14:imgProps>
              </a:ext>
              <a:ext uri="{28A0092B-C50C-407E-A947-70E740481C1C}">
                <a14:useLocalDpi xmlns:a14="http://schemas.microsoft.com/office/drawing/2010/main" val="0"/>
              </a:ext>
            </a:extLst>
          </a:blip>
          <a:srcRect/>
          <a:stretch>
            <a:fillRect/>
          </a:stretch>
        </p:blipFill>
        <p:spPr bwMode="auto">
          <a:xfrm>
            <a:off x="17600" y="3236090"/>
            <a:ext cx="434576" cy="49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4" name="直線コネクタ 43"/>
          <p:cNvCxnSpPr/>
          <p:nvPr/>
        </p:nvCxnSpPr>
        <p:spPr>
          <a:xfrm>
            <a:off x="655057" y="3867494"/>
            <a:ext cx="7185868" cy="0"/>
          </a:xfrm>
          <a:prstGeom prst="line">
            <a:avLst/>
          </a:prstGeom>
          <a:ln w="1270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8" name="二等辺三角形 7"/>
          <p:cNvSpPr/>
          <p:nvPr/>
        </p:nvSpPr>
        <p:spPr>
          <a:xfrm rot="20013385">
            <a:off x="8283896" y="5318014"/>
            <a:ext cx="533793" cy="619365"/>
          </a:xfrm>
          <a:prstGeom prst="triangle">
            <a:avLst>
              <a:gd name="adj" fmla="val 483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タイトル 1"/>
          <p:cNvSpPr txBox="1">
            <a:spLocks/>
          </p:cNvSpPr>
          <p:nvPr/>
        </p:nvSpPr>
        <p:spPr>
          <a:xfrm>
            <a:off x="532199" y="3522706"/>
            <a:ext cx="9208451" cy="408431"/>
          </a:xfrm>
          <a:prstGeom prst="rect">
            <a:avLst/>
          </a:prstGeom>
        </p:spPr>
        <p:txBody>
          <a:bodyPr vert="horz" lIns="91429" tIns="45715" rIns="91429" bIns="4571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マイナンバー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の適切な</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安全管理措置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に組織</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としての対応が必要です。</a:t>
            </a:r>
          </a:p>
        </p:txBody>
      </p:sp>
      <p:sp>
        <p:nvSpPr>
          <p:cNvPr id="49" name="タイトル 1"/>
          <p:cNvSpPr txBox="1">
            <a:spLocks/>
          </p:cNvSpPr>
          <p:nvPr/>
        </p:nvSpPr>
        <p:spPr>
          <a:xfrm>
            <a:off x="508129" y="1718896"/>
            <a:ext cx="9357382" cy="1490491"/>
          </a:xfrm>
          <a:prstGeom prst="rect">
            <a:avLst/>
          </a:prstGeom>
        </p:spPr>
        <p:txBody>
          <a:bodyPr vert="horz" lIns="91429" tIns="45715" rIns="91429" bIns="4571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lnSpc>
                <a:spcPts val="18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マイナンバーの</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利用、提供、収集・保管は</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、法令に</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規定された社会保障、税及び災害対策に</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関する事務を行う場合に限定されています。</a:t>
            </a:r>
            <a:endPar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lgn="l">
              <a:lnSpc>
                <a:spcPts val="18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・地方公共団体がマイナンバーを利用するのは、個人番号利用事務、個人番号関係事務、番号法第</a:t>
            </a:r>
            <a:r>
              <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号から第</a:t>
            </a:r>
            <a:r>
              <a:rPr lang="en-US" altLang="ja-JP" sz="1500" dirty="0" smtClean="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号までに基づき特定個人</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情報の</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提供を受けた目的を達成するために必要な限度で利用する事務に限られます。</a:t>
            </a:r>
            <a:endParaRPr lang="en-US" altLang="ja-JP" sz="1500" dirty="0">
              <a:latin typeface="メイリオ" panose="020B0604030504040204" pitchFamily="50" charset="-128"/>
              <a:ea typeface="メイリオ" panose="020B0604030504040204" pitchFamily="50" charset="-128"/>
              <a:cs typeface="メイリオ" panose="020B0604030504040204" pitchFamily="50" charset="-128"/>
            </a:endParaRPr>
          </a:p>
          <a:p>
            <a:pPr marL="176213" indent="-176213" algn="l">
              <a:lnSpc>
                <a:spcPts val="1800"/>
              </a:lnSpc>
            </a:pP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・マイナンバー</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を取り扱う</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必要</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がなくなった</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場合は、</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マイナンバーをできるだけ速やかに廃棄又は削除</a:t>
            </a: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しなければなりません。</a:t>
            </a:r>
            <a:endParaRPr lang="ja-JP" altLang="en-US" sz="15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タイトル 1"/>
          <p:cNvSpPr txBox="1">
            <a:spLocks/>
          </p:cNvSpPr>
          <p:nvPr/>
        </p:nvSpPr>
        <p:spPr>
          <a:xfrm>
            <a:off x="416496" y="5042741"/>
            <a:ext cx="9080612" cy="690515"/>
          </a:xfrm>
          <a:prstGeom prst="rect">
            <a:avLst/>
          </a:prstGeom>
        </p:spPr>
        <p:txBody>
          <a:bodyPr vert="horz" lIns="91429" tIns="45715" rIns="91429" bIns="4571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ガイドラインでは、これらのマイナンバーの取扱いについて</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具体例</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用いて</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解説しています。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2" name="直線コネクタ 31"/>
          <p:cNvCxnSpPr/>
          <p:nvPr/>
        </p:nvCxnSpPr>
        <p:spPr>
          <a:xfrm>
            <a:off x="655057" y="5733256"/>
            <a:ext cx="7773577" cy="0"/>
          </a:xfrm>
          <a:prstGeom prst="line">
            <a:avLst/>
          </a:prstGeom>
          <a:ln w="12700">
            <a:solidFill>
              <a:schemeClr val="accent6"/>
            </a:solidFill>
            <a:prstDash val="sysDash"/>
          </a:ln>
        </p:spPr>
        <p:style>
          <a:lnRef idx="1">
            <a:schemeClr val="accent1"/>
          </a:lnRef>
          <a:fillRef idx="0">
            <a:schemeClr val="accent1"/>
          </a:fillRef>
          <a:effectRef idx="0">
            <a:schemeClr val="accent1"/>
          </a:effectRef>
          <a:fontRef idx="minor">
            <a:schemeClr val="tx1"/>
          </a:fontRef>
        </p:style>
      </p:cxnSp>
      <p:grpSp>
        <p:nvGrpSpPr>
          <p:cNvPr id="5" name="グループ化 4"/>
          <p:cNvGrpSpPr/>
          <p:nvPr/>
        </p:nvGrpSpPr>
        <p:grpSpPr>
          <a:xfrm>
            <a:off x="2813388" y="6342666"/>
            <a:ext cx="2489145" cy="365356"/>
            <a:chOff x="9480588" y="4159738"/>
            <a:chExt cx="2489145" cy="365356"/>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71405" y="4159738"/>
              <a:ext cx="2398328" cy="3653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6" name="正方形/長方形 55"/>
            <p:cNvSpPr/>
            <p:nvPr/>
          </p:nvSpPr>
          <p:spPr>
            <a:xfrm>
              <a:off x="9480588" y="4245226"/>
              <a:ext cx="2240850" cy="246202"/>
            </a:xfrm>
            <a:prstGeom prst="rect">
              <a:avLst/>
            </a:prstGeom>
            <a:noFill/>
            <a:ln w="3810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t>特定個人情報保護委員会</a:t>
              </a:r>
              <a:endParaRPr kumimoji="1" lang="ja-JP" altLang="en-US" sz="1400" b="1" dirty="0"/>
            </a:p>
          </p:txBody>
        </p:sp>
      </p:grpSp>
      <p:sp>
        <p:nvSpPr>
          <p:cNvPr id="31" name="タイトル 1"/>
          <p:cNvSpPr txBox="1">
            <a:spLocks/>
          </p:cNvSpPr>
          <p:nvPr/>
        </p:nvSpPr>
        <p:spPr>
          <a:xfrm>
            <a:off x="7689304" y="788321"/>
            <a:ext cx="2161191" cy="408431"/>
          </a:xfrm>
          <a:prstGeom prst="rect">
            <a:avLst/>
          </a:prstGeom>
        </p:spPr>
        <p:txBody>
          <a:bodyPr vert="horz" lIns="91429" tIns="45715" rIns="91429" bIns="45715"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特定個人情報</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マイナンバーをその内容に含む個人情報</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 name="図 9"/>
          <p:cNvPicPr>
            <a:picLocks noChangeAspect="1"/>
          </p:cNvPicPr>
          <p:nvPr/>
        </p:nvPicPr>
        <p:blipFill rotWithShape="1">
          <a:blip r:embed="rId6" cstate="print">
            <a:extLst>
              <a:ext uri="{BEBA8EAE-BF5A-486C-A8C5-ECC9F3942E4B}">
                <a14:imgProps xmlns:a14="http://schemas.microsoft.com/office/drawing/2010/main">
                  <a14:imgLayer r:embed="rId7">
                    <a14:imgEffect>
                      <a14:backgroundRemoval t="292" b="97661" l="0" r="100000">
                        <a14:foregroundMark x1="73423" y1="80702" x2="40991" y2="80702"/>
                        <a14:foregroundMark x1="57658" y1="82164" x2="71171" y2="88889"/>
                        <a14:foregroundMark x1="65315" y1="86842" x2="83784" y2="82456"/>
                        <a14:foregroundMark x1="88288" y1="80994" x2="88288" y2="80994"/>
                        <a14:foregroundMark x1="88288" y1="80994" x2="88288" y2="80994"/>
                        <a14:foregroundMark x1="87387" y1="79532" x2="91892" y2="77778"/>
                        <a14:foregroundMark x1="75676" y1="79532" x2="69820" y2="66374"/>
                        <a14:foregroundMark x1="69820" y1="72807" x2="30631" y2="63450"/>
                        <a14:foregroundMark x1="77027" y1="58187" x2="92793" y2="44444"/>
                        <a14:foregroundMark x1="86036" y1="51462" x2="68919" y2="54386"/>
                        <a14:foregroundMark x1="84685" y1="52924" x2="81532" y2="38889"/>
                        <a14:foregroundMark x1="82432" y1="48538" x2="52703" y2="35965"/>
                        <a14:foregroundMark x1="67568" y1="44444" x2="51351" y2="47953"/>
                        <a14:foregroundMark x1="59910" y1="48538" x2="32883" y2="59064"/>
                        <a14:foregroundMark x1="73423" y1="29825" x2="74324" y2="7895"/>
                        <a14:foregroundMark x1="43694" y1="29240" x2="43694" y2="7895"/>
                      </a14:backgroundRemoval>
                    </a14:imgEffect>
                  </a14:imgLayer>
                </a14:imgProps>
              </a:ext>
              <a:ext uri="{28A0092B-C50C-407E-A947-70E740481C1C}">
                <a14:useLocalDpi xmlns:a14="http://schemas.microsoft.com/office/drawing/2010/main" val="0"/>
              </a:ext>
            </a:extLst>
          </a:blip>
          <a:srcRect/>
          <a:stretch/>
        </p:blipFill>
        <p:spPr>
          <a:xfrm>
            <a:off x="8802296" y="4793374"/>
            <a:ext cx="1095159" cy="1731970"/>
          </a:xfrm>
          <a:prstGeom prst="rect">
            <a:avLst/>
          </a:prstGeom>
        </p:spPr>
      </p:pic>
      <p:sp>
        <p:nvSpPr>
          <p:cNvPr id="28" name="スライド番号プレースホルダ 13"/>
          <p:cNvSpPr txBox="1">
            <a:spLocks/>
          </p:cNvSpPr>
          <p:nvPr/>
        </p:nvSpPr>
        <p:spPr>
          <a:xfrm>
            <a:off x="7569200" y="6520260"/>
            <a:ext cx="23114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742950" indent="-28575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11430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6002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20574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9pPr>
          </a:lstStyle>
          <a:p>
            <a:pPr algn="r" eaLnBrk="1" hangingPunct="1"/>
            <a:fld id="{E98E3D11-B20C-4737-A1C4-570B2B0E3F88}" type="slidenum">
              <a:rPr lang="ja-JP" altLang="en-US" sz="1600" smtClean="0"/>
              <a:pPr algn="r" eaLnBrk="1" hangingPunct="1"/>
              <a:t>3</a:t>
            </a:fld>
            <a:endParaRPr lang="ja-JP" altLang="en-US" sz="1600" dirty="0" smtClean="0"/>
          </a:p>
        </p:txBody>
      </p:sp>
      <p:sp>
        <p:nvSpPr>
          <p:cNvPr id="29" name="正方形/長方形 28"/>
          <p:cNvSpPr/>
          <p:nvPr/>
        </p:nvSpPr>
        <p:spPr>
          <a:xfrm>
            <a:off x="1208584" y="5887847"/>
            <a:ext cx="4984719" cy="394143"/>
          </a:xfrm>
          <a:prstGeom prst="rect">
            <a:avLst/>
          </a:prstGeom>
          <a:solidFill>
            <a:srgbClr val="FFFF00">
              <a:alpha val="5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正方形/長方形 8"/>
          <p:cNvSpPr/>
          <p:nvPr/>
        </p:nvSpPr>
        <p:spPr>
          <a:xfrm>
            <a:off x="975147" y="5923312"/>
            <a:ext cx="7938293" cy="369332"/>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ガイドライン（行政機関等・地方公共</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団体等編）</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をご覧ください。　</a:t>
            </a:r>
            <a:endParaRPr lang="ja-JP" altLang="en-US" dirty="0"/>
          </a:p>
        </p:txBody>
      </p:sp>
    </p:spTree>
    <p:extLst>
      <p:ext uri="{BB962C8B-B14F-4D97-AF65-F5344CB8AC3E}">
        <p14:creationId xmlns:p14="http://schemas.microsoft.com/office/powerpoint/2010/main" val="3822776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3278884356"/>
              </p:ext>
            </p:extLst>
          </p:nvPr>
        </p:nvGraphicFramePr>
        <p:xfrm>
          <a:off x="416495" y="476672"/>
          <a:ext cx="9214392" cy="5050582"/>
        </p:xfrm>
        <a:graphic>
          <a:graphicData uri="http://schemas.openxmlformats.org/drawingml/2006/table">
            <a:tbl>
              <a:tblPr firstRow="1" bandRow="1">
                <a:tableStyleId>{F5AB1C69-6EDB-4FF4-983F-18BD219EF322}</a:tableStyleId>
              </a:tblPr>
              <a:tblGrid>
                <a:gridCol w="4607196"/>
                <a:gridCol w="4607196"/>
              </a:tblGrid>
              <a:tr h="636319">
                <a:tc>
                  <a:txBody>
                    <a:bodyPr/>
                    <a:lstStyle/>
                    <a:p>
                      <a:pPr algn="ctr"/>
                      <a:r>
                        <a:rPr kumimoji="1" lang="ja-JP" altLang="en-US" sz="2000" dirty="0" smtClean="0"/>
                        <a:t>個人番号の確認</a:t>
                      </a:r>
                      <a:endParaRPr kumimoji="1" lang="en-US" altLang="ja-JP" sz="2000" dirty="0" smtClean="0"/>
                    </a:p>
                    <a:p>
                      <a:pPr algn="ctr"/>
                      <a:r>
                        <a:rPr kumimoji="1" lang="ja-JP" altLang="en-US" sz="1800" dirty="0" smtClean="0"/>
                        <a:t>（正しい番号であることの確認）</a:t>
                      </a:r>
                      <a:endParaRPr kumimoji="1" lang="en-US" altLang="ja-JP" sz="2000" dirty="0" smtClean="0"/>
                    </a:p>
                  </a:txBody>
                  <a:tcPr>
                    <a:lnR w="38100" cap="flat" cmpd="sng" algn="ctr">
                      <a:solidFill>
                        <a:schemeClr val="bg1"/>
                      </a:solidFill>
                      <a:prstDash val="solid"/>
                      <a:round/>
                      <a:headEnd type="none" w="med" len="med"/>
                      <a:tailEnd type="none" w="med" len="med"/>
                    </a:lnR>
                  </a:tcPr>
                </a:tc>
                <a:tc>
                  <a:txBody>
                    <a:bodyPr/>
                    <a:lstStyle/>
                    <a:p>
                      <a:pPr algn="ctr"/>
                      <a:r>
                        <a:rPr kumimoji="1" lang="ja-JP" altLang="en-US" sz="2000" dirty="0" smtClean="0"/>
                        <a:t>身元（実在）の確認</a:t>
                      </a:r>
                      <a:endParaRPr kumimoji="1" lang="en-US" altLang="ja-JP" sz="2000" dirty="0" smtClean="0"/>
                    </a:p>
                    <a:p>
                      <a:pPr algn="ctr"/>
                      <a:r>
                        <a:rPr kumimoji="1" lang="ja-JP" altLang="en-US" sz="1800" dirty="0" smtClean="0"/>
                        <a:t>（番号の正しい持ち主であることの確認）</a:t>
                      </a:r>
                      <a:endParaRPr kumimoji="1" lang="ja-JP" altLang="en-US" sz="1800" dirty="0"/>
                    </a:p>
                  </a:txBody>
                  <a:tcPr>
                    <a:lnL w="38100" cap="flat" cmpd="sng" algn="ctr">
                      <a:solidFill>
                        <a:schemeClr val="bg1"/>
                      </a:solidFill>
                      <a:prstDash val="solid"/>
                      <a:round/>
                      <a:headEnd type="none" w="med" len="med"/>
                      <a:tailEnd type="none" w="med" len="med"/>
                    </a:lnL>
                  </a:tcPr>
                </a:tc>
              </a:tr>
              <a:tr h="4380022">
                <a:tc>
                  <a:txBody>
                    <a:bodyPr/>
                    <a:lstStyle/>
                    <a:p>
                      <a:endParaRPr kumimoji="1" lang="ja-JP" altLang="en-US" dirty="0"/>
                    </a:p>
                  </a:txBody>
                  <a:tcPr>
                    <a:lnR w="38100" cap="flat" cmpd="sng" algn="ctr">
                      <a:solidFill>
                        <a:schemeClr val="bg1"/>
                      </a:solidFill>
                      <a:prstDash val="solid"/>
                      <a:round/>
                      <a:headEnd type="none" w="med" len="med"/>
                      <a:tailEnd type="none" w="med" len="med"/>
                    </a:lnR>
                  </a:tcPr>
                </a:tc>
                <a:tc>
                  <a:txBody>
                    <a:bodyPr/>
                    <a:lstStyle/>
                    <a:p>
                      <a:endParaRPr kumimoji="1" lang="ja-JP" altLang="en-US" dirty="0"/>
                    </a:p>
                  </a:txBody>
                  <a:tcPr>
                    <a:lnL w="38100" cap="flat" cmpd="sng" algn="ctr">
                      <a:solidFill>
                        <a:schemeClr val="bg1"/>
                      </a:solidFill>
                      <a:prstDash val="solid"/>
                      <a:round/>
                      <a:headEnd type="none" w="med" len="med"/>
                      <a:tailEnd type="none" w="med" len="med"/>
                    </a:lnL>
                  </a:tcPr>
                </a:tc>
              </a:tr>
            </a:tbl>
          </a:graphicData>
        </a:graphic>
      </p:graphicFrame>
      <p:pic>
        <p:nvPicPr>
          <p:cNvPr id="1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3465" y="1664674"/>
            <a:ext cx="1518062" cy="96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28998" y="1664674"/>
            <a:ext cx="1490172" cy="95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正方形/長方形 26"/>
          <p:cNvSpPr/>
          <p:nvPr/>
        </p:nvSpPr>
        <p:spPr>
          <a:xfrm>
            <a:off x="578917" y="3311007"/>
            <a:ext cx="1286907" cy="5586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通知カード</a:t>
            </a:r>
            <a:endParaRPr lang="ja-JP" altLang="en-US" sz="1400" b="1" dirty="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16" name="加算記号 15"/>
          <p:cNvSpPr/>
          <p:nvPr/>
        </p:nvSpPr>
        <p:spPr>
          <a:xfrm>
            <a:off x="4566672" y="3153910"/>
            <a:ext cx="933614" cy="779146"/>
          </a:xfrm>
          <a:prstGeom prst="mathPlus">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7" name="正方形/長方形 36"/>
          <p:cNvSpPr/>
          <p:nvPr/>
        </p:nvSpPr>
        <p:spPr>
          <a:xfrm>
            <a:off x="556593" y="4005064"/>
            <a:ext cx="3100263" cy="13681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4625" indent="-174625"/>
            <a:r>
              <a:rPr lang="en-US" altLang="ja-JP"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上記が困難な場合</a:t>
            </a:r>
            <a:r>
              <a:rPr lang="ja-JP" altLang="en-US" sz="12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は、</a:t>
            </a:r>
            <a:endParaRPr lang="en-US" altLang="ja-JP"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4625" indent="-174625">
              <a:buFont typeface="Arial" panose="020B0604020202020204" pitchFamily="34" charset="0"/>
              <a:buChar char="•"/>
            </a:pPr>
            <a:r>
              <a:rPr lang="ja-JP" altLang="en-US" sz="1200" dirty="0" smtClean="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rPr>
              <a:t>地方公共団体情報システム機構への確認（個人番号利用事務実施者）</a:t>
            </a:r>
            <a:endParaRPr lang="en-US" altLang="ja-JP" sz="1200" dirty="0" smtClean="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4625" indent="-174625">
              <a:buFont typeface="Arial" panose="020B0604020202020204" pitchFamily="34" charset="0"/>
              <a:buChar char="•"/>
            </a:pPr>
            <a:r>
              <a:rPr lang="ja-JP" altLang="en-US" sz="1200" dirty="0" smtClean="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rPr>
              <a:t>住民基本台帳の確認（市町村長）　</a:t>
            </a:r>
            <a:endParaRPr lang="en-US" altLang="ja-JP" sz="1200" dirty="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4625" indent="-174625">
              <a:buFont typeface="Arial" panose="020B0604020202020204" pitchFamily="34" charset="0"/>
              <a:buChar char="•"/>
            </a:pPr>
            <a:r>
              <a:rPr lang="ja-JP" altLang="en-US" sz="1200" dirty="0" smtClean="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rPr>
              <a:t>過去に本人確認の上で作成したファイルの確認　など</a:t>
            </a:r>
            <a:endParaRPr lang="ja-JP" altLang="en-US" sz="1200" dirty="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pic>
        <p:nvPicPr>
          <p:cNvPr id="1029" name="Picture 5" descr="D:\Userfile\book_png[1]\book_png\book016.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3446" y="4365662"/>
            <a:ext cx="1056513" cy="719522"/>
          </a:xfrm>
          <a:prstGeom prst="rect">
            <a:avLst/>
          </a:prstGeom>
          <a:noFill/>
          <a:extLst>
            <a:ext uri="{909E8E84-426E-40DD-AFC4-6F175D3DCCD1}">
              <a14:hiddenFill xmlns:a14="http://schemas.microsoft.com/office/drawing/2010/main">
                <a:solidFill>
                  <a:srgbClr val="FFFFFF"/>
                </a:solidFill>
              </a14:hiddenFill>
            </a:ext>
          </a:extLst>
        </p:spPr>
      </p:pic>
      <p:sp>
        <p:nvSpPr>
          <p:cNvPr id="33" name="正方形/長方形 32"/>
          <p:cNvSpPr/>
          <p:nvPr/>
        </p:nvSpPr>
        <p:spPr>
          <a:xfrm>
            <a:off x="2576736" y="3306646"/>
            <a:ext cx="1539306" cy="5673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smtClean="0">
                <a:solidFill>
                  <a:schemeClr val="tx2"/>
                </a:solidFill>
                <a:latin typeface="HGPｺﾞｼｯｸM" panose="020B0600000000000000" pitchFamily="50" charset="-128"/>
                <a:ea typeface="HGPｺﾞｼｯｸM" panose="020B0600000000000000" pitchFamily="50" charset="-128"/>
              </a:rPr>
              <a:t>住民票</a:t>
            </a:r>
            <a:endParaRPr lang="en-US" altLang="ja-JP" sz="1400" b="1" dirty="0" smtClean="0">
              <a:solidFill>
                <a:schemeClr val="tx2"/>
              </a:solidFill>
              <a:latin typeface="HGPｺﾞｼｯｸM" panose="020B0600000000000000" pitchFamily="50" charset="-128"/>
              <a:ea typeface="HGPｺﾞｼｯｸM" panose="020B0600000000000000" pitchFamily="50" charset="-128"/>
            </a:endParaRPr>
          </a:p>
          <a:p>
            <a:pPr algn="ctr"/>
            <a:r>
              <a:rPr lang="ja-JP" altLang="en-US" sz="1400" b="1" dirty="0" smtClean="0">
                <a:solidFill>
                  <a:schemeClr val="tx2"/>
                </a:solidFill>
                <a:latin typeface="HGPｺﾞｼｯｸM" panose="020B0600000000000000" pitchFamily="50" charset="-128"/>
                <a:ea typeface="HGPｺﾞｼｯｸM" panose="020B0600000000000000" pitchFamily="50" charset="-128"/>
              </a:rPr>
              <a:t>（個人番号付き）</a:t>
            </a:r>
            <a:endParaRPr lang="ja-JP" altLang="en-US" sz="1400" b="1" dirty="0">
              <a:solidFill>
                <a:schemeClr val="tx2"/>
              </a:solidFill>
              <a:latin typeface="HGPｺﾞｼｯｸM" panose="020B0600000000000000" pitchFamily="50" charset="-128"/>
              <a:ea typeface="HGPｺﾞｼｯｸM" panose="020B0600000000000000" pitchFamily="50" charset="-128"/>
            </a:endParaRPr>
          </a:p>
        </p:txBody>
      </p:sp>
      <p:sp>
        <p:nvSpPr>
          <p:cNvPr id="3" name="テキスト ボックス 2"/>
          <p:cNvSpPr txBox="1"/>
          <p:nvPr/>
        </p:nvSpPr>
        <p:spPr bwMode="auto">
          <a:xfrm>
            <a:off x="1856656" y="3436446"/>
            <a:ext cx="764835" cy="307744"/>
          </a:xfrm>
          <a:prstGeom prst="rect">
            <a:avLst/>
          </a:prstGeom>
          <a:noFill/>
          <a:ln w="9525" algn="ctr">
            <a:noFill/>
            <a:miter lim="800000"/>
            <a:headEnd/>
            <a:tailEnd/>
          </a:ln>
          <a:effectLst/>
        </p:spPr>
        <p:txBody>
          <a:bodyPr wrap="square" lIns="91406" tIns="45704" rIns="91406" bIns="45704" rtlCol="0">
            <a:spAutoFit/>
          </a:bodyPr>
          <a:lstStyle/>
          <a:p>
            <a:pPr algn="ctr"/>
            <a:r>
              <a:rPr lang="ja-JP" altLang="en-US" sz="1400" b="1" dirty="0">
                <a:solidFill>
                  <a:sysClr val="windowText" lastClr="000000"/>
                </a:solidFill>
                <a:latin typeface="HGPｺﾞｼｯｸM" panose="020B0600000000000000" pitchFamily="50" charset="-128"/>
                <a:ea typeface="HGPｺﾞｼｯｸM" panose="020B0600000000000000" pitchFamily="50" charset="-128"/>
              </a:rPr>
              <a:t>または</a:t>
            </a:r>
            <a:endParaRPr lang="ja-JP" altLang="en-US" sz="1400" b="1" dirty="0" smtClean="0">
              <a:solidFill>
                <a:sysClr val="windowText" lastClr="000000"/>
              </a:solidFill>
              <a:latin typeface="HGPｺﾞｼｯｸM" panose="020B0600000000000000" pitchFamily="50" charset="-128"/>
              <a:ea typeface="HGPｺﾞｼｯｸM" panose="020B0600000000000000" pitchFamily="50" charset="-128"/>
            </a:endParaRPr>
          </a:p>
        </p:txBody>
      </p:sp>
      <p:sp>
        <p:nvSpPr>
          <p:cNvPr id="38" name="テキスト ボックス 37"/>
          <p:cNvSpPr txBox="1"/>
          <p:nvPr/>
        </p:nvSpPr>
        <p:spPr bwMode="auto">
          <a:xfrm>
            <a:off x="4070446" y="3436446"/>
            <a:ext cx="522514" cy="307744"/>
          </a:xfrm>
          <a:prstGeom prst="rect">
            <a:avLst/>
          </a:prstGeom>
          <a:noFill/>
          <a:ln w="9525" algn="ctr">
            <a:noFill/>
            <a:miter lim="800000"/>
            <a:headEnd/>
            <a:tailEnd/>
          </a:ln>
          <a:effectLst/>
        </p:spPr>
        <p:txBody>
          <a:bodyPr wrap="square" lIns="91406" tIns="45704" rIns="91406" bIns="45704" rtlCol="0">
            <a:spAutoFit/>
          </a:bodyPr>
          <a:lstStyle/>
          <a:p>
            <a:pPr algn="ctr"/>
            <a:r>
              <a:rPr lang="ja-JP" altLang="en-US" sz="1400" b="1" dirty="0" smtClean="0">
                <a:solidFill>
                  <a:sysClr val="windowText" lastClr="000000"/>
                </a:solidFill>
                <a:latin typeface="HGPｺﾞｼｯｸM" panose="020B0600000000000000" pitchFamily="50" charset="-128"/>
                <a:ea typeface="HGPｺﾞｼｯｸM" panose="020B0600000000000000" pitchFamily="50" charset="-128"/>
              </a:rPr>
              <a:t>等</a:t>
            </a:r>
          </a:p>
        </p:txBody>
      </p:sp>
      <p:sp>
        <p:nvSpPr>
          <p:cNvPr id="29" name="正方形/長方形 28"/>
          <p:cNvSpPr/>
          <p:nvPr/>
        </p:nvSpPr>
        <p:spPr>
          <a:xfrm>
            <a:off x="5586934" y="4005064"/>
            <a:ext cx="3614538" cy="6840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r>
              <a:rPr lang="en-US" altLang="ja-JP"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上記が困難な場合は、</a:t>
            </a:r>
            <a:endParaRPr lang="en-US" altLang="ja-JP"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marL="174625" indent="-174625">
              <a:buFont typeface="Arial" panose="020B0604020202020204" pitchFamily="34" charset="0"/>
              <a:buChar char="•"/>
            </a:pPr>
            <a:r>
              <a:rPr lang="ja-JP" altLang="en-US" sz="1200" dirty="0" smtClean="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rPr>
              <a:t>健康保険の被保険者証と年金手帳など、２つ以上の書類で確認　など</a:t>
            </a:r>
            <a:endParaRPr lang="en-US" altLang="ja-JP" sz="1200" dirty="0" smtClean="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26" name="スライド番号プレースホルダ 13"/>
          <p:cNvSpPr txBox="1">
            <a:spLocks/>
          </p:cNvSpPr>
          <p:nvPr/>
        </p:nvSpPr>
        <p:spPr>
          <a:xfrm>
            <a:off x="7569200" y="6520260"/>
            <a:ext cx="2311400" cy="365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742950" indent="-28575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11430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6002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2057400" indent="-228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charset="0"/>
                <a:ea typeface="ＭＳ Ｐゴシック" charset="-128"/>
                <a:cs typeface="+mn-cs"/>
              </a:defRPr>
            </a:lvl9pPr>
          </a:lstStyle>
          <a:p>
            <a:pPr algn="r" eaLnBrk="1" hangingPunct="1"/>
            <a:fld id="{E98E3D11-B20C-4737-A1C4-570B2B0E3F88}" type="slidenum">
              <a:rPr lang="ja-JP" altLang="en-US" sz="1600" smtClean="0"/>
              <a:pPr algn="r" eaLnBrk="1" hangingPunct="1"/>
              <a:t>4</a:t>
            </a:fld>
            <a:endParaRPr lang="ja-JP" altLang="en-US" sz="1600" dirty="0" smtClean="0"/>
          </a:p>
        </p:txBody>
      </p:sp>
      <p:sp>
        <p:nvSpPr>
          <p:cNvPr id="31" name="テキスト ボックス 30"/>
          <p:cNvSpPr txBox="1"/>
          <p:nvPr/>
        </p:nvSpPr>
        <p:spPr>
          <a:xfrm>
            <a:off x="-15552" y="-27384"/>
            <a:ext cx="9906000" cy="475765"/>
          </a:xfrm>
          <a:prstGeom prst="rect">
            <a:avLst/>
          </a:prstGeom>
          <a:noFill/>
        </p:spPr>
        <p:txBody>
          <a:bodyPr wrap="square" rtlCol="0">
            <a:noAutofit/>
          </a:bodyPr>
          <a:lstStyle/>
          <a:p>
            <a:pPr algn="ctr"/>
            <a:r>
              <a:rPr lang="ja-JP" altLang="en-US" sz="2400" spc="-100" dirty="0" smtClean="0">
                <a:solidFill>
                  <a:schemeClr val="tx2"/>
                </a:solidFill>
                <a:effectLst/>
                <a:latin typeface="ＤＦ特太ゴシック体" panose="020B0509000000000000" pitchFamily="49" charset="-128"/>
                <a:ea typeface="ＤＦ特太ゴシック体" panose="020B0509000000000000" pitchFamily="49" charset="-128"/>
              </a:rPr>
              <a:t>マイナンバー取得の際の本人確認では、番号確認と身元確認を行います。</a:t>
            </a:r>
            <a:endParaRPr lang="en-US" altLang="ja-JP" sz="2400" spc="-100" dirty="0">
              <a:solidFill>
                <a:schemeClr val="tx2"/>
              </a:solidFill>
              <a:effectLst/>
              <a:latin typeface="ＤＦ特太ゴシック体" panose="020B0509000000000000" pitchFamily="49" charset="-128"/>
              <a:ea typeface="ＤＦ特太ゴシック体" panose="020B0509000000000000" pitchFamily="49" charset="-128"/>
            </a:endParaRPr>
          </a:p>
        </p:txBody>
      </p:sp>
      <p:sp>
        <p:nvSpPr>
          <p:cNvPr id="39" name="正方形/長方形 38"/>
          <p:cNvSpPr/>
          <p:nvPr/>
        </p:nvSpPr>
        <p:spPr>
          <a:xfrm>
            <a:off x="1253108" y="1196752"/>
            <a:ext cx="7516316" cy="30969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b="1" dirty="0" smtClean="0">
                <a:solidFill>
                  <a:sysClr val="windowText" lastClr="000000"/>
                </a:solidFill>
              </a:rPr>
              <a:t>個人番号カードは、両方の確認が可能</a:t>
            </a:r>
            <a:endParaRPr lang="ja-JP" altLang="en-US" sz="1600" b="1" dirty="0">
              <a:solidFill>
                <a:sysClr val="windowText" lastClr="000000"/>
              </a:solidFill>
            </a:endParaRPr>
          </a:p>
        </p:txBody>
      </p:sp>
      <p:sp>
        <p:nvSpPr>
          <p:cNvPr id="47" name="正方形/長方形 46"/>
          <p:cNvSpPr/>
          <p:nvPr/>
        </p:nvSpPr>
        <p:spPr>
          <a:xfrm>
            <a:off x="5586933" y="3311007"/>
            <a:ext cx="1286907" cy="5586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運転免許証</a:t>
            </a:r>
          </a:p>
        </p:txBody>
      </p:sp>
      <p:sp>
        <p:nvSpPr>
          <p:cNvPr id="48" name="正方形/長方形 47"/>
          <p:cNvSpPr/>
          <p:nvPr/>
        </p:nvSpPr>
        <p:spPr>
          <a:xfrm>
            <a:off x="7569200" y="3311007"/>
            <a:ext cx="1286907" cy="5746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パスポート</a:t>
            </a:r>
            <a:endParaRPr lang="ja-JP" altLang="en-US" sz="1400" b="1" dirty="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49" name="テキスト ボックス 48"/>
          <p:cNvSpPr txBox="1"/>
          <p:nvPr/>
        </p:nvSpPr>
        <p:spPr bwMode="auto">
          <a:xfrm>
            <a:off x="6878758" y="3436446"/>
            <a:ext cx="764835" cy="307744"/>
          </a:xfrm>
          <a:prstGeom prst="rect">
            <a:avLst/>
          </a:prstGeom>
          <a:noFill/>
          <a:ln w="9525" algn="ctr">
            <a:noFill/>
            <a:miter lim="800000"/>
            <a:headEnd/>
            <a:tailEnd/>
          </a:ln>
          <a:effectLst/>
        </p:spPr>
        <p:txBody>
          <a:bodyPr wrap="square" lIns="91406" tIns="45704" rIns="91406" bIns="45704" rtlCol="0">
            <a:spAutoFit/>
          </a:bodyPr>
          <a:lstStyle/>
          <a:p>
            <a:pPr algn="ctr"/>
            <a:r>
              <a:rPr lang="ja-JP" altLang="en-US" sz="1400" b="1" dirty="0">
                <a:solidFill>
                  <a:sysClr val="windowText" lastClr="000000"/>
                </a:solidFill>
                <a:latin typeface="HGPｺﾞｼｯｸM" panose="020B0600000000000000" pitchFamily="50" charset="-128"/>
                <a:ea typeface="HGPｺﾞｼｯｸM" panose="020B0600000000000000" pitchFamily="50" charset="-128"/>
              </a:rPr>
              <a:t>または</a:t>
            </a:r>
            <a:endParaRPr lang="ja-JP" altLang="en-US" sz="1400" b="1" dirty="0" smtClean="0">
              <a:solidFill>
                <a:sysClr val="windowText" lastClr="000000"/>
              </a:solidFill>
              <a:latin typeface="HGPｺﾞｼｯｸM" panose="020B0600000000000000" pitchFamily="50" charset="-128"/>
              <a:ea typeface="HGPｺﾞｼｯｸM" panose="020B0600000000000000" pitchFamily="50" charset="-128"/>
            </a:endParaRPr>
          </a:p>
        </p:txBody>
      </p:sp>
      <p:sp>
        <p:nvSpPr>
          <p:cNvPr id="50" name="テキスト ボックス 49"/>
          <p:cNvSpPr txBox="1"/>
          <p:nvPr/>
        </p:nvSpPr>
        <p:spPr bwMode="auto">
          <a:xfrm>
            <a:off x="8769424" y="3436446"/>
            <a:ext cx="522514" cy="307744"/>
          </a:xfrm>
          <a:prstGeom prst="rect">
            <a:avLst/>
          </a:prstGeom>
          <a:noFill/>
          <a:ln w="9525" algn="ctr">
            <a:noFill/>
            <a:miter lim="800000"/>
            <a:headEnd/>
            <a:tailEnd/>
          </a:ln>
          <a:effectLst/>
        </p:spPr>
        <p:txBody>
          <a:bodyPr wrap="square" lIns="91406" tIns="45704" rIns="91406" bIns="45704" rtlCol="0">
            <a:spAutoFit/>
          </a:bodyPr>
          <a:lstStyle/>
          <a:p>
            <a:pPr algn="ctr"/>
            <a:r>
              <a:rPr lang="ja-JP" altLang="en-US" sz="1400" b="1" dirty="0" smtClean="0">
                <a:solidFill>
                  <a:sysClr val="windowText" lastClr="000000"/>
                </a:solidFill>
                <a:latin typeface="HGPｺﾞｼｯｸM" panose="020B0600000000000000" pitchFamily="50" charset="-128"/>
                <a:ea typeface="HGPｺﾞｼｯｸM" panose="020B0600000000000000" pitchFamily="50" charset="-128"/>
              </a:rPr>
              <a:t>等</a:t>
            </a:r>
          </a:p>
        </p:txBody>
      </p:sp>
      <p:sp>
        <p:nvSpPr>
          <p:cNvPr id="53" name="正方形/長方形 52"/>
          <p:cNvSpPr/>
          <p:nvPr/>
        </p:nvSpPr>
        <p:spPr>
          <a:xfrm>
            <a:off x="1208584" y="1664674"/>
            <a:ext cx="1026128" cy="5586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個人</a:t>
            </a:r>
            <a:r>
              <a:rPr lang="ja-JP" altLang="en-US"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番号</a:t>
            </a:r>
            <a:endParaRPr lang="en-US" altLang="ja-JP"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algn="ctr"/>
            <a:r>
              <a:rPr lang="ja-JP" altLang="en-US"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カード裏</a:t>
            </a:r>
            <a:endParaRPr lang="ja-JP" altLang="en-US" sz="1400" b="1" dirty="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54" name="正方形/長方形 53"/>
          <p:cNvSpPr/>
          <p:nvPr/>
        </p:nvSpPr>
        <p:spPr>
          <a:xfrm>
            <a:off x="6105764" y="1664674"/>
            <a:ext cx="1026128" cy="5586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個人</a:t>
            </a:r>
            <a:r>
              <a:rPr lang="ja-JP" altLang="en-US"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番号</a:t>
            </a:r>
            <a:endParaRPr lang="en-US" altLang="ja-JP"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endParaRPr>
          </a:p>
          <a:p>
            <a:pPr algn="ctr"/>
            <a:r>
              <a:rPr lang="ja-JP" altLang="en-US" sz="1400" b="1" dirty="0" smtClean="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rPr>
              <a:t>カード表</a:t>
            </a:r>
            <a:endParaRPr lang="ja-JP" altLang="en-US" sz="1400" b="1" dirty="0">
              <a:solidFill>
                <a:schemeClr val="tx2"/>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55" name="正方形/長方形 54"/>
          <p:cNvSpPr/>
          <p:nvPr/>
        </p:nvSpPr>
        <p:spPr>
          <a:xfrm>
            <a:off x="1253108" y="2831772"/>
            <a:ext cx="7516316" cy="309699"/>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600" b="1" dirty="0" smtClean="0">
                <a:solidFill>
                  <a:sysClr val="windowText" lastClr="000000"/>
                </a:solidFill>
              </a:rPr>
              <a:t>番号確認用と身元確認用に、それぞれ証明書等が必要</a:t>
            </a:r>
            <a:endParaRPr lang="ja-JP" altLang="en-US" sz="1600" b="1" dirty="0">
              <a:solidFill>
                <a:sysClr val="windowText" lastClr="000000"/>
              </a:solidFill>
            </a:endParaRPr>
          </a:p>
        </p:txBody>
      </p:sp>
      <p:cxnSp>
        <p:nvCxnSpPr>
          <p:cNvPr id="7" name="直線コネクタ 6"/>
          <p:cNvCxnSpPr/>
          <p:nvPr/>
        </p:nvCxnSpPr>
        <p:spPr>
          <a:xfrm>
            <a:off x="415925" y="2708920"/>
            <a:ext cx="9169747" cy="0"/>
          </a:xfrm>
          <a:prstGeom prst="line">
            <a:avLst/>
          </a:prstGeom>
          <a:ln w="57150">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57" name="正方形/長方形 56"/>
          <p:cNvSpPr/>
          <p:nvPr/>
        </p:nvSpPr>
        <p:spPr>
          <a:xfrm>
            <a:off x="415925" y="5733256"/>
            <a:ext cx="9169747" cy="11135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（参考）</a:t>
            </a:r>
          </a:p>
          <a:p>
            <a:pPr marL="171450" indent="-171450">
              <a:buFont typeface="Arial" panose="020B0604020202020204" pitchFamily="34" charset="0"/>
              <a:buChar char="•"/>
            </a:pP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国</a:t>
            </a:r>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の行政機関等は、行政機関個人情報保護法、独立行政法人個人情報保護法及び個人情報保護法により、本人から個人番号を取得</a:t>
            </a: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するとき</a:t>
            </a:r>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には、利用目的の明示する等の措置が必要とされています。地方公共団体においても、</a:t>
            </a: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番号法</a:t>
            </a:r>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第</a:t>
            </a:r>
            <a:r>
              <a:rPr lang="en-US" altLang="ja-JP"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31</a:t>
            </a:r>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条の規定に基づき、行政機関等と同様の適用になるよう個人情報保護条例の改正が必要となる場合があります。</a:t>
            </a:r>
          </a:p>
          <a:p>
            <a:pPr marL="171450" indent="-171450">
              <a:buFont typeface="Arial" panose="020B0604020202020204" pitchFamily="34" charset="0"/>
              <a:buChar char="•"/>
            </a:pP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詳細</a:t>
            </a:r>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は、特定個人情報保護委員会</a:t>
            </a:r>
            <a:r>
              <a:rPr lang="en-US" altLang="ja-JP"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HP</a:t>
            </a:r>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から</a:t>
            </a: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特定個人情報の適正な取扱いに関するガイドライン（行政機関等・地方公共団体等編）」をご覧ください</a:t>
            </a:r>
            <a:r>
              <a:rPr lang="ja-JP" altLang="en-US" sz="1200" dirty="0" smtClean="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rPr>
              <a:t>。</a:t>
            </a:r>
            <a:endParaRPr lang="ja-JP" altLang="en-US" sz="1200" dirty="0">
              <a:solidFill>
                <a:schemeClr val="tx1"/>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
        <p:nvSpPr>
          <p:cNvPr id="59" name="正方形/長方形 58"/>
          <p:cNvSpPr/>
          <p:nvPr/>
        </p:nvSpPr>
        <p:spPr>
          <a:xfrm>
            <a:off x="5586934" y="4811370"/>
            <a:ext cx="3614538" cy="6338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r>
              <a:rPr lang="en-US" altLang="ja-JP"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a:t>
            </a:r>
            <a:r>
              <a:rPr lang="ja-JP" altLang="en-US" sz="1200" dirty="0" smtClean="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　</a:t>
            </a:r>
            <a:r>
              <a:rPr lang="ja-JP" altLang="en-US" sz="1200" dirty="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rPr>
              <a:t>人違いでないことが明らかと個人番号利用事務実施者が認めるとき</a:t>
            </a:r>
            <a:r>
              <a:rPr lang="ja-JP" altLang="en-US" sz="1200" dirty="0">
                <a:solidFill>
                  <a:prstClr val="black"/>
                </a:solidFill>
                <a:latin typeface="HGPｺﾞｼｯｸM" panose="020B0600000000000000" pitchFamily="50" charset="-128"/>
                <a:ea typeface="HGPｺﾞｼｯｸM" panose="020B0600000000000000" pitchFamily="50" charset="-128"/>
                <a:cs typeface="メイリオ" panose="020B0604030504040204" pitchFamily="50" charset="-128"/>
              </a:rPr>
              <a:t>は、身元（実在）確認書類は</a:t>
            </a:r>
            <a:r>
              <a:rPr lang="ja-JP" altLang="en-US" sz="1200" dirty="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rPr>
              <a:t>要しない</a:t>
            </a:r>
            <a:r>
              <a:rPr lang="ja-JP" altLang="en-US" sz="1200" dirty="0" smtClean="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rPr>
              <a:t>。</a:t>
            </a:r>
            <a:endParaRPr lang="ja-JP" altLang="en-US" sz="1200" dirty="0">
              <a:solidFill>
                <a:srgbClr val="FF0000"/>
              </a:solidFill>
              <a:latin typeface="HGPｺﾞｼｯｸM" panose="020B0600000000000000" pitchFamily="50" charset="-128"/>
              <a:ea typeface="HGPｺﾞｼｯｸM" panose="020B0600000000000000" pitchFamily="50" charset="-128"/>
              <a:cs typeface="メイリオ" panose="020B0604030504040204" pitchFamily="50" charset="-128"/>
            </a:endParaRPr>
          </a:p>
        </p:txBody>
      </p:sp>
    </p:spTree>
    <p:extLst>
      <p:ext uri="{BB962C8B-B14F-4D97-AF65-F5344CB8AC3E}">
        <p14:creationId xmlns:p14="http://schemas.microsoft.com/office/powerpoint/2010/main" val="3357640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4CD0BCFF4FE0F14BBE0B5B20B9C1DBCC" ma:contentTypeVersion="11" ma:contentTypeDescription="" ma:contentTypeScope="" ma:versionID="4c45b6da21fe863433c7ce8da9e96dcf">
  <xsd:schema xmlns:xsd="http://www.w3.org/2001/XMLSchema" xmlns:p="http://schemas.microsoft.com/office/2006/metadata/properties" xmlns:ns2="8B97BE19-CDDD-400E-817A-CFDD13F7EC12" xmlns:ns3="e485712b-fb1f-43b6-8dd9-2259c372da3e" targetNamespace="http://schemas.microsoft.com/office/2006/metadata/properties" ma:root="true" ma:fieldsID="2c768d37f680bda06ab17892132f9c01" ns2:_="" ns3:_="">
    <xsd:import namespace="8B97BE19-CDDD-400E-817A-CFDD13F7EC12"/>
    <xsd:import namespace="e485712b-fb1f-43b6-8dd9-2259c372da3e"/>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e485712b-fb1f-43b6-8dd9-2259c372da3e"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0E96D6-9931-40AC-A3DA-52C4390991D7}">
  <ds:schemaRefs>
    <ds:schemaRef ds:uri="http://schemas.microsoft.com/sharepoint/v3/contenttype/forms"/>
  </ds:schemaRefs>
</ds:datastoreItem>
</file>

<file path=customXml/itemProps2.xml><?xml version="1.0" encoding="utf-8"?>
<ds:datastoreItem xmlns:ds="http://schemas.openxmlformats.org/officeDocument/2006/customXml" ds:itemID="{D403B8C8-BD26-4A9E-A21B-1F08DD90BBBD}">
  <ds:schemaRefs>
    <ds:schemaRef ds:uri="8B97BE19-CDDD-400E-817A-CFDD13F7EC12"/>
    <ds:schemaRef ds:uri="http://schemas.microsoft.com/office/2006/metadata/properties"/>
    <ds:schemaRef ds:uri="http://purl.org/dc/dcmitype/"/>
    <ds:schemaRef ds:uri="http://purl.org/dc/elements/1.1/"/>
    <ds:schemaRef ds:uri="http://schemas.microsoft.com/office/2006/documentManagement/types"/>
    <ds:schemaRef ds:uri="http://www.w3.org/XML/1998/namespace"/>
    <ds:schemaRef ds:uri="http://schemas.openxmlformats.org/package/2006/metadata/core-properties"/>
    <ds:schemaRef ds:uri="e485712b-fb1f-43b6-8dd9-2259c372da3e"/>
    <ds:schemaRef ds:uri="http://purl.org/dc/terms/"/>
  </ds:schemaRefs>
</ds:datastoreItem>
</file>

<file path=customXml/itemProps3.xml><?xml version="1.0" encoding="utf-8"?>
<ds:datastoreItem xmlns:ds="http://schemas.openxmlformats.org/officeDocument/2006/customXml" ds:itemID="{2C563169-2C94-4370-8B43-0F1AED7418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e485712b-fb1f-43b6-8dd9-2259c372da3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blank</Template>
  <TotalTime>6078</TotalTime>
  <Words>610</Words>
  <Application>Microsoft Office PowerPoint</Application>
  <PresentationFormat>A4 210 x 297 mm</PresentationFormat>
  <Paragraphs>93</Paragraphs>
  <Slides>4</Slides>
  <Notes>2</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4_Office ​​テーマ</vt:lpstr>
      <vt:lpstr>PowerPoint プレゼンテーション</vt:lpstr>
      <vt:lpstr>PowerPoint プレゼンテーション</vt:lpstr>
      <vt:lpstr>マイナンバーの取扱いを分かりやすく解説したガイドラインがあります。</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MHLW笹木</cp:lastModifiedBy>
  <cp:revision>674</cp:revision>
  <cp:lastPrinted>2015-02-26T10:57:16Z</cp:lastPrinted>
  <dcterms:created xsi:type="dcterms:W3CDTF">2012-12-11T01:54:55Z</dcterms:created>
  <dcterms:modified xsi:type="dcterms:W3CDTF">2015-02-26T11:02:49Z</dcterms:modified>
</cp:coreProperties>
</file>