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3" d="100"/>
          <a:sy n="73" d="100"/>
        </p:scale>
        <p:origin x="-133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9B77D9F-926F-4ED4-B21A-8FA6937D9767}" type="datetimeFigureOut">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D021CC-518B-4D54-8C6C-64D8E29EA3EA}" type="slidenum">
              <a:rPr kumimoji="1" lang="ja-JP" altLang="en-US" smtClean="0"/>
              <a:t>‹#›</a:t>
            </a:fld>
            <a:endParaRPr kumimoji="1" lang="ja-JP" altLang="en-US"/>
          </a:p>
        </p:txBody>
      </p:sp>
    </p:spTree>
    <p:extLst>
      <p:ext uri="{BB962C8B-B14F-4D97-AF65-F5344CB8AC3E}">
        <p14:creationId xmlns:p14="http://schemas.microsoft.com/office/powerpoint/2010/main" val="4283463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B77D9F-926F-4ED4-B21A-8FA6937D9767}" type="datetimeFigureOut">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D021CC-518B-4D54-8C6C-64D8E29EA3EA}" type="slidenum">
              <a:rPr kumimoji="1" lang="ja-JP" altLang="en-US" smtClean="0"/>
              <a:t>‹#›</a:t>
            </a:fld>
            <a:endParaRPr kumimoji="1" lang="ja-JP" altLang="en-US"/>
          </a:p>
        </p:txBody>
      </p:sp>
    </p:spTree>
    <p:extLst>
      <p:ext uri="{BB962C8B-B14F-4D97-AF65-F5344CB8AC3E}">
        <p14:creationId xmlns:p14="http://schemas.microsoft.com/office/powerpoint/2010/main" val="1610780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B77D9F-926F-4ED4-B21A-8FA6937D9767}" type="datetimeFigureOut">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D021CC-518B-4D54-8C6C-64D8E29EA3EA}" type="slidenum">
              <a:rPr kumimoji="1" lang="ja-JP" altLang="en-US" smtClean="0"/>
              <a:t>‹#›</a:t>
            </a:fld>
            <a:endParaRPr kumimoji="1" lang="ja-JP" altLang="en-US"/>
          </a:p>
        </p:txBody>
      </p:sp>
    </p:spTree>
    <p:extLst>
      <p:ext uri="{BB962C8B-B14F-4D97-AF65-F5344CB8AC3E}">
        <p14:creationId xmlns:p14="http://schemas.microsoft.com/office/powerpoint/2010/main" val="3619711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B77D9F-926F-4ED4-B21A-8FA6937D9767}" type="datetimeFigureOut">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D021CC-518B-4D54-8C6C-64D8E29EA3EA}" type="slidenum">
              <a:rPr kumimoji="1" lang="ja-JP" altLang="en-US" smtClean="0"/>
              <a:t>‹#›</a:t>
            </a:fld>
            <a:endParaRPr kumimoji="1" lang="ja-JP" altLang="en-US"/>
          </a:p>
        </p:txBody>
      </p:sp>
    </p:spTree>
    <p:extLst>
      <p:ext uri="{BB962C8B-B14F-4D97-AF65-F5344CB8AC3E}">
        <p14:creationId xmlns:p14="http://schemas.microsoft.com/office/powerpoint/2010/main" val="4291759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9B77D9F-926F-4ED4-B21A-8FA6937D9767}" type="datetimeFigureOut">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D021CC-518B-4D54-8C6C-64D8E29EA3EA}" type="slidenum">
              <a:rPr kumimoji="1" lang="ja-JP" altLang="en-US" smtClean="0"/>
              <a:t>‹#›</a:t>
            </a:fld>
            <a:endParaRPr kumimoji="1" lang="ja-JP" altLang="en-US"/>
          </a:p>
        </p:txBody>
      </p:sp>
    </p:spTree>
    <p:extLst>
      <p:ext uri="{BB962C8B-B14F-4D97-AF65-F5344CB8AC3E}">
        <p14:creationId xmlns:p14="http://schemas.microsoft.com/office/powerpoint/2010/main" val="1061881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9B77D9F-926F-4ED4-B21A-8FA6937D9767}" type="datetimeFigureOut">
              <a:rPr kumimoji="1" lang="ja-JP" altLang="en-US" smtClean="0"/>
              <a:t>2014/7/29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D021CC-518B-4D54-8C6C-64D8E29EA3EA}" type="slidenum">
              <a:rPr kumimoji="1" lang="ja-JP" altLang="en-US" smtClean="0"/>
              <a:t>‹#›</a:t>
            </a:fld>
            <a:endParaRPr kumimoji="1" lang="ja-JP" altLang="en-US"/>
          </a:p>
        </p:txBody>
      </p:sp>
    </p:spTree>
    <p:extLst>
      <p:ext uri="{BB962C8B-B14F-4D97-AF65-F5344CB8AC3E}">
        <p14:creationId xmlns:p14="http://schemas.microsoft.com/office/powerpoint/2010/main" val="2387234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9B77D9F-926F-4ED4-B21A-8FA6937D9767}" type="datetimeFigureOut">
              <a:rPr kumimoji="1" lang="ja-JP" altLang="en-US" smtClean="0"/>
              <a:t>2014/7/29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6D021CC-518B-4D54-8C6C-64D8E29EA3EA}" type="slidenum">
              <a:rPr kumimoji="1" lang="ja-JP" altLang="en-US" smtClean="0"/>
              <a:t>‹#›</a:t>
            </a:fld>
            <a:endParaRPr kumimoji="1" lang="ja-JP" altLang="en-US"/>
          </a:p>
        </p:txBody>
      </p:sp>
    </p:spTree>
    <p:extLst>
      <p:ext uri="{BB962C8B-B14F-4D97-AF65-F5344CB8AC3E}">
        <p14:creationId xmlns:p14="http://schemas.microsoft.com/office/powerpoint/2010/main" val="1844915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B77D9F-926F-4ED4-B21A-8FA6937D9767}" type="datetimeFigureOut">
              <a:rPr kumimoji="1" lang="ja-JP" altLang="en-US" smtClean="0"/>
              <a:t>2014/7/29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6D021CC-518B-4D54-8C6C-64D8E29EA3EA}" type="slidenum">
              <a:rPr kumimoji="1" lang="ja-JP" altLang="en-US" smtClean="0"/>
              <a:t>‹#›</a:t>
            </a:fld>
            <a:endParaRPr kumimoji="1" lang="ja-JP" altLang="en-US"/>
          </a:p>
        </p:txBody>
      </p:sp>
    </p:spTree>
    <p:extLst>
      <p:ext uri="{BB962C8B-B14F-4D97-AF65-F5344CB8AC3E}">
        <p14:creationId xmlns:p14="http://schemas.microsoft.com/office/powerpoint/2010/main" val="2376042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9B77D9F-926F-4ED4-B21A-8FA6937D9767}" type="datetimeFigureOut">
              <a:rPr kumimoji="1" lang="ja-JP" altLang="en-US" smtClean="0"/>
              <a:t>2014/7/29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6D021CC-518B-4D54-8C6C-64D8E29EA3EA}" type="slidenum">
              <a:rPr kumimoji="1" lang="ja-JP" altLang="en-US" smtClean="0"/>
              <a:t>‹#›</a:t>
            </a:fld>
            <a:endParaRPr kumimoji="1" lang="ja-JP" altLang="en-US"/>
          </a:p>
        </p:txBody>
      </p:sp>
    </p:spTree>
    <p:extLst>
      <p:ext uri="{BB962C8B-B14F-4D97-AF65-F5344CB8AC3E}">
        <p14:creationId xmlns:p14="http://schemas.microsoft.com/office/powerpoint/2010/main" val="669848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B77D9F-926F-4ED4-B21A-8FA6937D9767}" type="datetimeFigureOut">
              <a:rPr kumimoji="1" lang="ja-JP" altLang="en-US" smtClean="0"/>
              <a:t>2014/7/29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D021CC-518B-4D54-8C6C-64D8E29EA3EA}" type="slidenum">
              <a:rPr kumimoji="1" lang="ja-JP" altLang="en-US" smtClean="0"/>
              <a:t>‹#›</a:t>
            </a:fld>
            <a:endParaRPr kumimoji="1" lang="ja-JP" altLang="en-US"/>
          </a:p>
        </p:txBody>
      </p:sp>
    </p:spTree>
    <p:extLst>
      <p:ext uri="{BB962C8B-B14F-4D97-AF65-F5344CB8AC3E}">
        <p14:creationId xmlns:p14="http://schemas.microsoft.com/office/powerpoint/2010/main" val="3144982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B77D9F-926F-4ED4-B21A-8FA6937D9767}" type="datetimeFigureOut">
              <a:rPr kumimoji="1" lang="ja-JP" altLang="en-US" smtClean="0"/>
              <a:t>2014/7/29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D021CC-518B-4D54-8C6C-64D8E29EA3EA}" type="slidenum">
              <a:rPr kumimoji="1" lang="ja-JP" altLang="en-US" smtClean="0"/>
              <a:t>‹#›</a:t>
            </a:fld>
            <a:endParaRPr kumimoji="1" lang="ja-JP" altLang="en-US"/>
          </a:p>
        </p:txBody>
      </p:sp>
    </p:spTree>
    <p:extLst>
      <p:ext uri="{BB962C8B-B14F-4D97-AF65-F5344CB8AC3E}">
        <p14:creationId xmlns:p14="http://schemas.microsoft.com/office/powerpoint/2010/main" val="3616059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B77D9F-926F-4ED4-B21A-8FA6937D9767}" type="datetimeFigureOut">
              <a:rPr kumimoji="1" lang="ja-JP" altLang="en-US" smtClean="0"/>
              <a:t>2014/7/29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021CC-518B-4D54-8C6C-64D8E29EA3EA}" type="slidenum">
              <a:rPr kumimoji="1" lang="ja-JP" altLang="en-US" smtClean="0"/>
              <a:t>‹#›</a:t>
            </a:fld>
            <a:endParaRPr kumimoji="1" lang="ja-JP" altLang="en-US"/>
          </a:p>
        </p:txBody>
      </p:sp>
    </p:spTree>
    <p:extLst>
      <p:ext uri="{BB962C8B-B14F-4D97-AF65-F5344CB8AC3E}">
        <p14:creationId xmlns:p14="http://schemas.microsoft.com/office/powerpoint/2010/main" val="177378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6876" y="44624"/>
            <a:ext cx="9090248" cy="404664"/>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ＭＳ ゴシック" panose="020B0609070205080204" pitchFamily="49" charset="-128"/>
                <a:ea typeface="ＭＳ ゴシック" panose="020B0609070205080204" pitchFamily="49" charset="-128"/>
              </a:rPr>
              <a:t>お泊まりデイサービスへの対応（案）について</a:t>
            </a:r>
            <a:endParaRPr kumimoji="1" lang="ja-JP" altLang="en-US" sz="2400" b="1" dirty="0">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26876" y="664121"/>
            <a:ext cx="9090248" cy="1396727"/>
          </a:xfrm>
          <a:prstGeom prst="rect">
            <a:avLst/>
          </a:prstGeom>
          <a:noFill/>
          <a:ln w="19050"/>
        </p:spPr>
        <p:style>
          <a:lnRef idx="2">
            <a:schemeClr val="accent1"/>
          </a:lnRef>
          <a:fillRef idx="1">
            <a:schemeClr val="lt1"/>
          </a:fillRef>
          <a:effectRef idx="0">
            <a:schemeClr val="accent1"/>
          </a:effectRef>
          <a:fontRef idx="minor">
            <a:schemeClr val="dk1"/>
          </a:fontRef>
        </p:style>
        <p:txBody>
          <a:bodyPr wrap="square" lIns="36000" tIns="36000" rIns="36000" bIns="36000" rtlCol="0">
            <a:noAutofit/>
          </a:bodyPr>
          <a:lstStyle/>
          <a:p>
            <a:endParaRPr kumimoji="1" lang="en-US" altLang="ja-JP" sz="1050" dirty="0" smtClean="0">
              <a:latin typeface="ＭＳ ゴシック" panose="020B0609070205080204" pitchFamily="49" charset="-128"/>
              <a:ea typeface="ＭＳ ゴシック" panose="020B0609070205080204" pitchFamily="49" charset="-128"/>
            </a:endParaRPr>
          </a:p>
          <a:p>
            <a:pPr marL="174625" indent="-174625"/>
            <a:r>
              <a:rPr lang="ja-JP" altLang="en-US" sz="1400" dirty="0">
                <a:latin typeface="ＭＳ ゴシック" panose="020B0609070205080204" pitchFamily="49" charset="-128"/>
                <a:ea typeface="ＭＳ ゴシック" panose="020B0609070205080204" pitchFamily="49" charset="-128"/>
              </a:rPr>
              <a:t>①</a:t>
            </a:r>
            <a:r>
              <a:rPr lang="ja-JP" altLang="en-US" sz="1400" dirty="0" smtClean="0">
                <a:latin typeface="ＭＳ ゴシック" panose="020B0609070205080204" pitchFamily="49" charset="-128"/>
                <a:ea typeface="ＭＳ ゴシック" panose="020B0609070205080204" pitchFamily="49" charset="-128"/>
              </a:rPr>
              <a:t>　通所介護の設備を利用して介護保険制度外の宿泊サービスを提供している事業所（いわゆる「お泊まりデイサービス」）について、</a:t>
            </a:r>
            <a:r>
              <a:rPr lang="ja-JP" altLang="en-US" sz="1400" u="heavy" dirty="0" smtClean="0">
                <a:latin typeface="ＭＳ ゴシック" panose="020B0609070205080204" pitchFamily="49" charset="-128"/>
                <a:ea typeface="ＭＳ ゴシック" panose="020B0609070205080204" pitchFamily="49" charset="-128"/>
              </a:rPr>
              <a:t>利用者保護の観点から、届出制の導入、事故報告の仕組みを構築するとともに、情報の公表を推進</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74625" indent="-174625"/>
            <a:endParaRPr lang="en-US" altLang="ja-JP" sz="500" dirty="0">
              <a:latin typeface="ＭＳ ゴシック" panose="020B0609070205080204" pitchFamily="49" charset="-128"/>
              <a:ea typeface="ＭＳ ゴシック" panose="020B0609070205080204" pitchFamily="49" charset="-128"/>
            </a:endParaRPr>
          </a:p>
          <a:p>
            <a:pPr marL="174625" indent="-174625"/>
            <a:r>
              <a:rPr lang="ja-JP" altLang="en-US" sz="1400" dirty="0">
                <a:latin typeface="ＭＳ ゴシック" panose="020B0609070205080204" pitchFamily="49" charset="-128"/>
                <a:ea typeface="ＭＳ ゴシック" panose="020B0609070205080204" pitchFamily="49" charset="-128"/>
              </a:rPr>
              <a:t>②</a:t>
            </a:r>
            <a:r>
              <a:rPr lang="ja-JP" altLang="en-US" sz="1400" dirty="0" smtClean="0">
                <a:latin typeface="ＭＳ ゴシック" panose="020B0609070205080204" pitchFamily="49" charset="-128"/>
                <a:ea typeface="ＭＳ ゴシック" panose="020B0609070205080204" pitchFamily="49" charset="-128"/>
              </a:rPr>
              <a:t>　最低限の質を担保するという観点から、宿泊サービスのガイドラインとして、一人当たり床面積や連泊数等について示すことも推進。</a:t>
            </a:r>
            <a:endParaRPr kumimoji="1" lang="en-US" altLang="ja-JP" sz="1400" dirty="0" smtClean="0">
              <a:latin typeface="ＭＳ ゴシック" panose="020B0609070205080204" pitchFamily="49" charset="-128"/>
              <a:ea typeface="ＭＳ ゴシック" panose="020B0609070205080204" pitchFamily="49" charset="-128"/>
            </a:endParaRPr>
          </a:p>
          <a:p>
            <a:endParaRPr kumimoji="1" lang="ja-JP" altLang="en-US" sz="1600" dirty="0">
              <a:latin typeface="ＭＳ ゴシック" panose="020B0609070205080204" pitchFamily="49" charset="-128"/>
              <a:ea typeface="ＭＳ ゴシック" panose="020B0609070205080204" pitchFamily="49" charset="-128"/>
            </a:endParaRPr>
          </a:p>
        </p:txBody>
      </p:sp>
      <p:sp>
        <p:nvSpPr>
          <p:cNvPr id="5" name="角丸四角形 4"/>
          <p:cNvSpPr/>
          <p:nvPr/>
        </p:nvSpPr>
        <p:spPr>
          <a:xfrm>
            <a:off x="107504" y="520105"/>
            <a:ext cx="1368152" cy="288032"/>
          </a:xfrm>
          <a:prstGeom prst="roundRect">
            <a:avLst/>
          </a:prstGeom>
          <a:ln w="19050"/>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smtClean="0">
                <a:latin typeface="ＭＳ ゴシック" panose="020B0609070205080204" pitchFamily="49" charset="-128"/>
                <a:ea typeface="ＭＳ ゴシック" panose="020B0609070205080204" pitchFamily="49" charset="-128"/>
              </a:rPr>
              <a:t>概　要</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0" name="テキスト ボックス 9"/>
          <p:cNvSpPr txBox="1"/>
          <p:nvPr/>
        </p:nvSpPr>
        <p:spPr>
          <a:xfrm>
            <a:off x="26876" y="2348880"/>
            <a:ext cx="9090248" cy="2232248"/>
          </a:xfrm>
          <a:prstGeom prst="rect">
            <a:avLst/>
          </a:prstGeom>
          <a:noFill/>
          <a:ln w="19050"/>
        </p:spPr>
        <p:style>
          <a:lnRef idx="2">
            <a:schemeClr val="accent1"/>
          </a:lnRef>
          <a:fillRef idx="1">
            <a:schemeClr val="lt1"/>
          </a:fillRef>
          <a:effectRef idx="0">
            <a:schemeClr val="accent1"/>
          </a:effectRef>
          <a:fontRef idx="minor">
            <a:schemeClr val="dk1"/>
          </a:fontRef>
        </p:style>
        <p:txBody>
          <a:bodyPr wrap="square" lIns="36000" rIns="36000" rtlCol="0">
            <a:noAutofit/>
          </a:bodyPr>
          <a:lstStyle/>
          <a:p>
            <a:endParaRPr kumimoji="1" lang="en-US" altLang="ja-JP" sz="1050" dirty="0" smtClean="0">
              <a:latin typeface="ＭＳ ゴシック" panose="020B0609070205080204" pitchFamily="49" charset="-128"/>
              <a:ea typeface="ＭＳ ゴシック" panose="020B0609070205080204" pitchFamily="49" charset="-128"/>
            </a:endParaRPr>
          </a:p>
          <a:p>
            <a:pPr marL="174625" indent="-174625"/>
            <a:r>
              <a:rPr lang="ja-JP" altLang="en-US" sz="1400" dirty="0">
                <a:latin typeface="ＭＳ ゴシック" panose="020B0609070205080204" pitchFamily="49" charset="-128"/>
                <a:ea typeface="ＭＳ ゴシック" panose="020B0609070205080204" pitchFamily="49" charset="-128"/>
              </a:rPr>
              <a:t>①</a:t>
            </a:r>
            <a:r>
              <a:rPr lang="ja-JP" altLang="en-US" sz="1400" dirty="0" smtClean="0">
                <a:latin typeface="ＭＳ ゴシック" panose="020B0609070205080204" pitchFamily="49" charset="-128"/>
                <a:ea typeface="ＭＳ ゴシック" panose="020B0609070205080204" pitchFamily="49" charset="-128"/>
              </a:rPr>
              <a:t>　通所介護の運営基準（省令）を見直し、以下の事項を規定</a:t>
            </a:r>
            <a:endParaRPr lang="en-US" altLang="ja-JP" sz="1400" dirty="0" smtClean="0">
              <a:latin typeface="ＭＳ ゴシック" panose="020B0609070205080204" pitchFamily="49" charset="-128"/>
              <a:ea typeface="ＭＳ ゴシック" panose="020B0609070205080204" pitchFamily="49" charset="-128"/>
            </a:endParaRPr>
          </a:p>
          <a:p>
            <a:pPr marL="355600" indent="-355600"/>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ア　一定日数以上、介護保険外で宿泊サービスを提供する場合、事業所の基本的事項等について指定権者への届出を義務付け</a:t>
            </a:r>
            <a:endParaRPr lang="en-US" altLang="ja-JP" sz="1400" dirty="0" smtClean="0">
              <a:latin typeface="ＭＳ ゴシック" panose="020B0609070205080204" pitchFamily="49" charset="-128"/>
              <a:ea typeface="ＭＳ ゴシック" panose="020B0609070205080204" pitchFamily="49" charset="-128"/>
            </a:endParaRPr>
          </a:p>
          <a:p>
            <a:pPr marL="355600" indent="-355600"/>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イ　都道府県は届出の内容を公表（情報公表制度）</a:t>
            </a:r>
            <a:endParaRPr lang="en-US" altLang="ja-JP" sz="1400" dirty="0" smtClean="0">
              <a:latin typeface="ＭＳ ゴシック" panose="020B0609070205080204" pitchFamily="49" charset="-128"/>
              <a:ea typeface="ＭＳ ゴシック" panose="020B0609070205080204" pitchFamily="49" charset="-128"/>
            </a:endParaRPr>
          </a:p>
          <a:p>
            <a:pPr marL="355600" indent="-355600"/>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ウ　宿泊サービスの提供により事故があった場合、事業所は市町村に報告</a:t>
            </a:r>
            <a:endParaRPr lang="en-US" altLang="ja-JP" sz="1400" dirty="0" smtClean="0">
              <a:latin typeface="ＭＳ ゴシック" panose="020B0609070205080204" pitchFamily="49" charset="-128"/>
              <a:ea typeface="ＭＳ ゴシック" panose="020B0609070205080204" pitchFamily="49" charset="-128"/>
            </a:endParaRPr>
          </a:p>
          <a:p>
            <a:pPr marL="174625" indent="-174625"/>
            <a:endParaRPr lang="en-US" altLang="ja-JP" sz="500" dirty="0">
              <a:latin typeface="ＭＳ ゴシック" panose="020B0609070205080204" pitchFamily="49" charset="-128"/>
              <a:ea typeface="ＭＳ ゴシック" panose="020B0609070205080204" pitchFamily="49" charset="-128"/>
            </a:endParaRPr>
          </a:p>
          <a:p>
            <a:pPr marL="174625" indent="-174625"/>
            <a:r>
              <a:rPr lang="ja-JP" altLang="en-US" sz="1400" dirty="0">
                <a:latin typeface="ＭＳ ゴシック" panose="020B0609070205080204" pitchFamily="49" charset="-128"/>
                <a:ea typeface="ＭＳ ゴシック" panose="020B0609070205080204" pitchFamily="49" charset="-128"/>
              </a:rPr>
              <a:t>②</a:t>
            </a:r>
            <a:r>
              <a:rPr lang="ja-JP" altLang="en-US" sz="1400" dirty="0" smtClean="0">
                <a:latin typeface="ＭＳ ゴシック" panose="020B0609070205080204" pitchFamily="49" charset="-128"/>
                <a:ea typeface="ＭＳ ゴシック" panose="020B0609070205080204" pitchFamily="49" charset="-128"/>
              </a:rPr>
              <a:t>　ガイドラインの内容としては以下の事項を規定</a:t>
            </a:r>
            <a:endParaRPr lang="en-US" altLang="ja-JP" sz="1400" dirty="0" smtClean="0">
              <a:latin typeface="ＭＳ ゴシック" panose="020B0609070205080204" pitchFamily="49" charset="-128"/>
              <a:ea typeface="ＭＳ ゴシック" panose="020B0609070205080204" pitchFamily="49" charset="-128"/>
            </a:endParaRPr>
          </a:p>
          <a:p>
            <a:pPr marL="174625" indent="-174625"/>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400" dirty="0" smtClean="0">
                <a:latin typeface="ＭＳ ゴシック" panose="020B0609070205080204" pitchFamily="49" charset="-128"/>
                <a:ea typeface="ＭＳ ゴシック" panose="020B0609070205080204" pitchFamily="49" charset="-128"/>
              </a:rPr>
              <a:t>ア　人員関係（従業者、責任者）</a:t>
            </a:r>
            <a:endParaRPr kumimoji="1" lang="en-US" altLang="ja-JP" sz="1400" dirty="0" smtClean="0">
              <a:latin typeface="ＭＳ ゴシック" panose="020B0609070205080204" pitchFamily="49" charset="-128"/>
              <a:ea typeface="ＭＳ ゴシック" panose="020B0609070205080204" pitchFamily="49" charset="-128"/>
            </a:endParaRPr>
          </a:p>
          <a:p>
            <a:pPr marL="174625" indent="-174625"/>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イ　設備関係（利用定員、一人当たり床面積等）</a:t>
            </a:r>
            <a:endParaRPr lang="en-US" altLang="ja-JP" sz="1400" dirty="0" smtClean="0">
              <a:latin typeface="ＭＳ ゴシック" panose="020B0609070205080204" pitchFamily="49" charset="-128"/>
              <a:ea typeface="ＭＳ ゴシック" panose="020B0609070205080204" pitchFamily="49" charset="-128"/>
            </a:endParaRPr>
          </a:p>
          <a:p>
            <a:pPr marL="174625" indent="-174625"/>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400" dirty="0" smtClean="0">
                <a:latin typeface="ＭＳ ゴシック" panose="020B0609070205080204" pitchFamily="49" charset="-128"/>
                <a:ea typeface="ＭＳ ゴシック" panose="020B0609070205080204" pitchFamily="49" charset="-128"/>
              </a:rPr>
              <a:t>ウ　運営関係（利用者への説明・同意、緊急時等の対応、事故発生時の対応等）</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11" name="角丸四角形 10"/>
          <p:cNvSpPr/>
          <p:nvPr/>
        </p:nvSpPr>
        <p:spPr>
          <a:xfrm>
            <a:off x="107504" y="2204864"/>
            <a:ext cx="2808312" cy="288032"/>
          </a:xfrm>
          <a:prstGeom prst="roundRect">
            <a:avLst/>
          </a:prstGeom>
          <a:ln w="19050"/>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400" dirty="0" smtClean="0">
                <a:latin typeface="ＭＳ ゴシック" panose="020B0609070205080204" pitchFamily="49" charset="-128"/>
                <a:ea typeface="ＭＳ ゴシック" panose="020B0609070205080204" pitchFamily="49" charset="-128"/>
              </a:rPr>
              <a:t>具体的な内容（検討中）</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26876" y="4872608"/>
            <a:ext cx="9090248" cy="1868760"/>
          </a:xfrm>
          <a:prstGeom prst="rect">
            <a:avLst/>
          </a:prstGeom>
          <a:noFill/>
          <a:ln w="19050"/>
        </p:spPr>
        <p:style>
          <a:lnRef idx="2">
            <a:schemeClr val="accent1"/>
          </a:lnRef>
          <a:fillRef idx="1">
            <a:schemeClr val="lt1"/>
          </a:fillRef>
          <a:effectRef idx="0">
            <a:schemeClr val="accent1"/>
          </a:effectRef>
          <a:fontRef idx="minor">
            <a:schemeClr val="dk1"/>
          </a:fontRef>
        </p:style>
        <p:txBody>
          <a:bodyPr wrap="square" lIns="36000" tIns="36000" rIns="0" bIns="36000" rtlCol="0">
            <a:noAutofit/>
          </a:bodyPr>
          <a:lstStyle/>
          <a:p>
            <a:endParaRPr kumimoji="1" lang="en-US" altLang="ja-JP" sz="1050" dirty="0" smtClean="0">
              <a:latin typeface="ＭＳ ゴシック" panose="020B0609070205080204" pitchFamily="49" charset="-128"/>
              <a:ea typeface="ＭＳ ゴシック" panose="020B0609070205080204" pitchFamily="49" charset="-128"/>
            </a:endParaRPr>
          </a:p>
          <a:p>
            <a:pPr marL="174625" indent="-174625"/>
            <a:r>
              <a:rPr lang="ja-JP" altLang="en-US" sz="1400" dirty="0">
                <a:latin typeface="ＭＳ ゴシック" panose="020B0609070205080204" pitchFamily="49" charset="-128"/>
                <a:ea typeface="ＭＳ ゴシック" panose="020B0609070205080204" pitchFamily="49" charset="-128"/>
              </a:rPr>
              <a:t>①</a:t>
            </a:r>
            <a:r>
              <a:rPr lang="ja-JP" altLang="en-US" sz="1400" dirty="0" smtClean="0">
                <a:latin typeface="ＭＳ ゴシック" panose="020B0609070205080204" pitchFamily="49" charset="-128"/>
                <a:ea typeface="ＭＳ ゴシック" panose="020B0609070205080204" pitchFamily="49" charset="-128"/>
              </a:rPr>
              <a:t>　</a:t>
            </a:r>
            <a:r>
              <a:rPr lang="ja-JP" altLang="en-US" sz="1400" u="heavy" dirty="0" smtClean="0">
                <a:latin typeface="ＭＳ ゴシック" panose="020B0609070205080204" pitchFamily="49" charset="-128"/>
                <a:ea typeface="ＭＳ ゴシック" panose="020B0609070205080204" pitchFamily="49" charset="-128"/>
              </a:rPr>
              <a:t>小規模の通所介護</a:t>
            </a:r>
            <a:r>
              <a:rPr lang="ja-JP" altLang="en-US" sz="1400" dirty="0" smtClean="0">
                <a:latin typeface="ＭＳ ゴシック" panose="020B0609070205080204" pitchFamily="49" charset="-128"/>
                <a:ea typeface="ＭＳ ゴシック" panose="020B0609070205080204" pitchFamily="49" charset="-128"/>
              </a:rPr>
              <a:t>については、少人数で生活圏域に密着したサービスであることから、</a:t>
            </a:r>
            <a:r>
              <a:rPr lang="ja-JP" altLang="en-US" sz="1400" u="heavy" dirty="0" smtClean="0">
                <a:latin typeface="ＭＳ ゴシック" panose="020B0609070205080204" pitchFamily="49" charset="-128"/>
                <a:ea typeface="ＭＳ ゴシック" panose="020B0609070205080204" pitchFamily="49" charset="-128"/>
              </a:rPr>
              <a:t>地域との連携や運営の透明性を確保</a:t>
            </a:r>
            <a:r>
              <a:rPr lang="ja-JP" altLang="en-US" sz="1400" dirty="0" smtClean="0">
                <a:latin typeface="ＭＳ ゴシック" panose="020B0609070205080204" pitchFamily="49" charset="-128"/>
                <a:ea typeface="ＭＳ ゴシック" panose="020B0609070205080204" pitchFamily="49" charset="-128"/>
              </a:rPr>
              <a:t>するため、</a:t>
            </a:r>
            <a:r>
              <a:rPr lang="ja-JP" altLang="en-US" sz="1400" u="heavy" dirty="0" smtClean="0">
                <a:latin typeface="ＭＳ ゴシック" panose="020B0609070205080204" pitchFamily="49" charset="-128"/>
                <a:ea typeface="ＭＳ ゴシック" panose="020B0609070205080204" pitchFamily="49" charset="-128"/>
              </a:rPr>
              <a:t>市町村が指定・監督する地域密着型サービス</a:t>
            </a:r>
            <a:r>
              <a:rPr lang="ja-JP" altLang="en-US" sz="1400" dirty="0" smtClean="0">
                <a:latin typeface="ＭＳ ゴシック" panose="020B0609070205080204" pitchFamily="49" charset="-128"/>
                <a:ea typeface="ＭＳ ゴシック" panose="020B0609070205080204" pitchFamily="49" charset="-128"/>
              </a:rPr>
              <a:t>に位置付ける。</a:t>
            </a:r>
            <a:endParaRPr lang="en-US" altLang="ja-JP" sz="1400" dirty="0" smtClean="0">
              <a:latin typeface="ＭＳ ゴシック" panose="020B0609070205080204" pitchFamily="49" charset="-128"/>
              <a:ea typeface="ＭＳ ゴシック" panose="020B0609070205080204" pitchFamily="49" charset="-128"/>
            </a:endParaRPr>
          </a:p>
          <a:p>
            <a:pPr marL="174625" indent="-174625"/>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これにより地域住民等が参加する運営推進会議等が定期的に開催され、宿泊サービスの部分も含めサービス全体が外部からチェックされることとなる。</a:t>
            </a:r>
            <a:endParaRPr lang="en-US" altLang="ja-JP" sz="1400" dirty="0" smtClean="0">
              <a:latin typeface="ＭＳ ゴシック" panose="020B0609070205080204" pitchFamily="49" charset="-128"/>
              <a:ea typeface="ＭＳ ゴシック" panose="020B0609070205080204" pitchFamily="49" charset="-128"/>
            </a:endParaRPr>
          </a:p>
          <a:p>
            <a:pPr marL="174625" indent="-174625"/>
            <a:endParaRPr lang="en-US" altLang="ja-JP" sz="500" dirty="0">
              <a:latin typeface="ＭＳ ゴシック" panose="020B0609070205080204" pitchFamily="49" charset="-128"/>
              <a:ea typeface="ＭＳ ゴシック" panose="020B0609070205080204" pitchFamily="49" charset="-128"/>
            </a:endParaRPr>
          </a:p>
          <a:p>
            <a:pPr marL="174625" indent="-174625"/>
            <a:r>
              <a:rPr lang="ja-JP" altLang="en-US" sz="1400" dirty="0">
                <a:latin typeface="ＭＳ ゴシック" panose="020B0609070205080204" pitchFamily="49" charset="-128"/>
                <a:ea typeface="ＭＳ ゴシック" panose="020B0609070205080204" pitchFamily="49" charset="-128"/>
              </a:rPr>
              <a:t>②</a:t>
            </a:r>
            <a:r>
              <a:rPr lang="ja-JP" altLang="en-US" sz="1400" dirty="0" smtClean="0">
                <a:latin typeface="ＭＳ ゴシック" panose="020B0609070205080204" pitchFamily="49" charset="-128"/>
                <a:ea typeface="ＭＳ ゴシック" panose="020B0609070205080204" pitchFamily="49" charset="-128"/>
              </a:rPr>
              <a:t>　介護サービス情報の公表制度で公表されている通所介護の情報に</a:t>
            </a:r>
            <a:r>
              <a:rPr lang="ja-JP" altLang="en-US" sz="1400" u="heavy" dirty="0" smtClean="0">
                <a:latin typeface="ＭＳ ゴシック" panose="020B0609070205080204" pitchFamily="49" charset="-128"/>
                <a:ea typeface="ＭＳ ゴシック" panose="020B0609070205080204" pitchFamily="49" charset="-128"/>
              </a:rPr>
              <a:t>「宿泊サービス」の情報を追加</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74625" indent="-174625"/>
            <a:endParaRPr kumimoji="1" lang="en-US" altLang="ja-JP" sz="500" dirty="0">
              <a:latin typeface="ＭＳ ゴシック" panose="020B0609070205080204" pitchFamily="49" charset="-128"/>
              <a:ea typeface="ＭＳ ゴシック" panose="020B0609070205080204" pitchFamily="49" charset="-128"/>
            </a:endParaRPr>
          </a:p>
          <a:p>
            <a:pPr marL="174625" indent="-174625"/>
            <a:r>
              <a:rPr lang="ja-JP" altLang="en-US" sz="1400" dirty="0" smtClean="0">
                <a:latin typeface="ＭＳ ゴシック" panose="020B0609070205080204" pitchFamily="49" charset="-128"/>
                <a:ea typeface="ＭＳ ゴシック" panose="020B0609070205080204" pitchFamily="49" charset="-128"/>
              </a:rPr>
              <a:t>③　</a:t>
            </a:r>
            <a:r>
              <a:rPr lang="en-US" altLang="ja-JP"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通い</a:t>
            </a:r>
            <a:r>
              <a:rPr lang="en-US" altLang="ja-JP" sz="1400" dirty="0" smtClean="0">
                <a:latin typeface="ＭＳ ゴシック" panose="020B0609070205080204" pitchFamily="49" charset="-128"/>
                <a:ea typeface="ＭＳ ゴシック" panose="020B0609070205080204" pitchFamily="49" charset="-128"/>
              </a:rPr>
              <a:t>｣</a:t>
            </a:r>
            <a:r>
              <a:rPr lang="en-US" altLang="ja-JP"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訪問</a:t>
            </a:r>
            <a:r>
              <a:rPr lang="en-US" altLang="ja-JP" sz="1400" dirty="0" smtClean="0">
                <a:latin typeface="ＭＳ ゴシック" panose="020B0609070205080204" pitchFamily="49" charset="-128"/>
                <a:ea typeface="ＭＳ ゴシック" panose="020B0609070205080204" pitchFamily="49" charset="-128"/>
              </a:rPr>
              <a:t>｣</a:t>
            </a:r>
            <a:r>
              <a:rPr lang="en-US" altLang="ja-JP"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宿泊</a:t>
            </a:r>
            <a:r>
              <a:rPr lang="en-US" altLang="ja-JP"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の機能を有する</a:t>
            </a:r>
            <a:r>
              <a:rPr lang="ja-JP" altLang="en-US" sz="1400" u="heavy" dirty="0" smtClean="0">
                <a:latin typeface="ＭＳ ゴシック" panose="020B0609070205080204" pitchFamily="49" charset="-128"/>
                <a:ea typeface="ＭＳ ゴシック" panose="020B0609070205080204" pitchFamily="49" charset="-128"/>
              </a:rPr>
              <a:t>小規模多機能型居宅介護について、更なる普及促進</a:t>
            </a:r>
            <a:r>
              <a:rPr lang="ja-JP" altLang="en-US" sz="1400" dirty="0" smtClean="0">
                <a:latin typeface="ＭＳ ゴシック" panose="020B0609070205080204" pitchFamily="49" charset="-128"/>
                <a:ea typeface="ＭＳ ゴシック" panose="020B0609070205080204" pitchFamily="49" charset="-128"/>
              </a:rPr>
              <a:t>や</a:t>
            </a:r>
            <a:r>
              <a:rPr lang="ja-JP" altLang="en-US" sz="1400" u="heavy" dirty="0" smtClean="0">
                <a:latin typeface="ＭＳ ゴシック" panose="020B0609070205080204" pitchFamily="49" charset="-128"/>
                <a:ea typeface="ＭＳ ゴシック" panose="020B0609070205080204" pitchFamily="49" charset="-128"/>
              </a:rPr>
              <a:t>基準該当ショートステイへの積極的な活用</a:t>
            </a:r>
            <a:r>
              <a:rPr lang="ja-JP" altLang="en-US" sz="1400" dirty="0" smtClean="0">
                <a:latin typeface="ＭＳ ゴシック" panose="020B0609070205080204" pitchFamily="49" charset="-128"/>
                <a:ea typeface="ＭＳ ゴシック" panose="020B0609070205080204" pitchFamily="49" charset="-128"/>
              </a:rPr>
              <a:t>を図るための規制緩和を行い、２４時間地域で高齢者を支える体制を整備する。</a:t>
            </a:r>
            <a:endParaRPr kumimoji="1" lang="en-US" altLang="ja-JP" sz="1400" dirty="0" smtClean="0">
              <a:latin typeface="ＭＳ ゴシック" panose="020B0609070205080204" pitchFamily="49" charset="-128"/>
              <a:ea typeface="ＭＳ ゴシック" panose="020B0609070205080204" pitchFamily="49" charset="-128"/>
            </a:endParaRPr>
          </a:p>
        </p:txBody>
      </p:sp>
      <p:sp>
        <p:nvSpPr>
          <p:cNvPr id="13" name="角丸四角形 12"/>
          <p:cNvSpPr/>
          <p:nvPr/>
        </p:nvSpPr>
        <p:spPr>
          <a:xfrm>
            <a:off x="107504" y="4725144"/>
            <a:ext cx="2808312" cy="288032"/>
          </a:xfrm>
          <a:prstGeom prst="roundRect">
            <a:avLst/>
          </a:prstGeom>
          <a:ln w="19050"/>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400" dirty="0" smtClean="0">
                <a:latin typeface="ＭＳ ゴシック" panose="020B0609070205080204" pitchFamily="49" charset="-128"/>
                <a:ea typeface="ＭＳ ゴシック" panose="020B0609070205080204" pitchFamily="49" charset="-128"/>
              </a:rPr>
              <a:t>関連する制度見直し等</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rot="5400000">
            <a:off x="-102251" y="128214"/>
            <a:ext cx="467827" cy="26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en-US" altLang="ja-JP" sz="1400" smtClean="0">
                <a:solidFill>
                  <a:schemeClr val="tx1"/>
                </a:solidFill>
                <a:latin typeface="ＭＳ ゴシック" panose="020B0609070205080204" pitchFamily="49" charset="-128"/>
                <a:ea typeface="ＭＳ ゴシック" panose="020B0609070205080204" pitchFamily="49" charset="-128"/>
              </a:rPr>
              <a:t>304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350584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26</Words>
  <Application>Microsoft Office PowerPoint</Application>
  <PresentationFormat>画面に合わせる (4:3)</PresentationFormat>
  <Paragraphs>26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厚生労働省ネットワークシステム</cp:lastModifiedBy>
  <cp:revision>12</cp:revision>
  <cp:lastPrinted>2014-04-23T01:55:45Z</cp:lastPrinted>
  <dcterms:created xsi:type="dcterms:W3CDTF">2013-12-19T08:34:46Z</dcterms:created>
  <dcterms:modified xsi:type="dcterms:W3CDTF">2014-07-29T10:36:04Z</dcterms:modified>
</cp:coreProperties>
</file>