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6" r:id="rId4"/>
  </p:sldMasterIdLst>
  <p:notesMasterIdLst>
    <p:notesMasterId r:id="rId6"/>
  </p:notesMasterIdLst>
  <p:handoutMasterIdLst>
    <p:handoutMasterId r:id="rId7"/>
  </p:handoutMasterIdLst>
  <p:sldIdLst>
    <p:sldId id="1217" r:id="rId5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00"/>
    <a:srgbClr val="009900"/>
    <a:srgbClr val="CCCCFF"/>
    <a:srgbClr val="9999FF"/>
    <a:srgbClr val="6699FF"/>
    <a:srgbClr val="99CCFF"/>
    <a:srgbClr val="99FF99"/>
    <a:srgbClr val="FF99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96043" autoAdjust="0"/>
  </p:normalViewPr>
  <p:slideViewPr>
    <p:cSldViewPr>
      <p:cViewPr varScale="1">
        <p:scale>
          <a:sx n="70" d="100"/>
          <a:sy n="70" d="100"/>
        </p:scale>
        <p:origin x="-1260" y="-96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B295365-467C-40D5-98E8-C452E216ABE0}" type="datetimeFigureOut">
              <a:rPr lang="ja-JP" altLang="en-US"/>
              <a:pPr>
                <a:defRPr/>
              </a:pPr>
              <a:t>2014/7/29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" y="9440865"/>
            <a:ext cx="2949575" cy="496887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40" y="9440865"/>
            <a:ext cx="2949575" cy="496887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C05193F-E395-440D-8786-18ED67882B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56432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D53F505-041B-4353-BA6B-10D9723080AC}" type="datetimeFigureOut">
              <a:rPr lang="ja-JP" altLang="en-US"/>
              <a:pPr>
                <a:defRPr/>
              </a:pPr>
              <a:t>2014/7/29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6" tIns="45708" rIns="91416" bIns="4570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16" tIns="45708" rIns="91416" bIns="45708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865"/>
            <a:ext cx="2949575" cy="496887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40" y="9440865"/>
            <a:ext cx="2949575" cy="496887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585D994-854A-427C-95D2-4279922834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90466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68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2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1BA9-0DE2-4695-8895-13CA3814B33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2014/7/29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163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658AC-D612-4EC9-A395-8BE2D6EB02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2014/7/29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856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61" y="274643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49" y="274643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E30D-44F7-4DA3-8C9A-A464E34D2D2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2014/7/29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09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AFA6-8160-46BF-8C3B-D2F97FA76E3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2014/7/29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625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704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44D9F-FF8E-4946-A233-352A990229D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2014/7/29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55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49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1253D-F9EB-4479-AEB1-63C95238967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2014/7/29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229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40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40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23-9DDC-4171-9CEC-F3E70B743C3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2014/7/29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512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869A-386B-48D9-BA36-11DC95766D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2014/7/29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498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D1EF-D363-458A-B560-75C146D2438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2014/7/29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611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9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024" y="273054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9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23D1A-6360-4032-B135-67C68628031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2014/7/29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70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87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87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87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88A3-D328-4D9F-9468-430DB3CCE56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2014/7/29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338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8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8" y="1600205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49" y="635649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462732D-B858-4FAD-BBD3-2E5A19D025C0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t>2014/7/29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49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51781" y="655482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/>
                </a:solidFill>
                <a:ea typeface="ＤＨＰ平成ゴシックW5" pitchFamily="2" charset="-128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2927FFD-3D24-4EC2-AEC8-E83A8D96C0AC}" type="slidenum">
              <a:rPr lang="ja-JP" alt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833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  <p:sldLayoutId id="2147484102" r:id="rId6"/>
    <p:sldLayoutId id="2147484103" r:id="rId7"/>
    <p:sldLayoutId id="2147484104" r:id="rId8"/>
    <p:sldLayoutId id="2147484105" r:id="rId9"/>
    <p:sldLayoutId id="2147484106" r:id="rId10"/>
    <p:sldLayoutId id="21474841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テキスト ボックス 26"/>
          <p:cNvSpPr txBox="1"/>
          <p:nvPr/>
        </p:nvSpPr>
        <p:spPr>
          <a:xfrm>
            <a:off x="56457" y="744736"/>
            <a:ext cx="979861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4625" indent="-174625" algn="just" fontAlgn="base">
              <a:spcBef>
                <a:spcPts val="600"/>
              </a:spcBef>
              <a:spcAft>
                <a:spcPct val="0"/>
              </a:spcAft>
            </a:pPr>
            <a:r>
              <a:rPr lang="ja-JP" altLang="en-US" sz="1600" dirty="0" smtClean="0">
                <a:solidFill>
                  <a:prstClr val="black"/>
                </a:solidFill>
                <a:latin typeface="Arial" pitchFamily="34" charset="0"/>
              </a:rPr>
              <a:t>○</a:t>
            </a:r>
            <a:r>
              <a:rPr lang="ja-JP" altLang="en-US" sz="1600" dirty="0">
                <a:solidFill>
                  <a:prstClr val="black"/>
                </a:solidFill>
                <a:latin typeface="Arial" pitchFamily="34" charset="0"/>
              </a:rPr>
              <a:t>　</a:t>
            </a:r>
            <a:r>
              <a:rPr lang="ja-JP" altLang="en-US" sz="1600" u="sng" dirty="0" smtClean="0">
                <a:solidFill>
                  <a:prstClr val="black"/>
                </a:solidFill>
                <a:latin typeface="Arial" pitchFamily="34" charset="0"/>
              </a:rPr>
              <a:t>増加する小規模の通所介護の事業所</a:t>
            </a:r>
            <a:r>
              <a:rPr lang="ja-JP" altLang="en-US" sz="1600" dirty="0" smtClean="0">
                <a:solidFill>
                  <a:prstClr val="black"/>
                </a:solidFill>
                <a:latin typeface="Arial" pitchFamily="34" charset="0"/>
              </a:rPr>
              <a:t>について、①地域との連携や運営の透明性を確保するため市町村が指定・監督する</a:t>
            </a:r>
            <a:r>
              <a:rPr lang="ja-JP" altLang="en-US" sz="1600" u="sng" dirty="0" smtClean="0">
                <a:solidFill>
                  <a:srgbClr val="FF0000"/>
                </a:solidFill>
                <a:latin typeface="Arial" pitchFamily="34" charset="0"/>
              </a:rPr>
              <a:t>地域密着型サービスへの移行</a:t>
            </a:r>
            <a:r>
              <a:rPr lang="ja-JP" altLang="en-US" sz="1600" dirty="0" smtClean="0">
                <a:solidFill>
                  <a:prstClr val="black"/>
                </a:solidFill>
                <a:latin typeface="Arial" pitchFamily="34" charset="0"/>
              </a:rPr>
              <a:t>、②経営の安定性の確保、サービスの質の向上のため、</a:t>
            </a:r>
            <a:r>
              <a:rPr lang="ja-JP" altLang="en-US" sz="1600" u="sng" dirty="0" smtClean="0">
                <a:solidFill>
                  <a:srgbClr val="FF0000"/>
                </a:solidFill>
                <a:latin typeface="Arial" pitchFamily="34" charset="0"/>
              </a:rPr>
              <a:t>通所介護（大規模型・通常規模型）や小規模多機能型居宅介護のサテライト事業所への移行</a:t>
            </a:r>
            <a:r>
              <a:rPr lang="ja-JP" altLang="en-US" sz="1600" dirty="0" smtClean="0">
                <a:solidFill>
                  <a:prstClr val="black"/>
                </a:solidFill>
                <a:latin typeface="Arial" pitchFamily="34" charset="0"/>
              </a:rPr>
              <a:t>を検討。</a:t>
            </a:r>
            <a:endParaRPr lang="ja-JP" altLang="en-US" sz="1600" u="sng" dirty="0">
              <a:solidFill>
                <a:prstClr val="black"/>
              </a:solidFill>
              <a:latin typeface="Arial" pitchFamily="34" charset="0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34247" y="2029155"/>
            <a:ext cx="9798611" cy="4856229"/>
            <a:chOff x="384460" y="2474810"/>
            <a:chExt cx="8579586" cy="4856229"/>
          </a:xfrm>
        </p:grpSpPr>
        <p:sp>
          <p:nvSpPr>
            <p:cNvPr id="51" name="正方形/長方形 50"/>
            <p:cNvSpPr/>
            <p:nvPr/>
          </p:nvSpPr>
          <p:spPr>
            <a:xfrm>
              <a:off x="5596774" y="4584431"/>
              <a:ext cx="2508200" cy="438262"/>
            </a:xfrm>
            <a:prstGeom prst="rect">
              <a:avLst/>
            </a:pr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35000">
                  <a:schemeClr val="tx2">
                    <a:lumMod val="60000"/>
                    <a:lumOff val="4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</a:gradFill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prstClr val="black"/>
                  </a:solidFill>
                </a:rPr>
                <a:t>地域密着型通所介護</a:t>
              </a:r>
              <a:endParaRPr lang="ja-JP" alt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5596774" y="5158153"/>
              <a:ext cx="2508200" cy="438262"/>
            </a:xfrm>
            <a:prstGeom prst="rect">
              <a:avLst/>
            </a:pr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35000">
                  <a:schemeClr val="tx2">
                    <a:lumMod val="60000"/>
                    <a:lumOff val="4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</a:gradFill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prstClr val="black"/>
                  </a:solidFill>
                </a:rPr>
                <a:t>小規模多機能型居宅介護の</a:t>
              </a:r>
              <a:endParaRPr lang="en-US" altLang="ja-JP" sz="1400" dirty="0" smtClean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prstClr val="black"/>
                  </a:solidFill>
                </a:rPr>
                <a:t>サテライト型事業所</a:t>
              </a:r>
              <a:endParaRPr lang="en-US" altLang="ja-JP" sz="1400" dirty="0" smtClean="0">
                <a:solidFill>
                  <a:prstClr val="black"/>
                </a:solidFill>
              </a:endParaRPr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5037282" y="2625038"/>
              <a:ext cx="3788729" cy="360040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5333052" y="2474810"/>
              <a:ext cx="3035642" cy="34300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b="1" dirty="0" smtClean="0">
                  <a:solidFill>
                    <a:prstClr val="white"/>
                  </a:solidFill>
                </a:rPr>
                <a:t>見直し案</a:t>
              </a:r>
              <a:endParaRPr lang="ja-JP" altLang="en-US" b="1" dirty="0">
                <a:solidFill>
                  <a:prstClr val="white"/>
                </a:solidFill>
              </a:endParaRP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5596774" y="2913069"/>
              <a:ext cx="2508200" cy="438262"/>
            </a:xfrm>
            <a:prstGeom prst="rect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prstClr val="black"/>
                  </a:solidFill>
                </a:rPr>
                <a:t>大規模型</a:t>
              </a:r>
              <a:endParaRPr lang="en-US" altLang="ja-JP" sz="1400" dirty="0" smtClean="0">
                <a:solidFill>
                  <a:prstClr val="black"/>
                </a:solidFill>
              </a:endParaRPr>
            </a:p>
          </p:txBody>
        </p:sp>
        <p:cxnSp>
          <p:nvCxnSpPr>
            <p:cNvPr id="28" name="直線矢印コネクタ 27"/>
            <p:cNvCxnSpPr>
              <a:stCxn id="25" idx="3"/>
            </p:cNvCxnSpPr>
            <p:nvPr/>
          </p:nvCxnSpPr>
          <p:spPr>
            <a:xfrm flipV="1">
              <a:off x="3488614" y="4183193"/>
              <a:ext cx="2108159" cy="621134"/>
            </a:xfrm>
            <a:prstGeom prst="straightConnector1">
              <a:avLst/>
            </a:prstGeom>
            <a:ln w="101600" cmpd="sng">
              <a:solidFill>
                <a:schemeClr val="accent1"/>
              </a:solidFill>
              <a:prstDash val="solid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矢印コネクタ 28"/>
            <p:cNvCxnSpPr>
              <a:stCxn id="25" idx="3"/>
              <a:endCxn id="51" idx="1"/>
            </p:cNvCxnSpPr>
            <p:nvPr/>
          </p:nvCxnSpPr>
          <p:spPr>
            <a:xfrm flipV="1">
              <a:off x="3488612" y="4803565"/>
              <a:ext cx="2108160" cy="765"/>
            </a:xfrm>
            <a:prstGeom prst="straightConnector1">
              <a:avLst/>
            </a:prstGeom>
            <a:ln w="101600" cmpd="sng">
              <a:solidFill>
                <a:schemeClr val="accent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矢印コネクタ 31"/>
            <p:cNvCxnSpPr>
              <a:stCxn id="25" idx="3"/>
              <a:endCxn id="52" idx="1"/>
            </p:cNvCxnSpPr>
            <p:nvPr/>
          </p:nvCxnSpPr>
          <p:spPr>
            <a:xfrm>
              <a:off x="3488612" y="4804330"/>
              <a:ext cx="2108160" cy="572957"/>
            </a:xfrm>
            <a:prstGeom prst="straightConnector1">
              <a:avLst/>
            </a:prstGeom>
            <a:ln w="101600" cmpd="sng">
              <a:solidFill>
                <a:schemeClr val="accent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矢印コネクタ 34"/>
            <p:cNvCxnSpPr>
              <a:stCxn id="46" idx="3"/>
              <a:endCxn id="26" idx="1"/>
            </p:cNvCxnSpPr>
            <p:nvPr/>
          </p:nvCxnSpPr>
          <p:spPr>
            <a:xfrm>
              <a:off x="3488612" y="3132200"/>
              <a:ext cx="2108160" cy="0"/>
            </a:xfrm>
            <a:prstGeom prst="straightConnector1">
              <a:avLst/>
            </a:prstGeom>
            <a:ln w="76200" cmpd="sng">
              <a:solidFill>
                <a:schemeClr val="accent3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正方形/長方形 45"/>
            <p:cNvSpPr/>
            <p:nvPr/>
          </p:nvSpPr>
          <p:spPr>
            <a:xfrm>
              <a:off x="989506" y="2913069"/>
              <a:ext cx="2499108" cy="438262"/>
            </a:xfrm>
            <a:prstGeom prst="rect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prstClr val="black"/>
                  </a:solidFill>
                </a:rPr>
                <a:t>大規模型</a:t>
              </a:r>
              <a:endParaRPr lang="en-US" altLang="ja-JP" sz="1400" dirty="0" smtClean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900" dirty="0" smtClean="0">
                  <a:solidFill>
                    <a:prstClr val="black"/>
                  </a:solidFill>
                  <a:latin typeface="ＭＳ Ｐゴシック"/>
                </a:rPr>
                <a:t>【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ＭＳ Ｐゴシック"/>
                </a:rPr>
                <a:t>前年度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ＭＳ Ｐゴシック"/>
                </a:rPr>
                <a:t>1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ＭＳ Ｐゴシック"/>
                </a:rPr>
                <a:t>月当たり平均利用延人員数：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ＭＳ Ｐゴシック"/>
                </a:rPr>
                <a:t>750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ＭＳ Ｐゴシック"/>
                </a:rPr>
                <a:t>人超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ＭＳ Ｐゴシック"/>
                </a:rPr>
                <a:t>】</a:t>
              </a:r>
              <a:endParaRPr lang="ja-JP" altLang="en-US" sz="900" dirty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384460" y="2646313"/>
              <a:ext cx="3722259" cy="3579126"/>
            </a:xfrm>
            <a:prstGeom prst="rect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721237" y="2474810"/>
              <a:ext cx="3035642" cy="34300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b="1" dirty="0" smtClean="0">
                  <a:solidFill>
                    <a:prstClr val="white"/>
                  </a:solidFill>
                </a:rPr>
                <a:t>現行</a:t>
              </a:r>
              <a:endParaRPr lang="ja-JP" altLang="en-US" b="1" dirty="0">
                <a:solidFill>
                  <a:prstClr val="white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989503" y="3470083"/>
              <a:ext cx="2499109" cy="438262"/>
            </a:xfrm>
            <a:prstGeom prst="rect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prstClr val="black"/>
                  </a:solidFill>
                  <a:latin typeface="ＭＳ Ｐゴシック"/>
                </a:rPr>
                <a:t>通常規模型</a:t>
              </a:r>
              <a:endParaRPr lang="en-US" altLang="ja-JP" sz="14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900" dirty="0" smtClean="0">
                  <a:solidFill>
                    <a:prstClr val="black"/>
                  </a:solidFill>
                  <a:latin typeface="ＭＳ Ｐゴシック"/>
                </a:rPr>
                <a:t>【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ＭＳ Ｐゴシック"/>
                </a:rPr>
                <a:t>前年度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ＭＳ Ｐゴシック"/>
                </a:rPr>
                <a:t>1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ＭＳ Ｐゴシック"/>
                </a:rPr>
                <a:t>月当たり平均利用延人員数：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ＭＳ Ｐゴシック"/>
                </a:rPr>
                <a:t>300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ＭＳ Ｐゴシック"/>
                </a:rPr>
                <a:t>人超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ＭＳ Ｐゴシック"/>
                </a:rPr>
                <a:t>】</a:t>
              </a:r>
              <a:endParaRPr lang="ja-JP" altLang="en-US" sz="900" dirty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989503" y="4516295"/>
              <a:ext cx="2499109" cy="576064"/>
            </a:xfrm>
            <a:prstGeom prst="rect">
              <a:avLst/>
            </a:prstGeom>
            <a:ln w="38100">
              <a:prstDash val="sysDash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prstClr val="black"/>
                  </a:solidFill>
                  <a:latin typeface="ＭＳ Ｐゴシック"/>
                </a:rPr>
                <a:t>小規模型</a:t>
              </a:r>
              <a:endParaRPr lang="en-US" altLang="ja-JP" sz="14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900" dirty="0" smtClean="0">
                  <a:solidFill>
                    <a:prstClr val="black"/>
                  </a:solidFill>
                  <a:latin typeface="ＭＳ Ｐゴシック"/>
                </a:rPr>
                <a:t>【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ＭＳ Ｐゴシック"/>
                </a:rPr>
                <a:t>前年度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ＭＳ Ｐゴシック"/>
                </a:rPr>
                <a:t>1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ＭＳ Ｐゴシック"/>
                </a:rPr>
                <a:t>月当たり平均利用延人員数：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ＭＳ Ｐゴシック"/>
                </a:rPr>
                <a:t>300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ＭＳ Ｐゴシック"/>
                </a:rPr>
                <a:t>人以内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ＭＳ Ｐゴシック"/>
                </a:rPr>
                <a:t>】</a:t>
              </a:r>
              <a:endParaRPr lang="ja-JP" altLang="en-US" sz="900" dirty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566282" y="2913069"/>
              <a:ext cx="309910" cy="222346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square" rtlCol="0" anchor="ctr" anchorCtr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100" dirty="0" smtClean="0">
                  <a:solidFill>
                    <a:prstClr val="black"/>
                  </a:solidFill>
                  <a:latin typeface="HGSｺﾞｼｯｸM" pitchFamily="50" charset="-128"/>
                  <a:ea typeface="HGSｺﾞｼｯｸM" pitchFamily="50" charset="-128"/>
                </a:rPr>
                <a:t>都道府県が指定</a:t>
              </a:r>
              <a:endParaRPr lang="ja-JP" altLang="en-US" sz="11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8204698" y="4584431"/>
              <a:ext cx="458127" cy="149974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square" rtlCol="0" anchor="ctr" anchorCtr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100" dirty="0" smtClean="0">
                  <a:solidFill>
                    <a:prstClr val="black"/>
                  </a:solidFill>
                  <a:latin typeface="HGSｺﾞｼｯｸM" pitchFamily="50" charset="-128"/>
                  <a:ea typeface="HGSｺﾞｼｯｸM" pitchFamily="50" charset="-128"/>
                </a:rPr>
                <a:t>地域密着型サービス</a:t>
              </a:r>
              <a:endParaRPr lang="en-US" altLang="ja-JP" sz="1100" dirty="0" smtClean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100" dirty="0" smtClean="0">
                  <a:solidFill>
                    <a:prstClr val="black"/>
                  </a:solidFill>
                  <a:latin typeface="HGSｺﾞｼｯｸM" pitchFamily="50" charset="-128"/>
                  <a:ea typeface="HGSｺﾞｼｯｸM" pitchFamily="50" charset="-128"/>
                </a:rPr>
                <a:t>(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HGSｺﾞｼｯｸM" pitchFamily="50" charset="-128"/>
                  <a:ea typeface="HGSｺﾞｼｯｸM" pitchFamily="50" charset="-128"/>
                </a:rPr>
                <a:t>市町村が指定</a:t>
              </a:r>
              <a:r>
                <a:rPr lang="en-US" altLang="ja-JP" sz="1100" dirty="0" smtClean="0">
                  <a:solidFill>
                    <a:prstClr val="black"/>
                  </a:solidFill>
                  <a:latin typeface="HGSｺﾞｼｯｸM" pitchFamily="50" charset="-128"/>
                  <a:ea typeface="HGSｺﾞｼｯｸM" pitchFamily="50" charset="-128"/>
                </a:rPr>
                <a:t>)</a:t>
              </a:r>
              <a:endParaRPr lang="ja-JP" altLang="en-US" sz="11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endParaRPr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8226315" y="2913070"/>
              <a:ext cx="408256" cy="152399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square" rtlCol="0" anchor="ctr" anchorCtr="0">
              <a:norm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100" dirty="0">
                  <a:solidFill>
                    <a:prstClr val="black"/>
                  </a:solidFill>
                  <a:latin typeface="HGSｺﾞｼｯｸM" pitchFamily="50" charset="-128"/>
                  <a:ea typeface="HGSｺﾞｼｯｸM" pitchFamily="50" charset="-128"/>
                </a:rPr>
                <a:t>都道府県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HGSｺﾞｼｯｸM" pitchFamily="50" charset="-128"/>
                  <a:ea typeface="HGSｺﾞｼｯｸM" pitchFamily="50" charset="-128"/>
                </a:rPr>
                <a:t>が指定</a:t>
              </a:r>
              <a:endParaRPr lang="ja-JP" altLang="en-US" sz="11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4467117" y="6291234"/>
              <a:ext cx="4496929" cy="1039805"/>
            </a:xfrm>
            <a:prstGeom prst="rect">
              <a:avLst/>
            </a:prstGeom>
            <a:noFill/>
            <a:ln w="12700">
              <a:noFill/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05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※</a:t>
              </a:r>
              <a:r>
                <a:rPr lang="ja-JP" altLang="en-US" sz="105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地域密着型サービスとした場合</a:t>
              </a:r>
              <a:r>
                <a:rPr lang="ja-JP" altLang="en-US" sz="105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</a:t>
              </a:r>
              <a:r>
                <a:rPr lang="ja-JP" altLang="en-US" sz="105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市町村の事務等</a:t>
              </a:r>
              <a:endParaRPr lang="en-US" altLang="ja-JP" sz="105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lang="ja-JP" altLang="en-US" sz="105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○事業所の指定・監督</a:t>
              </a:r>
              <a:endParaRPr lang="en-US" altLang="ja-JP" sz="105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lang="ja-JP" altLang="en-US" sz="105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○事業所指定、基準・報酬設定を行う際、住民、関係者からの意見聴取</a:t>
              </a:r>
              <a:endParaRPr lang="en-US" altLang="ja-JP" sz="105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○運営推進会議</a:t>
              </a:r>
              <a:r>
                <a:rPr lang="ja-JP" altLang="en-US" sz="105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へ</a:t>
              </a:r>
              <a:r>
                <a:rPr lang="ja-JP" altLang="en-US" sz="105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の参加　　等</a:t>
              </a:r>
              <a:endParaRPr lang="en-US" altLang="ja-JP" sz="105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 marL="174625" indent="-174625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05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※</a:t>
              </a:r>
              <a:r>
                <a:rPr lang="ja-JP" altLang="en-US" sz="105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地域密着型サービスは、市町村の判断で公募により事業者を指定できる</a:t>
              </a:r>
              <a:r>
                <a:rPr lang="ja-JP" altLang="en-US" sz="105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。</a:t>
              </a:r>
              <a:endParaRPr lang="en-US" altLang="ja-JP" sz="105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5605865" y="3470083"/>
              <a:ext cx="2499109" cy="438262"/>
            </a:xfrm>
            <a:prstGeom prst="rect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prstClr val="black"/>
                  </a:solidFill>
                  <a:latin typeface="ＭＳ Ｐゴシック"/>
                </a:rPr>
                <a:t>通常規模型</a:t>
              </a:r>
              <a:endParaRPr lang="ja-JP" altLang="en-US" sz="1400" dirty="0">
                <a:solidFill>
                  <a:prstClr val="black"/>
                </a:solidFill>
                <a:latin typeface="ＭＳ Ｐゴシック"/>
              </a:endParaRPr>
            </a:p>
          </p:txBody>
        </p:sp>
        <p:cxnSp>
          <p:nvCxnSpPr>
            <p:cNvPr id="36" name="直線矢印コネクタ 35"/>
            <p:cNvCxnSpPr>
              <a:endCxn id="30" idx="1"/>
            </p:cNvCxnSpPr>
            <p:nvPr/>
          </p:nvCxnSpPr>
          <p:spPr>
            <a:xfrm>
              <a:off x="3488614" y="3689214"/>
              <a:ext cx="2117251" cy="0"/>
            </a:xfrm>
            <a:prstGeom prst="straightConnector1">
              <a:avLst/>
            </a:prstGeom>
            <a:ln w="76200" cmpd="sng">
              <a:solidFill>
                <a:schemeClr val="accent3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>
              <a:off x="5037282" y="4501437"/>
              <a:ext cx="3788729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テキスト ボックス 5"/>
            <p:cNvSpPr txBox="1"/>
            <p:nvPr/>
          </p:nvSpPr>
          <p:spPr>
            <a:xfrm>
              <a:off x="939403" y="5136531"/>
              <a:ext cx="281747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900" dirty="0" smtClean="0">
                  <a:solidFill>
                    <a:prstClr val="black"/>
                  </a:solidFill>
                  <a:latin typeface="Arial" pitchFamily="34" charset="0"/>
                </a:rPr>
                <a:t>（注）事業所規模は現在の取扱いを記載。</a:t>
              </a:r>
              <a:endParaRPr lang="ja-JP" altLang="en-US" sz="900" dirty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5605865" y="5721381"/>
              <a:ext cx="2499109" cy="347612"/>
            </a:xfrm>
            <a:prstGeom prst="rect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prstClr val="black"/>
                  </a:solidFill>
                  <a:latin typeface="ＭＳ Ｐゴシック"/>
                </a:rPr>
                <a:t>認知症対応型</a:t>
              </a:r>
              <a:endParaRPr lang="ja-JP" altLang="en-US" sz="1400" dirty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989503" y="5721381"/>
              <a:ext cx="2499109" cy="347612"/>
            </a:xfrm>
            <a:prstGeom prst="rect">
              <a:avLst/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prstClr val="black"/>
                  </a:solidFill>
                  <a:latin typeface="ＭＳ Ｐゴシック"/>
                </a:rPr>
                <a:t>認知症対応型</a:t>
              </a:r>
              <a:endParaRPr lang="ja-JP" altLang="en-US" sz="1400" dirty="0">
                <a:solidFill>
                  <a:prstClr val="black"/>
                </a:solidFill>
                <a:latin typeface="ＭＳ Ｐゴシック"/>
              </a:endParaRPr>
            </a:p>
          </p:txBody>
        </p:sp>
        <p:cxnSp>
          <p:nvCxnSpPr>
            <p:cNvPr id="38" name="直線矢印コネクタ 37"/>
            <p:cNvCxnSpPr>
              <a:stCxn id="37" idx="3"/>
              <a:endCxn id="34" idx="1"/>
            </p:cNvCxnSpPr>
            <p:nvPr/>
          </p:nvCxnSpPr>
          <p:spPr>
            <a:xfrm>
              <a:off x="3488614" y="5895187"/>
              <a:ext cx="2117251" cy="0"/>
            </a:xfrm>
            <a:prstGeom prst="straightConnector1">
              <a:avLst/>
            </a:prstGeom>
            <a:ln w="76200" cmpd="sng">
              <a:solidFill>
                <a:schemeClr val="accent3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テキスト ボックス 38"/>
            <p:cNvSpPr txBox="1"/>
            <p:nvPr/>
          </p:nvSpPr>
          <p:spPr>
            <a:xfrm>
              <a:off x="532600" y="5618901"/>
              <a:ext cx="377281" cy="56589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square" rtlCol="0" anchor="ctr" anchorCtr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800" dirty="0" smtClean="0">
                  <a:solidFill>
                    <a:prstClr val="black"/>
                  </a:solidFill>
                  <a:latin typeface="HGSｺﾞｼｯｸM" pitchFamily="50" charset="-128"/>
                  <a:ea typeface="HGSｺﾞｼｯｸM" pitchFamily="50" charset="-128"/>
                </a:rPr>
                <a:t>市町村が指定</a:t>
              </a:r>
              <a:r>
                <a:rPr lang="en-US" altLang="ja-JP" sz="800" dirty="0" smtClean="0">
                  <a:solidFill>
                    <a:prstClr val="black"/>
                  </a:solidFill>
                  <a:latin typeface="HGSｺﾞｼｯｸM" pitchFamily="50" charset="-128"/>
                  <a:ea typeface="HGSｺﾞｼｯｸM" pitchFamily="50" charset="-128"/>
                </a:rPr>
                <a:t>※</a:t>
              </a:r>
              <a:endParaRPr lang="ja-JP" altLang="en-US" sz="8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endParaRPr>
            </a:p>
          </p:txBody>
        </p:sp>
        <p:cxnSp>
          <p:nvCxnSpPr>
            <p:cNvPr id="40" name="直線コネクタ 39"/>
            <p:cNvCxnSpPr/>
            <p:nvPr/>
          </p:nvCxnSpPr>
          <p:spPr>
            <a:xfrm>
              <a:off x="384460" y="5548234"/>
              <a:ext cx="3722259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" name="テキスト ボックス 2"/>
            <p:cNvSpPr txBox="1"/>
            <p:nvPr/>
          </p:nvSpPr>
          <p:spPr>
            <a:xfrm>
              <a:off x="443350" y="6243375"/>
              <a:ext cx="103612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800" dirty="0" smtClean="0">
                  <a:solidFill>
                    <a:prstClr val="black"/>
                  </a:solidFill>
                  <a:latin typeface="Arial" pitchFamily="34" charset="0"/>
                </a:rPr>
                <a:t>※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Arial" pitchFamily="34" charset="0"/>
                </a:rPr>
                <a:t>地域密着型サービス</a:t>
              </a:r>
              <a:endParaRPr lang="ja-JP" altLang="en-US" sz="800" dirty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5595411" y="4005064"/>
              <a:ext cx="2508200" cy="432000"/>
            </a:xfrm>
            <a:prstGeom prst="rect">
              <a:avLst/>
            </a:prstGeom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35000">
                  <a:schemeClr val="tx2">
                    <a:lumMod val="60000"/>
                    <a:lumOff val="4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</a:gradFill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>
                  <a:solidFill>
                    <a:prstClr val="black"/>
                  </a:solidFill>
                </a:rPr>
                <a:t>大規模型／通常規模型のサテライト型事業所</a:t>
              </a:r>
            </a:p>
          </p:txBody>
        </p:sp>
      </p:grpSp>
      <p:sp>
        <p:nvSpPr>
          <p:cNvPr id="42" name="正方形/長方形 41"/>
          <p:cNvSpPr/>
          <p:nvPr/>
        </p:nvSpPr>
        <p:spPr>
          <a:xfrm>
            <a:off x="56457" y="44624"/>
            <a:ext cx="9798612" cy="504056"/>
          </a:xfrm>
          <a:prstGeom prst="rect">
            <a:avLst/>
          </a:prstGeom>
          <a:solidFill>
            <a:srgbClr val="FFFFCC"/>
          </a:solidFill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小規模型通所介護の移行について</a:t>
            </a:r>
            <a:endParaRPr lang="ja-JP" altLang="en-US" sz="2400" b="1" dirty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 rot="5400000">
            <a:off x="-246612" y="6492157"/>
            <a:ext cx="761718" cy="2520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303</a:t>
            </a:r>
            <a:endParaRPr kumimoji="1" lang="ja-JP" altLang="en-US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934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FF9319DB289CAD4D85A08C64DF8A92B4" ma:contentTypeVersion="11" ma:contentTypeDescription="" ma:contentTypeScope="" ma:versionID="2dfa969cec087208b7abf0c31238b047">
  <xsd:schema xmlns:xsd="http://www.w3.org/2001/XMLSchema" xmlns:p="http://schemas.microsoft.com/office/2006/metadata/properties" xmlns:ns2="8B97BE19-CDDD-400E-817A-CFDD13F7EC12" xmlns:ns3="3b0cccfe-2904-4e8a-91e3-91f37c87f738" targetNamespace="http://schemas.microsoft.com/office/2006/metadata/properties" ma:root="true" ma:fieldsID="ac7b893e2db003268b67ae2b5d3c838c" ns2:_="" ns3:_="">
    <xsd:import namespace="8B97BE19-CDDD-400E-817A-CFDD13F7EC12"/>
    <xsd:import namespace="3b0cccfe-2904-4e8a-91e3-91f37c87f738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  <xsd:element ref="ns3:DaibunruiID" minOccurs="0"/>
                <xsd:element ref="ns3:ChuubunruiID" minOccurs="0"/>
                <xsd:element ref="ns3:SyoubunruiID" minOccurs="0"/>
                <xsd:element ref="ns3:GyouseibunsyoID" minOccurs="0"/>
                <xsd:element ref="ns3:Renkei" minOccurs="0"/>
                <xsd:element ref="ns3:Flag01" minOccurs="0"/>
                <xsd:element ref="ns3:Yobi01" minOccurs="0"/>
                <xsd:element ref="ns3:Yobi02" minOccurs="0"/>
                <xsd:element ref="ns3:Yobi03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3b0cccfe-2904-4e8a-91e3-91f37c87f738" elementFormDefault="qualified">
    <xsd:import namespace="http://schemas.microsoft.com/office/2006/documentManagement/types"/>
    <xsd:element name="DaibunruiID" ma:index="19" nillable="true" ma:displayName="大分類ID" ma:description="" ma:hidden="true" ma:internalName="DaibunruiID" ma:readOnly="true">
      <xsd:simpleType>
        <xsd:restriction base="dms:Text"/>
      </xsd:simpleType>
    </xsd:element>
    <xsd:element name="ChuubunruiID" ma:index="20" nillable="true" ma:displayName="中分類ID" ma:description="" ma:hidden="true" ma:internalName="ChuubunruiID" ma:readOnly="true">
      <xsd:simpleType>
        <xsd:restriction base="dms:Text"/>
      </xsd:simpleType>
    </xsd:element>
    <xsd:element name="SyoubunruiID" ma:index="21" nillable="true" ma:displayName="小分類ID" ma:description="" ma:hidden="true" ma:internalName="SyoubunruiID" ma:readOnly="true">
      <xsd:simpleType>
        <xsd:restriction base="dms:Text"/>
      </xsd:simpleType>
    </xsd:element>
    <xsd:element name="GyouseibunsyoID" ma:index="22" nillable="true" ma:displayName="行政文書ファイル名ID" ma:description="" ma:hidden="true" ma:internalName="GyouseibunsyoID" ma:readOnly="true">
      <xsd:simpleType>
        <xsd:restriction base="dms:Text"/>
      </xsd:simpleType>
    </xsd:element>
    <xsd:element name="Renkei" ma:index="23" nillable="true" ma:displayName="行政文書連携フラグ" ma:description="" ma:hidden="true" ma:internalName="Renkei" ma:readOnly="true">
      <xsd:simpleType>
        <xsd:restriction base="dms:Text"/>
      </xsd:simpleType>
    </xsd:element>
    <xsd:element name="Flag01" ma:index="24" nillable="true" ma:displayName="予備フラグ" ma:description="" ma:hidden="true" ma:internalName="Flag01" ma:readOnly="true">
      <xsd:simpleType>
        <xsd:restriction base="dms:Text"/>
      </xsd:simpleType>
    </xsd:element>
    <xsd:element name="Yobi01" ma:index="25" nillable="true" ma:displayName="予備列01" ma:description="" ma:hidden="true" ma:internalName="Yobi01" ma:readOnly="true">
      <xsd:simpleType>
        <xsd:restriction base="dms:Text"/>
      </xsd:simpleType>
    </xsd:element>
    <xsd:element name="Yobi02" ma:index="26" nillable="true" ma:displayName="予備列02" ma:description="" ma:hidden="true" ma:internalName="Yobi02" ma:readOnly="true">
      <xsd:simpleType>
        <xsd:restriction base="dms:Text"/>
      </xsd:simpleType>
    </xsd:element>
    <xsd:element name="Yobi03" ma:index="27" nillable="true" ma:displayName="予備列03" ma:description="" ma:hidden="true" ma:internalName="Yobi03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39C79C97-185B-4CA5-ADEE-D5827CC7CF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F431C2-DB61-47F9-85A2-825C1128642D}">
  <ds:schemaRefs>
    <ds:schemaRef ds:uri="8B97BE19-CDDD-400E-817A-CFDD13F7EC12"/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  <ds:schemaRef ds:uri="3b0cccfe-2904-4e8a-91e3-91f37c87f738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E5053C7-6CBD-41E1-9880-662857DF23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3b0cccfe-2904-4e8a-91e3-91f37c87f73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22283</TotalTime>
  <Words>124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2_blank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大谷 健司(ootani-kenji)</dc:creator>
  <cp:lastModifiedBy>厚生労働省ネットワークシステム</cp:lastModifiedBy>
  <cp:revision>1603</cp:revision>
  <cp:lastPrinted>2013-11-18T03:12:20Z</cp:lastPrinted>
  <dcterms:created xsi:type="dcterms:W3CDTF">2010-07-08T02:17:26Z</dcterms:created>
  <dcterms:modified xsi:type="dcterms:W3CDTF">2014-07-29T10:35:12Z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0x0101002DA299AC048A4B8EA9C1D19079C1A32200FF9319DB289CAD4D85A08C64DF8A92B4</vt:lpwstr>
  </property>
</Properties>
</file>