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74" r:id="rId2"/>
    <p:sldMasterId id="2147483745" r:id="rId3"/>
  </p:sldMasterIdLst>
  <p:notesMasterIdLst>
    <p:notesMasterId r:id="rId18"/>
  </p:notesMasterIdLst>
  <p:handoutMasterIdLst>
    <p:handoutMasterId r:id="rId19"/>
  </p:handoutMasterIdLst>
  <p:sldIdLst>
    <p:sldId id="343" r:id="rId4"/>
    <p:sldId id="297" r:id="rId5"/>
    <p:sldId id="298" r:id="rId6"/>
    <p:sldId id="299" r:id="rId7"/>
    <p:sldId id="307" r:id="rId8"/>
    <p:sldId id="308" r:id="rId9"/>
    <p:sldId id="346" r:id="rId10"/>
    <p:sldId id="344" r:id="rId11"/>
    <p:sldId id="360" r:id="rId12"/>
    <p:sldId id="345" r:id="rId13"/>
    <p:sldId id="349" r:id="rId14"/>
    <p:sldId id="359" r:id="rId15"/>
    <p:sldId id="356" r:id="rId16"/>
    <p:sldId id="357" r:id="rId17"/>
  </p:sldIdLst>
  <p:sldSz cx="9901238"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p:scale>
          <a:sx n="66" d="100"/>
          <a:sy n="66" d="100"/>
        </p:scale>
        <p:origin x="-1464" y="-138"/>
      </p:cViewPr>
      <p:guideLst>
        <p:guide orient="horz" pos="2160"/>
        <p:guide pos="311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______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100" b="0" i="0" u="none" strike="noStrike" baseline="0">
                <a:solidFill>
                  <a:srgbClr val="000000"/>
                </a:solidFill>
                <a:latin typeface="ＭＳ Ｐゴシック"/>
                <a:ea typeface="ＭＳ Ｐゴシック"/>
                <a:cs typeface="ＭＳ Ｐゴシック"/>
              </a:defRPr>
            </a:pPr>
            <a:r>
              <a:rPr lang="ja-JP" altLang="en-US" sz="1800" b="0" i="0" u="none" strike="noStrike" baseline="0" dirty="0">
                <a:solidFill>
                  <a:srgbClr val="000000"/>
                </a:solidFill>
                <a:latin typeface="HG丸ｺﾞｼｯｸM-PRO"/>
                <a:ea typeface="HG丸ｺﾞｼｯｸM-PRO"/>
              </a:rPr>
              <a:t>「ケアプランの点検」実施保険者割合</a:t>
            </a:r>
            <a:r>
              <a:rPr lang="ja-JP" altLang="en-US" sz="1100" b="0" i="0" u="none" strike="noStrike" baseline="0" dirty="0">
                <a:solidFill>
                  <a:srgbClr val="000000"/>
                </a:solidFill>
                <a:latin typeface="HG丸ｺﾞｼｯｸM-PRO"/>
                <a:ea typeface="HG丸ｺﾞｼｯｸM-PRO"/>
              </a:rPr>
              <a:t>（平成</a:t>
            </a:r>
            <a:r>
              <a:rPr lang="ja-JP" altLang="en-US" sz="1100" b="0" i="0" u="none" strike="noStrike" baseline="0" dirty="0" smtClean="0">
                <a:solidFill>
                  <a:srgbClr val="000000"/>
                </a:solidFill>
                <a:latin typeface="HG丸ｺﾞｼｯｸM-PRO"/>
                <a:ea typeface="HG丸ｺﾞｼｯｸM-PRO"/>
              </a:rPr>
              <a:t>2４年度介護</a:t>
            </a:r>
            <a:r>
              <a:rPr lang="ja-JP" altLang="en-US" sz="1100" b="0" i="0" u="none" strike="noStrike" baseline="0" dirty="0">
                <a:solidFill>
                  <a:srgbClr val="000000"/>
                </a:solidFill>
                <a:latin typeface="HG丸ｺﾞｼｯｸM-PRO"/>
                <a:ea typeface="HG丸ｺﾞｼｯｸM-PRO"/>
              </a:rPr>
              <a:t>給付適正化実施状況調査結果</a:t>
            </a:r>
            <a:r>
              <a:rPr lang="ja-JP" altLang="en-US" sz="1100" b="0" i="0" u="none" strike="noStrike" baseline="0" dirty="0">
                <a:solidFill>
                  <a:srgbClr val="000000"/>
                </a:solidFill>
                <a:latin typeface="ＭＳ ゴシック"/>
                <a:ea typeface="ＭＳ ゴシック"/>
              </a:rPr>
              <a:t>）</a:t>
            </a:r>
          </a:p>
        </c:rich>
      </c:tx>
      <c:layout>
        <c:manualLayout>
          <c:xMode val="edge"/>
          <c:yMode val="edge"/>
          <c:x val="0.11047732977186385"/>
          <c:y val="2.4691358024691357E-2"/>
        </c:manualLayout>
      </c:layout>
      <c:overlay val="0"/>
      <c:spPr>
        <a:noFill/>
        <a:ln w="25400">
          <a:noFill/>
        </a:ln>
      </c:spPr>
    </c:title>
    <c:autoTitleDeleted val="0"/>
    <c:plotArea>
      <c:layout>
        <c:manualLayout>
          <c:layoutTarget val="inner"/>
          <c:xMode val="edge"/>
          <c:yMode val="edge"/>
          <c:x val="5.5208333333333331E-2"/>
          <c:y val="0.11447811447811448"/>
          <c:w val="0.93437499999999996"/>
          <c:h val="0.75420875420875422"/>
        </c:manualLayout>
      </c:layout>
      <c:barChart>
        <c:barDir val="col"/>
        <c:grouping val="clustered"/>
        <c:varyColors val="0"/>
        <c:ser>
          <c:idx val="5"/>
          <c:order val="0"/>
          <c:tx>
            <c:v>実施率（％）</c:v>
          </c:tx>
          <c:spPr>
            <a:solidFill>
              <a:srgbClr val="99CCFF"/>
            </a:solidFill>
            <a:ln w="12700">
              <a:solidFill>
                <a:srgbClr val="000000"/>
              </a:solidFill>
              <a:prstDash val="solid"/>
            </a:ln>
          </c:spPr>
          <c:invertIfNegative val="0"/>
          <c:dPt>
            <c:idx val="47"/>
            <c:invertIfNegative val="0"/>
            <c:bubble3D val="0"/>
            <c:spPr>
              <a:solidFill>
                <a:srgbClr val="FFCC99"/>
              </a:solidFill>
              <a:ln w="12700">
                <a:solidFill>
                  <a:srgbClr val="000000"/>
                </a:solidFill>
                <a:prstDash val="solid"/>
              </a:ln>
            </c:spPr>
          </c:dPt>
          <c:cat>
            <c:strRef>
              <c:f>集計!$B$3:$B$50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全国</c:v>
                </c:pt>
              </c:strCache>
            </c:strRef>
          </c:cat>
          <c:val>
            <c:numRef>
              <c:f>集計!$M$3:$M$50</c:f>
              <c:numCache>
                <c:formatCode>0.0_ </c:formatCode>
                <c:ptCount val="48"/>
                <c:pt idx="0">
                  <c:v>34.619999999999997</c:v>
                </c:pt>
                <c:pt idx="1">
                  <c:v>47.5</c:v>
                </c:pt>
                <c:pt idx="2">
                  <c:v>45.83</c:v>
                </c:pt>
                <c:pt idx="3">
                  <c:v>57.14</c:v>
                </c:pt>
                <c:pt idx="4">
                  <c:v>27.27</c:v>
                </c:pt>
                <c:pt idx="5">
                  <c:v>28.57</c:v>
                </c:pt>
                <c:pt idx="6">
                  <c:v>20.34</c:v>
                </c:pt>
                <c:pt idx="7">
                  <c:v>68.180000000000007</c:v>
                </c:pt>
                <c:pt idx="8">
                  <c:v>76.92</c:v>
                </c:pt>
                <c:pt idx="9">
                  <c:v>42.86</c:v>
                </c:pt>
                <c:pt idx="10">
                  <c:v>100</c:v>
                </c:pt>
                <c:pt idx="11">
                  <c:v>53.7</c:v>
                </c:pt>
                <c:pt idx="12">
                  <c:v>62.9</c:v>
                </c:pt>
                <c:pt idx="13">
                  <c:v>45.45</c:v>
                </c:pt>
                <c:pt idx="14">
                  <c:v>43.33</c:v>
                </c:pt>
                <c:pt idx="15">
                  <c:v>88.89</c:v>
                </c:pt>
                <c:pt idx="16">
                  <c:v>78.95</c:v>
                </c:pt>
                <c:pt idx="17">
                  <c:v>62.5</c:v>
                </c:pt>
                <c:pt idx="18">
                  <c:v>92.59</c:v>
                </c:pt>
                <c:pt idx="19">
                  <c:v>63.49</c:v>
                </c:pt>
                <c:pt idx="20">
                  <c:v>66.67</c:v>
                </c:pt>
                <c:pt idx="21">
                  <c:v>65.709999999999994</c:v>
                </c:pt>
                <c:pt idx="22">
                  <c:v>96.08</c:v>
                </c:pt>
                <c:pt idx="23">
                  <c:v>80</c:v>
                </c:pt>
                <c:pt idx="24">
                  <c:v>68.42</c:v>
                </c:pt>
                <c:pt idx="25">
                  <c:v>46.15</c:v>
                </c:pt>
                <c:pt idx="26">
                  <c:v>92.68</c:v>
                </c:pt>
                <c:pt idx="27">
                  <c:v>58.54</c:v>
                </c:pt>
                <c:pt idx="28">
                  <c:v>58.97</c:v>
                </c:pt>
                <c:pt idx="29">
                  <c:v>56.67</c:v>
                </c:pt>
                <c:pt idx="30">
                  <c:v>47.06</c:v>
                </c:pt>
                <c:pt idx="31">
                  <c:v>63.64</c:v>
                </c:pt>
                <c:pt idx="32">
                  <c:v>96.3</c:v>
                </c:pt>
                <c:pt idx="33">
                  <c:v>78.260000000000005</c:v>
                </c:pt>
                <c:pt idx="34">
                  <c:v>63.16</c:v>
                </c:pt>
                <c:pt idx="35">
                  <c:v>82.61</c:v>
                </c:pt>
                <c:pt idx="36">
                  <c:v>100</c:v>
                </c:pt>
                <c:pt idx="37">
                  <c:v>95</c:v>
                </c:pt>
                <c:pt idx="38">
                  <c:v>46.67</c:v>
                </c:pt>
                <c:pt idx="39">
                  <c:v>96.43</c:v>
                </c:pt>
                <c:pt idx="40">
                  <c:v>71.430000000000007</c:v>
                </c:pt>
                <c:pt idx="41">
                  <c:v>78.95</c:v>
                </c:pt>
                <c:pt idx="42">
                  <c:v>100</c:v>
                </c:pt>
                <c:pt idx="43">
                  <c:v>61.11</c:v>
                </c:pt>
                <c:pt idx="44">
                  <c:v>65.38</c:v>
                </c:pt>
                <c:pt idx="45">
                  <c:v>69.77</c:v>
                </c:pt>
                <c:pt idx="46">
                  <c:v>71.430000000000007</c:v>
                </c:pt>
                <c:pt idx="47">
                  <c:v>62.97</c:v>
                </c:pt>
              </c:numCache>
            </c:numRef>
          </c:val>
        </c:ser>
        <c:dLbls>
          <c:showLegendKey val="0"/>
          <c:showVal val="0"/>
          <c:showCatName val="0"/>
          <c:showSerName val="0"/>
          <c:showPercent val="0"/>
          <c:showBubbleSize val="0"/>
        </c:dLbls>
        <c:gapWidth val="150"/>
        <c:axId val="141924224"/>
        <c:axId val="141925760"/>
      </c:barChart>
      <c:catAx>
        <c:axId val="141924224"/>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wordArtVertRtl"/>
          <a:lstStyle/>
          <a:p>
            <a:pPr>
              <a:defRPr sz="1100" b="0" i="0" u="none" strike="noStrike" baseline="0">
                <a:solidFill>
                  <a:srgbClr val="000000"/>
                </a:solidFill>
                <a:latin typeface="ＭＳ Ｐゴシック"/>
                <a:ea typeface="ＭＳ Ｐゴシック"/>
                <a:cs typeface="ＭＳ Ｐゴシック"/>
              </a:defRPr>
            </a:pPr>
            <a:endParaRPr lang="ja-JP"/>
          </a:p>
        </c:txPr>
        <c:crossAx val="141925760"/>
        <c:crosses val="autoZero"/>
        <c:auto val="1"/>
        <c:lblAlgn val="ctr"/>
        <c:lblOffset val="100"/>
        <c:tickLblSkip val="1"/>
        <c:tickMarkSkip val="1"/>
        <c:noMultiLvlLbl val="0"/>
      </c:catAx>
      <c:valAx>
        <c:axId val="141925760"/>
        <c:scaling>
          <c:orientation val="minMax"/>
          <c:max val="100"/>
        </c:scaling>
        <c:delete val="0"/>
        <c:axPos val="l"/>
        <c:majorGridlines>
          <c:spPr>
            <a:ln w="12700">
              <a:solidFill>
                <a:srgbClr val="000000"/>
              </a:solidFill>
              <a:prstDash val="solid"/>
            </a:ln>
          </c:spPr>
        </c:majorGridlines>
        <c:numFmt formatCode="0_ " sourceLinked="0"/>
        <c:majorTickMark val="in"/>
        <c:minorTickMark val="none"/>
        <c:tickLblPos val="nextTo"/>
        <c:spPr>
          <a:ln w="12700">
            <a:solidFill>
              <a:srgbClr val="000000"/>
            </a:solidFill>
            <a:prstDash val="solid"/>
          </a:ln>
        </c:spPr>
        <c:txPr>
          <a:bodyPr rot="0" vert="horz"/>
          <a:lstStyle/>
          <a:p>
            <a:pPr>
              <a:defRPr sz="1100" b="0" i="0" u="none" strike="noStrike" baseline="0">
                <a:solidFill>
                  <a:srgbClr val="000000"/>
                </a:solidFill>
                <a:latin typeface="ＭＳ Ｐゴシック"/>
                <a:ea typeface="ＭＳ Ｐゴシック"/>
                <a:cs typeface="ＭＳ Ｐゴシック"/>
              </a:defRPr>
            </a:pPr>
            <a:endParaRPr lang="ja-JP"/>
          </a:p>
        </c:txPr>
        <c:crossAx val="141924224"/>
        <c:crosses val="autoZero"/>
        <c:crossBetween val="between"/>
      </c:valAx>
      <c:spPr>
        <a:solidFill>
          <a:srgbClr val="FFFFFF"/>
        </a:solidFill>
        <a:ln w="12700">
          <a:solidFill>
            <a:srgbClr val="000000"/>
          </a:solidFill>
          <a:prstDash val="solid"/>
        </a:ln>
      </c:spPr>
    </c:plotArea>
    <c:plotVisOnly val="1"/>
    <c:dispBlanksAs val="gap"/>
    <c:showDLblsOverMax val="0"/>
  </c:chart>
  <c:spPr>
    <a:noFill/>
    <a:ln w="9525">
      <a:noFill/>
    </a:ln>
  </c:spPr>
  <c:txPr>
    <a:bodyPr/>
    <a:lstStyle/>
    <a:p>
      <a:pPr>
        <a:defRPr sz="1100"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0.0105</cdr:x>
      <cdr:y>0.0455</cdr:y>
    </cdr:from>
    <cdr:to>
      <cdr:x>0.074</cdr:x>
      <cdr:y>0.07575</cdr:y>
    </cdr:to>
    <cdr:sp macro="" textlink="">
      <cdr:nvSpPr>
        <cdr:cNvPr id="22530" name="Rectangle 2"/>
        <cdr:cNvSpPr>
          <a:spLocks xmlns:a="http://schemas.openxmlformats.org/drawingml/2006/main" noChangeArrowheads="1"/>
        </cdr:cNvSpPr>
      </cdr:nvSpPr>
      <cdr:spPr bwMode="auto">
        <a:xfrm xmlns:a="http://schemas.openxmlformats.org/drawingml/2006/main">
          <a:off x="96012" y="257432"/>
          <a:ext cx="580644" cy="171150"/>
        </a:xfrm>
        <a:prstGeom xmlns:a="http://schemas.openxmlformats.org/drawingml/2006/main" prst="rect">
          <a:avLst/>
        </a:prstGeom>
        <a:solidFill xmlns:a="http://schemas.openxmlformats.org/drawingml/2006/main">
          <a:srgbClr val="FFFFFF"/>
        </a:solidFill>
        <a:ln xmlns:a="http://schemas.openxmlformats.org/drawingml/2006/main" w="9525">
          <a:noFill/>
          <a:miter lim="800000"/>
          <a:headEnd/>
          <a:tailEnd/>
        </a:ln>
      </cdr:spPr>
      <cdr:txBody>
        <a:bodyPr xmlns:a="http://schemas.openxmlformats.org/drawingml/2006/main" vertOverflow="clip" wrap="square" lIns="27432" tIns="18288" rIns="0" bIns="0" anchor="t" upright="1"/>
        <a:lstStyle xmlns:a="http://schemas.openxmlformats.org/drawingml/2006/main"/>
        <a:p xmlns:a="http://schemas.openxmlformats.org/drawingml/2006/main">
          <a:pPr algn="l" rtl="0">
            <a:defRPr sz="1000"/>
          </a:pPr>
          <a:r>
            <a:rPr lang="ja-JP" altLang="en-US" sz="1100" b="0" i="0" strike="noStrike">
              <a:solidFill>
                <a:srgbClr val="000000"/>
              </a:solidFill>
              <a:latin typeface="ＭＳ Ｐゴシック"/>
              <a:ea typeface="ＭＳ Ｐゴシック"/>
            </a:rPr>
            <a:t>（％）</a:t>
          </a:r>
        </a:p>
      </cdr:txBody>
    </cdr:sp>
  </cdr:relSizeAnchor>
  <cdr:relSizeAnchor xmlns:cdr="http://schemas.openxmlformats.org/drawingml/2006/chartDrawing">
    <cdr:from>
      <cdr:x>0.82812</cdr:x>
      <cdr:y>0.77777</cdr:y>
    </cdr:from>
    <cdr:to>
      <cdr:x>0.96592</cdr:x>
      <cdr:y>0.82868</cdr:y>
    </cdr:to>
    <cdr:sp macro="" textlink="">
      <cdr:nvSpPr>
        <cdr:cNvPr id="3" name="Rectangle 2"/>
        <cdr:cNvSpPr>
          <a:spLocks xmlns:a="http://schemas.openxmlformats.org/drawingml/2006/main" noChangeArrowheads="1"/>
        </cdr:cNvSpPr>
      </cdr:nvSpPr>
      <cdr:spPr bwMode="auto">
        <a:xfrm xmlns:a="http://schemas.openxmlformats.org/drawingml/2006/main">
          <a:off x="7572360" y="4400529"/>
          <a:ext cx="1260000" cy="288000"/>
        </a:xfrm>
        <a:prstGeom xmlns:a="http://schemas.openxmlformats.org/drawingml/2006/main" prst="rect">
          <a:avLst/>
        </a:prstGeom>
        <a:solidFill xmlns:a="http://schemas.openxmlformats.org/drawingml/2006/main">
          <a:srgbClr val="FFFFFF"/>
        </a:solidFill>
        <a:ln xmlns:a="http://schemas.openxmlformats.org/drawingml/2006/main" w="9525">
          <a:solidFill>
            <a:srgbClr val="000000"/>
          </a:solidFill>
          <a:miter lim="800000"/>
          <a:headEnd/>
          <a:tailEnd/>
        </a:ln>
      </cdr:spPr>
      <cdr:txBody>
        <a:bodyPr xmlns:a="http://schemas.openxmlformats.org/drawingml/2006/main" wrap="square" lIns="27432" tIns="18288" rIns="27432" bIns="18288" anchor="ctr" upright="1"/>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rtl="0">
            <a:defRPr sz="1000"/>
          </a:pPr>
          <a:r>
            <a:rPr lang="ja-JP" altLang="en-US" sz="1000" b="0" i="0" strike="noStrike">
              <a:solidFill>
                <a:srgbClr val="000000"/>
              </a:solidFill>
              <a:latin typeface="HG丸ｺﾞｼｯｸM-PRO" pitchFamily="50" charset="-128"/>
              <a:ea typeface="HG丸ｺﾞｼｯｸM-PRO" pitchFamily="50" charset="-128"/>
            </a:rPr>
            <a:t>全国平均　６３</a:t>
          </a:r>
          <a:r>
            <a:rPr lang="en-US" altLang="ja-JP" sz="1000" b="0" i="0" strike="noStrike">
              <a:solidFill>
                <a:srgbClr val="000000"/>
              </a:solidFill>
              <a:latin typeface="HG丸ｺﾞｼｯｸM-PRO" pitchFamily="50" charset="-128"/>
              <a:ea typeface="HG丸ｺﾞｼｯｸM-PRO" pitchFamily="50" charset="-128"/>
            </a:rPr>
            <a:t>.</a:t>
          </a:r>
          <a:r>
            <a:rPr lang="ja-JP" altLang="en-US" sz="1000" b="0" i="0" strike="noStrike">
              <a:solidFill>
                <a:srgbClr val="000000"/>
              </a:solidFill>
              <a:latin typeface="HG丸ｺﾞｼｯｸM-PRO" pitchFamily="50" charset="-128"/>
              <a:ea typeface="HG丸ｺﾞｼｯｸM-PRO" pitchFamily="50" charset="-128"/>
            </a:rPr>
            <a:t>０％</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4560270-D22B-4224-8F7F-FA948B1670E8}" type="datetimeFigureOut">
              <a:rPr kumimoji="1" lang="ja-JP" altLang="en-US" smtClean="0"/>
              <a:t>2014/7/29</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959A477E-50A1-415A-B8C0-E84A07F6F744}" type="slidenum">
              <a:rPr kumimoji="1" lang="ja-JP" altLang="en-US" smtClean="0"/>
              <a:t>‹#›</a:t>
            </a:fld>
            <a:endParaRPr kumimoji="1" lang="ja-JP" altLang="en-US"/>
          </a:p>
        </p:txBody>
      </p:sp>
    </p:spTree>
    <p:extLst>
      <p:ext uri="{BB962C8B-B14F-4D97-AF65-F5344CB8AC3E}">
        <p14:creationId xmlns:p14="http://schemas.microsoft.com/office/powerpoint/2010/main" val="29204300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9D18407A-A670-496B-B5B7-96A976F37610}" type="datetimeFigureOut">
              <a:rPr kumimoji="1" lang="ja-JP" altLang="en-US" smtClean="0"/>
              <a:t>2014/7/29</a:t>
            </a:fld>
            <a:endParaRPr kumimoji="1" lang="ja-JP" altLang="en-US"/>
          </a:p>
        </p:txBody>
      </p:sp>
      <p:sp>
        <p:nvSpPr>
          <p:cNvPr id="4" name="スライド イメージ プレースホルダー 3"/>
          <p:cNvSpPr>
            <a:spLocks noGrp="1" noRot="1" noChangeAspect="1"/>
          </p:cNvSpPr>
          <p:nvPr>
            <p:ph type="sldImg" idx="2"/>
          </p:nvPr>
        </p:nvSpPr>
        <p:spPr>
          <a:xfrm>
            <a:off x="714375" y="746125"/>
            <a:ext cx="53784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867C1AB-C84D-45B0-B582-3E779611FB21}" type="slidenum">
              <a:rPr kumimoji="1" lang="ja-JP" altLang="en-US" smtClean="0"/>
              <a:t>‹#›</a:t>
            </a:fld>
            <a:endParaRPr kumimoji="1" lang="ja-JP" altLang="en-US"/>
          </a:p>
        </p:txBody>
      </p:sp>
    </p:spTree>
    <p:extLst>
      <p:ext uri="{BB962C8B-B14F-4D97-AF65-F5344CB8AC3E}">
        <p14:creationId xmlns:p14="http://schemas.microsoft.com/office/powerpoint/2010/main" val="6591345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 1"/>
          <p:cNvSpPr>
            <a:spLocks noGrp="1" noRot="1" noChangeAspect="1" noTextEdit="1"/>
          </p:cNvSpPr>
          <p:nvPr>
            <p:ph type="sldImg"/>
          </p:nvPr>
        </p:nvSpPr>
        <p:spPr>
          <a:xfrm>
            <a:off x="714375" y="746125"/>
            <a:ext cx="5378450" cy="3725863"/>
          </a:xfrm>
          <a:ln/>
        </p:spPr>
      </p:sp>
      <p:sp>
        <p:nvSpPr>
          <p:cNvPr id="38915" name="ノート プレースホルダ 2"/>
          <p:cNvSpPr>
            <a:spLocks noGrp="1"/>
          </p:cNvSpPr>
          <p:nvPr>
            <p:ph type="body" idx="1"/>
          </p:nvPr>
        </p:nvSpPr>
        <p:spPr>
          <a:noFill/>
          <a:ln/>
        </p:spPr>
        <p:txBody>
          <a:bodyPr/>
          <a:lstStyle/>
          <a:p>
            <a:endParaRPr lang="ja-JP" altLang="en-US" smtClean="0">
              <a:latin typeface="Arial" pitchFamily="34" charset="0"/>
              <a:ea typeface="ＭＳ Ｐ明朝" pitchFamily="18" charset="-128"/>
            </a:endParaRPr>
          </a:p>
        </p:txBody>
      </p:sp>
      <p:sp>
        <p:nvSpPr>
          <p:cNvPr id="38916" name="スライド番号プレースホルダ 3"/>
          <p:cNvSpPr>
            <a:spLocks noGrp="1"/>
          </p:cNvSpPr>
          <p:nvPr>
            <p:ph type="sldNum" sz="quarter" idx="5"/>
          </p:nvPr>
        </p:nvSpPr>
        <p:spPr>
          <a:noFill/>
        </p:spPr>
        <p:txBody>
          <a:bodyPr/>
          <a:lstStyle/>
          <a:p>
            <a:pPr algn="r" defTabSz="911225" rtl="0" fontAlgn="base">
              <a:spcBef>
                <a:spcPct val="50000"/>
              </a:spcBef>
              <a:spcAft>
                <a:spcPct val="0"/>
              </a:spcAft>
            </a:pPr>
            <a:fld id="{0DFD0BAA-AE30-46CD-AA21-EF2B45B13557}" type="slidenum">
              <a:rPr kumimoji="1" lang="ja-JP" altLang="en-US" sz="1200" kern="1200">
                <a:solidFill>
                  <a:srgbClr val="000000"/>
                </a:solidFill>
                <a:latin typeface="Calibri" pitchFamily="34" charset="0"/>
                <a:ea typeface="ＭＳ Ｐゴシック" pitchFamily="50" charset="-128"/>
                <a:cs typeface="+mn-cs"/>
              </a:rPr>
              <a:pPr algn="r" defTabSz="911225" rtl="0" fontAlgn="base">
                <a:spcBef>
                  <a:spcPct val="50000"/>
                </a:spcBef>
                <a:spcAft>
                  <a:spcPct val="0"/>
                </a:spcAft>
              </a:pPr>
              <a:t>0</a:t>
            </a:fld>
            <a:endParaRPr kumimoji="1" lang="ja-JP" altLang="en-US" sz="1200" kern="1200">
              <a:solidFill>
                <a:srgbClr val="000000"/>
              </a:solidFill>
              <a:latin typeface="Calibri" pitchFamily="34" charset="0"/>
              <a:ea typeface="ＭＳ Ｐゴシック" pitchFamily="50" charset="-128"/>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6125"/>
            <a:ext cx="53784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46E882-0550-4FDD-998A-7EE1C93238A9}" type="slidenum">
              <a:rPr kumimoji="1" lang="ja-JP" altLang="en-US" smtClean="0"/>
              <a:t>2</a:t>
            </a:fld>
            <a:endParaRPr kumimoji="1" lang="ja-JP" altLang="en-US"/>
          </a:p>
        </p:txBody>
      </p:sp>
    </p:spTree>
    <p:extLst>
      <p:ext uri="{BB962C8B-B14F-4D97-AF65-F5344CB8AC3E}">
        <p14:creationId xmlns:p14="http://schemas.microsoft.com/office/powerpoint/2010/main" val="1417394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6125"/>
            <a:ext cx="5378450" cy="3725863"/>
          </a:xfrm>
        </p:spPr>
      </p:sp>
      <p:sp>
        <p:nvSpPr>
          <p:cNvPr id="3" name="ノート プレースホルダー 2"/>
          <p:cNvSpPr>
            <a:spLocks noGrp="1"/>
          </p:cNvSpPr>
          <p:nvPr>
            <p:ph type="body" idx="1"/>
          </p:nvPr>
        </p:nvSpPr>
        <p:spPr>
          <a:xfrm>
            <a:off x="307256" y="4721187"/>
            <a:ext cx="6192688" cy="5001010"/>
          </a:xfr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DBD21F5-9C51-43D2-8E34-71EB923BF425}" type="slidenum">
              <a:rPr kumimoji="1" lang="ja-JP" altLang="en-US" smtClean="0"/>
              <a:t>6</a:t>
            </a:fld>
            <a:endParaRPr kumimoji="1" lang="ja-JP" altLang="en-US"/>
          </a:p>
        </p:txBody>
      </p:sp>
    </p:spTree>
    <p:extLst>
      <p:ext uri="{BB962C8B-B14F-4D97-AF65-F5344CB8AC3E}">
        <p14:creationId xmlns:p14="http://schemas.microsoft.com/office/powerpoint/2010/main" val="514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6125"/>
            <a:ext cx="5378450" cy="3725863"/>
          </a:xfrm>
        </p:spPr>
      </p:sp>
      <p:sp>
        <p:nvSpPr>
          <p:cNvPr id="3" name="ノート プレースホルダー 2"/>
          <p:cNvSpPr>
            <a:spLocks noGrp="1"/>
          </p:cNvSpPr>
          <p:nvPr>
            <p:ph type="body" idx="1"/>
          </p:nvPr>
        </p:nvSpPr>
        <p:spPr/>
        <p:txBody>
          <a:bodyPr/>
          <a:lstStyle/>
          <a:p>
            <a:endParaRPr kumimoji="1" lang="ja-JP" altLang="en-US" sz="800" dirty="0"/>
          </a:p>
        </p:txBody>
      </p:sp>
      <p:sp>
        <p:nvSpPr>
          <p:cNvPr id="4" name="スライド番号プレースホルダー 3"/>
          <p:cNvSpPr>
            <a:spLocks noGrp="1"/>
          </p:cNvSpPr>
          <p:nvPr>
            <p:ph type="sldNum" sz="quarter" idx="10"/>
          </p:nvPr>
        </p:nvSpPr>
        <p:spPr/>
        <p:txBody>
          <a:bodyPr/>
          <a:lstStyle/>
          <a:p>
            <a:fld id="{473CAE42-940E-40B9-B3C6-0F97FE080A00}" type="slidenum">
              <a:rPr lang="ja-JP" altLang="en-US" smtClean="0">
                <a:solidFill>
                  <a:prstClr val="black"/>
                </a:solidFill>
              </a:rPr>
              <a:pPr/>
              <a:t>11</a:t>
            </a:fld>
            <a:endParaRPr lang="ja-JP" altLang="en-US">
              <a:solidFill>
                <a:prstClr val="black"/>
              </a:solidFill>
            </a:endParaRPr>
          </a:p>
        </p:txBody>
      </p:sp>
    </p:spTree>
    <p:extLst>
      <p:ext uri="{BB962C8B-B14F-4D97-AF65-F5344CB8AC3E}">
        <p14:creationId xmlns:p14="http://schemas.microsoft.com/office/powerpoint/2010/main" val="2469261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93" y="2130462"/>
            <a:ext cx="8416052"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187" y="3886200"/>
            <a:ext cx="693086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B357A42-D321-411C-953C-BB30BBBF3CDF}" type="datetime1">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345724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12C35E-0D26-41E0-8E16-F432E19AC547}" type="datetime1">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895042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397" y="274648"/>
            <a:ext cx="2227779"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076" y="274648"/>
            <a:ext cx="6518315"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3A349B-BA85-439A-97AE-489577E0C99B}" type="datetime1">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134122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335" y="2132448"/>
            <a:ext cx="841605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221" y="3886202"/>
            <a:ext cx="6930865" cy="1752600"/>
          </a:xfrm>
        </p:spPr>
        <p:txBody>
          <a:bodyPr/>
          <a:lstStyle>
            <a:lvl1pPr marL="0" indent="0" algn="ctr">
              <a:buNone/>
              <a:defRPr>
                <a:solidFill>
                  <a:schemeClr val="tx1">
                    <a:tint val="75000"/>
                  </a:schemeClr>
                </a:solidFill>
              </a:defRPr>
            </a:lvl1pPr>
            <a:lvl2pPr marL="443236" indent="0" algn="ctr">
              <a:buNone/>
              <a:defRPr>
                <a:solidFill>
                  <a:schemeClr val="tx1">
                    <a:tint val="75000"/>
                  </a:schemeClr>
                </a:solidFill>
              </a:defRPr>
            </a:lvl2pPr>
            <a:lvl3pPr marL="886468" indent="0" algn="ctr">
              <a:buNone/>
              <a:defRPr>
                <a:solidFill>
                  <a:schemeClr val="tx1">
                    <a:tint val="75000"/>
                  </a:schemeClr>
                </a:solidFill>
              </a:defRPr>
            </a:lvl3pPr>
            <a:lvl4pPr marL="1329710" indent="0" algn="ctr">
              <a:buNone/>
              <a:defRPr>
                <a:solidFill>
                  <a:schemeClr val="tx1">
                    <a:tint val="75000"/>
                  </a:schemeClr>
                </a:solidFill>
              </a:defRPr>
            </a:lvl4pPr>
            <a:lvl5pPr marL="1772943" indent="0" algn="ctr">
              <a:buNone/>
              <a:defRPr>
                <a:solidFill>
                  <a:schemeClr val="tx1">
                    <a:tint val="75000"/>
                  </a:schemeClr>
                </a:solidFill>
              </a:defRPr>
            </a:lvl5pPr>
            <a:lvl6pPr marL="2216183" indent="0" algn="ctr">
              <a:buNone/>
              <a:defRPr>
                <a:solidFill>
                  <a:schemeClr val="tx1">
                    <a:tint val="75000"/>
                  </a:schemeClr>
                </a:solidFill>
              </a:defRPr>
            </a:lvl6pPr>
            <a:lvl7pPr marL="2659416" indent="0" algn="ctr">
              <a:buNone/>
              <a:defRPr>
                <a:solidFill>
                  <a:schemeClr val="tx1">
                    <a:tint val="75000"/>
                  </a:schemeClr>
                </a:solidFill>
              </a:defRPr>
            </a:lvl7pPr>
            <a:lvl8pPr marL="3102647" indent="0" algn="ctr">
              <a:buNone/>
              <a:defRPr>
                <a:solidFill>
                  <a:schemeClr val="tx1">
                    <a:tint val="75000"/>
                  </a:schemeClr>
                </a:solidFill>
              </a:defRPr>
            </a:lvl8pPr>
            <a:lvl9pPr marL="35458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3450429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4188310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901" y="4408956"/>
            <a:ext cx="8416051" cy="1362075"/>
          </a:xfrm>
        </p:spPr>
        <p:txBody>
          <a:bodyPr anchor="t"/>
          <a:lstStyle>
            <a:lvl1pPr algn="l">
              <a:defRPr sz="39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901" y="2906728"/>
            <a:ext cx="8416051" cy="1500186"/>
          </a:xfrm>
        </p:spPr>
        <p:txBody>
          <a:bodyPr anchor="b"/>
          <a:lstStyle>
            <a:lvl1pPr marL="0" indent="0">
              <a:buNone/>
              <a:defRPr sz="1800">
                <a:solidFill>
                  <a:schemeClr val="tx1">
                    <a:tint val="75000"/>
                  </a:schemeClr>
                </a:solidFill>
              </a:defRPr>
            </a:lvl1pPr>
            <a:lvl2pPr marL="443236" indent="0">
              <a:buNone/>
              <a:defRPr sz="1700">
                <a:solidFill>
                  <a:schemeClr val="tx1">
                    <a:tint val="75000"/>
                  </a:schemeClr>
                </a:solidFill>
              </a:defRPr>
            </a:lvl2pPr>
            <a:lvl3pPr marL="886468" indent="0">
              <a:buNone/>
              <a:defRPr sz="1500">
                <a:solidFill>
                  <a:schemeClr val="tx1">
                    <a:tint val="75000"/>
                  </a:schemeClr>
                </a:solidFill>
              </a:defRPr>
            </a:lvl3pPr>
            <a:lvl4pPr marL="1329710" indent="0">
              <a:buNone/>
              <a:defRPr sz="1400">
                <a:solidFill>
                  <a:schemeClr val="tx1">
                    <a:tint val="75000"/>
                  </a:schemeClr>
                </a:solidFill>
              </a:defRPr>
            </a:lvl4pPr>
            <a:lvl5pPr marL="1772943" indent="0">
              <a:buNone/>
              <a:defRPr sz="1400">
                <a:solidFill>
                  <a:schemeClr val="tx1">
                    <a:tint val="75000"/>
                  </a:schemeClr>
                </a:solidFill>
              </a:defRPr>
            </a:lvl5pPr>
            <a:lvl6pPr marL="2216183" indent="0">
              <a:buNone/>
              <a:defRPr sz="1400">
                <a:solidFill>
                  <a:schemeClr val="tx1">
                    <a:tint val="75000"/>
                  </a:schemeClr>
                </a:solidFill>
              </a:defRPr>
            </a:lvl6pPr>
            <a:lvl7pPr marL="2659416" indent="0">
              <a:buNone/>
              <a:defRPr sz="1400">
                <a:solidFill>
                  <a:schemeClr val="tx1">
                    <a:tint val="75000"/>
                  </a:schemeClr>
                </a:solidFill>
              </a:defRPr>
            </a:lvl7pPr>
            <a:lvl8pPr marL="3102647" indent="0">
              <a:buNone/>
              <a:defRPr sz="1400">
                <a:solidFill>
                  <a:schemeClr val="tx1">
                    <a:tint val="75000"/>
                  </a:schemeClr>
                </a:solidFill>
              </a:defRPr>
            </a:lvl8pPr>
            <a:lvl9pPr marL="3545887"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3520355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126" y="1600225"/>
            <a:ext cx="4373048" cy="4525963"/>
          </a:xfrm>
        </p:spPr>
        <p:txBody>
          <a:bodyPr/>
          <a:lstStyle>
            <a:lvl1pPr>
              <a:defRPr sz="2800"/>
            </a:lvl1pPr>
            <a:lvl2pPr>
              <a:defRPr sz="2200"/>
            </a:lvl2pPr>
            <a:lvl3pPr>
              <a:defRPr sz="18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3713" y="1600225"/>
            <a:ext cx="4373048" cy="4525963"/>
          </a:xfrm>
        </p:spPr>
        <p:txBody>
          <a:bodyPr/>
          <a:lstStyle>
            <a:lvl1pPr>
              <a:defRPr sz="2800"/>
            </a:lvl1pPr>
            <a:lvl2pPr>
              <a:defRPr sz="2200"/>
            </a:lvl2pPr>
            <a:lvl3pPr>
              <a:defRPr sz="18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387546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7"/>
            <a:ext cx="4374769" cy="639762"/>
          </a:xfrm>
        </p:spPr>
        <p:txBody>
          <a:bodyPr anchor="b"/>
          <a:lstStyle>
            <a:lvl1pPr marL="0" indent="0">
              <a:buNone/>
              <a:defRPr sz="2200" b="1"/>
            </a:lvl1pPr>
            <a:lvl2pPr marL="443236" indent="0">
              <a:buNone/>
              <a:defRPr sz="1800" b="1"/>
            </a:lvl2pPr>
            <a:lvl3pPr marL="886468" indent="0">
              <a:buNone/>
              <a:defRPr sz="1700" b="1"/>
            </a:lvl3pPr>
            <a:lvl4pPr marL="1329710" indent="0">
              <a:buNone/>
              <a:defRPr sz="1500" b="1"/>
            </a:lvl4pPr>
            <a:lvl5pPr marL="1772943" indent="0">
              <a:buNone/>
              <a:defRPr sz="1500" b="1"/>
            </a:lvl5pPr>
            <a:lvl6pPr marL="2216183" indent="0">
              <a:buNone/>
              <a:defRPr sz="1500" b="1"/>
            </a:lvl6pPr>
            <a:lvl7pPr marL="2659416" indent="0">
              <a:buNone/>
              <a:defRPr sz="1500" b="1"/>
            </a:lvl7pPr>
            <a:lvl8pPr marL="3102647" indent="0">
              <a:buNone/>
              <a:defRPr sz="1500" b="1"/>
            </a:lvl8pPr>
            <a:lvl9pPr marL="3545887" indent="0">
              <a:buNone/>
              <a:defRPr sz="15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8"/>
            <a:ext cx="4374769" cy="3951288"/>
          </a:xfrm>
        </p:spPr>
        <p:txBody>
          <a:bodyPr/>
          <a:lstStyle>
            <a:lvl1pPr>
              <a:defRPr sz="2200"/>
            </a:lvl1pPr>
            <a:lvl2pPr>
              <a:defRPr sz="18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0297" y="1535117"/>
            <a:ext cx="4376485" cy="639762"/>
          </a:xfrm>
        </p:spPr>
        <p:txBody>
          <a:bodyPr anchor="b"/>
          <a:lstStyle>
            <a:lvl1pPr marL="0" indent="0">
              <a:buNone/>
              <a:defRPr sz="2200" b="1"/>
            </a:lvl1pPr>
            <a:lvl2pPr marL="443236" indent="0">
              <a:buNone/>
              <a:defRPr sz="1800" b="1"/>
            </a:lvl2pPr>
            <a:lvl3pPr marL="886468" indent="0">
              <a:buNone/>
              <a:defRPr sz="1700" b="1"/>
            </a:lvl3pPr>
            <a:lvl4pPr marL="1329710" indent="0">
              <a:buNone/>
              <a:defRPr sz="1500" b="1"/>
            </a:lvl4pPr>
            <a:lvl5pPr marL="1772943" indent="0">
              <a:buNone/>
              <a:defRPr sz="1500" b="1"/>
            </a:lvl5pPr>
            <a:lvl6pPr marL="2216183" indent="0">
              <a:buNone/>
              <a:defRPr sz="1500" b="1"/>
            </a:lvl6pPr>
            <a:lvl7pPr marL="2659416" indent="0">
              <a:buNone/>
              <a:defRPr sz="1500" b="1"/>
            </a:lvl7pPr>
            <a:lvl8pPr marL="3102647" indent="0">
              <a:buNone/>
              <a:defRPr sz="1500" b="1"/>
            </a:lvl8pPr>
            <a:lvl9pPr marL="3545887" indent="0">
              <a:buNone/>
              <a:defRPr sz="15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0297" y="2174878"/>
            <a:ext cx="4376485" cy="3951288"/>
          </a:xfrm>
        </p:spPr>
        <p:txBody>
          <a:bodyPr/>
          <a:lstStyle>
            <a:lvl1pPr>
              <a:defRPr sz="2200"/>
            </a:lvl1pPr>
            <a:lvl2pPr>
              <a:defRPr sz="18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4230845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42282258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17898775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793" y="273060"/>
            <a:ext cx="3257440" cy="1162050"/>
          </a:xfrm>
        </p:spPr>
        <p:txBody>
          <a:bodyPr anchor="b"/>
          <a:lstStyle>
            <a:lvl1pPr algn="l">
              <a:defRPr sz="1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1489" y="273220"/>
            <a:ext cx="5535069" cy="5853113"/>
          </a:xfrm>
        </p:spPr>
        <p:txBody>
          <a:bodyPr/>
          <a:lstStyle>
            <a:lvl1pPr>
              <a:defRPr sz="3100"/>
            </a:lvl1pPr>
            <a:lvl2pPr>
              <a:defRPr sz="2800"/>
            </a:lvl2pPr>
            <a:lvl3pPr>
              <a:defRPr sz="22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793" y="1435113"/>
            <a:ext cx="3257440" cy="4691063"/>
          </a:xfrm>
        </p:spPr>
        <p:txBody>
          <a:bodyPr/>
          <a:lstStyle>
            <a:lvl1pPr marL="0" indent="0">
              <a:buNone/>
              <a:defRPr sz="1400"/>
            </a:lvl1pPr>
            <a:lvl2pPr marL="443236" indent="0">
              <a:buNone/>
              <a:defRPr sz="1200"/>
            </a:lvl2pPr>
            <a:lvl3pPr marL="886468" indent="0">
              <a:buNone/>
              <a:defRPr sz="1000"/>
            </a:lvl3pPr>
            <a:lvl4pPr marL="1329710" indent="0">
              <a:buNone/>
              <a:defRPr sz="800"/>
            </a:lvl4pPr>
            <a:lvl5pPr marL="1772943" indent="0">
              <a:buNone/>
              <a:defRPr sz="800"/>
            </a:lvl5pPr>
            <a:lvl6pPr marL="2216183" indent="0">
              <a:buNone/>
              <a:defRPr sz="800"/>
            </a:lvl6pPr>
            <a:lvl7pPr marL="2659416" indent="0">
              <a:buNone/>
              <a:defRPr sz="800"/>
            </a:lvl7pPr>
            <a:lvl8pPr marL="3102647" indent="0">
              <a:buNone/>
              <a:defRPr sz="800"/>
            </a:lvl8pPr>
            <a:lvl9pPr marL="3545887" indent="0">
              <a:buNone/>
              <a:defRPr sz="8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1932225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D7A586-A8A7-45E0-837F-CE8E27906AB3}" type="datetime1">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12894903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111" y="4800619"/>
            <a:ext cx="5940743" cy="566738"/>
          </a:xfrm>
        </p:spPr>
        <p:txBody>
          <a:bodyPr anchor="b"/>
          <a:lstStyle>
            <a:lvl1pPr algn="l">
              <a:defRPr sz="1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111" y="612785"/>
            <a:ext cx="5940743" cy="4114800"/>
          </a:xfrm>
        </p:spPr>
        <p:txBody>
          <a:bodyPr/>
          <a:lstStyle>
            <a:lvl1pPr marL="0" indent="0">
              <a:buNone/>
              <a:defRPr sz="3100"/>
            </a:lvl1pPr>
            <a:lvl2pPr marL="443236" indent="0">
              <a:buNone/>
              <a:defRPr sz="2800"/>
            </a:lvl2pPr>
            <a:lvl3pPr marL="886468" indent="0">
              <a:buNone/>
              <a:defRPr sz="2200"/>
            </a:lvl3pPr>
            <a:lvl4pPr marL="1329710" indent="0">
              <a:buNone/>
              <a:defRPr sz="1800"/>
            </a:lvl4pPr>
            <a:lvl5pPr marL="1772943" indent="0">
              <a:buNone/>
              <a:defRPr sz="1800"/>
            </a:lvl5pPr>
            <a:lvl6pPr marL="2216183" indent="0">
              <a:buNone/>
              <a:defRPr sz="1800"/>
            </a:lvl6pPr>
            <a:lvl7pPr marL="2659416" indent="0">
              <a:buNone/>
              <a:defRPr sz="1800"/>
            </a:lvl7pPr>
            <a:lvl8pPr marL="3102647" indent="0">
              <a:buNone/>
              <a:defRPr sz="1800"/>
            </a:lvl8pPr>
            <a:lvl9pPr marL="3545887" indent="0">
              <a:buNone/>
              <a:defRPr sz="1800"/>
            </a:lvl9pPr>
          </a:lstStyle>
          <a:p>
            <a:endParaRPr kumimoji="1" lang="ja-JP" altLang="en-US"/>
          </a:p>
        </p:txBody>
      </p:sp>
      <p:sp>
        <p:nvSpPr>
          <p:cNvPr id="4" name="テキスト プレースホルダ 3"/>
          <p:cNvSpPr>
            <a:spLocks noGrp="1"/>
          </p:cNvSpPr>
          <p:nvPr>
            <p:ph type="body" sz="half" idx="2"/>
          </p:nvPr>
        </p:nvSpPr>
        <p:spPr>
          <a:xfrm>
            <a:off x="1941111" y="5369375"/>
            <a:ext cx="5940743" cy="804863"/>
          </a:xfrm>
        </p:spPr>
        <p:txBody>
          <a:bodyPr/>
          <a:lstStyle>
            <a:lvl1pPr marL="0" indent="0">
              <a:buNone/>
              <a:defRPr sz="1400"/>
            </a:lvl1pPr>
            <a:lvl2pPr marL="443236" indent="0">
              <a:buNone/>
              <a:defRPr sz="1200"/>
            </a:lvl2pPr>
            <a:lvl3pPr marL="886468" indent="0">
              <a:buNone/>
              <a:defRPr sz="1000"/>
            </a:lvl3pPr>
            <a:lvl4pPr marL="1329710" indent="0">
              <a:buNone/>
              <a:defRPr sz="800"/>
            </a:lvl4pPr>
            <a:lvl5pPr marL="1772943" indent="0">
              <a:buNone/>
              <a:defRPr sz="800"/>
            </a:lvl5pPr>
            <a:lvl6pPr marL="2216183" indent="0">
              <a:buNone/>
              <a:defRPr sz="800"/>
            </a:lvl6pPr>
            <a:lvl7pPr marL="2659416" indent="0">
              <a:buNone/>
              <a:defRPr sz="800"/>
            </a:lvl7pPr>
            <a:lvl8pPr marL="3102647" indent="0">
              <a:buNone/>
              <a:defRPr sz="800"/>
            </a:lvl8pPr>
            <a:lvl9pPr marL="3545887" indent="0">
              <a:buNone/>
              <a:defRPr sz="8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1768844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38165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762" y="274806"/>
            <a:ext cx="222778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681" y="274806"/>
            <a:ext cx="6518317"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19336728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659" y="274747"/>
            <a:ext cx="8910637"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50E366C1-A7EE-407E-A9FC-BE4BB522DB4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64787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93" y="2130855"/>
            <a:ext cx="8416052"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186" y="3886200"/>
            <a:ext cx="693086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1330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252341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130" y="4407330"/>
            <a:ext cx="8416052"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130" y="2906713"/>
            <a:ext cx="841605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580523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180" y="1600206"/>
            <a:ext cx="437304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3129" y="1600206"/>
            <a:ext cx="437304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380682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062" y="1535113"/>
            <a:ext cx="43747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062" y="2174875"/>
            <a:ext cx="43747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29812" y="1535113"/>
            <a:ext cx="437648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29812" y="2174875"/>
            <a:ext cx="437648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122427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334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130" y="4406937"/>
            <a:ext cx="8416052"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130" y="2906713"/>
            <a:ext cx="841605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FE86522-46FC-48C8-8C52-5192ACBAF5B7}" type="datetime1">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29357756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128253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224" y="273050"/>
            <a:ext cx="3257439"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1121" y="273107"/>
            <a:ext cx="55350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224" y="1435103"/>
            <a:ext cx="32574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74708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727" y="4800600"/>
            <a:ext cx="5940743"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0727" y="612775"/>
            <a:ext cx="594074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0727" y="5367338"/>
            <a:ext cx="594074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59802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695073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397" y="274693"/>
            <a:ext cx="2227779"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180" y="274693"/>
            <a:ext cx="6518315"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39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076" y="1600206"/>
            <a:ext cx="437304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3129" y="1600206"/>
            <a:ext cx="437304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30E88B-B082-4607-8D06-2C2A3F54ED6C}" type="datetime1">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839170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062" y="1535113"/>
            <a:ext cx="43747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062" y="2174875"/>
            <a:ext cx="43747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29697" y="1535113"/>
            <a:ext cx="437648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29697" y="2174875"/>
            <a:ext cx="437648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B8B9AF7-6099-4861-A685-48A47D52A516}" type="datetime1">
              <a:rPr kumimoji="1" lang="ja-JP" altLang="en-US" smtClean="0"/>
              <a:t>2014/7/29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1284919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6352DB2-228A-4508-82EF-FDDE1CFA67C4}" type="datetime1">
              <a:rPr kumimoji="1" lang="ja-JP" altLang="en-US" smtClean="0"/>
              <a:t>2014/7/29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1866475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7DEFD24-2F99-493F-9D0F-83DAE11B02D0}" type="datetime1">
              <a:rPr kumimoji="1" lang="ja-JP" altLang="en-US" smtClean="0"/>
              <a:t>2014/7/29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3277728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064" y="273050"/>
            <a:ext cx="3257439"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1123" y="273058"/>
            <a:ext cx="55350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064" y="1435103"/>
            <a:ext cx="32574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35D405-3F72-49BC-BDBE-D9AD5693E274}" type="datetime1">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3427740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726" y="4800600"/>
            <a:ext cx="5940743"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0726" y="612775"/>
            <a:ext cx="594074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0726" y="5367338"/>
            <a:ext cx="594074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ACC73DD-2AEA-40FE-933A-F102A387C4E5}" type="datetime1">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654348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062" y="274638"/>
            <a:ext cx="8911114"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062" y="1600206"/>
            <a:ext cx="8911114"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076" y="6356387"/>
            <a:ext cx="23102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60326-20FE-40E5-A8E9-FABAAF09B78C}" type="datetime1">
              <a:rPr kumimoji="1" lang="ja-JP" altLang="en-US" smtClean="0"/>
              <a:t>2014/7/29</a:t>
            </a:fld>
            <a:endParaRPr kumimoji="1" lang="ja-JP" altLang="en-US"/>
          </a:p>
        </p:txBody>
      </p:sp>
      <p:sp>
        <p:nvSpPr>
          <p:cNvPr id="5" name="フッター プレースホルダー 4"/>
          <p:cNvSpPr>
            <a:spLocks noGrp="1"/>
          </p:cNvSpPr>
          <p:nvPr>
            <p:ph type="ftr" sz="quarter" idx="3"/>
          </p:nvPr>
        </p:nvSpPr>
        <p:spPr>
          <a:xfrm>
            <a:off x="3382923" y="6356387"/>
            <a:ext cx="313539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5887" y="6356387"/>
            <a:ext cx="23102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4FAE6-A067-44D0-81D4-CDCF88716542}" type="slidenum">
              <a:rPr kumimoji="1" lang="ja-JP" altLang="en-US" smtClean="0"/>
              <a:t>‹#›</a:t>
            </a:fld>
            <a:endParaRPr kumimoji="1" lang="ja-JP" altLang="en-US"/>
          </a:p>
        </p:txBody>
      </p:sp>
    </p:spTree>
    <p:extLst>
      <p:ext uri="{BB962C8B-B14F-4D97-AF65-F5344CB8AC3E}">
        <p14:creationId xmlns:p14="http://schemas.microsoft.com/office/powerpoint/2010/main" val="3846819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153" y="274655"/>
            <a:ext cx="8911115" cy="1143000"/>
          </a:xfrm>
          <a:prstGeom prst="rect">
            <a:avLst/>
          </a:prstGeom>
        </p:spPr>
        <p:txBody>
          <a:bodyPr vert="horz" lIns="88648" tIns="44326" rIns="88648" bIns="4432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153" y="1600225"/>
            <a:ext cx="8911115" cy="4525963"/>
          </a:xfrm>
          <a:prstGeom prst="rect">
            <a:avLst/>
          </a:prstGeom>
        </p:spPr>
        <p:txBody>
          <a:bodyPr vert="horz" lIns="88648" tIns="44326" rIns="88648" bIns="4432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633" y="6356373"/>
            <a:ext cx="2310290" cy="365126"/>
          </a:xfrm>
          <a:prstGeom prst="rect">
            <a:avLst/>
          </a:prstGeom>
        </p:spPr>
        <p:txBody>
          <a:bodyPr vert="horz" lIns="88648" tIns="44326" rIns="88648" bIns="44326" rtlCol="0" anchor="ctr"/>
          <a:lstStyle>
            <a:lvl1pPr algn="l">
              <a:defRPr sz="1200">
                <a:solidFill>
                  <a:schemeClr val="tx1">
                    <a:tint val="75000"/>
                  </a:schemeClr>
                </a:solidFill>
              </a:defRPr>
            </a:lvl1pPr>
          </a:lstStyle>
          <a:p>
            <a:pPr fontAlgn="base">
              <a:spcBef>
                <a:spcPct val="0"/>
              </a:spcBef>
              <a:spcAft>
                <a:spcPct val="0"/>
              </a:spcAft>
              <a:defRPr/>
            </a:pPr>
            <a:endParaRPr lang="en-US" altLang="ja-JP" dirty="0">
              <a:solidFill>
                <a:prstClr val="black">
                  <a:tint val="75000"/>
                </a:prstClr>
              </a:solidFill>
              <a:latin typeface="Times New Roman" pitchFamily="18" charset="0"/>
            </a:endParaRPr>
          </a:p>
        </p:txBody>
      </p:sp>
      <p:sp>
        <p:nvSpPr>
          <p:cNvPr id="5" name="フッター プレースホルダ 4"/>
          <p:cNvSpPr>
            <a:spLocks noGrp="1"/>
          </p:cNvSpPr>
          <p:nvPr>
            <p:ph type="ftr" sz="quarter" idx="3"/>
          </p:nvPr>
        </p:nvSpPr>
        <p:spPr>
          <a:xfrm>
            <a:off x="3383146" y="6356373"/>
            <a:ext cx="3135392" cy="365126"/>
          </a:xfrm>
          <a:prstGeom prst="rect">
            <a:avLst/>
          </a:prstGeom>
        </p:spPr>
        <p:txBody>
          <a:bodyPr vert="horz" lIns="88648" tIns="44326" rIns="88648" bIns="44326" rtlCol="0" anchor="ctr"/>
          <a:lstStyle>
            <a:lvl1pPr algn="ctr">
              <a:defRPr sz="1200">
                <a:solidFill>
                  <a:schemeClr val="tx1">
                    <a:tint val="75000"/>
                  </a:schemeClr>
                </a:solidFill>
              </a:defRPr>
            </a:lvl1pPr>
          </a:lstStyle>
          <a:p>
            <a:pPr fontAlgn="base">
              <a:spcBef>
                <a:spcPct val="0"/>
              </a:spcBef>
              <a:spcAft>
                <a:spcPct val="0"/>
              </a:spcAft>
              <a:defRPr/>
            </a:pPr>
            <a:endParaRPr lang="en-US" altLang="ja-JP" dirty="0">
              <a:solidFill>
                <a:prstClr val="black">
                  <a:tint val="75000"/>
                </a:prstClr>
              </a:solidFill>
              <a:latin typeface="Times New Roman" pitchFamily="18" charset="0"/>
            </a:endParaRPr>
          </a:p>
        </p:txBody>
      </p:sp>
      <p:sp>
        <p:nvSpPr>
          <p:cNvPr id="6" name="スライド番号プレースホルダ 5"/>
          <p:cNvSpPr>
            <a:spLocks noGrp="1"/>
          </p:cNvSpPr>
          <p:nvPr>
            <p:ph type="sldNum" sz="quarter" idx="4"/>
          </p:nvPr>
        </p:nvSpPr>
        <p:spPr>
          <a:xfrm>
            <a:off x="7096679" y="6356373"/>
            <a:ext cx="2310290" cy="365126"/>
          </a:xfrm>
          <a:prstGeom prst="rect">
            <a:avLst/>
          </a:prstGeom>
        </p:spPr>
        <p:txBody>
          <a:bodyPr vert="horz" lIns="88648" tIns="44326" rIns="88648" bIns="44326" rtlCol="0" anchor="ctr"/>
          <a:lstStyle>
            <a:lvl1pPr algn="r">
              <a:defRPr sz="1200">
                <a:solidFill>
                  <a:schemeClr val="tx1">
                    <a:tint val="75000"/>
                  </a:schemeClr>
                </a:solidFill>
              </a:defRPr>
            </a:lvl1pPr>
          </a:lstStyle>
          <a:p>
            <a:pPr fontAlgn="base">
              <a:spcBef>
                <a:spcPct val="0"/>
              </a:spcBef>
              <a:spcAft>
                <a:spcPct val="0"/>
              </a:spcAft>
              <a:defRPr/>
            </a:pPr>
            <a:fld id="{34E4FA21-1B25-4ACF-A279-EE1EC8294F65}" type="slidenum">
              <a:rPr lang="en-US" altLang="ja-JP" smtClean="0">
                <a:solidFill>
                  <a:prstClr val="black">
                    <a:tint val="75000"/>
                  </a:prstClr>
                </a:solidFill>
                <a:latin typeface="Times New Roman" pitchFamily="18" charset="0"/>
              </a:rPr>
              <a:pPr fontAlgn="base">
                <a:spcBef>
                  <a:spcPct val="0"/>
                </a:spcBef>
                <a:spcAft>
                  <a:spcPct val="0"/>
                </a:spcAft>
                <a:defRPr/>
              </a:pPr>
              <a:t>‹#›</a:t>
            </a:fld>
            <a:endParaRPr lang="en-US" altLang="ja-JP" dirty="0">
              <a:solidFill>
                <a:prstClr val="black">
                  <a:tint val="75000"/>
                </a:prstClr>
              </a:solidFill>
              <a:latin typeface="Times New Roman" pitchFamily="18" charset="0"/>
            </a:endParaRPr>
          </a:p>
        </p:txBody>
      </p:sp>
    </p:spTree>
    <p:extLst>
      <p:ext uri="{BB962C8B-B14F-4D97-AF65-F5344CB8AC3E}">
        <p14:creationId xmlns:p14="http://schemas.microsoft.com/office/powerpoint/2010/main" val="239883107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ctr" defTabSz="886468" rtl="0" eaLnBrk="1" latinLnBrk="0" hangingPunct="1">
        <a:spcBef>
          <a:spcPct val="0"/>
        </a:spcBef>
        <a:buNone/>
        <a:defRPr kumimoji="1" sz="4300" kern="1200">
          <a:solidFill>
            <a:schemeClr val="tx1"/>
          </a:solidFill>
          <a:latin typeface="+mj-lt"/>
          <a:ea typeface="+mj-ea"/>
          <a:cs typeface="+mj-cs"/>
        </a:defRPr>
      </a:lvl1pPr>
    </p:titleStyle>
    <p:bodyStyle>
      <a:lvl1pPr marL="332427" indent="-332427" algn="l" defTabSz="886468" rtl="0" eaLnBrk="1" latinLnBrk="0" hangingPunct="1">
        <a:spcBef>
          <a:spcPct val="20000"/>
        </a:spcBef>
        <a:buFont typeface="Arial" pitchFamily="34" charset="0"/>
        <a:buChar char="•"/>
        <a:defRPr kumimoji="1" sz="3100" kern="1200">
          <a:solidFill>
            <a:schemeClr val="tx1"/>
          </a:solidFill>
          <a:latin typeface="+mn-lt"/>
          <a:ea typeface="+mn-ea"/>
          <a:cs typeface="+mn-cs"/>
        </a:defRPr>
      </a:lvl1pPr>
      <a:lvl2pPr marL="720254" indent="-277026" algn="l" defTabSz="886468"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08091" indent="-221618" algn="l" defTabSz="886468" rtl="0" eaLnBrk="1" latinLnBrk="0" hangingPunct="1">
        <a:spcBef>
          <a:spcPct val="20000"/>
        </a:spcBef>
        <a:buFont typeface="Arial" pitchFamily="34" charset="0"/>
        <a:buChar char="•"/>
        <a:defRPr kumimoji="1" sz="2200" kern="1200">
          <a:solidFill>
            <a:schemeClr val="tx1"/>
          </a:solidFill>
          <a:latin typeface="+mn-lt"/>
          <a:ea typeface="+mn-ea"/>
          <a:cs typeface="+mn-cs"/>
        </a:defRPr>
      </a:lvl3pPr>
      <a:lvl4pPr marL="1551326" indent="-221618" algn="l" defTabSz="886468" rtl="0" eaLnBrk="1" latinLnBrk="0" hangingPunct="1">
        <a:spcBef>
          <a:spcPct val="20000"/>
        </a:spcBef>
        <a:buFont typeface="Arial" pitchFamily="34" charset="0"/>
        <a:buChar char="–"/>
        <a:defRPr kumimoji="1" sz="1800" kern="1200">
          <a:solidFill>
            <a:schemeClr val="tx1"/>
          </a:solidFill>
          <a:latin typeface="+mn-lt"/>
          <a:ea typeface="+mn-ea"/>
          <a:cs typeface="+mn-cs"/>
        </a:defRPr>
      </a:lvl4pPr>
      <a:lvl5pPr marL="1994557" indent="-221618" algn="l" defTabSz="886468"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437792" indent="-221618" algn="l" defTabSz="886468" rtl="0" eaLnBrk="1" latinLnBrk="0" hangingPunct="1">
        <a:spcBef>
          <a:spcPct val="20000"/>
        </a:spcBef>
        <a:buFont typeface="Arial" pitchFamily="34" charset="0"/>
        <a:buChar char="•"/>
        <a:defRPr kumimoji="1" sz="1800" kern="1200">
          <a:solidFill>
            <a:schemeClr val="tx1"/>
          </a:solidFill>
          <a:latin typeface="+mn-lt"/>
          <a:ea typeface="+mn-ea"/>
          <a:cs typeface="+mn-cs"/>
        </a:defRPr>
      </a:lvl6pPr>
      <a:lvl7pPr marL="2881032" indent="-221618" algn="l" defTabSz="886468" rtl="0" eaLnBrk="1" latinLnBrk="0" hangingPunct="1">
        <a:spcBef>
          <a:spcPct val="20000"/>
        </a:spcBef>
        <a:buFont typeface="Arial" pitchFamily="34" charset="0"/>
        <a:buChar char="•"/>
        <a:defRPr kumimoji="1" sz="1800" kern="1200">
          <a:solidFill>
            <a:schemeClr val="tx1"/>
          </a:solidFill>
          <a:latin typeface="+mn-lt"/>
          <a:ea typeface="+mn-ea"/>
          <a:cs typeface="+mn-cs"/>
        </a:defRPr>
      </a:lvl7pPr>
      <a:lvl8pPr marL="3324268" indent="-221618" algn="l" defTabSz="886468" rtl="0" eaLnBrk="1" latinLnBrk="0" hangingPunct="1">
        <a:spcBef>
          <a:spcPct val="20000"/>
        </a:spcBef>
        <a:buFont typeface="Arial" pitchFamily="34" charset="0"/>
        <a:buChar char="•"/>
        <a:defRPr kumimoji="1" sz="1800" kern="1200">
          <a:solidFill>
            <a:schemeClr val="tx1"/>
          </a:solidFill>
          <a:latin typeface="+mn-lt"/>
          <a:ea typeface="+mn-ea"/>
          <a:cs typeface="+mn-cs"/>
        </a:defRPr>
      </a:lvl8pPr>
      <a:lvl9pPr marL="3767499" indent="-221618" algn="l" defTabSz="886468" rtl="0" eaLnBrk="1" latinLnBrk="0" hangingPunct="1">
        <a:spcBef>
          <a:spcPct val="20000"/>
        </a:spcBef>
        <a:buFont typeface="Arial" pitchFamily="34" charset="0"/>
        <a:buChar char="•"/>
        <a:defRPr kumimoji="1" sz="1800" kern="1200">
          <a:solidFill>
            <a:schemeClr val="tx1"/>
          </a:solidFill>
          <a:latin typeface="+mn-lt"/>
          <a:ea typeface="+mn-ea"/>
          <a:cs typeface="+mn-cs"/>
        </a:defRPr>
      </a:lvl9pPr>
    </p:bodyStyle>
    <p:otherStyle>
      <a:defPPr>
        <a:defRPr lang="ja-JP"/>
      </a:defPPr>
      <a:lvl1pPr marL="0" algn="l" defTabSz="886468" rtl="0" eaLnBrk="1" latinLnBrk="0" hangingPunct="1">
        <a:defRPr kumimoji="1" sz="1700" kern="1200">
          <a:solidFill>
            <a:schemeClr val="tx1"/>
          </a:solidFill>
          <a:latin typeface="+mn-lt"/>
          <a:ea typeface="+mn-ea"/>
          <a:cs typeface="+mn-cs"/>
        </a:defRPr>
      </a:lvl1pPr>
      <a:lvl2pPr marL="443236" algn="l" defTabSz="886468" rtl="0" eaLnBrk="1" latinLnBrk="0" hangingPunct="1">
        <a:defRPr kumimoji="1" sz="1700" kern="1200">
          <a:solidFill>
            <a:schemeClr val="tx1"/>
          </a:solidFill>
          <a:latin typeface="+mn-lt"/>
          <a:ea typeface="+mn-ea"/>
          <a:cs typeface="+mn-cs"/>
        </a:defRPr>
      </a:lvl2pPr>
      <a:lvl3pPr marL="886468" algn="l" defTabSz="886468" rtl="0" eaLnBrk="1" latinLnBrk="0" hangingPunct="1">
        <a:defRPr kumimoji="1" sz="1700" kern="1200">
          <a:solidFill>
            <a:schemeClr val="tx1"/>
          </a:solidFill>
          <a:latin typeface="+mn-lt"/>
          <a:ea typeface="+mn-ea"/>
          <a:cs typeface="+mn-cs"/>
        </a:defRPr>
      </a:lvl3pPr>
      <a:lvl4pPr marL="1329710" algn="l" defTabSz="886468" rtl="0" eaLnBrk="1" latinLnBrk="0" hangingPunct="1">
        <a:defRPr kumimoji="1" sz="1700" kern="1200">
          <a:solidFill>
            <a:schemeClr val="tx1"/>
          </a:solidFill>
          <a:latin typeface="+mn-lt"/>
          <a:ea typeface="+mn-ea"/>
          <a:cs typeface="+mn-cs"/>
        </a:defRPr>
      </a:lvl4pPr>
      <a:lvl5pPr marL="1772943" algn="l" defTabSz="886468" rtl="0" eaLnBrk="1" latinLnBrk="0" hangingPunct="1">
        <a:defRPr kumimoji="1" sz="1700" kern="1200">
          <a:solidFill>
            <a:schemeClr val="tx1"/>
          </a:solidFill>
          <a:latin typeface="+mn-lt"/>
          <a:ea typeface="+mn-ea"/>
          <a:cs typeface="+mn-cs"/>
        </a:defRPr>
      </a:lvl5pPr>
      <a:lvl6pPr marL="2216183" algn="l" defTabSz="886468" rtl="0" eaLnBrk="1" latinLnBrk="0" hangingPunct="1">
        <a:defRPr kumimoji="1" sz="1700" kern="1200">
          <a:solidFill>
            <a:schemeClr val="tx1"/>
          </a:solidFill>
          <a:latin typeface="+mn-lt"/>
          <a:ea typeface="+mn-ea"/>
          <a:cs typeface="+mn-cs"/>
        </a:defRPr>
      </a:lvl6pPr>
      <a:lvl7pPr marL="2659416" algn="l" defTabSz="886468" rtl="0" eaLnBrk="1" latinLnBrk="0" hangingPunct="1">
        <a:defRPr kumimoji="1" sz="1700" kern="1200">
          <a:solidFill>
            <a:schemeClr val="tx1"/>
          </a:solidFill>
          <a:latin typeface="+mn-lt"/>
          <a:ea typeface="+mn-ea"/>
          <a:cs typeface="+mn-cs"/>
        </a:defRPr>
      </a:lvl7pPr>
      <a:lvl8pPr marL="3102647" algn="l" defTabSz="886468" rtl="0" eaLnBrk="1" latinLnBrk="0" hangingPunct="1">
        <a:defRPr kumimoji="1" sz="1700" kern="1200">
          <a:solidFill>
            <a:schemeClr val="tx1"/>
          </a:solidFill>
          <a:latin typeface="+mn-lt"/>
          <a:ea typeface="+mn-ea"/>
          <a:cs typeface="+mn-cs"/>
        </a:defRPr>
      </a:lvl8pPr>
      <a:lvl9pPr marL="3545887" algn="l" defTabSz="886468" rtl="0" eaLnBrk="1" latinLnBrk="0" hangingPunct="1">
        <a:defRPr kumimoji="1" sz="17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170" y="274638"/>
            <a:ext cx="8911114"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170" y="1600206"/>
            <a:ext cx="8911114"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110" y="6356780"/>
            <a:ext cx="23102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A1CF0-388C-4B99-953F-3FB841D2E9EF}"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3031" y="6356780"/>
            <a:ext cx="313539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6033" y="6356780"/>
            <a:ext cx="23102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5AC95-76B2-49E4-BA9C-52EC0299FE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4256025"/>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Box 6"/>
          <p:cNvSpPr txBox="1">
            <a:spLocks noChangeArrowheads="1"/>
          </p:cNvSpPr>
          <p:nvPr/>
        </p:nvSpPr>
        <p:spPr bwMode="auto">
          <a:xfrm>
            <a:off x="1312782" y="4768543"/>
            <a:ext cx="1298702" cy="1203172"/>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endParaRPr kumimoji="1" lang="en-US" altLang="ja-JP" sz="1400" b="1" kern="1200" dirty="0">
              <a:solidFill>
                <a:srgbClr val="000000"/>
              </a:solidFill>
              <a:latin typeface="HG丸ｺﾞｼｯｸM-PRO" pitchFamily="50" charset="-128"/>
              <a:ea typeface="HG丸ｺﾞｼｯｸM-PRO" pitchFamily="50" charset="-128"/>
              <a:cs typeface="+mn-cs"/>
            </a:endParaRPr>
          </a:p>
          <a:p>
            <a:pPr algn="ctr" rtl="0" fontAlgn="base">
              <a:spcBef>
                <a:spcPct val="0"/>
              </a:spcBef>
              <a:spcAft>
                <a:spcPct val="0"/>
              </a:spcAft>
            </a:pPr>
            <a:r>
              <a:rPr kumimoji="1" lang="ja-JP" altLang="en-US" sz="1400" b="1" kern="1200" dirty="0" smtClean="0">
                <a:solidFill>
                  <a:srgbClr val="000000"/>
                </a:solidFill>
                <a:latin typeface="HG丸ｺﾞｼｯｸM-PRO" pitchFamily="50" charset="-128"/>
                <a:ea typeface="HG丸ｺﾞｼｯｸM-PRO" pitchFamily="50" charset="-128"/>
                <a:cs typeface="+mn-cs"/>
              </a:rPr>
              <a:t>実務</a:t>
            </a:r>
            <a:r>
              <a:rPr kumimoji="1" lang="ja-JP" altLang="en-US" sz="1400" b="1" kern="1200" dirty="0">
                <a:solidFill>
                  <a:srgbClr val="000000"/>
                </a:solidFill>
                <a:latin typeface="HG丸ｺﾞｼｯｸM-PRO" pitchFamily="50" charset="-128"/>
                <a:ea typeface="HG丸ｺﾞｼｯｸM-PRO" pitchFamily="50" charset="-128"/>
                <a:cs typeface="+mn-cs"/>
              </a:rPr>
              <a:t>研修</a:t>
            </a:r>
          </a:p>
          <a:p>
            <a:pPr algn="ctr" rtl="0" fontAlgn="base">
              <a:spcBef>
                <a:spcPct val="0"/>
              </a:spcBef>
              <a:spcAft>
                <a:spcPct val="0"/>
              </a:spcAft>
            </a:pPr>
            <a:endParaRPr kumimoji="1" lang="en-US" altLang="ja-JP" sz="1000" b="1" u="sng" kern="1200" dirty="0" smtClean="0">
              <a:solidFill>
                <a:srgbClr val="000000"/>
              </a:solidFill>
              <a:latin typeface="HG丸ｺﾞｼｯｸM-PRO" pitchFamily="50" charset="-128"/>
              <a:ea typeface="HG丸ｺﾞｼｯｸM-PRO" pitchFamily="50" charset="-128"/>
              <a:cs typeface="+mn-cs"/>
            </a:endParaRPr>
          </a:p>
          <a:p>
            <a:pPr algn="ctr" rtl="0" fontAlgn="base">
              <a:spcBef>
                <a:spcPct val="0"/>
              </a:spcBef>
              <a:spcAft>
                <a:spcPct val="0"/>
              </a:spcAft>
            </a:pPr>
            <a:r>
              <a:rPr kumimoji="1" lang="ja-JP" altLang="en-US" sz="1000" b="1" u="sng" kern="1200" dirty="0" smtClean="0">
                <a:solidFill>
                  <a:srgbClr val="000000"/>
                </a:solidFill>
                <a:latin typeface="HG丸ｺﾞｼｯｸM-PRO" pitchFamily="50" charset="-128"/>
                <a:ea typeface="HG丸ｺﾞｼｯｸM-PRO" pitchFamily="50" charset="-128"/>
                <a:cs typeface="+mn-cs"/>
              </a:rPr>
              <a:t>（８７時間</a:t>
            </a:r>
            <a:r>
              <a:rPr kumimoji="1" lang="ja-JP" altLang="en-US" sz="1000" b="1" u="sng" kern="1200" dirty="0">
                <a:solidFill>
                  <a:srgbClr val="000000"/>
                </a:solidFill>
                <a:latin typeface="HG丸ｺﾞｼｯｸM-PRO" pitchFamily="50" charset="-128"/>
                <a:ea typeface="HG丸ｺﾞｼｯｸM-PRO" pitchFamily="50" charset="-128"/>
                <a:cs typeface="+mn-cs"/>
              </a:rPr>
              <a:t>）</a:t>
            </a:r>
          </a:p>
          <a:p>
            <a:pPr algn="ctr" rtl="0" fontAlgn="base">
              <a:spcBef>
                <a:spcPct val="0"/>
              </a:spcBef>
              <a:spcAft>
                <a:spcPct val="0"/>
              </a:spcAft>
            </a:pPr>
            <a:endParaRPr kumimoji="1" lang="en-US" altLang="ja-JP" sz="1400" kern="1200" dirty="0">
              <a:solidFill>
                <a:srgbClr val="000000"/>
              </a:solidFill>
              <a:latin typeface="Arial" pitchFamily="34" charset="0"/>
              <a:ea typeface="ＭＳ Ｐゴシック" pitchFamily="50" charset="-128"/>
              <a:cs typeface="+mn-cs"/>
            </a:endParaRPr>
          </a:p>
        </p:txBody>
      </p:sp>
      <p:sp>
        <p:nvSpPr>
          <p:cNvPr id="86" name="AutoShape 12"/>
          <p:cNvSpPr>
            <a:spLocks noChangeArrowheads="1"/>
          </p:cNvSpPr>
          <p:nvPr/>
        </p:nvSpPr>
        <p:spPr bwMode="auto">
          <a:xfrm rot="7390564">
            <a:off x="2023796" y="4023951"/>
            <a:ext cx="1908000" cy="311850"/>
          </a:xfrm>
          <a:prstGeom prst="rightArrow">
            <a:avLst>
              <a:gd name="adj1" fmla="val 50000"/>
              <a:gd name="adj2" fmla="val 75021"/>
            </a:avLst>
          </a:prstGeom>
          <a:solidFill>
            <a:schemeClr val="accent1"/>
          </a:solidFill>
          <a:ln w="9525">
            <a:solidFill>
              <a:schemeClr val="tx1"/>
            </a:solidFill>
            <a:miter lim="800000"/>
            <a:headEnd/>
            <a:tailEnd/>
          </a:ln>
        </p:spPr>
        <p:txBody>
          <a:bodyPr wrap="none" lIns="91379" tIns="45689" rIns="91379" bIns="45689" anchor="ctr"/>
          <a:lstStyle/>
          <a:p>
            <a:pPr algn="l" rtl="0" fontAlgn="base">
              <a:spcBef>
                <a:spcPct val="0"/>
              </a:spcBef>
              <a:spcAft>
                <a:spcPct val="0"/>
              </a:spcAft>
            </a:pPr>
            <a:endParaRPr kumimoji="1" lang="ja-JP" altLang="en-US" sz="1400" kern="1200">
              <a:solidFill>
                <a:srgbClr val="000000"/>
              </a:solidFill>
              <a:latin typeface="Arial" pitchFamily="34" charset="0"/>
              <a:ea typeface="ＭＳ Ｐゴシック" pitchFamily="50" charset="-128"/>
              <a:cs typeface="+mn-cs"/>
            </a:endParaRPr>
          </a:p>
        </p:txBody>
      </p:sp>
      <p:sp>
        <p:nvSpPr>
          <p:cNvPr id="43" name="Rectangle 2"/>
          <p:cNvSpPr>
            <a:spLocks noChangeArrowheads="1"/>
          </p:cNvSpPr>
          <p:nvPr/>
        </p:nvSpPr>
        <p:spPr bwMode="auto">
          <a:xfrm>
            <a:off x="3157283" y="4680135"/>
            <a:ext cx="3150611" cy="1558648"/>
          </a:xfrm>
          <a:prstGeom prst="rect">
            <a:avLst/>
          </a:prstGeom>
          <a:solidFill>
            <a:srgbClr val="F4DCE8"/>
          </a:solidFill>
          <a:ln w="38100">
            <a:solidFill>
              <a:schemeClr val="tx1"/>
            </a:solidFill>
            <a:miter lim="800000"/>
            <a:headEnd/>
            <a:tailEnd/>
          </a:ln>
        </p:spPr>
        <p:txBody>
          <a:bodyPr wrap="none" lIns="91379" tIns="45689" rIns="91379" bIns="45689" anchor="ctr"/>
          <a:lstStyle/>
          <a:p>
            <a:pPr algn="l" rtl="0" fontAlgn="base">
              <a:spcBef>
                <a:spcPct val="0"/>
              </a:spcBef>
              <a:spcAft>
                <a:spcPct val="0"/>
              </a:spcAft>
            </a:pPr>
            <a:endParaRPr kumimoji="1" lang="ja-JP" altLang="en-US" sz="1400" kern="1200">
              <a:solidFill>
                <a:srgbClr val="000000"/>
              </a:solidFill>
              <a:latin typeface="Arial" pitchFamily="34" charset="0"/>
              <a:ea typeface="ＭＳ Ｐゴシック" pitchFamily="50" charset="-128"/>
              <a:cs typeface="+mn-cs"/>
            </a:endParaRPr>
          </a:p>
        </p:txBody>
      </p:sp>
      <p:sp>
        <p:nvSpPr>
          <p:cNvPr id="41" name="Text Box 8"/>
          <p:cNvSpPr txBox="1">
            <a:spLocks noChangeArrowheads="1"/>
          </p:cNvSpPr>
          <p:nvPr/>
        </p:nvSpPr>
        <p:spPr bwMode="auto">
          <a:xfrm>
            <a:off x="3313225" y="4768543"/>
            <a:ext cx="1313756" cy="1203172"/>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r>
              <a:rPr kumimoji="1" lang="ja-JP" altLang="en-US" sz="1400" b="1" kern="1200" dirty="0">
                <a:solidFill>
                  <a:srgbClr val="000000"/>
                </a:solidFill>
                <a:latin typeface="Arial" pitchFamily="34" charset="0"/>
                <a:ea typeface="HG丸ｺﾞｼｯｸM-PRO" pitchFamily="50" charset="-128"/>
                <a:cs typeface="+mn-cs"/>
              </a:rPr>
              <a:t>専門研修課程</a:t>
            </a:r>
          </a:p>
          <a:p>
            <a:pPr algn="ctr" rtl="0" fontAlgn="base">
              <a:spcBef>
                <a:spcPct val="0"/>
              </a:spcBef>
              <a:spcAft>
                <a:spcPct val="0"/>
              </a:spcAft>
            </a:pPr>
            <a:r>
              <a:rPr kumimoji="1" lang="en-US" altLang="ja-JP" sz="1400" b="1" kern="1200" dirty="0">
                <a:solidFill>
                  <a:srgbClr val="000000"/>
                </a:solidFill>
                <a:latin typeface="Arial" pitchFamily="34" charset="0"/>
                <a:ea typeface="HG丸ｺﾞｼｯｸM-PRO" pitchFamily="50" charset="-128"/>
                <a:cs typeface="+mn-cs"/>
              </a:rPr>
              <a:t>Ⅰ</a:t>
            </a:r>
          </a:p>
          <a:p>
            <a:pPr algn="ctr" rtl="0" fontAlgn="base">
              <a:spcBef>
                <a:spcPct val="0"/>
              </a:spcBef>
              <a:spcAft>
                <a:spcPct val="0"/>
              </a:spcAft>
            </a:pPr>
            <a:endParaRPr kumimoji="1" lang="en-US" altLang="ja-JP" sz="1000" b="1" u="sng" kern="1200" dirty="0" smtClean="0">
              <a:solidFill>
                <a:srgbClr val="000000"/>
              </a:solidFill>
              <a:latin typeface="Arial" pitchFamily="34" charset="0"/>
              <a:ea typeface="HG丸ｺﾞｼｯｸM-PRO" pitchFamily="50" charset="-128"/>
              <a:cs typeface="+mn-cs"/>
            </a:endParaRPr>
          </a:p>
          <a:p>
            <a:pPr algn="ctr" rtl="0" fontAlgn="base">
              <a:spcBef>
                <a:spcPct val="0"/>
              </a:spcBef>
              <a:spcAft>
                <a:spcPct val="0"/>
              </a:spcAft>
            </a:pPr>
            <a:r>
              <a:rPr kumimoji="1" lang="ja-JP" altLang="en-US" sz="1000" b="1" u="sng" kern="1200" dirty="0" smtClean="0">
                <a:solidFill>
                  <a:srgbClr val="000000"/>
                </a:solidFill>
                <a:latin typeface="Arial" pitchFamily="34" charset="0"/>
                <a:ea typeface="HG丸ｺﾞｼｯｸM-PRO" pitchFamily="50" charset="-128"/>
                <a:cs typeface="+mn-cs"/>
              </a:rPr>
              <a:t>（５６時間</a:t>
            </a:r>
            <a:r>
              <a:rPr kumimoji="1" lang="ja-JP" altLang="en-US" sz="1000" b="1" u="sng" kern="1200" dirty="0">
                <a:solidFill>
                  <a:srgbClr val="000000"/>
                </a:solidFill>
                <a:latin typeface="Arial" pitchFamily="34" charset="0"/>
                <a:ea typeface="HG丸ｺﾞｼｯｸM-PRO" pitchFamily="50" charset="-128"/>
                <a:cs typeface="+mn-cs"/>
              </a:rPr>
              <a:t>）</a:t>
            </a:r>
          </a:p>
        </p:txBody>
      </p:sp>
      <p:sp>
        <p:nvSpPr>
          <p:cNvPr id="42" name="Text Box 9"/>
          <p:cNvSpPr txBox="1">
            <a:spLocks noChangeArrowheads="1"/>
          </p:cNvSpPr>
          <p:nvPr/>
        </p:nvSpPr>
        <p:spPr bwMode="auto">
          <a:xfrm>
            <a:off x="4950633" y="4768543"/>
            <a:ext cx="1285605" cy="1182208"/>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r>
              <a:rPr kumimoji="1" lang="ja-JP" altLang="en-US" sz="1400" b="1" kern="1200" dirty="0">
                <a:solidFill>
                  <a:srgbClr val="000000"/>
                </a:solidFill>
                <a:latin typeface="HG丸ｺﾞｼｯｸM-PRO" pitchFamily="50" charset="-128"/>
                <a:ea typeface="HG丸ｺﾞｼｯｸM-PRO" pitchFamily="50" charset="-128"/>
                <a:cs typeface="+mn-cs"/>
              </a:rPr>
              <a:t>専門研修課程</a:t>
            </a:r>
          </a:p>
          <a:p>
            <a:pPr algn="ctr" rtl="0" fontAlgn="base">
              <a:spcBef>
                <a:spcPct val="0"/>
              </a:spcBef>
              <a:spcAft>
                <a:spcPct val="0"/>
              </a:spcAft>
            </a:pPr>
            <a:r>
              <a:rPr kumimoji="1" lang="en-US" altLang="ja-JP" sz="1400" b="1" kern="1200" dirty="0">
                <a:solidFill>
                  <a:srgbClr val="000000"/>
                </a:solidFill>
                <a:latin typeface="HG丸ｺﾞｼｯｸM-PRO" pitchFamily="50" charset="-128"/>
                <a:ea typeface="HG丸ｺﾞｼｯｸM-PRO" pitchFamily="50" charset="-128"/>
                <a:cs typeface="+mn-cs"/>
              </a:rPr>
              <a:t>Ⅱ</a:t>
            </a:r>
          </a:p>
          <a:p>
            <a:pPr algn="ctr" rtl="0" fontAlgn="base">
              <a:spcBef>
                <a:spcPct val="0"/>
              </a:spcBef>
              <a:spcAft>
                <a:spcPct val="0"/>
              </a:spcAft>
            </a:pPr>
            <a:endParaRPr kumimoji="1" lang="en-US" altLang="ja-JP" sz="1000" b="1" u="sng" kern="1200" dirty="0" smtClean="0">
              <a:solidFill>
                <a:srgbClr val="000000"/>
              </a:solidFill>
              <a:latin typeface="HG丸ｺﾞｼｯｸM-PRO" pitchFamily="50" charset="-128"/>
              <a:ea typeface="HG丸ｺﾞｼｯｸM-PRO" pitchFamily="50" charset="-128"/>
              <a:cs typeface="+mn-cs"/>
            </a:endParaRPr>
          </a:p>
          <a:p>
            <a:pPr algn="ctr" rtl="0" fontAlgn="base">
              <a:spcBef>
                <a:spcPct val="0"/>
              </a:spcBef>
              <a:spcAft>
                <a:spcPct val="0"/>
              </a:spcAft>
            </a:pPr>
            <a:r>
              <a:rPr kumimoji="1" lang="ja-JP" altLang="en-US" sz="1000" b="1" u="sng" kern="1200" dirty="0" smtClean="0">
                <a:solidFill>
                  <a:srgbClr val="000000"/>
                </a:solidFill>
                <a:latin typeface="HG丸ｺﾞｼｯｸM-PRO" pitchFamily="50" charset="-128"/>
                <a:ea typeface="HG丸ｺﾞｼｯｸM-PRO" pitchFamily="50" charset="-128"/>
                <a:cs typeface="+mn-cs"/>
              </a:rPr>
              <a:t>（３２時間</a:t>
            </a:r>
            <a:r>
              <a:rPr kumimoji="1" lang="ja-JP" altLang="en-US" sz="1000" b="1" u="sng" kern="1200" dirty="0">
                <a:solidFill>
                  <a:srgbClr val="000000"/>
                </a:solidFill>
                <a:latin typeface="HG丸ｺﾞｼｯｸM-PRO" pitchFamily="50" charset="-128"/>
                <a:ea typeface="HG丸ｺﾞｼｯｸM-PRO" pitchFamily="50" charset="-128"/>
                <a:cs typeface="+mn-cs"/>
              </a:rPr>
              <a:t>）　</a:t>
            </a:r>
            <a:r>
              <a:rPr kumimoji="1" lang="ja-JP" altLang="en-US" sz="1000" b="1" kern="1200" dirty="0">
                <a:solidFill>
                  <a:srgbClr val="000000"/>
                </a:solidFill>
                <a:latin typeface="HG丸ｺﾞｼｯｸM-PRO" pitchFamily="50" charset="-128"/>
                <a:ea typeface="HG丸ｺﾞｼｯｸM-PRO" pitchFamily="50" charset="-128"/>
                <a:cs typeface="+mn-cs"/>
              </a:rPr>
              <a:t>　　　　　　</a:t>
            </a:r>
            <a:r>
              <a:rPr kumimoji="1" lang="ja-JP" altLang="en-US" sz="1200" b="1" kern="1200" dirty="0">
                <a:solidFill>
                  <a:srgbClr val="000000"/>
                </a:solidFill>
                <a:latin typeface="HG丸ｺﾞｼｯｸM-PRO" pitchFamily="50" charset="-128"/>
                <a:ea typeface="HG丸ｺﾞｼｯｸM-PRO" pitchFamily="50" charset="-128"/>
                <a:cs typeface="+mn-cs"/>
              </a:rPr>
              <a:t>　　　　　　　　　　　　　　</a:t>
            </a:r>
            <a:r>
              <a:rPr kumimoji="1" lang="ja-JP" altLang="en-US" sz="1200" kern="1200" dirty="0">
                <a:solidFill>
                  <a:srgbClr val="000000"/>
                </a:solidFill>
                <a:latin typeface="HG丸ｺﾞｼｯｸM-PRO" pitchFamily="50" charset="-128"/>
                <a:ea typeface="HG丸ｺﾞｼｯｸM-PRO" pitchFamily="50" charset="-128"/>
                <a:cs typeface="+mn-cs"/>
              </a:rPr>
              <a:t> 　　　　　　　　　</a:t>
            </a:r>
          </a:p>
        </p:txBody>
      </p:sp>
      <p:sp>
        <p:nvSpPr>
          <p:cNvPr id="47" name="Text Box 10"/>
          <p:cNvSpPr txBox="1">
            <a:spLocks noChangeArrowheads="1"/>
          </p:cNvSpPr>
          <p:nvPr/>
        </p:nvSpPr>
        <p:spPr bwMode="auto">
          <a:xfrm>
            <a:off x="6664037" y="4768543"/>
            <a:ext cx="1301524" cy="1203172"/>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r>
              <a:rPr kumimoji="1" lang="ja-JP" altLang="en-US" sz="1400" b="1" kern="1200" dirty="0">
                <a:solidFill>
                  <a:srgbClr val="000000"/>
                </a:solidFill>
                <a:latin typeface="HG丸ｺﾞｼｯｸM-PRO" pitchFamily="50" charset="-128"/>
                <a:ea typeface="HG丸ｺﾞｼｯｸM-PRO" pitchFamily="50" charset="-128"/>
                <a:cs typeface="+mn-cs"/>
              </a:rPr>
              <a:t>主任介護</a:t>
            </a:r>
            <a:r>
              <a:rPr kumimoji="1" lang="ja-JP" altLang="en-US" sz="1400" b="1" kern="1200" dirty="0" smtClean="0">
                <a:solidFill>
                  <a:srgbClr val="000000"/>
                </a:solidFill>
                <a:latin typeface="HG丸ｺﾞｼｯｸM-PRO" pitchFamily="50" charset="-128"/>
                <a:ea typeface="HG丸ｺﾞｼｯｸM-PRO" pitchFamily="50" charset="-128"/>
                <a:cs typeface="+mn-cs"/>
              </a:rPr>
              <a:t>支援</a:t>
            </a:r>
          </a:p>
          <a:p>
            <a:pPr algn="ctr" rtl="0" fontAlgn="base">
              <a:spcBef>
                <a:spcPct val="0"/>
              </a:spcBef>
              <a:spcAft>
                <a:spcPct val="0"/>
              </a:spcAft>
            </a:pPr>
            <a:r>
              <a:rPr kumimoji="1" lang="ja-JP" altLang="en-US" sz="1400" b="1" kern="1200" dirty="0" smtClean="0">
                <a:solidFill>
                  <a:srgbClr val="000000"/>
                </a:solidFill>
                <a:latin typeface="HG丸ｺﾞｼｯｸM-PRO" pitchFamily="50" charset="-128"/>
                <a:ea typeface="HG丸ｺﾞｼｯｸM-PRO" pitchFamily="50" charset="-128"/>
                <a:cs typeface="+mn-cs"/>
              </a:rPr>
              <a:t>専門員研修</a:t>
            </a:r>
            <a:endParaRPr kumimoji="1" lang="en-US" altLang="ja-JP" sz="1000" b="1" kern="1200" dirty="0" smtClean="0">
              <a:solidFill>
                <a:srgbClr val="000000"/>
              </a:solidFill>
              <a:latin typeface="HG丸ｺﾞｼｯｸM-PRO" pitchFamily="50" charset="-128"/>
              <a:ea typeface="HG丸ｺﾞｼｯｸM-PRO" pitchFamily="50" charset="-128"/>
              <a:cs typeface="+mn-cs"/>
            </a:endParaRPr>
          </a:p>
          <a:p>
            <a:pPr algn="ctr" rtl="0" fontAlgn="base">
              <a:spcBef>
                <a:spcPct val="0"/>
              </a:spcBef>
              <a:spcAft>
                <a:spcPct val="0"/>
              </a:spcAft>
            </a:pPr>
            <a:endParaRPr kumimoji="1" lang="en-US" altLang="ja-JP" sz="1000" b="1" u="sng" kern="1200" dirty="0" smtClean="0">
              <a:solidFill>
                <a:srgbClr val="000000"/>
              </a:solidFill>
              <a:latin typeface="HG丸ｺﾞｼｯｸM-PRO" pitchFamily="50" charset="-128"/>
              <a:ea typeface="HG丸ｺﾞｼｯｸM-PRO" pitchFamily="50" charset="-128"/>
            </a:endParaRPr>
          </a:p>
          <a:p>
            <a:pPr algn="ctr" rtl="0" fontAlgn="base">
              <a:spcBef>
                <a:spcPct val="0"/>
              </a:spcBef>
              <a:spcAft>
                <a:spcPct val="0"/>
              </a:spcAft>
            </a:pPr>
            <a:r>
              <a:rPr kumimoji="1" lang="ja-JP" altLang="en-US" sz="1000" b="1" u="sng" kern="1200" dirty="0" smtClean="0">
                <a:solidFill>
                  <a:srgbClr val="000000"/>
                </a:solidFill>
                <a:latin typeface="HG丸ｺﾞｼｯｸM-PRO" pitchFamily="50" charset="-128"/>
                <a:ea typeface="HG丸ｺﾞｼｯｸM-PRO" pitchFamily="50" charset="-128"/>
              </a:rPr>
              <a:t>（</a:t>
            </a:r>
            <a:r>
              <a:rPr lang="ja-JP" altLang="en-US" sz="1000" b="1" u="sng" dirty="0">
                <a:solidFill>
                  <a:srgbClr val="000000"/>
                </a:solidFill>
                <a:latin typeface="HG丸ｺﾞｼｯｸM-PRO" pitchFamily="50" charset="-128"/>
                <a:ea typeface="HG丸ｺﾞｼｯｸM-PRO" pitchFamily="50" charset="-128"/>
              </a:rPr>
              <a:t>７０</a:t>
            </a:r>
            <a:r>
              <a:rPr kumimoji="1" lang="ja-JP" altLang="en-US" sz="1000" b="1" u="sng" kern="1200" dirty="0" smtClean="0">
                <a:solidFill>
                  <a:srgbClr val="000000"/>
                </a:solidFill>
                <a:latin typeface="HG丸ｺﾞｼｯｸM-PRO" pitchFamily="50" charset="-128"/>
                <a:ea typeface="HG丸ｺﾞｼｯｸM-PRO" pitchFamily="50" charset="-128"/>
              </a:rPr>
              <a:t>時間</a:t>
            </a:r>
            <a:r>
              <a:rPr kumimoji="1" lang="ja-JP" altLang="en-US" sz="1000" b="1" u="sng" kern="1200" dirty="0">
                <a:solidFill>
                  <a:srgbClr val="000000"/>
                </a:solidFill>
                <a:latin typeface="HG丸ｺﾞｼｯｸM-PRO" pitchFamily="50" charset="-128"/>
                <a:ea typeface="HG丸ｺﾞｼｯｸM-PRO" pitchFamily="50" charset="-128"/>
              </a:rPr>
              <a:t>）</a:t>
            </a:r>
            <a:endParaRPr kumimoji="1" lang="ja-JP" altLang="en-US" sz="1000" u="sng" kern="1200" dirty="0">
              <a:solidFill>
                <a:srgbClr val="000000"/>
              </a:solidFill>
              <a:latin typeface="HG丸ｺﾞｼｯｸM-PRO" pitchFamily="50" charset="-128"/>
              <a:ea typeface="HG丸ｺﾞｼｯｸM-PRO" pitchFamily="50" charset="-128"/>
            </a:endParaRPr>
          </a:p>
        </p:txBody>
      </p:sp>
      <p:sp>
        <p:nvSpPr>
          <p:cNvPr id="84" name="AutoShape 12"/>
          <p:cNvSpPr>
            <a:spLocks noChangeArrowheads="1"/>
          </p:cNvSpPr>
          <p:nvPr/>
        </p:nvSpPr>
        <p:spPr bwMode="auto">
          <a:xfrm rot="7390564">
            <a:off x="6961422" y="4030310"/>
            <a:ext cx="1944000" cy="253051"/>
          </a:xfrm>
          <a:prstGeom prst="rightArrow">
            <a:avLst>
              <a:gd name="adj1" fmla="val 50000"/>
              <a:gd name="adj2" fmla="val 75021"/>
            </a:avLst>
          </a:prstGeom>
          <a:solidFill>
            <a:schemeClr val="accent1"/>
          </a:solidFill>
          <a:ln w="9525">
            <a:solidFill>
              <a:schemeClr val="tx1"/>
            </a:solidFill>
            <a:miter lim="800000"/>
            <a:headEnd/>
            <a:tailEnd/>
          </a:ln>
        </p:spPr>
        <p:txBody>
          <a:bodyPr wrap="none" lIns="91379" tIns="45689" rIns="91379" bIns="45689" anchor="ctr"/>
          <a:lstStyle/>
          <a:p>
            <a:pPr algn="l" rtl="0" fontAlgn="base">
              <a:spcBef>
                <a:spcPct val="0"/>
              </a:spcBef>
              <a:spcAft>
                <a:spcPct val="0"/>
              </a:spcAft>
            </a:pPr>
            <a:endParaRPr kumimoji="1" lang="ja-JP" altLang="en-US" sz="1400" kern="1200">
              <a:solidFill>
                <a:srgbClr val="000000"/>
              </a:solidFill>
              <a:latin typeface="Arial" pitchFamily="34" charset="0"/>
              <a:ea typeface="ＭＳ Ｐゴシック" pitchFamily="50" charset="-128"/>
              <a:cs typeface="+mn-cs"/>
            </a:endParaRPr>
          </a:p>
        </p:txBody>
      </p:sp>
      <p:sp>
        <p:nvSpPr>
          <p:cNvPr id="85" name="AutoShape 12"/>
          <p:cNvSpPr>
            <a:spLocks noChangeArrowheads="1"/>
          </p:cNvSpPr>
          <p:nvPr/>
        </p:nvSpPr>
        <p:spPr bwMode="auto">
          <a:xfrm rot="7390564">
            <a:off x="3980144" y="4144644"/>
            <a:ext cx="1728000" cy="278126"/>
          </a:xfrm>
          <a:prstGeom prst="rightArrow">
            <a:avLst>
              <a:gd name="adj1" fmla="val 50000"/>
              <a:gd name="adj2" fmla="val 75021"/>
            </a:avLst>
          </a:prstGeom>
          <a:solidFill>
            <a:schemeClr val="accent1"/>
          </a:solidFill>
          <a:ln w="9525">
            <a:solidFill>
              <a:schemeClr val="tx1"/>
            </a:solidFill>
            <a:miter lim="800000"/>
            <a:headEnd/>
            <a:tailEnd/>
          </a:ln>
        </p:spPr>
        <p:txBody>
          <a:bodyPr wrap="none" lIns="91379" tIns="45689" rIns="91379" bIns="45689" anchor="ctr"/>
          <a:lstStyle/>
          <a:p>
            <a:pPr algn="l" rtl="0" fontAlgn="base">
              <a:spcBef>
                <a:spcPct val="0"/>
              </a:spcBef>
              <a:spcAft>
                <a:spcPct val="0"/>
              </a:spcAft>
            </a:pPr>
            <a:endParaRPr kumimoji="1" lang="ja-JP" altLang="en-US" sz="1400" kern="1200">
              <a:solidFill>
                <a:srgbClr val="000000"/>
              </a:solidFill>
              <a:latin typeface="Arial" pitchFamily="34" charset="0"/>
              <a:ea typeface="ＭＳ Ｐゴシック" pitchFamily="50" charset="-128"/>
              <a:cs typeface="+mn-cs"/>
            </a:endParaRPr>
          </a:p>
        </p:txBody>
      </p:sp>
      <p:sp>
        <p:nvSpPr>
          <p:cNvPr id="73" name="Rectangle 19"/>
          <p:cNvSpPr>
            <a:spLocks noChangeArrowheads="1"/>
          </p:cNvSpPr>
          <p:nvPr/>
        </p:nvSpPr>
        <p:spPr bwMode="auto">
          <a:xfrm>
            <a:off x="8356653" y="4506897"/>
            <a:ext cx="1416974" cy="261646"/>
          </a:xfrm>
          <a:prstGeom prst="rect">
            <a:avLst/>
          </a:prstGeom>
          <a:noFill/>
          <a:ln w="9525">
            <a:noFill/>
            <a:miter lim="800000"/>
            <a:headEnd/>
            <a:tailEnd/>
          </a:ln>
        </p:spPr>
        <p:txBody>
          <a:bodyPr wrap="none" lIns="91379" tIns="45689" rIns="91379" bIns="45689" anchor="ctr"/>
          <a:lstStyle/>
          <a:p>
            <a:pPr algn="ctr" rtl="0" fontAlgn="base">
              <a:spcBef>
                <a:spcPct val="0"/>
              </a:spcBef>
              <a:spcAft>
                <a:spcPct val="0"/>
              </a:spcAft>
            </a:pPr>
            <a:r>
              <a:rPr lang="en-US" altLang="ja-JP" sz="1600" b="1" dirty="0" smtClean="0">
                <a:solidFill>
                  <a:srgbClr val="FF0000"/>
                </a:solidFill>
                <a:latin typeface="Arial" pitchFamily="34" charset="0"/>
                <a:ea typeface="ＭＳ Ｐゴシック" pitchFamily="50" charset="-128"/>
              </a:rPr>
              <a:t>※</a:t>
            </a:r>
            <a:r>
              <a:rPr lang="ja-JP" altLang="en-US" sz="1600" b="1" dirty="0" smtClean="0">
                <a:solidFill>
                  <a:srgbClr val="FF0000"/>
                </a:solidFill>
                <a:latin typeface="Arial" pitchFamily="34" charset="0"/>
                <a:ea typeface="ＭＳ Ｐゴシック" pitchFamily="50" charset="-128"/>
              </a:rPr>
              <a:t>創設予定</a:t>
            </a:r>
            <a:endParaRPr kumimoji="1" lang="ja-JP" altLang="en-US" sz="1600" b="1" kern="1200" dirty="0">
              <a:solidFill>
                <a:srgbClr val="FF0000"/>
              </a:solidFill>
              <a:latin typeface="Arial" pitchFamily="34" charset="0"/>
              <a:ea typeface="ＭＳ Ｐゴシック" pitchFamily="50" charset="-128"/>
              <a:cs typeface="+mn-cs"/>
            </a:endParaRPr>
          </a:p>
        </p:txBody>
      </p:sp>
      <p:sp>
        <p:nvSpPr>
          <p:cNvPr id="82" name="AutoShape 12"/>
          <p:cNvSpPr>
            <a:spLocks noChangeArrowheads="1"/>
          </p:cNvSpPr>
          <p:nvPr/>
        </p:nvSpPr>
        <p:spPr bwMode="auto">
          <a:xfrm rot="7390564">
            <a:off x="5637914" y="4139931"/>
            <a:ext cx="1692000" cy="262884"/>
          </a:xfrm>
          <a:prstGeom prst="rightArrow">
            <a:avLst>
              <a:gd name="adj1" fmla="val 50000"/>
              <a:gd name="adj2" fmla="val 75021"/>
            </a:avLst>
          </a:prstGeom>
          <a:solidFill>
            <a:schemeClr val="accent1"/>
          </a:solidFill>
          <a:ln w="9525">
            <a:solidFill>
              <a:schemeClr val="tx1"/>
            </a:solidFill>
            <a:miter lim="800000"/>
            <a:headEnd/>
            <a:tailEnd/>
          </a:ln>
        </p:spPr>
        <p:txBody>
          <a:bodyPr wrap="none" lIns="91379" tIns="45689" rIns="91379" bIns="45689" anchor="ctr"/>
          <a:lstStyle/>
          <a:p>
            <a:pPr algn="l" rtl="0" fontAlgn="base">
              <a:spcBef>
                <a:spcPct val="0"/>
              </a:spcBef>
              <a:spcAft>
                <a:spcPct val="0"/>
              </a:spcAft>
            </a:pPr>
            <a:endParaRPr kumimoji="1" lang="ja-JP" altLang="en-US" sz="1400" kern="1200">
              <a:solidFill>
                <a:srgbClr val="000000"/>
              </a:solidFill>
              <a:latin typeface="Arial" pitchFamily="34" charset="0"/>
              <a:ea typeface="ＭＳ Ｐゴシック" pitchFamily="50" charset="-128"/>
              <a:cs typeface="+mn-cs"/>
            </a:endParaRPr>
          </a:p>
        </p:txBody>
      </p:sp>
      <p:sp>
        <p:nvSpPr>
          <p:cNvPr id="34818" name="Rectangle 2"/>
          <p:cNvSpPr>
            <a:spLocks noChangeArrowheads="1"/>
          </p:cNvSpPr>
          <p:nvPr/>
        </p:nvSpPr>
        <p:spPr bwMode="auto">
          <a:xfrm>
            <a:off x="4951461" y="2122115"/>
            <a:ext cx="3150611" cy="1659092"/>
          </a:xfrm>
          <a:prstGeom prst="rect">
            <a:avLst/>
          </a:prstGeom>
          <a:solidFill>
            <a:srgbClr val="F4DCE8"/>
          </a:solidFill>
          <a:ln w="38100">
            <a:solidFill>
              <a:schemeClr val="tx1"/>
            </a:solidFill>
            <a:miter lim="800000"/>
            <a:headEnd/>
            <a:tailEnd/>
          </a:ln>
        </p:spPr>
        <p:txBody>
          <a:bodyPr wrap="none" lIns="91379" tIns="45689" rIns="91379" bIns="45689" anchor="ctr"/>
          <a:lstStyle/>
          <a:p>
            <a:pPr algn="l" rtl="0" fontAlgn="base">
              <a:spcBef>
                <a:spcPct val="0"/>
              </a:spcBef>
              <a:spcAft>
                <a:spcPct val="0"/>
              </a:spcAft>
            </a:pPr>
            <a:endParaRPr kumimoji="1" lang="ja-JP" altLang="en-US" sz="1400" kern="1200">
              <a:solidFill>
                <a:srgbClr val="000000"/>
              </a:solidFill>
              <a:latin typeface="Arial" pitchFamily="34" charset="0"/>
              <a:ea typeface="ＭＳ Ｐゴシック" pitchFamily="50" charset="-128"/>
              <a:cs typeface="+mn-cs"/>
            </a:endParaRPr>
          </a:p>
        </p:txBody>
      </p:sp>
      <p:sp>
        <p:nvSpPr>
          <p:cNvPr id="34819" name="Rectangle 3"/>
          <p:cNvSpPr>
            <a:spLocks noChangeArrowheads="1"/>
          </p:cNvSpPr>
          <p:nvPr/>
        </p:nvSpPr>
        <p:spPr bwMode="auto">
          <a:xfrm>
            <a:off x="3036906" y="1906091"/>
            <a:ext cx="6818293" cy="1981486"/>
          </a:xfrm>
          <a:prstGeom prst="rect">
            <a:avLst/>
          </a:prstGeom>
          <a:noFill/>
          <a:ln w="9525">
            <a:solidFill>
              <a:schemeClr val="tx1"/>
            </a:solidFill>
            <a:prstDash val="dash"/>
            <a:miter lim="800000"/>
            <a:headEnd/>
            <a:tailEnd/>
          </a:ln>
        </p:spPr>
        <p:txBody>
          <a:bodyPr wrap="none" lIns="91379" tIns="45689" rIns="91379" bIns="45689" anchor="ctr"/>
          <a:lstStyle/>
          <a:p>
            <a:pPr algn="l" rtl="0" fontAlgn="base">
              <a:spcBef>
                <a:spcPct val="0"/>
              </a:spcBef>
              <a:spcAft>
                <a:spcPct val="0"/>
              </a:spcAft>
            </a:pPr>
            <a:endParaRPr kumimoji="1" lang="ja-JP" altLang="en-US" sz="1400" kern="1200">
              <a:solidFill>
                <a:srgbClr val="000000"/>
              </a:solidFill>
              <a:latin typeface="Arial" pitchFamily="34" charset="0"/>
              <a:ea typeface="ＭＳ Ｐゴシック" pitchFamily="50" charset="-128"/>
              <a:cs typeface="+mn-cs"/>
            </a:endParaRPr>
          </a:p>
        </p:txBody>
      </p:sp>
      <p:sp>
        <p:nvSpPr>
          <p:cNvPr id="34821" name="Text Box 6"/>
          <p:cNvSpPr txBox="1">
            <a:spLocks noChangeArrowheads="1"/>
          </p:cNvSpPr>
          <p:nvPr/>
        </p:nvSpPr>
        <p:spPr bwMode="auto">
          <a:xfrm>
            <a:off x="1285974" y="2194150"/>
            <a:ext cx="1325510" cy="1174223"/>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endParaRPr kumimoji="1" lang="en-US" altLang="ja-JP" sz="1400" b="1" kern="1200" dirty="0">
              <a:solidFill>
                <a:srgbClr val="000000"/>
              </a:solidFill>
              <a:latin typeface="HG丸ｺﾞｼｯｸM-PRO" pitchFamily="50" charset="-128"/>
              <a:ea typeface="HG丸ｺﾞｼｯｸM-PRO" pitchFamily="50" charset="-128"/>
            </a:endParaRPr>
          </a:p>
          <a:p>
            <a:pPr algn="ctr" rtl="0" fontAlgn="base">
              <a:spcBef>
                <a:spcPct val="0"/>
              </a:spcBef>
              <a:spcAft>
                <a:spcPct val="0"/>
              </a:spcAft>
            </a:pPr>
            <a:r>
              <a:rPr kumimoji="1" lang="ja-JP" altLang="en-US" sz="1400" b="1" kern="1200" dirty="0" smtClean="0">
                <a:solidFill>
                  <a:srgbClr val="000000"/>
                </a:solidFill>
                <a:latin typeface="HG丸ｺﾞｼｯｸM-PRO" pitchFamily="50" charset="-128"/>
                <a:ea typeface="HG丸ｺﾞｼｯｸM-PRO" pitchFamily="50" charset="-128"/>
              </a:rPr>
              <a:t>実務</a:t>
            </a:r>
            <a:r>
              <a:rPr kumimoji="1" lang="ja-JP" altLang="en-US" sz="1400" b="1" kern="1200" dirty="0">
                <a:solidFill>
                  <a:srgbClr val="000000"/>
                </a:solidFill>
                <a:latin typeface="HG丸ｺﾞｼｯｸM-PRO" pitchFamily="50" charset="-128"/>
                <a:ea typeface="HG丸ｺﾞｼｯｸM-PRO" pitchFamily="50" charset="-128"/>
              </a:rPr>
              <a:t>研修</a:t>
            </a:r>
          </a:p>
          <a:p>
            <a:pPr algn="ctr" rtl="0" fontAlgn="base">
              <a:spcBef>
                <a:spcPct val="0"/>
              </a:spcBef>
              <a:spcAft>
                <a:spcPct val="0"/>
              </a:spcAft>
            </a:pPr>
            <a:endParaRPr kumimoji="1" lang="en-US" altLang="ja-JP" sz="1000" b="1" kern="1200" dirty="0" smtClean="0">
              <a:solidFill>
                <a:srgbClr val="000000"/>
              </a:solidFill>
              <a:latin typeface="HG丸ｺﾞｼｯｸM-PRO" pitchFamily="50" charset="-128"/>
              <a:ea typeface="HG丸ｺﾞｼｯｸM-PRO" pitchFamily="50" charset="-128"/>
            </a:endParaRPr>
          </a:p>
          <a:p>
            <a:pPr algn="ctr" rtl="0" fontAlgn="base">
              <a:spcBef>
                <a:spcPct val="0"/>
              </a:spcBef>
              <a:spcAft>
                <a:spcPct val="0"/>
              </a:spcAft>
            </a:pPr>
            <a:r>
              <a:rPr kumimoji="1" lang="ja-JP" altLang="en-US" sz="1000" b="1" kern="1200" dirty="0" smtClean="0">
                <a:solidFill>
                  <a:srgbClr val="000000"/>
                </a:solidFill>
                <a:latin typeface="HG丸ｺﾞｼｯｸM-PRO" pitchFamily="50" charset="-128"/>
                <a:ea typeface="HG丸ｺﾞｼｯｸM-PRO" pitchFamily="50" charset="-128"/>
              </a:rPr>
              <a:t>（</a:t>
            </a:r>
            <a:r>
              <a:rPr kumimoji="1" lang="ja-JP" altLang="en-US" sz="1000" b="1" kern="1200" dirty="0">
                <a:solidFill>
                  <a:srgbClr val="000000"/>
                </a:solidFill>
                <a:latin typeface="HG丸ｺﾞｼｯｸM-PRO" pitchFamily="50" charset="-128"/>
                <a:ea typeface="HG丸ｺﾞｼｯｸM-PRO" pitchFamily="50" charset="-128"/>
              </a:rPr>
              <a:t>４４時間）</a:t>
            </a:r>
          </a:p>
          <a:p>
            <a:pPr algn="ctr" rtl="0" fontAlgn="base">
              <a:spcBef>
                <a:spcPct val="0"/>
              </a:spcBef>
              <a:spcAft>
                <a:spcPct val="0"/>
              </a:spcAft>
            </a:pPr>
            <a:endParaRPr kumimoji="1" lang="en-US" altLang="ja-JP" sz="1400" kern="12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4822" name="Text Box 7"/>
          <p:cNvSpPr txBox="1">
            <a:spLocks noChangeArrowheads="1"/>
          </p:cNvSpPr>
          <p:nvPr/>
        </p:nvSpPr>
        <p:spPr bwMode="auto">
          <a:xfrm>
            <a:off x="3313225" y="2194123"/>
            <a:ext cx="1404183" cy="1222222"/>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r>
              <a:rPr kumimoji="1" lang="ja-JP" altLang="en-US" sz="1400" b="1" kern="1200" dirty="0">
                <a:solidFill>
                  <a:srgbClr val="000000"/>
                </a:solidFill>
                <a:latin typeface="HG丸ｺﾞｼｯｸM-PRO" pitchFamily="50" charset="-128"/>
                <a:ea typeface="HG丸ｺﾞｼｯｸM-PRO" pitchFamily="50" charset="-128"/>
                <a:cs typeface="+mn-cs"/>
              </a:rPr>
              <a:t>実務従事者</a:t>
            </a:r>
          </a:p>
          <a:p>
            <a:pPr algn="ctr" rtl="0" fontAlgn="base">
              <a:spcBef>
                <a:spcPct val="0"/>
              </a:spcBef>
              <a:spcAft>
                <a:spcPct val="0"/>
              </a:spcAft>
            </a:pPr>
            <a:r>
              <a:rPr kumimoji="1" lang="ja-JP" altLang="en-US" sz="1400" b="1" kern="1200" dirty="0">
                <a:solidFill>
                  <a:srgbClr val="000000"/>
                </a:solidFill>
                <a:latin typeface="HG丸ｺﾞｼｯｸM-PRO" pitchFamily="50" charset="-128"/>
                <a:ea typeface="HG丸ｺﾞｼｯｸM-PRO" pitchFamily="50" charset="-128"/>
                <a:cs typeface="+mn-cs"/>
              </a:rPr>
              <a:t>基礎研修</a:t>
            </a:r>
          </a:p>
          <a:p>
            <a:pPr algn="ctr" rtl="0" fontAlgn="base">
              <a:spcBef>
                <a:spcPct val="0"/>
              </a:spcBef>
              <a:spcAft>
                <a:spcPct val="0"/>
              </a:spcAft>
            </a:pPr>
            <a:endParaRPr kumimoji="1" lang="en-US" altLang="ja-JP" sz="1000" b="1" kern="1200" dirty="0" smtClean="0">
              <a:solidFill>
                <a:srgbClr val="000000"/>
              </a:solidFill>
              <a:latin typeface="Arial" pitchFamily="34" charset="0"/>
              <a:ea typeface="HG丸ｺﾞｼｯｸM-PRO" pitchFamily="50" charset="-128"/>
              <a:cs typeface="+mn-cs"/>
            </a:endParaRPr>
          </a:p>
          <a:p>
            <a:pPr algn="ctr" rtl="0" fontAlgn="base">
              <a:spcBef>
                <a:spcPct val="0"/>
              </a:spcBef>
              <a:spcAft>
                <a:spcPct val="0"/>
              </a:spcAft>
            </a:pPr>
            <a:r>
              <a:rPr kumimoji="1" lang="ja-JP" altLang="en-US" sz="1000" b="1" kern="1200" dirty="0" smtClean="0">
                <a:solidFill>
                  <a:srgbClr val="000000"/>
                </a:solidFill>
                <a:latin typeface="Arial" pitchFamily="34" charset="0"/>
                <a:ea typeface="HG丸ｺﾞｼｯｸM-PRO" pitchFamily="50" charset="-128"/>
                <a:cs typeface="+mn-cs"/>
              </a:rPr>
              <a:t>（</a:t>
            </a:r>
            <a:r>
              <a:rPr kumimoji="1" lang="ja-JP" altLang="en-US" sz="1000" b="1" kern="1200" dirty="0">
                <a:solidFill>
                  <a:srgbClr val="000000"/>
                </a:solidFill>
                <a:latin typeface="Arial" pitchFamily="34" charset="0"/>
                <a:ea typeface="HG丸ｺﾞｼｯｸM-PRO" pitchFamily="50" charset="-128"/>
                <a:cs typeface="+mn-cs"/>
              </a:rPr>
              <a:t>３３時間）</a:t>
            </a:r>
          </a:p>
        </p:txBody>
      </p:sp>
      <p:sp>
        <p:nvSpPr>
          <p:cNvPr id="34823" name="Text Box 8"/>
          <p:cNvSpPr txBox="1">
            <a:spLocks noChangeArrowheads="1"/>
          </p:cNvSpPr>
          <p:nvPr/>
        </p:nvSpPr>
        <p:spPr bwMode="auto">
          <a:xfrm>
            <a:off x="5113547" y="2194123"/>
            <a:ext cx="1313756" cy="1203172"/>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r>
              <a:rPr kumimoji="1" lang="ja-JP" altLang="en-US" sz="1400" b="1" kern="1200" dirty="0">
                <a:solidFill>
                  <a:srgbClr val="000000"/>
                </a:solidFill>
                <a:latin typeface="Arial" pitchFamily="34" charset="0"/>
                <a:ea typeface="HG丸ｺﾞｼｯｸM-PRO" pitchFamily="50" charset="-128"/>
                <a:cs typeface="+mn-cs"/>
              </a:rPr>
              <a:t>専門研修課程</a:t>
            </a:r>
          </a:p>
          <a:p>
            <a:pPr algn="ctr" rtl="0" fontAlgn="base">
              <a:spcBef>
                <a:spcPct val="0"/>
              </a:spcBef>
              <a:spcAft>
                <a:spcPct val="0"/>
              </a:spcAft>
            </a:pPr>
            <a:r>
              <a:rPr kumimoji="1" lang="en-US" altLang="ja-JP" sz="1400" b="1" kern="1200" dirty="0">
                <a:solidFill>
                  <a:srgbClr val="000000"/>
                </a:solidFill>
                <a:latin typeface="Arial" pitchFamily="34" charset="0"/>
                <a:ea typeface="HG丸ｺﾞｼｯｸM-PRO" pitchFamily="50" charset="-128"/>
                <a:cs typeface="+mn-cs"/>
              </a:rPr>
              <a:t>Ⅰ</a:t>
            </a:r>
          </a:p>
          <a:p>
            <a:pPr algn="ctr" rtl="0" fontAlgn="base">
              <a:spcBef>
                <a:spcPct val="0"/>
              </a:spcBef>
              <a:spcAft>
                <a:spcPct val="0"/>
              </a:spcAft>
            </a:pPr>
            <a:endParaRPr kumimoji="1" lang="en-US" altLang="ja-JP" sz="1000" b="1" kern="1200" dirty="0" smtClean="0">
              <a:solidFill>
                <a:srgbClr val="000000"/>
              </a:solidFill>
              <a:latin typeface="Arial" pitchFamily="34" charset="0"/>
              <a:ea typeface="HG丸ｺﾞｼｯｸM-PRO" pitchFamily="50" charset="-128"/>
              <a:cs typeface="+mn-cs"/>
            </a:endParaRPr>
          </a:p>
          <a:p>
            <a:pPr algn="ctr" rtl="0" fontAlgn="base">
              <a:spcBef>
                <a:spcPct val="0"/>
              </a:spcBef>
              <a:spcAft>
                <a:spcPct val="0"/>
              </a:spcAft>
            </a:pPr>
            <a:r>
              <a:rPr kumimoji="1" lang="ja-JP" altLang="en-US" sz="1000" b="1" kern="1200" dirty="0" smtClean="0">
                <a:solidFill>
                  <a:srgbClr val="000000"/>
                </a:solidFill>
                <a:latin typeface="Arial" pitchFamily="34" charset="0"/>
                <a:ea typeface="HG丸ｺﾞｼｯｸM-PRO" pitchFamily="50" charset="-128"/>
                <a:cs typeface="+mn-cs"/>
              </a:rPr>
              <a:t>（</a:t>
            </a:r>
            <a:r>
              <a:rPr kumimoji="1" lang="ja-JP" altLang="en-US" sz="1000" b="1" kern="1200" dirty="0">
                <a:solidFill>
                  <a:srgbClr val="000000"/>
                </a:solidFill>
                <a:latin typeface="Arial" pitchFamily="34" charset="0"/>
                <a:ea typeface="HG丸ｺﾞｼｯｸM-PRO" pitchFamily="50" charset="-128"/>
                <a:cs typeface="+mn-cs"/>
              </a:rPr>
              <a:t>３３時間）</a:t>
            </a:r>
          </a:p>
        </p:txBody>
      </p:sp>
      <p:sp>
        <p:nvSpPr>
          <p:cNvPr id="34824" name="Text Box 9"/>
          <p:cNvSpPr txBox="1">
            <a:spLocks noChangeArrowheads="1"/>
          </p:cNvSpPr>
          <p:nvPr/>
        </p:nvSpPr>
        <p:spPr bwMode="auto">
          <a:xfrm>
            <a:off x="6664050" y="2194123"/>
            <a:ext cx="1285605" cy="1222222"/>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r>
              <a:rPr kumimoji="1" lang="ja-JP" altLang="en-US" sz="1400" b="1" kern="1200" dirty="0">
                <a:solidFill>
                  <a:srgbClr val="000000"/>
                </a:solidFill>
                <a:latin typeface="HG丸ｺﾞｼｯｸM-PRO" pitchFamily="50" charset="-128"/>
                <a:ea typeface="HG丸ｺﾞｼｯｸM-PRO" pitchFamily="50" charset="-128"/>
                <a:cs typeface="+mn-cs"/>
              </a:rPr>
              <a:t>専門研修課程</a:t>
            </a:r>
          </a:p>
          <a:p>
            <a:pPr algn="ctr" rtl="0" fontAlgn="base">
              <a:spcBef>
                <a:spcPct val="0"/>
              </a:spcBef>
              <a:spcAft>
                <a:spcPct val="0"/>
              </a:spcAft>
            </a:pPr>
            <a:r>
              <a:rPr kumimoji="1" lang="en-US" altLang="ja-JP" sz="1400" b="1" kern="1200" dirty="0">
                <a:solidFill>
                  <a:srgbClr val="000000"/>
                </a:solidFill>
                <a:latin typeface="HG丸ｺﾞｼｯｸM-PRO" pitchFamily="50" charset="-128"/>
                <a:ea typeface="HG丸ｺﾞｼｯｸM-PRO" pitchFamily="50" charset="-128"/>
                <a:cs typeface="+mn-cs"/>
              </a:rPr>
              <a:t>Ⅱ</a:t>
            </a:r>
          </a:p>
          <a:p>
            <a:pPr algn="ctr" rtl="0" fontAlgn="base">
              <a:spcBef>
                <a:spcPct val="0"/>
              </a:spcBef>
              <a:spcAft>
                <a:spcPct val="0"/>
              </a:spcAft>
            </a:pPr>
            <a:endParaRPr kumimoji="1" lang="en-US" altLang="ja-JP" sz="1000" b="1" kern="1200" dirty="0" smtClean="0">
              <a:solidFill>
                <a:srgbClr val="000000"/>
              </a:solidFill>
              <a:latin typeface="HG丸ｺﾞｼｯｸM-PRO" pitchFamily="50" charset="-128"/>
              <a:ea typeface="HG丸ｺﾞｼｯｸM-PRO" pitchFamily="50" charset="-128"/>
              <a:cs typeface="+mn-cs"/>
            </a:endParaRPr>
          </a:p>
          <a:p>
            <a:pPr algn="ctr" rtl="0" fontAlgn="base">
              <a:spcBef>
                <a:spcPct val="0"/>
              </a:spcBef>
              <a:spcAft>
                <a:spcPct val="0"/>
              </a:spcAft>
            </a:pPr>
            <a:r>
              <a:rPr kumimoji="1" lang="ja-JP" altLang="en-US" sz="1000" b="1" kern="1200" dirty="0" smtClean="0">
                <a:solidFill>
                  <a:srgbClr val="000000"/>
                </a:solidFill>
                <a:latin typeface="HG丸ｺﾞｼｯｸM-PRO" pitchFamily="50" charset="-128"/>
                <a:ea typeface="HG丸ｺﾞｼｯｸM-PRO" pitchFamily="50" charset="-128"/>
                <a:cs typeface="+mn-cs"/>
              </a:rPr>
              <a:t>（</a:t>
            </a:r>
            <a:r>
              <a:rPr kumimoji="1" lang="ja-JP" altLang="en-US" sz="1000" b="1" kern="1200" dirty="0">
                <a:solidFill>
                  <a:srgbClr val="000000"/>
                </a:solidFill>
                <a:latin typeface="HG丸ｺﾞｼｯｸM-PRO" pitchFamily="50" charset="-128"/>
                <a:ea typeface="HG丸ｺﾞｼｯｸM-PRO" pitchFamily="50" charset="-128"/>
                <a:cs typeface="+mn-cs"/>
              </a:rPr>
              <a:t>２０時間）　　　　　　　</a:t>
            </a:r>
            <a:r>
              <a:rPr kumimoji="1" lang="ja-JP" altLang="en-US" sz="1200" b="1" kern="1200" dirty="0">
                <a:solidFill>
                  <a:srgbClr val="000000"/>
                </a:solidFill>
                <a:latin typeface="HG丸ｺﾞｼｯｸM-PRO" pitchFamily="50" charset="-128"/>
                <a:ea typeface="HG丸ｺﾞｼｯｸM-PRO" pitchFamily="50" charset="-128"/>
                <a:cs typeface="+mn-cs"/>
              </a:rPr>
              <a:t>　　　　　　　　　　　　　　</a:t>
            </a:r>
            <a:r>
              <a:rPr kumimoji="1" lang="ja-JP" altLang="en-US" sz="1200" kern="1200" dirty="0">
                <a:solidFill>
                  <a:srgbClr val="000000"/>
                </a:solidFill>
                <a:latin typeface="HG丸ｺﾞｼｯｸM-PRO" pitchFamily="50" charset="-128"/>
                <a:ea typeface="HG丸ｺﾞｼｯｸM-PRO" pitchFamily="50" charset="-128"/>
                <a:cs typeface="+mn-cs"/>
              </a:rPr>
              <a:t> 　　　　　　　　　</a:t>
            </a:r>
          </a:p>
        </p:txBody>
      </p:sp>
      <p:sp>
        <p:nvSpPr>
          <p:cNvPr id="34825" name="Text Box 10"/>
          <p:cNvSpPr txBox="1">
            <a:spLocks noChangeArrowheads="1"/>
          </p:cNvSpPr>
          <p:nvPr/>
        </p:nvSpPr>
        <p:spPr bwMode="auto">
          <a:xfrm>
            <a:off x="8356653" y="2194123"/>
            <a:ext cx="1424666" cy="1222222"/>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r>
              <a:rPr kumimoji="1" lang="ja-JP" altLang="en-US" sz="1400" b="1" kern="1200" dirty="0">
                <a:solidFill>
                  <a:srgbClr val="000000"/>
                </a:solidFill>
                <a:latin typeface="HG丸ｺﾞｼｯｸM-PRO" pitchFamily="50" charset="-128"/>
                <a:ea typeface="HG丸ｺﾞｼｯｸM-PRO" pitchFamily="50" charset="-128"/>
                <a:cs typeface="+mn-cs"/>
              </a:rPr>
              <a:t>主任介護支援</a:t>
            </a:r>
          </a:p>
          <a:p>
            <a:pPr algn="ctr" rtl="0" fontAlgn="base">
              <a:spcBef>
                <a:spcPct val="0"/>
              </a:spcBef>
              <a:spcAft>
                <a:spcPct val="0"/>
              </a:spcAft>
            </a:pPr>
            <a:r>
              <a:rPr kumimoji="1" lang="ja-JP" altLang="en-US" sz="1400" b="1" kern="1200" dirty="0">
                <a:solidFill>
                  <a:srgbClr val="000000"/>
                </a:solidFill>
                <a:latin typeface="HG丸ｺﾞｼｯｸM-PRO" pitchFamily="50" charset="-128"/>
                <a:ea typeface="HG丸ｺﾞｼｯｸM-PRO" pitchFamily="50" charset="-128"/>
                <a:cs typeface="+mn-cs"/>
              </a:rPr>
              <a:t>専門員</a:t>
            </a:r>
            <a:r>
              <a:rPr kumimoji="1" lang="ja-JP" altLang="en-US" sz="1400" b="1" kern="1200" dirty="0" smtClean="0">
                <a:solidFill>
                  <a:srgbClr val="000000"/>
                </a:solidFill>
                <a:latin typeface="HG丸ｺﾞｼｯｸM-PRO" pitchFamily="50" charset="-128"/>
                <a:ea typeface="HG丸ｺﾞｼｯｸM-PRO" pitchFamily="50" charset="-128"/>
                <a:cs typeface="+mn-cs"/>
              </a:rPr>
              <a:t>研修</a:t>
            </a:r>
            <a:endParaRPr kumimoji="1" lang="en-US" altLang="ja-JP" sz="1000" b="1" kern="1200" dirty="0">
              <a:solidFill>
                <a:srgbClr val="000000"/>
              </a:solidFill>
              <a:latin typeface="HG丸ｺﾞｼｯｸM-PRO" pitchFamily="50" charset="-128"/>
              <a:ea typeface="HG丸ｺﾞｼｯｸM-PRO" pitchFamily="50" charset="-128"/>
              <a:cs typeface="+mn-cs"/>
            </a:endParaRPr>
          </a:p>
          <a:p>
            <a:pPr algn="ctr" rtl="0" fontAlgn="base">
              <a:spcBef>
                <a:spcPct val="0"/>
              </a:spcBef>
              <a:spcAft>
                <a:spcPct val="0"/>
              </a:spcAft>
            </a:pPr>
            <a:endParaRPr kumimoji="1" lang="en-US" altLang="ja-JP" sz="1000" b="1" kern="1200" dirty="0" smtClean="0">
              <a:solidFill>
                <a:srgbClr val="000000"/>
              </a:solidFill>
              <a:latin typeface="HG丸ｺﾞｼｯｸM-PRO" pitchFamily="50" charset="-128"/>
              <a:ea typeface="HG丸ｺﾞｼｯｸM-PRO" pitchFamily="50" charset="-128"/>
              <a:cs typeface="+mn-cs"/>
            </a:endParaRPr>
          </a:p>
          <a:p>
            <a:pPr algn="ctr" rtl="0" fontAlgn="base">
              <a:spcBef>
                <a:spcPct val="0"/>
              </a:spcBef>
              <a:spcAft>
                <a:spcPct val="0"/>
              </a:spcAft>
            </a:pPr>
            <a:r>
              <a:rPr kumimoji="1" lang="ja-JP" altLang="en-US" sz="1000" b="1" kern="1200" dirty="0" smtClean="0">
                <a:solidFill>
                  <a:srgbClr val="000000"/>
                </a:solidFill>
                <a:latin typeface="HG丸ｺﾞｼｯｸM-PRO" pitchFamily="50" charset="-128"/>
                <a:ea typeface="HG丸ｺﾞｼｯｸM-PRO" pitchFamily="50" charset="-128"/>
                <a:cs typeface="+mn-cs"/>
              </a:rPr>
              <a:t>（</a:t>
            </a:r>
            <a:r>
              <a:rPr kumimoji="1" lang="ja-JP" altLang="en-US" sz="1000" b="1" kern="1200" dirty="0">
                <a:solidFill>
                  <a:srgbClr val="000000"/>
                </a:solidFill>
                <a:latin typeface="HG丸ｺﾞｼｯｸM-PRO" pitchFamily="50" charset="-128"/>
                <a:ea typeface="HG丸ｺﾞｼｯｸM-PRO" pitchFamily="50" charset="-128"/>
                <a:cs typeface="+mn-cs"/>
              </a:rPr>
              <a:t>６４時間）</a:t>
            </a:r>
            <a:endParaRPr kumimoji="1" lang="ja-JP" altLang="en-US" sz="1000" kern="1200" dirty="0">
              <a:solidFill>
                <a:srgbClr val="000000"/>
              </a:solidFill>
              <a:latin typeface="HG丸ｺﾞｼｯｸM-PRO" pitchFamily="50" charset="-128"/>
              <a:ea typeface="HG丸ｺﾞｼｯｸM-PRO" pitchFamily="50" charset="-128"/>
              <a:cs typeface="+mn-cs"/>
            </a:endParaRPr>
          </a:p>
        </p:txBody>
      </p:sp>
      <p:sp>
        <p:nvSpPr>
          <p:cNvPr id="34834" name="Rectangle 19"/>
          <p:cNvSpPr>
            <a:spLocks noChangeArrowheads="1"/>
          </p:cNvSpPr>
          <p:nvPr/>
        </p:nvSpPr>
        <p:spPr bwMode="auto">
          <a:xfrm>
            <a:off x="5598704" y="1834083"/>
            <a:ext cx="1728192" cy="216024"/>
          </a:xfrm>
          <a:prstGeom prst="rect">
            <a:avLst/>
          </a:prstGeom>
          <a:solidFill>
            <a:schemeClr val="bg1"/>
          </a:solidFill>
          <a:ln w="9525">
            <a:solidFill>
              <a:schemeClr val="tx1"/>
            </a:solidFill>
            <a:miter lim="800000"/>
            <a:headEnd/>
            <a:tailEnd/>
          </a:ln>
        </p:spPr>
        <p:txBody>
          <a:bodyPr wrap="none" lIns="91379" tIns="45689" rIns="91379" bIns="45689" anchor="ctr"/>
          <a:lstStyle/>
          <a:p>
            <a:pPr algn="ctr" rtl="0" fontAlgn="base">
              <a:spcBef>
                <a:spcPct val="0"/>
              </a:spcBef>
              <a:spcAft>
                <a:spcPct val="0"/>
              </a:spcAft>
            </a:pPr>
            <a:r>
              <a:rPr kumimoji="1" lang="ja-JP" altLang="en-US" sz="1400" kern="1200" dirty="0">
                <a:solidFill>
                  <a:srgbClr val="000000"/>
                </a:solidFill>
                <a:latin typeface="Arial" pitchFamily="34" charset="0"/>
                <a:ea typeface="ＭＳ Ｐゴシック" pitchFamily="50" charset="-128"/>
                <a:cs typeface="+mn-cs"/>
              </a:rPr>
              <a:t>実務</a:t>
            </a:r>
            <a:r>
              <a:rPr kumimoji="1" lang="ja-JP" altLang="en-US" sz="1400" kern="1200" dirty="0" smtClean="0">
                <a:solidFill>
                  <a:srgbClr val="000000"/>
                </a:solidFill>
                <a:latin typeface="Arial" pitchFamily="34" charset="0"/>
                <a:ea typeface="ＭＳ Ｐゴシック" pitchFamily="50" charset="-128"/>
                <a:cs typeface="+mn-cs"/>
              </a:rPr>
              <a:t>従事者が対象</a:t>
            </a:r>
            <a:endParaRPr kumimoji="1" lang="ja-JP" altLang="en-US" sz="1400" kern="1200" dirty="0">
              <a:solidFill>
                <a:srgbClr val="000000"/>
              </a:solidFill>
              <a:latin typeface="Arial" pitchFamily="34" charset="0"/>
              <a:ea typeface="ＭＳ Ｐゴシック" pitchFamily="50" charset="-128"/>
              <a:cs typeface="+mn-cs"/>
            </a:endParaRPr>
          </a:p>
        </p:txBody>
      </p:sp>
      <p:sp>
        <p:nvSpPr>
          <p:cNvPr id="34836" name="テキスト ボックス 26"/>
          <p:cNvSpPr txBox="1">
            <a:spLocks noChangeArrowheads="1"/>
          </p:cNvSpPr>
          <p:nvPr/>
        </p:nvSpPr>
        <p:spPr bwMode="auto">
          <a:xfrm>
            <a:off x="0" y="-66918"/>
            <a:ext cx="9901238" cy="400047"/>
          </a:xfrm>
          <a:prstGeom prst="rect">
            <a:avLst/>
          </a:prstGeom>
          <a:solidFill>
            <a:schemeClr val="accent1">
              <a:lumMod val="20000"/>
              <a:lumOff val="80000"/>
            </a:schemeClr>
          </a:solidFill>
          <a:ln w="9525">
            <a:noFill/>
            <a:miter lim="800000"/>
            <a:headEnd/>
            <a:tailEnd/>
          </a:ln>
        </p:spPr>
        <p:txBody>
          <a:bodyPr lIns="91379" tIns="45689" rIns="91379" bIns="45689">
            <a:spAutoFit/>
          </a:bodyPr>
          <a:lstStyle/>
          <a:p>
            <a:pPr algn="ctr" rtl="0" fontAlgn="base">
              <a:spcBef>
                <a:spcPct val="0"/>
              </a:spcBef>
              <a:spcAft>
                <a:spcPct val="0"/>
              </a:spcAft>
            </a:pPr>
            <a:r>
              <a:rPr kumimoji="1" lang="ja-JP" altLang="en-US" sz="2000" kern="1200" dirty="0" smtClean="0">
                <a:latin typeface="ＤＦ特太ゴシック体" panose="020B0509000000000000" pitchFamily="49" charset="-128"/>
                <a:ea typeface="ＤＦ特太ゴシック体" panose="020B0509000000000000" pitchFamily="49" charset="-128"/>
              </a:rPr>
              <a:t>介護支援専門員（ケアマネジャー）の研修制度の見直し</a:t>
            </a:r>
            <a:endParaRPr kumimoji="1" lang="ja-JP" altLang="en-US" sz="2000" kern="1200" dirty="0">
              <a:latin typeface="ＤＦ特太ゴシック体" panose="020B0509000000000000" pitchFamily="49" charset="-128"/>
              <a:ea typeface="ＤＦ特太ゴシック体" panose="020B0509000000000000" pitchFamily="49" charset="-128"/>
            </a:endParaRPr>
          </a:p>
        </p:txBody>
      </p:sp>
      <p:sp>
        <p:nvSpPr>
          <p:cNvPr id="34837" name="Text Box 6"/>
          <p:cNvSpPr txBox="1">
            <a:spLocks noChangeArrowheads="1"/>
          </p:cNvSpPr>
          <p:nvPr/>
        </p:nvSpPr>
        <p:spPr bwMode="auto">
          <a:xfrm>
            <a:off x="94713" y="1836434"/>
            <a:ext cx="489521" cy="4428000"/>
          </a:xfrm>
          <a:prstGeom prst="rect">
            <a:avLst/>
          </a:prstGeom>
          <a:solidFill>
            <a:srgbClr val="CCFFCC"/>
          </a:solidFill>
          <a:ln w="19050">
            <a:solidFill>
              <a:schemeClr val="tx1"/>
            </a:solidFill>
            <a:miter lim="800000"/>
            <a:headEnd/>
            <a:tailEnd/>
          </a:ln>
        </p:spPr>
        <p:txBody>
          <a:bodyPr vert="eaVert" lIns="53964" tIns="540000" rIns="53964" bIns="540000" anchor="ctr"/>
          <a:lstStyle/>
          <a:p>
            <a:pPr algn="ctr" rtl="0" fontAlgn="base">
              <a:spcBef>
                <a:spcPct val="0"/>
              </a:spcBef>
              <a:spcAft>
                <a:spcPct val="0"/>
              </a:spcAft>
            </a:pPr>
            <a:endParaRPr kumimoji="1" lang="en-US" altLang="ja-JP" sz="1400" b="1" kern="1200" dirty="0">
              <a:solidFill>
                <a:srgbClr val="000000"/>
              </a:solidFill>
              <a:latin typeface="HG丸ｺﾞｼｯｸM-PRO" pitchFamily="50" charset="-128"/>
              <a:ea typeface="HG丸ｺﾞｼｯｸM-PRO" pitchFamily="50" charset="-128"/>
              <a:cs typeface="+mn-cs"/>
            </a:endParaRPr>
          </a:p>
          <a:p>
            <a:pPr algn="dist" rtl="0" fontAlgn="base">
              <a:spcBef>
                <a:spcPct val="0"/>
              </a:spcBef>
              <a:spcAft>
                <a:spcPct val="0"/>
              </a:spcAft>
            </a:pPr>
            <a:r>
              <a:rPr kumimoji="1" lang="ja-JP" altLang="en-US" sz="1400" b="1" kern="1200" dirty="0" smtClean="0">
                <a:solidFill>
                  <a:srgbClr val="000000"/>
                </a:solidFill>
                <a:latin typeface="HG丸ｺﾞｼｯｸM-PRO" pitchFamily="50" charset="-128"/>
                <a:ea typeface="HG丸ｺﾞｼｯｸM-PRO" pitchFamily="50" charset="-128"/>
                <a:cs typeface="+mn-cs"/>
              </a:rPr>
              <a:t>介護支援専門員実務研修受講試験</a:t>
            </a:r>
            <a:endParaRPr kumimoji="1" lang="ja-JP" altLang="en-US" sz="1000" b="1" kern="1200" dirty="0">
              <a:solidFill>
                <a:srgbClr val="000000"/>
              </a:solidFill>
              <a:latin typeface="HG丸ｺﾞｼｯｸM-PRO" pitchFamily="50" charset="-128"/>
              <a:ea typeface="HG丸ｺﾞｼｯｸM-PRO" pitchFamily="50" charset="-128"/>
              <a:cs typeface="+mn-cs"/>
            </a:endParaRPr>
          </a:p>
          <a:p>
            <a:pPr algn="dist" rtl="0" fontAlgn="base">
              <a:spcBef>
                <a:spcPct val="0"/>
              </a:spcBef>
              <a:spcAft>
                <a:spcPct val="0"/>
              </a:spcAft>
            </a:pPr>
            <a:endParaRPr kumimoji="1" lang="en-US" altLang="ja-JP" sz="1400" b="1" kern="1200" dirty="0">
              <a:solidFill>
                <a:srgbClr val="000000"/>
              </a:solidFill>
              <a:latin typeface="HG丸ｺﾞｼｯｸM-PRO" pitchFamily="50" charset="-128"/>
              <a:ea typeface="HG丸ｺﾞｼｯｸM-PRO" pitchFamily="50" charset="-128"/>
              <a:cs typeface="+mn-cs"/>
            </a:endParaRPr>
          </a:p>
        </p:txBody>
      </p:sp>
      <p:sp>
        <p:nvSpPr>
          <p:cNvPr id="44" name="Rectangle 20"/>
          <p:cNvSpPr>
            <a:spLocks noChangeArrowheads="1"/>
          </p:cNvSpPr>
          <p:nvPr/>
        </p:nvSpPr>
        <p:spPr bwMode="auto">
          <a:xfrm>
            <a:off x="3133232" y="5971715"/>
            <a:ext cx="3168352" cy="257764"/>
          </a:xfrm>
          <a:prstGeom prst="rect">
            <a:avLst/>
          </a:prstGeom>
          <a:noFill/>
          <a:ln w="9525">
            <a:noFill/>
            <a:miter lim="800000"/>
            <a:headEnd/>
            <a:tailEnd/>
          </a:ln>
        </p:spPr>
        <p:txBody>
          <a:bodyPr wrap="none" lIns="91379" tIns="45689" rIns="91379" bIns="45689" anchor="ctr"/>
          <a:lstStyle/>
          <a:p>
            <a:pPr algn="ctr" rtl="0" fontAlgn="base">
              <a:spcBef>
                <a:spcPct val="0"/>
              </a:spcBef>
              <a:spcAft>
                <a:spcPct val="0"/>
              </a:spcAft>
            </a:pPr>
            <a:r>
              <a:rPr kumimoji="1" lang="ja-JP" altLang="en-US" sz="1400" b="1" kern="1200" dirty="0">
                <a:solidFill>
                  <a:srgbClr val="000000"/>
                </a:solidFill>
                <a:latin typeface="Arial" pitchFamily="34" charset="0"/>
                <a:ea typeface="HG丸ｺﾞｼｯｸM-PRO" pitchFamily="50" charset="-128"/>
                <a:cs typeface="+mn-cs"/>
              </a:rPr>
              <a:t>更　　新　　研　　修</a:t>
            </a:r>
          </a:p>
        </p:txBody>
      </p:sp>
      <p:sp>
        <p:nvSpPr>
          <p:cNvPr id="48" name="Text Box 10"/>
          <p:cNvSpPr txBox="1">
            <a:spLocks noChangeArrowheads="1"/>
          </p:cNvSpPr>
          <p:nvPr/>
        </p:nvSpPr>
        <p:spPr bwMode="auto">
          <a:xfrm>
            <a:off x="8356653" y="4768543"/>
            <a:ext cx="1416974" cy="1203172"/>
          </a:xfrm>
          <a:prstGeom prst="rect">
            <a:avLst/>
          </a:prstGeom>
          <a:solidFill>
            <a:srgbClr val="FFFF99"/>
          </a:solidFill>
          <a:ln w="19050">
            <a:solidFill>
              <a:schemeClr val="tx1"/>
            </a:solidFill>
            <a:miter lim="800000"/>
            <a:headEnd/>
            <a:tailEnd/>
          </a:ln>
        </p:spPr>
        <p:txBody>
          <a:bodyPr lIns="53964" tIns="45660" rIns="53964" bIns="45660" anchor="ctr"/>
          <a:lstStyle/>
          <a:p>
            <a:pPr algn="ctr" rtl="0" fontAlgn="base">
              <a:spcBef>
                <a:spcPct val="0"/>
              </a:spcBef>
              <a:spcAft>
                <a:spcPct val="0"/>
              </a:spcAft>
            </a:pPr>
            <a:r>
              <a:rPr kumimoji="1" lang="ja-JP" altLang="en-US" sz="1400" b="1" kern="1200" dirty="0">
                <a:solidFill>
                  <a:srgbClr val="000000"/>
                </a:solidFill>
                <a:latin typeface="HG丸ｺﾞｼｯｸM-PRO" pitchFamily="50" charset="-128"/>
                <a:ea typeface="HG丸ｺﾞｼｯｸM-PRO" pitchFamily="50" charset="-128"/>
                <a:cs typeface="+mn-cs"/>
              </a:rPr>
              <a:t>主任介護</a:t>
            </a:r>
            <a:r>
              <a:rPr kumimoji="1" lang="ja-JP" altLang="en-US" sz="1400" b="1" kern="1200" dirty="0" smtClean="0">
                <a:solidFill>
                  <a:srgbClr val="000000"/>
                </a:solidFill>
                <a:latin typeface="HG丸ｺﾞｼｯｸM-PRO" pitchFamily="50" charset="-128"/>
                <a:ea typeface="HG丸ｺﾞｼｯｸM-PRO" pitchFamily="50" charset="-128"/>
                <a:cs typeface="+mn-cs"/>
              </a:rPr>
              <a:t>支援</a:t>
            </a:r>
          </a:p>
          <a:p>
            <a:pPr algn="ctr" rtl="0" fontAlgn="base">
              <a:spcBef>
                <a:spcPct val="0"/>
              </a:spcBef>
              <a:spcAft>
                <a:spcPct val="0"/>
              </a:spcAft>
            </a:pPr>
            <a:r>
              <a:rPr kumimoji="1" lang="ja-JP" altLang="en-US" sz="1400" b="1" kern="1200" dirty="0" smtClean="0">
                <a:solidFill>
                  <a:srgbClr val="000000"/>
                </a:solidFill>
                <a:latin typeface="HG丸ｺﾞｼｯｸM-PRO" pitchFamily="50" charset="-128"/>
                <a:ea typeface="HG丸ｺﾞｼｯｸM-PRO" pitchFamily="50" charset="-128"/>
                <a:cs typeface="+mn-cs"/>
              </a:rPr>
              <a:t>専門員更新</a:t>
            </a:r>
            <a:endParaRPr kumimoji="1" lang="en-US" altLang="ja-JP" sz="1400" b="1" kern="1200" dirty="0" smtClean="0">
              <a:solidFill>
                <a:srgbClr val="000000"/>
              </a:solidFill>
              <a:latin typeface="HG丸ｺﾞｼｯｸM-PRO" pitchFamily="50" charset="-128"/>
              <a:ea typeface="HG丸ｺﾞｼｯｸM-PRO" pitchFamily="50" charset="-128"/>
              <a:cs typeface="+mn-cs"/>
            </a:endParaRPr>
          </a:p>
          <a:p>
            <a:pPr algn="ctr" rtl="0" fontAlgn="base">
              <a:spcBef>
                <a:spcPct val="0"/>
              </a:spcBef>
              <a:spcAft>
                <a:spcPct val="0"/>
              </a:spcAft>
            </a:pPr>
            <a:r>
              <a:rPr kumimoji="1" lang="ja-JP" altLang="en-US" sz="1400" b="1" kern="1200" dirty="0" smtClean="0">
                <a:solidFill>
                  <a:srgbClr val="000000"/>
                </a:solidFill>
                <a:latin typeface="HG丸ｺﾞｼｯｸM-PRO" pitchFamily="50" charset="-128"/>
                <a:ea typeface="HG丸ｺﾞｼｯｸM-PRO" pitchFamily="50" charset="-128"/>
                <a:cs typeface="+mn-cs"/>
              </a:rPr>
              <a:t>研修</a:t>
            </a:r>
            <a:endParaRPr kumimoji="1" lang="en-US" altLang="ja-JP" sz="1400" b="1" kern="1200" dirty="0" smtClean="0">
              <a:solidFill>
                <a:srgbClr val="000000"/>
              </a:solidFill>
              <a:latin typeface="HG丸ｺﾞｼｯｸM-PRO" pitchFamily="50" charset="-128"/>
              <a:ea typeface="HG丸ｺﾞｼｯｸM-PRO" pitchFamily="50" charset="-128"/>
              <a:cs typeface="+mn-cs"/>
            </a:endParaRPr>
          </a:p>
          <a:p>
            <a:pPr algn="ctr" rtl="0" fontAlgn="base">
              <a:spcBef>
                <a:spcPct val="0"/>
              </a:spcBef>
              <a:spcAft>
                <a:spcPct val="0"/>
              </a:spcAft>
            </a:pPr>
            <a:endParaRPr lang="en-US" altLang="ja-JP" sz="1400" b="1" dirty="0">
              <a:solidFill>
                <a:srgbClr val="000000"/>
              </a:solidFill>
              <a:latin typeface="HG丸ｺﾞｼｯｸM-PRO" pitchFamily="50" charset="-128"/>
              <a:ea typeface="HG丸ｺﾞｼｯｸM-PRO" pitchFamily="50" charset="-128"/>
            </a:endParaRPr>
          </a:p>
          <a:p>
            <a:pPr algn="ctr" rtl="0" fontAlgn="base">
              <a:spcBef>
                <a:spcPct val="0"/>
              </a:spcBef>
              <a:spcAft>
                <a:spcPct val="0"/>
              </a:spcAft>
            </a:pPr>
            <a:r>
              <a:rPr kumimoji="1" lang="ja-JP" altLang="en-US" sz="1000" b="1" u="sng" kern="1200" dirty="0" smtClean="0">
                <a:solidFill>
                  <a:srgbClr val="000000"/>
                </a:solidFill>
                <a:latin typeface="HG丸ｺﾞｼｯｸM-PRO" pitchFamily="50" charset="-128"/>
                <a:ea typeface="HG丸ｺﾞｼｯｸM-PRO" pitchFamily="50" charset="-128"/>
                <a:cs typeface="+mn-cs"/>
              </a:rPr>
              <a:t>（４６時間）</a:t>
            </a:r>
            <a:endParaRPr kumimoji="1" lang="en-US" altLang="ja-JP" sz="1000" b="1" u="sng" kern="1200" dirty="0" smtClean="0">
              <a:solidFill>
                <a:srgbClr val="000000"/>
              </a:solidFill>
              <a:latin typeface="HG丸ｺﾞｼｯｸM-PRO" pitchFamily="50" charset="-128"/>
              <a:ea typeface="HG丸ｺﾞｼｯｸM-PRO" pitchFamily="50" charset="-128"/>
              <a:cs typeface="+mn-cs"/>
            </a:endParaRPr>
          </a:p>
        </p:txBody>
      </p:sp>
      <p:sp>
        <p:nvSpPr>
          <p:cNvPr id="50" name="Rectangle 3"/>
          <p:cNvSpPr>
            <a:spLocks noChangeArrowheads="1"/>
          </p:cNvSpPr>
          <p:nvPr/>
        </p:nvSpPr>
        <p:spPr bwMode="auto">
          <a:xfrm>
            <a:off x="3021045" y="4459548"/>
            <a:ext cx="6818293" cy="1872208"/>
          </a:xfrm>
          <a:prstGeom prst="rect">
            <a:avLst/>
          </a:prstGeom>
          <a:noFill/>
          <a:ln w="9525">
            <a:solidFill>
              <a:schemeClr val="tx1"/>
            </a:solidFill>
            <a:prstDash val="dash"/>
            <a:miter lim="800000"/>
            <a:headEnd/>
            <a:tailEnd/>
          </a:ln>
        </p:spPr>
        <p:txBody>
          <a:bodyPr wrap="none" lIns="91379" tIns="45689" rIns="91379" bIns="45689" anchor="ctr"/>
          <a:lstStyle/>
          <a:p>
            <a:pPr algn="l" rtl="0" fontAlgn="base">
              <a:spcBef>
                <a:spcPct val="0"/>
              </a:spcBef>
              <a:spcAft>
                <a:spcPct val="0"/>
              </a:spcAft>
            </a:pPr>
            <a:endParaRPr kumimoji="1" lang="ja-JP" altLang="en-US" sz="1400" kern="1200">
              <a:solidFill>
                <a:srgbClr val="000000"/>
              </a:solidFill>
              <a:latin typeface="Arial" pitchFamily="34" charset="0"/>
              <a:ea typeface="ＭＳ Ｐゴシック" pitchFamily="50" charset="-128"/>
              <a:cs typeface="+mn-cs"/>
            </a:endParaRPr>
          </a:p>
        </p:txBody>
      </p:sp>
      <p:cxnSp>
        <p:nvCxnSpPr>
          <p:cNvPr id="8" name="直線矢印コネクタ 7"/>
          <p:cNvCxnSpPr/>
          <p:nvPr/>
        </p:nvCxnSpPr>
        <p:spPr>
          <a:xfrm>
            <a:off x="2455555" y="5251635"/>
            <a:ext cx="820912"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2647022" y="2770187"/>
            <a:ext cx="666204"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597343" y="5251635"/>
            <a:ext cx="715451"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838597" y="4963603"/>
            <a:ext cx="213464" cy="5715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79" tIns="45689" rIns="91379" bIns="45689" anchor="ctr"/>
          <a:lstStyle/>
          <a:p>
            <a:pPr algn="ctr" rtl="0" fontAlgn="base">
              <a:spcBef>
                <a:spcPct val="0"/>
              </a:spcBef>
              <a:spcAft>
                <a:spcPct val="0"/>
              </a:spcAft>
              <a:defRPr/>
            </a:pPr>
            <a:r>
              <a:rPr kumimoji="1" lang="ja-JP" altLang="en-US" sz="1200" kern="1200" dirty="0">
                <a:solidFill>
                  <a:srgbClr val="000000"/>
                </a:solidFill>
                <a:latin typeface="Arial"/>
                <a:ea typeface="ＭＳ Ｐゴシック"/>
                <a:cs typeface="+mn-cs"/>
              </a:rPr>
              <a:t>合格</a:t>
            </a:r>
          </a:p>
        </p:txBody>
      </p:sp>
      <p:cxnSp>
        <p:nvCxnSpPr>
          <p:cNvPr id="61" name="直線矢印コネクタ 60"/>
          <p:cNvCxnSpPr/>
          <p:nvPr/>
        </p:nvCxnSpPr>
        <p:spPr>
          <a:xfrm>
            <a:off x="597330" y="2770187"/>
            <a:ext cx="665122"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25" name="角丸四角形 24"/>
          <p:cNvSpPr/>
          <p:nvPr/>
        </p:nvSpPr>
        <p:spPr>
          <a:xfrm>
            <a:off x="818147" y="2554163"/>
            <a:ext cx="213464" cy="5715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79" tIns="45689" rIns="91379" bIns="45689" anchor="ctr"/>
          <a:lstStyle/>
          <a:p>
            <a:pPr algn="ctr" rtl="0" fontAlgn="base">
              <a:spcBef>
                <a:spcPct val="0"/>
              </a:spcBef>
              <a:spcAft>
                <a:spcPct val="0"/>
              </a:spcAft>
              <a:defRPr/>
            </a:pPr>
            <a:r>
              <a:rPr kumimoji="1" lang="ja-JP" altLang="en-US" sz="1200" kern="1200" dirty="0">
                <a:solidFill>
                  <a:srgbClr val="000000"/>
                </a:solidFill>
                <a:latin typeface="Arial"/>
                <a:ea typeface="ＭＳ Ｐゴシック"/>
                <a:cs typeface="+mn-cs"/>
              </a:rPr>
              <a:t>合格</a:t>
            </a:r>
          </a:p>
        </p:txBody>
      </p:sp>
      <p:cxnSp>
        <p:nvCxnSpPr>
          <p:cNvPr id="62" name="直線矢印コネクタ 61"/>
          <p:cNvCxnSpPr/>
          <p:nvPr/>
        </p:nvCxnSpPr>
        <p:spPr>
          <a:xfrm>
            <a:off x="4609775" y="5323643"/>
            <a:ext cx="357726"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4732587" y="2770187"/>
            <a:ext cx="357726"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6411114" y="2770187"/>
            <a:ext cx="357726"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6308259" y="5323643"/>
            <a:ext cx="357726"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7945654" y="5323643"/>
            <a:ext cx="357726"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a:off x="7965561" y="2770187"/>
            <a:ext cx="357726"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81" name="角丸四角形 80"/>
          <p:cNvSpPr/>
          <p:nvPr/>
        </p:nvSpPr>
        <p:spPr>
          <a:xfrm>
            <a:off x="68263" y="548816"/>
            <a:ext cx="9771062" cy="1224000"/>
          </a:xfrm>
          <a:prstGeom prst="roundRect">
            <a:avLst>
              <a:gd name="adj" fmla="val 0"/>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smtClean="0">
                <a:solidFill>
                  <a:prstClr val="black"/>
                </a:solidFill>
                <a:latin typeface="HG丸ｺﾞｼｯｸM-PRO" pitchFamily="50" charset="-128"/>
                <a:ea typeface="HG丸ｺﾞｼｯｸM-PRO" pitchFamily="50" charset="-128"/>
              </a:rPr>
              <a:t>○　地域包括ケアシステムの中で、医療職をはじめとする多職種と連携・協働しながら、利用者の尊厳を旨とした自立支援に資するケアマ</a:t>
            </a:r>
            <a:endParaRPr lang="en-US" altLang="ja-JP" sz="1200" dirty="0" smtClean="0">
              <a:solidFill>
                <a:prstClr val="black"/>
              </a:solidFill>
              <a:latin typeface="HG丸ｺﾞｼｯｸM-PRO" pitchFamily="50" charset="-128"/>
              <a:ea typeface="HG丸ｺﾞｼｯｸM-PRO" pitchFamily="50" charset="-128"/>
            </a:endParaRPr>
          </a:p>
          <a:p>
            <a:pPr fontAlgn="auto">
              <a:spcBef>
                <a:spcPts val="0"/>
              </a:spcBef>
              <a:spcAft>
                <a:spcPts val="0"/>
              </a:spcAft>
              <a:defRPr/>
            </a:pPr>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ネジメントを実践できる専門職を養成するため、介護支援専門員に係る研修制度を見直す。</a:t>
            </a:r>
            <a:endParaRPr lang="en-US" altLang="ja-JP" sz="1200" dirty="0" smtClean="0">
              <a:solidFill>
                <a:prstClr val="black"/>
              </a:solidFill>
              <a:latin typeface="HG丸ｺﾞｼｯｸM-PRO" pitchFamily="50" charset="-128"/>
              <a:ea typeface="HG丸ｺﾞｼｯｸM-PRO" pitchFamily="50" charset="-128"/>
            </a:endParaRPr>
          </a:p>
          <a:p>
            <a:pPr fontAlgn="auto">
              <a:spcBef>
                <a:spcPts val="0"/>
              </a:spcBef>
              <a:spcAft>
                <a:spcPts val="0"/>
              </a:spcAft>
              <a:defRPr/>
            </a:pPr>
            <a:r>
              <a:rPr lang="ja-JP" altLang="en-US" sz="1200" dirty="0" smtClean="0">
                <a:solidFill>
                  <a:prstClr val="black"/>
                </a:solidFill>
                <a:latin typeface="HG丸ｺﾞｼｯｸM-PRO" pitchFamily="50" charset="-128"/>
                <a:ea typeface="HG丸ｺﾞｼｯｸM-PRO" pitchFamily="50" charset="-128"/>
              </a:rPr>
              <a:t>○　入口の研修である介護支援専門員実務研修を充実するため、任意の研修となっている介護支援専門員実務従事者基礎研修を介護支援専</a:t>
            </a:r>
            <a:endParaRPr lang="en-US" altLang="ja-JP" sz="1200" dirty="0" smtClean="0">
              <a:solidFill>
                <a:prstClr val="black"/>
              </a:solidFill>
              <a:latin typeface="HG丸ｺﾞｼｯｸM-PRO" pitchFamily="50" charset="-128"/>
              <a:ea typeface="HG丸ｺﾞｼｯｸM-PRO" pitchFamily="50" charset="-128"/>
            </a:endParaRPr>
          </a:p>
          <a:p>
            <a:pPr fontAlgn="auto">
              <a:spcBef>
                <a:spcPts val="0"/>
              </a:spcBef>
              <a:spcAft>
                <a:spcPts val="0"/>
              </a:spcAft>
              <a:defRPr/>
            </a:pPr>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門員実務研修に統合。</a:t>
            </a:r>
            <a:endParaRPr lang="en-US" altLang="ja-JP" sz="1200" dirty="0" smtClean="0">
              <a:solidFill>
                <a:prstClr val="black"/>
              </a:solidFill>
              <a:latin typeface="HG丸ｺﾞｼｯｸM-PRO" pitchFamily="50" charset="-128"/>
              <a:ea typeface="HG丸ｺﾞｼｯｸM-PRO" pitchFamily="50" charset="-128"/>
            </a:endParaRPr>
          </a:p>
          <a:p>
            <a:pPr fontAlgn="auto">
              <a:spcBef>
                <a:spcPts val="0"/>
              </a:spcBef>
              <a:spcAft>
                <a:spcPts val="0"/>
              </a:spcAft>
              <a:defRPr/>
            </a:pPr>
            <a:r>
              <a:rPr lang="ja-JP" altLang="en-US" sz="1200" dirty="0" smtClean="0">
                <a:solidFill>
                  <a:prstClr val="black"/>
                </a:solidFill>
                <a:latin typeface="HG丸ｺﾞｼｯｸM-PRO" pitchFamily="50" charset="-128"/>
                <a:ea typeface="HG丸ｺﾞｼｯｸM-PRO" pitchFamily="50" charset="-128"/>
              </a:rPr>
              <a:t>○　主任介護支援専門員に</a:t>
            </a:r>
            <a:r>
              <a:rPr lang="ja-JP" altLang="en-US" sz="1200" dirty="0">
                <a:solidFill>
                  <a:prstClr val="black"/>
                </a:solidFill>
                <a:latin typeface="HG丸ｺﾞｼｯｸM-PRO" pitchFamily="50" charset="-128"/>
                <a:ea typeface="HG丸ｺﾞｼｯｸM-PRO" pitchFamily="50" charset="-128"/>
              </a:rPr>
              <a:t>更新制</a:t>
            </a:r>
            <a:r>
              <a:rPr lang="ja-JP" altLang="en-US" sz="1200" dirty="0" smtClean="0">
                <a:solidFill>
                  <a:prstClr val="black"/>
                </a:solidFill>
                <a:latin typeface="HG丸ｺﾞｼｯｸM-PRO" pitchFamily="50" charset="-128"/>
                <a:ea typeface="HG丸ｺﾞｼｯｸM-PRO" pitchFamily="50" charset="-128"/>
              </a:rPr>
              <a:t>を導入し、更新時の研修として更新研修を創設予定</a:t>
            </a:r>
            <a:r>
              <a:rPr lang="ja-JP" altLang="en-US" sz="1200" dirty="0">
                <a:solidFill>
                  <a:prstClr val="black"/>
                </a:solidFill>
                <a:latin typeface="HG丸ｺﾞｼｯｸM-PRO" pitchFamily="50" charset="-128"/>
                <a:ea typeface="HG丸ｺﾞｼｯｸM-PRO" pitchFamily="50" charset="-128"/>
              </a:rPr>
              <a:t>。</a:t>
            </a:r>
            <a:endParaRPr lang="en-US" altLang="ja-JP" sz="1200" dirty="0" smtClean="0">
              <a:solidFill>
                <a:prstClr val="black"/>
              </a:solidFill>
              <a:latin typeface="HG丸ｺﾞｼｯｸM-PRO" pitchFamily="50" charset="-128"/>
              <a:ea typeface="HG丸ｺﾞｼｯｸM-PRO" pitchFamily="50" charset="-128"/>
            </a:endParaRPr>
          </a:p>
          <a:p>
            <a:pPr fontAlgn="auto">
              <a:spcBef>
                <a:spcPts val="0"/>
              </a:spcBef>
              <a:spcAft>
                <a:spcPts val="0"/>
              </a:spcAft>
              <a:defRPr/>
            </a:pPr>
            <a:r>
              <a:rPr lang="ja-JP" altLang="en-US" sz="1200" dirty="0" smtClean="0">
                <a:solidFill>
                  <a:prstClr val="black"/>
                </a:solidFill>
                <a:latin typeface="HG丸ｺﾞｼｯｸM-PRO" pitchFamily="50" charset="-128"/>
                <a:ea typeface="HG丸ｺﾞｼｯｸM-PRO" pitchFamily="50" charset="-128"/>
              </a:rPr>
              <a:t>○　専門職として修得すべき知識、技術を確認するため、各研修修了時に修了評価を実施。</a:t>
            </a:r>
            <a:endParaRPr lang="en-US" altLang="ja-JP" sz="1200" dirty="0" smtClean="0">
              <a:solidFill>
                <a:prstClr val="black"/>
              </a:solidFill>
              <a:latin typeface="HG丸ｺﾞｼｯｸM-PRO" pitchFamily="50" charset="-128"/>
              <a:ea typeface="HG丸ｺﾞｼｯｸM-PRO" pitchFamily="50" charset="-128"/>
            </a:endParaRPr>
          </a:p>
        </p:txBody>
      </p:sp>
      <p:sp>
        <p:nvSpPr>
          <p:cNvPr id="51" name="Rectangle 19"/>
          <p:cNvSpPr>
            <a:spLocks noChangeArrowheads="1"/>
          </p:cNvSpPr>
          <p:nvPr/>
        </p:nvSpPr>
        <p:spPr bwMode="auto">
          <a:xfrm>
            <a:off x="6497230" y="6104609"/>
            <a:ext cx="1728192" cy="288032"/>
          </a:xfrm>
          <a:prstGeom prst="rect">
            <a:avLst/>
          </a:prstGeom>
          <a:solidFill>
            <a:schemeClr val="bg1"/>
          </a:solidFill>
          <a:ln w="9525">
            <a:solidFill>
              <a:schemeClr val="tx1"/>
            </a:solidFill>
            <a:miter lim="800000"/>
            <a:headEnd/>
            <a:tailEnd/>
          </a:ln>
        </p:spPr>
        <p:txBody>
          <a:bodyPr wrap="none" lIns="91379" tIns="45689" rIns="91379" bIns="45689" anchor="ctr"/>
          <a:lstStyle/>
          <a:p>
            <a:pPr algn="ctr" rtl="0" fontAlgn="base">
              <a:spcBef>
                <a:spcPct val="0"/>
              </a:spcBef>
              <a:spcAft>
                <a:spcPct val="0"/>
              </a:spcAft>
            </a:pPr>
            <a:r>
              <a:rPr kumimoji="1" lang="ja-JP" altLang="en-US" sz="1400" kern="1200" dirty="0">
                <a:solidFill>
                  <a:srgbClr val="000000"/>
                </a:solidFill>
                <a:latin typeface="Arial" pitchFamily="34" charset="0"/>
                <a:ea typeface="ＭＳ Ｐゴシック" pitchFamily="50" charset="-128"/>
                <a:cs typeface="+mn-cs"/>
              </a:rPr>
              <a:t>実務</a:t>
            </a:r>
            <a:r>
              <a:rPr kumimoji="1" lang="ja-JP" altLang="en-US" sz="1400" kern="1200" dirty="0" smtClean="0">
                <a:solidFill>
                  <a:srgbClr val="000000"/>
                </a:solidFill>
                <a:latin typeface="Arial" pitchFamily="34" charset="0"/>
                <a:ea typeface="ＭＳ Ｐゴシック" pitchFamily="50" charset="-128"/>
                <a:cs typeface="+mn-cs"/>
              </a:rPr>
              <a:t>従事者が対象</a:t>
            </a:r>
            <a:endParaRPr kumimoji="1" lang="ja-JP" altLang="en-US" sz="1400" kern="1200" dirty="0">
              <a:solidFill>
                <a:srgbClr val="000000"/>
              </a:solidFill>
              <a:latin typeface="Arial" pitchFamily="34" charset="0"/>
              <a:ea typeface="ＭＳ Ｐゴシック" pitchFamily="50" charset="-128"/>
              <a:cs typeface="+mn-cs"/>
            </a:endParaRPr>
          </a:p>
        </p:txBody>
      </p:sp>
      <p:sp>
        <p:nvSpPr>
          <p:cNvPr id="87" name="AutoShape 12"/>
          <p:cNvSpPr>
            <a:spLocks noChangeArrowheads="1"/>
          </p:cNvSpPr>
          <p:nvPr/>
        </p:nvSpPr>
        <p:spPr bwMode="auto">
          <a:xfrm rot="5400000">
            <a:off x="1016869" y="4039646"/>
            <a:ext cx="1584000" cy="279720"/>
          </a:xfrm>
          <a:prstGeom prst="rightArrow">
            <a:avLst>
              <a:gd name="adj1" fmla="val 50000"/>
              <a:gd name="adj2" fmla="val 75021"/>
            </a:avLst>
          </a:prstGeom>
          <a:solidFill>
            <a:schemeClr val="accent1"/>
          </a:solidFill>
          <a:ln w="9525">
            <a:solidFill>
              <a:schemeClr val="tx1"/>
            </a:solidFill>
            <a:miter lim="800000"/>
            <a:headEnd/>
            <a:tailEnd/>
          </a:ln>
        </p:spPr>
        <p:txBody>
          <a:bodyPr wrap="none" lIns="91379" tIns="45689" rIns="91379" bIns="45689" anchor="ctr"/>
          <a:lstStyle/>
          <a:p>
            <a:pPr algn="l" rtl="0" fontAlgn="base">
              <a:spcBef>
                <a:spcPct val="0"/>
              </a:spcBef>
              <a:spcAft>
                <a:spcPct val="0"/>
              </a:spcAft>
            </a:pPr>
            <a:endParaRPr kumimoji="1" lang="ja-JP" altLang="en-US" sz="1400" kern="1200">
              <a:solidFill>
                <a:srgbClr val="000000"/>
              </a:solidFill>
              <a:latin typeface="Arial" pitchFamily="34" charset="0"/>
              <a:ea typeface="ＭＳ Ｐゴシック" pitchFamily="50" charset="-128"/>
              <a:cs typeface="+mn-cs"/>
            </a:endParaRPr>
          </a:p>
        </p:txBody>
      </p:sp>
      <p:sp>
        <p:nvSpPr>
          <p:cNvPr id="19" name="正方形/長方形 18"/>
          <p:cNvSpPr/>
          <p:nvPr/>
        </p:nvSpPr>
        <p:spPr>
          <a:xfrm>
            <a:off x="1285974" y="3994323"/>
            <a:ext cx="6860700" cy="324000"/>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latin typeface="HG丸ｺﾞｼｯｸM-PRO" panose="020F0600000000000000" pitchFamily="50" charset="-128"/>
                <a:ea typeface="HG丸ｺﾞｼｯｸM-PRO" panose="020F0600000000000000" pitchFamily="50" charset="-128"/>
              </a:rPr>
              <a:t>研修制度の見直し（平成２８年度の研修</a:t>
            </a:r>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から）</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46" name="Rectangle 19"/>
          <p:cNvSpPr>
            <a:spLocks noChangeArrowheads="1"/>
          </p:cNvSpPr>
          <p:nvPr/>
        </p:nvSpPr>
        <p:spPr bwMode="auto">
          <a:xfrm>
            <a:off x="1831772" y="4376063"/>
            <a:ext cx="779625" cy="322189"/>
          </a:xfrm>
          <a:prstGeom prst="rect">
            <a:avLst/>
          </a:prstGeom>
          <a:noFill/>
          <a:ln w="9525">
            <a:noFill/>
            <a:miter lim="800000"/>
            <a:headEnd/>
            <a:tailEnd/>
          </a:ln>
        </p:spPr>
        <p:txBody>
          <a:bodyPr wrap="none" lIns="91379" tIns="45689" rIns="91379" bIns="45689" anchor="ctr"/>
          <a:lstStyle/>
          <a:p>
            <a:pPr algn="ctr" rtl="0" fontAlgn="base">
              <a:spcBef>
                <a:spcPct val="0"/>
              </a:spcBef>
              <a:spcAft>
                <a:spcPct val="0"/>
              </a:spcAft>
            </a:pPr>
            <a:r>
              <a:rPr lang="ja-JP" altLang="en-US" b="1" dirty="0">
                <a:solidFill>
                  <a:srgbClr val="FF0000"/>
                </a:solidFill>
                <a:latin typeface="Arial" pitchFamily="34" charset="0"/>
                <a:ea typeface="ＭＳ Ｐゴシック" pitchFamily="50" charset="-128"/>
              </a:rPr>
              <a:t>統合</a:t>
            </a:r>
            <a:endParaRPr kumimoji="1" lang="ja-JP" altLang="en-US" b="1" kern="1200" dirty="0">
              <a:solidFill>
                <a:srgbClr val="FF0000"/>
              </a:solidFill>
              <a:latin typeface="Arial" pitchFamily="34" charset="0"/>
              <a:ea typeface="ＭＳ Ｐゴシック" pitchFamily="50" charset="-128"/>
            </a:endParaRPr>
          </a:p>
        </p:txBody>
      </p:sp>
      <p:sp>
        <p:nvSpPr>
          <p:cNvPr id="45" name="Rectangle 19"/>
          <p:cNvSpPr>
            <a:spLocks noChangeArrowheads="1"/>
          </p:cNvSpPr>
          <p:nvPr/>
        </p:nvSpPr>
        <p:spPr bwMode="auto">
          <a:xfrm>
            <a:off x="3514987" y="1942095"/>
            <a:ext cx="967818" cy="180020"/>
          </a:xfrm>
          <a:prstGeom prst="rect">
            <a:avLst/>
          </a:prstGeom>
          <a:noFill/>
          <a:ln w="9525">
            <a:noFill/>
            <a:miter lim="800000"/>
            <a:headEnd/>
            <a:tailEnd/>
          </a:ln>
        </p:spPr>
        <p:txBody>
          <a:bodyPr wrap="none" lIns="91379" tIns="45689" rIns="91379" bIns="45689" anchor="ctr"/>
          <a:lstStyle/>
          <a:p>
            <a:pPr algn="ctr" rtl="0" fontAlgn="base">
              <a:spcBef>
                <a:spcPct val="0"/>
              </a:spcBef>
              <a:spcAft>
                <a:spcPct val="0"/>
              </a:spcAft>
            </a:pPr>
            <a:r>
              <a:rPr lang="ja-JP" altLang="en-US" sz="1400" b="1" dirty="0" smtClean="0">
                <a:latin typeface="Arial" pitchFamily="34" charset="0"/>
                <a:ea typeface="ＭＳ Ｐゴシック" pitchFamily="50" charset="-128"/>
              </a:rPr>
              <a:t>任意研修</a:t>
            </a:r>
            <a:endParaRPr kumimoji="1" lang="ja-JP" altLang="en-US" sz="1400" b="1" kern="1200" dirty="0">
              <a:latin typeface="Arial" pitchFamily="34" charset="0"/>
              <a:ea typeface="ＭＳ Ｐゴシック" pitchFamily="50" charset="-128"/>
            </a:endParaRPr>
          </a:p>
        </p:txBody>
      </p:sp>
      <p:sp>
        <p:nvSpPr>
          <p:cNvPr id="34835" name="Rectangle 20"/>
          <p:cNvSpPr>
            <a:spLocks noChangeArrowheads="1"/>
          </p:cNvSpPr>
          <p:nvPr/>
        </p:nvSpPr>
        <p:spPr bwMode="auto">
          <a:xfrm>
            <a:off x="4967500" y="3490267"/>
            <a:ext cx="3168352" cy="257764"/>
          </a:xfrm>
          <a:prstGeom prst="rect">
            <a:avLst/>
          </a:prstGeom>
          <a:noFill/>
          <a:ln w="9525">
            <a:noFill/>
            <a:miter lim="800000"/>
            <a:headEnd/>
            <a:tailEnd/>
          </a:ln>
        </p:spPr>
        <p:txBody>
          <a:bodyPr wrap="none" lIns="91379" tIns="45689" rIns="91379" bIns="45689" anchor="ctr"/>
          <a:lstStyle/>
          <a:p>
            <a:pPr algn="ctr" rtl="0" fontAlgn="base">
              <a:spcBef>
                <a:spcPct val="0"/>
              </a:spcBef>
              <a:spcAft>
                <a:spcPct val="0"/>
              </a:spcAft>
            </a:pPr>
            <a:r>
              <a:rPr kumimoji="1" lang="ja-JP" altLang="en-US" sz="1400" b="1" kern="1200" dirty="0">
                <a:solidFill>
                  <a:srgbClr val="000000"/>
                </a:solidFill>
                <a:latin typeface="Arial" pitchFamily="34" charset="0"/>
                <a:ea typeface="HG丸ｺﾞｼｯｸM-PRO" pitchFamily="50" charset="-128"/>
                <a:cs typeface="+mn-cs"/>
              </a:rPr>
              <a:t>更　　新　　研　　修</a:t>
            </a:r>
          </a:p>
        </p:txBody>
      </p:sp>
      <p:sp>
        <p:nvSpPr>
          <p:cNvPr id="3" name="テキスト ボックス 2"/>
          <p:cNvSpPr txBox="1"/>
          <p:nvPr/>
        </p:nvSpPr>
        <p:spPr>
          <a:xfrm>
            <a:off x="94714" y="6475798"/>
            <a:ext cx="9456204" cy="276999"/>
          </a:xfrm>
          <a:prstGeom prst="rect">
            <a:avLst/>
          </a:prstGeom>
          <a:noFill/>
        </p:spPr>
        <p:txBody>
          <a:bodyPr wrap="square" rtlCol="0">
            <a:spAutoFit/>
          </a:bodyPr>
          <a:lstStyle/>
          <a:p>
            <a:pPr marL="179388" indent="-179388"/>
            <a:r>
              <a:rPr kumimoji="1" lang="en-US" altLang="ja-JP" sz="1200" dirty="0" smtClean="0">
                <a:latin typeface="+mj-ea"/>
                <a:ea typeface="+mj-ea"/>
              </a:rPr>
              <a:t>※</a:t>
            </a:r>
            <a:r>
              <a:rPr kumimoji="1" lang="ja-JP" altLang="en-US" sz="1200" dirty="0" smtClean="0">
                <a:latin typeface="+mj-ea"/>
                <a:ea typeface="+mj-ea"/>
              </a:rPr>
              <a:t>　実務研修等は平成</a:t>
            </a:r>
            <a:r>
              <a:rPr kumimoji="1" lang="en-US" altLang="ja-JP" sz="1200" dirty="0" smtClean="0">
                <a:latin typeface="+mj-ea"/>
                <a:ea typeface="+mj-ea"/>
              </a:rPr>
              <a:t>28</a:t>
            </a:r>
            <a:r>
              <a:rPr kumimoji="1" lang="ja-JP" altLang="en-US" sz="1200" dirty="0" smtClean="0">
                <a:latin typeface="+mj-ea"/>
                <a:ea typeface="+mj-ea"/>
              </a:rPr>
              <a:t>年度の介護支援専門員実務研修受講試験の合格発表の日から、専門研修等は平成</a:t>
            </a:r>
            <a:r>
              <a:rPr kumimoji="1" lang="en-US" altLang="ja-JP" sz="1200" dirty="0" smtClean="0">
                <a:latin typeface="+mj-ea"/>
                <a:ea typeface="+mj-ea"/>
              </a:rPr>
              <a:t>28</a:t>
            </a:r>
            <a:r>
              <a:rPr kumimoji="1" lang="ja-JP" altLang="en-US" sz="1200" dirty="0" smtClean="0">
                <a:latin typeface="+mj-ea"/>
                <a:ea typeface="+mj-ea"/>
              </a:rPr>
              <a:t>年</a:t>
            </a:r>
            <a:r>
              <a:rPr lang="ja-JP" altLang="en-US" sz="1200" dirty="0" smtClean="0">
                <a:latin typeface="+mj-ea"/>
                <a:ea typeface="+mj-ea"/>
              </a:rPr>
              <a:t>４月１日から施行。</a:t>
            </a:r>
            <a:endParaRPr kumimoji="1" lang="ja-JP" altLang="en-US" sz="1200" dirty="0">
              <a:latin typeface="+mj-ea"/>
              <a:ea typeface="+mj-ea"/>
            </a:endParaRPr>
          </a:p>
        </p:txBody>
      </p:sp>
      <p:sp>
        <p:nvSpPr>
          <p:cNvPr id="4" name="テキスト ボックス 3"/>
          <p:cNvSpPr txBox="1"/>
          <p:nvPr/>
        </p:nvSpPr>
        <p:spPr>
          <a:xfrm>
            <a:off x="7361311" y="294103"/>
            <a:ext cx="2405148" cy="276999"/>
          </a:xfrm>
          <a:prstGeom prst="rect">
            <a:avLst/>
          </a:prstGeom>
          <a:noFill/>
        </p:spPr>
        <p:txBody>
          <a:bodyPr wrap="square" rtlCol="0">
            <a:spAutoFit/>
          </a:bodyPr>
          <a:lstStyle/>
          <a:p>
            <a:r>
              <a:rPr kumimoji="1" lang="en-US" altLang="ja-JP" sz="1200" dirty="0" smtClean="0"/>
              <a:t>※</a:t>
            </a:r>
            <a:r>
              <a:rPr kumimoji="1" lang="ja-JP" altLang="en-US" sz="1200" dirty="0" smtClean="0"/>
              <a:t>平成</a:t>
            </a:r>
            <a:r>
              <a:rPr lang="ja-JP" altLang="en-US" sz="1200" dirty="0" smtClean="0"/>
              <a:t>２６</a:t>
            </a:r>
            <a:r>
              <a:rPr kumimoji="1" lang="ja-JP" altLang="en-US" sz="1200" dirty="0" smtClean="0"/>
              <a:t>年</a:t>
            </a:r>
            <a:r>
              <a:rPr lang="ja-JP" altLang="en-US" sz="1200" dirty="0" smtClean="0"/>
              <a:t>６</a:t>
            </a:r>
            <a:r>
              <a:rPr kumimoji="1" lang="ja-JP" altLang="en-US" sz="1200" dirty="0" smtClean="0"/>
              <a:t>月</a:t>
            </a:r>
            <a:r>
              <a:rPr lang="ja-JP" altLang="en-US" sz="1200" dirty="0"/>
              <a:t>２</a:t>
            </a:r>
            <a:r>
              <a:rPr kumimoji="1" lang="ja-JP" altLang="en-US" sz="1200" dirty="0" smtClean="0"/>
              <a:t>日告示公布</a:t>
            </a:r>
            <a:endParaRPr kumimoji="1" lang="ja-JP" altLang="en-US" sz="1200" dirty="0"/>
          </a:p>
        </p:txBody>
      </p:sp>
      <p:sp>
        <p:nvSpPr>
          <p:cNvPr id="5" name="テキスト ボックス 4"/>
          <p:cNvSpPr txBox="1"/>
          <p:nvPr/>
        </p:nvSpPr>
        <p:spPr>
          <a:xfrm>
            <a:off x="8102085" y="0"/>
            <a:ext cx="1799166" cy="338554"/>
          </a:xfrm>
          <a:prstGeom prst="rect">
            <a:avLst/>
          </a:prstGeom>
          <a:noFill/>
        </p:spPr>
        <p:txBody>
          <a:bodyPr wrap="square" rtlCol="0">
            <a:spAutoFit/>
          </a:bodyPr>
          <a:lstStyle/>
          <a:p>
            <a:r>
              <a:rPr kumimoji="1" lang="ja-JP" altLang="en-US" sz="1600" b="1" dirty="0" smtClean="0"/>
              <a:t>（別紙資料３－１）</a:t>
            </a:r>
            <a:endParaRPr kumimoji="1" lang="ja-JP" altLang="en-US" sz="1600" b="1" dirty="0"/>
          </a:p>
        </p:txBody>
      </p:sp>
      <p:sp>
        <p:nvSpPr>
          <p:cNvPr id="2" name="正方形/長方形 1"/>
          <p:cNvSpPr/>
          <p:nvPr/>
        </p:nvSpPr>
        <p:spPr>
          <a:xfrm rot="5400000">
            <a:off x="-102251" y="6494892"/>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287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46907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5842"/>
            <a:ext cx="9901238" cy="4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ケアプランの適正化</a:t>
            </a:r>
            <a:r>
              <a:rPr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に向けた今後の対応方針</a:t>
            </a:r>
            <a:endParaRPr kumimoji="1" lang="ja-JP" altLang="en-US" sz="20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2" name="正方形/長方形 1"/>
          <p:cNvSpPr/>
          <p:nvPr/>
        </p:nvSpPr>
        <p:spPr>
          <a:xfrm>
            <a:off x="38436" y="620688"/>
            <a:ext cx="9784294"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　ケアプランの適正化を進めるにあたり、現状の取組を強化していくこと</a:t>
            </a:r>
            <a:endParaRPr kumimoji="1" lang="en-US" altLang="ja-JP" sz="2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2000" dirty="0">
                <a:solidFill>
                  <a:schemeClr val="tx1"/>
                </a:solidFill>
                <a:latin typeface="ＭＳ ゴシック" panose="020B0609070205080204" pitchFamily="49" charset="-128"/>
                <a:ea typeface="ＭＳ ゴシック" panose="020B0609070205080204" pitchFamily="49" charset="-128"/>
              </a:rPr>
              <a:t>　</a:t>
            </a:r>
            <a:r>
              <a:rPr kumimoji="1" lang="ja-JP" altLang="en-US" sz="2000" dirty="0" smtClean="0">
                <a:solidFill>
                  <a:schemeClr val="tx1"/>
                </a:solidFill>
                <a:latin typeface="ＭＳ ゴシック" panose="020B0609070205080204" pitchFamily="49" charset="-128"/>
                <a:ea typeface="ＭＳ ゴシック" panose="020B0609070205080204" pitchFamily="49" charset="-128"/>
              </a:rPr>
              <a:t>も含め、短期的・中期的な視点で以下の対応を検討する。</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62564856"/>
              </p:ext>
            </p:extLst>
          </p:nvPr>
        </p:nvGraphicFramePr>
        <p:xfrm>
          <a:off x="78508" y="1628800"/>
          <a:ext cx="9784294" cy="4480560"/>
        </p:xfrm>
        <a:graphic>
          <a:graphicData uri="http://schemas.openxmlformats.org/drawingml/2006/table">
            <a:tbl>
              <a:tblPr firstRow="1" bandRow="1"/>
              <a:tblGrid>
                <a:gridCol w="9784294"/>
              </a:tblGrid>
              <a:tr h="4281002">
                <a:tc>
                  <a:txBody>
                    <a:bodyPr/>
                    <a:lstStyle/>
                    <a:p>
                      <a:r>
                        <a:rPr kumimoji="1" lang="ja-JP" altLang="en-US" sz="2000" b="1" dirty="0" smtClean="0">
                          <a:latin typeface="ＭＳ ゴシック" panose="020B0609070205080204" pitchFamily="49" charset="-128"/>
                          <a:ea typeface="ＭＳ ゴシック" panose="020B0609070205080204" pitchFamily="49" charset="-128"/>
                        </a:rPr>
                        <a:t>○ケアプラン点検の強化</a:t>
                      </a:r>
                      <a:endParaRPr kumimoji="1" lang="en-US" altLang="ja-JP" sz="2000" b="1"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1600" dirty="0" smtClean="0">
                          <a:latin typeface="ＭＳ ゴシック" panose="020B0609070205080204" pitchFamily="49" charset="-128"/>
                          <a:ea typeface="ＭＳ ゴシック" panose="020B0609070205080204" pitchFamily="49" charset="-128"/>
                        </a:rPr>
                        <a:t>⇒　集合住宅の入居者に焦点を当てたケアプラン点検</a:t>
                      </a:r>
                      <a:endParaRPr kumimoji="1" lang="en-US" altLang="ja-JP" sz="1600" dirty="0" smtClean="0">
                        <a:latin typeface="ＭＳ ゴシック" panose="020B0609070205080204" pitchFamily="49" charset="-128"/>
                        <a:ea typeface="ＭＳ ゴシック" panose="020B0609070205080204" pitchFamily="49" charset="-128"/>
                      </a:endParaRPr>
                    </a:p>
                    <a:p>
                      <a:endParaRPr lang="en-US" altLang="ja-JP" sz="2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2000" b="1" dirty="0" smtClean="0">
                          <a:latin typeface="ＭＳ ゴシック" panose="020B0609070205080204" pitchFamily="49" charset="-128"/>
                          <a:ea typeface="ＭＳ ゴシック" panose="020B0609070205080204" pitchFamily="49" charset="-128"/>
                        </a:rPr>
                        <a:t>○国民健康保険団体連合会の介護給付適正化システムの活用の推進</a:t>
                      </a:r>
                      <a:endParaRPr kumimoji="1" lang="en-US" altLang="ja-JP" sz="2000" b="1" dirty="0" smtClean="0">
                        <a:latin typeface="ＭＳ ゴシック" panose="020B0609070205080204" pitchFamily="49" charset="-128"/>
                        <a:ea typeface="ＭＳ ゴシック" panose="020B0609070205080204" pitchFamily="49" charset="-128"/>
                      </a:endParaRPr>
                    </a:p>
                    <a:p>
                      <a:endParaRPr kumimoji="1" lang="ja-JP" altLang="en-US" sz="2400" dirty="0">
                        <a:latin typeface="ＭＳ ゴシック" panose="020B0609070205080204" pitchFamily="49" charset="-128"/>
                        <a:ea typeface="ＭＳ ゴシック" panose="020B0609070205080204" pitchFamily="49" charset="-128"/>
                      </a:endParaRPr>
                    </a:p>
                    <a:p>
                      <a:r>
                        <a:rPr kumimoji="1" lang="ja-JP" altLang="en-US" sz="2000" b="1" dirty="0" smtClean="0">
                          <a:latin typeface="ＭＳ ゴシック" panose="020B0609070205080204" pitchFamily="49" charset="-128"/>
                          <a:ea typeface="ＭＳ ゴシック" panose="020B0609070205080204" pitchFamily="49" charset="-128"/>
                        </a:rPr>
                        <a:t>○運営基準の再徹底</a:t>
                      </a:r>
                      <a:endParaRPr kumimoji="1" lang="en-US" altLang="ja-JP" sz="2000" b="1" dirty="0" smtClean="0">
                        <a:latin typeface="ＭＳ ゴシック" panose="020B0609070205080204" pitchFamily="49" charset="-128"/>
                        <a:ea typeface="ＭＳ ゴシック" panose="020B0609070205080204" pitchFamily="49" charset="-128"/>
                      </a:endParaRPr>
                    </a:p>
                    <a:p>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000" b="1" dirty="0" smtClean="0">
                          <a:latin typeface="ＭＳ ゴシック" panose="020B0609070205080204" pitchFamily="49" charset="-128"/>
                          <a:ea typeface="ＭＳ ゴシック" panose="020B0609070205080204" pitchFamily="49" charset="-128"/>
                        </a:rPr>
                        <a:t>○サービス付き高齢者向け住宅等の居住者に係るケアプラン等の実態調査</a:t>
                      </a:r>
                      <a:endParaRPr kumimoji="1" lang="en-US" altLang="ja-JP" sz="2000" b="1" dirty="0" smtClean="0">
                        <a:latin typeface="ＭＳ ゴシック" panose="020B0609070205080204" pitchFamily="49" charset="-128"/>
                        <a:ea typeface="ＭＳ ゴシック" panose="020B0609070205080204" pitchFamily="49" charset="-128"/>
                      </a:endParaRPr>
                    </a:p>
                    <a:p>
                      <a:r>
                        <a:rPr lang="ja-JP" altLang="en-US" sz="1600" dirty="0" smtClean="0">
                          <a:solidFill>
                            <a:schemeClr val="tx1"/>
                          </a:solidFill>
                          <a:latin typeface="ＭＳ ゴシック" panose="020B0609070205080204" pitchFamily="49" charset="-128"/>
                          <a:ea typeface="ＭＳ ゴシック" panose="020B0609070205080204" pitchFamily="49" charset="-128"/>
                        </a:rPr>
                        <a:t>　⇒　集合住宅の入居者を対象としたケアマネジメントの実態に関する調査研究事業</a:t>
                      </a: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600" dirty="0" smtClean="0">
                          <a:solidFill>
                            <a:schemeClr val="tx1"/>
                          </a:solidFill>
                          <a:latin typeface="ＭＳ ゴシック" panose="020B0609070205080204" pitchFamily="49" charset="-128"/>
                          <a:ea typeface="ＭＳ ゴシック" panose="020B0609070205080204" pitchFamily="49" charset="-128"/>
                        </a:rPr>
                        <a:t>　　（平成</a:t>
                      </a:r>
                      <a:r>
                        <a:rPr lang="en-US" altLang="ja-JP" sz="1600" dirty="0" smtClean="0">
                          <a:solidFill>
                            <a:schemeClr val="tx1"/>
                          </a:solidFill>
                          <a:latin typeface="ＭＳ ゴシック" panose="020B0609070205080204" pitchFamily="49" charset="-128"/>
                          <a:ea typeface="ＭＳ ゴシック" panose="020B0609070205080204" pitchFamily="49" charset="-128"/>
                        </a:rPr>
                        <a:t>24</a:t>
                      </a:r>
                      <a:r>
                        <a:rPr lang="ja-JP" altLang="en-US" sz="1600" dirty="0" smtClean="0">
                          <a:solidFill>
                            <a:schemeClr val="tx1"/>
                          </a:solidFill>
                          <a:latin typeface="ＭＳ ゴシック" panose="020B0609070205080204" pitchFamily="49" charset="-128"/>
                          <a:ea typeface="ＭＳ ゴシック" panose="020B0609070205080204" pitchFamily="49" charset="-128"/>
                        </a:rPr>
                        <a:t>年度介護報酬改定の効果検証及び調査研究に係る調査（平成</a:t>
                      </a:r>
                      <a:r>
                        <a:rPr lang="en-US" altLang="ja-JP" sz="1600" dirty="0" smtClean="0">
                          <a:solidFill>
                            <a:schemeClr val="tx1"/>
                          </a:solidFill>
                          <a:latin typeface="ＭＳ ゴシック" panose="020B0609070205080204" pitchFamily="49" charset="-128"/>
                          <a:ea typeface="ＭＳ ゴシック" panose="020B0609070205080204" pitchFamily="49" charset="-128"/>
                        </a:rPr>
                        <a:t>26</a:t>
                      </a:r>
                      <a:r>
                        <a:rPr lang="ja-JP" altLang="en-US" sz="1600" dirty="0" smtClean="0">
                          <a:solidFill>
                            <a:schemeClr val="tx1"/>
                          </a:solidFill>
                          <a:latin typeface="ＭＳ ゴシック" panose="020B0609070205080204" pitchFamily="49" charset="-128"/>
                          <a:ea typeface="ＭＳ ゴシック" panose="020B0609070205080204" pitchFamily="49" charset="-128"/>
                        </a:rPr>
                        <a:t>年度調査））</a:t>
                      </a: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endParaRPr lang="ja-JP" altLang="ja-JP" sz="24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2000" b="1" dirty="0" smtClean="0">
                          <a:latin typeface="ＭＳ ゴシック" panose="020B0609070205080204" pitchFamily="49" charset="-128"/>
                          <a:ea typeface="ＭＳ ゴシック" panose="020B0609070205080204" pitchFamily="49" charset="-128"/>
                        </a:rPr>
                        <a:t>○不適切事例及び不正事例の収集・検証と周知</a:t>
                      </a:r>
                      <a:endParaRPr kumimoji="1" lang="en-US" altLang="ja-JP" sz="2000" b="1" dirty="0" smtClean="0">
                        <a:latin typeface="ＭＳ ゴシック" panose="020B0609070205080204" pitchFamily="49" charset="-128"/>
                        <a:ea typeface="ＭＳ ゴシック" panose="020B0609070205080204" pitchFamily="49" charset="-128"/>
                      </a:endParaRPr>
                    </a:p>
                    <a:p>
                      <a:endParaRPr kumimoji="1" lang="en-US" altLang="ja-JP" sz="2400" b="1" dirty="0" smtClean="0">
                        <a:latin typeface="ＭＳ ゴシック" panose="020B0609070205080204" pitchFamily="49" charset="-128"/>
                        <a:ea typeface="ＭＳ ゴシック" panose="020B0609070205080204" pitchFamily="49" charset="-128"/>
                      </a:endParaRPr>
                    </a:p>
                    <a:p>
                      <a:r>
                        <a:rPr kumimoji="1" lang="ja-JP" altLang="en-US" sz="2000" b="1" dirty="0" smtClean="0">
                          <a:latin typeface="ＭＳ ゴシック" panose="020B0609070205080204" pitchFamily="49" charset="-128"/>
                          <a:ea typeface="ＭＳ ゴシック" panose="020B0609070205080204" pitchFamily="49" charset="-128"/>
                        </a:rPr>
                        <a:t>○特定事業所集中減算のあり方の検討</a:t>
                      </a:r>
                      <a:endParaRPr kumimoji="1" lang="en-US" altLang="ja-JP" sz="2000" b="1" dirty="0" smtClean="0">
                        <a:latin typeface="ＭＳ ゴシック" panose="020B0609070205080204" pitchFamily="49" charset="-128"/>
                        <a:ea typeface="ＭＳ ゴシック" panose="020B0609070205080204" pitchFamily="49" charset="-128"/>
                      </a:endParaRPr>
                    </a:p>
                  </a:txBody>
                  <a:tcPr marL="99012" marR="9901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5" name="正方形/長方形 4"/>
          <p:cNvSpPr/>
          <p:nvPr/>
        </p:nvSpPr>
        <p:spPr>
          <a:xfrm rot="5400000">
            <a:off x="-102251" y="6492424"/>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295</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46093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325" y="2308381"/>
            <a:ext cx="9656023" cy="4469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82844" tIns="41422" rIns="82844" bIns="41422" anchor="ctr">
            <a:spAutoFit/>
          </a:bodyPr>
          <a:lstStyle/>
          <a:p>
            <a:pPr marL="207109" indent="-207109">
              <a:spcAft>
                <a:spcPts val="600"/>
              </a:spcAft>
              <a:defRPr/>
            </a:pPr>
            <a:r>
              <a:rPr lang="en-US" altLang="ja-JP" sz="1400" b="1" dirty="0" smtClean="0">
                <a:solidFill>
                  <a:prstClr val="black"/>
                </a:solidFill>
                <a:latin typeface="Helvetica"/>
                <a:ea typeface="ヒラギノ丸ゴ ProN W4"/>
              </a:rPr>
              <a:t>【</a:t>
            </a:r>
            <a:r>
              <a:rPr lang="ja-JP" altLang="en-US" sz="1400" b="1" dirty="0" smtClean="0">
                <a:solidFill>
                  <a:prstClr val="black"/>
                </a:solidFill>
                <a:latin typeface="Helvetica"/>
                <a:ea typeface="ヒラギノ丸ゴ ProN W4"/>
              </a:rPr>
              <a:t>高齢者が入居する賃貸住宅等の供給・管理について</a:t>
            </a:r>
            <a:r>
              <a:rPr lang="en-US" altLang="ja-JP" sz="1400" b="1" dirty="0" smtClean="0">
                <a:solidFill>
                  <a:prstClr val="black"/>
                </a:solidFill>
                <a:latin typeface="Helvetica"/>
                <a:ea typeface="ヒラギノ丸ゴ ProN W4"/>
              </a:rPr>
              <a:t>】</a:t>
            </a:r>
          </a:p>
          <a:p>
            <a:pPr marL="207109" indent="-207109">
              <a:buFont typeface="Arial" panose="020B0604020202020204" pitchFamily="34" charset="0"/>
              <a:buChar char="•"/>
              <a:defRPr/>
            </a:pPr>
            <a:r>
              <a:rPr lang="ja-JP" altLang="en-US" sz="1400" dirty="0" smtClean="0">
                <a:solidFill>
                  <a:prstClr val="black"/>
                </a:solidFill>
                <a:latin typeface="Helvetica"/>
                <a:ea typeface="ヒラギノ丸ゴ ProN W4"/>
              </a:rPr>
              <a:t>介護を必要とする高齢者や単身の高齢者等が安心して日常生活を営むために</a:t>
            </a:r>
            <a:r>
              <a:rPr lang="ja-JP" altLang="en-US" sz="1400" dirty="0">
                <a:solidFill>
                  <a:prstClr val="black"/>
                </a:solidFill>
                <a:latin typeface="Helvetica"/>
                <a:ea typeface="ヒラギノ丸ゴ ProN W4"/>
              </a:rPr>
              <a:t>は、</a:t>
            </a:r>
            <a:r>
              <a:rPr lang="ja-JP" altLang="en-US" sz="1400" u="sng" dirty="0">
                <a:solidFill>
                  <a:prstClr val="black"/>
                </a:solidFill>
                <a:latin typeface="Helvetica"/>
                <a:ea typeface="ヒラギノ丸ゴ ProN W4"/>
              </a:rPr>
              <a:t>高齢者居宅生活支援サービスを</a:t>
            </a:r>
            <a:r>
              <a:rPr lang="ja-JP" altLang="en-US" sz="1400" u="sng" dirty="0" smtClean="0">
                <a:solidFill>
                  <a:prstClr val="black"/>
                </a:solidFill>
                <a:latin typeface="Helvetica"/>
                <a:ea typeface="ヒラギノ丸ゴ ProN W4"/>
              </a:rPr>
              <a:t>円滑に利用できる環境を整備することが必要</a:t>
            </a:r>
            <a:r>
              <a:rPr lang="ja-JP" altLang="en-US" sz="1400" dirty="0" smtClean="0">
                <a:solidFill>
                  <a:prstClr val="black"/>
                </a:solidFill>
                <a:latin typeface="Helvetica"/>
                <a:ea typeface="ヒラギノ丸ゴ ProN W4"/>
              </a:rPr>
              <a:t>であり、</a:t>
            </a:r>
            <a:r>
              <a:rPr lang="ja-JP" altLang="en-US" sz="1400" u="sng" dirty="0" smtClean="0">
                <a:solidFill>
                  <a:prstClr val="black"/>
                </a:solidFill>
                <a:latin typeface="Helvetica"/>
                <a:ea typeface="ヒラギノ丸ゴ ProN W4"/>
              </a:rPr>
              <a:t>住宅政策と福祉政策が連携して、高齢者が身体状況等に応じた望ましい日常生活を営むために</a:t>
            </a:r>
            <a:r>
              <a:rPr lang="ja-JP" altLang="en-US" sz="1400" u="sng" dirty="0">
                <a:solidFill>
                  <a:prstClr val="black"/>
                </a:solidFill>
                <a:latin typeface="Helvetica"/>
                <a:ea typeface="ヒラギノ丸ゴ ProN W4"/>
              </a:rPr>
              <a:t>必要な高齢者居宅生活支援サービスが</a:t>
            </a:r>
            <a:r>
              <a:rPr lang="ja-JP" altLang="en-US" sz="1400" u="sng" dirty="0" smtClean="0">
                <a:solidFill>
                  <a:prstClr val="black"/>
                </a:solidFill>
                <a:latin typeface="Helvetica"/>
                <a:ea typeface="ヒラギノ丸ゴ ProN W4"/>
              </a:rPr>
              <a:t>付いている高齢者の住まいの整備</a:t>
            </a:r>
            <a:r>
              <a:rPr lang="ja-JP" altLang="en-US" sz="1400" dirty="0" smtClean="0">
                <a:solidFill>
                  <a:prstClr val="black"/>
                </a:solidFill>
                <a:latin typeface="Helvetica"/>
                <a:ea typeface="ヒラギノ丸ゴ ProN W4"/>
              </a:rPr>
              <a:t>を進めることが求められている。</a:t>
            </a:r>
            <a:endParaRPr lang="en-US" altLang="ja-JP" sz="1400" dirty="0" smtClean="0">
              <a:solidFill>
                <a:prstClr val="black"/>
              </a:solidFill>
              <a:latin typeface="Helvetica"/>
              <a:ea typeface="ヒラギノ丸ゴ ProN W4"/>
            </a:endParaRPr>
          </a:p>
          <a:p>
            <a:pPr marL="207109" indent="-207109">
              <a:buFont typeface="Arial" panose="020B0604020202020204" pitchFamily="34" charset="0"/>
              <a:buChar char="•"/>
              <a:defRPr/>
            </a:pPr>
            <a:endParaRPr lang="en-US" altLang="ja-JP" sz="800" dirty="0" smtClean="0">
              <a:solidFill>
                <a:prstClr val="black"/>
              </a:solidFill>
              <a:latin typeface="Helvetica"/>
              <a:ea typeface="ヒラギノ丸ゴ ProN W4"/>
            </a:endParaRPr>
          </a:p>
          <a:p>
            <a:pPr marL="207109" indent="-207109">
              <a:buFont typeface="Arial" panose="020B0604020202020204" pitchFamily="34" charset="0"/>
              <a:buChar char="•"/>
              <a:defRPr/>
            </a:pPr>
            <a:r>
              <a:rPr lang="ja-JP" altLang="en-US" sz="1400" dirty="0" smtClean="0">
                <a:solidFill>
                  <a:prstClr val="black"/>
                </a:solidFill>
                <a:latin typeface="Helvetica"/>
                <a:ea typeface="ヒラギノ丸ゴ ProN W4"/>
              </a:rPr>
              <a:t>賃貸人は、（中略）</a:t>
            </a:r>
            <a:r>
              <a:rPr lang="ja-JP" altLang="en-US" sz="1400" u="sng" dirty="0" smtClean="0">
                <a:solidFill>
                  <a:prstClr val="black"/>
                </a:solidFill>
                <a:latin typeface="Helvetica"/>
                <a:ea typeface="ヒラギノ丸ゴ ProN W4"/>
              </a:rPr>
              <a:t>賃貸条件を著しく不当なものとすること等の差別的な取扱いを行わないよう努める必要</a:t>
            </a:r>
            <a:r>
              <a:rPr lang="ja-JP" altLang="en-US" sz="1400" dirty="0" smtClean="0">
                <a:solidFill>
                  <a:prstClr val="black"/>
                </a:solidFill>
                <a:latin typeface="Helvetica"/>
                <a:ea typeface="ヒラギノ丸ゴ ProN W4"/>
              </a:rPr>
              <a:t>。</a:t>
            </a:r>
            <a:endParaRPr lang="en-US" altLang="ja-JP" sz="1400" dirty="0" smtClean="0">
              <a:solidFill>
                <a:prstClr val="black"/>
              </a:solidFill>
              <a:latin typeface="Helvetica"/>
              <a:ea typeface="ヒラギノ丸ゴ ProN W4"/>
            </a:endParaRPr>
          </a:p>
          <a:p>
            <a:pPr>
              <a:defRPr/>
            </a:pPr>
            <a:endParaRPr lang="en-US" altLang="ja-JP" sz="1400" dirty="0">
              <a:solidFill>
                <a:prstClr val="black"/>
              </a:solidFill>
              <a:latin typeface="Helvetica"/>
              <a:ea typeface="ヒラギノ丸ゴ ProN W4"/>
            </a:endParaRPr>
          </a:p>
          <a:p>
            <a:pPr marL="207109" indent="-207109">
              <a:spcBef>
                <a:spcPts val="600"/>
              </a:spcBef>
              <a:spcAft>
                <a:spcPts val="600"/>
              </a:spcAft>
              <a:defRPr/>
            </a:pPr>
            <a:r>
              <a:rPr lang="en-US" altLang="ja-JP" sz="1400" b="1" dirty="0" smtClean="0">
                <a:solidFill>
                  <a:prstClr val="black"/>
                </a:solidFill>
                <a:latin typeface="Helvetica"/>
                <a:ea typeface="ヒラギノ丸ゴ ProN W4"/>
              </a:rPr>
              <a:t>【</a:t>
            </a:r>
            <a:r>
              <a:rPr lang="ja-JP" altLang="en-US" sz="1400" b="1" dirty="0" smtClean="0">
                <a:solidFill>
                  <a:prstClr val="black"/>
                </a:solidFill>
                <a:latin typeface="Helvetica"/>
                <a:ea typeface="ヒラギノ丸ゴ ProN W4"/>
              </a:rPr>
              <a:t>高齢者居宅生活支援サービス</a:t>
            </a:r>
            <a:r>
              <a:rPr lang="en-US" altLang="ja-JP" sz="1400" b="1" baseline="30000" dirty="0" smtClean="0">
                <a:solidFill>
                  <a:prstClr val="black"/>
                </a:solidFill>
                <a:latin typeface="Helvetica"/>
                <a:ea typeface="ヒラギノ丸ゴ ProN W4"/>
              </a:rPr>
              <a:t>※</a:t>
            </a:r>
            <a:r>
              <a:rPr lang="ja-JP" altLang="en-US" sz="1400" b="1" dirty="0" smtClean="0">
                <a:solidFill>
                  <a:prstClr val="black"/>
                </a:solidFill>
                <a:latin typeface="Helvetica"/>
                <a:ea typeface="ヒラギノ丸ゴ ProN W4"/>
              </a:rPr>
              <a:t>について</a:t>
            </a:r>
            <a:r>
              <a:rPr lang="en-US" altLang="ja-JP" sz="1400" b="1" dirty="0" smtClean="0">
                <a:solidFill>
                  <a:prstClr val="black"/>
                </a:solidFill>
                <a:latin typeface="Helvetica"/>
                <a:ea typeface="ヒラギノ丸ゴ ProN W4"/>
              </a:rPr>
              <a:t>】</a:t>
            </a:r>
          </a:p>
          <a:p>
            <a:pPr marL="207109" indent="-207109">
              <a:buFont typeface="Arial" panose="020B0604020202020204" pitchFamily="34" charset="0"/>
              <a:buChar char="•"/>
              <a:defRPr/>
            </a:pPr>
            <a:r>
              <a:rPr lang="ja-JP" altLang="en-US" sz="1400" dirty="0">
                <a:solidFill>
                  <a:prstClr val="black"/>
                </a:solidFill>
                <a:latin typeface="Helvetica"/>
                <a:ea typeface="ヒラギノ丸ゴ ProN W4"/>
              </a:rPr>
              <a:t>当該賃貸住宅において高齢者居宅生活支援サービスの提供が行われる場合には、当該賃貸住宅に係る</a:t>
            </a:r>
            <a:r>
              <a:rPr lang="ja-JP" altLang="en-US" sz="1400" u="sng" dirty="0">
                <a:solidFill>
                  <a:prstClr val="black"/>
                </a:solidFill>
                <a:latin typeface="Helvetica"/>
                <a:ea typeface="ヒラギノ丸ゴ ProN W4"/>
              </a:rPr>
              <a:t>賃貸借契約と高齢者居住生活支援サービスの提供に係る契約とを、別個の契約として明確に区分するよう</a:t>
            </a:r>
            <a:r>
              <a:rPr lang="ja-JP" altLang="en-US" sz="1400" u="sng" dirty="0" smtClean="0">
                <a:solidFill>
                  <a:prstClr val="black"/>
                </a:solidFill>
                <a:latin typeface="Helvetica"/>
                <a:ea typeface="ヒラギノ丸ゴ ProN W4"/>
              </a:rPr>
              <a:t>努める必要</a:t>
            </a:r>
            <a:r>
              <a:rPr lang="ja-JP" altLang="en-US" sz="1400" dirty="0" smtClean="0">
                <a:solidFill>
                  <a:prstClr val="black"/>
                </a:solidFill>
                <a:latin typeface="Helvetica"/>
                <a:ea typeface="ヒラギノ丸ゴ ProN W4"/>
              </a:rPr>
              <a:t>。</a:t>
            </a:r>
            <a:endParaRPr lang="en-US" altLang="ja-JP" sz="1400" dirty="0" smtClean="0">
              <a:solidFill>
                <a:prstClr val="black"/>
              </a:solidFill>
              <a:latin typeface="Helvetica"/>
              <a:ea typeface="ヒラギノ丸ゴ ProN W4"/>
            </a:endParaRPr>
          </a:p>
          <a:p>
            <a:pPr>
              <a:defRPr/>
            </a:pPr>
            <a:endParaRPr lang="en-US" altLang="ja-JP" sz="800" dirty="0" smtClean="0">
              <a:solidFill>
                <a:prstClr val="black"/>
              </a:solidFill>
              <a:latin typeface="Helvetica"/>
              <a:ea typeface="ヒラギノ丸ゴ ProN W4"/>
            </a:endParaRPr>
          </a:p>
          <a:p>
            <a:pPr marL="207109" indent="-207109">
              <a:buFont typeface="Arial" panose="020B0604020202020204" pitchFamily="34" charset="0"/>
              <a:buChar char="•"/>
              <a:defRPr/>
            </a:pPr>
            <a:r>
              <a:rPr lang="ja-JP" altLang="en-US" sz="1400" dirty="0" smtClean="0">
                <a:solidFill>
                  <a:prstClr val="black"/>
                </a:solidFill>
                <a:latin typeface="Helvetica"/>
                <a:ea typeface="ヒラギノ丸ゴ ProN W4"/>
              </a:rPr>
              <a:t>賃貸人は、自ら</a:t>
            </a:r>
            <a:r>
              <a:rPr lang="ja-JP" altLang="en-US" sz="1400" dirty="0">
                <a:solidFill>
                  <a:prstClr val="black"/>
                </a:solidFill>
                <a:latin typeface="Helvetica"/>
                <a:ea typeface="ヒラギノ丸ゴ ProN W4"/>
              </a:rPr>
              <a:t>高齢者居宅生活支援</a:t>
            </a:r>
            <a:r>
              <a:rPr lang="ja-JP" altLang="en-US" sz="1400" dirty="0" smtClean="0">
                <a:solidFill>
                  <a:prstClr val="black"/>
                </a:solidFill>
                <a:latin typeface="Helvetica"/>
                <a:ea typeface="ヒラギノ丸ゴ ProN W4"/>
              </a:rPr>
              <a:t>サービスを提供する場合には適正な</a:t>
            </a:r>
            <a:r>
              <a:rPr lang="ja-JP" altLang="en-US" sz="1400" dirty="0">
                <a:solidFill>
                  <a:prstClr val="black"/>
                </a:solidFill>
                <a:latin typeface="Helvetica"/>
                <a:ea typeface="ヒラギノ丸ゴ ProN W4"/>
              </a:rPr>
              <a:t>高齢者居宅生活支援</a:t>
            </a:r>
            <a:r>
              <a:rPr lang="ja-JP" altLang="en-US" sz="1400" dirty="0" smtClean="0">
                <a:solidFill>
                  <a:prstClr val="black"/>
                </a:solidFill>
                <a:latin typeface="Helvetica"/>
                <a:ea typeface="ヒラギノ丸ゴ ProN W4"/>
              </a:rPr>
              <a:t>サービスを提供するとともに、委託</a:t>
            </a:r>
            <a:r>
              <a:rPr lang="ja-JP" altLang="en-US" sz="1400" dirty="0">
                <a:solidFill>
                  <a:prstClr val="black"/>
                </a:solidFill>
                <a:latin typeface="Helvetica"/>
                <a:ea typeface="ヒラギノ丸ゴ ProN W4"/>
              </a:rPr>
              <a:t>又</a:t>
            </a:r>
            <a:r>
              <a:rPr lang="ja-JP" altLang="en-US" sz="1400" dirty="0" smtClean="0">
                <a:solidFill>
                  <a:prstClr val="black"/>
                </a:solidFill>
                <a:latin typeface="Helvetica"/>
                <a:ea typeface="ヒラギノ丸ゴ ProN W4"/>
              </a:rPr>
              <a:t>は提供により</a:t>
            </a:r>
            <a:r>
              <a:rPr lang="ja-JP" altLang="en-US" sz="1400" dirty="0">
                <a:solidFill>
                  <a:prstClr val="black"/>
                </a:solidFill>
                <a:latin typeface="Helvetica"/>
                <a:ea typeface="ヒラギノ丸ゴ ProN W4"/>
              </a:rPr>
              <a:t>高齢者居宅生活支援</a:t>
            </a:r>
            <a:r>
              <a:rPr lang="ja-JP" altLang="en-US" sz="1400" dirty="0" smtClean="0">
                <a:solidFill>
                  <a:prstClr val="black"/>
                </a:solidFill>
                <a:latin typeface="Helvetica"/>
                <a:ea typeface="ヒラギノ丸ゴ ProN W4"/>
              </a:rPr>
              <a:t>サービスを提供する場合には実際に</a:t>
            </a:r>
            <a:r>
              <a:rPr lang="ja-JP" altLang="en-US" sz="1400" dirty="0">
                <a:solidFill>
                  <a:prstClr val="black"/>
                </a:solidFill>
                <a:latin typeface="Helvetica"/>
                <a:ea typeface="ヒラギノ丸ゴ ProN W4"/>
              </a:rPr>
              <a:t>高齢者居宅生活支援</a:t>
            </a:r>
            <a:r>
              <a:rPr lang="ja-JP" altLang="en-US" sz="1400" dirty="0" smtClean="0">
                <a:solidFill>
                  <a:prstClr val="black"/>
                </a:solidFill>
                <a:latin typeface="Helvetica"/>
                <a:ea typeface="ヒラギノ丸ゴ ProN W4"/>
              </a:rPr>
              <a:t>サービスを提供する事業者との契約を通じて適正なサービスの提供が行われるように措置することが必要。</a:t>
            </a:r>
            <a:endParaRPr lang="en-US" altLang="ja-JP" sz="1400" dirty="0" smtClean="0">
              <a:solidFill>
                <a:prstClr val="black"/>
              </a:solidFill>
              <a:latin typeface="Helvetica"/>
              <a:ea typeface="ヒラギノ丸ゴ ProN W4"/>
            </a:endParaRPr>
          </a:p>
          <a:p>
            <a:pPr>
              <a:defRPr/>
            </a:pPr>
            <a:endParaRPr lang="en-US" altLang="ja-JP" sz="800" dirty="0">
              <a:solidFill>
                <a:prstClr val="black"/>
              </a:solidFill>
              <a:latin typeface="Helvetica"/>
              <a:ea typeface="ヒラギノ丸ゴ ProN W4"/>
            </a:endParaRPr>
          </a:p>
          <a:p>
            <a:pPr marL="207109" indent="-207109">
              <a:buFont typeface="Arial" panose="020B0604020202020204" pitchFamily="34" charset="0"/>
              <a:buChar char="•"/>
              <a:defRPr/>
            </a:pPr>
            <a:r>
              <a:rPr lang="ja-JP" altLang="en-US" sz="1400" u="sng" dirty="0" smtClean="0">
                <a:solidFill>
                  <a:prstClr val="black"/>
                </a:solidFill>
                <a:latin typeface="Helvetica"/>
                <a:ea typeface="ヒラギノ丸ゴ ProN W4"/>
              </a:rPr>
              <a:t>賃貸人</a:t>
            </a:r>
            <a:r>
              <a:rPr lang="ja-JP" altLang="en-US" sz="1400" u="sng" dirty="0">
                <a:solidFill>
                  <a:prstClr val="black"/>
                </a:solidFill>
                <a:latin typeface="Helvetica"/>
                <a:ea typeface="ヒラギノ丸ゴ ProN W4"/>
              </a:rPr>
              <a:t>又は登録事業者は</a:t>
            </a:r>
            <a:r>
              <a:rPr lang="ja-JP" altLang="en-US" sz="1400" dirty="0">
                <a:solidFill>
                  <a:prstClr val="black"/>
                </a:solidFill>
                <a:latin typeface="Helvetica"/>
                <a:ea typeface="ヒラギノ丸ゴ ProN W4"/>
              </a:rPr>
              <a:t>、入居者に高齢者居住生活支援サービスを提供する場合には、入居者の募集に当たって、</a:t>
            </a:r>
            <a:r>
              <a:rPr lang="ja-JP" altLang="en-US" sz="1400" u="sng" dirty="0">
                <a:solidFill>
                  <a:prstClr val="black"/>
                </a:solidFill>
                <a:latin typeface="Helvetica"/>
                <a:ea typeface="ヒラギノ丸ゴ ProN W4"/>
              </a:rPr>
              <a:t>高齢者居住生活支援サービスの内容、対価、提供する事業者</a:t>
            </a:r>
            <a:r>
              <a:rPr lang="ja-JP" altLang="en-US" sz="1400" dirty="0">
                <a:solidFill>
                  <a:prstClr val="black"/>
                </a:solidFill>
                <a:latin typeface="Helvetica"/>
                <a:ea typeface="ヒラギノ丸ゴ ProN W4"/>
              </a:rPr>
              <a:t>及び賃貸の条件の内容</a:t>
            </a:r>
            <a:r>
              <a:rPr lang="ja-JP" altLang="en-US" sz="1400" u="sng" dirty="0">
                <a:solidFill>
                  <a:prstClr val="black"/>
                </a:solidFill>
                <a:latin typeface="Helvetica"/>
                <a:ea typeface="ヒラギノ丸ゴ ProN W4"/>
              </a:rPr>
              <a:t>に係る正確な情報を提供</a:t>
            </a:r>
            <a:r>
              <a:rPr lang="ja-JP" altLang="en-US" sz="1400" dirty="0">
                <a:solidFill>
                  <a:prstClr val="black"/>
                </a:solidFill>
                <a:latin typeface="Helvetica"/>
                <a:ea typeface="ヒラギノ丸ゴ ProN W4"/>
              </a:rPr>
              <a:t>すべきである</a:t>
            </a:r>
            <a:r>
              <a:rPr lang="ja-JP" altLang="en-US" sz="1400" dirty="0" smtClean="0">
                <a:solidFill>
                  <a:prstClr val="black"/>
                </a:solidFill>
                <a:latin typeface="Helvetica"/>
                <a:ea typeface="ヒラギノ丸ゴ ProN W4"/>
              </a:rPr>
              <a:t>。</a:t>
            </a:r>
            <a:endParaRPr lang="en-US" altLang="ja-JP" sz="1400" dirty="0" smtClean="0">
              <a:solidFill>
                <a:prstClr val="black"/>
              </a:solidFill>
              <a:latin typeface="Helvetica"/>
              <a:ea typeface="ヒラギノ丸ゴ ProN W4"/>
            </a:endParaRPr>
          </a:p>
          <a:p>
            <a:pPr marL="207109" indent="-207109">
              <a:buFont typeface="Arial" panose="020B0604020202020204" pitchFamily="34" charset="0"/>
              <a:buChar char="•"/>
              <a:defRPr/>
            </a:pPr>
            <a:endParaRPr lang="en-US" altLang="ja-JP" sz="800" dirty="0">
              <a:solidFill>
                <a:prstClr val="black"/>
              </a:solidFill>
              <a:latin typeface="Helvetica"/>
              <a:ea typeface="ヒラギノ丸ゴ ProN W4"/>
            </a:endParaRPr>
          </a:p>
          <a:p>
            <a:pPr marL="207109" indent="-207109">
              <a:buFont typeface="Arial" panose="020B0604020202020204" pitchFamily="34" charset="0"/>
              <a:buChar char="•"/>
              <a:defRPr/>
            </a:pPr>
            <a:r>
              <a:rPr lang="ja-JP" altLang="en-US" sz="1400" u="sng" dirty="0">
                <a:solidFill>
                  <a:prstClr val="black"/>
                </a:solidFill>
                <a:latin typeface="Helvetica"/>
                <a:ea typeface="ヒラギノ丸ゴ ProN W4"/>
              </a:rPr>
              <a:t>入居者が、①賃貸人若しくは登録事業者が直接提供する高齢者居宅生活支援サービス又は②賃貸人若しくは登録事業者が委託し若しくは提携する事業者が提供する高齢者居宅生活支援サービス以外の外部事業者が提供する高齢者居宅生活支援サービスの利用を希望した場合には、その利用を制限すべきではない</a:t>
            </a:r>
            <a:r>
              <a:rPr lang="ja-JP" altLang="en-US" sz="1400" u="sng" dirty="0" smtClean="0">
                <a:solidFill>
                  <a:prstClr val="black"/>
                </a:solidFill>
                <a:latin typeface="Helvetica"/>
                <a:ea typeface="ヒラギノ丸ゴ ProN W4"/>
              </a:rPr>
              <a:t>。</a:t>
            </a:r>
            <a:endParaRPr lang="en-US" altLang="ja-JP" sz="1400" dirty="0" smtClean="0">
              <a:solidFill>
                <a:prstClr val="black"/>
              </a:solidFill>
              <a:latin typeface="Helvetica"/>
              <a:ea typeface="ヒラギノ丸ゴ ProN W4"/>
            </a:endParaRPr>
          </a:p>
        </p:txBody>
      </p:sp>
      <p:sp>
        <p:nvSpPr>
          <p:cNvPr id="9" name="角丸四角形 8"/>
          <p:cNvSpPr/>
          <p:nvPr/>
        </p:nvSpPr>
        <p:spPr>
          <a:xfrm>
            <a:off x="38451" y="980728"/>
            <a:ext cx="9823275" cy="5904656"/>
          </a:xfrm>
          <a:prstGeom prst="roundRect">
            <a:avLst>
              <a:gd name="adj" fmla="val 717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88637" tIns="44321" rIns="88637" bIns="44321">
            <a:noAutofit/>
          </a:bodyPr>
          <a:lstStyle/>
          <a:p>
            <a:pPr defTabSz="913575" eaLnBrk="0" hangingPunct="0">
              <a:lnSpc>
                <a:spcPts val="1845"/>
              </a:lnSpc>
              <a:defRPr/>
            </a:pPr>
            <a:endParaRPr lang="en-US" altLang="ja-JP" sz="1200" dirty="0">
              <a:solidFill>
                <a:prstClr val="black"/>
              </a:solidFill>
              <a:latin typeface="Helvetica"/>
              <a:ea typeface="ヒラギノ丸ゴ ProN W4"/>
              <a:cs typeface="Times New Roman" pitchFamily="18" charset="0"/>
            </a:endParaRPr>
          </a:p>
        </p:txBody>
      </p:sp>
      <p:sp>
        <p:nvSpPr>
          <p:cNvPr id="73" name="角丸四角形 72"/>
          <p:cNvSpPr/>
          <p:nvPr/>
        </p:nvSpPr>
        <p:spPr>
          <a:xfrm>
            <a:off x="116890" y="476672"/>
            <a:ext cx="9667458" cy="1656185"/>
          </a:xfrm>
          <a:prstGeom prst="roundRect">
            <a:avLst>
              <a:gd name="adj" fmla="val 7172"/>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wrap="square" lIns="88637" tIns="44321" rIns="36000" bIns="44321" anchor="ctr">
            <a:noAutofit/>
          </a:bodyPr>
          <a:lstStyle/>
          <a:p>
            <a:pPr marL="171450" indent="-171450" defTabSz="913575" eaLnBrk="0" hangingPunct="0">
              <a:lnSpc>
                <a:spcPts val="1845"/>
              </a:lnSpc>
              <a:spcAft>
                <a:spcPts val="600"/>
              </a:spcAft>
              <a:buFont typeface="Wingdings" panose="05000000000000000000" pitchFamily="2" charset="2"/>
              <a:buChar char="p"/>
              <a:defRPr/>
            </a:pPr>
            <a:r>
              <a:rPr lang="ja-JP" altLang="en-US" sz="1600" dirty="0" smtClean="0">
                <a:solidFill>
                  <a:prstClr val="black"/>
                </a:solidFill>
                <a:latin typeface="Helvetica"/>
                <a:ea typeface="ヒラギノ丸ゴ ProN W4"/>
                <a:cs typeface="Times New Roman" pitchFamily="18" charset="0"/>
              </a:rPr>
              <a:t> 「基本方針」においては、住宅政策と福祉政策が連携して、</a:t>
            </a:r>
            <a:r>
              <a:rPr lang="ja-JP" altLang="en-US" sz="1600" dirty="0">
                <a:solidFill>
                  <a:prstClr val="black"/>
                </a:solidFill>
                <a:latin typeface="Helvetica"/>
                <a:ea typeface="ヒラギノ丸ゴ ProN W4"/>
              </a:rPr>
              <a:t>高齢者居宅生活支援</a:t>
            </a:r>
            <a:r>
              <a:rPr lang="ja-JP" altLang="en-US" sz="1600" dirty="0" smtClean="0">
                <a:solidFill>
                  <a:prstClr val="black"/>
                </a:solidFill>
                <a:latin typeface="Helvetica"/>
                <a:ea typeface="ヒラギノ丸ゴ ProN W4"/>
              </a:rPr>
              <a:t>サービスが適切に提供される高齢者向け住まいを確保する必要があるとされている。</a:t>
            </a:r>
            <a:endParaRPr lang="en-US" altLang="ja-JP" sz="1600" dirty="0" smtClean="0">
              <a:solidFill>
                <a:prstClr val="black"/>
              </a:solidFill>
              <a:latin typeface="Helvetica"/>
              <a:ea typeface="ヒラギノ丸ゴ ProN W4"/>
            </a:endParaRPr>
          </a:p>
          <a:p>
            <a:pPr marL="171450" indent="-171450" defTabSz="913575" eaLnBrk="0" hangingPunct="0">
              <a:lnSpc>
                <a:spcPts val="1845"/>
              </a:lnSpc>
              <a:spcAft>
                <a:spcPts val="600"/>
              </a:spcAft>
              <a:buFont typeface="Wingdings" panose="05000000000000000000" pitchFamily="2" charset="2"/>
              <a:buChar char="p"/>
              <a:defRPr/>
            </a:pPr>
            <a:r>
              <a:rPr lang="en-US" altLang="ja-JP" sz="1600" dirty="0">
                <a:solidFill>
                  <a:prstClr val="black"/>
                </a:solidFill>
                <a:latin typeface="Helvetica"/>
                <a:ea typeface="ヒラギノ丸ゴ ProN W4"/>
                <a:cs typeface="Times New Roman" pitchFamily="18" charset="0"/>
              </a:rPr>
              <a:t> </a:t>
            </a:r>
            <a:r>
              <a:rPr lang="ja-JP" altLang="en-US" sz="1600" dirty="0" smtClean="0">
                <a:solidFill>
                  <a:prstClr val="black"/>
                </a:solidFill>
                <a:latin typeface="Helvetica"/>
                <a:ea typeface="ヒラギノ丸ゴ ProN W4"/>
                <a:cs typeface="Times New Roman" pitchFamily="18" charset="0"/>
              </a:rPr>
              <a:t>特に外部サービスの利用については、</a:t>
            </a:r>
            <a:r>
              <a:rPr lang="ja-JP" altLang="en-US" sz="1600" b="1" dirty="0" smtClean="0">
                <a:solidFill>
                  <a:srgbClr val="FF0000"/>
                </a:solidFill>
                <a:latin typeface="Helvetica"/>
                <a:ea typeface="ヒラギノ丸ゴ ProN W4"/>
                <a:cs typeface="Times New Roman" pitchFamily="18" charset="0"/>
              </a:rPr>
              <a:t>他者による介護サービス等の利用を妨げない</a:t>
            </a:r>
            <a:r>
              <a:rPr lang="ja-JP" altLang="en-US" sz="1600" dirty="0" smtClean="0">
                <a:solidFill>
                  <a:prstClr val="black"/>
                </a:solidFill>
                <a:latin typeface="Helvetica"/>
                <a:ea typeface="ヒラギノ丸ゴ ProN W4"/>
                <a:cs typeface="Times New Roman" pitchFamily="18" charset="0"/>
              </a:rPr>
              <a:t>こと、</a:t>
            </a:r>
            <a:r>
              <a:rPr lang="ja-JP" altLang="en-US" sz="1600" b="1" dirty="0" smtClean="0">
                <a:solidFill>
                  <a:srgbClr val="FF0000"/>
                </a:solidFill>
                <a:latin typeface="Helvetica"/>
                <a:ea typeface="ヒラギノ丸ゴ ProN W4"/>
                <a:cs typeface="Times New Roman" pitchFamily="18" charset="0"/>
              </a:rPr>
              <a:t>賃貸条件を不当なものとしない</a:t>
            </a:r>
            <a:r>
              <a:rPr lang="ja-JP" altLang="en-US" sz="1600" dirty="0" smtClean="0">
                <a:solidFill>
                  <a:prstClr val="black"/>
                </a:solidFill>
                <a:latin typeface="Helvetica"/>
                <a:ea typeface="ヒラギノ丸ゴ ProN W4"/>
                <a:cs typeface="Times New Roman" pitchFamily="18" charset="0"/>
              </a:rPr>
              <a:t>ことなど、住宅事業者と介護事業者が不適切に結びつかないよう求めている。</a:t>
            </a:r>
            <a:endParaRPr lang="en-US" altLang="ja-JP" sz="1600" dirty="0" smtClean="0">
              <a:solidFill>
                <a:prstClr val="black"/>
              </a:solidFill>
              <a:latin typeface="Helvetica"/>
              <a:ea typeface="ヒラギノ丸ゴ ProN W4"/>
              <a:cs typeface="Times New Roman" pitchFamily="18" charset="0"/>
            </a:endParaRPr>
          </a:p>
          <a:p>
            <a:pPr marL="171450" indent="-171450" defTabSz="913575" eaLnBrk="0" hangingPunct="0">
              <a:lnSpc>
                <a:spcPts val="1845"/>
              </a:lnSpc>
              <a:buFont typeface="Wingdings" panose="05000000000000000000" pitchFamily="2" charset="2"/>
              <a:buChar char="p"/>
              <a:defRPr/>
            </a:pPr>
            <a:r>
              <a:rPr lang="ja-JP" altLang="en-US" sz="1600" dirty="0" smtClean="0">
                <a:solidFill>
                  <a:prstClr val="black"/>
                </a:solidFill>
                <a:latin typeface="Helvetica"/>
                <a:ea typeface="ヒラギノ丸ゴ ProN W4"/>
                <a:cs typeface="Times New Roman" pitchFamily="18" charset="0"/>
              </a:rPr>
              <a:t> また、医療・介護サービスが適切に提供されるよう、事業者に対し、</a:t>
            </a:r>
            <a:r>
              <a:rPr lang="ja-JP" altLang="en-US" sz="1600" b="1" dirty="0" smtClean="0">
                <a:solidFill>
                  <a:srgbClr val="FF0000"/>
                </a:solidFill>
                <a:latin typeface="Helvetica"/>
                <a:ea typeface="ヒラギノ丸ゴ ProN W4"/>
                <a:cs typeface="Times New Roman" pitchFamily="18" charset="0"/>
              </a:rPr>
              <a:t>賃貸契約と医療・介護サービス契約の区分け</a:t>
            </a:r>
            <a:r>
              <a:rPr lang="ja-JP" altLang="en-US" sz="1600" dirty="0" smtClean="0">
                <a:solidFill>
                  <a:prstClr val="black"/>
                </a:solidFill>
                <a:latin typeface="Helvetica"/>
                <a:ea typeface="ヒラギノ丸ゴ ProN W4"/>
                <a:cs typeface="Times New Roman" pitchFamily="18" charset="0"/>
              </a:rPr>
              <a:t>、</a:t>
            </a:r>
            <a:r>
              <a:rPr lang="ja-JP" altLang="en-US" sz="1600" b="1" dirty="0" smtClean="0">
                <a:solidFill>
                  <a:srgbClr val="FF0000"/>
                </a:solidFill>
                <a:latin typeface="Helvetica"/>
                <a:ea typeface="ヒラギノ丸ゴ ProN W4"/>
                <a:cs typeface="Times New Roman" pitchFamily="18" charset="0"/>
              </a:rPr>
              <a:t>契約内容等に係る正確な情報の開示</a:t>
            </a:r>
            <a:r>
              <a:rPr lang="ja-JP" altLang="en-US" sz="1600" dirty="0" smtClean="0">
                <a:solidFill>
                  <a:prstClr val="black"/>
                </a:solidFill>
                <a:latin typeface="Helvetica"/>
                <a:ea typeface="ヒラギノ丸ゴ ProN W4"/>
                <a:cs typeface="Times New Roman" pitchFamily="18" charset="0"/>
              </a:rPr>
              <a:t>、</a:t>
            </a:r>
            <a:r>
              <a:rPr lang="ja-JP" altLang="en-US" sz="1600" b="1" dirty="0" smtClean="0">
                <a:solidFill>
                  <a:srgbClr val="FF0000"/>
                </a:solidFill>
                <a:latin typeface="Helvetica"/>
                <a:ea typeface="ヒラギノ丸ゴ ProN W4"/>
                <a:cs typeface="Times New Roman" pitchFamily="18" charset="0"/>
              </a:rPr>
              <a:t>書面による説明</a:t>
            </a:r>
            <a:r>
              <a:rPr lang="ja-JP" altLang="en-US" sz="1600" dirty="0" smtClean="0">
                <a:solidFill>
                  <a:prstClr val="black"/>
                </a:solidFill>
                <a:latin typeface="Helvetica"/>
                <a:ea typeface="ヒラギノ丸ゴ ProN W4"/>
                <a:cs typeface="Times New Roman" pitchFamily="18" charset="0"/>
              </a:rPr>
              <a:t>等を求めている。</a:t>
            </a:r>
            <a:endParaRPr lang="en-US" altLang="ja-JP" sz="1600" dirty="0">
              <a:solidFill>
                <a:prstClr val="black"/>
              </a:solidFill>
              <a:latin typeface="Helvetica"/>
              <a:ea typeface="ヒラギノ丸ゴ ProN W4"/>
              <a:cs typeface="Times New Roman" pitchFamily="18" charset="0"/>
            </a:endParaRPr>
          </a:p>
        </p:txBody>
      </p:sp>
      <p:sp>
        <p:nvSpPr>
          <p:cNvPr id="8" name="テキスト ボックス 5"/>
          <p:cNvSpPr txBox="1">
            <a:spLocks noChangeArrowheads="1"/>
          </p:cNvSpPr>
          <p:nvPr/>
        </p:nvSpPr>
        <p:spPr bwMode="auto">
          <a:xfrm>
            <a:off x="3654475" y="3806098"/>
            <a:ext cx="4864698" cy="253916"/>
          </a:xfrm>
          <a:prstGeom prst="rect">
            <a:avLst/>
          </a:prstGeom>
          <a:noFill/>
          <a:ln w="9525">
            <a:noFill/>
            <a:miter lim="800000"/>
            <a:headEnd/>
            <a:tailEnd/>
          </a:ln>
        </p:spPr>
        <p:txBody>
          <a:bodyPr wrap="none" anchor="b">
            <a:spAutoFit/>
          </a:bodyPr>
          <a:lstStyle/>
          <a:p>
            <a:pPr fontAlgn="base">
              <a:spcBef>
                <a:spcPct val="0"/>
              </a:spcBef>
              <a:spcAft>
                <a:spcPct val="0"/>
              </a:spcAft>
              <a:defRPr/>
            </a:pPr>
            <a:r>
              <a:rPr lang="en-US" altLang="ja-JP" sz="1050" dirty="0" smtClean="0">
                <a:solidFill>
                  <a:prstClr val="black"/>
                </a:solidFill>
                <a:latin typeface="Helvetica"/>
                <a:ea typeface="ヒラギノ丸ゴ ProN W4"/>
              </a:rPr>
              <a:t>※</a:t>
            </a:r>
            <a:r>
              <a:rPr lang="ja-JP" altLang="en-US" sz="1050" dirty="0" smtClean="0">
                <a:solidFill>
                  <a:prstClr val="black"/>
                </a:solidFill>
                <a:latin typeface="Helvetica"/>
                <a:ea typeface="ヒラギノ丸ゴ ProN W4"/>
              </a:rPr>
              <a:t>居宅</a:t>
            </a:r>
            <a:r>
              <a:rPr lang="ja-JP" altLang="en-US" sz="1050" dirty="0">
                <a:solidFill>
                  <a:prstClr val="black"/>
                </a:solidFill>
                <a:latin typeface="Helvetica"/>
                <a:ea typeface="ヒラギノ丸ゴ ProN W4"/>
              </a:rPr>
              <a:t>において日常生活を営むために必要な保健医療サービス又は福祉サービス</a:t>
            </a:r>
            <a:endParaRPr lang="ja-JP" altLang="en-US" sz="1050" dirty="0">
              <a:solidFill>
                <a:prstClr val="black"/>
              </a:solidFill>
              <a:ea typeface="ヒラギノ角ゴ ProN W3"/>
            </a:endParaRPr>
          </a:p>
        </p:txBody>
      </p:sp>
      <p:sp>
        <p:nvSpPr>
          <p:cNvPr id="11" name="正方形/長方形 10"/>
          <p:cNvSpPr/>
          <p:nvPr/>
        </p:nvSpPr>
        <p:spPr>
          <a:xfrm>
            <a:off x="0" y="0"/>
            <a:ext cx="9902957" cy="404626"/>
          </a:xfrm>
          <a:prstGeom prst="rect">
            <a:avLst/>
          </a:prstGeom>
          <a:gradFill>
            <a:gsLst>
              <a:gs pos="0">
                <a:srgbClr val="2D2D8A">
                  <a:lumMod val="40000"/>
                  <a:lumOff val="60000"/>
                </a:srgbClr>
              </a:gs>
              <a:gs pos="50000">
                <a:srgbClr val="FFFFFF"/>
              </a:gs>
              <a:gs pos="100000">
                <a:srgbClr val="2D2D8A">
                  <a:lumMod val="40000"/>
                  <a:lumOff val="60000"/>
                </a:srgbClr>
              </a:gs>
            </a:gsLst>
            <a:lin ang="5400000" scaled="1"/>
          </a:gradFill>
          <a:ln w="25400" cap="flat" cmpd="sng" algn="ctr">
            <a:noFill/>
            <a:prstDash val="solid"/>
          </a:ln>
          <a:effectLst/>
        </p:spPr>
        <p:txBody>
          <a:bodyPr lIns="36000" tIns="41422" rIns="36000" bIns="41422" rtlCol="0" anchor="ctr"/>
          <a:lstStyle/>
          <a:p>
            <a:pPr algn="ctr"/>
            <a:r>
              <a:rPr kumimoji="0" lang="ja-JP" altLang="en-US" sz="2200" b="1" kern="0" dirty="0">
                <a:solidFill>
                  <a:prstClr val="black"/>
                </a:solidFill>
                <a:latin typeface="Helvetica"/>
                <a:ea typeface="ヒラギノ丸ゴ ProN W4"/>
              </a:rPr>
              <a:t>高齢者の居住の安定の確保に関する基本的な方針（抄）</a:t>
            </a:r>
            <a:r>
              <a:rPr kumimoji="0" lang="ja-JP" altLang="en-US" sz="1000" b="1" kern="0" dirty="0">
                <a:solidFill>
                  <a:prstClr val="black"/>
                </a:solidFill>
                <a:latin typeface="Helvetica"/>
                <a:ea typeface="ヒラギノ丸ゴ ProN W4"/>
              </a:rPr>
              <a:t>（平成</a:t>
            </a:r>
            <a:r>
              <a:rPr kumimoji="0" lang="en-US" altLang="ja-JP" sz="1000" b="1" kern="0" dirty="0">
                <a:solidFill>
                  <a:prstClr val="black"/>
                </a:solidFill>
                <a:latin typeface="Helvetica"/>
                <a:ea typeface="ヒラギノ丸ゴ ProN W4"/>
              </a:rPr>
              <a:t>21</a:t>
            </a:r>
            <a:r>
              <a:rPr kumimoji="0" lang="ja-JP" altLang="en-US" sz="1000" b="1" kern="0" dirty="0">
                <a:solidFill>
                  <a:prstClr val="black"/>
                </a:solidFill>
                <a:latin typeface="Helvetica"/>
                <a:ea typeface="ヒラギノ丸ゴ ProN W4"/>
              </a:rPr>
              <a:t>年厚生労働省・国土交通省告示第１号）</a:t>
            </a:r>
          </a:p>
        </p:txBody>
      </p:sp>
      <p:sp>
        <p:nvSpPr>
          <p:cNvPr id="7" name="正方形/長方形 6"/>
          <p:cNvSpPr/>
          <p:nvPr/>
        </p:nvSpPr>
        <p:spPr>
          <a:xfrm rot="5400000">
            <a:off x="-140102" y="102251"/>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06525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bwMode="auto">
          <a:xfrm>
            <a:off x="8186608" y="3639784"/>
            <a:ext cx="1598231" cy="1122125"/>
          </a:xfrm>
          <a:prstGeom prst="roundRect">
            <a:avLst/>
          </a:prstGeom>
          <a:solidFill>
            <a:schemeClr val="bg1"/>
          </a:solidFill>
          <a:ln w="38100">
            <a:solidFill>
              <a:srgbClr val="FF66CC"/>
            </a:solidFill>
            <a:miter lim="800000"/>
            <a:headEnd/>
            <a:tailEnd/>
          </a:ln>
        </p:spPr>
        <p:txBody>
          <a:bodyPr wrap="none" rtlCol="0" anchor="ctr"/>
          <a:lstStyle/>
          <a:p>
            <a:pPr algn="ctr"/>
            <a:r>
              <a:rPr lang="ja-JP" altLang="en-US" sz="1600" dirty="0" smtClean="0">
                <a:solidFill>
                  <a:prstClr val="black"/>
                </a:solidFill>
                <a:latin typeface="Helvetica"/>
                <a:ea typeface="ヒラギノ丸ゴ ProN W4"/>
              </a:rPr>
              <a:t>罰則</a:t>
            </a:r>
            <a:endParaRPr lang="en-US" altLang="ja-JP" sz="1600" dirty="0">
              <a:solidFill>
                <a:prstClr val="black"/>
              </a:solidFill>
              <a:latin typeface="Helvetica"/>
              <a:ea typeface="ヒラギノ丸ゴ ProN W4"/>
            </a:endParaRPr>
          </a:p>
          <a:p>
            <a:pPr algn="ctr"/>
            <a:r>
              <a:rPr lang="en-US" altLang="ja-JP" sz="1100" dirty="0">
                <a:solidFill>
                  <a:prstClr val="black"/>
                </a:solidFill>
                <a:latin typeface="Helvetica"/>
                <a:ea typeface="ヒラギノ丸ゴ ProN W4"/>
              </a:rPr>
              <a:t>(6</a:t>
            </a:r>
            <a:r>
              <a:rPr lang="ja-JP" altLang="en-US" sz="1100" dirty="0">
                <a:solidFill>
                  <a:prstClr val="black"/>
                </a:solidFill>
                <a:latin typeface="Helvetica"/>
                <a:ea typeface="ヒラギノ丸ゴ ProN W4"/>
              </a:rPr>
              <a:t>月懲役・</a:t>
            </a:r>
            <a:r>
              <a:rPr lang="en-US" altLang="ja-JP" sz="1100" dirty="0">
                <a:solidFill>
                  <a:prstClr val="black"/>
                </a:solidFill>
                <a:latin typeface="Helvetica"/>
                <a:ea typeface="ヒラギノ丸ゴ ProN W4"/>
              </a:rPr>
              <a:t>50</a:t>
            </a:r>
            <a:r>
              <a:rPr lang="ja-JP" altLang="en-US" sz="1100" dirty="0">
                <a:solidFill>
                  <a:prstClr val="black"/>
                </a:solidFill>
                <a:latin typeface="Helvetica"/>
                <a:ea typeface="ヒラギノ丸ゴ ProN W4"/>
              </a:rPr>
              <a:t>万円罰金</a:t>
            </a:r>
            <a:r>
              <a:rPr lang="en-US" altLang="ja-JP" sz="1100" dirty="0">
                <a:solidFill>
                  <a:prstClr val="black"/>
                </a:solidFill>
                <a:latin typeface="Helvetica"/>
                <a:ea typeface="ヒラギノ丸ゴ ProN W4"/>
              </a:rPr>
              <a:t>)</a:t>
            </a:r>
          </a:p>
          <a:p>
            <a:pPr algn="ctr"/>
            <a:endParaRPr lang="en-US" altLang="ja-JP" sz="800" dirty="0" smtClean="0">
              <a:solidFill>
                <a:prstClr val="black"/>
              </a:solidFill>
              <a:latin typeface="Helvetica"/>
              <a:ea typeface="ヒラギノ丸ゴ ProN W4"/>
            </a:endParaRPr>
          </a:p>
          <a:p>
            <a:pPr algn="ctr"/>
            <a:r>
              <a:rPr lang="en-US" altLang="ja-JP" sz="1200" dirty="0" smtClean="0">
                <a:solidFill>
                  <a:prstClr val="black"/>
                </a:solidFill>
                <a:latin typeface="Helvetica"/>
                <a:ea typeface="ヒラギノ丸ゴ ProN W4"/>
              </a:rPr>
              <a:t>【</a:t>
            </a:r>
            <a:r>
              <a:rPr lang="ja-JP" altLang="en-US" sz="1200" dirty="0">
                <a:solidFill>
                  <a:prstClr val="black"/>
                </a:solidFill>
                <a:latin typeface="Helvetica"/>
                <a:ea typeface="ヒラギノ丸ゴ ProN W4"/>
              </a:rPr>
              <a:t>老福法第</a:t>
            </a:r>
            <a:r>
              <a:rPr lang="en-US" altLang="ja-JP" sz="1200" dirty="0">
                <a:solidFill>
                  <a:prstClr val="black"/>
                </a:solidFill>
                <a:latin typeface="Helvetica"/>
                <a:ea typeface="ヒラギノ丸ゴ ProN W4"/>
              </a:rPr>
              <a:t>39</a:t>
            </a:r>
            <a:r>
              <a:rPr lang="ja-JP" altLang="en-US" sz="1200" dirty="0">
                <a:solidFill>
                  <a:prstClr val="black"/>
                </a:solidFill>
                <a:latin typeface="Helvetica"/>
                <a:ea typeface="ヒラギノ丸ゴ ProN W4"/>
              </a:rPr>
              <a:t>条</a:t>
            </a:r>
            <a:r>
              <a:rPr lang="en-US" altLang="ja-JP" sz="1200" dirty="0">
                <a:solidFill>
                  <a:prstClr val="black"/>
                </a:solidFill>
                <a:latin typeface="Helvetica"/>
                <a:ea typeface="ヒラギノ丸ゴ ProN W4"/>
              </a:rPr>
              <a:t>】</a:t>
            </a:r>
            <a:endParaRPr lang="ja-JP" altLang="en-US" sz="1200" dirty="0">
              <a:solidFill>
                <a:prstClr val="black"/>
              </a:solidFill>
              <a:latin typeface="Helvetica"/>
              <a:ea typeface="ヒラギノ丸ゴ ProN W4"/>
            </a:endParaRPr>
          </a:p>
        </p:txBody>
      </p:sp>
      <p:sp>
        <p:nvSpPr>
          <p:cNvPr id="52" name="角丸四角形 51"/>
          <p:cNvSpPr/>
          <p:nvPr/>
        </p:nvSpPr>
        <p:spPr bwMode="auto">
          <a:xfrm>
            <a:off x="8186608" y="1787762"/>
            <a:ext cx="1598231" cy="1122125"/>
          </a:xfrm>
          <a:prstGeom prst="roundRect">
            <a:avLst/>
          </a:prstGeom>
          <a:solidFill>
            <a:schemeClr val="bg1"/>
          </a:solidFill>
          <a:ln w="38100">
            <a:solidFill>
              <a:srgbClr val="92D050"/>
            </a:solidFill>
            <a:miter lim="800000"/>
            <a:headEnd/>
            <a:tailEnd/>
          </a:ln>
        </p:spPr>
        <p:txBody>
          <a:bodyPr rtlCol="0" anchor="ctr"/>
          <a:lstStyle/>
          <a:p>
            <a:pPr algn="ctr"/>
            <a:r>
              <a:rPr lang="ja-JP" altLang="en-US" sz="1600" dirty="0">
                <a:solidFill>
                  <a:prstClr val="black"/>
                </a:solidFill>
                <a:latin typeface="Helvetica"/>
                <a:ea typeface="ヒラギノ丸ゴ ProN W4"/>
              </a:rPr>
              <a:t>登録の</a:t>
            </a:r>
            <a:r>
              <a:rPr lang="ja-JP" altLang="en-US" sz="1600" dirty="0" smtClean="0">
                <a:solidFill>
                  <a:prstClr val="black"/>
                </a:solidFill>
                <a:latin typeface="Helvetica"/>
                <a:ea typeface="ヒラギノ丸ゴ ProN W4"/>
              </a:rPr>
              <a:t>取消し</a:t>
            </a:r>
            <a:endParaRPr lang="en-US" altLang="ja-JP" sz="1600" dirty="0" smtClean="0">
              <a:solidFill>
                <a:prstClr val="black"/>
              </a:solidFill>
              <a:latin typeface="Helvetica"/>
              <a:ea typeface="ヒラギノ丸ゴ ProN W4"/>
            </a:endParaRPr>
          </a:p>
          <a:p>
            <a:pPr algn="ctr"/>
            <a:endParaRPr lang="en-US" altLang="ja-JP" sz="800" dirty="0">
              <a:solidFill>
                <a:prstClr val="black"/>
              </a:solidFill>
              <a:latin typeface="Helvetica"/>
              <a:ea typeface="ヒラギノ丸ゴ ProN W4"/>
            </a:endParaRPr>
          </a:p>
          <a:p>
            <a:pPr algn="ct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住まい法</a:t>
            </a:r>
            <a:endParaRPr lang="en-US" altLang="ja-JP" sz="1200" dirty="0" smtClean="0">
              <a:solidFill>
                <a:prstClr val="black"/>
              </a:solidFill>
              <a:latin typeface="Helvetica"/>
              <a:ea typeface="ヒラギノ丸ゴ ProN W4"/>
            </a:endParaRPr>
          </a:p>
          <a:p>
            <a:pPr algn="ctr"/>
            <a:r>
              <a:rPr lang="ja-JP" altLang="en-US" sz="1200" dirty="0" smtClean="0">
                <a:solidFill>
                  <a:prstClr val="black"/>
                </a:solidFill>
                <a:latin typeface="Helvetica"/>
                <a:ea typeface="ヒラギノ丸ゴ ProN W4"/>
              </a:rPr>
              <a:t>第</a:t>
            </a:r>
            <a:r>
              <a:rPr lang="en-US" altLang="ja-JP" sz="1200" dirty="0" smtClean="0">
                <a:solidFill>
                  <a:prstClr val="black"/>
                </a:solidFill>
                <a:latin typeface="Helvetica"/>
                <a:ea typeface="ヒラギノ丸ゴ ProN W4"/>
              </a:rPr>
              <a:t>26</a:t>
            </a:r>
            <a:r>
              <a:rPr lang="ja-JP" altLang="en-US" sz="1200" dirty="0">
                <a:solidFill>
                  <a:prstClr val="black"/>
                </a:solidFill>
                <a:latin typeface="Helvetica"/>
                <a:ea typeface="ヒラギノ丸ゴ ProN W4"/>
              </a:rPr>
              <a:t>条</a:t>
            </a:r>
            <a:r>
              <a:rPr lang="en-US" altLang="ja-JP" sz="1200" dirty="0">
                <a:solidFill>
                  <a:prstClr val="black"/>
                </a:solidFill>
                <a:latin typeface="Helvetica"/>
                <a:ea typeface="ヒラギノ丸ゴ ProN W4"/>
              </a:rPr>
              <a:t>】</a:t>
            </a:r>
            <a:endParaRPr lang="ja-JP" altLang="en-US" sz="1200" dirty="0">
              <a:solidFill>
                <a:prstClr val="black"/>
              </a:solidFill>
              <a:latin typeface="Helvetica"/>
              <a:ea typeface="ヒラギノ丸ゴ ProN W4"/>
            </a:endParaRPr>
          </a:p>
        </p:txBody>
      </p:sp>
      <p:sp>
        <p:nvSpPr>
          <p:cNvPr id="54" name="角丸四角形 53"/>
          <p:cNvSpPr/>
          <p:nvPr/>
        </p:nvSpPr>
        <p:spPr bwMode="auto">
          <a:xfrm>
            <a:off x="8185297" y="5677268"/>
            <a:ext cx="1598231" cy="1122125"/>
          </a:xfrm>
          <a:prstGeom prst="roundRect">
            <a:avLst/>
          </a:prstGeom>
          <a:solidFill>
            <a:schemeClr val="bg1"/>
          </a:solidFill>
          <a:ln w="38100">
            <a:solidFill>
              <a:srgbClr val="00B0F0"/>
            </a:solidFill>
            <a:miter lim="800000"/>
            <a:headEnd/>
            <a:tailEnd/>
          </a:ln>
        </p:spPr>
        <p:txBody>
          <a:bodyPr wrap="none" rtlCol="0" anchor="ctr"/>
          <a:lstStyle/>
          <a:p>
            <a:pPr algn="ctr"/>
            <a:r>
              <a:rPr lang="ja-JP" altLang="en-US" sz="1600" dirty="0">
                <a:solidFill>
                  <a:prstClr val="black"/>
                </a:solidFill>
                <a:latin typeface="Helvetica"/>
                <a:ea typeface="ヒラギノ丸ゴ ProN W4"/>
              </a:rPr>
              <a:t>指定の取消し</a:t>
            </a:r>
            <a:endParaRPr lang="en-US" altLang="ja-JP" sz="1600" dirty="0">
              <a:solidFill>
                <a:prstClr val="black"/>
              </a:solidFill>
              <a:latin typeface="Helvetica"/>
              <a:ea typeface="ヒラギノ丸ゴ ProN W4"/>
            </a:endParaRPr>
          </a:p>
          <a:p>
            <a:pPr algn="ctr"/>
            <a:r>
              <a:rPr lang="ja-JP" altLang="en-US" sz="1600" dirty="0">
                <a:solidFill>
                  <a:prstClr val="black"/>
                </a:solidFill>
                <a:latin typeface="Helvetica"/>
                <a:ea typeface="ヒラギノ丸ゴ ProN W4"/>
              </a:rPr>
              <a:t>指定効力の</a:t>
            </a:r>
            <a:r>
              <a:rPr lang="ja-JP" altLang="en-US" sz="1600" dirty="0" smtClean="0">
                <a:solidFill>
                  <a:prstClr val="black"/>
                </a:solidFill>
                <a:latin typeface="Helvetica"/>
                <a:ea typeface="ヒラギノ丸ゴ ProN W4"/>
              </a:rPr>
              <a:t>停止</a:t>
            </a:r>
            <a:endParaRPr lang="en-US" altLang="ja-JP" sz="1600" dirty="0" smtClean="0">
              <a:solidFill>
                <a:prstClr val="black"/>
              </a:solidFill>
              <a:latin typeface="Helvetica"/>
              <a:ea typeface="ヒラギノ丸ゴ ProN W4"/>
            </a:endParaRPr>
          </a:p>
          <a:p>
            <a:pPr algn="ctr"/>
            <a:endParaRPr lang="en-US" altLang="ja-JP" sz="800" dirty="0">
              <a:solidFill>
                <a:prstClr val="black"/>
              </a:solidFill>
              <a:latin typeface="Helvetica"/>
              <a:ea typeface="ヒラギノ丸ゴ ProN W4"/>
            </a:endParaRPr>
          </a:p>
          <a:p>
            <a:pPr algn="ctr"/>
            <a:r>
              <a:rPr lang="en-US" altLang="ja-JP" sz="1200" dirty="0" smtClean="0">
                <a:solidFill>
                  <a:prstClr val="black"/>
                </a:solidFill>
                <a:latin typeface="Helvetica"/>
                <a:ea typeface="ヒラギノ丸ゴ ProN W4"/>
              </a:rPr>
              <a:t>【</a:t>
            </a:r>
            <a:r>
              <a:rPr lang="ja-JP" altLang="en-US" sz="1200" dirty="0">
                <a:solidFill>
                  <a:prstClr val="black"/>
                </a:solidFill>
                <a:latin typeface="Helvetica"/>
                <a:ea typeface="ヒラギノ丸ゴ ProN W4"/>
              </a:rPr>
              <a:t>介護</a:t>
            </a:r>
            <a:r>
              <a:rPr lang="ja-JP" altLang="en-US" sz="1200" dirty="0" smtClean="0">
                <a:solidFill>
                  <a:prstClr val="black"/>
                </a:solidFill>
                <a:latin typeface="Helvetica"/>
                <a:ea typeface="ヒラギノ丸ゴ ProN W4"/>
              </a:rPr>
              <a:t>保険法</a:t>
            </a:r>
            <a:endParaRPr lang="en-US" altLang="ja-JP" sz="1200" dirty="0" smtClean="0">
              <a:solidFill>
                <a:prstClr val="black"/>
              </a:solidFill>
              <a:latin typeface="Helvetica"/>
              <a:ea typeface="ヒラギノ丸ゴ ProN W4"/>
            </a:endParaRPr>
          </a:p>
          <a:p>
            <a:pPr algn="ctr"/>
            <a:r>
              <a:rPr lang="ja-JP" altLang="en-US" sz="1200" dirty="0" smtClean="0">
                <a:solidFill>
                  <a:prstClr val="black"/>
                </a:solidFill>
                <a:latin typeface="Helvetica"/>
                <a:ea typeface="ヒラギノ丸ゴ ProN W4"/>
              </a:rPr>
              <a:t>第</a:t>
            </a:r>
            <a:r>
              <a:rPr lang="en-US" altLang="ja-JP" sz="1200" dirty="0" smtClean="0">
                <a:solidFill>
                  <a:prstClr val="black"/>
                </a:solidFill>
                <a:latin typeface="Helvetica"/>
                <a:ea typeface="ヒラギノ丸ゴ ProN W4"/>
              </a:rPr>
              <a:t>77</a:t>
            </a:r>
            <a:r>
              <a:rPr lang="ja-JP" altLang="en-US" sz="1200" dirty="0">
                <a:solidFill>
                  <a:prstClr val="black"/>
                </a:solidFill>
                <a:latin typeface="Helvetica"/>
                <a:ea typeface="ヒラギノ丸ゴ ProN W4"/>
              </a:rPr>
              <a:t>条</a:t>
            </a:r>
            <a:r>
              <a:rPr lang="en-US" altLang="ja-JP" sz="1200" dirty="0">
                <a:solidFill>
                  <a:prstClr val="black"/>
                </a:solidFill>
                <a:latin typeface="Helvetica"/>
                <a:ea typeface="ヒラギノ丸ゴ ProN W4"/>
              </a:rPr>
              <a:t>】</a:t>
            </a:r>
            <a:endParaRPr lang="ja-JP" altLang="en-US" sz="1200" dirty="0">
              <a:solidFill>
                <a:prstClr val="black"/>
              </a:solidFill>
              <a:latin typeface="Helvetica"/>
              <a:ea typeface="ヒラギノ丸ゴ ProN W4"/>
            </a:endParaRPr>
          </a:p>
        </p:txBody>
      </p:sp>
      <p:sp>
        <p:nvSpPr>
          <p:cNvPr id="47" name="角丸四角形 46"/>
          <p:cNvSpPr/>
          <p:nvPr/>
        </p:nvSpPr>
        <p:spPr>
          <a:xfrm>
            <a:off x="80129" y="548680"/>
            <a:ext cx="9739468" cy="854128"/>
          </a:xfrm>
          <a:prstGeom prst="roundRect">
            <a:avLst>
              <a:gd name="adj" fmla="val 6744"/>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lIns="82844" tIns="41422" rIns="82844" bIns="41422">
            <a:spAutoFit/>
          </a:bodyPr>
          <a:lstStyle/>
          <a:p>
            <a:pPr marL="174625" indent="-174625">
              <a:defRPr/>
            </a:pPr>
            <a:r>
              <a:rPr lang="ja-JP" altLang="en-US" sz="1600" dirty="0">
                <a:solidFill>
                  <a:srgbClr val="000000"/>
                </a:solidFill>
                <a:latin typeface="Helvetica"/>
                <a:ea typeface="ヒラギノ丸ゴ ProN W4"/>
              </a:rPr>
              <a:t>○ </a:t>
            </a:r>
            <a:r>
              <a:rPr lang="ja-JP" altLang="en-US" sz="1600" dirty="0" smtClean="0">
                <a:solidFill>
                  <a:srgbClr val="000000"/>
                </a:solidFill>
                <a:latin typeface="Helvetica"/>
                <a:ea typeface="ヒラギノ丸ゴ ProN W4"/>
              </a:rPr>
              <a:t>有料老人ホームに該当するサービス付き高齢者向け住宅（現状では約</a:t>
            </a:r>
            <a:r>
              <a:rPr lang="en-US" altLang="ja-JP" sz="1600" dirty="0" smtClean="0">
                <a:solidFill>
                  <a:srgbClr val="000000"/>
                </a:solidFill>
                <a:latin typeface="Helvetica"/>
                <a:ea typeface="ヒラギノ丸ゴ ProN W4"/>
              </a:rPr>
              <a:t>95</a:t>
            </a:r>
            <a:r>
              <a:rPr lang="ja-JP" altLang="en-US" sz="1600" dirty="0" smtClean="0">
                <a:solidFill>
                  <a:srgbClr val="000000"/>
                </a:solidFill>
                <a:latin typeface="Helvetica"/>
                <a:ea typeface="ヒラギノ丸ゴ ProN W4"/>
              </a:rPr>
              <a:t>％のサービス付き高齢者向け住宅が該当）に</a:t>
            </a:r>
            <a:r>
              <a:rPr lang="ja-JP" altLang="en-US" sz="1600" dirty="0">
                <a:solidFill>
                  <a:srgbClr val="000000"/>
                </a:solidFill>
                <a:latin typeface="Helvetica"/>
                <a:ea typeface="ヒラギノ丸ゴ ProN W4"/>
              </a:rPr>
              <a:t>対しては</a:t>
            </a:r>
            <a:r>
              <a:rPr lang="ja-JP" altLang="en-US" sz="1600" dirty="0" smtClean="0">
                <a:solidFill>
                  <a:srgbClr val="000000"/>
                </a:solidFill>
                <a:latin typeface="Helvetica"/>
                <a:ea typeface="ヒラギノ丸ゴ ProN W4"/>
              </a:rPr>
              <a:t>、老人福祉法の規定に基づき、入居者の保護を図るための改善命令などを行うことが可能となっている。</a:t>
            </a:r>
            <a:endParaRPr lang="en-US" altLang="ja-JP" sz="1600" dirty="0">
              <a:solidFill>
                <a:srgbClr val="000000"/>
              </a:solidFill>
              <a:latin typeface="Helvetica"/>
              <a:ea typeface="ヒラギノ丸ゴ ProN W4"/>
            </a:endParaRPr>
          </a:p>
        </p:txBody>
      </p:sp>
      <p:sp>
        <p:nvSpPr>
          <p:cNvPr id="128" name="正方形/長方形 127"/>
          <p:cNvSpPr/>
          <p:nvPr/>
        </p:nvSpPr>
        <p:spPr>
          <a:xfrm>
            <a:off x="0" y="0"/>
            <a:ext cx="9901238" cy="404626"/>
          </a:xfrm>
          <a:prstGeom prst="rect">
            <a:avLst/>
          </a:prstGeom>
          <a:gradFill>
            <a:gsLst>
              <a:gs pos="0">
                <a:srgbClr val="FFFF00"/>
              </a:gs>
              <a:gs pos="50000">
                <a:schemeClr val="bg1"/>
              </a:gs>
              <a:gs pos="100000">
                <a:srgbClr val="FFFF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82844" tIns="41422" rIns="82844" bIns="41422" rtlCol="0" anchor="ctr"/>
          <a:lstStyle/>
          <a:p>
            <a:pPr algn="ctr"/>
            <a:r>
              <a:rPr lang="ja-JP" altLang="en-US" sz="2200" b="1" dirty="0" smtClean="0">
                <a:solidFill>
                  <a:prstClr val="black"/>
                </a:solidFill>
                <a:latin typeface="Helvetica"/>
                <a:ea typeface="ヒラギノ丸ゴ ProN W4"/>
              </a:rPr>
              <a:t>サービスの内容に応じた指導監督スキーム</a:t>
            </a:r>
            <a:endParaRPr lang="ja-JP" altLang="en-US" sz="2200" b="1" dirty="0">
              <a:solidFill>
                <a:prstClr val="black"/>
              </a:solidFill>
              <a:latin typeface="Helvetica"/>
              <a:ea typeface="ヒラギノ丸ゴ ProN W4"/>
            </a:endParaRPr>
          </a:p>
        </p:txBody>
      </p:sp>
      <p:sp>
        <p:nvSpPr>
          <p:cNvPr id="157" name="右矢印 156"/>
          <p:cNvSpPr/>
          <p:nvPr/>
        </p:nvSpPr>
        <p:spPr bwMode="auto">
          <a:xfrm rot="8397918">
            <a:off x="5451058" y="3103157"/>
            <a:ext cx="1252393" cy="376504"/>
          </a:xfrm>
          <a:prstGeom prst="rightArrow">
            <a:avLst/>
          </a:prstGeom>
          <a:gradFill rotWithShape="1">
            <a:gsLst>
              <a:gs pos="0">
                <a:srgbClr val="7FD13B">
                  <a:tint val="50000"/>
                  <a:satMod val="300000"/>
                </a:srgbClr>
              </a:gs>
              <a:gs pos="35000">
                <a:srgbClr val="7FD13B">
                  <a:tint val="37000"/>
                  <a:satMod val="300000"/>
                </a:srgbClr>
              </a:gs>
              <a:gs pos="100000">
                <a:srgbClr val="7FD13B">
                  <a:tint val="15000"/>
                  <a:satMod val="350000"/>
                </a:srgbClr>
              </a:gs>
            </a:gsLst>
            <a:lin ang="16200000" scaled="1"/>
          </a:gradFill>
          <a:ln w="9525" cap="flat" cmpd="sng" algn="ctr">
            <a:solidFill>
              <a:srgbClr val="7FD13B">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40" name="テキスト ボックス 39"/>
          <p:cNvSpPr txBox="1"/>
          <p:nvPr/>
        </p:nvSpPr>
        <p:spPr bwMode="auto">
          <a:xfrm>
            <a:off x="4949964" y="3013592"/>
            <a:ext cx="4679778" cy="461665"/>
          </a:xfrm>
          <a:prstGeom prst="rect">
            <a:avLst/>
          </a:prstGeom>
          <a:noFill/>
          <a:ln w="9525">
            <a:noFill/>
            <a:miter lim="800000"/>
            <a:headEnd/>
            <a:tailEnd/>
          </a:ln>
          <a:effectLst/>
        </p:spPr>
        <p:txBody>
          <a:bodyPr wrap="square" rtlCol="0">
            <a:spAutoFit/>
          </a:bodyPr>
          <a:lstStyle/>
          <a:p>
            <a:pPr>
              <a:spcBef>
                <a:spcPct val="50000"/>
              </a:spcBef>
            </a:pPr>
            <a:r>
              <a:rPr lang="ja-JP" altLang="en-US" sz="1200" b="1" dirty="0">
                <a:solidFill>
                  <a:srgbClr val="FF0000"/>
                </a:solidFill>
                <a:latin typeface="Helvetica"/>
                <a:ea typeface="ヒラギノ丸ゴ ProN W4"/>
              </a:rPr>
              <a:t>有料老人</a:t>
            </a:r>
            <a:r>
              <a:rPr lang="ja-JP" altLang="en-US" sz="1200" b="1" dirty="0" smtClean="0">
                <a:solidFill>
                  <a:srgbClr val="FF0000"/>
                </a:solidFill>
                <a:latin typeface="Helvetica"/>
                <a:ea typeface="ヒラギノ丸ゴ ProN W4"/>
              </a:rPr>
              <a:t>ホーム該当</a:t>
            </a:r>
            <a:r>
              <a:rPr lang="ja-JP" altLang="en-US" sz="1200" b="1" dirty="0">
                <a:solidFill>
                  <a:srgbClr val="FF0000"/>
                </a:solidFill>
                <a:latin typeface="Helvetica"/>
                <a:ea typeface="ヒラギノ丸ゴ ProN W4"/>
              </a:rPr>
              <a:t>のサ付き住宅であれば</a:t>
            </a:r>
            <a:r>
              <a:rPr lang="ja-JP" altLang="en-US" sz="1200" b="1" dirty="0" smtClean="0">
                <a:solidFill>
                  <a:srgbClr val="FF0000"/>
                </a:solidFill>
                <a:latin typeface="Helvetica"/>
                <a:ea typeface="ヒラギノ丸ゴ ProN W4"/>
              </a:rPr>
              <a:t>、入居者</a:t>
            </a:r>
            <a:r>
              <a:rPr lang="ja-JP" altLang="en-US" sz="1200" b="1" dirty="0">
                <a:solidFill>
                  <a:srgbClr val="FF0000"/>
                </a:solidFill>
                <a:latin typeface="Helvetica"/>
                <a:ea typeface="ヒラギノ丸ゴ ProN W4"/>
              </a:rPr>
              <a:t>を保護</a:t>
            </a:r>
            <a:r>
              <a:rPr lang="ja-JP" altLang="en-US" sz="1200" b="1" dirty="0" smtClean="0">
                <a:solidFill>
                  <a:srgbClr val="FF0000"/>
                </a:solidFill>
                <a:latin typeface="Helvetica"/>
                <a:ea typeface="ヒラギノ丸ゴ ProN W4"/>
              </a:rPr>
              <a:t>する</a:t>
            </a:r>
            <a:r>
              <a:rPr lang="ja-JP" altLang="en-US" sz="1200" b="1" dirty="0">
                <a:solidFill>
                  <a:srgbClr val="FF0000"/>
                </a:solidFill>
                <a:latin typeface="Helvetica"/>
                <a:ea typeface="ヒラギノ丸ゴ ProN W4"/>
              </a:rPr>
              <a:t>必要がある場合などには</a:t>
            </a:r>
            <a:r>
              <a:rPr lang="ja-JP" altLang="en-US" sz="1200" b="1" dirty="0" smtClean="0">
                <a:solidFill>
                  <a:srgbClr val="FF0000"/>
                </a:solidFill>
                <a:latin typeface="Helvetica"/>
                <a:ea typeface="ヒラギノ丸ゴ ProN W4"/>
              </a:rPr>
              <a:t>、老人</a:t>
            </a:r>
            <a:r>
              <a:rPr lang="ja-JP" altLang="en-US" sz="1200" b="1" dirty="0">
                <a:solidFill>
                  <a:srgbClr val="FF0000"/>
                </a:solidFill>
                <a:latin typeface="Helvetica"/>
                <a:ea typeface="ヒラギノ丸ゴ ProN W4"/>
              </a:rPr>
              <a:t>福祉法のスキームへ</a:t>
            </a:r>
            <a:r>
              <a:rPr lang="ja-JP" altLang="en-US" sz="1200" b="1" dirty="0" smtClean="0">
                <a:solidFill>
                  <a:srgbClr val="FF0000"/>
                </a:solidFill>
                <a:latin typeface="Helvetica"/>
                <a:ea typeface="ヒラギノ丸ゴ ProN W4"/>
              </a:rPr>
              <a:t>移行が可能</a:t>
            </a:r>
            <a:endParaRPr lang="en-US" altLang="ja-JP" sz="1200" b="1" dirty="0">
              <a:solidFill>
                <a:srgbClr val="FF0000"/>
              </a:solidFill>
              <a:latin typeface="Helvetica"/>
              <a:ea typeface="ヒラギノ丸ゴ ProN W4"/>
            </a:endParaRPr>
          </a:p>
        </p:txBody>
      </p:sp>
      <p:sp>
        <p:nvSpPr>
          <p:cNvPr id="170" name="右矢印 169"/>
          <p:cNvSpPr/>
          <p:nvPr/>
        </p:nvSpPr>
        <p:spPr bwMode="auto">
          <a:xfrm>
            <a:off x="7754598" y="2087041"/>
            <a:ext cx="467263" cy="504056"/>
          </a:xfrm>
          <a:prstGeom prst="rightArrow">
            <a:avLst/>
          </a:prstGeom>
          <a:gradFill rotWithShape="1">
            <a:gsLst>
              <a:gs pos="0">
                <a:srgbClr val="7FD13B">
                  <a:tint val="50000"/>
                  <a:satMod val="300000"/>
                </a:srgbClr>
              </a:gs>
              <a:gs pos="35000">
                <a:srgbClr val="7FD13B">
                  <a:tint val="37000"/>
                  <a:satMod val="300000"/>
                </a:srgbClr>
              </a:gs>
              <a:gs pos="100000">
                <a:srgbClr val="7FD13B">
                  <a:tint val="15000"/>
                  <a:satMod val="350000"/>
                </a:srgbClr>
              </a:gs>
            </a:gsLst>
            <a:lin ang="16200000" scaled="1"/>
          </a:gradFill>
          <a:ln w="9525" cap="flat" cmpd="sng" algn="ctr">
            <a:solidFill>
              <a:srgbClr val="7FD13B">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172" name="右矢印 171"/>
          <p:cNvSpPr/>
          <p:nvPr/>
        </p:nvSpPr>
        <p:spPr bwMode="auto">
          <a:xfrm>
            <a:off x="7754598" y="3981656"/>
            <a:ext cx="467263" cy="504056"/>
          </a:xfrm>
          <a:prstGeom prst="rightArrow">
            <a:avLst/>
          </a:prstGeom>
          <a:gradFill rotWithShape="1">
            <a:gsLst>
              <a:gs pos="0">
                <a:srgbClr val="EA157A">
                  <a:tint val="50000"/>
                  <a:satMod val="300000"/>
                </a:srgbClr>
              </a:gs>
              <a:gs pos="35000">
                <a:srgbClr val="EA157A">
                  <a:tint val="37000"/>
                  <a:satMod val="300000"/>
                </a:srgbClr>
              </a:gs>
              <a:gs pos="100000">
                <a:srgbClr val="EA157A">
                  <a:tint val="15000"/>
                  <a:satMod val="350000"/>
                </a:srgbClr>
              </a:gs>
            </a:gsLst>
            <a:lin ang="16200000" scaled="1"/>
          </a:gradFill>
          <a:ln w="9525" cap="flat" cmpd="sng" algn="ctr">
            <a:solidFill>
              <a:srgbClr val="EA157A">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31" name="角丸四角形 30"/>
          <p:cNvSpPr/>
          <p:nvPr/>
        </p:nvSpPr>
        <p:spPr bwMode="auto">
          <a:xfrm>
            <a:off x="6159358" y="1787762"/>
            <a:ext cx="1598231" cy="1122125"/>
          </a:xfrm>
          <a:prstGeom prst="roundRect">
            <a:avLst/>
          </a:prstGeom>
          <a:solidFill>
            <a:schemeClr val="bg1"/>
          </a:solidFill>
          <a:ln w="38100">
            <a:solidFill>
              <a:srgbClr val="92D050"/>
            </a:solidFill>
            <a:miter lim="800000"/>
            <a:headEnd/>
            <a:tailEnd/>
          </a:ln>
        </p:spPr>
        <p:txBody>
          <a:bodyPr rtlCol="0" anchor="ctr"/>
          <a:lstStyle/>
          <a:p>
            <a:pPr algn="ctr"/>
            <a:r>
              <a:rPr lang="ja-JP" altLang="en-US" sz="1600" dirty="0">
                <a:solidFill>
                  <a:prstClr val="black"/>
                </a:solidFill>
                <a:latin typeface="Helvetica"/>
                <a:ea typeface="ヒラギノ丸ゴ ProN W4"/>
              </a:rPr>
              <a:t>改善</a:t>
            </a:r>
            <a:r>
              <a:rPr lang="ja-JP" altLang="en-US" sz="1600" dirty="0" smtClean="0">
                <a:solidFill>
                  <a:prstClr val="black"/>
                </a:solidFill>
                <a:latin typeface="Helvetica"/>
                <a:ea typeface="ヒラギノ丸ゴ ProN W4"/>
              </a:rPr>
              <a:t>指示</a:t>
            </a:r>
            <a:endParaRPr lang="en-US" altLang="ja-JP" sz="1600" dirty="0" smtClean="0">
              <a:solidFill>
                <a:prstClr val="black"/>
              </a:solidFill>
              <a:latin typeface="Helvetica"/>
              <a:ea typeface="ヒラギノ丸ゴ ProN W4"/>
            </a:endParaRPr>
          </a:p>
          <a:p>
            <a:pPr algn="ctr"/>
            <a:endParaRPr lang="en-US" altLang="ja-JP" sz="800" dirty="0">
              <a:solidFill>
                <a:prstClr val="black"/>
              </a:solidFill>
              <a:latin typeface="Helvetica"/>
              <a:ea typeface="ヒラギノ丸ゴ ProN W4"/>
            </a:endParaRPr>
          </a:p>
          <a:p>
            <a:pPr algn="ct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住まい法</a:t>
            </a:r>
            <a:endParaRPr lang="en-US" altLang="ja-JP" sz="1200" dirty="0" smtClean="0">
              <a:solidFill>
                <a:prstClr val="black"/>
              </a:solidFill>
              <a:latin typeface="Helvetica"/>
              <a:ea typeface="ヒラギノ丸ゴ ProN W4"/>
            </a:endParaRPr>
          </a:p>
          <a:p>
            <a:pPr algn="ctr"/>
            <a:r>
              <a:rPr lang="ja-JP" altLang="en-US" sz="1200" dirty="0" smtClean="0">
                <a:solidFill>
                  <a:prstClr val="black"/>
                </a:solidFill>
                <a:latin typeface="Helvetica"/>
                <a:ea typeface="ヒラギノ丸ゴ ProN W4"/>
              </a:rPr>
              <a:t>第</a:t>
            </a:r>
            <a:r>
              <a:rPr lang="en-US" altLang="ja-JP" sz="1200" dirty="0" smtClean="0">
                <a:solidFill>
                  <a:prstClr val="black"/>
                </a:solidFill>
                <a:latin typeface="Helvetica"/>
                <a:ea typeface="ヒラギノ丸ゴ ProN W4"/>
              </a:rPr>
              <a:t>25</a:t>
            </a:r>
            <a:r>
              <a:rPr lang="ja-JP" altLang="en-US" sz="1200" dirty="0">
                <a:solidFill>
                  <a:prstClr val="black"/>
                </a:solidFill>
                <a:latin typeface="Helvetica"/>
                <a:ea typeface="ヒラギノ丸ゴ ProN W4"/>
              </a:rPr>
              <a:t>条</a:t>
            </a:r>
            <a:r>
              <a:rPr lang="en-US" altLang="ja-JP" sz="1200" dirty="0">
                <a:solidFill>
                  <a:prstClr val="black"/>
                </a:solidFill>
                <a:latin typeface="Helvetica"/>
                <a:ea typeface="ヒラギノ丸ゴ ProN W4"/>
              </a:rPr>
              <a:t>】</a:t>
            </a:r>
            <a:endParaRPr lang="ja-JP" altLang="en-US" sz="1200" dirty="0">
              <a:solidFill>
                <a:prstClr val="black"/>
              </a:solidFill>
              <a:latin typeface="Helvetica"/>
              <a:ea typeface="ヒラギノ丸ゴ ProN W4"/>
            </a:endParaRPr>
          </a:p>
        </p:txBody>
      </p:sp>
      <p:sp>
        <p:nvSpPr>
          <p:cNvPr id="154" name="右矢印 153"/>
          <p:cNvSpPr/>
          <p:nvPr/>
        </p:nvSpPr>
        <p:spPr bwMode="auto">
          <a:xfrm>
            <a:off x="5696560" y="2087041"/>
            <a:ext cx="467263" cy="504056"/>
          </a:xfrm>
          <a:prstGeom prst="rightArrow">
            <a:avLst/>
          </a:prstGeom>
          <a:gradFill rotWithShape="1">
            <a:gsLst>
              <a:gs pos="0">
                <a:srgbClr val="7FD13B">
                  <a:tint val="50000"/>
                  <a:satMod val="300000"/>
                </a:srgbClr>
              </a:gs>
              <a:gs pos="35000">
                <a:srgbClr val="7FD13B">
                  <a:tint val="37000"/>
                  <a:satMod val="300000"/>
                </a:srgbClr>
              </a:gs>
              <a:gs pos="100000">
                <a:srgbClr val="7FD13B">
                  <a:tint val="15000"/>
                  <a:satMod val="350000"/>
                </a:srgbClr>
              </a:gs>
            </a:gsLst>
            <a:lin ang="16200000" scaled="1"/>
          </a:gradFill>
          <a:ln w="9525" cap="flat" cmpd="sng" algn="ctr">
            <a:solidFill>
              <a:srgbClr val="7FD13B">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32" name="角丸四角形 31"/>
          <p:cNvSpPr/>
          <p:nvPr/>
        </p:nvSpPr>
        <p:spPr bwMode="auto">
          <a:xfrm>
            <a:off x="6159358" y="3639784"/>
            <a:ext cx="1598231" cy="1122125"/>
          </a:xfrm>
          <a:prstGeom prst="roundRect">
            <a:avLst/>
          </a:prstGeom>
          <a:solidFill>
            <a:schemeClr val="bg1"/>
          </a:solidFill>
          <a:ln w="38100">
            <a:solidFill>
              <a:srgbClr val="FF66CC"/>
            </a:solidFill>
            <a:miter lim="800000"/>
            <a:headEnd/>
            <a:tailEnd/>
          </a:ln>
        </p:spPr>
        <p:txBody>
          <a:bodyPr wrap="none" rtlCol="0" anchor="ctr"/>
          <a:lstStyle/>
          <a:p>
            <a:pPr algn="ctr"/>
            <a:r>
              <a:rPr lang="ja-JP" altLang="en-US" sz="1600" dirty="0">
                <a:solidFill>
                  <a:prstClr val="black"/>
                </a:solidFill>
                <a:latin typeface="Helvetica"/>
                <a:ea typeface="ヒラギノ丸ゴ ProN W4"/>
              </a:rPr>
              <a:t>改善</a:t>
            </a:r>
            <a:r>
              <a:rPr lang="ja-JP" altLang="en-US" sz="1600" dirty="0" smtClean="0">
                <a:solidFill>
                  <a:prstClr val="black"/>
                </a:solidFill>
                <a:latin typeface="Helvetica"/>
                <a:ea typeface="ヒラギノ丸ゴ ProN W4"/>
              </a:rPr>
              <a:t>命令</a:t>
            </a:r>
            <a:endParaRPr lang="en-US" altLang="ja-JP" sz="1600" dirty="0" smtClean="0">
              <a:solidFill>
                <a:prstClr val="black"/>
              </a:solidFill>
              <a:latin typeface="Helvetica"/>
              <a:ea typeface="ヒラギノ丸ゴ ProN W4"/>
            </a:endParaRPr>
          </a:p>
          <a:p>
            <a:pPr algn="ctr"/>
            <a:endParaRPr lang="en-US" altLang="ja-JP" sz="800" dirty="0">
              <a:solidFill>
                <a:prstClr val="black"/>
              </a:solidFill>
              <a:latin typeface="Helvetica"/>
              <a:ea typeface="ヒラギノ丸ゴ ProN W4"/>
            </a:endParaRPr>
          </a:p>
          <a:p>
            <a:pPr algn="ctr"/>
            <a:r>
              <a:rPr lang="en-US" altLang="ja-JP" sz="1200" dirty="0">
                <a:solidFill>
                  <a:prstClr val="black"/>
                </a:solidFill>
                <a:latin typeface="Helvetica"/>
                <a:ea typeface="ヒラギノ丸ゴ ProN W4"/>
              </a:rPr>
              <a:t>【</a:t>
            </a:r>
            <a:r>
              <a:rPr lang="ja-JP" altLang="en-US" sz="1200" dirty="0">
                <a:solidFill>
                  <a:prstClr val="black"/>
                </a:solidFill>
                <a:latin typeface="Helvetica"/>
                <a:ea typeface="ヒラギノ丸ゴ ProN W4"/>
              </a:rPr>
              <a:t>老福法第</a:t>
            </a:r>
            <a:r>
              <a:rPr lang="en-US" altLang="ja-JP" sz="1200" dirty="0">
                <a:solidFill>
                  <a:prstClr val="black"/>
                </a:solidFill>
                <a:latin typeface="Helvetica"/>
                <a:ea typeface="ヒラギノ丸ゴ ProN W4"/>
              </a:rPr>
              <a:t>29</a:t>
            </a:r>
            <a:r>
              <a:rPr lang="ja-JP" altLang="en-US" sz="1200" dirty="0" smtClean="0">
                <a:solidFill>
                  <a:prstClr val="black"/>
                </a:solidFill>
                <a:latin typeface="Helvetica"/>
                <a:ea typeface="ヒラギノ丸ゴ ProN W4"/>
              </a:rPr>
              <a:t>条</a:t>
            </a:r>
            <a:endParaRPr lang="en-US" altLang="ja-JP" sz="1200" dirty="0" smtClean="0">
              <a:solidFill>
                <a:prstClr val="black"/>
              </a:solidFill>
              <a:latin typeface="Helvetica"/>
              <a:ea typeface="ヒラギノ丸ゴ ProN W4"/>
            </a:endParaRPr>
          </a:p>
          <a:p>
            <a:pPr algn="ctr"/>
            <a:r>
              <a:rPr lang="ja-JP" altLang="en-US" sz="1200" dirty="0" smtClean="0">
                <a:solidFill>
                  <a:prstClr val="black"/>
                </a:solidFill>
                <a:latin typeface="Helvetica"/>
                <a:ea typeface="ヒラギノ丸ゴ ProN W4"/>
              </a:rPr>
              <a:t>第</a:t>
            </a:r>
            <a:r>
              <a:rPr lang="en-US" altLang="ja-JP" sz="1200" dirty="0" smtClean="0">
                <a:solidFill>
                  <a:prstClr val="black"/>
                </a:solidFill>
                <a:latin typeface="Helvetica"/>
                <a:ea typeface="ヒラギノ丸ゴ ProN W4"/>
              </a:rPr>
              <a:t>11</a:t>
            </a:r>
            <a:r>
              <a:rPr lang="ja-JP" altLang="en-US" sz="1200" dirty="0">
                <a:solidFill>
                  <a:prstClr val="black"/>
                </a:solidFill>
                <a:latin typeface="Helvetica"/>
                <a:ea typeface="ヒラギノ丸ゴ ProN W4"/>
              </a:rPr>
              <a:t>項</a:t>
            </a:r>
            <a:r>
              <a:rPr lang="en-US" altLang="ja-JP" sz="1200" dirty="0">
                <a:solidFill>
                  <a:prstClr val="black"/>
                </a:solidFill>
                <a:latin typeface="Helvetica"/>
                <a:ea typeface="ヒラギノ丸ゴ ProN W4"/>
              </a:rPr>
              <a:t>】</a:t>
            </a:r>
            <a:endParaRPr lang="ja-JP" altLang="en-US" sz="1200" dirty="0">
              <a:solidFill>
                <a:prstClr val="black"/>
              </a:solidFill>
              <a:latin typeface="Helvetica"/>
              <a:ea typeface="ヒラギノ丸ゴ ProN W4"/>
            </a:endParaRPr>
          </a:p>
        </p:txBody>
      </p:sp>
      <p:sp>
        <p:nvSpPr>
          <p:cNvPr id="155" name="右矢印 154"/>
          <p:cNvSpPr/>
          <p:nvPr/>
        </p:nvSpPr>
        <p:spPr bwMode="auto">
          <a:xfrm>
            <a:off x="5696560" y="3981656"/>
            <a:ext cx="467263" cy="504056"/>
          </a:xfrm>
          <a:prstGeom prst="rightArrow">
            <a:avLst/>
          </a:prstGeom>
          <a:gradFill rotWithShape="1">
            <a:gsLst>
              <a:gs pos="0">
                <a:srgbClr val="EA157A">
                  <a:tint val="50000"/>
                  <a:satMod val="300000"/>
                </a:srgbClr>
              </a:gs>
              <a:gs pos="35000">
                <a:srgbClr val="EA157A">
                  <a:tint val="37000"/>
                  <a:satMod val="300000"/>
                </a:srgbClr>
              </a:gs>
              <a:gs pos="100000">
                <a:srgbClr val="EA157A">
                  <a:tint val="15000"/>
                  <a:satMod val="350000"/>
                </a:srgbClr>
              </a:gs>
            </a:gsLst>
            <a:lin ang="16200000" scaled="1"/>
          </a:gradFill>
          <a:ln w="9525" cap="flat" cmpd="sng" algn="ctr">
            <a:solidFill>
              <a:srgbClr val="EA157A">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27" name="角丸四角形 26"/>
          <p:cNvSpPr/>
          <p:nvPr/>
        </p:nvSpPr>
        <p:spPr bwMode="auto">
          <a:xfrm>
            <a:off x="4093258" y="3639784"/>
            <a:ext cx="1598231" cy="1122125"/>
          </a:xfrm>
          <a:prstGeom prst="roundRect">
            <a:avLst/>
          </a:prstGeom>
          <a:solidFill>
            <a:schemeClr val="bg1"/>
          </a:solidFill>
          <a:ln w="38100">
            <a:solidFill>
              <a:srgbClr val="FF66CC"/>
            </a:solidFill>
            <a:miter lim="800000"/>
            <a:headEnd/>
            <a:tailEnd/>
          </a:ln>
        </p:spPr>
        <p:txBody>
          <a:bodyPr wrap="none" rtlCol="0" anchor="ctr"/>
          <a:lstStyle/>
          <a:p>
            <a:pPr algn="ctr"/>
            <a:r>
              <a:rPr lang="ja-JP" altLang="en-US" sz="1600" dirty="0">
                <a:solidFill>
                  <a:prstClr val="black"/>
                </a:solidFill>
                <a:latin typeface="Helvetica"/>
                <a:ea typeface="ヒラギノ丸ゴ ProN W4"/>
              </a:rPr>
              <a:t>報告徴収</a:t>
            </a:r>
            <a:endParaRPr lang="en-US" altLang="ja-JP" sz="1600" dirty="0">
              <a:solidFill>
                <a:prstClr val="black"/>
              </a:solidFill>
              <a:latin typeface="Helvetica"/>
              <a:ea typeface="ヒラギノ丸ゴ ProN W4"/>
            </a:endParaRPr>
          </a:p>
          <a:p>
            <a:pPr algn="ctr"/>
            <a:r>
              <a:rPr lang="ja-JP" altLang="en-US" sz="1600" dirty="0" smtClean="0">
                <a:solidFill>
                  <a:prstClr val="black"/>
                </a:solidFill>
                <a:latin typeface="Helvetica"/>
                <a:ea typeface="ヒラギノ丸ゴ ProN W4"/>
              </a:rPr>
              <a:t>立入検査</a:t>
            </a:r>
            <a:endParaRPr lang="en-US" altLang="ja-JP" sz="1600" dirty="0" smtClean="0">
              <a:solidFill>
                <a:prstClr val="black"/>
              </a:solidFill>
              <a:latin typeface="Helvetica"/>
              <a:ea typeface="ヒラギノ丸ゴ ProN W4"/>
            </a:endParaRPr>
          </a:p>
          <a:p>
            <a:pPr algn="ctr"/>
            <a:endParaRPr lang="en-US" altLang="ja-JP" sz="800" dirty="0">
              <a:solidFill>
                <a:prstClr val="black"/>
              </a:solidFill>
              <a:latin typeface="Helvetica"/>
              <a:ea typeface="ヒラギノ丸ゴ ProN W4"/>
            </a:endParaRPr>
          </a:p>
          <a:p>
            <a:pPr algn="ctr"/>
            <a:r>
              <a:rPr lang="en-US" altLang="ja-JP" sz="1200" dirty="0">
                <a:solidFill>
                  <a:prstClr val="black"/>
                </a:solidFill>
                <a:latin typeface="Helvetica"/>
                <a:ea typeface="ヒラギノ丸ゴ ProN W4"/>
              </a:rPr>
              <a:t>【</a:t>
            </a:r>
            <a:r>
              <a:rPr lang="ja-JP" altLang="en-US" sz="1200" dirty="0">
                <a:solidFill>
                  <a:prstClr val="black"/>
                </a:solidFill>
                <a:latin typeface="Helvetica"/>
                <a:ea typeface="ヒラギノ丸ゴ ProN W4"/>
              </a:rPr>
              <a:t>老福法第</a:t>
            </a:r>
            <a:r>
              <a:rPr lang="en-US" altLang="ja-JP" sz="1200" dirty="0">
                <a:solidFill>
                  <a:prstClr val="black"/>
                </a:solidFill>
                <a:latin typeface="Helvetica"/>
                <a:ea typeface="ヒラギノ丸ゴ ProN W4"/>
              </a:rPr>
              <a:t>29</a:t>
            </a:r>
            <a:r>
              <a:rPr lang="ja-JP" altLang="en-US" sz="1200" dirty="0" smtClean="0">
                <a:solidFill>
                  <a:prstClr val="black"/>
                </a:solidFill>
                <a:latin typeface="Helvetica"/>
                <a:ea typeface="ヒラギノ丸ゴ ProN W4"/>
              </a:rPr>
              <a:t>条</a:t>
            </a:r>
            <a:endParaRPr lang="en-US" altLang="ja-JP" sz="1200" dirty="0" smtClean="0">
              <a:solidFill>
                <a:prstClr val="black"/>
              </a:solidFill>
              <a:latin typeface="Helvetica"/>
              <a:ea typeface="ヒラギノ丸ゴ ProN W4"/>
            </a:endParaRPr>
          </a:p>
          <a:p>
            <a:pPr algn="ctr"/>
            <a:r>
              <a:rPr lang="ja-JP" altLang="en-US" sz="1200" dirty="0" smtClean="0">
                <a:solidFill>
                  <a:prstClr val="black"/>
                </a:solidFill>
                <a:latin typeface="Helvetica"/>
                <a:ea typeface="ヒラギノ丸ゴ ProN W4"/>
              </a:rPr>
              <a:t>第</a:t>
            </a:r>
            <a:r>
              <a:rPr lang="en-US" altLang="ja-JP" sz="1200" dirty="0" smtClean="0">
                <a:solidFill>
                  <a:prstClr val="black"/>
                </a:solidFill>
                <a:latin typeface="Helvetica"/>
                <a:ea typeface="ヒラギノ丸ゴ ProN W4"/>
              </a:rPr>
              <a:t>9</a:t>
            </a:r>
            <a:r>
              <a:rPr lang="ja-JP" altLang="en-US" sz="1200" dirty="0">
                <a:solidFill>
                  <a:prstClr val="black"/>
                </a:solidFill>
                <a:latin typeface="Helvetica"/>
                <a:ea typeface="ヒラギノ丸ゴ ProN W4"/>
              </a:rPr>
              <a:t>項</a:t>
            </a:r>
            <a:r>
              <a:rPr lang="en-US" altLang="ja-JP" sz="1200" dirty="0">
                <a:solidFill>
                  <a:prstClr val="black"/>
                </a:solidFill>
                <a:latin typeface="Helvetica"/>
                <a:ea typeface="ヒラギノ丸ゴ ProN W4"/>
              </a:rPr>
              <a:t>】</a:t>
            </a:r>
            <a:endParaRPr lang="ja-JP" altLang="en-US" sz="1200" dirty="0">
              <a:solidFill>
                <a:prstClr val="black"/>
              </a:solidFill>
              <a:latin typeface="Helvetica"/>
              <a:ea typeface="ヒラギノ丸ゴ ProN W4"/>
            </a:endParaRPr>
          </a:p>
        </p:txBody>
      </p:sp>
      <p:sp>
        <p:nvSpPr>
          <p:cNvPr id="175" name="右矢印 174"/>
          <p:cNvSpPr/>
          <p:nvPr/>
        </p:nvSpPr>
        <p:spPr bwMode="auto">
          <a:xfrm>
            <a:off x="2676568" y="3981656"/>
            <a:ext cx="1493795" cy="504056"/>
          </a:xfrm>
          <a:prstGeom prst="rightArrow">
            <a:avLst/>
          </a:prstGeom>
          <a:gradFill rotWithShape="1">
            <a:gsLst>
              <a:gs pos="0">
                <a:srgbClr val="EA157A">
                  <a:tint val="50000"/>
                  <a:satMod val="300000"/>
                </a:srgbClr>
              </a:gs>
              <a:gs pos="35000">
                <a:srgbClr val="EA157A">
                  <a:tint val="37000"/>
                  <a:satMod val="300000"/>
                </a:srgbClr>
              </a:gs>
              <a:gs pos="100000">
                <a:srgbClr val="EA157A">
                  <a:tint val="15000"/>
                  <a:satMod val="350000"/>
                </a:srgbClr>
              </a:gs>
            </a:gsLst>
            <a:lin ang="16200000" scaled="1"/>
          </a:gradFill>
          <a:ln w="9525" cap="flat" cmpd="sng" algn="ctr">
            <a:solidFill>
              <a:srgbClr val="EA157A">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129" name="角丸四角形 128"/>
          <p:cNvSpPr/>
          <p:nvPr/>
        </p:nvSpPr>
        <p:spPr bwMode="auto">
          <a:xfrm>
            <a:off x="102782" y="3421546"/>
            <a:ext cx="2573774" cy="1303603"/>
          </a:xfrm>
          <a:prstGeom prst="roundRect">
            <a:avLst/>
          </a:prstGeom>
          <a:solidFill>
            <a:srgbClr val="EA157A">
              <a:lumMod val="20000"/>
              <a:lumOff val="80000"/>
            </a:srgbClr>
          </a:solidFill>
          <a:ln w="12700">
            <a:solidFill>
              <a:schemeClr val="bg1">
                <a:lumMod val="50000"/>
              </a:schemeClr>
            </a:solidFill>
            <a:miter lim="800000"/>
            <a:headEnd/>
            <a:tailEnd/>
          </a:ln>
        </p:spPr>
        <p:txBody>
          <a:bodyPr rtlCol="0" anchor="ctr"/>
          <a:lstStyle/>
          <a:p>
            <a:pPr algn="ctr">
              <a:defRPr/>
            </a:pPr>
            <a:endParaRPr kumimoji="0" lang="ja-JP" altLang="en-US" sz="2400" kern="0" dirty="0">
              <a:solidFill>
                <a:prstClr val="black"/>
              </a:solidFill>
              <a:latin typeface="Helvetica"/>
              <a:ea typeface="ヒラギノ丸ゴ ProN W4"/>
            </a:endParaRPr>
          </a:p>
        </p:txBody>
      </p:sp>
      <p:grpSp>
        <p:nvGrpSpPr>
          <p:cNvPr id="151" name="グループ化 150"/>
          <p:cNvGrpSpPr/>
          <p:nvPr/>
        </p:nvGrpSpPr>
        <p:grpSpPr>
          <a:xfrm>
            <a:off x="1462397" y="3789042"/>
            <a:ext cx="953648" cy="827999"/>
            <a:chOff x="2519184" y="3359139"/>
            <a:chExt cx="880714" cy="827999"/>
          </a:xfrm>
        </p:grpSpPr>
        <p:grpSp>
          <p:nvGrpSpPr>
            <p:cNvPr id="148" name="グループ化 147"/>
            <p:cNvGrpSpPr/>
            <p:nvPr/>
          </p:nvGrpSpPr>
          <p:grpSpPr>
            <a:xfrm>
              <a:off x="2519184" y="3359139"/>
              <a:ext cx="880714" cy="827999"/>
              <a:chOff x="-1023144" y="2327799"/>
              <a:chExt cx="880714" cy="827999"/>
            </a:xfrm>
          </p:grpSpPr>
          <p:sp>
            <p:nvSpPr>
              <p:cNvPr id="149" name="角丸四角形 148"/>
              <p:cNvSpPr/>
              <p:nvPr/>
            </p:nvSpPr>
            <p:spPr>
              <a:xfrm>
                <a:off x="-982914" y="2327799"/>
                <a:ext cx="827999" cy="827999"/>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a:solidFill>
                    <a:prstClr val="white"/>
                  </a:solidFill>
                </a:endParaRPr>
              </a:p>
            </p:txBody>
          </p:sp>
          <p:sp>
            <p:nvSpPr>
              <p:cNvPr id="150" name="正方形/長方形 149"/>
              <p:cNvSpPr/>
              <p:nvPr/>
            </p:nvSpPr>
            <p:spPr bwMode="auto">
              <a:xfrm>
                <a:off x="-1023144" y="2905715"/>
                <a:ext cx="880714" cy="246221"/>
              </a:xfrm>
              <a:prstGeom prst="rect">
                <a:avLst/>
              </a:prstGeom>
              <a:noFill/>
              <a:ln>
                <a:headEnd/>
                <a:tailEnd/>
              </a:ln>
            </p:spPr>
            <p:style>
              <a:lnRef idx="0">
                <a:schemeClr val="accent6"/>
              </a:lnRef>
              <a:fillRef idx="3">
                <a:schemeClr val="accent6"/>
              </a:fillRef>
              <a:effectRef idx="3">
                <a:schemeClr val="accent6"/>
              </a:effectRef>
              <a:fontRef idx="minor">
                <a:schemeClr val="lt1"/>
              </a:fontRef>
            </p:style>
            <p:txBody>
              <a:bodyPr wrap="none" rtlCol="0" anchor="ctr">
                <a:spAutoFit/>
              </a:bodyPr>
              <a:lstStyle/>
              <a:p>
                <a:pPr algn="ctr"/>
                <a:r>
                  <a:rPr lang="ja-JP" altLang="en-US" sz="1000" dirty="0">
                    <a:solidFill>
                      <a:prstClr val="white"/>
                    </a:solidFill>
                    <a:latin typeface="Helvetica"/>
                    <a:ea typeface="ヒラギノ丸ゴ ProN W4"/>
                  </a:rPr>
                  <a:t>入居者</a:t>
                </a:r>
                <a:r>
                  <a:rPr lang="ja-JP" altLang="en-US" sz="1000" dirty="0" smtClean="0">
                    <a:solidFill>
                      <a:prstClr val="white"/>
                    </a:solidFill>
                    <a:latin typeface="Helvetica"/>
                    <a:ea typeface="ヒラギノ丸ゴ ProN W4"/>
                  </a:rPr>
                  <a:t>の</a:t>
                </a:r>
                <a:r>
                  <a:rPr lang="ja-JP" altLang="en-US" sz="1000" dirty="0">
                    <a:solidFill>
                      <a:prstClr val="white"/>
                    </a:solidFill>
                    <a:latin typeface="Helvetica"/>
                    <a:ea typeface="ヒラギノ丸ゴ ProN W4"/>
                  </a:rPr>
                  <a:t>処遇</a:t>
                </a:r>
              </a:p>
            </p:txBody>
          </p:sp>
        </p:grpSp>
        <p:grpSp>
          <p:nvGrpSpPr>
            <p:cNvPr id="124" name="グループ化 123"/>
            <p:cNvGrpSpPr/>
            <p:nvPr/>
          </p:nvGrpSpPr>
          <p:grpSpPr>
            <a:xfrm>
              <a:off x="2850070" y="3408637"/>
              <a:ext cx="173609" cy="423067"/>
              <a:chOff x="1682090" y="2272369"/>
              <a:chExt cx="173609" cy="423067"/>
            </a:xfrm>
          </p:grpSpPr>
          <p:sp>
            <p:nvSpPr>
              <p:cNvPr id="117" name="円/楕円 116"/>
              <p:cNvSpPr/>
              <p:nvPr/>
            </p:nvSpPr>
            <p:spPr>
              <a:xfrm>
                <a:off x="1732638" y="2272369"/>
                <a:ext cx="73108" cy="79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8" name="角丸四角形 117"/>
              <p:cNvSpPr/>
              <p:nvPr/>
            </p:nvSpPr>
            <p:spPr>
              <a:xfrm>
                <a:off x="1773974" y="2479436"/>
                <a:ext cx="36000" cy="216000"/>
              </a:xfrm>
              <a:prstGeom prst="roundRect">
                <a:avLst>
                  <a:gd name="adj" fmla="val 3346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9" name="角丸四角形 118"/>
              <p:cNvSpPr/>
              <p:nvPr/>
            </p:nvSpPr>
            <p:spPr>
              <a:xfrm>
                <a:off x="1727817" y="2360702"/>
                <a:ext cx="82157" cy="15977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0" name="角丸四角形 119"/>
              <p:cNvSpPr/>
              <p:nvPr/>
            </p:nvSpPr>
            <p:spPr>
              <a:xfrm>
                <a:off x="1819699" y="2360702"/>
                <a:ext cx="36000" cy="180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1" name="角丸四角形 120"/>
              <p:cNvSpPr/>
              <p:nvPr/>
            </p:nvSpPr>
            <p:spPr>
              <a:xfrm rot="5400000">
                <a:off x="1736913" y="2296699"/>
                <a:ext cx="63963" cy="17360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2" name="角丸四角形 121"/>
              <p:cNvSpPr/>
              <p:nvPr/>
            </p:nvSpPr>
            <p:spPr>
              <a:xfrm>
                <a:off x="1682090" y="2360702"/>
                <a:ext cx="36000" cy="180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3" name="角丸四角形 122"/>
              <p:cNvSpPr/>
              <p:nvPr/>
            </p:nvSpPr>
            <p:spPr>
              <a:xfrm>
                <a:off x="1727817" y="2479436"/>
                <a:ext cx="36000" cy="216000"/>
              </a:xfrm>
              <a:prstGeom prst="roundRect">
                <a:avLst>
                  <a:gd name="adj" fmla="val 3346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136" name="グループ化 135"/>
            <p:cNvGrpSpPr/>
            <p:nvPr/>
          </p:nvGrpSpPr>
          <p:grpSpPr>
            <a:xfrm>
              <a:off x="2673794" y="3556321"/>
              <a:ext cx="171855" cy="423067"/>
              <a:chOff x="341827" y="4008805"/>
              <a:chExt cx="171855" cy="423067"/>
            </a:xfrm>
          </p:grpSpPr>
          <p:sp>
            <p:nvSpPr>
              <p:cNvPr id="126" name="円/楕円 125"/>
              <p:cNvSpPr/>
              <p:nvPr/>
            </p:nvSpPr>
            <p:spPr>
              <a:xfrm>
                <a:off x="390621" y="4008805"/>
                <a:ext cx="73108" cy="79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7" name="角丸四角形 126"/>
              <p:cNvSpPr/>
              <p:nvPr/>
            </p:nvSpPr>
            <p:spPr>
              <a:xfrm>
                <a:off x="431957" y="4215872"/>
                <a:ext cx="36000" cy="216000"/>
              </a:xfrm>
              <a:prstGeom prst="roundRect">
                <a:avLst>
                  <a:gd name="adj" fmla="val 3346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2" name="角丸四角形 131"/>
              <p:cNvSpPr/>
              <p:nvPr/>
            </p:nvSpPr>
            <p:spPr>
              <a:xfrm>
                <a:off x="385800" y="4215872"/>
                <a:ext cx="36000" cy="216000"/>
              </a:xfrm>
              <a:prstGeom prst="roundRect">
                <a:avLst>
                  <a:gd name="adj" fmla="val 3346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35" name="グループ化 134"/>
              <p:cNvGrpSpPr/>
              <p:nvPr/>
            </p:nvGrpSpPr>
            <p:grpSpPr>
              <a:xfrm>
                <a:off x="341827" y="4091880"/>
                <a:ext cx="171855" cy="199043"/>
                <a:chOff x="567367" y="4071364"/>
                <a:chExt cx="171855" cy="199043"/>
              </a:xfrm>
            </p:grpSpPr>
            <p:sp>
              <p:nvSpPr>
                <p:cNvPr id="130" name="角丸四角形 129"/>
                <p:cNvSpPr/>
                <p:nvPr/>
              </p:nvSpPr>
              <p:spPr>
                <a:xfrm rot="5400000">
                  <a:off x="620762" y="4048240"/>
                  <a:ext cx="63963" cy="11556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1" name="角丸四角形 130"/>
                <p:cNvSpPr/>
                <p:nvPr/>
              </p:nvSpPr>
              <p:spPr>
                <a:xfrm rot="1342321" flipH="1">
                  <a:off x="567367" y="4080885"/>
                  <a:ext cx="36000" cy="180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4" name="角丸四角形 133"/>
                <p:cNvSpPr/>
                <p:nvPr/>
              </p:nvSpPr>
              <p:spPr>
                <a:xfrm rot="20257679" flipH="1" flipV="1">
                  <a:off x="703222" y="4080885"/>
                  <a:ext cx="36000" cy="180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3" name="二等辺三角形 132"/>
                <p:cNvSpPr/>
                <p:nvPr/>
              </p:nvSpPr>
              <p:spPr>
                <a:xfrm>
                  <a:off x="574155" y="4071364"/>
                  <a:ext cx="157179" cy="19904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grpSp>
          <p:nvGrpSpPr>
            <p:cNvPr id="147" name="グループ化 146"/>
            <p:cNvGrpSpPr/>
            <p:nvPr/>
          </p:nvGrpSpPr>
          <p:grpSpPr>
            <a:xfrm>
              <a:off x="3092817" y="3551753"/>
              <a:ext cx="183039" cy="405715"/>
              <a:chOff x="1897314" y="3958227"/>
              <a:chExt cx="183039" cy="405715"/>
            </a:xfrm>
          </p:grpSpPr>
          <p:sp>
            <p:nvSpPr>
              <p:cNvPr id="138" name="円/楕円 137"/>
              <p:cNvSpPr/>
              <p:nvPr/>
            </p:nvSpPr>
            <p:spPr>
              <a:xfrm>
                <a:off x="1928855" y="3958227"/>
                <a:ext cx="73108" cy="79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0" name="角丸四角形 139"/>
              <p:cNvSpPr/>
              <p:nvPr/>
            </p:nvSpPr>
            <p:spPr>
              <a:xfrm rot="19281979">
                <a:off x="2008187" y="4010457"/>
                <a:ext cx="72000" cy="144000"/>
              </a:xfrm>
              <a:prstGeom prst="roundRect">
                <a:avLst>
                  <a:gd name="adj" fmla="val 488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1" name="角丸四角形 140"/>
              <p:cNvSpPr/>
              <p:nvPr/>
            </p:nvSpPr>
            <p:spPr>
              <a:xfrm rot="1320000">
                <a:off x="1980449" y="4023569"/>
                <a:ext cx="36000" cy="108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2" name="角丸四角形 141"/>
              <p:cNvSpPr/>
              <p:nvPr/>
            </p:nvSpPr>
            <p:spPr>
              <a:xfrm rot="1566565">
                <a:off x="2016390" y="4090222"/>
                <a:ext cx="63963" cy="17360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3" name="角丸四角形 142"/>
              <p:cNvSpPr/>
              <p:nvPr/>
            </p:nvSpPr>
            <p:spPr>
              <a:xfrm>
                <a:off x="1910285" y="4136761"/>
                <a:ext cx="18000" cy="216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5" name="角丸四角形 144"/>
              <p:cNvSpPr/>
              <p:nvPr/>
            </p:nvSpPr>
            <p:spPr>
              <a:xfrm rot="20306869">
                <a:off x="2010392" y="4190334"/>
                <a:ext cx="63963" cy="17360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6" name="角丸四角形 145"/>
              <p:cNvSpPr/>
              <p:nvPr/>
            </p:nvSpPr>
            <p:spPr>
              <a:xfrm rot="4020515">
                <a:off x="1933314" y="4068667"/>
                <a:ext cx="36000" cy="108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grpSp>
        <p:nvGrpSpPr>
          <p:cNvPr id="14" name="グループ化 13"/>
          <p:cNvGrpSpPr/>
          <p:nvPr/>
        </p:nvGrpSpPr>
        <p:grpSpPr>
          <a:xfrm>
            <a:off x="178639" y="3789042"/>
            <a:ext cx="1086156" cy="827999"/>
            <a:chOff x="178725" y="3789042"/>
            <a:chExt cx="1086678" cy="827999"/>
          </a:xfrm>
        </p:grpSpPr>
        <p:sp>
          <p:nvSpPr>
            <p:cNvPr id="160" name="フリーフォーム 159"/>
            <p:cNvSpPr/>
            <p:nvPr/>
          </p:nvSpPr>
          <p:spPr>
            <a:xfrm>
              <a:off x="799708" y="3988599"/>
              <a:ext cx="41275" cy="73819"/>
            </a:xfrm>
            <a:custGeom>
              <a:avLst/>
              <a:gdLst>
                <a:gd name="connsiteX0" fmla="*/ 14287 w 38100"/>
                <a:gd name="connsiteY0" fmla="*/ 0 h 73819"/>
                <a:gd name="connsiteX1" fmla="*/ 26193 w 38100"/>
                <a:gd name="connsiteY1" fmla="*/ 9525 h 73819"/>
                <a:gd name="connsiteX2" fmla="*/ 28575 w 38100"/>
                <a:gd name="connsiteY2" fmla="*/ 19050 h 73819"/>
                <a:gd name="connsiteX3" fmla="*/ 38100 w 38100"/>
                <a:gd name="connsiteY3" fmla="*/ 40481 h 73819"/>
                <a:gd name="connsiteX4" fmla="*/ 35718 w 38100"/>
                <a:gd name="connsiteY4" fmla="*/ 50006 h 73819"/>
                <a:gd name="connsiteX5" fmla="*/ 33337 w 38100"/>
                <a:gd name="connsiteY5" fmla="*/ 57150 h 73819"/>
                <a:gd name="connsiteX6" fmla="*/ 19050 w 38100"/>
                <a:gd name="connsiteY6" fmla="*/ 61912 h 73819"/>
                <a:gd name="connsiteX7" fmla="*/ 0 w 38100"/>
                <a:gd name="connsiteY7" fmla="*/ 73819 h 73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100" h="73819">
                  <a:moveTo>
                    <a:pt x="14287" y="0"/>
                  </a:moveTo>
                  <a:cubicBezTo>
                    <a:pt x="18256" y="3175"/>
                    <a:pt x="23143" y="5459"/>
                    <a:pt x="26193" y="9525"/>
                  </a:cubicBezTo>
                  <a:cubicBezTo>
                    <a:pt x="28157" y="12143"/>
                    <a:pt x="27635" y="15915"/>
                    <a:pt x="28575" y="19050"/>
                  </a:cubicBezTo>
                  <a:cubicBezTo>
                    <a:pt x="33213" y="34509"/>
                    <a:pt x="31139" y="30040"/>
                    <a:pt x="38100" y="40481"/>
                  </a:cubicBezTo>
                  <a:cubicBezTo>
                    <a:pt x="37306" y="43656"/>
                    <a:pt x="36617" y="46859"/>
                    <a:pt x="35718" y="50006"/>
                  </a:cubicBezTo>
                  <a:cubicBezTo>
                    <a:pt x="35028" y="52420"/>
                    <a:pt x="35380" y="55691"/>
                    <a:pt x="33337" y="57150"/>
                  </a:cubicBezTo>
                  <a:cubicBezTo>
                    <a:pt x="29252" y="60068"/>
                    <a:pt x="19050" y="61912"/>
                    <a:pt x="19050" y="61912"/>
                  </a:cubicBezTo>
                  <a:cubicBezTo>
                    <a:pt x="3285" y="72421"/>
                    <a:pt x="9881" y="68876"/>
                    <a:pt x="0" y="73819"/>
                  </a:cubicBezTo>
                </a:path>
              </a:pathLst>
            </a:cu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1" name="フリーフォーム 160"/>
            <p:cNvSpPr/>
            <p:nvPr/>
          </p:nvSpPr>
          <p:spPr>
            <a:xfrm>
              <a:off x="614987" y="4004122"/>
              <a:ext cx="49530" cy="45720"/>
            </a:xfrm>
            <a:custGeom>
              <a:avLst/>
              <a:gdLst>
                <a:gd name="connsiteX0" fmla="*/ 14287 w 38100"/>
                <a:gd name="connsiteY0" fmla="*/ 0 h 73819"/>
                <a:gd name="connsiteX1" fmla="*/ 26193 w 38100"/>
                <a:gd name="connsiteY1" fmla="*/ 9525 h 73819"/>
                <a:gd name="connsiteX2" fmla="*/ 28575 w 38100"/>
                <a:gd name="connsiteY2" fmla="*/ 19050 h 73819"/>
                <a:gd name="connsiteX3" fmla="*/ 38100 w 38100"/>
                <a:gd name="connsiteY3" fmla="*/ 40481 h 73819"/>
                <a:gd name="connsiteX4" fmla="*/ 35718 w 38100"/>
                <a:gd name="connsiteY4" fmla="*/ 50006 h 73819"/>
                <a:gd name="connsiteX5" fmla="*/ 33337 w 38100"/>
                <a:gd name="connsiteY5" fmla="*/ 57150 h 73819"/>
                <a:gd name="connsiteX6" fmla="*/ 19050 w 38100"/>
                <a:gd name="connsiteY6" fmla="*/ 61912 h 73819"/>
                <a:gd name="connsiteX7" fmla="*/ 0 w 38100"/>
                <a:gd name="connsiteY7" fmla="*/ 73819 h 73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100" h="73819">
                  <a:moveTo>
                    <a:pt x="14287" y="0"/>
                  </a:moveTo>
                  <a:cubicBezTo>
                    <a:pt x="18256" y="3175"/>
                    <a:pt x="23143" y="5459"/>
                    <a:pt x="26193" y="9525"/>
                  </a:cubicBezTo>
                  <a:cubicBezTo>
                    <a:pt x="28157" y="12143"/>
                    <a:pt x="27635" y="15915"/>
                    <a:pt x="28575" y="19050"/>
                  </a:cubicBezTo>
                  <a:cubicBezTo>
                    <a:pt x="33213" y="34509"/>
                    <a:pt x="31139" y="30040"/>
                    <a:pt x="38100" y="40481"/>
                  </a:cubicBezTo>
                  <a:cubicBezTo>
                    <a:pt x="37306" y="43656"/>
                    <a:pt x="36617" y="46859"/>
                    <a:pt x="35718" y="50006"/>
                  </a:cubicBezTo>
                  <a:cubicBezTo>
                    <a:pt x="35028" y="52420"/>
                    <a:pt x="35380" y="55691"/>
                    <a:pt x="33337" y="57150"/>
                  </a:cubicBezTo>
                  <a:cubicBezTo>
                    <a:pt x="29252" y="60068"/>
                    <a:pt x="19050" y="61912"/>
                    <a:pt x="19050" y="61912"/>
                  </a:cubicBezTo>
                  <a:cubicBezTo>
                    <a:pt x="3285" y="72421"/>
                    <a:pt x="9881" y="68876"/>
                    <a:pt x="0" y="73819"/>
                  </a:cubicBezTo>
                </a:path>
              </a:pathLst>
            </a:cu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202" name="グループ化 201"/>
            <p:cNvGrpSpPr/>
            <p:nvPr/>
          </p:nvGrpSpPr>
          <p:grpSpPr>
            <a:xfrm>
              <a:off x="178725" y="3789042"/>
              <a:ext cx="1086678" cy="827999"/>
              <a:chOff x="-2503427" y="3523055"/>
              <a:chExt cx="1003087" cy="827999"/>
            </a:xfrm>
          </p:grpSpPr>
          <p:grpSp>
            <p:nvGrpSpPr>
              <p:cNvPr id="171" name="グループ化 170"/>
              <p:cNvGrpSpPr/>
              <p:nvPr/>
            </p:nvGrpSpPr>
            <p:grpSpPr>
              <a:xfrm>
                <a:off x="-2503427" y="3523055"/>
                <a:ext cx="1003087" cy="827999"/>
                <a:chOff x="-1069457" y="2327799"/>
                <a:chExt cx="1003087" cy="827999"/>
              </a:xfrm>
            </p:grpSpPr>
            <p:sp>
              <p:nvSpPr>
                <p:cNvPr id="197" name="角丸四角形 196"/>
                <p:cNvSpPr/>
                <p:nvPr/>
              </p:nvSpPr>
              <p:spPr>
                <a:xfrm>
                  <a:off x="-982914" y="2327799"/>
                  <a:ext cx="827999" cy="827999"/>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a:solidFill>
                      <a:prstClr val="white"/>
                    </a:solidFill>
                  </a:endParaRPr>
                </a:p>
              </p:txBody>
            </p:sp>
            <p:sp>
              <p:nvSpPr>
                <p:cNvPr id="198" name="正方形/長方形 197"/>
                <p:cNvSpPr/>
                <p:nvPr/>
              </p:nvSpPr>
              <p:spPr bwMode="auto">
                <a:xfrm>
                  <a:off x="-1069457" y="2905715"/>
                  <a:ext cx="1003087" cy="246221"/>
                </a:xfrm>
                <a:prstGeom prst="rect">
                  <a:avLst/>
                </a:prstGeom>
                <a:noFill/>
                <a:ln>
                  <a:headEnd/>
                  <a:tailEnd/>
                </a:ln>
              </p:spPr>
              <p:style>
                <a:lnRef idx="0">
                  <a:schemeClr val="accent6"/>
                </a:lnRef>
                <a:fillRef idx="3">
                  <a:schemeClr val="accent6"/>
                </a:fillRef>
                <a:effectRef idx="3">
                  <a:schemeClr val="accent6"/>
                </a:effectRef>
                <a:fontRef idx="minor">
                  <a:schemeClr val="lt1"/>
                </a:fontRef>
              </p:style>
              <p:txBody>
                <a:bodyPr wrap="square" rtlCol="0" anchor="ctr">
                  <a:spAutoFit/>
                </a:bodyPr>
                <a:lstStyle/>
                <a:p>
                  <a:pPr algn="ctr"/>
                  <a:r>
                    <a:rPr lang="ja-JP" altLang="en-US" sz="1000" dirty="0" smtClean="0">
                      <a:solidFill>
                        <a:prstClr val="white"/>
                      </a:solidFill>
                      <a:latin typeface="Helvetica"/>
                      <a:ea typeface="ヒラギノ丸ゴ ProN W4"/>
                    </a:rPr>
                    <a:t>食　事</a:t>
                  </a:r>
                  <a:endParaRPr lang="ja-JP" altLang="en-US" sz="1000" dirty="0">
                    <a:solidFill>
                      <a:prstClr val="white"/>
                    </a:solidFill>
                    <a:latin typeface="Helvetica"/>
                    <a:ea typeface="ヒラギノ丸ゴ ProN W4"/>
                  </a:endParaRPr>
                </a:p>
              </p:txBody>
            </p:sp>
          </p:grpSp>
          <p:grpSp>
            <p:nvGrpSpPr>
              <p:cNvPr id="199" name="グループ化 198"/>
              <p:cNvGrpSpPr/>
              <p:nvPr/>
            </p:nvGrpSpPr>
            <p:grpSpPr>
              <a:xfrm>
                <a:off x="-2258723" y="3603373"/>
                <a:ext cx="511675" cy="523691"/>
                <a:chOff x="-1901689" y="3862572"/>
                <a:chExt cx="511675" cy="523691"/>
              </a:xfrm>
            </p:grpSpPr>
            <p:grpSp>
              <p:nvGrpSpPr>
                <p:cNvPr id="163" name="グループ化 162"/>
                <p:cNvGrpSpPr/>
                <p:nvPr/>
              </p:nvGrpSpPr>
              <p:grpSpPr>
                <a:xfrm>
                  <a:off x="-1901689" y="3862572"/>
                  <a:ext cx="511675" cy="430526"/>
                  <a:chOff x="409575" y="3862572"/>
                  <a:chExt cx="511675" cy="430526"/>
                </a:xfrm>
                <a:noFill/>
              </p:grpSpPr>
              <p:sp>
                <p:nvSpPr>
                  <p:cNvPr id="164" name="月 163"/>
                  <p:cNvSpPr/>
                  <p:nvPr/>
                </p:nvSpPr>
                <p:spPr>
                  <a:xfrm rot="16200000">
                    <a:off x="548947" y="3920794"/>
                    <a:ext cx="232932" cy="511675"/>
                  </a:xfrm>
                  <a:prstGeom prst="mo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5" name="円/楕円 164"/>
                  <p:cNvSpPr/>
                  <p:nvPr/>
                </p:nvSpPr>
                <p:spPr>
                  <a:xfrm>
                    <a:off x="410170" y="3862572"/>
                    <a:ext cx="511078" cy="314059"/>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166" name="フリーフォーム 165"/>
                <p:cNvSpPr/>
                <p:nvPr/>
              </p:nvSpPr>
              <p:spPr>
                <a:xfrm>
                  <a:off x="-1758814" y="4274345"/>
                  <a:ext cx="228829" cy="111918"/>
                </a:xfrm>
                <a:custGeom>
                  <a:avLst/>
                  <a:gdLst>
                    <a:gd name="connsiteX0" fmla="*/ 0 w 238125"/>
                    <a:gd name="connsiteY0" fmla="*/ 0 h 109538"/>
                    <a:gd name="connsiteX1" fmla="*/ 0 w 238125"/>
                    <a:gd name="connsiteY1" fmla="*/ 80963 h 109538"/>
                    <a:gd name="connsiteX2" fmla="*/ 119063 w 238125"/>
                    <a:gd name="connsiteY2" fmla="*/ 109538 h 109538"/>
                    <a:gd name="connsiteX3" fmla="*/ 228600 w 238125"/>
                    <a:gd name="connsiteY3" fmla="*/ 76200 h 109538"/>
                    <a:gd name="connsiteX4" fmla="*/ 238125 w 238125"/>
                    <a:gd name="connsiteY4" fmla="*/ 4763 h 109538"/>
                    <a:gd name="connsiteX5" fmla="*/ 119063 w 238125"/>
                    <a:gd name="connsiteY5" fmla="*/ 33338 h 109538"/>
                    <a:gd name="connsiteX6" fmla="*/ 0 w 238125"/>
                    <a:gd name="connsiteY6" fmla="*/ 0 h 109538"/>
                    <a:gd name="connsiteX0" fmla="*/ 0 w 228600"/>
                    <a:gd name="connsiteY0" fmla="*/ 2380 h 111918"/>
                    <a:gd name="connsiteX1" fmla="*/ 0 w 228600"/>
                    <a:gd name="connsiteY1" fmla="*/ 83343 h 111918"/>
                    <a:gd name="connsiteX2" fmla="*/ 119063 w 228600"/>
                    <a:gd name="connsiteY2" fmla="*/ 111918 h 111918"/>
                    <a:gd name="connsiteX3" fmla="*/ 228600 w 228600"/>
                    <a:gd name="connsiteY3" fmla="*/ 78580 h 111918"/>
                    <a:gd name="connsiteX4" fmla="*/ 226219 w 228600"/>
                    <a:gd name="connsiteY4" fmla="*/ 0 h 111918"/>
                    <a:gd name="connsiteX5" fmla="*/ 119063 w 228600"/>
                    <a:gd name="connsiteY5" fmla="*/ 35718 h 111918"/>
                    <a:gd name="connsiteX6" fmla="*/ 0 w 228600"/>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9063 w 228829"/>
                    <a:gd name="connsiteY5" fmla="*/ 35718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9063 w 228829"/>
                    <a:gd name="connsiteY5" fmla="*/ 35718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9063 w 228829"/>
                    <a:gd name="connsiteY5" fmla="*/ 35718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9063 w 228829"/>
                    <a:gd name="connsiteY5" fmla="*/ 35718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6682 w 228829"/>
                    <a:gd name="connsiteY5" fmla="*/ 28574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6682 w 228829"/>
                    <a:gd name="connsiteY5" fmla="*/ 28574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6682 w 228829"/>
                    <a:gd name="connsiteY5" fmla="*/ 28574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6682 w 228829"/>
                    <a:gd name="connsiteY5" fmla="*/ 26193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6682 w 228829"/>
                    <a:gd name="connsiteY5" fmla="*/ 26193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6682 w 228829"/>
                    <a:gd name="connsiteY5" fmla="*/ 26193 h 111918"/>
                    <a:gd name="connsiteX6" fmla="*/ 0 w 228829"/>
                    <a:gd name="connsiteY6" fmla="*/ 2380 h 111918"/>
                    <a:gd name="connsiteX0" fmla="*/ 0 w 228829"/>
                    <a:gd name="connsiteY0" fmla="*/ 2380 h 111918"/>
                    <a:gd name="connsiteX1" fmla="*/ 0 w 228829"/>
                    <a:gd name="connsiteY1" fmla="*/ 83343 h 111918"/>
                    <a:gd name="connsiteX2" fmla="*/ 119063 w 228829"/>
                    <a:gd name="connsiteY2" fmla="*/ 111918 h 111918"/>
                    <a:gd name="connsiteX3" fmla="*/ 228600 w 228829"/>
                    <a:gd name="connsiteY3" fmla="*/ 78580 h 111918"/>
                    <a:gd name="connsiteX4" fmla="*/ 228600 w 228829"/>
                    <a:gd name="connsiteY4" fmla="*/ 0 h 111918"/>
                    <a:gd name="connsiteX5" fmla="*/ 116682 w 228829"/>
                    <a:gd name="connsiteY5" fmla="*/ 26193 h 111918"/>
                    <a:gd name="connsiteX6" fmla="*/ 0 w 228829"/>
                    <a:gd name="connsiteY6" fmla="*/ 2380 h 111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829" h="111918">
                      <a:moveTo>
                        <a:pt x="0" y="2380"/>
                      </a:moveTo>
                      <a:lnTo>
                        <a:pt x="0" y="83343"/>
                      </a:lnTo>
                      <a:cubicBezTo>
                        <a:pt x="39688" y="92868"/>
                        <a:pt x="72231" y="104774"/>
                        <a:pt x="119063" y="111918"/>
                      </a:cubicBezTo>
                      <a:cubicBezTo>
                        <a:pt x="167482" y="103186"/>
                        <a:pt x="192088" y="89693"/>
                        <a:pt x="228600" y="78580"/>
                      </a:cubicBezTo>
                      <a:cubicBezTo>
                        <a:pt x="227806" y="52387"/>
                        <a:pt x="229394" y="26193"/>
                        <a:pt x="228600" y="0"/>
                      </a:cubicBezTo>
                      <a:cubicBezTo>
                        <a:pt x="191294" y="9525"/>
                        <a:pt x="230188" y="4761"/>
                        <a:pt x="116682" y="26193"/>
                      </a:cubicBezTo>
                      <a:cubicBezTo>
                        <a:pt x="-793" y="3967"/>
                        <a:pt x="38894" y="10318"/>
                        <a:pt x="0" y="2380"/>
                      </a:cubicBez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7" name="フリーフォーム 166"/>
                <p:cNvSpPr/>
                <p:nvPr/>
              </p:nvSpPr>
              <p:spPr>
                <a:xfrm>
                  <a:off x="-1863589" y="3921919"/>
                  <a:ext cx="466855" cy="147637"/>
                </a:xfrm>
                <a:custGeom>
                  <a:avLst/>
                  <a:gdLst>
                    <a:gd name="connsiteX0" fmla="*/ 0 w 466855"/>
                    <a:gd name="connsiteY0" fmla="*/ 147637 h 147637"/>
                    <a:gd name="connsiteX1" fmla="*/ 11906 w 466855"/>
                    <a:gd name="connsiteY1" fmla="*/ 128587 h 147637"/>
                    <a:gd name="connsiteX2" fmla="*/ 19050 w 466855"/>
                    <a:gd name="connsiteY2" fmla="*/ 121444 h 147637"/>
                    <a:gd name="connsiteX3" fmla="*/ 23813 w 466855"/>
                    <a:gd name="connsiteY3" fmla="*/ 114300 h 147637"/>
                    <a:gd name="connsiteX4" fmla="*/ 30956 w 466855"/>
                    <a:gd name="connsiteY4" fmla="*/ 111919 h 147637"/>
                    <a:gd name="connsiteX5" fmla="*/ 35719 w 466855"/>
                    <a:gd name="connsiteY5" fmla="*/ 90487 h 147637"/>
                    <a:gd name="connsiteX6" fmla="*/ 33338 w 466855"/>
                    <a:gd name="connsiteY6" fmla="*/ 83344 h 147637"/>
                    <a:gd name="connsiteX7" fmla="*/ 47625 w 466855"/>
                    <a:gd name="connsiteY7" fmla="*/ 78581 h 147637"/>
                    <a:gd name="connsiteX8" fmla="*/ 59531 w 466855"/>
                    <a:gd name="connsiteY8" fmla="*/ 69056 h 147637"/>
                    <a:gd name="connsiteX9" fmla="*/ 71438 w 466855"/>
                    <a:gd name="connsiteY9" fmla="*/ 59531 h 147637"/>
                    <a:gd name="connsiteX10" fmla="*/ 85725 w 466855"/>
                    <a:gd name="connsiteY10" fmla="*/ 47625 h 147637"/>
                    <a:gd name="connsiteX11" fmla="*/ 100013 w 466855"/>
                    <a:gd name="connsiteY11" fmla="*/ 42862 h 147637"/>
                    <a:gd name="connsiteX12" fmla="*/ 104775 w 466855"/>
                    <a:gd name="connsiteY12" fmla="*/ 35719 h 147637"/>
                    <a:gd name="connsiteX13" fmla="*/ 130969 w 466855"/>
                    <a:gd name="connsiteY13" fmla="*/ 26194 h 147637"/>
                    <a:gd name="connsiteX14" fmla="*/ 138113 w 466855"/>
                    <a:gd name="connsiteY14" fmla="*/ 21431 h 147637"/>
                    <a:gd name="connsiteX15" fmla="*/ 140494 w 466855"/>
                    <a:gd name="connsiteY15" fmla="*/ 14287 h 147637"/>
                    <a:gd name="connsiteX16" fmla="*/ 154781 w 466855"/>
                    <a:gd name="connsiteY16" fmla="*/ 4762 h 147637"/>
                    <a:gd name="connsiteX17" fmla="*/ 161925 w 466855"/>
                    <a:gd name="connsiteY17" fmla="*/ 0 h 147637"/>
                    <a:gd name="connsiteX18" fmla="*/ 178594 w 466855"/>
                    <a:gd name="connsiteY18" fmla="*/ 4762 h 147637"/>
                    <a:gd name="connsiteX19" fmla="*/ 192881 w 466855"/>
                    <a:gd name="connsiteY19" fmla="*/ 11906 h 147637"/>
                    <a:gd name="connsiteX20" fmla="*/ 200025 w 466855"/>
                    <a:gd name="connsiteY20" fmla="*/ 7144 h 147637"/>
                    <a:gd name="connsiteX21" fmla="*/ 230981 w 466855"/>
                    <a:gd name="connsiteY21" fmla="*/ 7144 h 147637"/>
                    <a:gd name="connsiteX22" fmla="*/ 238125 w 466855"/>
                    <a:gd name="connsiteY22" fmla="*/ 9525 h 147637"/>
                    <a:gd name="connsiteX23" fmla="*/ 247650 w 466855"/>
                    <a:gd name="connsiteY23" fmla="*/ 11906 h 147637"/>
                    <a:gd name="connsiteX24" fmla="*/ 254794 w 466855"/>
                    <a:gd name="connsiteY24" fmla="*/ 16669 h 147637"/>
                    <a:gd name="connsiteX25" fmla="*/ 288131 w 466855"/>
                    <a:gd name="connsiteY25" fmla="*/ 19050 h 147637"/>
                    <a:gd name="connsiteX26" fmla="*/ 295275 w 466855"/>
                    <a:gd name="connsiteY26" fmla="*/ 23812 h 147637"/>
                    <a:gd name="connsiteX27" fmla="*/ 333375 w 466855"/>
                    <a:gd name="connsiteY27" fmla="*/ 30956 h 147637"/>
                    <a:gd name="connsiteX28" fmla="*/ 342900 w 466855"/>
                    <a:gd name="connsiteY28" fmla="*/ 33337 h 147637"/>
                    <a:gd name="connsiteX29" fmla="*/ 357188 w 466855"/>
                    <a:gd name="connsiteY29" fmla="*/ 42862 h 147637"/>
                    <a:gd name="connsiteX30" fmla="*/ 359569 w 466855"/>
                    <a:gd name="connsiteY30" fmla="*/ 50006 h 147637"/>
                    <a:gd name="connsiteX31" fmla="*/ 366713 w 466855"/>
                    <a:gd name="connsiteY31" fmla="*/ 52387 h 147637"/>
                    <a:gd name="connsiteX32" fmla="*/ 373856 w 466855"/>
                    <a:gd name="connsiteY32" fmla="*/ 57150 h 147637"/>
                    <a:gd name="connsiteX33" fmla="*/ 378619 w 466855"/>
                    <a:gd name="connsiteY33" fmla="*/ 64294 h 147637"/>
                    <a:gd name="connsiteX34" fmla="*/ 385763 w 466855"/>
                    <a:gd name="connsiteY34" fmla="*/ 69056 h 147637"/>
                    <a:gd name="connsiteX35" fmla="*/ 390525 w 466855"/>
                    <a:gd name="connsiteY35" fmla="*/ 83344 h 147637"/>
                    <a:gd name="connsiteX36" fmla="*/ 411956 w 466855"/>
                    <a:gd name="connsiteY36" fmla="*/ 88106 h 147637"/>
                    <a:gd name="connsiteX37" fmla="*/ 419100 w 466855"/>
                    <a:gd name="connsiteY37" fmla="*/ 90487 h 147637"/>
                    <a:gd name="connsiteX38" fmla="*/ 426244 w 466855"/>
                    <a:gd name="connsiteY38" fmla="*/ 97631 h 147637"/>
                    <a:gd name="connsiteX39" fmla="*/ 431006 w 466855"/>
                    <a:gd name="connsiteY39" fmla="*/ 109537 h 147637"/>
                    <a:gd name="connsiteX40" fmla="*/ 423863 w 466855"/>
                    <a:gd name="connsiteY40" fmla="*/ 114300 h 147637"/>
                    <a:gd name="connsiteX41" fmla="*/ 440531 w 466855"/>
                    <a:gd name="connsiteY41" fmla="*/ 123825 h 147637"/>
                    <a:gd name="connsiteX42" fmla="*/ 454819 w 466855"/>
                    <a:gd name="connsiteY42" fmla="*/ 133350 h 147637"/>
                    <a:gd name="connsiteX43" fmla="*/ 459581 w 466855"/>
                    <a:gd name="connsiteY43" fmla="*/ 140494 h 147637"/>
                    <a:gd name="connsiteX44" fmla="*/ 461963 w 466855"/>
                    <a:gd name="connsiteY44" fmla="*/ 147637 h 147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466855" h="147637">
                      <a:moveTo>
                        <a:pt x="0" y="147637"/>
                      </a:moveTo>
                      <a:cubicBezTo>
                        <a:pt x="3969" y="141287"/>
                        <a:pt x="6611" y="133882"/>
                        <a:pt x="11906" y="128587"/>
                      </a:cubicBezTo>
                      <a:cubicBezTo>
                        <a:pt x="14287" y="126206"/>
                        <a:pt x="16894" y="124031"/>
                        <a:pt x="19050" y="121444"/>
                      </a:cubicBezTo>
                      <a:cubicBezTo>
                        <a:pt x="20882" y="119245"/>
                        <a:pt x="21578" y="116088"/>
                        <a:pt x="23813" y="114300"/>
                      </a:cubicBezTo>
                      <a:cubicBezTo>
                        <a:pt x="25773" y="112732"/>
                        <a:pt x="28575" y="112713"/>
                        <a:pt x="30956" y="111919"/>
                      </a:cubicBezTo>
                      <a:cubicBezTo>
                        <a:pt x="44336" y="91849"/>
                        <a:pt x="42522" y="104094"/>
                        <a:pt x="35719" y="90487"/>
                      </a:cubicBezTo>
                      <a:cubicBezTo>
                        <a:pt x="34597" y="88242"/>
                        <a:pt x="34132" y="85725"/>
                        <a:pt x="33338" y="83344"/>
                      </a:cubicBezTo>
                      <a:cubicBezTo>
                        <a:pt x="38100" y="81756"/>
                        <a:pt x="44840" y="82758"/>
                        <a:pt x="47625" y="78581"/>
                      </a:cubicBezTo>
                      <a:cubicBezTo>
                        <a:pt x="53780" y="69349"/>
                        <a:pt x="49673" y="72342"/>
                        <a:pt x="59531" y="69056"/>
                      </a:cubicBezTo>
                      <a:cubicBezTo>
                        <a:pt x="70185" y="53077"/>
                        <a:pt x="57634" y="68734"/>
                        <a:pt x="71438" y="59531"/>
                      </a:cubicBezTo>
                      <a:cubicBezTo>
                        <a:pt x="82660" y="52050"/>
                        <a:pt x="74032" y="52822"/>
                        <a:pt x="85725" y="47625"/>
                      </a:cubicBezTo>
                      <a:cubicBezTo>
                        <a:pt x="90313" y="45586"/>
                        <a:pt x="100013" y="42862"/>
                        <a:pt x="100013" y="42862"/>
                      </a:cubicBezTo>
                      <a:cubicBezTo>
                        <a:pt x="101600" y="40481"/>
                        <a:pt x="102752" y="37742"/>
                        <a:pt x="104775" y="35719"/>
                      </a:cubicBezTo>
                      <a:cubicBezTo>
                        <a:pt x="111594" y="28900"/>
                        <a:pt x="122157" y="27956"/>
                        <a:pt x="130969" y="26194"/>
                      </a:cubicBezTo>
                      <a:cubicBezTo>
                        <a:pt x="133350" y="24606"/>
                        <a:pt x="136325" y="23666"/>
                        <a:pt x="138113" y="21431"/>
                      </a:cubicBezTo>
                      <a:cubicBezTo>
                        <a:pt x="139681" y="19471"/>
                        <a:pt x="138719" y="16062"/>
                        <a:pt x="140494" y="14287"/>
                      </a:cubicBezTo>
                      <a:cubicBezTo>
                        <a:pt x="144541" y="10240"/>
                        <a:pt x="150019" y="7937"/>
                        <a:pt x="154781" y="4762"/>
                      </a:cubicBezTo>
                      <a:lnTo>
                        <a:pt x="161925" y="0"/>
                      </a:lnTo>
                      <a:cubicBezTo>
                        <a:pt x="164975" y="763"/>
                        <a:pt x="175179" y="3054"/>
                        <a:pt x="178594" y="4762"/>
                      </a:cubicBezTo>
                      <a:cubicBezTo>
                        <a:pt x="197061" y="13996"/>
                        <a:pt x="174925" y="5921"/>
                        <a:pt x="192881" y="11906"/>
                      </a:cubicBezTo>
                      <a:cubicBezTo>
                        <a:pt x="195262" y="10319"/>
                        <a:pt x="197465" y="8424"/>
                        <a:pt x="200025" y="7144"/>
                      </a:cubicBezTo>
                      <a:cubicBezTo>
                        <a:pt x="210652" y="1830"/>
                        <a:pt x="217649" y="5810"/>
                        <a:pt x="230981" y="7144"/>
                      </a:cubicBezTo>
                      <a:cubicBezTo>
                        <a:pt x="233362" y="7938"/>
                        <a:pt x="235711" y="8835"/>
                        <a:pt x="238125" y="9525"/>
                      </a:cubicBezTo>
                      <a:cubicBezTo>
                        <a:pt x="241272" y="10424"/>
                        <a:pt x="244642" y="10617"/>
                        <a:pt x="247650" y="11906"/>
                      </a:cubicBezTo>
                      <a:cubicBezTo>
                        <a:pt x="250281" y="13033"/>
                        <a:pt x="251975" y="16172"/>
                        <a:pt x="254794" y="16669"/>
                      </a:cubicBezTo>
                      <a:cubicBezTo>
                        <a:pt x="265765" y="18605"/>
                        <a:pt x="277019" y="18256"/>
                        <a:pt x="288131" y="19050"/>
                      </a:cubicBezTo>
                      <a:cubicBezTo>
                        <a:pt x="290512" y="20637"/>
                        <a:pt x="292660" y="22650"/>
                        <a:pt x="295275" y="23812"/>
                      </a:cubicBezTo>
                      <a:cubicBezTo>
                        <a:pt x="310083" y="30393"/>
                        <a:pt x="315766" y="29195"/>
                        <a:pt x="333375" y="30956"/>
                      </a:cubicBezTo>
                      <a:cubicBezTo>
                        <a:pt x="336550" y="31750"/>
                        <a:pt x="339973" y="31873"/>
                        <a:pt x="342900" y="33337"/>
                      </a:cubicBezTo>
                      <a:cubicBezTo>
                        <a:pt x="348020" y="35897"/>
                        <a:pt x="357188" y="42862"/>
                        <a:pt x="357188" y="42862"/>
                      </a:cubicBezTo>
                      <a:cubicBezTo>
                        <a:pt x="357982" y="45243"/>
                        <a:pt x="357794" y="48231"/>
                        <a:pt x="359569" y="50006"/>
                      </a:cubicBezTo>
                      <a:cubicBezTo>
                        <a:pt x="361344" y="51781"/>
                        <a:pt x="364468" y="51264"/>
                        <a:pt x="366713" y="52387"/>
                      </a:cubicBezTo>
                      <a:cubicBezTo>
                        <a:pt x="369273" y="53667"/>
                        <a:pt x="371475" y="55562"/>
                        <a:pt x="373856" y="57150"/>
                      </a:cubicBezTo>
                      <a:cubicBezTo>
                        <a:pt x="375444" y="59531"/>
                        <a:pt x="376595" y="62270"/>
                        <a:pt x="378619" y="64294"/>
                      </a:cubicBezTo>
                      <a:cubicBezTo>
                        <a:pt x="380643" y="66318"/>
                        <a:pt x="384246" y="66629"/>
                        <a:pt x="385763" y="69056"/>
                      </a:cubicBezTo>
                      <a:cubicBezTo>
                        <a:pt x="388424" y="73313"/>
                        <a:pt x="385762" y="81757"/>
                        <a:pt x="390525" y="83344"/>
                      </a:cubicBezTo>
                      <a:cubicBezTo>
                        <a:pt x="406607" y="88704"/>
                        <a:pt x="386811" y="82519"/>
                        <a:pt x="411956" y="88106"/>
                      </a:cubicBezTo>
                      <a:cubicBezTo>
                        <a:pt x="414406" y="88650"/>
                        <a:pt x="416719" y="89693"/>
                        <a:pt x="419100" y="90487"/>
                      </a:cubicBezTo>
                      <a:cubicBezTo>
                        <a:pt x="421481" y="92868"/>
                        <a:pt x="423657" y="95475"/>
                        <a:pt x="426244" y="97631"/>
                      </a:cubicBezTo>
                      <a:cubicBezTo>
                        <a:pt x="431591" y="102087"/>
                        <a:pt x="437701" y="101169"/>
                        <a:pt x="431006" y="109537"/>
                      </a:cubicBezTo>
                      <a:cubicBezTo>
                        <a:pt x="429218" y="111772"/>
                        <a:pt x="426244" y="112712"/>
                        <a:pt x="423863" y="114300"/>
                      </a:cubicBezTo>
                      <a:cubicBezTo>
                        <a:pt x="448567" y="130770"/>
                        <a:pt x="410326" y="105702"/>
                        <a:pt x="440531" y="123825"/>
                      </a:cubicBezTo>
                      <a:cubicBezTo>
                        <a:pt x="445439" y="126770"/>
                        <a:pt x="454819" y="133350"/>
                        <a:pt x="454819" y="133350"/>
                      </a:cubicBezTo>
                      <a:cubicBezTo>
                        <a:pt x="456406" y="135731"/>
                        <a:pt x="457346" y="138706"/>
                        <a:pt x="459581" y="140494"/>
                      </a:cubicBezTo>
                      <a:cubicBezTo>
                        <a:pt x="466450" y="145989"/>
                        <a:pt x="470650" y="138950"/>
                        <a:pt x="461963" y="147637"/>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8" name="フリーフォーム 167"/>
                <p:cNvSpPr/>
                <p:nvPr/>
              </p:nvSpPr>
              <p:spPr>
                <a:xfrm>
                  <a:off x="-1568086" y="3995323"/>
                  <a:ext cx="36000" cy="36000"/>
                </a:xfrm>
                <a:custGeom>
                  <a:avLst/>
                  <a:gdLst>
                    <a:gd name="connsiteX0" fmla="*/ 14287 w 38100"/>
                    <a:gd name="connsiteY0" fmla="*/ 0 h 73819"/>
                    <a:gd name="connsiteX1" fmla="*/ 26193 w 38100"/>
                    <a:gd name="connsiteY1" fmla="*/ 9525 h 73819"/>
                    <a:gd name="connsiteX2" fmla="*/ 28575 w 38100"/>
                    <a:gd name="connsiteY2" fmla="*/ 19050 h 73819"/>
                    <a:gd name="connsiteX3" fmla="*/ 38100 w 38100"/>
                    <a:gd name="connsiteY3" fmla="*/ 40481 h 73819"/>
                    <a:gd name="connsiteX4" fmla="*/ 35718 w 38100"/>
                    <a:gd name="connsiteY4" fmla="*/ 50006 h 73819"/>
                    <a:gd name="connsiteX5" fmla="*/ 33337 w 38100"/>
                    <a:gd name="connsiteY5" fmla="*/ 57150 h 73819"/>
                    <a:gd name="connsiteX6" fmla="*/ 19050 w 38100"/>
                    <a:gd name="connsiteY6" fmla="*/ 61912 h 73819"/>
                    <a:gd name="connsiteX7" fmla="*/ 0 w 38100"/>
                    <a:gd name="connsiteY7" fmla="*/ 73819 h 73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100" h="73819">
                      <a:moveTo>
                        <a:pt x="14287" y="0"/>
                      </a:moveTo>
                      <a:cubicBezTo>
                        <a:pt x="18256" y="3175"/>
                        <a:pt x="23143" y="5459"/>
                        <a:pt x="26193" y="9525"/>
                      </a:cubicBezTo>
                      <a:cubicBezTo>
                        <a:pt x="28157" y="12143"/>
                        <a:pt x="27635" y="15915"/>
                        <a:pt x="28575" y="19050"/>
                      </a:cubicBezTo>
                      <a:cubicBezTo>
                        <a:pt x="33213" y="34509"/>
                        <a:pt x="31139" y="30040"/>
                        <a:pt x="38100" y="40481"/>
                      </a:cubicBezTo>
                      <a:cubicBezTo>
                        <a:pt x="37306" y="43656"/>
                        <a:pt x="36617" y="46859"/>
                        <a:pt x="35718" y="50006"/>
                      </a:cubicBezTo>
                      <a:cubicBezTo>
                        <a:pt x="35028" y="52420"/>
                        <a:pt x="35380" y="55691"/>
                        <a:pt x="33337" y="57150"/>
                      </a:cubicBezTo>
                      <a:cubicBezTo>
                        <a:pt x="29252" y="60068"/>
                        <a:pt x="19050" y="61912"/>
                        <a:pt x="19050" y="61912"/>
                      </a:cubicBezTo>
                      <a:cubicBezTo>
                        <a:pt x="3285" y="72421"/>
                        <a:pt x="9881" y="68876"/>
                        <a:pt x="0" y="73819"/>
                      </a:cubicBezTo>
                    </a:path>
                  </a:pathLst>
                </a:cu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9" name="フリーフォーム 168"/>
                <p:cNvSpPr/>
                <p:nvPr/>
              </p:nvSpPr>
              <p:spPr>
                <a:xfrm rot="19800000" flipH="1">
                  <a:off x="-1725577" y="3979485"/>
                  <a:ext cx="47524" cy="36000"/>
                </a:xfrm>
                <a:custGeom>
                  <a:avLst/>
                  <a:gdLst>
                    <a:gd name="connsiteX0" fmla="*/ 14287 w 38100"/>
                    <a:gd name="connsiteY0" fmla="*/ 0 h 73819"/>
                    <a:gd name="connsiteX1" fmla="*/ 26193 w 38100"/>
                    <a:gd name="connsiteY1" fmla="*/ 9525 h 73819"/>
                    <a:gd name="connsiteX2" fmla="*/ 28575 w 38100"/>
                    <a:gd name="connsiteY2" fmla="*/ 19050 h 73819"/>
                    <a:gd name="connsiteX3" fmla="*/ 38100 w 38100"/>
                    <a:gd name="connsiteY3" fmla="*/ 40481 h 73819"/>
                    <a:gd name="connsiteX4" fmla="*/ 35718 w 38100"/>
                    <a:gd name="connsiteY4" fmla="*/ 50006 h 73819"/>
                    <a:gd name="connsiteX5" fmla="*/ 33337 w 38100"/>
                    <a:gd name="connsiteY5" fmla="*/ 57150 h 73819"/>
                    <a:gd name="connsiteX6" fmla="*/ 19050 w 38100"/>
                    <a:gd name="connsiteY6" fmla="*/ 61912 h 73819"/>
                    <a:gd name="connsiteX7" fmla="*/ 0 w 38100"/>
                    <a:gd name="connsiteY7" fmla="*/ 73819 h 73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100" h="73819">
                      <a:moveTo>
                        <a:pt x="14287" y="0"/>
                      </a:moveTo>
                      <a:cubicBezTo>
                        <a:pt x="18256" y="3175"/>
                        <a:pt x="23143" y="5459"/>
                        <a:pt x="26193" y="9525"/>
                      </a:cubicBezTo>
                      <a:cubicBezTo>
                        <a:pt x="28157" y="12143"/>
                        <a:pt x="27635" y="15915"/>
                        <a:pt x="28575" y="19050"/>
                      </a:cubicBezTo>
                      <a:cubicBezTo>
                        <a:pt x="33213" y="34509"/>
                        <a:pt x="31139" y="30040"/>
                        <a:pt x="38100" y="40481"/>
                      </a:cubicBezTo>
                      <a:cubicBezTo>
                        <a:pt x="37306" y="43656"/>
                        <a:pt x="36617" y="46859"/>
                        <a:pt x="35718" y="50006"/>
                      </a:cubicBezTo>
                      <a:cubicBezTo>
                        <a:pt x="35028" y="52420"/>
                        <a:pt x="35380" y="55691"/>
                        <a:pt x="33337" y="57150"/>
                      </a:cubicBezTo>
                      <a:cubicBezTo>
                        <a:pt x="29252" y="60068"/>
                        <a:pt x="19050" y="61912"/>
                        <a:pt x="19050" y="61912"/>
                      </a:cubicBezTo>
                      <a:cubicBezTo>
                        <a:pt x="3285" y="72421"/>
                        <a:pt x="9881" y="68876"/>
                        <a:pt x="0" y="73819"/>
                      </a:cubicBezTo>
                    </a:path>
                  </a:pathLst>
                </a:cu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0" name="フリーフォーム 199"/>
                <p:cNvSpPr/>
                <p:nvPr/>
              </p:nvSpPr>
              <p:spPr>
                <a:xfrm flipH="1">
                  <a:off x="-1743584" y="4080508"/>
                  <a:ext cx="45720" cy="45720"/>
                </a:xfrm>
                <a:custGeom>
                  <a:avLst/>
                  <a:gdLst>
                    <a:gd name="connsiteX0" fmla="*/ 14287 w 38100"/>
                    <a:gd name="connsiteY0" fmla="*/ 0 h 73819"/>
                    <a:gd name="connsiteX1" fmla="*/ 26193 w 38100"/>
                    <a:gd name="connsiteY1" fmla="*/ 9525 h 73819"/>
                    <a:gd name="connsiteX2" fmla="*/ 28575 w 38100"/>
                    <a:gd name="connsiteY2" fmla="*/ 19050 h 73819"/>
                    <a:gd name="connsiteX3" fmla="*/ 38100 w 38100"/>
                    <a:gd name="connsiteY3" fmla="*/ 40481 h 73819"/>
                    <a:gd name="connsiteX4" fmla="*/ 35718 w 38100"/>
                    <a:gd name="connsiteY4" fmla="*/ 50006 h 73819"/>
                    <a:gd name="connsiteX5" fmla="*/ 33337 w 38100"/>
                    <a:gd name="connsiteY5" fmla="*/ 57150 h 73819"/>
                    <a:gd name="connsiteX6" fmla="*/ 19050 w 38100"/>
                    <a:gd name="connsiteY6" fmla="*/ 61912 h 73819"/>
                    <a:gd name="connsiteX7" fmla="*/ 0 w 38100"/>
                    <a:gd name="connsiteY7" fmla="*/ 73819 h 73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100" h="73819">
                      <a:moveTo>
                        <a:pt x="14287" y="0"/>
                      </a:moveTo>
                      <a:cubicBezTo>
                        <a:pt x="18256" y="3175"/>
                        <a:pt x="23143" y="5459"/>
                        <a:pt x="26193" y="9525"/>
                      </a:cubicBezTo>
                      <a:cubicBezTo>
                        <a:pt x="28157" y="12143"/>
                        <a:pt x="27635" y="15915"/>
                        <a:pt x="28575" y="19050"/>
                      </a:cubicBezTo>
                      <a:cubicBezTo>
                        <a:pt x="33213" y="34509"/>
                        <a:pt x="31139" y="30040"/>
                        <a:pt x="38100" y="40481"/>
                      </a:cubicBezTo>
                      <a:cubicBezTo>
                        <a:pt x="37306" y="43656"/>
                        <a:pt x="36617" y="46859"/>
                        <a:pt x="35718" y="50006"/>
                      </a:cubicBezTo>
                      <a:cubicBezTo>
                        <a:pt x="35028" y="52420"/>
                        <a:pt x="35380" y="55691"/>
                        <a:pt x="33337" y="57150"/>
                      </a:cubicBezTo>
                      <a:cubicBezTo>
                        <a:pt x="29252" y="60068"/>
                        <a:pt x="19050" y="61912"/>
                        <a:pt x="19050" y="61912"/>
                      </a:cubicBezTo>
                      <a:cubicBezTo>
                        <a:pt x="3285" y="72421"/>
                        <a:pt x="9881" y="68876"/>
                        <a:pt x="0" y="73819"/>
                      </a:cubicBezTo>
                    </a:path>
                  </a:pathLst>
                </a:cu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1" name="フリーフォーム 200"/>
                <p:cNvSpPr/>
                <p:nvPr/>
              </p:nvSpPr>
              <p:spPr>
                <a:xfrm rot="16200000" flipH="1">
                  <a:off x="-1590946" y="4070771"/>
                  <a:ext cx="45719" cy="45719"/>
                </a:xfrm>
                <a:custGeom>
                  <a:avLst/>
                  <a:gdLst>
                    <a:gd name="connsiteX0" fmla="*/ 14287 w 38100"/>
                    <a:gd name="connsiteY0" fmla="*/ 0 h 73819"/>
                    <a:gd name="connsiteX1" fmla="*/ 26193 w 38100"/>
                    <a:gd name="connsiteY1" fmla="*/ 9525 h 73819"/>
                    <a:gd name="connsiteX2" fmla="*/ 28575 w 38100"/>
                    <a:gd name="connsiteY2" fmla="*/ 19050 h 73819"/>
                    <a:gd name="connsiteX3" fmla="*/ 38100 w 38100"/>
                    <a:gd name="connsiteY3" fmla="*/ 40481 h 73819"/>
                    <a:gd name="connsiteX4" fmla="*/ 35718 w 38100"/>
                    <a:gd name="connsiteY4" fmla="*/ 50006 h 73819"/>
                    <a:gd name="connsiteX5" fmla="*/ 33337 w 38100"/>
                    <a:gd name="connsiteY5" fmla="*/ 57150 h 73819"/>
                    <a:gd name="connsiteX6" fmla="*/ 19050 w 38100"/>
                    <a:gd name="connsiteY6" fmla="*/ 61912 h 73819"/>
                    <a:gd name="connsiteX7" fmla="*/ 0 w 38100"/>
                    <a:gd name="connsiteY7" fmla="*/ 73819 h 73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100" h="73819">
                      <a:moveTo>
                        <a:pt x="14287" y="0"/>
                      </a:moveTo>
                      <a:cubicBezTo>
                        <a:pt x="18256" y="3175"/>
                        <a:pt x="23143" y="5459"/>
                        <a:pt x="26193" y="9525"/>
                      </a:cubicBezTo>
                      <a:cubicBezTo>
                        <a:pt x="28157" y="12143"/>
                        <a:pt x="27635" y="15915"/>
                        <a:pt x="28575" y="19050"/>
                      </a:cubicBezTo>
                      <a:cubicBezTo>
                        <a:pt x="33213" y="34509"/>
                        <a:pt x="31139" y="30040"/>
                        <a:pt x="38100" y="40481"/>
                      </a:cubicBezTo>
                      <a:cubicBezTo>
                        <a:pt x="37306" y="43656"/>
                        <a:pt x="36617" y="46859"/>
                        <a:pt x="35718" y="50006"/>
                      </a:cubicBezTo>
                      <a:cubicBezTo>
                        <a:pt x="35028" y="52420"/>
                        <a:pt x="35380" y="55691"/>
                        <a:pt x="33337" y="57150"/>
                      </a:cubicBezTo>
                      <a:cubicBezTo>
                        <a:pt x="29252" y="60068"/>
                        <a:pt x="19050" y="61912"/>
                        <a:pt x="19050" y="61912"/>
                      </a:cubicBezTo>
                      <a:cubicBezTo>
                        <a:pt x="3285" y="72421"/>
                        <a:pt x="9881" y="68876"/>
                        <a:pt x="0" y="73819"/>
                      </a:cubicBezTo>
                    </a:path>
                  </a:pathLst>
                </a:cu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grpSp>
      <p:sp>
        <p:nvSpPr>
          <p:cNvPr id="152" name="円/楕円 151"/>
          <p:cNvSpPr/>
          <p:nvPr/>
        </p:nvSpPr>
        <p:spPr>
          <a:xfrm>
            <a:off x="144147" y="3356999"/>
            <a:ext cx="2005208" cy="302955"/>
          </a:xfrm>
          <a:prstGeom prst="ellipse">
            <a:avLst/>
          </a:prstGeom>
          <a:gradFill rotWithShape="1">
            <a:gsLst>
              <a:gs pos="0">
                <a:srgbClr val="EA157A">
                  <a:shade val="51000"/>
                  <a:satMod val="130000"/>
                </a:srgbClr>
              </a:gs>
              <a:gs pos="80000">
                <a:srgbClr val="EA157A">
                  <a:shade val="93000"/>
                  <a:satMod val="130000"/>
                </a:srgbClr>
              </a:gs>
              <a:gs pos="100000">
                <a:srgbClr val="EA157A">
                  <a:shade val="94000"/>
                  <a:satMod val="135000"/>
                </a:srgbClr>
              </a:gs>
            </a:gsLst>
            <a:lin ang="16200000" scaled="0"/>
          </a:gradFill>
          <a:ln w="9525" cap="flat" cmpd="sng" algn="ctr">
            <a:solidFill>
              <a:srgbClr val="EA157A">
                <a:shade val="95000"/>
                <a:satMod val="105000"/>
              </a:srgbClr>
            </a:solidFill>
            <a:prstDash val="solid"/>
          </a:ln>
          <a:effectLst>
            <a:outerShdw blurRad="40000" dist="23000" dir="5400000" rotWithShape="0">
              <a:srgbClr val="000000">
                <a:alpha val="35000"/>
              </a:srgbClr>
            </a:outerShdw>
          </a:effectLst>
        </p:spPr>
        <p:txBody>
          <a:bodyPr wrap="none" lIns="0" tIns="0" rIns="0" bIns="0" rtlCol="0" anchor="ctr">
            <a:spAutoFit/>
          </a:bodyPr>
          <a:lstStyle/>
          <a:p>
            <a:pPr algn="ctr" defTabSz="828342">
              <a:defRPr/>
            </a:pPr>
            <a:r>
              <a:rPr kumimoji="0" lang="ja-JP" altLang="en-US" sz="1400" kern="0" dirty="0" smtClean="0">
                <a:solidFill>
                  <a:prstClr val="white"/>
                </a:solidFill>
                <a:latin typeface="Helvetica"/>
                <a:ea typeface="ヒラギノ丸ゴ ProN W4"/>
              </a:rPr>
              <a:t>オプションサービス</a:t>
            </a:r>
            <a:endParaRPr kumimoji="0" lang="ja-JP" altLang="en-US" sz="1400" kern="0" dirty="0">
              <a:solidFill>
                <a:prstClr val="white"/>
              </a:solidFill>
              <a:latin typeface="Helvetica"/>
              <a:ea typeface="ヒラギノ丸ゴ ProN W4"/>
            </a:endParaRPr>
          </a:p>
        </p:txBody>
      </p:sp>
      <p:sp>
        <p:nvSpPr>
          <p:cNvPr id="50" name="角丸四角形 49"/>
          <p:cNvSpPr/>
          <p:nvPr/>
        </p:nvSpPr>
        <p:spPr bwMode="auto">
          <a:xfrm>
            <a:off x="6158783" y="5677268"/>
            <a:ext cx="1598231" cy="1122125"/>
          </a:xfrm>
          <a:prstGeom prst="roundRect">
            <a:avLst/>
          </a:prstGeom>
          <a:solidFill>
            <a:schemeClr val="bg1"/>
          </a:solidFill>
          <a:ln w="38100">
            <a:solidFill>
              <a:srgbClr val="00B0F0"/>
            </a:solidFill>
            <a:miter lim="800000"/>
            <a:headEnd/>
            <a:tailEnd/>
          </a:ln>
        </p:spPr>
        <p:txBody>
          <a:bodyPr wrap="none" rtlCol="0" anchor="ctr"/>
          <a:lstStyle/>
          <a:p>
            <a:pPr algn="ctr"/>
            <a:r>
              <a:rPr lang="ja-JP" altLang="en-US" sz="1600" dirty="0">
                <a:solidFill>
                  <a:prstClr val="black"/>
                </a:solidFill>
                <a:latin typeface="Helvetica"/>
                <a:ea typeface="ヒラギノ丸ゴ ProN W4"/>
              </a:rPr>
              <a:t>改善勧告</a:t>
            </a:r>
            <a:endParaRPr lang="en-US" altLang="ja-JP" sz="1600" dirty="0">
              <a:solidFill>
                <a:prstClr val="black"/>
              </a:solidFill>
              <a:latin typeface="Helvetica"/>
              <a:ea typeface="ヒラギノ丸ゴ ProN W4"/>
            </a:endParaRPr>
          </a:p>
          <a:p>
            <a:pPr algn="ctr"/>
            <a:r>
              <a:rPr lang="ja-JP" altLang="en-US" sz="1600" dirty="0">
                <a:solidFill>
                  <a:prstClr val="black"/>
                </a:solidFill>
                <a:latin typeface="Helvetica"/>
                <a:ea typeface="ヒラギノ丸ゴ ProN W4"/>
              </a:rPr>
              <a:t>改善</a:t>
            </a:r>
            <a:r>
              <a:rPr lang="ja-JP" altLang="en-US" sz="1600" dirty="0" smtClean="0">
                <a:solidFill>
                  <a:prstClr val="black"/>
                </a:solidFill>
                <a:latin typeface="Helvetica"/>
                <a:ea typeface="ヒラギノ丸ゴ ProN W4"/>
              </a:rPr>
              <a:t>命令</a:t>
            </a:r>
            <a:endParaRPr lang="en-US" altLang="ja-JP" sz="1600" dirty="0" smtClean="0">
              <a:solidFill>
                <a:prstClr val="black"/>
              </a:solidFill>
              <a:latin typeface="Helvetica"/>
              <a:ea typeface="ヒラギノ丸ゴ ProN W4"/>
            </a:endParaRPr>
          </a:p>
          <a:p>
            <a:pPr algn="ctr"/>
            <a:endParaRPr lang="en-US" altLang="ja-JP" sz="800" dirty="0">
              <a:solidFill>
                <a:prstClr val="black"/>
              </a:solidFill>
              <a:latin typeface="Helvetica"/>
              <a:ea typeface="ヒラギノ丸ゴ ProN W4"/>
            </a:endParaRPr>
          </a:p>
          <a:p>
            <a:pPr algn="ctr"/>
            <a:r>
              <a:rPr lang="en-US" altLang="ja-JP" sz="1200" dirty="0" smtClean="0">
                <a:solidFill>
                  <a:prstClr val="black"/>
                </a:solidFill>
                <a:latin typeface="Helvetica"/>
                <a:ea typeface="ヒラギノ丸ゴ ProN W4"/>
              </a:rPr>
              <a:t>【</a:t>
            </a:r>
            <a:r>
              <a:rPr lang="ja-JP" altLang="en-US" sz="1200" dirty="0">
                <a:solidFill>
                  <a:prstClr val="black"/>
                </a:solidFill>
                <a:latin typeface="Helvetica"/>
                <a:ea typeface="ヒラギノ丸ゴ ProN W4"/>
              </a:rPr>
              <a:t>介護</a:t>
            </a:r>
            <a:r>
              <a:rPr lang="ja-JP" altLang="en-US" sz="1200" dirty="0" smtClean="0">
                <a:solidFill>
                  <a:prstClr val="black"/>
                </a:solidFill>
                <a:latin typeface="Helvetica"/>
                <a:ea typeface="ヒラギノ丸ゴ ProN W4"/>
              </a:rPr>
              <a:t>保険法</a:t>
            </a:r>
            <a:endParaRPr lang="en-US" altLang="ja-JP" sz="1200" dirty="0" smtClean="0">
              <a:solidFill>
                <a:prstClr val="black"/>
              </a:solidFill>
              <a:latin typeface="Helvetica"/>
              <a:ea typeface="ヒラギノ丸ゴ ProN W4"/>
            </a:endParaRPr>
          </a:p>
          <a:p>
            <a:pPr algn="ctr"/>
            <a:r>
              <a:rPr lang="ja-JP" altLang="en-US" sz="1200" dirty="0" smtClean="0">
                <a:solidFill>
                  <a:prstClr val="black"/>
                </a:solidFill>
                <a:latin typeface="Helvetica"/>
                <a:ea typeface="ヒラギノ丸ゴ ProN W4"/>
              </a:rPr>
              <a:t>第</a:t>
            </a:r>
            <a:r>
              <a:rPr lang="en-US" altLang="ja-JP" sz="1200" dirty="0" smtClean="0">
                <a:solidFill>
                  <a:prstClr val="black"/>
                </a:solidFill>
                <a:latin typeface="Helvetica"/>
                <a:ea typeface="ヒラギノ丸ゴ ProN W4"/>
              </a:rPr>
              <a:t>76</a:t>
            </a:r>
            <a:r>
              <a:rPr lang="ja-JP" altLang="en-US" sz="1200" dirty="0">
                <a:solidFill>
                  <a:prstClr val="black"/>
                </a:solidFill>
                <a:latin typeface="Helvetica"/>
                <a:ea typeface="ヒラギノ丸ゴ ProN W4"/>
              </a:rPr>
              <a:t>条の２</a:t>
            </a:r>
            <a:r>
              <a:rPr lang="en-US" altLang="ja-JP" sz="1200" dirty="0">
                <a:solidFill>
                  <a:prstClr val="black"/>
                </a:solidFill>
                <a:latin typeface="Helvetica"/>
                <a:ea typeface="ヒラギノ丸ゴ ProN W4"/>
              </a:rPr>
              <a:t>】</a:t>
            </a:r>
            <a:endParaRPr lang="ja-JP" altLang="en-US" sz="1200" dirty="0">
              <a:solidFill>
                <a:prstClr val="black"/>
              </a:solidFill>
              <a:latin typeface="Helvetica"/>
              <a:ea typeface="ヒラギノ丸ゴ ProN W4"/>
            </a:endParaRPr>
          </a:p>
        </p:txBody>
      </p:sp>
      <p:sp>
        <p:nvSpPr>
          <p:cNvPr id="156" name="右矢印 155"/>
          <p:cNvSpPr/>
          <p:nvPr/>
        </p:nvSpPr>
        <p:spPr bwMode="auto">
          <a:xfrm>
            <a:off x="5696560" y="6024901"/>
            <a:ext cx="467263" cy="504056"/>
          </a:xfrm>
          <a:prstGeom prst="rightArrow">
            <a:avLst/>
          </a:prstGeom>
          <a:gradFill rotWithShape="1">
            <a:gsLst>
              <a:gs pos="0">
                <a:srgbClr val="00ADDC">
                  <a:tint val="50000"/>
                  <a:satMod val="300000"/>
                </a:srgbClr>
              </a:gs>
              <a:gs pos="35000">
                <a:srgbClr val="00ADDC">
                  <a:tint val="37000"/>
                  <a:satMod val="300000"/>
                </a:srgbClr>
              </a:gs>
              <a:gs pos="100000">
                <a:srgbClr val="00ADDC">
                  <a:tint val="15000"/>
                  <a:satMod val="350000"/>
                </a:srgbClr>
              </a:gs>
            </a:gsLst>
            <a:lin ang="16200000" scaled="1"/>
          </a:gradFill>
          <a:ln w="9525" cap="flat" cmpd="sng" algn="ctr">
            <a:solidFill>
              <a:srgbClr val="00ADDC">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173" name="右矢印 172"/>
          <p:cNvSpPr/>
          <p:nvPr/>
        </p:nvSpPr>
        <p:spPr bwMode="auto">
          <a:xfrm>
            <a:off x="7754598" y="6024901"/>
            <a:ext cx="467263" cy="504056"/>
          </a:xfrm>
          <a:prstGeom prst="rightArrow">
            <a:avLst/>
          </a:prstGeom>
          <a:gradFill rotWithShape="1">
            <a:gsLst>
              <a:gs pos="0">
                <a:srgbClr val="00ADDC">
                  <a:tint val="50000"/>
                  <a:satMod val="300000"/>
                </a:srgbClr>
              </a:gs>
              <a:gs pos="35000">
                <a:srgbClr val="00ADDC">
                  <a:tint val="37000"/>
                  <a:satMod val="300000"/>
                </a:srgbClr>
              </a:gs>
              <a:gs pos="100000">
                <a:srgbClr val="00ADDC">
                  <a:tint val="15000"/>
                  <a:satMod val="350000"/>
                </a:srgbClr>
              </a:gs>
            </a:gsLst>
            <a:lin ang="16200000" scaled="1"/>
          </a:gradFill>
          <a:ln w="9525" cap="flat" cmpd="sng" algn="ctr">
            <a:solidFill>
              <a:srgbClr val="00ADDC">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29" name="角丸四角形 28"/>
          <p:cNvSpPr/>
          <p:nvPr/>
        </p:nvSpPr>
        <p:spPr bwMode="auto">
          <a:xfrm>
            <a:off x="4093258" y="5677268"/>
            <a:ext cx="1598231" cy="1122125"/>
          </a:xfrm>
          <a:prstGeom prst="roundRect">
            <a:avLst/>
          </a:prstGeom>
          <a:solidFill>
            <a:schemeClr val="bg1"/>
          </a:solidFill>
          <a:ln w="38100">
            <a:solidFill>
              <a:srgbClr val="00B0F0"/>
            </a:solidFill>
            <a:miter lim="800000"/>
            <a:headEnd/>
            <a:tailEnd/>
          </a:ln>
        </p:spPr>
        <p:txBody>
          <a:bodyPr wrap="none" rtlCol="0" anchor="ctr"/>
          <a:lstStyle/>
          <a:p>
            <a:pPr algn="ctr"/>
            <a:r>
              <a:rPr lang="ja-JP" altLang="en-US" sz="1600" dirty="0">
                <a:solidFill>
                  <a:prstClr val="black"/>
                </a:solidFill>
                <a:latin typeface="Helvetica"/>
                <a:ea typeface="ヒラギノ丸ゴ ProN W4"/>
              </a:rPr>
              <a:t>報告徴収</a:t>
            </a:r>
            <a:endParaRPr lang="en-US" altLang="ja-JP" sz="1600" dirty="0">
              <a:solidFill>
                <a:prstClr val="black"/>
              </a:solidFill>
              <a:latin typeface="Helvetica"/>
              <a:ea typeface="ヒラギノ丸ゴ ProN W4"/>
            </a:endParaRPr>
          </a:p>
          <a:p>
            <a:pPr algn="ctr"/>
            <a:r>
              <a:rPr lang="ja-JP" altLang="en-US" sz="1600" dirty="0" smtClean="0">
                <a:solidFill>
                  <a:prstClr val="black"/>
                </a:solidFill>
                <a:latin typeface="Helvetica"/>
                <a:ea typeface="ヒラギノ丸ゴ ProN W4"/>
              </a:rPr>
              <a:t>立入検査</a:t>
            </a:r>
            <a:endParaRPr lang="en-US" altLang="ja-JP" sz="1600" dirty="0" smtClean="0">
              <a:solidFill>
                <a:prstClr val="black"/>
              </a:solidFill>
              <a:latin typeface="Helvetica"/>
              <a:ea typeface="ヒラギノ丸ゴ ProN W4"/>
            </a:endParaRPr>
          </a:p>
          <a:p>
            <a:pPr algn="ctr"/>
            <a:endParaRPr lang="en-US" altLang="ja-JP" sz="800" dirty="0">
              <a:solidFill>
                <a:prstClr val="black"/>
              </a:solidFill>
              <a:latin typeface="Helvetica"/>
              <a:ea typeface="ヒラギノ丸ゴ ProN W4"/>
            </a:endParaRPr>
          </a:p>
          <a:p>
            <a:pPr algn="ctr"/>
            <a:r>
              <a:rPr lang="en-US" altLang="ja-JP" sz="1200" dirty="0" smtClean="0">
                <a:solidFill>
                  <a:prstClr val="black"/>
                </a:solidFill>
                <a:latin typeface="Helvetica"/>
                <a:ea typeface="ヒラギノ丸ゴ ProN W4"/>
              </a:rPr>
              <a:t>【</a:t>
            </a:r>
            <a:r>
              <a:rPr lang="ja-JP" altLang="en-US" sz="1200" dirty="0">
                <a:solidFill>
                  <a:prstClr val="black"/>
                </a:solidFill>
                <a:latin typeface="Helvetica"/>
                <a:ea typeface="ヒラギノ丸ゴ ProN W4"/>
              </a:rPr>
              <a:t>介護保険</a:t>
            </a:r>
            <a:r>
              <a:rPr lang="ja-JP" altLang="en-US" sz="1200" dirty="0" smtClean="0">
                <a:solidFill>
                  <a:prstClr val="black"/>
                </a:solidFill>
                <a:latin typeface="Helvetica"/>
                <a:ea typeface="ヒラギノ丸ゴ ProN W4"/>
              </a:rPr>
              <a:t>法</a:t>
            </a:r>
            <a:endParaRPr lang="en-US" altLang="ja-JP" sz="1200" dirty="0" smtClean="0">
              <a:solidFill>
                <a:prstClr val="black"/>
              </a:solidFill>
              <a:latin typeface="Helvetica"/>
              <a:ea typeface="ヒラギノ丸ゴ ProN W4"/>
            </a:endParaRPr>
          </a:p>
          <a:p>
            <a:pPr algn="ctr"/>
            <a:r>
              <a:rPr lang="ja-JP" altLang="en-US" sz="1200" dirty="0" smtClean="0">
                <a:solidFill>
                  <a:prstClr val="black"/>
                </a:solidFill>
                <a:latin typeface="Helvetica"/>
                <a:ea typeface="ヒラギノ丸ゴ ProN W4"/>
              </a:rPr>
              <a:t>第</a:t>
            </a:r>
            <a:r>
              <a:rPr lang="en-US" altLang="ja-JP" sz="1200" dirty="0" smtClean="0">
                <a:solidFill>
                  <a:prstClr val="black"/>
                </a:solidFill>
                <a:latin typeface="Helvetica"/>
                <a:ea typeface="ヒラギノ丸ゴ ProN W4"/>
              </a:rPr>
              <a:t>76</a:t>
            </a:r>
            <a:r>
              <a:rPr lang="ja-JP" altLang="en-US" sz="1200" dirty="0">
                <a:solidFill>
                  <a:prstClr val="black"/>
                </a:solidFill>
                <a:latin typeface="Helvetica"/>
                <a:ea typeface="ヒラギノ丸ゴ ProN W4"/>
              </a:rPr>
              <a:t>条</a:t>
            </a:r>
            <a:r>
              <a:rPr lang="en-US" altLang="ja-JP" sz="1200" dirty="0">
                <a:solidFill>
                  <a:prstClr val="black"/>
                </a:solidFill>
                <a:latin typeface="Helvetica"/>
                <a:ea typeface="ヒラギノ丸ゴ ProN W4"/>
              </a:rPr>
              <a:t>】</a:t>
            </a:r>
            <a:endParaRPr lang="ja-JP" altLang="en-US" sz="1200" dirty="0">
              <a:solidFill>
                <a:prstClr val="black"/>
              </a:solidFill>
              <a:latin typeface="Helvetica"/>
              <a:ea typeface="ヒラギノ丸ゴ ProN W4"/>
            </a:endParaRPr>
          </a:p>
        </p:txBody>
      </p:sp>
      <p:sp>
        <p:nvSpPr>
          <p:cNvPr id="176" name="右矢印 175"/>
          <p:cNvSpPr/>
          <p:nvPr/>
        </p:nvSpPr>
        <p:spPr bwMode="auto">
          <a:xfrm>
            <a:off x="2676568" y="6024901"/>
            <a:ext cx="1493795" cy="504056"/>
          </a:xfrm>
          <a:prstGeom prst="rightArrow">
            <a:avLst/>
          </a:prstGeom>
          <a:gradFill rotWithShape="1">
            <a:gsLst>
              <a:gs pos="0">
                <a:srgbClr val="00ADDC">
                  <a:tint val="50000"/>
                  <a:satMod val="300000"/>
                </a:srgbClr>
              </a:gs>
              <a:gs pos="35000">
                <a:srgbClr val="00ADDC">
                  <a:tint val="37000"/>
                  <a:satMod val="300000"/>
                </a:srgbClr>
              </a:gs>
              <a:gs pos="100000">
                <a:srgbClr val="00ADDC">
                  <a:tint val="15000"/>
                  <a:satMod val="350000"/>
                </a:srgbClr>
              </a:gs>
            </a:gsLst>
            <a:lin ang="16200000" scaled="1"/>
          </a:gradFill>
          <a:ln w="9525" cap="flat" cmpd="sng" algn="ctr">
            <a:solidFill>
              <a:srgbClr val="00ADDC">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137" name="角丸四角形 136"/>
          <p:cNvSpPr/>
          <p:nvPr/>
        </p:nvSpPr>
        <p:spPr bwMode="auto">
          <a:xfrm>
            <a:off x="102782" y="5510227"/>
            <a:ext cx="2573774" cy="1303603"/>
          </a:xfrm>
          <a:prstGeom prst="roundRect">
            <a:avLst/>
          </a:prstGeom>
          <a:solidFill>
            <a:srgbClr val="00ADDC">
              <a:lumMod val="20000"/>
              <a:lumOff val="80000"/>
            </a:srgbClr>
          </a:solidFill>
          <a:ln w="12700">
            <a:solidFill>
              <a:schemeClr val="bg1">
                <a:lumMod val="50000"/>
              </a:schemeClr>
            </a:solidFill>
            <a:miter lim="800000"/>
            <a:headEnd/>
            <a:tailEnd/>
          </a:ln>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153" name="円/楕円 152"/>
          <p:cNvSpPr/>
          <p:nvPr/>
        </p:nvSpPr>
        <p:spPr>
          <a:xfrm>
            <a:off x="109981" y="5422777"/>
            <a:ext cx="1446453" cy="302955"/>
          </a:xfrm>
          <a:prstGeom prst="ellipse">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wrap="none" lIns="0" tIns="0" rIns="0" bIns="0" rtlCol="0" anchor="ctr">
            <a:spAutoFit/>
          </a:bodyPr>
          <a:lstStyle/>
          <a:p>
            <a:pPr algn="ctr" defTabSz="828342" fontAlgn="base">
              <a:spcBef>
                <a:spcPct val="0"/>
              </a:spcBef>
              <a:spcAft>
                <a:spcPct val="0"/>
              </a:spcAft>
              <a:defRPr/>
            </a:pPr>
            <a:r>
              <a:rPr kumimoji="0" lang="ja-JP" altLang="en-US" sz="1400" kern="0" dirty="0" smtClean="0">
                <a:solidFill>
                  <a:prstClr val="white"/>
                </a:solidFill>
                <a:latin typeface="Helvetica"/>
                <a:ea typeface="ヒラギノ丸ゴ ProN W4"/>
              </a:rPr>
              <a:t>外部サービス</a:t>
            </a:r>
            <a:endParaRPr kumimoji="0" lang="ja-JP" altLang="en-US" sz="1400" kern="0" dirty="0">
              <a:solidFill>
                <a:prstClr val="white"/>
              </a:solidFill>
              <a:latin typeface="Helvetica"/>
              <a:ea typeface="ヒラギノ丸ゴ ProN W4"/>
            </a:endParaRPr>
          </a:p>
        </p:txBody>
      </p:sp>
      <p:sp>
        <p:nvSpPr>
          <p:cNvPr id="43" name="角丸四角形吹き出し 42"/>
          <p:cNvSpPr/>
          <p:nvPr/>
        </p:nvSpPr>
        <p:spPr bwMode="auto">
          <a:xfrm>
            <a:off x="2382814" y="4955213"/>
            <a:ext cx="3781015" cy="437488"/>
          </a:xfrm>
          <a:prstGeom prst="wedgeRoundRectCallout">
            <a:avLst>
              <a:gd name="adj1" fmla="val -51462"/>
              <a:gd name="adj2" fmla="val -152599"/>
              <a:gd name="adj3" fmla="val 16667"/>
            </a:avLst>
          </a:prstGeom>
          <a:solidFill>
            <a:srgbClr val="FFFFCC"/>
          </a:solidFill>
          <a:ln w="19050">
            <a:solidFill>
              <a:srgbClr val="FF0000"/>
            </a:solidFill>
            <a:prstDash val="dash"/>
            <a:miter lim="800000"/>
            <a:headEnd/>
            <a:tailEnd/>
          </a:ln>
        </p:spPr>
        <p:txBody>
          <a:bodyPr rtlCol="0" anchor="ctr"/>
          <a:lstStyle/>
          <a:p>
            <a:pPr algn="ctr"/>
            <a:r>
              <a:rPr lang="ja-JP" altLang="en-US" sz="1200" dirty="0">
                <a:solidFill>
                  <a:prstClr val="black"/>
                </a:solidFill>
                <a:latin typeface="Helvetica"/>
                <a:ea typeface="ヒラギノ丸ゴ ProN W4"/>
              </a:rPr>
              <a:t>入居者の処遇に対しては、高齢者虐待を防止する観点から、広範かつ頻回な行政の目配りが必要</a:t>
            </a:r>
          </a:p>
        </p:txBody>
      </p:sp>
      <p:sp>
        <p:nvSpPr>
          <p:cNvPr id="25" name="角丸四角形 24"/>
          <p:cNvSpPr/>
          <p:nvPr/>
        </p:nvSpPr>
        <p:spPr bwMode="auto">
          <a:xfrm>
            <a:off x="4092865" y="1787762"/>
            <a:ext cx="1598231" cy="1122125"/>
          </a:xfrm>
          <a:prstGeom prst="roundRect">
            <a:avLst/>
          </a:prstGeom>
          <a:solidFill>
            <a:schemeClr val="bg1"/>
          </a:solidFill>
          <a:ln w="38100">
            <a:solidFill>
              <a:srgbClr val="92D050"/>
            </a:solidFill>
            <a:miter lim="800000"/>
            <a:headEnd/>
            <a:tailEnd/>
          </a:ln>
        </p:spPr>
        <p:txBody>
          <a:bodyPr rtlCol="0" anchor="ctr"/>
          <a:lstStyle/>
          <a:p>
            <a:pPr algn="ctr"/>
            <a:r>
              <a:rPr lang="ja-JP" altLang="en-US" sz="1600" dirty="0">
                <a:solidFill>
                  <a:prstClr val="black"/>
                </a:solidFill>
                <a:latin typeface="Helvetica"/>
                <a:ea typeface="ヒラギノ丸ゴ ProN W4"/>
              </a:rPr>
              <a:t>報告徴収</a:t>
            </a:r>
            <a:endParaRPr lang="en-US" altLang="ja-JP" sz="1600" dirty="0">
              <a:solidFill>
                <a:prstClr val="black"/>
              </a:solidFill>
              <a:latin typeface="Helvetica"/>
              <a:ea typeface="ヒラギノ丸ゴ ProN W4"/>
            </a:endParaRPr>
          </a:p>
          <a:p>
            <a:pPr algn="ctr"/>
            <a:r>
              <a:rPr lang="ja-JP" altLang="en-US" sz="1600" dirty="0" smtClean="0">
                <a:solidFill>
                  <a:prstClr val="black"/>
                </a:solidFill>
                <a:latin typeface="Helvetica"/>
                <a:ea typeface="ヒラギノ丸ゴ ProN W4"/>
              </a:rPr>
              <a:t>立入検査</a:t>
            </a:r>
            <a:endParaRPr lang="en-US" altLang="ja-JP" sz="1600" dirty="0" smtClean="0">
              <a:solidFill>
                <a:prstClr val="black"/>
              </a:solidFill>
              <a:latin typeface="Helvetica"/>
              <a:ea typeface="ヒラギノ丸ゴ ProN W4"/>
            </a:endParaRPr>
          </a:p>
          <a:p>
            <a:pPr algn="ctr"/>
            <a:endParaRPr lang="en-US" altLang="ja-JP" sz="800" dirty="0">
              <a:solidFill>
                <a:prstClr val="black"/>
              </a:solidFill>
              <a:latin typeface="Helvetica"/>
              <a:ea typeface="ヒラギノ丸ゴ ProN W4"/>
            </a:endParaRPr>
          </a:p>
          <a:p>
            <a:pPr algn="ct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住まい法</a:t>
            </a:r>
            <a:endParaRPr lang="en-US" altLang="ja-JP" sz="1200" dirty="0" smtClean="0">
              <a:solidFill>
                <a:prstClr val="black"/>
              </a:solidFill>
              <a:latin typeface="Helvetica"/>
              <a:ea typeface="ヒラギノ丸ゴ ProN W4"/>
            </a:endParaRPr>
          </a:p>
          <a:p>
            <a:pPr algn="ctr"/>
            <a:r>
              <a:rPr lang="ja-JP" altLang="en-US" sz="1200" dirty="0" smtClean="0">
                <a:solidFill>
                  <a:prstClr val="black"/>
                </a:solidFill>
                <a:latin typeface="Helvetica"/>
                <a:ea typeface="ヒラギノ丸ゴ ProN W4"/>
              </a:rPr>
              <a:t>第</a:t>
            </a:r>
            <a:r>
              <a:rPr lang="en-US" altLang="ja-JP" sz="1200" dirty="0" smtClean="0">
                <a:solidFill>
                  <a:prstClr val="black"/>
                </a:solidFill>
                <a:latin typeface="Helvetica"/>
                <a:ea typeface="ヒラギノ丸ゴ ProN W4"/>
              </a:rPr>
              <a:t>24</a:t>
            </a:r>
            <a:r>
              <a:rPr lang="ja-JP" altLang="en-US" sz="1200" dirty="0">
                <a:solidFill>
                  <a:prstClr val="black"/>
                </a:solidFill>
                <a:latin typeface="Helvetica"/>
                <a:ea typeface="ヒラギノ丸ゴ ProN W4"/>
              </a:rPr>
              <a:t>条</a:t>
            </a:r>
            <a:r>
              <a:rPr lang="en-US" altLang="ja-JP" sz="1200" dirty="0">
                <a:solidFill>
                  <a:prstClr val="black"/>
                </a:solidFill>
                <a:latin typeface="Helvetica"/>
                <a:ea typeface="ヒラギノ丸ゴ ProN W4"/>
              </a:rPr>
              <a:t>】</a:t>
            </a:r>
            <a:endParaRPr lang="ja-JP" altLang="en-US" sz="1200" dirty="0">
              <a:solidFill>
                <a:prstClr val="black"/>
              </a:solidFill>
              <a:latin typeface="Helvetica"/>
              <a:ea typeface="ヒラギノ丸ゴ ProN W4"/>
            </a:endParaRPr>
          </a:p>
        </p:txBody>
      </p:sp>
      <p:sp>
        <p:nvSpPr>
          <p:cNvPr id="174" name="右矢印 173"/>
          <p:cNvSpPr/>
          <p:nvPr/>
        </p:nvSpPr>
        <p:spPr bwMode="auto">
          <a:xfrm>
            <a:off x="3703086" y="2087041"/>
            <a:ext cx="467263" cy="504056"/>
          </a:xfrm>
          <a:prstGeom prst="rightArrow">
            <a:avLst/>
          </a:prstGeom>
          <a:gradFill rotWithShape="1">
            <a:gsLst>
              <a:gs pos="0">
                <a:srgbClr val="7FD13B">
                  <a:tint val="50000"/>
                  <a:satMod val="300000"/>
                </a:srgbClr>
              </a:gs>
              <a:gs pos="35000">
                <a:srgbClr val="7FD13B">
                  <a:tint val="37000"/>
                  <a:satMod val="300000"/>
                </a:srgbClr>
              </a:gs>
              <a:gs pos="100000">
                <a:srgbClr val="7FD13B">
                  <a:tint val="15000"/>
                  <a:satMod val="350000"/>
                </a:srgbClr>
              </a:gs>
            </a:gsLst>
            <a:lin ang="16200000" scaled="1"/>
          </a:gradFill>
          <a:ln w="9525" cap="flat" cmpd="sng" algn="ctr">
            <a:solidFill>
              <a:srgbClr val="7FD13B">
                <a:shade val="95000"/>
                <a:satMod val="105000"/>
              </a:srgbClr>
            </a:solidFill>
            <a:prstDash val="solid"/>
            <a:headEnd/>
            <a:tailEnd/>
          </a:ln>
          <a:effectLst>
            <a:outerShdw blurRad="40000" dist="20000" dir="5400000" rotWithShape="0">
              <a:srgbClr val="000000">
                <a:alpha val="38000"/>
              </a:srgbClr>
            </a:outerShdw>
          </a:effectLst>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139" name="角丸四角形 138"/>
          <p:cNvSpPr/>
          <p:nvPr/>
        </p:nvSpPr>
        <p:spPr bwMode="auto">
          <a:xfrm>
            <a:off x="102782" y="1709583"/>
            <a:ext cx="3600304" cy="1303603"/>
          </a:xfrm>
          <a:prstGeom prst="roundRect">
            <a:avLst/>
          </a:prstGeom>
          <a:solidFill>
            <a:srgbClr val="7FD13B">
              <a:lumMod val="40000"/>
              <a:lumOff val="60000"/>
            </a:srgbClr>
          </a:solidFill>
          <a:ln w="12700">
            <a:solidFill>
              <a:schemeClr val="bg1">
                <a:lumMod val="50000"/>
              </a:schemeClr>
            </a:solidFill>
            <a:miter lim="800000"/>
            <a:headEnd/>
            <a:tailEnd/>
          </a:ln>
        </p:spPr>
        <p:txBody>
          <a:bodyPr rtlCol="0" anchor="ctr"/>
          <a:lstStyle/>
          <a:p>
            <a:pPr algn="ctr">
              <a:defRPr/>
            </a:pPr>
            <a:endParaRPr kumimoji="0" lang="ja-JP" altLang="en-US" sz="2400" kern="0" dirty="0">
              <a:solidFill>
                <a:prstClr val="black"/>
              </a:solidFill>
              <a:latin typeface="Helvetica"/>
              <a:ea typeface="ヒラギノ丸ゴ ProN W4"/>
            </a:endParaRPr>
          </a:p>
        </p:txBody>
      </p:sp>
      <p:sp>
        <p:nvSpPr>
          <p:cNvPr id="56" name="正方形/長方形 55"/>
          <p:cNvSpPr/>
          <p:nvPr/>
        </p:nvSpPr>
        <p:spPr bwMode="auto">
          <a:xfrm>
            <a:off x="659014" y="2761641"/>
            <a:ext cx="1461352" cy="307777"/>
          </a:xfrm>
          <a:prstGeom prst="rect">
            <a:avLst/>
          </a:prstGeom>
          <a:solidFill>
            <a:srgbClr val="00B050"/>
          </a:solidFill>
          <a:ln w="9525">
            <a:noFill/>
            <a:miter lim="800000"/>
            <a:headEnd/>
            <a:tailEnd/>
          </a:ln>
        </p:spPr>
        <p:txBody>
          <a:bodyPr wrap="square" rtlCol="0" anchor="ctr">
            <a:spAutoFit/>
          </a:bodyPr>
          <a:lstStyle/>
          <a:p>
            <a:pPr algn="ctr"/>
            <a:r>
              <a:rPr lang="ja-JP" altLang="en-US" sz="1400" dirty="0" smtClean="0">
                <a:solidFill>
                  <a:prstClr val="white"/>
                </a:solidFill>
                <a:latin typeface="Helvetica"/>
                <a:ea typeface="ヒラギノ丸ゴ ProN W4"/>
              </a:rPr>
              <a:t>必須サービス</a:t>
            </a:r>
            <a:endParaRPr lang="ja-JP" altLang="en-US" sz="1400" dirty="0">
              <a:solidFill>
                <a:prstClr val="white"/>
              </a:solidFill>
              <a:latin typeface="Helvetica"/>
              <a:ea typeface="ヒラギノ丸ゴ ProN W4"/>
            </a:endParaRPr>
          </a:p>
        </p:txBody>
      </p:sp>
      <p:grpSp>
        <p:nvGrpSpPr>
          <p:cNvPr id="4" name="グループ化 3"/>
          <p:cNvGrpSpPr/>
          <p:nvPr/>
        </p:nvGrpSpPr>
        <p:grpSpPr>
          <a:xfrm>
            <a:off x="2650809" y="1918152"/>
            <a:ext cx="896568" cy="827999"/>
            <a:chOff x="-982914" y="2327799"/>
            <a:chExt cx="827999" cy="827999"/>
          </a:xfrm>
        </p:grpSpPr>
        <p:sp>
          <p:nvSpPr>
            <p:cNvPr id="3" name="角丸四角形 2"/>
            <p:cNvSpPr/>
            <p:nvPr/>
          </p:nvSpPr>
          <p:spPr>
            <a:xfrm>
              <a:off x="-982914" y="2327799"/>
              <a:ext cx="827999" cy="82799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a:solidFill>
                  <a:prstClr val="white"/>
                </a:solidFill>
              </a:endParaRPr>
            </a:p>
          </p:txBody>
        </p:sp>
        <p:sp>
          <p:nvSpPr>
            <p:cNvPr id="58" name="正方形/長方形 57"/>
            <p:cNvSpPr/>
            <p:nvPr/>
          </p:nvSpPr>
          <p:spPr bwMode="auto">
            <a:xfrm>
              <a:off x="-810883" y="2492896"/>
              <a:ext cx="501913" cy="523220"/>
            </a:xfrm>
            <a:prstGeom prst="rect">
              <a:avLst/>
            </a:prstGeom>
            <a:noFill/>
            <a:ln w="9525">
              <a:noFill/>
              <a:miter lim="800000"/>
              <a:headEnd/>
              <a:tailEnd/>
            </a:ln>
          </p:spPr>
          <p:txBody>
            <a:bodyPr wrap="none" rtlCol="0" anchor="ctr">
              <a:spAutoFit/>
            </a:bodyPr>
            <a:lstStyle/>
            <a:p>
              <a:pPr algn="ctr"/>
              <a:r>
                <a:rPr lang="ja-JP" altLang="en-US" sz="1400" b="1" dirty="0" smtClean="0">
                  <a:solidFill>
                    <a:prstClr val="white"/>
                  </a:solidFill>
                  <a:latin typeface="Helvetica"/>
                  <a:ea typeface="ヒラギノ丸ゴ ProN W4"/>
                </a:rPr>
                <a:t>基本</a:t>
              </a:r>
              <a:endParaRPr lang="en-US" altLang="ja-JP" sz="1400" b="1" dirty="0" smtClean="0">
                <a:solidFill>
                  <a:prstClr val="white"/>
                </a:solidFill>
                <a:latin typeface="Helvetica"/>
                <a:ea typeface="ヒラギノ丸ゴ ProN W4"/>
              </a:endParaRPr>
            </a:p>
            <a:p>
              <a:pPr algn="ctr"/>
              <a:r>
                <a:rPr lang="ja-JP" altLang="en-US" sz="1400" b="1" dirty="0" smtClean="0">
                  <a:solidFill>
                    <a:prstClr val="white"/>
                  </a:solidFill>
                  <a:latin typeface="Helvetica"/>
                  <a:ea typeface="ヒラギノ丸ゴ ProN W4"/>
                </a:rPr>
                <a:t>方針</a:t>
              </a:r>
              <a:endParaRPr lang="ja-JP" altLang="en-US" sz="1400" b="1" dirty="0">
                <a:solidFill>
                  <a:prstClr val="white"/>
                </a:solidFill>
                <a:latin typeface="Helvetica"/>
                <a:ea typeface="ヒラギノ丸ゴ ProN W4"/>
              </a:endParaRPr>
            </a:p>
          </p:txBody>
        </p:sp>
      </p:grpSp>
      <p:grpSp>
        <p:nvGrpSpPr>
          <p:cNvPr id="11" name="グループ化 10"/>
          <p:cNvGrpSpPr/>
          <p:nvPr/>
        </p:nvGrpSpPr>
        <p:grpSpPr>
          <a:xfrm>
            <a:off x="350346" y="1913799"/>
            <a:ext cx="896568" cy="849814"/>
            <a:chOff x="2447857" y="2867143"/>
            <a:chExt cx="827999" cy="849814"/>
          </a:xfrm>
        </p:grpSpPr>
        <p:grpSp>
          <p:nvGrpSpPr>
            <p:cNvPr id="61" name="グループ化 60"/>
            <p:cNvGrpSpPr/>
            <p:nvPr/>
          </p:nvGrpSpPr>
          <p:grpSpPr>
            <a:xfrm>
              <a:off x="2447857" y="2867143"/>
              <a:ext cx="827999" cy="849814"/>
              <a:chOff x="-982914" y="2327799"/>
              <a:chExt cx="827999" cy="849814"/>
            </a:xfrm>
          </p:grpSpPr>
          <p:sp>
            <p:nvSpPr>
              <p:cNvPr id="62" name="角丸四角形 61"/>
              <p:cNvSpPr/>
              <p:nvPr/>
            </p:nvSpPr>
            <p:spPr>
              <a:xfrm>
                <a:off x="-982914" y="2327799"/>
                <a:ext cx="827999" cy="82799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a:solidFill>
                    <a:prstClr val="white"/>
                  </a:solidFill>
                </a:endParaRPr>
              </a:p>
            </p:txBody>
          </p:sp>
          <p:sp>
            <p:nvSpPr>
              <p:cNvPr id="63" name="正方形/長方形 62"/>
              <p:cNvSpPr/>
              <p:nvPr/>
            </p:nvSpPr>
            <p:spPr bwMode="auto">
              <a:xfrm>
                <a:off x="-982914" y="2916003"/>
                <a:ext cx="827999" cy="261610"/>
              </a:xfrm>
              <a:prstGeom prst="rect">
                <a:avLst/>
              </a:prstGeom>
              <a:noFill/>
              <a:ln w="9525">
                <a:noFill/>
                <a:miter lim="800000"/>
                <a:headEnd/>
                <a:tailEnd/>
              </a:ln>
            </p:spPr>
            <p:txBody>
              <a:bodyPr wrap="square" rtlCol="0" anchor="ctr">
                <a:spAutoFit/>
              </a:bodyPr>
              <a:lstStyle/>
              <a:p>
                <a:pPr algn="ctr"/>
                <a:r>
                  <a:rPr lang="ja-JP" altLang="en-US" sz="1050" dirty="0" smtClean="0">
                    <a:solidFill>
                      <a:prstClr val="white"/>
                    </a:solidFill>
                    <a:latin typeface="Helvetica"/>
                    <a:ea typeface="ヒラギノ丸ゴ ProN W4"/>
                  </a:rPr>
                  <a:t>生活相談</a:t>
                </a:r>
                <a:endParaRPr lang="ja-JP" altLang="en-US" sz="1050" dirty="0">
                  <a:solidFill>
                    <a:prstClr val="white"/>
                  </a:solidFill>
                  <a:latin typeface="Helvetica"/>
                  <a:ea typeface="ヒラギノ丸ゴ ProN W4"/>
                </a:endParaRPr>
              </a:p>
            </p:txBody>
          </p:sp>
        </p:grpSp>
        <p:grpSp>
          <p:nvGrpSpPr>
            <p:cNvPr id="10" name="グループ化 9"/>
            <p:cNvGrpSpPr/>
            <p:nvPr/>
          </p:nvGrpSpPr>
          <p:grpSpPr>
            <a:xfrm>
              <a:off x="2584011" y="2942589"/>
              <a:ext cx="259797" cy="491488"/>
              <a:chOff x="390773" y="2043609"/>
              <a:chExt cx="259797" cy="491488"/>
            </a:xfrm>
          </p:grpSpPr>
          <p:sp>
            <p:nvSpPr>
              <p:cNvPr id="6" name="円/楕円 5"/>
              <p:cNvSpPr/>
              <p:nvPr/>
            </p:nvSpPr>
            <p:spPr>
              <a:xfrm>
                <a:off x="390773" y="2043609"/>
                <a:ext cx="99692" cy="10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9" name="グループ化 8"/>
              <p:cNvGrpSpPr/>
              <p:nvPr/>
            </p:nvGrpSpPr>
            <p:grpSpPr>
              <a:xfrm>
                <a:off x="422350" y="2154620"/>
                <a:ext cx="228220" cy="380477"/>
                <a:chOff x="416389" y="2151002"/>
                <a:chExt cx="228220" cy="380477"/>
              </a:xfrm>
            </p:grpSpPr>
            <p:sp>
              <p:nvSpPr>
                <p:cNvPr id="8" name="角丸四角形 7"/>
                <p:cNvSpPr/>
                <p:nvPr/>
              </p:nvSpPr>
              <p:spPr>
                <a:xfrm>
                  <a:off x="449536" y="2300665"/>
                  <a:ext cx="195073" cy="754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9" name="角丸四角形 58"/>
                <p:cNvSpPr/>
                <p:nvPr/>
              </p:nvSpPr>
              <p:spPr>
                <a:xfrm rot="5400000">
                  <a:off x="520042" y="2406914"/>
                  <a:ext cx="195073" cy="540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0" name="角丸四角形 59"/>
                <p:cNvSpPr/>
                <p:nvPr/>
              </p:nvSpPr>
              <p:spPr>
                <a:xfrm rot="4500000">
                  <a:off x="356940" y="2210451"/>
                  <a:ext cx="216200" cy="973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grpSp>
          <p:nvGrpSpPr>
            <p:cNvPr id="64" name="グループ化 63"/>
            <p:cNvGrpSpPr/>
            <p:nvPr/>
          </p:nvGrpSpPr>
          <p:grpSpPr>
            <a:xfrm flipH="1">
              <a:off x="2893780" y="2942589"/>
              <a:ext cx="251489" cy="491488"/>
              <a:chOff x="399081" y="2043609"/>
              <a:chExt cx="251489" cy="491488"/>
            </a:xfrm>
          </p:grpSpPr>
          <p:sp>
            <p:nvSpPr>
              <p:cNvPr id="65" name="円/楕円 64"/>
              <p:cNvSpPr/>
              <p:nvPr/>
            </p:nvSpPr>
            <p:spPr>
              <a:xfrm>
                <a:off x="399081" y="2043609"/>
                <a:ext cx="99692" cy="10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66" name="グループ化 65"/>
              <p:cNvGrpSpPr/>
              <p:nvPr/>
            </p:nvGrpSpPr>
            <p:grpSpPr>
              <a:xfrm>
                <a:off x="422350" y="2154620"/>
                <a:ext cx="228220" cy="380477"/>
                <a:chOff x="416389" y="2151002"/>
                <a:chExt cx="228220" cy="380477"/>
              </a:xfrm>
            </p:grpSpPr>
            <p:sp>
              <p:nvSpPr>
                <p:cNvPr id="67" name="角丸四角形 66"/>
                <p:cNvSpPr/>
                <p:nvPr/>
              </p:nvSpPr>
              <p:spPr>
                <a:xfrm>
                  <a:off x="449536" y="2300665"/>
                  <a:ext cx="195073" cy="754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8" name="角丸四角形 67"/>
                <p:cNvSpPr/>
                <p:nvPr/>
              </p:nvSpPr>
              <p:spPr>
                <a:xfrm rot="5400000">
                  <a:off x="520042" y="2406914"/>
                  <a:ext cx="195073" cy="540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9" name="角丸四角形 68"/>
                <p:cNvSpPr/>
                <p:nvPr/>
              </p:nvSpPr>
              <p:spPr>
                <a:xfrm rot="4500000">
                  <a:off x="356940" y="2210451"/>
                  <a:ext cx="216200" cy="973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grpSp>
      <p:grpSp>
        <p:nvGrpSpPr>
          <p:cNvPr id="114" name="グループ化 113"/>
          <p:cNvGrpSpPr/>
          <p:nvPr/>
        </p:nvGrpSpPr>
        <p:grpSpPr>
          <a:xfrm>
            <a:off x="1520126" y="1918158"/>
            <a:ext cx="896568" cy="843031"/>
            <a:chOff x="3365838" y="2867143"/>
            <a:chExt cx="827999" cy="843031"/>
          </a:xfrm>
        </p:grpSpPr>
        <p:grpSp>
          <p:nvGrpSpPr>
            <p:cNvPr id="91" name="グループ化 90"/>
            <p:cNvGrpSpPr/>
            <p:nvPr/>
          </p:nvGrpSpPr>
          <p:grpSpPr>
            <a:xfrm>
              <a:off x="3365838" y="2867143"/>
              <a:ext cx="827999" cy="843031"/>
              <a:chOff x="-982914" y="2327799"/>
              <a:chExt cx="827999" cy="843031"/>
            </a:xfrm>
          </p:grpSpPr>
          <p:sp>
            <p:nvSpPr>
              <p:cNvPr id="104" name="角丸四角形 103"/>
              <p:cNvSpPr/>
              <p:nvPr/>
            </p:nvSpPr>
            <p:spPr>
              <a:xfrm>
                <a:off x="-982914" y="2327799"/>
                <a:ext cx="827999" cy="82799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a:solidFill>
                    <a:prstClr val="white"/>
                  </a:solidFill>
                </a:endParaRPr>
              </a:p>
            </p:txBody>
          </p:sp>
          <p:sp>
            <p:nvSpPr>
              <p:cNvPr id="105" name="正方形/長方形 104"/>
              <p:cNvSpPr/>
              <p:nvPr/>
            </p:nvSpPr>
            <p:spPr bwMode="auto">
              <a:xfrm>
                <a:off x="-982914" y="2909220"/>
                <a:ext cx="827999" cy="261610"/>
              </a:xfrm>
              <a:prstGeom prst="rect">
                <a:avLst/>
              </a:prstGeom>
              <a:noFill/>
              <a:ln w="9525">
                <a:noFill/>
                <a:miter lim="800000"/>
                <a:headEnd/>
                <a:tailEnd/>
              </a:ln>
            </p:spPr>
            <p:txBody>
              <a:bodyPr wrap="square" rtlCol="0" anchor="ctr">
                <a:spAutoFit/>
              </a:bodyPr>
              <a:lstStyle/>
              <a:p>
                <a:pPr algn="ctr"/>
                <a:r>
                  <a:rPr lang="ja-JP" altLang="en-US" sz="1050" dirty="0">
                    <a:solidFill>
                      <a:prstClr val="white"/>
                    </a:solidFill>
                    <a:latin typeface="Helvetica"/>
                    <a:ea typeface="ヒラギノ丸ゴ ProN W4"/>
                  </a:rPr>
                  <a:t>安否確認</a:t>
                </a:r>
              </a:p>
            </p:txBody>
          </p:sp>
        </p:grpSp>
        <p:grpSp>
          <p:nvGrpSpPr>
            <p:cNvPr id="33" name="グループ化 32"/>
            <p:cNvGrpSpPr/>
            <p:nvPr/>
          </p:nvGrpSpPr>
          <p:grpSpPr>
            <a:xfrm>
              <a:off x="3491880" y="3068960"/>
              <a:ext cx="173609" cy="423067"/>
              <a:chOff x="1335137" y="2135744"/>
              <a:chExt cx="173609" cy="423067"/>
            </a:xfrm>
          </p:grpSpPr>
          <p:sp>
            <p:nvSpPr>
              <p:cNvPr id="12" name="円/楕円 11"/>
              <p:cNvSpPr/>
              <p:nvPr/>
            </p:nvSpPr>
            <p:spPr>
              <a:xfrm>
                <a:off x="1385685" y="2135744"/>
                <a:ext cx="73108" cy="79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角丸四角形 16"/>
              <p:cNvSpPr/>
              <p:nvPr/>
            </p:nvSpPr>
            <p:spPr>
              <a:xfrm>
                <a:off x="1427021" y="2342811"/>
                <a:ext cx="36000" cy="216000"/>
              </a:xfrm>
              <a:prstGeom prst="roundRect">
                <a:avLst>
                  <a:gd name="adj" fmla="val 3346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1" name="角丸四角形 70"/>
              <p:cNvSpPr/>
              <p:nvPr/>
            </p:nvSpPr>
            <p:spPr>
              <a:xfrm>
                <a:off x="1380864" y="2224077"/>
                <a:ext cx="82157" cy="15977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3" name="角丸四角形 72"/>
              <p:cNvSpPr/>
              <p:nvPr/>
            </p:nvSpPr>
            <p:spPr>
              <a:xfrm>
                <a:off x="1472746" y="2224077"/>
                <a:ext cx="36000" cy="180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4" name="角丸四角形 73"/>
              <p:cNvSpPr/>
              <p:nvPr/>
            </p:nvSpPr>
            <p:spPr>
              <a:xfrm rot="5400000">
                <a:off x="1389960" y="2160074"/>
                <a:ext cx="63963" cy="17360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5" name="角丸四角形 74"/>
              <p:cNvSpPr/>
              <p:nvPr/>
            </p:nvSpPr>
            <p:spPr>
              <a:xfrm>
                <a:off x="1335137" y="2224077"/>
                <a:ext cx="36000" cy="180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6" name="角丸四角形 75"/>
              <p:cNvSpPr/>
              <p:nvPr/>
            </p:nvSpPr>
            <p:spPr>
              <a:xfrm>
                <a:off x="1380864" y="2342811"/>
                <a:ext cx="36000" cy="216000"/>
              </a:xfrm>
              <a:prstGeom prst="roundRect">
                <a:avLst>
                  <a:gd name="adj" fmla="val 3346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89" name="グループ化 88"/>
            <p:cNvGrpSpPr/>
            <p:nvPr/>
          </p:nvGrpSpPr>
          <p:grpSpPr>
            <a:xfrm>
              <a:off x="3689781" y="2947588"/>
              <a:ext cx="426243" cy="617395"/>
              <a:chOff x="1438048" y="2016017"/>
              <a:chExt cx="426243" cy="557488"/>
            </a:xfrm>
          </p:grpSpPr>
          <p:grpSp>
            <p:nvGrpSpPr>
              <p:cNvPr id="41" name="グループ化 40"/>
              <p:cNvGrpSpPr/>
              <p:nvPr/>
            </p:nvGrpSpPr>
            <p:grpSpPr>
              <a:xfrm>
                <a:off x="1438048" y="2016017"/>
                <a:ext cx="341734" cy="468000"/>
                <a:chOff x="1590163" y="2016017"/>
                <a:chExt cx="341734" cy="468000"/>
              </a:xfrm>
            </p:grpSpPr>
            <p:sp>
              <p:nvSpPr>
                <p:cNvPr id="35" name="正方形/長方形 34"/>
                <p:cNvSpPr/>
                <p:nvPr/>
              </p:nvSpPr>
              <p:spPr>
                <a:xfrm>
                  <a:off x="1590163" y="2016017"/>
                  <a:ext cx="36000" cy="46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5" name="正方形/長方形 84"/>
                <p:cNvSpPr/>
                <p:nvPr/>
              </p:nvSpPr>
              <p:spPr>
                <a:xfrm>
                  <a:off x="1895897" y="2016017"/>
                  <a:ext cx="36000" cy="46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6" name="正方形/長方形 85"/>
                <p:cNvSpPr/>
                <p:nvPr/>
              </p:nvSpPr>
              <p:spPr>
                <a:xfrm rot="16200000">
                  <a:off x="1733369" y="1890017"/>
                  <a:ext cx="36000" cy="28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7" name="正方形/長方形 86"/>
                <p:cNvSpPr/>
                <p:nvPr/>
              </p:nvSpPr>
              <p:spPr>
                <a:xfrm rot="16200000">
                  <a:off x="1733371" y="2321479"/>
                  <a:ext cx="36000" cy="28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88" name="平行四辺形 87"/>
              <p:cNvSpPr/>
              <p:nvPr/>
            </p:nvSpPr>
            <p:spPr>
              <a:xfrm rot="16200000">
                <a:off x="1524550" y="2233764"/>
                <a:ext cx="554647" cy="124835"/>
              </a:xfrm>
              <a:prstGeom prst="parallelogram">
                <a:avLst>
                  <a:gd name="adj" fmla="val 7915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106" name="グループ化 105"/>
            <p:cNvGrpSpPr/>
            <p:nvPr/>
          </p:nvGrpSpPr>
          <p:grpSpPr>
            <a:xfrm>
              <a:off x="3798888" y="3018765"/>
              <a:ext cx="261490" cy="423067"/>
              <a:chOff x="1354188" y="2135744"/>
              <a:chExt cx="261490" cy="423067"/>
            </a:xfrm>
          </p:grpSpPr>
          <p:sp>
            <p:nvSpPr>
              <p:cNvPr id="107" name="円/楕円 106"/>
              <p:cNvSpPr/>
              <p:nvPr/>
            </p:nvSpPr>
            <p:spPr>
              <a:xfrm>
                <a:off x="1399974" y="2135744"/>
                <a:ext cx="73108" cy="79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8" name="角丸四角形 107"/>
              <p:cNvSpPr/>
              <p:nvPr/>
            </p:nvSpPr>
            <p:spPr>
              <a:xfrm>
                <a:off x="1446072" y="2342811"/>
                <a:ext cx="36000" cy="216000"/>
              </a:xfrm>
              <a:prstGeom prst="roundRect">
                <a:avLst>
                  <a:gd name="adj" fmla="val 3346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9" name="角丸四角形 108"/>
              <p:cNvSpPr/>
              <p:nvPr/>
            </p:nvSpPr>
            <p:spPr>
              <a:xfrm>
                <a:off x="1399915" y="2224077"/>
                <a:ext cx="82157" cy="15977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1" name="角丸四角形 110"/>
              <p:cNvSpPr/>
              <p:nvPr/>
            </p:nvSpPr>
            <p:spPr>
              <a:xfrm rot="5400000">
                <a:off x="1395792" y="2174882"/>
                <a:ext cx="63967" cy="144000"/>
              </a:xfrm>
              <a:prstGeom prst="roundRect">
                <a:avLst>
                  <a:gd name="adj" fmla="val 351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2" name="角丸四角形 111"/>
              <p:cNvSpPr/>
              <p:nvPr/>
            </p:nvSpPr>
            <p:spPr>
              <a:xfrm>
                <a:off x="1354188" y="2224077"/>
                <a:ext cx="36000" cy="180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3" name="角丸四角形 112"/>
              <p:cNvSpPr/>
              <p:nvPr/>
            </p:nvSpPr>
            <p:spPr>
              <a:xfrm>
                <a:off x="1399915" y="2342811"/>
                <a:ext cx="36000" cy="216000"/>
              </a:xfrm>
              <a:prstGeom prst="roundRect">
                <a:avLst>
                  <a:gd name="adj" fmla="val 3346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5" name="角丸四角形 114"/>
              <p:cNvSpPr/>
              <p:nvPr/>
            </p:nvSpPr>
            <p:spPr>
              <a:xfrm rot="19596024">
                <a:off x="1487605" y="2213706"/>
                <a:ext cx="36000" cy="108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6" name="角丸四角形 115"/>
              <p:cNvSpPr/>
              <p:nvPr/>
            </p:nvSpPr>
            <p:spPr>
              <a:xfrm rot="18115761">
                <a:off x="1543678" y="2268695"/>
                <a:ext cx="36000" cy="108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sp>
        <p:nvSpPr>
          <p:cNvPr id="144" name="円/楕円 143"/>
          <p:cNvSpPr/>
          <p:nvPr/>
        </p:nvSpPr>
        <p:spPr>
          <a:xfrm>
            <a:off x="108866" y="1515238"/>
            <a:ext cx="2144896" cy="302955"/>
          </a:xfrm>
          <a:prstGeom prst="ellipse">
            <a:avLst/>
          </a:prstGeom>
          <a:gradFill rotWithShape="1">
            <a:gsLst>
              <a:gs pos="0">
                <a:srgbClr val="7FD13B">
                  <a:shade val="51000"/>
                  <a:satMod val="130000"/>
                </a:srgbClr>
              </a:gs>
              <a:gs pos="80000">
                <a:srgbClr val="7FD13B">
                  <a:shade val="93000"/>
                  <a:satMod val="130000"/>
                </a:srgbClr>
              </a:gs>
              <a:gs pos="100000">
                <a:srgbClr val="7FD13B">
                  <a:shade val="94000"/>
                  <a:satMod val="135000"/>
                </a:srgbClr>
              </a:gs>
            </a:gsLst>
            <a:lin ang="16200000" scaled="0"/>
          </a:gradFill>
          <a:ln w="9525" cap="flat" cmpd="sng" algn="ctr">
            <a:solidFill>
              <a:srgbClr val="7FD13B">
                <a:shade val="95000"/>
                <a:satMod val="105000"/>
              </a:srgbClr>
            </a:solidFill>
            <a:prstDash val="solid"/>
          </a:ln>
          <a:effectLst>
            <a:outerShdw blurRad="40000" dist="23000" dir="5400000" rotWithShape="0">
              <a:srgbClr val="000000">
                <a:alpha val="35000"/>
              </a:srgbClr>
            </a:outerShdw>
          </a:effectLst>
        </p:spPr>
        <p:txBody>
          <a:bodyPr wrap="none" lIns="0" tIns="0" rIns="0" bIns="0" rtlCol="0" anchor="ctr">
            <a:spAutoFit/>
          </a:bodyPr>
          <a:lstStyle/>
          <a:p>
            <a:pPr algn="ctr" defTabSz="828342">
              <a:defRPr/>
            </a:pPr>
            <a:r>
              <a:rPr kumimoji="0" lang="ja-JP" altLang="en-US" sz="1400" kern="0" dirty="0" smtClean="0">
                <a:solidFill>
                  <a:prstClr val="white"/>
                </a:solidFill>
                <a:latin typeface="Helvetica"/>
                <a:ea typeface="ヒラギノ丸ゴ ProN W4"/>
              </a:rPr>
              <a:t>登録事項・登録基準</a:t>
            </a:r>
            <a:endParaRPr kumimoji="0" lang="ja-JP" altLang="en-US" sz="1400" kern="0" dirty="0">
              <a:solidFill>
                <a:prstClr val="white"/>
              </a:solidFill>
              <a:latin typeface="Helvetica"/>
              <a:ea typeface="ヒラギノ丸ゴ ProN W4"/>
            </a:endParaRPr>
          </a:p>
        </p:txBody>
      </p:sp>
      <p:grpSp>
        <p:nvGrpSpPr>
          <p:cNvPr id="7" name="グループ化 6"/>
          <p:cNvGrpSpPr/>
          <p:nvPr/>
        </p:nvGrpSpPr>
        <p:grpSpPr>
          <a:xfrm>
            <a:off x="1502739" y="5796681"/>
            <a:ext cx="896568" cy="845967"/>
            <a:chOff x="1503353" y="5796480"/>
            <a:chExt cx="896999" cy="845967"/>
          </a:xfrm>
        </p:grpSpPr>
        <p:grpSp>
          <p:nvGrpSpPr>
            <p:cNvPr id="177" name="グループ化 176"/>
            <p:cNvGrpSpPr/>
            <p:nvPr/>
          </p:nvGrpSpPr>
          <p:grpSpPr>
            <a:xfrm>
              <a:off x="1503353" y="5796480"/>
              <a:ext cx="896999" cy="845967"/>
              <a:chOff x="2401532" y="2867143"/>
              <a:chExt cx="827999" cy="845967"/>
            </a:xfrm>
          </p:grpSpPr>
          <p:grpSp>
            <p:nvGrpSpPr>
              <p:cNvPr id="178" name="グループ化 177"/>
              <p:cNvGrpSpPr/>
              <p:nvPr/>
            </p:nvGrpSpPr>
            <p:grpSpPr>
              <a:xfrm>
                <a:off x="2401532" y="2867143"/>
                <a:ext cx="827999" cy="845967"/>
                <a:chOff x="-1029239" y="2327799"/>
                <a:chExt cx="827999" cy="845967"/>
              </a:xfrm>
            </p:grpSpPr>
            <p:sp>
              <p:nvSpPr>
                <p:cNvPr id="191" name="角丸四角形 190"/>
                <p:cNvSpPr/>
                <p:nvPr/>
              </p:nvSpPr>
              <p:spPr>
                <a:xfrm>
                  <a:off x="-1029239" y="2327799"/>
                  <a:ext cx="827999" cy="827999"/>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ja-JP" altLang="en-US">
                    <a:solidFill>
                      <a:prstClr val="white"/>
                    </a:solidFill>
                  </a:endParaRPr>
                </a:p>
              </p:txBody>
            </p:sp>
            <p:sp>
              <p:nvSpPr>
                <p:cNvPr id="192" name="正方形/長方形 191"/>
                <p:cNvSpPr/>
                <p:nvPr/>
              </p:nvSpPr>
              <p:spPr bwMode="auto">
                <a:xfrm>
                  <a:off x="-1029239" y="2919850"/>
                  <a:ext cx="827999" cy="253916"/>
                </a:xfrm>
                <a:prstGeom prst="rect">
                  <a:avLst/>
                </a:prstGeom>
                <a:noFill/>
                <a:ln w="9525">
                  <a:noFill/>
                  <a:miter lim="800000"/>
                  <a:headEnd/>
                  <a:tailEnd/>
                </a:ln>
              </p:spPr>
              <p:txBody>
                <a:bodyPr wrap="square" rtlCol="0" anchor="ctr">
                  <a:spAutoFit/>
                </a:bodyPr>
                <a:lstStyle/>
                <a:p>
                  <a:pPr algn="ctr"/>
                  <a:r>
                    <a:rPr lang="ja-JP" altLang="en-US" sz="1050" dirty="0">
                      <a:solidFill>
                        <a:prstClr val="white"/>
                      </a:solidFill>
                      <a:latin typeface="Helvetica"/>
                      <a:ea typeface="ヒラギノ丸ゴ ProN W4"/>
                    </a:rPr>
                    <a:t>訪問看護</a:t>
                  </a:r>
                </a:p>
              </p:txBody>
            </p:sp>
          </p:grpSp>
          <p:grpSp>
            <p:nvGrpSpPr>
              <p:cNvPr id="179" name="グループ化 178"/>
              <p:cNvGrpSpPr/>
              <p:nvPr/>
            </p:nvGrpSpPr>
            <p:grpSpPr>
              <a:xfrm>
                <a:off x="2581253" y="2942590"/>
                <a:ext cx="226062" cy="491488"/>
                <a:chOff x="388015" y="2043610"/>
                <a:chExt cx="226062" cy="491488"/>
              </a:xfrm>
            </p:grpSpPr>
            <p:sp>
              <p:nvSpPr>
                <p:cNvPr id="186" name="円/楕円 185"/>
                <p:cNvSpPr/>
                <p:nvPr/>
              </p:nvSpPr>
              <p:spPr>
                <a:xfrm>
                  <a:off x="388016" y="2043610"/>
                  <a:ext cx="99692" cy="10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87" name="グループ化 186"/>
                <p:cNvGrpSpPr/>
                <p:nvPr/>
              </p:nvGrpSpPr>
              <p:grpSpPr>
                <a:xfrm>
                  <a:off x="388015" y="2163527"/>
                  <a:ext cx="226062" cy="371571"/>
                  <a:chOff x="382054" y="2159909"/>
                  <a:chExt cx="226062" cy="371571"/>
                </a:xfrm>
              </p:grpSpPr>
              <p:sp>
                <p:nvSpPr>
                  <p:cNvPr id="188" name="角丸四角形 187"/>
                  <p:cNvSpPr/>
                  <p:nvPr/>
                </p:nvSpPr>
                <p:spPr>
                  <a:xfrm>
                    <a:off x="413043" y="2300666"/>
                    <a:ext cx="195073" cy="754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9" name="角丸四角形 188"/>
                  <p:cNvSpPr/>
                  <p:nvPr/>
                </p:nvSpPr>
                <p:spPr>
                  <a:xfrm rot="5400000">
                    <a:off x="483548" y="2406915"/>
                    <a:ext cx="195073" cy="540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0" name="角丸四角形 189"/>
                  <p:cNvSpPr/>
                  <p:nvPr/>
                </p:nvSpPr>
                <p:spPr>
                  <a:xfrm rot="5400000">
                    <a:off x="322605" y="2219358"/>
                    <a:ext cx="216200" cy="973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grpSp>
            <p:nvGrpSpPr>
              <p:cNvPr id="180" name="グループ化 179"/>
              <p:cNvGrpSpPr/>
              <p:nvPr/>
            </p:nvGrpSpPr>
            <p:grpSpPr>
              <a:xfrm flipH="1">
                <a:off x="2815532" y="2942589"/>
                <a:ext cx="279230" cy="491488"/>
                <a:chOff x="449588" y="2043609"/>
                <a:chExt cx="279230" cy="491488"/>
              </a:xfrm>
            </p:grpSpPr>
            <p:sp>
              <p:nvSpPr>
                <p:cNvPr id="181" name="円/楕円 180"/>
                <p:cNvSpPr/>
                <p:nvPr/>
              </p:nvSpPr>
              <p:spPr>
                <a:xfrm>
                  <a:off x="523847" y="2043609"/>
                  <a:ext cx="99692" cy="10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82" name="グループ化 181"/>
                <p:cNvGrpSpPr/>
                <p:nvPr/>
              </p:nvGrpSpPr>
              <p:grpSpPr>
                <a:xfrm>
                  <a:off x="449588" y="2144382"/>
                  <a:ext cx="279230" cy="390715"/>
                  <a:chOff x="443627" y="2140764"/>
                  <a:chExt cx="279230" cy="390715"/>
                </a:xfrm>
              </p:grpSpPr>
              <p:sp>
                <p:nvSpPr>
                  <p:cNvPr id="183" name="角丸四角形 182"/>
                  <p:cNvSpPr/>
                  <p:nvPr/>
                </p:nvSpPr>
                <p:spPr>
                  <a:xfrm>
                    <a:off x="449536" y="2300665"/>
                    <a:ext cx="195073" cy="754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4" name="角丸四角形 183"/>
                  <p:cNvSpPr/>
                  <p:nvPr/>
                </p:nvSpPr>
                <p:spPr>
                  <a:xfrm rot="5400000">
                    <a:off x="520042" y="2406914"/>
                    <a:ext cx="195073" cy="540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5" name="角丸四角形 184"/>
                  <p:cNvSpPr/>
                  <p:nvPr/>
                </p:nvSpPr>
                <p:spPr>
                  <a:xfrm rot="6686494">
                    <a:off x="373904" y="2210487"/>
                    <a:ext cx="236747" cy="9730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3" name="角丸四角形 192"/>
                  <p:cNvSpPr/>
                  <p:nvPr/>
                </p:nvSpPr>
                <p:spPr>
                  <a:xfrm rot="900000">
                    <a:off x="495627" y="2175784"/>
                    <a:ext cx="132923" cy="5856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4" name="角丸四角形 193"/>
                  <p:cNvSpPr/>
                  <p:nvPr/>
                </p:nvSpPr>
                <p:spPr>
                  <a:xfrm>
                    <a:off x="589934" y="2189573"/>
                    <a:ext cx="132923" cy="5856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grpSp>
        <p:sp>
          <p:nvSpPr>
            <p:cNvPr id="5" name="二等辺三角形 4"/>
            <p:cNvSpPr/>
            <p:nvPr/>
          </p:nvSpPr>
          <p:spPr>
            <a:xfrm rot="20083259">
              <a:off x="1814145" y="6010360"/>
              <a:ext cx="67399" cy="58101"/>
            </a:xfrm>
            <a:prstGeom prst="triangle">
              <a:avLst/>
            </a:prstGeom>
            <a:solidFill>
              <a:schemeClr val="bg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3" name="フリーフォーム 12"/>
            <p:cNvSpPr/>
            <p:nvPr/>
          </p:nvSpPr>
          <p:spPr>
            <a:xfrm>
              <a:off x="1884541" y="6056329"/>
              <a:ext cx="269082" cy="69696"/>
            </a:xfrm>
            <a:custGeom>
              <a:avLst/>
              <a:gdLst>
                <a:gd name="connsiteX0" fmla="*/ 0 w 269082"/>
                <a:gd name="connsiteY0" fmla="*/ 0 h 69696"/>
                <a:gd name="connsiteX1" fmla="*/ 85725 w 269082"/>
                <a:gd name="connsiteY1" fmla="*/ 69056 h 69696"/>
                <a:gd name="connsiteX2" fmla="*/ 269082 w 269082"/>
                <a:gd name="connsiteY2" fmla="*/ 28575 h 69696"/>
              </a:gdLst>
              <a:ahLst/>
              <a:cxnLst>
                <a:cxn ang="0">
                  <a:pos x="connsiteX0" y="connsiteY0"/>
                </a:cxn>
                <a:cxn ang="0">
                  <a:pos x="connsiteX1" y="connsiteY1"/>
                </a:cxn>
                <a:cxn ang="0">
                  <a:pos x="connsiteX2" y="connsiteY2"/>
                </a:cxn>
              </a:cxnLst>
              <a:rect l="l" t="t" r="r" b="b"/>
              <a:pathLst>
                <a:path w="269082" h="69696">
                  <a:moveTo>
                    <a:pt x="0" y="0"/>
                  </a:moveTo>
                  <a:cubicBezTo>
                    <a:pt x="20439" y="32147"/>
                    <a:pt x="40878" y="64294"/>
                    <a:pt x="85725" y="69056"/>
                  </a:cubicBezTo>
                  <a:cubicBezTo>
                    <a:pt x="130572" y="73818"/>
                    <a:pt x="199827" y="51196"/>
                    <a:pt x="269082" y="28575"/>
                  </a:cubicBezTo>
                </a:path>
              </a:pathLst>
            </a:cu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grpSp>
      <p:grpSp>
        <p:nvGrpSpPr>
          <p:cNvPr id="18" name="グループ化 17"/>
          <p:cNvGrpSpPr/>
          <p:nvPr/>
        </p:nvGrpSpPr>
        <p:grpSpPr>
          <a:xfrm>
            <a:off x="272258" y="5796681"/>
            <a:ext cx="896568" cy="845967"/>
            <a:chOff x="-1092779" y="5796480"/>
            <a:chExt cx="896999" cy="845967"/>
          </a:xfrm>
        </p:grpSpPr>
        <p:grpSp>
          <p:nvGrpSpPr>
            <p:cNvPr id="207" name="グループ化 206"/>
            <p:cNvGrpSpPr/>
            <p:nvPr/>
          </p:nvGrpSpPr>
          <p:grpSpPr>
            <a:xfrm>
              <a:off x="-1092779" y="5796480"/>
              <a:ext cx="896999" cy="845967"/>
              <a:chOff x="-1029239" y="2327799"/>
              <a:chExt cx="827999" cy="845967"/>
            </a:xfrm>
          </p:grpSpPr>
          <p:sp>
            <p:nvSpPr>
              <p:cNvPr id="237" name="角丸四角形 236"/>
              <p:cNvSpPr/>
              <p:nvPr/>
            </p:nvSpPr>
            <p:spPr>
              <a:xfrm>
                <a:off x="-1029239" y="2327799"/>
                <a:ext cx="827999" cy="827999"/>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ja-JP" altLang="en-US">
                  <a:solidFill>
                    <a:prstClr val="white"/>
                  </a:solidFill>
                </a:endParaRPr>
              </a:p>
            </p:txBody>
          </p:sp>
          <p:sp>
            <p:nvSpPr>
              <p:cNvPr id="238" name="正方形/長方形 237"/>
              <p:cNvSpPr/>
              <p:nvPr/>
            </p:nvSpPr>
            <p:spPr bwMode="auto">
              <a:xfrm>
                <a:off x="-1029239" y="2919850"/>
                <a:ext cx="827999" cy="253916"/>
              </a:xfrm>
              <a:prstGeom prst="rect">
                <a:avLst/>
              </a:prstGeom>
              <a:noFill/>
              <a:ln w="9525">
                <a:noFill/>
                <a:miter lim="800000"/>
                <a:headEnd/>
                <a:tailEnd/>
              </a:ln>
            </p:spPr>
            <p:txBody>
              <a:bodyPr wrap="square" rtlCol="0" anchor="ctr">
                <a:spAutoFit/>
              </a:bodyPr>
              <a:lstStyle/>
              <a:p>
                <a:pPr algn="ctr"/>
                <a:r>
                  <a:rPr lang="ja-JP" altLang="en-US" sz="1050" dirty="0" smtClean="0">
                    <a:solidFill>
                      <a:prstClr val="white"/>
                    </a:solidFill>
                    <a:latin typeface="Helvetica"/>
                    <a:ea typeface="ヒラギノ丸ゴ ProN W4"/>
                  </a:rPr>
                  <a:t>訪問</a:t>
                </a:r>
                <a:r>
                  <a:rPr lang="ja-JP" altLang="en-US" sz="1050" dirty="0">
                    <a:solidFill>
                      <a:prstClr val="white"/>
                    </a:solidFill>
                    <a:latin typeface="Helvetica"/>
                    <a:ea typeface="ヒラギノ丸ゴ ProN W4"/>
                  </a:rPr>
                  <a:t>介護</a:t>
                </a:r>
              </a:p>
            </p:txBody>
          </p:sp>
        </p:grpSp>
        <p:grpSp>
          <p:nvGrpSpPr>
            <p:cNvPr id="16" name="グループ化 15"/>
            <p:cNvGrpSpPr/>
            <p:nvPr/>
          </p:nvGrpSpPr>
          <p:grpSpPr>
            <a:xfrm>
              <a:off x="-938936" y="5867940"/>
              <a:ext cx="554274" cy="540533"/>
              <a:chOff x="-857858" y="4905885"/>
              <a:chExt cx="554274" cy="540533"/>
            </a:xfrm>
          </p:grpSpPr>
          <p:sp>
            <p:nvSpPr>
              <p:cNvPr id="231" name="円/楕円 230"/>
              <p:cNvSpPr/>
              <p:nvPr/>
            </p:nvSpPr>
            <p:spPr>
              <a:xfrm flipH="1">
                <a:off x="-411584" y="4905885"/>
                <a:ext cx="108000" cy="10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3" name="角丸四角形 232"/>
              <p:cNvSpPr/>
              <p:nvPr/>
            </p:nvSpPr>
            <p:spPr>
              <a:xfrm rot="16200000" flipH="1">
                <a:off x="-455591" y="5294242"/>
                <a:ext cx="204329" cy="6134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4" name="角丸四角形 233"/>
              <p:cNvSpPr/>
              <p:nvPr/>
            </p:nvSpPr>
            <p:spPr>
              <a:xfrm rot="16200000" flipH="1">
                <a:off x="-465064" y="5089125"/>
                <a:ext cx="216000" cy="80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5" name="角丸四角形 234"/>
              <p:cNvSpPr/>
              <p:nvPr/>
            </p:nvSpPr>
            <p:spPr>
              <a:xfrm rot="21338833" flipH="1">
                <a:off x="-540042" y="5098325"/>
                <a:ext cx="108000" cy="46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6" name="角丸四角形 235"/>
              <p:cNvSpPr/>
              <p:nvPr/>
            </p:nvSpPr>
            <p:spPr>
              <a:xfrm rot="19235782" flipH="1">
                <a:off x="-465584" y="5064331"/>
                <a:ext cx="108000" cy="504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4" name="円/楕円 213"/>
              <p:cNvSpPr/>
              <p:nvPr/>
            </p:nvSpPr>
            <p:spPr>
              <a:xfrm rot="3130428">
                <a:off x="-656210" y="4951417"/>
                <a:ext cx="106510" cy="10651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5" name="角丸四角形 214"/>
              <p:cNvSpPr/>
              <p:nvPr/>
            </p:nvSpPr>
            <p:spPr>
              <a:xfrm rot="812407">
                <a:off x="-667344" y="5069195"/>
                <a:ext cx="97218" cy="193654"/>
              </a:xfrm>
              <a:prstGeom prst="roundRect">
                <a:avLst>
                  <a:gd name="adj" fmla="val 488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9" name="角丸四角形 218"/>
              <p:cNvSpPr/>
              <p:nvPr/>
            </p:nvSpPr>
            <p:spPr>
              <a:xfrm rot="4696993">
                <a:off x="-745972" y="5130226"/>
                <a:ext cx="72187" cy="2101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1" name="角丸四角形 220"/>
              <p:cNvSpPr/>
              <p:nvPr/>
            </p:nvSpPr>
            <p:spPr>
              <a:xfrm rot="1837297">
                <a:off x="-857858" y="5203413"/>
                <a:ext cx="71999" cy="23347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5" name="グループ化 14"/>
              <p:cNvGrpSpPr/>
              <p:nvPr/>
            </p:nvGrpSpPr>
            <p:grpSpPr>
              <a:xfrm rot="20235794">
                <a:off x="-843693" y="5120542"/>
                <a:ext cx="245806" cy="61971"/>
                <a:chOff x="-1022451" y="5070359"/>
                <a:chExt cx="245806" cy="61971"/>
              </a:xfrm>
            </p:grpSpPr>
            <p:sp>
              <p:nvSpPr>
                <p:cNvPr id="216" name="角丸四角形 215"/>
                <p:cNvSpPr/>
                <p:nvPr/>
              </p:nvSpPr>
              <p:spPr>
                <a:xfrm rot="4450428">
                  <a:off x="-875489" y="5033485"/>
                  <a:ext cx="52448" cy="14524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2" name="角丸四角形 221"/>
                <p:cNvSpPr/>
                <p:nvPr/>
              </p:nvSpPr>
              <p:spPr>
                <a:xfrm rot="7150943">
                  <a:off x="-967986" y="5015894"/>
                  <a:ext cx="48414" cy="1573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239" name="円/楕円 238"/>
              <p:cNvSpPr/>
              <p:nvPr/>
            </p:nvSpPr>
            <p:spPr>
              <a:xfrm rot="3130428">
                <a:off x="-771306" y="5174435"/>
                <a:ext cx="271983" cy="27198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sp>
        <p:nvSpPr>
          <p:cNvPr id="195" name="正方形/長方形 194"/>
          <p:cNvSpPr/>
          <p:nvPr/>
        </p:nvSpPr>
        <p:spPr>
          <a:xfrm rot="5400000">
            <a:off x="-109005" y="6445730"/>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40220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bwMode="auto">
          <a:xfrm>
            <a:off x="116434" y="936732"/>
            <a:ext cx="9669029" cy="5876643"/>
          </a:xfrm>
          <a:prstGeom prst="roundRect">
            <a:avLst>
              <a:gd name="adj" fmla="val 2931"/>
            </a:avLst>
          </a:prstGeom>
          <a:noFill/>
          <a:ln w="38100">
            <a:solidFill>
              <a:srgbClr val="FF6600"/>
            </a:solidFill>
            <a:miter lim="800000"/>
            <a:headEnd/>
            <a:tailEnd/>
          </a:ln>
        </p:spPr>
        <p:txBody>
          <a:bodyPr wrap="square" lIns="72000" tIns="72000" rIns="108000" bIns="36000" rtlCol="0" anchor="t">
            <a:noAutofit/>
          </a:bodyPr>
          <a:lstStyle/>
          <a:p>
            <a:pPr marL="177800" indent="-177800"/>
            <a:endParaRPr lang="en-US" altLang="ja-JP" sz="1500" dirty="0" smtClean="0">
              <a:solidFill>
                <a:prstClr val="black"/>
              </a:solidFill>
              <a:latin typeface="Helvetica"/>
              <a:ea typeface="ヒラギノ丸ゴ ProN W4"/>
            </a:endParaRPr>
          </a:p>
        </p:txBody>
      </p:sp>
      <p:sp>
        <p:nvSpPr>
          <p:cNvPr id="35" name="角丸四角形 34"/>
          <p:cNvSpPr/>
          <p:nvPr/>
        </p:nvSpPr>
        <p:spPr bwMode="auto">
          <a:xfrm>
            <a:off x="47596" y="764704"/>
            <a:ext cx="4524810" cy="381170"/>
          </a:xfrm>
          <a:prstGeom prst="roundRect">
            <a:avLst>
              <a:gd name="adj" fmla="val 5196"/>
            </a:avLst>
          </a:prstGeom>
          <a:ln>
            <a:headEnd/>
            <a:tailEnd/>
          </a:ln>
        </p:spPr>
        <p:style>
          <a:lnRef idx="0">
            <a:schemeClr val="accent3"/>
          </a:lnRef>
          <a:fillRef idx="3">
            <a:schemeClr val="accent3"/>
          </a:fillRef>
          <a:effectRef idx="3">
            <a:schemeClr val="accent3"/>
          </a:effectRef>
          <a:fontRef idx="minor">
            <a:schemeClr val="lt1"/>
          </a:fontRef>
        </p:style>
        <p:txBody>
          <a:bodyPr wrap="none" lIns="72000" tIns="46800" rIns="72000" rtlCol="0" anchor="ctr">
            <a:spAutoFit/>
          </a:bodyPr>
          <a:lstStyle/>
          <a:p>
            <a:pPr marL="177800" indent="-177800"/>
            <a:r>
              <a:rPr lang="ja-JP" altLang="en-US" dirty="0" smtClean="0">
                <a:solidFill>
                  <a:prstClr val="white"/>
                </a:solidFill>
                <a:latin typeface="ヒラギノ丸ゴ ProN W4"/>
                <a:ea typeface="ヒラギノ丸ゴ ProN W4"/>
                <a:cs typeface="ヒラギノ丸ゴ ProN W4"/>
              </a:rPr>
              <a:t>課題： 囲い込み</a:t>
            </a:r>
            <a:r>
              <a:rPr lang="ja-JP" altLang="en-US" dirty="0">
                <a:solidFill>
                  <a:prstClr val="white"/>
                </a:solidFill>
                <a:latin typeface="ヒラギノ丸ゴ ProN W4"/>
                <a:ea typeface="ヒラギノ丸ゴ ProN W4"/>
                <a:cs typeface="ヒラギノ丸ゴ ProN W4"/>
              </a:rPr>
              <a:t>の</a:t>
            </a:r>
            <a:r>
              <a:rPr lang="ja-JP" altLang="en-US" dirty="0" smtClean="0">
                <a:solidFill>
                  <a:prstClr val="white"/>
                </a:solidFill>
                <a:latin typeface="ヒラギノ丸ゴ ProN W4"/>
                <a:ea typeface="ヒラギノ丸ゴ ProN W4"/>
                <a:cs typeface="ヒラギノ丸ゴ ProN W4"/>
              </a:rPr>
              <a:t>防止・適正サービスの確保</a:t>
            </a:r>
            <a:endParaRPr lang="ja-JP" altLang="en-US" dirty="0">
              <a:solidFill>
                <a:prstClr val="white"/>
              </a:solidFill>
              <a:latin typeface="ヒラギノ丸ゴ ProN W4"/>
              <a:ea typeface="ヒラギノ丸ゴ ProN W4"/>
              <a:cs typeface="ヒラギノ丸ゴ ProN W4"/>
            </a:endParaRPr>
          </a:p>
        </p:txBody>
      </p:sp>
      <p:sp>
        <p:nvSpPr>
          <p:cNvPr id="16" name="正方形/長方形 15"/>
          <p:cNvSpPr/>
          <p:nvPr/>
        </p:nvSpPr>
        <p:spPr>
          <a:xfrm>
            <a:off x="1641640" y="404666"/>
            <a:ext cx="7588766" cy="23754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82844" tIns="41422" rIns="82844" bIns="41422" anchor="t">
            <a:spAutoFit/>
          </a:bodyPr>
          <a:lstStyle/>
          <a:p>
            <a:pPr marL="207109" indent="-207109">
              <a:defRPr/>
            </a:pPr>
            <a:r>
              <a:rPr lang="en-US" altLang="ja-JP" sz="1000" dirty="0" smtClean="0">
                <a:solidFill>
                  <a:prstClr val="black"/>
                </a:solidFill>
                <a:latin typeface="Helvetica"/>
                <a:ea typeface="ヒラギノ丸ゴ ProN W4"/>
              </a:rPr>
              <a:t>※</a:t>
            </a:r>
            <a:r>
              <a:rPr lang="ja-JP" altLang="en-US" sz="1000" dirty="0" smtClean="0">
                <a:solidFill>
                  <a:prstClr val="black"/>
                </a:solidFill>
                <a:latin typeface="Helvetica"/>
                <a:ea typeface="ヒラギノ丸ゴ ProN W4"/>
              </a:rPr>
              <a:t>地方ブロックごとに実施した「高齢者向け住まいに関する意見交換会」（</a:t>
            </a:r>
            <a:r>
              <a:rPr lang="en-US" altLang="ja-JP" sz="1000" dirty="0" smtClean="0">
                <a:solidFill>
                  <a:prstClr val="black"/>
                </a:solidFill>
                <a:latin typeface="Helvetica"/>
                <a:ea typeface="ヒラギノ丸ゴ ProN W4"/>
              </a:rPr>
              <a:t>H25.11</a:t>
            </a:r>
            <a:r>
              <a:rPr lang="ja-JP" altLang="en-US" sz="1000" dirty="0" smtClean="0">
                <a:solidFill>
                  <a:prstClr val="black"/>
                </a:solidFill>
                <a:latin typeface="Helvetica"/>
                <a:ea typeface="ヒラギノ丸ゴ ProN W4"/>
              </a:rPr>
              <a:t>～</a:t>
            </a:r>
            <a:r>
              <a:rPr lang="en-US" altLang="ja-JP" sz="1000" dirty="0" smtClean="0">
                <a:solidFill>
                  <a:prstClr val="black"/>
                </a:solidFill>
                <a:latin typeface="Helvetica"/>
                <a:ea typeface="ヒラギノ丸ゴ ProN W4"/>
              </a:rPr>
              <a:t>H26.1</a:t>
            </a:r>
            <a:r>
              <a:rPr lang="ja-JP" altLang="en-US" sz="1000" dirty="0" smtClean="0">
                <a:solidFill>
                  <a:prstClr val="black"/>
                </a:solidFill>
                <a:latin typeface="Helvetica"/>
                <a:ea typeface="ヒラギノ丸ゴ ProN W4"/>
              </a:rPr>
              <a:t>）</a:t>
            </a:r>
            <a:r>
              <a:rPr lang="ja-JP" altLang="en-US" sz="1000" dirty="0">
                <a:solidFill>
                  <a:prstClr val="black"/>
                </a:solidFill>
                <a:latin typeface="Helvetica"/>
                <a:ea typeface="ヒラギノ丸ゴ ProN W4"/>
              </a:rPr>
              <a:t>において</a:t>
            </a:r>
            <a:r>
              <a:rPr lang="ja-JP" altLang="en-US" sz="1000" dirty="0" smtClean="0">
                <a:solidFill>
                  <a:prstClr val="black"/>
                </a:solidFill>
                <a:latin typeface="Helvetica"/>
                <a:ea typeface="ヒラギノ丸ゴ ProN W4"/>
              </a:rPr>
              <a:t>、各地方公共団体から寄せられた意見</a:t>
            </a:r>
            <a:endParaRPr lang="ja-JP" altLang="en-US" sz="1000" dirty="0">
              <a:solidFill>
                <a:prstClr val="black"/>
              </a:solidFill>
              <a:latin typeface="Helvetica"/>
              <a:ea typeface="ヒラギノ丸ゴ ProN W4"/>
            </a:endParaRPr>
          </a:p>
        </p:txBody>
      </p:sp>
      <p:sp>
        <p:nvSpPr>
          <p:cNvPr id="11" name="円/楕円 10"/>
          <p:cNvSpPr/>
          <p:nvPr/>
        </p:nvSpPr>
        <p:spPr>
          <a:xfrm>
            <a:off x="350762" y="3874854"/>
            <a:ext cx="4599788" cy="346234"/>
          </a:xfrm>
          <a:prstGeom prst="ellipse">
            <a:avLst/>
          </a:prstGeom>
          <a:gradFill rotWithShape="1">
            <a:gsLst>
              <a:gs pos="0">
                <a:srgbClr val="EA157A">
                  <a:shade val="51000"/>
                  <a:satMod val="130000"/>
                </a:srgbClr>
              </a:gs>
              <a:gs pos="80000">
                <a:srgbClr val="EA157A">
                  <a:shade val="93000"/>
                  <a:satMod val="130000"/>
                </a:srgbClr>
              </a:gs>
              <a:gs pos="100000">
                <a:srgbClr val="EA157A">
                  <a:shade val="94000"/>
                  <a:satMod val="135000"/>
                </a:srgbClr>
              </a:gs>
            </a:gsLst>
            <a:lin ang="16200000" scaled="0"/>
          </a:gradFill>
          <a:ln w="9525" cap="flat" cmpd="sng" algn="ctr">
            <a:solidFill>
              <a:srgbClr val="EA157A">
                <a:shade val="95000"/>
                <a:satMod val="105000"/>
              </a:srgbClr>
            </a:solidFill>
            <a:prstDash val="solid"/>
          </a:ln>
          <a:effectLst>
            <a:outerShdw blurRad="40000" dist="23000" dir="5400000" rotWithShape="0">
              <a:srgbClr val="000000">
                <a:alpha val="35000"/>
              </a:srgbClr>
            </a:outerShdw>
          </a:effectLst>
        </p:spPr>
        <p:txBody>
          <a:bodyPr wrap="none" lIns="0" tIns="0" rIns="0" bIns="0" rtlCol="0" anchor="ctr">
            <a:noAutofit/>
          </a:bodyPr>
          <a:lstStyle/>
          <a:p>
            <a:pPr algn="ctr" defTabSz="828342" fontAlgn="base">
              <a:spcBef>
                <a:spcPct val="0"/>
              </a:spcBef>
              <a:spcAft>
                <a:spcPct val="0"/>
              </a:spcAft>
              <a:defRPr/>
            </a:pPr>
            <a:r>
              <a:rPr kumimoji="0" lang="ja-JP" altLang="en-US" sz="1600" kern="0" dirty="0" smtClean="0">
                <a:solidFill>
                  <a:prstClr val="white"/>
                </a:solidFill>
                <a:ea typeface="ヒラギノ角ゴ ProN W3"/>
              </a:rPr>
              <a:t>過剰な介護保険サービスの提供の防止</a:t>
            </a:r>
            <a:endParaRPr kumimoji="0" lang="ja-JP" altLang="en-US" sz="1600" kern="0" dirty="0">
              <a:solidFill>
                <a:prstClr val="white"/>
              </a:solidFill>
              <a:ea typeface="ヒラギノ角ゴ ProN W3"/>
            </a:endParaRPr>
          </a:p>
        </p:txBody>
      </p:sp>
      <p:sp>
        <p:nvSpPr>
          <p:cNvPr id="12" name="正方形/長方形 11"/>
          <p:cNvSpPr/>
          <p:nvPr/>
        </p:nvSpPr>
        <p:spPr>
          <a:xfrm>
            <a:off x="350323" y="4221120"/>
            <a:ext cx="9279322" cy="236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82844" tIns="41422" rIns="82844" bIns="41422" anchor="t">
            <a:spAutoFit/>
          </a:bodyPr>
          <a:lstStyle/>
          <a:p>
            <a:pPr marL="207109" indent="-207109">
              <a:spcAft>
                <a:spcPts val="1200"/>
              </a:spcAft>
              <a:defRPr/>
            </a:pPr>
            <a:r>
              <a:rPr lang="ja-JP" altLang="en-US" sz="1600" dirty="0" smtClean="0">
                <a:solidFill>
                  <a:prstClr val="black"/>
                </a:solidFill>
                <a:latin typeface="Helvetica"/>
                <a:ea typeface="ヒラギノ丸ゴ ProN W4"/>
              </a:rPr>
              <a:t>○ </a:t>
            </a:r>
            <a:r>
              <a:rPr lang="ja-JP" altLang="en-US" sz="1600" dirty="0">
                <a:solidFill>
                  <a:prstClr val="black"/>
                </a:solidFill>
                <a:latin typeface="Helvetica"/>
                <a:ea typeface="ヒラギノ丸ゴ ProN W4"/>
              </a:rPr>
              <a:t>契約</a:t>
            </a:r>
            <a:r>
              <a:rPr lang="ja-JP" altLang="en-US" sz="1600" dirty="0" smtClean="0">
                <a:solidFill>
                  <a:prstClr val="black"/>
                </a:solidFill>
                <a:latin typeface="Helvetica"/>
                <a:ea typeface="ヒラギノ丸ゴ ProN W4"/>
              </a:rPr>
              <a:t>時に</a:t>
            </a:r>
            <a:r>
              <a:rPr lang="ja-JP" altLang="en-US" sz="1600" u="sng" dirty="0" smtClean="0">
                <a:solidFill>
                  <a:prstClr val="black"/>
                </a:solidFill>
                <a:latin typeface="Helvetica"/>
                <a:ea typeface="ヒラギノ丸ゴ ProN W4"/>
              </a:rPr>
              <a:t>区分支給限度基準額ギリギリの介護保険サービスの利用を条件としている</a:t>
            </a:r>
            <a:r>
              <a:rPr lang="ja-JP" altLang="en-US" sz="1600" u="sng" dirty="0">
                <a:solidFill>
                  <a:prstClr val="black"/>
                </a:solidFill>
                <a:latin typeface="Helvetica"/>
                <a:ea typeface="ヒラギノ丸ゴ ProN W4"/>
              </a:rPr>
              <a:t>事例</a:t>
            </a:r>
            <a:r>
              <a:rPr lang="ja-JP" altLang="en-US" sz="1600" dirty="0">
                <a:solidFill>
                  <a:prstClr val="black"/>
                </a:solidFill>
                <a:latin typeface="Helvetica"/>
                <a:ea typeface="ヒラギノ丸ゴ ProN W4"/>
              </a:rPr>
              <a:t>が</a:t>
            </a:r>
            <a:r>
              <a:rPr lang="ja-JP" altLang="en-US" sz="1600" dirty="0" smtClean="0">
                <a:solidFill>
                  <a:prstClr val="black"/>
                </a:solidFill>
                <a:latin typeface="Helvetica"/>
                <a:ea typeface="ヒラギノ丸ゴ ProN W4"/>
              </a:rPr>
              <a:t>あった。書面だけ適正なものとしている懸念もある。</a:t>
            </a: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東海・北陸、近畿</a:t>
            </a:r>
            <a:r>
              <a:rPr lang="en-US" altLang="ja-JP" sz="1200" dirty="0" smtClean="0">
                <a:solidFill>
                  <a:prstClr val="black"/>
                </a:solidFill>
                <a:latin typeface="Helvetica"/>
                <a:ea typeface="ヒラギノ丸ゴ ProN W4"/>
              </a:rPr>
              <a:t>】</a:t>
            </a:r>
            <a:br>
              <a:rPr lang="en-US" altLang="ja-JP" sz="1200" dirty="0" smtClean="0">
                <a:solidFill>
                  <a:prstClr val="black"/>
                </a:solidFill>
                <a:latin typeface="Helvetica"/>
                <a:ea typeface="ヒラギノ丸ゴ ProN W4"/>
              </a:rPr>
            </a:br>
            <a:r>
              <a:rPr lang="ja-JP" altLang="en-US" sz="1200" dirty="0" smtClean="0">
                <a:solidFill>
                  <a:prstClr val="black"/>
                </a:solidFill>
                <a:latin typeface="Helvetica"/>
                <a:ea typeface="ヒラギノ丸ゴ ProN W4"/>
              </a:rPr>
              <a:t>　　</a:t>
            </a:r>
            <a:r>
              <a:rPr lang="ja-JP" altLang="en-US" sz="1600" dirty="0" smtClean="0">
                <a:solidFill>
                  <a:prstClr val="black"/>
                </a:solidFill>
                <a:latin typeface="Helvetica"/>
                <a:ea typeface="ヒラギノ丸ゴ ProN W4"/>
              </a:rPr>
              <a:t>→同一法人の事業所利用を求める特約条項を削除するよう</a:t>
            </a:r>
            <a:r>
              <a:rPr lang="ja-JP" altLang="en-US" sz="1600" dirty="0">
                <a:solidFill>
                  <a:prstClr val="black"/>
                </a:solidFill>
                <a:latin typeface="Helvetica"/>
                <a:ea typeface="ヒラギノ丸ゴ ProN W4"/>
              </a:rPr>
              <a:t>に当該自治体から指導</a:t>
            </a:r>
            <a:r>
              <a:rPr lang="ja-JP" altLang="en-US" sz="1600" dirty="0" smtClean="0">
                <a:solidFill>
                  <a:prstClr val="black"/>
                </a:solidFill>
                <a:latin typeface="Helvetica"/>
                <a:ea typeface="ヒラギノ丸ゴ ProN W4"/>
              </a:rPr>
              <a:t>。</a:t>
            </a:r>
            <a:endParaRPr lang="en-US" altLang="ja-JP" sz="1600" dirty="0">
              <a:solidFill>
                <a:prstClr val="black"/>
              </a:solidFill>
              <a:latin typeface="Helvetica"/>
              <a:ea typeface="ヒラギノ丸ゴ ProN W4"/>
            </a:endParaRPr>
          </a:p>
          <a:p>
            <a:pPr marL="207109" indent="-207109">
              <a:spcAft>
                <a:spcPts val="1200"/>
              </a:spcAft>
              <a:defRPr/>
            </a:pPr>
            <a:r>
              <a:rPr lang="ja-JP" altLang="en-US" sz="1600" dirty="0">
                <a:solidFill>
                  <a:prstClr val="black"/>
                </a:solidFill>
                <a:latin typeface="Helvetica"/>
                <a:ea typeface="ヒラギノ丸ゴ ProN W4"/>
              </a:rPr>
              <a:t>○ </a:t>
            </a:r>
            <a:r>
              <a:rPr lang="ja-JP" altLang="en-US" sz="1600" dirty="0" smtClean="0">
                <a:solidFill>
                  <a:prstClr val="black"/>
                </a:solidFill>
                <a:latin typeface="Helvetica"/>
                <a:ea typeface="ヒラギノ丸ゴ ProN W4"/>
              </a:rPr>
              <a:t>区分支給限度基準額ギリギリで</a:t>
            </a:r>
            <a:r>
              <a:rPr lang="ja-JP" altLang="en-US" sz="1600" u="sng" dirty="0" smtClean="0">
                <a:solidFill>
                  <a:prstClr val="black"/>
                </a:solidFill>
                <a:latin typeface="Helvetica"/>
                <a:ea typeface="ヒラギノ丸ゴ ProN W4"/>
              </a:rPr>
              <a:t>過剰サービスが疑われる場合は、市町村でケアプランをチェックするしかない。市町村に対しても、そのような指導を求めているが、実際には専門的な人材確保が難しい</a:t>
            </a:r>
            <a:r>
              <a:rPr lang="ja-JP" altLang="en-US" sz="1600" dirty="0" smtClean="0">
                <a:solidFill>
                  <a:prstClr val="black"/>
                </a:solidFill>
                <a:latin typeface="Helvetica"/>
                <a:ea typeface="ヒラギノ丸ゴ ProN W4"/>
              </a:rPr>
              <a:t>。サービス付き高齢者向け住宅ありきの介護サービス事業所の計画とならないようにしなければならない。</a:t>
            </a:r>
            <a:r>
              <a:rPr lang="en-US" altLang="ja-JP" sz="1200" dirty="0" smtClean="0">
                <a:solidFill>
                  <a:prstClr val="black"/>
                </a:solidFill>
                <a:latin typeface="Helvetica"/>
                <a:ea typeface="ヒラギノ丸ゴ ProN W4"/>
              </a:rPr>
              <a:t>【</a:t>
            </a:r>
            <a:r>
              <a:rPr lang="ja-JP" altLang="en-US" sz="1200" dirty="0">
                <a:solidFill>
                  <a:prstClr val="black"/>
                </a:solidFill>
                <a:latin typeface="Helvetica"/>
                <a:ea typeface="ヒラギノ丸ゴ ProN W4"/>
              </a:rPr>
              <a:t>近畿</a:t>
            </a:r>
            <a:r>
              <a:rPr lang="en-US" altLang="ja-JP" sz="1200" dirty="0" smtClean="0">
                <a:solidFill>
                  <a:prstClr val="black"/>
                </a:solidFill>
                <a:latin typeface="Helvetica"/>
                <a:ea typeface="ヒラギノ丸ゴ ProN W4"/>
              </a:rPr>
              <a:t>】</a:t>
            </a:r>
          </a:p>
          <a:p>
            <a:pPr marL="207109" indent="-207109">
              <a:spcAft>
                <a:spcPts val="1200"/>
              </a:spcAft>
              <a:defRPr/>
            </a:pPr>
            <a:r>
              <a:rPr lang="ja-JP" altLang="en-US" sz="1600" dirty="0">
                <a:solidFill>
                  <a:prstClr val="black"/>
                </a:solidFill>
                <a:latin typeface="Helvetica"/>
                <a:ea typeface="ヒラギノ丸ゴ ProN W4"/>
              </a:rPr>
              <a:t>○ </a:t>
            </a:r>
            <a:r>
              <a:rPr lang="ja-JP" altLang="en-US" sz="1600" u="sng" dirty="0">
                <a:solidFill>
                  <a:prstClr val="black"/>
                </a:solidFill>
                <a:latin typeface="Helvetica"/>
                <a:ea typeface="ヒラギノ丸ゴ ProN W4"/>
              </a:rPr>
              <a:t>囲い込み・過剰サービスを防止するには、ケアマネの質の向上が必要</a:t>
            </a:r>
            <a:r>
              <a:rPr lang="ja-JP" altLang="en-US" sz="1600" dirty="0">
                <a:solidFill>
                  <a:prstClr val="black"/>
                </a:solidFill>
                <a:latin typeface="Helvetica"/>
                <a:ea typeface="ヒラギノ丸ゴ ProN W4"/>
              </a:rPr>
              <a:t>であり、</a:t>
            </a:r>
            <a:r>
              <a:rPr lang="ja-JP" altLang="en-US" sz="1600" u="sng" dirty="0">
                <a:solidFill>
                  <a:prstClr val="black"/>
                </a:solidFill>
                <a:latin typeface="Helvetica"/>
                <a:ea typeface="ヒラギノ丸ゴ ProN W4"/>
              </a:rPr>
              <a:t>地域ケア会議の役割が重要</a:t>
            </a:r>
            <a:r>
              <a:rPr lang="ja-JP" altLang="en-US" sz="1600" dirty="0">
                <a:solidFill>
                  <a:prstClr val="black"/>
                </a:solidFill>
                <a:latin typeface="Helvetica"/>
                <a:ea typeface="ヒラギノ丸ゴ ProN W4"/>
              </a:rPr>
              <a:t>。</a:t>
            </a:r>
            <a:r>
              <a:rPr lang="en-US" altLang="ja-JP" sz="1050" dirty="0">
                <a:solidFill>
                  <a:prstClr val="black"/>
                </a:solidFill>
                <a:latin typeface="Helvetica"/>
                <a:ea typeface="ヒラギノ丸ゴ ProN W4"/>
              </a:rPr>
              <a:t>【</a:t>
            </a:r>
            <a:r>
              <a:rPr lang="ja-JP" altLang="en-US" sz="1050" dirty="0">
                <a:solidFill>
                  <a:prstClr val="black"/>
                </a:solidFill>
                <a:latin typeface="Helvetica"/>
                <a:ea typeface="ヒラギノ丸ゴ ProN W4"/>
              </a:rPr>
              <a:t>九州・沖縄</a:t>
            </a:r>
            <a:r>
              <a:rPr lang="en-US" altLang="ja-JP" sz="1050" dirty="0" smtClean="0">
                <a:solidFill>
                  <a:prstClr val="black"/>
                </a:solidFill>
                <a:latin typeface="Helvetica"/>
                <a:ea typeface="ヒラギノ丸ゴ ProN W4"/>
              </a:rPr>
              <a:t>】</a:t>
            </a:r>
            <a:endParaRPr lang="en-US" altLang="ja-JP" sz="1050" dirty="0">
              <a:solidFill>
                <a:prstClr val="black"/>
              </a:solidFill>
              <a:latin typeface="Helvetica"/>
              <a:ea typeface="ヒラギノ丸ゴ ProN W4"/>
            </a:endParaRPr>
          </a:p>
        </p:txBody>
      </p:sp>
      <p:sp>
        <p:nvSpPr>
          <p:cNvPr id="19" name="円/楕円 18"/>
          <p:cNvSpPr/>
          <p:nvPr/>
        </p:nvSpPr>
        <p:spPr>
          <a:xfrm>
            <a:off x="350866" y="1368776"/>
            <a:ext cx="5847188" cy="346234"/>
          </a:xfrm>
          <a:prstGeom prst="ellipse">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wrap="none" lIns="0" tIns="0" rIns="0" bIns="0" rtlCol="0" anchor="ctr">
            <a:noAutofit/>
          </a:bodyPr>
          <a:lstStyle/>
          <a:p>
            <a:pPr algn="ctr" defTabSz="828342" fontAlgn="base">
              <a:spcBef>
                <a:spcPct val="0"/>
              </a:spcBef>
              <a:spcAft>
                <a:spcPct val="0"/>
              </a:spcAft>
              <a:defRPr/>
            </a:pPr>
            <a:r>
              <a:rPr kumimoji="0" lang="ja-JP" altLang="en-US" sz="1600" kern="0" dirty="0" smtClean="0">
                <a:solidFill>
                  <a:prstClr val="white"/>
                </a:solidFill>
                <a:ea typeface="ヒラギノ角ゴ ProN W3"/>
              </a:rPr>
              <a:t>介護保険サービスの利用を誘導する囲い込みの防止</a:t>
            </a:r>
            <a:endParaRPr kumimoji="0" lang="ja-JP" altLang="en-US" sz="1600" kern="0" dirty="0">
              <a:solidFill>
                <a:prstClr val="white"/>
              </a:solidFill>
              <a:ea typeface="ヒラギノ角ゴ ProN W3"/>
            </a:endParaRPr>
          </a:p>
        </p:txBody>
      </p:sp>
      <p:sp>
        <p:nvSpPr>
          <p:cNvPr id="20" name="正方形/長方形 19"/>
          <p:cNvSpPr/>
          <p:nvPr/>
        </p:nvSpPr>
        <p:spPr>
          <a:xfrm>
            <a:off x="350324" y="1728816"/>
            <a:ext cx="9279320" cy="18072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82844" tIns="41422" rIns="82844" bIns="41422" anchor="t">
            <a:spAutoFit/>
          </a:bodyPr>
          <a:lstStyle/>
          <a:p>
            <a:pPr marL="207109" indent="-207109">
              <a:spcAft>
                <a:spcPts val="1200"/>
              </a:spcAft>
              <a:defRPr/>
            </a:pPr>
            <a:r>
              <a:rPr lang="ja-JP" altLang="en-US" sz="1600" dirty="0">
                <a:solidFill>
                  <a:prstClr val="black"/>
                </a:solidFill>
                <a:latin typeface="Helvetica"/>
                <a:ea typeface="ヒラギノ丸ゴ ProN W4"/>
              </a:rPr>
              <a:t>○ サービス付き高齢者向け住宅と</a:t>
            </a:r>
            <a:r>
              <a:rPr lang="ja-JP" altLang="en-US" sz="1600" u="sng" dirty="0">
                <a:solidFill>
                  <a:prstClr val="black"/>
                </a:solidFill>
                <a:latin typeface="Helvetica"/>
                <a:ea typeface="ヒラギノ丸ゴ ProN W4"/>
              </a:rPr>
              <a:t>同一の法人が運営する介護事業所の利用を、入居者に対して強要する事例</a:t>
            </a:r>
            <a:r>
              <a:rPr lang="ja-JP" altLang="en-US" sz="1600" dirty="0">
                <a:solidFill>
                  <a:prstClr val="black"/>
                </a:solidFill>
                <a:latin typeface="Helvetica"/>
                <a:ea typeface="ヒラギノ丸ゴ ProN W4"/>
              </a:rPr>
              <a:t>がある。ただし、</a:t>
            </a:r>
            <a:r>
              <a:rPr lang="ja-JP" altLang="en-US" sz="1600" u="sng" dirty="0">
                <a:solidFill>
                  <a:prstClr val="black"/>
                </a:solidFill>
                <a:latin typeface="Helvetica"/>
                <a:ea typeface="ヒラギノ丸ゴ ProN W4"/>
              </a:rPr>
              <a:t>情報を受けて指導に入っても「勧めただけ」と回答</a:t>
            </a:r>
            <a:r>
              <a:rPr lang="ja-JP" altLang="en-US" sz="1600" dirty="0">
                <a:solidFill>
                  <a:prstClr val="black"/>
                </a:solidFill>
                <a:latin typeface="Helvetica"/>
                <a:ea typeface="ヒラギノ丸ゴ ProN W4"/>
              </a:rPr>
              <a:t>され、実態が把握しきれないのが現状。</a:t>
            </a:r>
            <a:r>
              <a:rPr lang="en-US" altLang="ja-JP" sz="1200" dirty="0">
                <a:solidFill>
                  <a:prstClr val="black"/>
                </a:solidFill>
                <a:latin typeface="Helvetica"/>
                <a:ea typeface="ヒラギノ丸ゴ ProN W4"/>
              </a:rPr>
              <a:t>【</a:t>
            </a:r>
            <a:r>
              <a:rPr lang="ja-JP" altLang="en-US" sz="1200" dirty="0">
                <a:solidFill>
                  <a:prstClr val="black"/>
                </a:solidFill>
                <a:latin typeface="Helvetica"/>
                <a:ea typeface="ヒラギノ丸ゴ ProN W4"/>
              </a:rPr>
              <a:t>南関東、九州・沖縄</a:t>
            </a:r>
            <a:r>
              <a:rPr lang="en-US" altLang="ja-JP" sz="1200" dirty="0">
                <a:solidFill>
                  <a:prstClr val="black"/>
                </a:solidFill>
                <a:latin typeface="Helvetica"/>
                <a:ea typeface="ヒラギノ丸ゴ ProN W4"/>
              </a:rPr>
              <a:t>】</a:t>
            </a:r>
          </a:p>
          <a:p>
            <a:pPr marL="207109" indent="-207109">
              <a:spcAft>
                <a:spcPts val="1200"/>
              </a:spcAft>
              <a:defRPr/>
            </a:pPr>
            <a:r>
              <a:rPr lang="ja-JP" altLang="en-US" sz="1600" dirty="0">
                <a:solidFill>
                  <a:prstClr val="black"/>
                </a:solidFill>
                <a:latin typeface="Helvetica"/>
                <a:ea typeface="ヒラギノ丸ゴ ProN W4"/>
              </a:rPr>
              <a:t>○ </a:t>
            </a:r>
            <a:r>
              <a:rPr lang="ja-JP" altLang="en-US" sz="1600" u="sng" dirty="0">
                <a:solidFill>
                  <a:prstClr val="black"/>
                </a:solidFill>
                <a:latin typeface="Helvetica"/>
                <a:ea typeface="ヒラギノ丸ゴ ProN W4"/>
              </a:rPr>
              <a:t>契約書に、サービスについて入居者選択の自由を明記させている</a:t>
            </a:r>
            <a:r>
              <a:rPr lang="ja-JP" altLang="en-US" sz="1600" dirty="0">
                <a:solidFill>
                  <a:prstClr val="black"/>
                </a:solidFill>
                <a:latin typeface="Helvetica"/>
                <a:ea typeface="ヒラギノ丸ゴ ProN W4"/>
              </a:rPr>
              <a:t>。</a:t>
            </a:r>
            <a:r>
              <a:rPr lang="en-US" altLang="ja-JP" sz="1200" dirty="0">
                <a:solidFill>
                  <a:prstClr val="black"/>
                </a:solidFill>
                <a:latin typeface="Helvetica"/>
                <a:ea typeface="ヒラギノ丸ゴ ProN W4"/>
              </a:rPr>
              <a:t>【</a:t>
            </a:r>
            <a:r>
              <a:rPr lang="ja-JP" altLang="en-US" sz="1200" dirty="0">
                <a:solidFill>
                  <a:prstClr val="black"/>
                </a:solidFill>
                <a:latin typeface="Helvetica"/>
                <a:ea typeface="ヒラギノ丸ゴ ProN W4"/>
              </a:rPr>
              <a:t>北関東</a:t>
            </a:r>
            <a:r>
              <a:rPr lang="en-US" altLang="ja-JP" sz="1200" dirty="0">
                <a:solidFill>
                  <a:prstClr val="black"/>
                </a:solidFill>
                <a:latin typeface="Helvetica"/>
                <a:ea typeface="ヒラギノ丸ゴ ProN W4"/>
              </a:rPr>
              <a:t>】</a:t>
            </a:r>
          </a:p>
          <a:p>
            <a:pPr marL="207109" indent="-207109">
              <a:spcAft>
                <a:spcPts val="1200"/>
              </a:spcAft>
              <a:defRPr/>
            </a:pPr>
            <a:r>
              <a:rPr lang="ja-JP" altLang="en-US" sz="1600" dirty="0" smtClean="0">
                <a:solidFill>
                  <a:prstClr val="black"/>
                </a:solidFill>
                <a:latin typeface="Helvetica"/>
                <a:ea typeface="ヒラギノ丸ゴ ProN W4"/>
              </a:rPr>
              <a:t>○ </a:t>
            </a:r>
            <a:r>
              <a:rPr lang="ja-JP" altLang="en-US" sz="1600" u="sng" dirty="0" smtClean="0">
                <a:solidFill>
                  <a:prstClr val="black"/>
                </a:solidFill>
                <a:latin typeface="Helvetica"/>
                <a:ea typeface="ヒラギノ丸ゴ ProN W4"/>
              </a:rPr>
              <a:t>併設施設を利用すると</a:t>
            </a:r>
            <a:r>
              <a:rPr lang="ja-JP" altLang="en-US" sz="1600" dirty="0" smtClean="0">
                <a:solidFill>
                  <a:prstClr val="black"/>
                </a:solidFill>
                <a:latin typeface="Helvetica"/>
                <a:ea typeface="ヒラギノ丸ゴ ProN W4"/>
              </a:rPr>
              <a:t>、サービス付き高齢者向け住宅の</a:t>
            </a:r>
            <a:r>
              <a:rPr lang="ja-JP" altLang="en-US" sz="1600" u="sng" dirty="0" smtClean="0">
                <a:solidFill>
                  <a:prstClr val="black"/>
                </a:solidFill>
                <a:latin typeface="Helvetica"/>
                <a:ea typeface="ヒラギノ丸ゴ ProN W4"/>
              </a:rPr>
              <a:t>家賃を値引きする事例</a:t>
            </a:r>
            <a:r>
              <a:rPr lang="ja-JP" altLang="en-US" sz="1600" dirty="0" smtClean="0">
                <a:solidFill>
                  <a:prstClr val="black"/>
                </a:solidFill>
                <a:latin typeface="Helvetica"/>
                <a:ea typeface="ヒラギノ丸ゴ ProN W4"/>
              </a:rPr>
              <a:t>がある。</a:t>
            </a: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北海道・東北、東海・北陸</a:t>
            </a:r>
            <a:r>
              <a:rPr lang="en-US" altLang="ja-JP" sz="1200" dirty="0" smtClean="0">
                <a:solidFill>
                  <a:prstClr val="black"/>
                </a:solidFill>
                <a:latin typeface="Helvetica"/>
                <a:ea typeface="ヒラギノ丸ゴ ProN W4"/>
              </a:rPr>
              <a:t>】</a:t>
            </a:r>
          </a:p>
        </p:txBody>
      </p:sp>
      <p:sp>
        <p:nvSpPr>
          <p:cNvPr id="14" name="正方形/長方形 13"/>
          <p:cNvSpPr/>
          <p:nvPr/>
        </p:nvSpPr>
        <p:spPr>
          <a:xfrm>
            <a:off x="0" y="0"/>
            <a:ext cx="9902957" cy="404626"/>
          </a:xfrm>
          <a:prstGeom prst="rect">
            <a:avLst/>
          </a:prstGeom>
          <a:gradFill>
            <a:gsLst>
              <a:gs pos="0">
                <a:srgbClr val="2D2D8A">
                  <a:lumMod val="40000"/>
                  <a:lumOff val="60000"/>
                </a:srgbClr>
              </a:gs>
              <a:gs pos="50000">
                <a:srgbClr val="FFFFFF"/>
              </a:gs>
              <a:gs pos="100000">
                <a:srgbClr val="2D2D8A">
                  <a:lumMod val="40000"/>
                  <a:lumOff val="60000"/>
                </a:srgbClr>
              </a:gs>
            </a:gsLst>
            <a:lin ang="5400000" scaled="1"/>
          </a:gradFill>
          <a:ln w="25400" cap="flat" cmpd="sng" algn="ctr">
            <a:noFill/>
            <a:prstDash val="solid"/>
          </a:ln>
          <a:effectLst/>
        </p:spPr>
        <p:txBody>
          <a:bodyPr lIns="82844" tIns="41422" rIns="82844" bIns="41422" rtlCol="0" anchor="ctr"/>
          <a:lstStyle/>
          <a:p>
            <a:pPr algn="ctr"/>
            <a:r>
              <a:rPr kumimoji="0" lang="ja-JP" altLang="en-US" sz="2200" b="1" kern="0" dirty="0">
                <a:solidFill>
                  <a:prstClr val="black"/>
                </a:solidFill>
                <a:latin typeface="Helvetica"/>
                <a:ea typeface="ヒラギノ丸ゴ ProN W4"/>
              </a:rPr>
              <a:t>（</a:t>
            </a:r>
            <a:r>
              <a:rPr kumimoji="0" lang="ja-JP" altLang="en-US" sz="2200" b="1" kern="0" dirty="0" smtClean="0">
                <a:solidFill>
                  <a:prstClr val="black"/>
                </a:solidFill>
                <a:latin typeface="Helvetica"/>
                <a:ea typeface="ヒラギノ丸ゴ ProN W4"/>
              </a:rPr>
              <a:t>参考①）</a:t>
            </a:r>
            <a:r>
              <a:rPr kumimoji="0" lang="ja-JP" altLang="en-US" sz="2200" b="1" kern="0" dirty="0">
                <a:solidFill>
                  <a:prstClr val="black"/>
                </a:solidFill>
                <a:latin typeface="Helvetica"/>
                <a:ea typeface="ヒラギノ丸ゴ ProN W4"/>
              </a:rPr>
              <a:t>　</a:t>
            </a:r>
            <a:r>
              <a:rPr kumimoji="0" lang="ja-JP" altLang="en-US" sz="2200" b="1" kern="0" dirty="0" smtClean="0">
                <a:solidFill>
                  <a:prstClr val="black"/>
                </a:solidFill>
                <a:latin typeface="Helvetica"/>
                <a:ea typeface="ヒラギノ丸ゴ ProN W4"/>
              </a:rPr>
              <a:t>「</a:t>
            </a:r>
            <a:r>
              <a:rPr kumimoji="0" lang="ja-JP" altLang="en-US" sz="2200" b="1" kern="0" dirty="0">
                <a:solidFill>
                  <a:prstClr val="black"/>
                </a:solidFill>
                <a:latin typeface="Helvetica"/>
                <a:ea typeface="ヒラギノ丸ゴ ProN W4"/>
              </a:rPr>
              <a:t>住まい」と「介護等」の連携に関する地方公共団体の</a:t>
            </a:r>
            <a:r>
              <a:rPr kumimoji="0" lang="ja-JP" altLang="en-US" sz="2200" b="1" kern="0" dirty="0" smtClean="0">
                <a:solidFill>
                  <a:prstClr val="black"/>
                </a:solidFill>
                <a:latin typeface="Helvetica"/>
                <a:ea typeface="ヒラギノ丸ゴ ProN W4"/>
              </a:rPr>
              <a:t>意見</a:t>
            </a:r>
            <a:endParaRPr kumimoji="0" lang="ja-JP" altLang="en-US" sz="2200" b="1" kern="0" dirty="0">
              <a:solidFill>
                <a:prstClr val="black"/>
              </a:solidFill>
              <a:latin typeface="Helvetica"/>
              <a:ea typeface="ヒラギノ丸ゴ ProN W4"/>
            </a:endParaRPr>
          </a:p>
        </p:txBody>
      </p:sp>
      <p:sp>
        <p:nvSpPr>
          <p:cNvPr id="10" name="正方形/長方形 9"/>
          <p:cNvSpPr/>
          <p:nvPr/>
        </p:nvSpPr>
        <p:spPr>
          <a:xfrm rot="5400000">
            <a:off x="-140102" y="102251"/>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298</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53854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bwMode="auto">
          <a:xfrm>
            <a:off x="116434" y="950028"/>
            <a:ext cx="9669029" cy="4879053"/>
          </a:xfrm>
          <a:prstGeom prst="roundRect">
            <a:avLst>
              <a:gd name="adj" fmla="val 2931"/>
            </a:avLst>
          </a:prstGeom>
          <a:noFill/>
          <a:ln w="38100">
            <a:solidFill>
              <a:srgbClr val="FF6600"/>
            </a:solidFill>
            <a:miter lim="800000"/>
            <a:headEnd/>
            <a:tailEnd/>
          </a:ln>
        </p:spPr>
        <p:txBody>
          <a:bodyPr wrap="square" lIns="72000" tIns="72000" rIns="108000" bIns="36000" rtlCol="0" anchor="t">
            <a:noAutofit/>
          </a:bodyPr>
          <a:lstStyle/>
          <a:p>
            <a:pPr marL="177800" indent="-177800"/>
            <a:endParaRPr lang="en-US" altLang="ja-JP" sz="1500" dirty="0" smtClean="0">
              <a:solidFill>
                <a:prstClr val="black"/>
              </a:solidFill>
              <a:latin typeface="Helvetica"/>
              <a:ea typeface="ヒラギノ丸ゴ ProN W4"/>
            </a:endParaRPr>
          </a:p>
        </p:txBody>
      </p:sp>
      <p:sp>
        <p:nvSpPr>
          <p:cNvPr id="15" name="円/楕円 14"/>
          <p:cNvSpPr/>
          <p:nvPr/>
        </p:nvSpPr>
        <p:spPr>
          <a:xfrm>
            <a:off x="446816" y="1143300"/>
            <a:ext cx="2307115" cy="346234"/>
          </a:xfrm>
          <a:prstGeom prst="ellipse">
            <a:avLst/>
          </a:prstGeom>
          <a:gradFill rotWithShape="1">
            <a:gsLst>
              <a:gs pos="0">
                <a:srgbClr val="EA157A">
                  <a:shade val="51000"/>
                  <a:satMod val="130000"/>
                </a:srgbClr>
              </a:gs>
              <a:gs pos="80000">
                <a:srgbClr val="EA157A">
                  <a:shade val="93000"/>
                  <a:satMod val="130000"/>
                </a:srgbClr>
              </a:gs>
              <a:gs pos="100000">
                <a:srgbClr val="EA157A">
                  <a:shade val="94000"/>
                  <a:satMod val="135000"/>
                </a:srgbClr>
              </a:gs>
            </a:gsLst>
            <a:lin ang="16200000" scaled="0"/>
          </a:gradFill>
          <a:ln w="9525" cap="flat" cmpd="sng" algn="ctr">
            <a:solidFill>
              <a:srgbClr val="EA157A">
                <a:shade val="95000"/>
                <a:satMod val="105000"/>
              </a:srgbClr>
            </a:solidFill>
            <a:prstDash val="solid"/>
          </a:ln>
          <a:effectLst>
            <a:outerShdw blurRad="40000" dist="23000" dir="5400000" rotWithShape="0">
              <a:srgbClr val="000000">
                <a:alpha val="35000"/>
              </a:srgbClr>
            </a:outerShdw>
          </a:effectLst>
        </p:spPr>
        <p:txBody>
          <a:bodyPr wrap="none" lIns="0" tIns="0" rIns="0" bIns="0" rtlCol="0" anchor="ctr">
            <a:spAutoFit/>
          </a:bodyPr>
          <a:lstStyle/>
          <a:p>
            <a:pPr algn="ctr" defTabSz="828342" fontAlgn="base">
              <a:spcBef>
                <a:spcPct val="0"/>
              </a:spcBef>
              <a:spcAft>
                <a:spcPct val="0"/>
              </a:spcAft>
              <a:defRPr/>
            </a:pPr>
            <a:r>
              <a:rPr kumimoji="0" lang="ja-JP" altLang="en-US" sz="1600" kern="0" dirty="0" smtClean="0">
                <a:solidFill>
                  <a:prstClr val="white"/>
                </a:solidFill>
                <a:ea typeface="ヒラギノ角ゴ ProN W3"/>
              </a:rPr>
              <a:t>立入検査等の実施</a:t>
            </a:r>
            <a:endParaRPr kumimoji="0" lang="ja-JP" altLang="en-US" sz="1600" kern="0" dirty="0">
              <a:solidFill>
                <a:prstClr val="white"/>
              </a:solidFill>
              <a:ea typeface="ヒラギノ角ゴ ProN W3"/>
            </a:endParaRPr>
          </a:p>
        </p:txBody>
      </p:sp>
      <p:sp>
        <p:nvSpPr>
          <p:cNvPr id="16" name="円/楕円 15"/>
          <p:cNvSpPr/>
          <p:nvPr/>
        </p:nvSpPr>
        <p:spPr>
          <a:xfrm>
            <a:off x="443102" y="3015508"/>
            <a:ext cx="2783845" cy="346234"/>
          </a:xfrm>
          <a:prstGeom prst="ellipse">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wrap="none" lIns="0" tIns="0" rIns="0" bIns="0" rtlCol="0" anchor="ctr">
            <a:spAutoFit/>
          </a:bodyPr>
          <a:lstStyle/>
          <a:p>
            <a:pPr algn="ctr" defTabSz="828342" fontAlgn="base">
              <a:spcBef>
                <a:spcPct val="0"/>
              </a:spcBef>
              <a:spcAft>
                <a:spcPct val="0"/>
              </a:spcAft>
              <a:defRPr/>
            </a:pPr>
            <a:r>
              <a:rPr kumimoji="0" lang="ja-JP" altLang="en-US" sz="1600" kern="0" dirty="0" smtClean="0">
                <a:solidFill>
                  <a:prstClr val="white"/>
                </a:solidFill>
                <a:ea typeface="ヒラギノ角ゴ ProN W3"/>
              </a:rPr>
              <a:t>ガイドラインによる指導</a:t>
            </a:r>
            <a:endParaRPr kumimoji="0" lang="ja-JP" altLang="en-US" sz="1600" kern="0" dirty="0">
              <a:solidFill>
                <a:prstClr val="white"/>
              </a:solidFill>
              <a:ea typeface="ヒラギノ角ゴ ProN W3"/>
            </a:endParaRPr>
          </a:p>
        </p:txBody>
      </p:sp>
      <p:sp>
        <p:nvSpPr>
          <p:cNvPr id="35" name="角丸四角形 34"/>
          <p:cNvSpPr/>
          <p:nvPr/>
        </p:nvSpPr>
        <p:spPr bwMode="auto">
          <a:xfrm>
            <a:off x="57740" y="692696"/>
            <a:ext cx="4354892" cy="381170"/>
          </a:xfrm>
          <a:prstGeom prst="roundRect">
            <a:avLst>
              <a:gd name="adj" fmla="val 5196"/>
            </a:avLst>
          </a:prstGeom>
          <a:ln>
            <a:headEnd/>
            <a:tailEnd/>
          </a:ln>
        </p:spPr>
        <p:style>
          <a:lnRef idx="0">
            <a:schemeClr val="accent3"/>
          </a:lnRef>
          <a:fillRef idx="3">
            <a:schemeClr val="accent3"/>
          </a:fillRef>
          <a:effectRef idx="3">
            <a:schemeClr val="accent3"/>
          </a:effectRef>
          <a:fontRef idx="minor">
            <a:schemeClr val="lt1"/>
          </a:fontRef>
        </p:style>
        <p:txBody>
          <a:bodyPr wrap="none" lIns="72000" tIns="46800" rIns="72000" rtlCol="0" anchor="ctr">
            <a:spAutoFit/>
          </a:bodyPr>
          <a:lstStyle/>
          <a:p>
            <a:pPr marL="177800" indent="-177800"/>
            <a:r>
              <a:rPr lang="ja-JP" altLang="en-US" dirty="0" smtClean="0">
                <a:solidFill>
                  <a:prstClr val="white"/>
                </a:solidFill>
                <a:latin typeface="ヒラギノ丸ゴ ProN W4"/>
                <a:ea typeface="ヒラギノ丸ゴ ProN W4"/>
                <a:cs typeface="ヒラギノ丸ゴ ProN W4"/>
              </a:rPr>
              <a:t>課題： 自治体による指導監督の現状と課題</a:t>
            </a:r>
            <a:endParaRPr lang="ja-JP" altLang="en-US" dirty="0">
              <a:solidFill>
                <a:prstClr val="white"/>
              </a:solidFill>
              <a:latin typeface="ヒラギノ丸ゴ ProN W4"/>
              <a:ea typeface="ヒラギノ丸ゴ ProN W4"/>
              <a:cs typeface="ヒラギノ丸ゴ ProN W4"/>
            </a:endParaRPr>
          </a:p>
        </p:txBody>
      </p:sp>
      <p:sp>
        <p:nvSpPr>
          <p:cNvPr id="10" name="正方形/長方形 9"/>
          <p:cNvSpPr/>
          <p:nvPr/>
        </p:nvSpPr>
        <p:spPr>
          <a:xfrm>
            <a:off x="350680" y="3375548"/>
            <a:ext cx="9278974" cy="24535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82844" tIns="41422" rIns="82844" bIns="41422" anchor="t">
            <a:spAutoFit/>
          </a:bodyPr>
          <a:lstStyle/>
          <a:p>
            <a:pPr marL="207109" indent="-207109">
              <a:spcAft>
                <a:spcPts val="600"/>
              </a:spcAft>
              <a:defRPr/>
            </a:pPr>
            <a:r>
              <a:rPr lang="ja-JP" altLang="en-US" sz="1600" dirty="0" smtClean="0">
                <a:solidFill>
                  <a:prstClr val="black"/>
                </a:solidFill>
                <a:latin typeface="Helvetica"/>
                <a:ea typeface="ヒラギノ丸ゴ ProN W4"/>
              </a:rPr>
              <a:t>○ 現状、</a:t>
            </a:r>
            <a:r>
              <a:rPr lang="ja-JP" altLang="en-US" sz="1600" u="sng" dirty="0" smtClean="0">
                <a:solidFill>
                  <a:prstClr val="black"/>
                </a:solidFill>
                <a:latin typeface="Helvetica"/>
                <a:ea typeface="ヒラギノ丸ゴ ProN W4"/>
              </a:rPr>
              <a:t>サ付き住宅については、有料老人ホームのようなガイドラインも存在しない</a:t>
            </a:r>
            <a:r>
              <a:rPr lang="ja-JP" altLang="en-US" sz="1200" dirty="0" smtClean="0">
                <a:solidFill>
                  <a:prstClr val="black"/>
                </a:solidFill>
                <a:latin typeface="Helvetica"/>
                <a:ea typeface="ヒラギノ丸ゴ ProN W4"/>
              </a:rPr>
              <a:t>（有料老人ホームに該当する物件であっても対象外とされている）</a:t>
            </a:r>
            <a:r>
              <a:rPr lang="ja-JP" altLang="en-US" sz="1600" dirty="0" smtClean="0">
                <a:solidFill>
                  <a:prstClr val="black"/>
                </a:solidFill>
                <a:latin typeface="Helvetica"/>
                <a:ea typeface="ヒラギノ丸ゴ ProN W4"/>
              </a:rPr>
              <a:t>。①地域ごとに</a:t>
            </a:r>
            <a:r>
              <a:rPr lang="ja-JP" altLang="en-US" sz="1600" dirty="0">
                <a:solidFill>
                  <a:prstClr val="black"/>
                </a:solidFill>
                <a:latin typeface="Helvetica"/>
                <a:ea typeface="ヒラギノ丸ゴ ProN W4"/>
              </a:rPr>
              <a:t>指導がばらつく</a:t>
            </a:r>
            <a:r>
              <a:rPr lang="ja-JP" altLang="en-US" sz="1600" dirty="0" smtClean="0">
                <a:solidFill>
                  <a:prstClr val="black"/>
                </a:solidFill>
                <a:latin typeface="Helvetica"/>
                <a:ea typeface="ヒラギノ丸ゴ ProN W4"/>
              </a:rPr>
              <a:t>と疑問の声が上がるおそれ</a:t>
            </a:r>
            <a:r>
              <a:rPr lang="ja-JP" altLang="en-US" sz="1600" dirty="0">
                <a:solidFill>
                  <a:prstClr val="black"/>
                </a:solidFill>
                <a:latin typeface="Helvetica"/>
                <a:ea typeface="ヒラギノ丸ゴ ProN W4"/>
              </a:rPr>
              <a:t>が</a:t>
            </a:r>
            <a:r>
              <a:rPr lang="ja-JP" altLang="en-US" sz="1600" dirty="0" smtClean="0">
                <a:solidFill>
                  <a:prstClr val="black"/>
                </a:solidFill>
                <a:latin typeface="Helvetica"/>
                <a:ea typeface="ヒラギノ丸ゴ ProN W4"/>
              </a:rPr>
              <a:t>あり、また、②基準がない中でどこまで指導をすれば良いのか分からず自治体としても苦労が多いため、</a:t>
            </a:r>
            <a:r>
              <a:rPr lang="ja-JP" altLang="en-US" sz="1600" u="sng" dirty="0" smtClean="0">
                <a:solidFill>
                  <a:prstClr val="black"/>
                </a:solidFill>
                <a:latin typeface="Helvetica"/>
                <a:ea typeface="ヒラギノ丸ゴ ProN W4"/>
              </a:rPr>
              <a:t>全国統一的なガイドラインを作成してほしい</a:t>
            </a:r>
            <a:r>
              <a:rPr lang="ja-JP" altLang="en-US" sz="1600" dirty="0" smtClean="0">
                <a:solidFill>
                  <a:prstClr val="black"/>
                </a:solidFill>
                <a:latin typeface="Helvetica"/>
                <a:ea typeface="ヒラギノ丸ゴ ProN W4"/>
              </a:rPr>
              <a:t>。</a:t>
            </a: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南関東、東海・北陸、近畿、中国・四国</a:t>
            </a:r>
            <a:r>
              <a:rPr lang="en-US" altLang="ja-JP" sz="1200" dirty="0" smtClean="0">
                <a:solidFill>
                  <a:prstClr val="black"/>
                </a:solidFill>
                <a:latin typeface="Helvetica"/>
                <a:ea typeface="ヒラギノ丸ゴ ProN W4"/>
              </a:rPr>
              <a:t>】</a:t>
            </a:r>
          </a:p>
          <a:p>
            <a:pPr marL="207109" indent="-207109">
              <a:spcAft>
                <a:spcPts val="600"/>
              </a:spcAft>
              <a:defRPr/>
            </a:pPr>
            <a:r>
              <a:rPr lang="ja-JP" altLang="en-US" sz="1600" dirty="0" smtClean="0">
                <a:solidFill>
                  <a:prstClr val="black"/>
                </a:solidFill>
                <a:latin typeface="Helvetica"/>
                <a:ea typeface="ヒラギノ丸ゴ ProN W4"/>
              </a:rPr>
              <a:t>○ </a:t>
            </a:r>
            <a:r>
              <a:rPr lang="ja-JP" altLang="en-US" sz="1600" u="sng" dirty="0" smtClean="0">
                <a:solidFill>
                  <a:prstClr val="black"/>
                </a:solidFill>
                <a:latin typeface="Helvetica"/>
                <a:ea typeface="ヒラギノ丸ゴ ProN W4"/>
              </a:rPr>
              <a:t>既存建物を改修して有料老人ホームとするケースへの指導について、現行のガイドラインではハードルが高すぎるため、現実的な指導の限界を感じている</a:t>
            </a:r>
            <a:r>
              <a:rPr lang="ja-JP" altLang="en-US" sz="1600" dirty="0" smtClean="0">
                <a:solidFill>
                  <a:prstClr val="black"/>
                </a:solidFill>
                <a:latin typeface="Helvetica"/>
                <a:ea typeface="ヒラギノ丸ゴ ProN W4"/>
              </a:rPr>
              <a:t>。このままでは既存建物が流用しづらいが、新たな枠組みがあれば、空家改修などの施策が進むと感じている。</a:t>
            </a: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中国・四国</a:t>
            </a:r>
            <a:r>
              <a:rPr lang="en-US" altLang="ja-JP" sz="1200" dirty="0" smtClean="0">
                <a:solidFill>
                  <a:prstClr val="black"/>
                </a:solidFill>
                <a:latin typeface="Helvetica"/>
                <a:ea typeface="ヒラギノ丸ゴ ProN W4"/>
              </a:rPr>
              <a:t>】</a:t>
            </a:r>
          </a:p>
          <a:p>
            <a:pPr marL="207109" indent="-207109">
              <a:spcAft>
                <a:spcPts val="600"/>
              </a:spcAft>
              <a:defRPr/>
            </a:pPr>
            <a:r>
              <a:rPr lang="ja-JP" altLang="en-US" sz="1600" dirty="0">
                <a:solidFill>
                  <a:prstClr val="black"/>
                </a:solidFill>
                <a:latin typeface="Helvetica"/>
                <a:ea typeface="ヒラギノ丸ゴ ProN W4"/>
              </a:rPr>
              <a:t>○ </a:t>
            </a:r>
            <a:r>
              <a:rPr lang="ja-JP" altLang="en-US" sz="1600" u="sng" dirty="0">
                <a:solidFill>
                  <a:prstClr val="black"/>
                </a:solidFill>
                <a:latin typeface="Helvetica"/>
                <a:ea typeface="ヒラギノ丸ゴ ProN W4"/>
              </a:rPr>
              <a:t>有料老人ホームの指導は</a:t>
            </a:r>
            <a:r>
              <a:rPr lang="ja-JP" altLang="en-US" sz="1600" dirty="0">
                <a:solidFill>
                  <a:prstClr val="black"/>
                </a:solidFill>
                <a:latin typeface="Helvetica"/>
                <a:ea typeface="ヒラギノ丸ゴ ProN W4"/>
              </a:rPr>
              <a:t>、厚生労働省の局長通知による</a:t>
            </a:r>
            <a:r>
              <a:rPr lang="ja-JP" altLang="en-US" sz="1600" u="sng" dirty="0">
                <a:solidFill>
                  <a:prstClr val="black"/>
                </a:solidFill>
                <a:latin typeface="Helvetica"/>
                <a:ea typeface="ヒラギノ丸ゴ ProN W4"/>
              </a:rPr>
              <a:t>ガイドラインを基本としているが、法令ではないため強制力がなく、実効性に乏しい</a:t>
            </a:r>
            <a:r>
              <a:rPr lang="ja-JP" altLang="en-US" sz="1600" dirty="0">
                <a:solidFill>
                  <a:prstClr val="black"/>
                </a:solidFill>
                <a:latin typeface="Helvetica"/>
                <a:ea typeface="ヒラギノ丸ゴ ProN W4"/>
              </a:rPr>
              <a:t>と感じている。</a:t>
            </a:r>
            <a:r>
              <a:rPr lang="en-US" altLang="ja-JP" sz="1050" dirty="0">
                <a:solidFill>
                  <a:prstClr val="black"/>
                </a:solidFill>
                <a:latin typeface="Helvetica"/>
                <a:ea typeface="ヒラギノ丸ゴ ProN W4"/>
              </a:rPr>
              <a:t>【</a:t>
            </a:r>
            <a:r>
              <a:rPr lang="ja-JP" altLang="en-US" sz="1050" dirty="0">
                <a:solidFill>
                  <a:prstClr val="black"/>
                </a:solidFill>
                <a:latin typeface="Helvetica"/>
                <a:ea typeface="ヒラギノ丸ゴ ProN W4"/>
              </a:rPr>
              <a:t>北海道・東北</a:t>
            </a:r>
            <a:r>
              <a:rPr lang="en-US" altLang="ja-JP" sz="1050" dirty="0" smtClean="0">
                <a:solidFill>
                  <a:prstClr val="black"/>
                </a:solidFill>
                <a:latin typeface="Helvetica"/>
                <a:ea typeface="ヒラギノ丸ゴ ProN W4"/>
              </a:rPr>
              <a:t>】</a:t>
            </a:r>
            <a:endParaRPr lang="en-US" altLang="ja-JP" sz="1050" dirty="0">
              <a:solidFill>
                <a:prstClr val="black"/>
              </a:solidFill>
              <a:latin typeface="Helvetica"/>
              <a:ea typeface="ヒラギノ丸ゴ ProN W4"/>
            </a:endParaRPr>
          </a:p>
        </p:txBody>
      </p:sp>
      <p:sp>
        <p:nvSpPr>
          <p:cNvPr id="17" name="正方形/長方形 16"/>
          <p:cNvSpPr/>
          <p:nvPr/>
        </p:nvSpPr>
        <p:spPr>
          <a:xfrm>
            <a:off x="1641640" y="404666"/>
            <a:ext cx="7588766" cy="23754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82844" tIns="41422" rIns="82844" bIns="41422" anchor="t">
            <a:spAutoFit/>
          </a:bodyPr>
          <a:lstStyle/>
          <a:p>
            <a:pPr marL="207109" indent="-207109">
              <a:defRPr/>
            </a:pPr>
            <a:r>
              <a:rPr lang="en-US" altLang="ja-JP" sz="1000" dirty="0" smtClean="0">
                <a:solidFill>
                  <a:prstClr val="black"/>
                </a:solidFill>
                <a:latin typeface="Helvetica"/>
                <a:ea typeface="ヒラギノ丸ゴ ProN W4"/>
              </a:rPr>
              <a:t>※</a:t>
            </a:r>
            <a:r>
              <a:rPr lang="ja-JP" altLang="en-US" sz="1000" dirty="0" smtClean="0">
                <a:solidFill>
                  <a:prstClr val="black"/>
                </a:solidFill>
                <a:latin typeface="Helvetica"/>
                <a:ea typeface="ヒラギノ丸ゴ ProN W4"/>
              </a:rPr>
              <a:t>地方ブロックごとに実施した「高齢者向け住まいに関する意見交換会」（</a:t>
            </a:r>
            <a:r>
              <a:rPr lang="en-US" altLang="ja-JP" sz="1000" dirty="0" smtClean="0">
                <a:solidFill>
                  <a:prstClr val="black"/>
                </a:solidFill>
                <a:latin typeface="Helvetica"/>
                <a:ea typeface="ヒラギノ丸ゴ ProN W4"/>
              </a:rPr>
              <a:t>H25.11</a:t>
            </a:r>
            <a:r>
              <a:rPr lang="ja-JP" altLang="en-US" sz="1000" dirty="0" smtClean="0">
                <a:solidFill>
                  <a:prstClr val="black"/>
                </a:solidFill>
                <a:latin typeface="Helvetica"/>
                <a:ea typeface="ヒラギノ丸ゴ ProN W4"/>
              </a:rPr>
              <a:t>～</a:t>
            </a:r>
            <a:r>
              <a:rPr lang="en-US" altLang="ja-JP" sz="1000" dirty="0" smtClean="0">
                <a:solidFill>
                  <a:prstClr val="black"/>
                </a:solidFill>
                <a:latin typeface="Helvetica"/>
                <a:ea typeface="ヒラギノ丸ゴ ProN W4"/>
              </a:rPr>
              <a:t>H26.1</a:t>
            </a:r>
            <a:r>
              <a:rPr lang="ja-JP" altLang="en-US" sz="1000" dirty="0" smtClean="0">
                <a:solidFill>
                  <a:prstClr val="black"/>
                </a:solidFill>
                <a:latin typeface="Helvetica"/>
                <a:ea typeface="ヒラギノ丸ゴ ProN W4"/>
              </a:rPr>
              <a:t>）</a:t>
            </a:r>
            <a:r>
              <a:rPr lang="ja-JP" altLang="en-US" sz="1000" dirty="0">
                <a:solidFill>
                  <a:prstClr val="black"/>
                </a:solidFill>
                <a:latin typeface="Helvetica"/>
                <a:ea typeface="ヒラギノ丸ゴ ProN W4"/>
              </a:rPr>
              <a:t>において</a:t>
            </a:r>
            <a:r>
              <a:rPr lang="ja-JP" altLang="en-US" sz="1000" dirty="0" smtClean="0">
                <a:solidFill>
                  <a:prstClr val="black"/>
                </a:solidFill>
                <a:latin typeface="Helvetica"/>
                <a:ea typeface="ヒラギノ丸ゴ ProN W4"/>
              </a:rPr>
              <a:t>、各地方公共団体から寄せられた意見</a:t>
            </a:r>
            <a:endParaRPr lang="ja-JP" altLang="en-US" sz="1000" dirty="0">
              <a:solidFill>
                <a:prstClr val="black"/>
              </a:solidFill>
              <a:latin typeface="Helvetica"/>
              <a:ea typeface="ヒラギノ丸ゴ ProN W4"/>
            </a:endParaRPr>
          </a:p>
        </p:txBody>
      </p:sp>
      <p:sp>
        <p:nvSpPr>
          <p:cNvPr id="19" name="正方形/長方形 18"/>
          <p:cNvSpPr/>
          <p:nvPr/>
        </p:nvSpPr>
        <p:spPr>
          <a:xfrm>
            <a:off x="350680" y="1489534"/>
            <a:ext cx="9278974" cy="1468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82844" tIns="41422" rIns="82844" bIns="41422" anchor="t">
            <a:spAutoFit/>
          </a:bodyPr>
          <a:lstStyle/>
          <a:p>
            <a:pPr marL="207109" indent="-207109">
              <a:spcAft>
                <a:spcPts val="600"/>
              </a:spcAft>
              <a:defRPr/>
            </a:pPr>
            <a:r>
              <a:rPr lang="ja-JP" altLang="en-US" sz="1600" dirty="0" smtClean="0">
                <a:solidFill>
                  <a:prstClr val="black"/>
                </a:solidFill>
                <a:latin typeface="Helvetica"/>
                <a:ea typeface="ヒラギノ丸ゴ ProN W4"/>
              </a:rPr>
              <a:t>○ </a:t>
            </a:r>
            <a:r>
              <a:rPr lang="ja-JP" altLang="en-US" sz="1600" u="sng" dirty="0">
                <a:solidFill>
                  <a:prstClr val="black"/>
                </a:solidFill>
                <a:latin typeface="Helvetica"/>
                <a:ea typeface="ヒラギノ丸ゴ ProN W4"/>
              </a:rPr>
              <a:t>開設</a:t>
            </a:r>
            <a:r>
              <a:rPr lang="ja-JP" altLang="en-US" sz="1600" u="sng" dirty="0" smtClean="0">
                <a:solidFill>
                  <a:prstClr val="black"/>
                </a:solidFill>
                <a:latin typeface="Helvetica"/>
                <a:ea typeface="ヒラギノ丸ゴ ProN W4"/>
              </a:rPr>
              <a:t>後３ヶ月を経過したサ付き住宅を対象に立入検査</a:t>
            </a:r>
            <a:r>
              <a:rPr lang="ja-JP" altLang="en-US" sz="1600" dirty="0" smtClean="0">
                <a:solidFill>
                  <a:prstClr val="black"/>
                </a:solidFill>
                <a:latin typeface="Helvetica"/>
                <a:ea typeface="ヒラギノ丸ゴ ProN W4"/>
              </a:rPr>
              <a:t>を行っている。</a:t>
            </a: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東海・北陸</a:t>
            </a:r>
            <a:r>
              <a:rPr lang="en-US" altLang="ja-JP" sz="1200" dirty="0" smtClean="0">
                <a:solidFill>
                  <a:prstClr val="black"/>
                </a:solidFill>
                <a:latin typeface="Helvetica"/>
                <a:ea typeface="ヒラギノ丸ゴ ProN W4"/>
              </a:rPr>
              <a:t>】</a:t>
            </a:r>
          </a:p>
          <a:p>
            <a:pPr marL="207109" indent="-207109">
              <a:spcAft>
                <a:spcPts val="600"/>
              </a:spcAft>
              <a:defRPr/>
            </a:pPr>
            <a:r>
              <a:rPr lang="ja-JP" altLang="en-US" sz="1600" dirty="0" smtClean="0">
                <a:solidFill>
                  <a:prstClr val="black"/>
                </a:solidFill>
                <a:latin typeface="Helvetica"/>
                <a:ea typeface="ヒラギノ丸ゴ ProN W4"/>
              </a:rPr>
              <a:t>○ </a:t>
            </a:r>
            <a:r>
              <a:rPr lang="ja-JP" altLang="en-US" sz="1600" u="sng" dirty="0">
                <a:solidFill>
                  <a:prstClr val="black"/>
                </a:solidFill>
                <a:latin typeface="Helvetica"/>
                <a:ea typeface="ヒラギノ丸ゴ ProN W4"/>
              </a:rPr>
              <a:t>前年度登録した</a:t>
            </a:r>
            <a:r>
              <a:rPr lang="ja-JP" altLang="en-US" sz="1600" u="sng" dirty="0" smtClean="0">
                <a:solidFill>
                  <a:prstClr val="black"/>
                </a:solidFill>
                <a:latin typeface="Helvetica"/>
                <a:ea typeface="ヒラギノ丸ゴ ProN W4"/>
              </a:rPr>
              <a:t>もので入居が開始されている物件を全て立入検査</a:t>
            </a:r>
            <a:r>
              <a:rPr lang="ja-JP" altLang="en-US" sz="1600" dirty="0" smtClean="0">
                <a:solidFill>
                  <a:prstClr val="black"/>
                </a:solidFill>
                <a:latin typeface="Helvetica"/>
                <a:ea typeface="ヒラギノ丸ゴ ProN W4"/>
              </a:rPr>
              <a:t>している（複数の自治体から同旨の情報提供）。</a:t>
            </a:r>
            <a:r>
              <a:rPr lang="ja-JP" altLang="en-US" sz="1600" u="sng" dirty="0" smtClean="0">
                <a:solidFill>
                  <a:prstClr val="black"/>
                </a:solidFill>
                <a:latin typeface="Helvetica"/>
                <a:ea typeface="ヒラギノ丸ゴ ProN W4"/>
              </a:rPr>
              <a:t>住宅１名・福祉２名の組み合わせで実施</a:t>
            </a:r>
            <a:r>
              <a:rPr lang="ja-JP" altLang="en-US" sz="1600" dirty="0" smtClean="0">
                <a:solidFill>
                  <a:prstClr val="black"/>
                </a:solidFill>
                <a:latin typeface="Helvetica"/>
                <a:ea typeface="ヒラギノ丸ゴ ProN W4"/>
              </a:rPr>
              <a:t>している。</a:t>
            </a: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近畿</a:t>
            </a:r>
            <a:r>
              <a:rPr lang="en-US" altLang="ja-JP" sz="1200" dirty="0" smtClean="0">
                <a:solidFill>
                  <a:prstClr val="black"/>
                </a:solidFill>
                <a:latin typeface="Helvetica"/>
                <a:ea typeface="ヒラギノ丸ゴ ProN W4"/>
              </a:rPr>
              <a:t>】</a:t>
            </a:r>
          </a:p>
          <a:p>
            <a:pPr marL="207109" indent="-207109">
              <a:spcAft>
                <a:spcPts val="600"/>
              </a:spcAft>
              <a:defRPr/>
            </a:pPr>
            <a:r>
              <a:rPr lang="ja-JP" altLang="en-US" sz="1600" dirty="0" smtClean="0">
                <a:solidFill>
                  <a:prstClr val="black"/>
                </a:solidFill>
                <a:latin typeface="Helvetica"/>
                <a:ea typeface="ヒラギノ丸ゴ ProN W4"/>
              </a:rPr>
              <a:t>○ 夜間緊急通報に関して、</a:t>
            </a:r>
            <a:r>
              <a:rPr lang="ja-JP" altLang="en-US" sz="1600" u="sng" dirty="0" smtClean="0">
                <a:solidFill>
                  <a:prstClr val="black"/>
                </a:solidFill>
                <a:latin typeface="Helvetica"/>
                <a:ea typeface="ヒラギノ丸ゴ ProN W4"/>
              </a:rPr>
              <a:t>事業者が通報業務を外部に委託している場合、指導が困難</a:t>
            </a:r>
            <a:r>
              <a:rPr lang="ja-JP" altLang="en-US" sz="1600" dirty="0" smtClean="0">
                <a:solidFill>
                  <a:prstClr val="black"/>
                </a:solidFill>
                <a:latin typeface="Helvetica"/>
                <a:ea typeface="ヒラギノ丸ゴ ProN W4"/>
              </a:rPr>
              <a:t>となる。特に、個人で事業を行っている大家は意識が低いと感じる。</a:t>
            </a:r>
            <a:r>
              <a:rPr lang="en-US" altLang="ja-JP" sz="1200" dirty="0" smtClean="0">
                <a:solidFill>
                  <a:prstClr val="black"/>
                </a:solidFill>
                <a:latin typeface="Helvetica"/>
                <a:ea typeface="ヒラギノ丸ゴ ProN W4"/>
              </a:rPr>
              <a:t>【</a:t>
            </a:r>
            <a:r>
              <a:rPr lang="ja-JP" altLang="en-US" sz="1200" dirty="0" smtClean="0">
                <a:solidFill>
                  <a:prstClr val="black"/>
                </a:solidFill>
                <a:latin typeface="Helvetica"/>
                <a:ea typeface="ヒラギノ丸ゴ ProN W4"/>
              </a:rPr>
              <a:t>九州・沖縄</a:t>
            </a:r>
            <a:r>
              <a:rPr lang="en-US" altLang="ja-JP" sz="1200" dirty="0" smtClean="0">
                <a:solidFill>
                  <a:prstClr val="black"/>
                </a:solidFill>
                <a:latin typeface="Helvetica"/>
                <a:ea typeface="ヒラギノ丸ゴ ProN W4"/>
              </a:rPr>
              <a:t>】</a:t>
            </a:r>
          </a:p>
        </p:txBody>
      </p:sp>
      <p:sp>
        <p:nvSpPr>
          <p:cNvPr id="11" name="角丸四角形 10"/>
          <p:cNvSpPr/>
          <p:nvPr/>
        </p:nvSpPr>
        <p:spPr>
          <a:xfrm>
            <a:off x="662222" y="5959248"/>
            <a:ext cx="8967437" cy="854128"/>
          </a:xfrm>
          <a:prstGeom prst="roundRect">
            <a:avLst>
              <a:gd name="adj" fmla="val 6744"/>
            </a:avLst>
          </a:prstGeom>
          <a:ln/>
        </p:spPr>
        <p:style>
          <a:lnRef idx="1">
            <a:schemeClr val="accent1"/>
          </a:lnRef>
          <a:fillRef idx="2">
            <a:schemeClr val="accent1"/>
          </a:fillRef>
          <a:effectRef idx="1">
            <a:schemeClr val="accent1"/>
          </a:effectRef>
          <a:fontRef idx="minor">
            <a:schemeClr val="dk1"/>
          </a:fontRef>
        </p:style>
        <p:txBody>
          <a:bodyPr wrap="square" lIns="82844" tIns="41422" rIns="82844" bIns="41422">
            <a:spAutoFit/>
          </a:bodyPr>
          <a:lstStyle/>
          <a:p>
            <a:pPr marL="87313">
              <a:defRPr/>
            </a:pPr>
            <a:r>
              <a:rPr lang="ja-JP" altLang="en-US" sz="1600" dirty="0" smtClean="0">
                <a:solidFill>
                  <a:srgbClr val="000000"/>
                </a:solidFill>
                <a:latin typeface="Helvetica"/>
                <a:ea typeface="ヒラギノ丸ゴ ProN W4"/>
              </a:rPr>
              <a:t>ガイドラインの策定をはじめとした地方公共団体等の意見を踏まえ、適切なサービスが提供されるような指導の徹底が図られるようにしていくとともに、住宅事業者による囲い込みや介護事業者による過剰サービスの提供などについて、効果的な指導を行うよう求めていく。</a:t>
            </a:r>
            <a:endParaRPr lang="en-US" altLang="ja-JP" sz="1600" dirty="0" smtClean="0">
              <a:solidFill>
                <a:srgbClr val="000000"/>
              </a:solidFill>
              <a:latin typeface="Helvetica"/>
              <a:ea typeface="ヒラギノ丸ゴ ProN W4"/>
            </a:endParaRPr>
          </a:p>
        </p:txBody>
      </p:sp>
      <p:sp>
        <p:nvSpPr>
          <p:cNvPr id="12" name="右矢印 11"/>
          <p:cNvSpPr/>
          <p:nvPr/>
        </p:nvSpPr>
        <p:spPr bwMode="auto">
          <a:xfrm>
            <a:off x="317831" y="6093296"/>
            <a:ext cx="422345" cy="576064"/>
          </a:xfrm>
          <a:prstGeom prst="rightArrow">
            <a:avLst/>
          </a:prstGeom>
          <a:ln>
            <a:headEnd/>
            <a:tailEnd/>
          </a:ln>
        </p:spPr>
        <p:style>
          <a:lnRef idx="1">
            <a:schemeClr val="accent2"/>
          </a:lnRef>
          <a:fillRef idx="2">
            <a:schemeClr val="accent2"/>
          </a:fillRef>
          <a:effectRef idx="1">
            <a:schemeClr val="accent2"/>
          </a:effectRef>
          <a:fontRef idx="minor">
            <a:schemeClr val="dk1"/>
          </a:fontRef>
        </p:style>
        <p:txBody>
          <a:bodyPr rtlCol="0" anchor="ctr"/>
          <a:lstStyle/>
          <a:p>
            <a:endParaRPr lang="ja-JP" altLang="en-US" sz="2400" dirty="0">
              <a:solidFill>
                <a:prstClr val="black"/>
              </a:solidFill>
              <a:latin typeface="HG丸ｺﾞｼｯｸM-PRO" pitchFamily="50" charset="-128"/>
              <a:ea typeface="HG丸ｺﾞｼｯｸM-PRO" pitchFamily="50" charset="-128"/>
            </a:endParaRPr>
          </a:p>
        </p:txBody>
      </p:sp>
      <p:sp>
        <p:nvSpPr>
          <p:cNvPr id="13" name="正方形/長方形 12"/>
          <p:cNvSpPr/>
          <p:nvPr/>
        </p:nvSpPr>
        <p:spPr>
          <a:xfrm>
            <a:off x="0" y="0"/>
            <a:ext cx="9902957" cy="404626"/>
          </a:xfrm>
          <a:prstGeom prst="rect">
            <a:avLst/>
          </a:prstGeom>
          <a:gradFill>
            <a:gsLst>
              <a:gs pos="0">
                <a:srgbClr val="2D2D8A">
                  <a:lumMod val="40000"/>
                  <a:lumOff val="60000"/>
                </a:srgbClr>
              </a:gs>
              <a:gs pos="50000">
                <a:srgbClr val="FFFFFF"/>
              </a:gs>
              <a:gs pos="100000">
                <a:srgbClr val="2D2D8A">
                  <a:lumMod val="40000"/>
                  <a:lumOff val="60000"/>
                </a:srgbClr>
              </a:gs>
            </a:gsLst>
            <a:lin ang="5400000" scaled="1"/>
          </a:gradFill>
          <a:ln w="25400" cap="flat" cmpd="sng" algn="ctr">
            <a:noFill/>
            <a:prstDash val="solid"/>
          </a:ln>
          <a:effectLst/>
        </p:spPr>
        <p:txBody>
          <a:bodyPr lIns="82844" tIns="41422" rIns="82844" bIns="41422" rtlCol="0" anchor="ctr"/>
          <a:lstStyle/>
          <a:p>
            <a:pPr algn="ctr"/>
            <a:r>
              <a:rPr kumimoji="0" lang="ja-JP" altLang="en-US" sz="2200" b="1" kern="0" dirty="0" smtClean="0">
                <a:solidFill>
                  <a:prstClr val="black"/>
                </a:solidFill>
                <a:latin typeface="Helvetica"/>
                <a:ea typeface="ヒラギノ丸ゴ ProN W4"/>
              </a:rPr>
              <a:t>（参考②）　「</a:t>
            </a:r>
            <a:r>
              <a:rPr kumimoji="0" lang="ja-JP" altLang="en-US" sz="2200" b="1" kern="0" dirty="0">
                <a:solidFill>
                  <a:prstClr val="black"/>
                </a:solidFill>
                <a:latin typeface="Helvetica"/>
                <a:ea typeface="ヒラギノ丸ゴ ProN W4"/>
              </a:rPr>
              <a:t>住まい」と「介護等」の連携に関する地方公共団体の</a:t>
            </a:r>
            <a:r>
              <a:rPr kumimoji="0" lang="ja-JP" altLang="en-US" sz="2200" b="1" kern="0" dirty="0" smtClean="0">
                <a:solidFill>
                  <a:prstClr val="black"/>
                </a:solidFill>
                <a:latin typeface="Helvetica"/>
                <a:ea typeface="ヒラギノ丸ゴ ProN W4"/>
              </a:rPr>
              <a:t>意見</a:t>
            </a:r>
            <a:endParaRPr kumimoji="0" lang="ja-JP" altLang="en-US" sz="2200" b="1" kern="0" dirty="0">
              <a:solidFill>
                <a:prstClr val="black"/>
              </a:solidFill>
              <a:latin typeface="Helvetica"/>
              <a:ea typeface="ヒラギノ丸ゴ ProN W4"/>
            </a:endParaRPr>
          </a:p>
        </p:txBody>
      </p:sp>
      <p:sp>
        <p:nvSpPr>
          <p:cNvPr id="18" name="正方形/長方形 17"/>
          <p:cNvSpPr/>
          <p:nvPr/>
        </p:nvSpPr>
        <p:spPr>
          <a:xfrm rot="5400000">
            <a:off x="-109005" y="6483579"/>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299</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49258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102432989"/>
              </p:ext>
            </p:extLst>
          </p:nvPr>
        </p:nvGraphicFramePr>
        <p:xfrm>
          <a:off x="38435" y="476675"/>
          <a:ext cx="4132472" cy="4906579"/>
        </p:xfrm>
        <a:graphic>
          <a:graphicData uri="http://schemas.openxmlformats.org/drawingml/2006/table">
            <a:tbl>
              <a:tblPr/>
              <a:tblGrid>
                <a:gridCol w="295620"/>
                <a:gridCol w="256179"/>
                <a:gridCol w="3180202"/>
                <a:gridCol w="400471"/>
              </a:tblGrid>
              <a:tr h="139719">
                <a:tc gridSpan="3">
                  <a:txBody>
                    <a:bodyPr/>
                    <a:lstStyle/>
                    <a:p>
                      <a:pPr algn="ctr" fontAlgn="ct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研修課目</a:t>
                      </a:r>
                      <a:r>
                        <a:rPr lang="zh-TW"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介護支援専門員</a:t>
                      </a:r>
                      <a:r>
                        <a:rPr lang="zh-TW"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実務</a:t>
                      </a: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pPr algn="ctr"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時間</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r>
              <a:tr h="212315">
                <a:tc rowSpan="12">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介護保険制度の理念と介護支援専門員</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介護支援サービス（ケアマネジメント）の基本</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要介護認定等の基礎</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3">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介護支援サービス（ケアマネジメント）の基礎</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技術</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pPr algn="l" fontAlgn="ctr"/>
                      <a:endParaRPr lang="ja-JP" altLang="en-US" sz="900" b="0" i="0" u="none" strike="noStrike" dirty="0">
                        <a:solidFill>
                          <a:srgbClr val="000000"/>
                        </a:solidFill>
                        <a:effectLst/>
                        <a:latin typeface="ＭＳ Ｐゴシック"/>
                      </a:endParaRPr>
                    </a:p>
                  </a:txBody>
                  <a:tcPr marL="8888" marR="8888" marT="888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受付及び相談と契約</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endParaRPr kumimoji="1" lang="ja-JP" altLang="en-US"/>
                    </a:p>
                  </a:txBody>
                  <a:tcPr/>
                </a:tc>
                <a:tc>
                  <a:txBody>
                    <a:bodyPr/>
                    <a:lstStyle/>
                    <a:p>
                      <a:pPr algn="l" fontAlgn="ctr"/>
                      <a:endParaRPr lang="ja-JP" altLang="en-US" sz="900" b="0" i="0" u="none" strike="noStrike" dirty="0">
                        <a:solidFill>
                          <a:srgbClr val="000000"/>
                        </a:solidFill>
                        <a:effectLst/>
                        <a:latin typeface="ＭＳ Ｐゴシック"/>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アセスメント、ニーズの把握の方法</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2315">
                <a:tc vMerge="1">
                  <a:txBody>
                    <a:bodyPr/>
                    <a:lstStyle/>
                    <a:p>
                      <a:endParaRPr kumimoji="1" lang="ja-JP" altLang="en-US"/>
                    </a:p>
                  </a:txBody>
                  <a:tcPr/>
                </a:tc>
                <a:tc>
                  <a:txBody>
                    <a:bodyPr/>
                    <a:lstStyle/>
                    <a:p>
                      <a:pPr algn="l" fontAlgn="ctr"/>
                      <a:endParaRPr lang="ja-JP" altLang="en-US" sz="900" b="0" i="0" u="none" strike="noStrike" dirty="0">
                        <a:solidFill>
                          <a:srgbClr val="000000"/>
                        </a:solidFill>
                        <a:effectLst/>
                        <a:latin typeface="ＭＳ Ｐゴシック"/>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居宅サービス計画等の作成</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2315">
                <a:tc vMerge="1">
                  <a:txBody>
                    <a:bodyPr/>
                    <a:lstStyle/>
                    <a:p>
                      <a:pPr algn="l" fontAlgn="ctr"/>
                      <a:endParaRPr lang="ja-JP" altLang="en-US" sz="900" b="0" i="0" u="none" strike="noStrike" dirty="0">
                        <a:solidFill>
                          <a:srgbClr val="000000"/>
                        </a:solidFill>
                        <a:effectLst/>
                        <a:latin typeface="ＭＳ Ｐゴシック"/>
                      </a:endParaRPr>
                    </a:p>
                  </a:txBody>
                  <a:tcPr marL="8888" marR="8888" marT="888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モニタリングの方法</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2315">
                <a:tc vMerge="1">
                  <a:txBody>
                    <a:bodyPr/>
                    <a:lstStyle/>
                    <a:p>
                      <a:pPr algn="l" fontAlgn="ctr"/>
                      <a:endParaRPr lang="ja-JP" altLang="en-US" sz="900" b="0" i="0" u="none" strike="noStrike" dirty="0">
                        <a:solidFill>
                          <a:srgbClr val="000000"/>
                        </a:solidFill>
                        <a:effectLst/>
                        <a:latin typeface="ＭＳ Ｐゴシック"/>
                      </a:endParaRPr>
                    </a:p>
                  </a:txBody>
                  <a:tcPr marL="8888" marR="8888" marT="888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実習オリエンテーション</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介護支援サービス（ケアマネジメント）の展開技術</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hMerge="1">
                  <a:txBody>
                    <a:bodyPr/>
                    <a:lstStyle/>
                    <a:p>
                      <a:pPr algn="r" fontAlgn="ctr"/>
                      <a:endPar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相談面接技術の理解</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地域包括支援センターの概要</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rowSpan="8">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演習</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介護支援サービス（ケアマネジメント）の基礎</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技術</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315">
                <a:tc vMerge="1">
                  <a:txBody>
                    <a:bodyPr/>
                    <a:lstStyle/>
                    <a:p>
                      <a:pPr algn="l" fontAlgn="ctr"/>
                      <a:endParaRPr lang="ja-JP" altLang="en-US" sz="900" b="0" i="0" u="none" strike="noStrike">
                        <a:solidFill>
                          <a:srgbClr val="000000"/>
                        </a:solidFill>
                        <a:effectLst/>
                        <a:latin typeface="ＭＳ Ｐゴシック"/>
                      </a:endParaRPr>
                    </a:p>
                  </a:txBody>
                  <a:tcPr marL="8888" marR="8888" marT="888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3">
                  <a:txBody>
                    <a:bodyPr/>
                    <a:lstStyle/>
                    <a:p>
                      <a:pPr algn="l" fontAlgn="ctr"/>
                      <a:r>
                        <a:rPr lang="ja-JP" altLang="en-US" sz="900" b="0" i="0" u="none" strike="noStrike">
                          <a:solidFill>
                            <a:srgbClr val="000000"/>
                          </a:solidFill>
                          <a:effectLst/>
                          <a:latin typeface="ＭＳ Ｐゴシック"/>
                        </a:rPr>
                        <a:t>　</a:t>
                      </a:r>
                    </a:p>
                    <a:p>
                      <a:pPr algn="l" fontAlgn="ctr"/>
                      <a:r>
                        <a:rPr lang="ja-JP" altLang="en-US" sz="900" b="0" i="0" u="none" strike="noStrike">
                          <a:solidFill>
                            <a:srgbClr val="000000"/>
                          </a:solidFill>
                          <a:effectLst/>
                          <a:latin typeface="ＭＳ Ｐゴシック"/>
                        </a:rPr>
                        <a:t>　</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アセスメント、ニーズの把握の方法</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2315">
                <a:tc vMerge="1">
                  <a:txBody>
                    <a:bodyPr/>
                    <a:lstStyle/>
                    <a:p>
                      <a:pPr algn="l" fontAlgn="ctr"/>
                      <a:endParaRPr lang="ja-JP" altLang="en-US" sz="900" b="0" i="0" u="none" strike="noStrike">
                        <a:solidFill>
                          <a:srgbClr val="000000"/>
                        </a:solidFill>
                        <a:effectLst/>
                        <a:latin typeface="ＭＳ Ｐゴシック"/>
                      </a:endParaRPr>
                    </a:p>
                  </a:txBody>
                  <a:tcPr marL="8888" marR="8888" marT="888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pPr algn="l" fontAlgn="ctr"/>
                      <a:endParaRPr lang="ja-JP" altLang="en-US" sz="900" b="0" i="0" u="none" strike="noStrike">
                        <a:solidFill>
                          <a:srgbClr val="000000"/>
                        </a:solidFill>
                        <a:effectLst/>
                        <a:latin typeface="ＭＳ Ｐゴシック"/>
                      </a:endParaRPr>
                    </a:p>
                  </a:txBody>
                  <a:tcPr marL="8888" marR="8888"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アセスメント、居宅サービス計画等作成演習</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5845">
                <a:tc vMerge="1">
                  <a:txBody>
                    <a:bodyPr/>
                    <a:lstStyle/>
                    <a:p>
                      <a:pPr algn="l" fontAlgn="ctr"/>
                      <a:endParaRPr lang="ja-JP" altLang="en-US" sz="900" b="0" i="0" u="none" strike="noStrike">
                        <a:solidFill>
                          <a:srgbClr val="000000"/>
                        </a:solidFill>
                        <a:effectLst/>
                        <a:latin typeface="ＭＳ Ｐゴシック"/>
                      </a:endParaRPr>
                    </a:p>
                  </a:txBody>
                  <a:tcPr marL="8888" marR="8888" marT="888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tcPr>
                </a:tc>
                <a:tc vMerge="1">
                  <a:txBody>
                    <a:bodyPr/>
                    <a:lstStyle/>
                    <a:p>
                      <a:pPr algn="l" fontAlgn="ctr"/>
                      <a:endParaRPr lang="ja-JP" altLang="en-US" sz="900" b="0" i="0" u="none" strike="noStrike">
                        <a:solidFill>
                          <a:srgbClr val="000000"/>
                        </a:solidFill>
                        <a:effectLst/>
                        <a:latin typeface="ＭＳ Ｐゴシック"/>
                      </a:endParaRPr>
                    </a:p>
                  </a:txBody>
                  <a:tcPr marL="8888" marR="8888"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居宅サービス計画等の作成</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介護予防支援（ケアマネジメント）</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231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3">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介護支援サービス（ケアマネジメント）の展開</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技術</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315">
                <a:tc vMerge="1">
                  <a:txBody>
                    <a:bodyPr/>
                    <a:lstStyle/>
                    <a:p>
                      <a:pPr algn="l" fontAlgn="ctr"/>
                      <a:endParaRPr lang="ja-JP" altLang="en-US" sz="900" b="0" i="0" u="none" strike="noStrike" dirty="0">
                        <a:solidFill>
                          <a:srgbClr val="000000"/>
                        </a:solidFill>
                        <a:effectLst/>
                        <a:latin typeface="ＭＳ Ｐゴシック"/>
                      </a:endParaRPr>
                    </a:p>
                  </a:txBody>
                  <a:tcPr marL="8888" marR="8888" marT="888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チームアプローチ演習</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2315">
                <a:tc vMerge="1">
                  <a:txBody>
                    <a:bodyPr/>
                    <a:lstStyle/>
                    <a:p>
                      <a:endParaRPr kumimoji="1" lang="ja-JP" altLang="en-US"/>
                    </a:p>
                  </a:txBody>
                  <a:tcPr/>
                </a:tc>
                <a:tc gridSpan="2">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意見交換、講評</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4653">
                <a:tc>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実習</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介護支援サービス（ケアマネジメント）の基礎技術に関する実習　</a:t>
                      </a: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016">
                <a:tc gridSpan="3">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合計</a:t>
                      </a: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888" marR="8888"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624" marR="9624" marT="88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740722718"/>
              </p:ext>
            </p:extLst>
          </p:nvPr>
        </p:nvGraphicFramePr>
        <p:xfrm>
          <a:off x="77876" y="5553376"/>
          <a:ext cx="4093032" cy="1260000"/>
        </p:xfrm>
        <a:graphic>
          <a:graphicData uri="http://schemas.openxmlformats.org/drawingml/2006/table">
            <a:tbl>
              <a:tblPr/>
              <a:tblGrid>
                <a:gridCol w="272445"/>
                <a:gridCol w="3430732"/>
                <a:gridCol w="389855"/>
              </a:tblGrid>
              <a:tr h="180000">
                <a:tc gridSpan="2">
                  <a:txBody>
                    <a:bodyPr/>
                    <a:lstStyle/>
                    <a:p>
                      <a:pPr algn="ctr" fontAlgn="ct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研修課目</a:t>
                      </a:r>
                      <a:r>
                        <a:rPr lang="zh-TW"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介護支援専門員</a:t>
                      </a:r>
                      <a:r>
                        <a:rPr lang="zh-TW"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実務</a:t>
                      </a: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従事者基礎研修）</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pPr algn="ctr"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時間</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180000">
                <a:tc rowSpan="3">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ケアマネジメントとそれを担う介護支援専門員の倫理</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00">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ケアマネジメントのプロセスとその基本的考え方</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７</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00">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ケアマネジメント演習講評</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80000">
                <a:tc rowSpan="2">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演習</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ケアマネジメント点検演習</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00">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研修を振り返っての意見交換、ネットワーク作り</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80000">
                <a:tc gridSpan="2">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合計</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915584777"/>
              </p:ext>
            </p:extLst>
          </p:nvPr>
        </p:nvGraphicFramePr>
        <p:xfrm>
          <a:off x="5243092" y="476672"/>
          <a:ext cx="4404881" cy="6255048"/>
        </p:xfrm>
        <a:graphic>
          <a:graphicData uri="http://schemas.openxmlformats.org/drawingml/2006/table">
            <a:tbl>
              <a:tblPr/>
              <a:tblGrid>
                <a:gridCol w="237576"/>
                <a:gridCol w="275878"/>
                <a:gridCol w="3507829"/>
                <a:gridCol w="383598"/>
              </a:tblGrid>
              <a:tr h="144017">
                <a:tc gridSpan="3">
                  <a:txBody>
                    <a:bodyPr/>
                    <a:lstStyle/>
                    <a:p>
                      <a:pPr algn="ctr"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課目（新・介護支援専門員実務研修）</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時間</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r>
              <a:tr h="198295">
                <a:tc rowSpan="7">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介護保険制度の理念・</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現状及びケアマネジメント</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ケアマネジメント</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に係る法令</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等の</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理解（新）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地域包括ケアシステム及び社会資源（新）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ケアマネジメントに必要な医療との連携及び多職種協働の意義（新）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人格の尊重及び権利擁護並びに介護支援専門員の倫理（新）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ケアマネジメントのプロセス（新）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6462">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実習オリエンテーション</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rowSpan="20">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講義・演習</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自立支援のためのケアマネジメントの基本</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相談援助の専門職としての基本姿勢及び相談援助技術の基礎</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利用者、多くの種類の専門職等への説明及び合意（新）</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介護支援専門員に求められるマネジメント（チームマネジメン</a:t>
                      </a:r>
                      <a:endPar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ト）（新）</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２</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gridSpan="3">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ケアマネジメントに必要な基礎知識及び技術</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ct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受付及び相談並びに契約</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アセスメント及びニーズの把握の方法</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居宅サービス計画等の作成</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サービス担当者会議の意義及び進め方（新）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モニタリング及び評価</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実習</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振り返り</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3">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ケアマネジメントの</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展開（新）</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基礎理解</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脳血管疾患に</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関する</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事例</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５</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認知症に関する</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事例</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５</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筋骨格系疾患</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と廃用症候群に</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関する</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事例</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５</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30">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内臓の機能不全（糖尿病、高血圧、脂質異常症、心疾患</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、呼吸器疾患、腎臓病</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肝臓病等）</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に関する事例</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５</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看取りに関する</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事例</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５</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アセスメント、居宅サービス計画等作成の総合</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演習（新）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５</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295">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研修</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全体を振り返っての意見交換、</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講評及びネットワーク作り</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1712">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実習</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ケアマネジメントの基礎技術に関する実習</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295">
                <a:tc gridSpan="3">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合計</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32" marR="5632"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８７</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98" marR="6098" marT="56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 name="正方形/長方形 13"/>
          <p:cNvSpPr/>
          <p:nvPr/>
        </p:nvSpPr>
        <p:spPr>
          <a:xfrm>
            <a:off x="546" y="0"/>
            <a:ext cx="9901238" cy="3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介護支援専門員実務研修の見直しについて</a:t>
            </a:r>
            <a:endParaRPr kumimoji="1" lang="ja-JP" altLang="en-US" sz="20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16" name="正方形/長方形 15"/>
          <p:cNvSpPr/>
          <p:nvPr/>
        </p:nvSpPr>
        <p:spPr>
          <a:xfrm>
            <a:off x="4248930" y="1988840"/>
            <a:ext cx="467775" cy="2880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248930" y="5661248"/>
            <a:ext cx="467775" cy="28768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482816" y="2204896"/>
            <a:ext cx="233905" cy="34920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4482818" y="3284984"/>
            <a:ext cx="760260" cy="864096"/>
          </a:xfrm>
          <a:prstGeom prst="rightArrow">
            <a:avLst>
              <a:gd name="adj1" fmla="val 52784"/>
              <a:gd name="adj2" fmla="val 47125"/>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171046" y="4077072"/>
            <a:ext cx="1072032" cy="9807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050" dirty="0" smtClean="0">
                <a:solidFill>
                  <a:schemeClr val="tx1"/>
                </a:solidFill>
              </a:rPr>
              <a:t>任意研修であった</a:t>
            </a:r>
            <a:r>
              <a:rPr lang="ja-JP" altLang="en-US" sz="1050" dirty="0" smtClean="0">
                <a:solidFill>
                  <a:schemeClr val="tx1"/>
                </a:solidFill>
              </a:rPr>
              <a:t>実務従事者基礎研修を統合</a:t>
            </a:r>
            <a:endParaRPr lang="en-US" altLang="ja-JP" sz="1050" dirty="0" smtClean="0">
              <a:solidFill>
                <a:schemeClr val="tx1"/>
              </a:solidFill>
            </a:endParaRPr>
          </a:p>
          <a:p>
            <a:r>
              <a:rPr lang="ja-JP" altLang="en-US" sz="1050" dirty="0" smtClean="0">
                <a:solidFill>
                  <a:schemeClr val="tx1"/>
                </a:solidFill>
              </a:rPr>
              <a:t>（＝実務研修の充実）</a:t>
            </a:r>
            <a:endParaRPr kumimoji="1" lang="ja-JP" altLang="en-US" sz="1050" dirty="0">
              <a:solidFill>
                <a:schemeClr val="tx1"/>
              </a:solidFill>
            </a:endParaRPr>
          </a:p>
        </p:txBody>
      </p:sp>
      <p:sp>
        <p:nvSpPr>
          <p:cNvPr id="11" name="正方形/長方形 10"/>
          <p:cNvSpPr/>
          <p:nvPr/>
        </p:nvSpPr>
        <p:spPr>
          <a:xfrm rot="5400000">
            <a:off x="-114698" y="102251"/>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288</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01117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546" y="0"/>
            <a:ext cx="9901238" cy="3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介護支援専門員専門研修の見直しについて</a:t>
            </a:r>
            <a:endParaRPr kumimoji="1" lang="ja-JP" altLang="en-US" sz="2000" dirty="0">
              <a:solidFill>
                <a:schemeClr val="tx1"/>
              </a:solidFill>
              <a:latin typeface="ＤＦ特太ゴシック体" panose="020B0509000000000000" pitchFamily="49" charset="-128"/>
              <a:ea typeface="ＤＦ特太ゴシック体" panose="020B0509000000000000"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970948730"/>
              </p:ext>
            </p:extLst>
          </p:nvPr>
        </p:nvGraphicFramePr>
        <p:xfrm>
          <a:off x="32322" y="443524"/>
          <a:ext cx="4918855" cy="4353628"/>
        </p:xfrm>
        <a:graphic>
          <a:graphicData uri="http://schemas.openxmlformats.org/drawingml/2006/table">
            <a:tbl>
              <a:tblPr/>
              <a:tblGrid>
                <a:gridCol w="247624"/>
                <a:gridCol w="4280831"/>
                <a:gridCol w="390400"/>
              </a:tblGrid>
              <a:tr h="143783">
                <a:tc gridSpan="2">
                  <a:txBody>
                    <a:bodyPr/>
                    <a:lstStyle/>
                    <a:p>
                      <a:pPr algn="ctr" fontAlgn="ct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研修課目（専門研修</a:t>
                      </a:r>
                      <a:r>
                        <a:rPr lang="en-US" altLang="zh-TW" sz="900" b="0" i="0" u="none" strike="noStrike" dirty="0">
                          <a:solidFill>
                            <a:srgbClr val="000000"/>
                          </a:solidFill>
                          <a:effectLst/>
                          <a:latin typeface="ＭＳ ゴシック" panose="020B0609070205080204" pitchFamily="49" charset="-128"/>
                          <a:ea typeface="ＭＳ ゴシック" panose="020B0609070205080204" pitchFamily="49" charset="-128"/>
                        </a:rPr>
                        <a:t>Ⅰ</a:t>
                      </a: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pPr algn="ctr"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時間</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23078">
                <a:tc rowSpan="16">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a:t>
                      </a:r>
                      <a:endPar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介護保険制度論</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endParaRPr kumimoji="1" lang="ja-JP" altLang="en-US"/>
                    </a:p>
                  </a:txBody>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対人個別援助</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ケアマネジメントとそれを担う介護支援専門員の倫理</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ケアマネジメントのプロセスとその基本的考え方</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保健医療福祉の基礎理解「高齢者の疾病と対処及び主治医との連携」</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保健医療福祉の基礎理解「社会資源活用」</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保健医療福祉の基礎理解「人格の尊重及び権利擁護</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保健医療福祉の基礎理解「リハビリテーション</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保健医療福祉の基礎理解「認知症高齢者・精神疾患</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サービスの活用と連携「訪問介護・訪問入浴介護</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サービスの活用と連携「訪問看護・訪問リハビリテーション</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サービスの活用と連携「居宅療養管理指導</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サービスの活用と連携「通所介護・通所リハビリテーション</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07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サービスの活用と連携「短期入所・介護保険施設</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0727">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サービスの活用と連携「介護保険施設・認知症対応型共同生活介護</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特定</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施設入居者生活介護</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257">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サービスの活用と連携「福祉用具・住宅改修</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3702">
                <a:tc>
                  <a:txBody>
                    <a:bodyPr/>
                    <a:lstStyle/>
                    <a:p>
                      <a:pPr algn="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演習</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対人個別援助技術（ソーシャルケースワーク）</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９</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660">
                <a:tc gridSpan="2">
                  <a:txBody>
                    <a:bodyPr/>
                    <a:lstStyle/>
                    <a:p>
                      <a:pPr algn="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合計</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347464572"/>
              </p:ext>
            </p:extLst>
          </p:nvPr>
        </p:nvGraphicFramePr>
        <p:xfrm>
          <a:off x="38452" y="4869162"/>
          <a:ext cx="4912183" cy="1966862"/>
        </p:xfrm>
        <a:graphic>
          <a:graphicData uri="http://schemas.openxmlformats.org/drawingml/2006/table">
            <a:tbl>
              <a:tblPr/>
              <a:tblGrid>
                <a:gridCol w="245090"/>
                <a:gridCol w="4277236"/>
                <a:gridCol w="389857"/>
              </a:tblGrid>
              <a:tr h="169093">
                <a:tc gridSpan="2">
                  <a:txBody>
                    <a:bodyPr/>
                    <a:lstStyle/>
                    <a:p>
                      <a:pPr algn="ctr" fontAlgn="ct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研修課目（専門研修</a:t>
                      </a:r>
                      <a:r>
                        <a:rPr lang="en-US" altLang="zh-TW" sz="900" b="0" i="0" u="none" strike="noStrike" dirty="0">
                          <a:solidFill>
                            <a:srgbClr val="000000"/>
                          </a:solidFill>
                          <a:effectLst/>
                          <a:latin typeface="ＭＳ ゴシック" panose="020B0609070205080204" pitchFamily="49" charset="-128"/>
                          <a:ea typeface="ＭＳ ゴシック" panose="020B0609070205080204" pitchFamily="49" charset="-128"/>
                        </a:rPr>
                        <a:t>Ⅱ</a:t>
                      </a: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pPr algn="ctr"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時間</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32668">
                <a:tc rowSpan="4">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a:t>
                      </a:r>
                      <a:endPar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介護支援専門員特別講義</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66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介護支援専門員の課題</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2668">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「居宅介護支援」事例研究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668">
                <a:tc vMerge="1">
                  <a:txBody>
                    <a:bodyPr/>
                    <a:lstStyle/>
                    <a:p>
                      <a:pPr algn="l"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zh-TW"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施設介護支援」事例研究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668">
                <a:tc rowSpan="3">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演習</a:t>
                      </a:r>
                      <a:endPar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サービス担当者会議演習</a:t>
                      </a: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2668">
                <a:tc vMerge="1">
                  <a:txBody>
                    <a:bodyPr/>
                    <a:lstStyle/>
                    <a:p>
                      <a:pPr algn="l"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「居宅介護支援」演習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a:t>
                      </a: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668">
                <a:tc vMerge="1">
                  <a:txBody>
                    <a:bodyPr/>
                    <a:lstStyle/>
                    <a:p>
                      <a:pPr algn="l"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「施設介護支援」</a:t>
                      </a:r>
                      <a:r>
                        <a:rPr lang="zh-TW"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演習</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　　　　</a:t>
                      </a:r>
                      <a:r>
                        <a:rPr lang="en-US" altLang="ja-JP"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9093">
                <a:tc gridSpan="2">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合計</a:t>
                      </a: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r"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２０</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2990110228"/>
              </p:ext>
            </p:extLst>
          </p:nvPr>
        </p:nvGraphicFramePr>
        <p:xfrm>
          <a:off x="4989659" y="459155"/>
          <a:ext cx="4658754" cy="4247999"/>
        </p:xfrm>
        <a:graphic>
          <a:graphicData uri="http://schemas.openxmlformats.org/drawingml/2006/table">
            <a:tbl>
              <a:tblPr/>
              <a:tblGrid>
                <a:gridCol w="181437"/>
                <a:gridCol w="266873"/>
                <a:gridCol w="293597"/>
                <a:gridCol w="3478780"/>
                <a:gridCol w="438067"/>
              </a:tblGrid>
              <a:tr h="156062">
                <a:tc>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研修課目（専門研修</a:t>
                      </a:r>
                      <a:r>
                        <a:rPr lang="en-US" altLang="zh-TW" sz="900" b="0" i="0" u="none" strike="noStrike" dirty="0">
                          <a:solidFill>
                            <a:srgbClr val="000000"/>
                          </a:solidFill>
                          <a:effectLst/>
                          <a:latin typeface="ＭＳ ゴシック" panose="020B0609070205080204" pitchFamily="49" charset="-128"/>
                          <a:ea typeface="ＭＳ ゴシック" panose="020B0609070205080204" pitchFamily="49" charset="-128"/>
                        </a:rPr>
                        <a:t>Ⅰ</a:t>
                      </a: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pPr algn="ctr"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時間</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30587">
                <a:tc>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rowSpan="5">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介護保険制度及び地域包括ケアシステム</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の現状</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587">
                <a:tc>
                  <a:txBody>
                    <a:bodyPr/>
                    <a:lstStyle/>
                    <a:p>
                      <a:pPr algn="ctr" fontAlgn="ctr"/>
                      <a:endPar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対人個別援助技術及び地域援助技術</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587">
                <a:tc>
                  <a:txBody>
                    <a:bodyPr/>
                    <a:lstStyle/>
                    <a:p>
                      <a:pPr algn="ctr" fontAlgn="ctr"/>
                      <a:endPar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ケアマネジメントの実践における倫理</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2712">
                <a:tc>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ケアマネジメントに必要な医療との連携及び多職種協働の</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実践（新）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4034">
                <a:tc>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個人での学習及び介護支援専門員相互間の学習（新）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4034">
                <a:tc>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rowSpan="11">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講義・演習</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ケアマネジメントにおける実践の振り返り及び課題の設定</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１２　　　</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6722">
                <a:tc rowSpan="2">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noFill/>
                      <a:prstDash val="solid"/>
                      <a:round/>
                      <a:headEnd type="none" w="med" len="med"/>
                      <a:tailEnd type="none" w="med" len="med"/>
                    </a:lnB>
                  </a:tcPr>
                </a:tc>
                <a:tc gridSpan="3">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ケアマネジメントの演習（新）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kumimoji="1" lang="ja-JP" altLang="en-US"/>
                    </a:p>
                  </a:txBody>
                  <a:tcPr/>
                </a:tc>
                <a:tc h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248">
                <a:tc vMerge="1">
                  <a:txBody>
                    <a:bodyPr/>
                    <a:lstStyle/>
                    <a:p>
                      <a:endParaRPr kumimoji="1" lang="ja-JP" altLang="en-US"/>
                    </a:p>
                  </a:txBody>
                  <a:tcPr/>
                </a:tc>
                <a:tc vMerge="1">
                  <a:txBody>
                    <a:bodyPr/>
                    <a:lstStyle/>
                    <a:p>
                      <a:endParaRPr kumimoji="1" lang="ja-JP" altLang="en-US"/>
                    </a:p>
                  </a:txBody>
                  <a:tcPr/>
                </a:tc>
                <a:tc row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rowSpan="2">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リハビリテーション及び福祉用具の活用に関する事例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0587">
                <a:tc>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12700" cap="flat" cmpd="sng" algn="ctr">
                      <a:solidFill>
                        <a:schemeClr val="tx1"/>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fontAlgn="ct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0587">
                <a:tc>
                  <a:txBody>
                    <a:bodyPr/>
                    <a:lstStyle/>
                    <a:p>
                      <a:pPr algn="ctr" fontAlgn="ctr"/>
                      <a:endPar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12700" cap="flat" cmpd="sng" algn="ctr">
                      <a:solidFill>
                        <a:schemeClr val="tx1"/>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看取り等における看護サービスの活用に関する事例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0587">
                <a:tc>
                  <a:txBody>
                    <a:bodyPr/>
                    <a:lstStyle/>
                    <a:p>
                      <a:pPr algn="ctr" fontAlgn="ctr"/>
                      <a:endPar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認知症に関する事例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0587">
                <a:tc>
                  <a:txBody>
                    <a:bodyPr/>
                    <a:lstStyle/>
                    <a:p>
                      <a:pPr algn="ctr" fontAlgn="ctr"/>
                      <a:endPar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入退院時等における医療との連携に関する事例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0587">
                <a:tc>
                  <a:txBody>
                    <a:bodyPr/>
                    <a:lstStyle/>
                    <a:p>
                      <a:pPr algn="ctr" fontAlgn="ctr"/>
                      <a:endPar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家族への支援の視点が必要な事例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0587">
                <a:tc>
                  <a:txBody>
                    <a:bodyPr/>
                    <a:lstStyle/>
                    <a:p>
                      <a:pPr algn="ctr" fontAlgn="ctr"/>
                      <a:endPar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no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社会資源の活用に向けた関係機関との連携に関する事例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46202">
                <a:tc>
                  <a:txBody>
                    <a:bodyPr/>
                    <a:lstStyle/>
                    <a:p>
                      <a:pPr algn="ctr" fontAlgn="ctr"/>
                      <a:endParaRPr lang="ja-JP" altLang="en-US" sz="9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状態に応じた多様なサービス（地域密着型サービス、施設サービス等）の活用に関する事例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0587">
                <a:tc>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研修全体を振り返っての意見交換、</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講評及びネットワーク作り（新）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5115">
                <a:tc>
                  <a:txBody>
                    <a:bodyPr/>
                    <a:lstStyle/>
                    <a:p>
                      <a:pPr algn="ct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合計</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５６</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194645077"/>
              </p:ext>
            </p:extLst>
          </p:nvPr>
        </p:nvGraphicFramePr>
        <p:xfrm>
          <a:off x="5165024" y="4815199"/>
          <a:ext cx="4483389" cy="2042827"/>
        </p:xfrm>
        <a:graphic>
          <a:graphicData uri="http://schemas.openxmlformats.org/drawingml/2006/table">
            <a:tbl>
              <a:tblPr/>
              <a:tblGrid>
                <a:gridCol w="272947"/>
                <a:gridCol w="332688"/>
                <a:gridCol w="3441408"/>
                <a:gridCol w="436346"/>
              </a:tblGrid>
              <a:tr h="162046">
                <a:tc gridSpan="3">
                  <a:txBody>
                    <a:bodyPr/>
                    <a:lstStyle/>
                    <a:p>
                      <a:pPr algn="ctr" fontAlgn="ct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研修課目（専門研修</a:t>
                      </a:r>
                      <a:r>
                        <a:rPr lang="en-US" altLang="zh-TW" sz="900" b="0" i="0" u="none" strike="noStrike" dirty="0">
                          <a:solidFill>
                            <a:srgbClr val="000000"/>
                          </a:solidFill>
                          <a:effectLst/>
                          <a:latin typeface="ＭＳ ゴシック" panose="020B0609070205080204" pitchFamily="49" charset="-128"/>
                          <a:ea typeface="ＭＳ ゴシック" panose="020B0609070205080204" pitchFamily="49" charset="-128"/>
                        </a:rPr>
                        <a:t>Ⅱ</a:t>
                      </a:r>
                      <a:r>
                        <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pPr algn="ctr" fontAlgn="ctr"/>
                      <a:endParaRPr lang="zh-TW"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時間</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79067">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介護保険制度及び地域包括ケアシステム</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の今後の展開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046">
                <a:tc rowSpan="8">
                  <a:txBody>
                    <a:bodyPr/>
                    <a:lstStyle/>
                    <a:p>
                      <a:pPr algn="ct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講義・演習</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ケアマネジメントにおける実践</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事例の研究及び</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発表（新）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62046">
                <a:tc vMerge="1">
                  <a:txBody>
                    <a:bodyPr/>
                    <a:lstStyle/>
                    <a:p>
                      <a:pPr algn="ctr" fontAlgn="ct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リハビリテーション及び福祉用具の活用に関する事例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2046">
                <a:tc vMerge="1">
                  <a:txBody>
                    <a:bodyPr/>
                    <a:lstStyle/>
                    <a:p>
                      <a:endParaRPr kumimoji="1" lang="ja-JP" altLang="en-US"/>
                    </a:p>
                  </a:txBody>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看取り等における看護サービスの活用に関する事例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2046">
                <a:tc vMerge="1">
                  <a:txBody>
                    <a:bodyPr/>
                    <a:lstStyle/>
                    <a:p>
                      <a:endParaRPr kumimoji="1" lang="ja-JP" altLang="en-US"/>
                    </a:p>
                  </a:txBody>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認知症に関する事例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2046">
                <a:tc vMerge="1">
                  <a:txBody>
                    <a:bodyPr/>
                    <a:lstStyle/>
                    <a:p>
                      <a:endParaRPr kumimoji="1" lang="ja-JP" altLang="en-US"/>
                    </a:p>
                  </a:txBody>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入退院時等における医療との連携に関する事例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2046">
                <a:tc vMerge="1">
                  <a:txBody>
                    <a:bodyPr/>
                    <a:lstStyle/>
                    <a:p>
                      <a:endParaRPr kumimoji="1" lang="ja-JP" altLang="en-US"/>
                    </a:p>
                  </a:txBody>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家族への支援の視点が必要な事例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2046">
                <a:tc vMerge="1">
                  <a:txBody>
                    <a:bodyPr/>
                    <a:lstStyle/>
                    <a:p>
                      <a:endParaRPr kumimoji="1" lang="ja-JP" altLang="en-US"/>
                    </a:p>
                  </a:txBody>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社会資源の活用に向けた関係機関との連携に関する事例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571">
                <a:tc vMerge="1">
                  <a:txBody>
                    <a:bodyPr/>
                    <a:lstStyle/>
                    <a:p>
                      <a:endParaRPr kumimoji="1" lang="ja-JP" altLang="en-US"/>
                    </a:p>
                  </a:txBody>
                  <a:tcPr/>
                </a:tc>
                <a:tc vMerge="1">
                  <a:txBody>
                    <a:bodyPr/>
                    <a:lstStyle/>
                    <a:p>
                      <a:pPr algn="l"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状態に応じた多様なサービス（地域密着型サービス、施設サービス等）の活用に関する事例</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53821">
                <a:tc gridSpan="3">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合計</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ct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３２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22" name="右矢印 21"/>
          <p:cNvSpPr/>
          <p:nvPr/>
        </p:nvSpPr>
        <p:spPr>
          <a:xfrm>
            <a:off x="4989646" y="1772816"/>
            <a:ext cx="175416" cy="1656184"/>
          </a:xfrm>
          <a:prstGeom prst="rightArrow">
            <a:avLst>
              <a:gd name="adj1" fmla="val 51699"/>
              <a:gd name="adj2" fmla="val 56946"/>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94393" y="4617152"/>
            <a:ext cx="475678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rPr>
              <a:t>※</a:t>
            </a:r>
            <a:r>
              <a:rPr kumimoji="1" lang="ja-JP" altLang="en-US" sz="1050" dirty="0" smtClean="0">
                <a:solidFill>
                  <a:schemeClr val="tx1"/>
                </a:solidFill>
              </a:rPr>
              <a:t>３課目を選択して受講</a:t>
            </a:r>
            <a:endParaRPr kumimoji="1" lang="ja-JP" altLang="en-US" sz="1050" dirty="0">
              <a:solidFill>
                <a:schemeClr val="tx1"/>
              </a:solidFill>
            </a:endParaRPr>
          </a:p>
        </p:txBody>
      </p:sp>
      <p:sp>
        <p:nvSpPr>
          <p:cNvPr id="9" name="右矢印 8"/>
          <p:cNvSpPr/>
          <p:nvPr/>
        </p:nvSpPr>
        <p:spPr>
          <a:xfrm>
            <a:off x="4989646" y="5013176"/>
            <a:ext cx="175416" cy="1656184"/>
          </a:xfrm>
          <a:prstGeom prst="rightArrow">
            <a:avLst>
              <a:gd name="adj1" fmla="val 51699"/>
              <a:gd name="adj2" fmla="val 56946"/>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93845" y="6669360"/>
            <a:ext cx="475678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rPr>
              <a:t>※</a:t>
            </a:r>
            <a:r>
              <a:rPr lang="ja-JP" altLang="en-US" sz="1050" dirty="0" smtClean="0">
                <a:solidFill>
                  <a:schemeClr val="tx1"/>
                </a:solidFill>
              </a:rPr>
              <a:t>１か</a:t>
            </a:r>
            <a:r>
              <a:rPr lang="en-US" altLang="ja-JP" sz="1050" dirty="0" smtClean="0">
                <a:solidFill>
                  <a:schemeClr val="tx1"/>
                </a:solidFill>
              </a:rPr>
              <a:t>※</a:t>
            </a:r>
            <a:r>
              <a:rPr lang="ja-JP" altLang="en-US" sz="1050" dirty="0" smtClean="0">
                <a:solidFill>
                  <a:schemeClr val="tx1"/>
                </a:solidFill>
              </a:rPr>
              <a:t>２を選択して受講</a:t>
            </a:r>
            <a:endParaRPr kumimoji="1" lang="ja-JP" altLang="en-US" sz="1050" dirty="0">
              <a:solidFill>
                <a:schemeClr val="tx1"/>
              </a:solidFill>
            </a:endParaRPr>
          </a:p>
        </p:txBody>
      </p:sp>
      <p:sp>
        <p:nvSpPr>
          <p:cNvPr id="11" name="正方形/長方形 10"/>
          <p:cNvSpPr/>
          <p:nvPr/>
        </p:nvSpPr>
        <p:spPr>
          <a:xfrm rot="5400000">
            <a:off x="-102251" y="6494892"/>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289</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58616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546" y="-5850"/>
            <a:ext cx="9901238" cy="3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主任介護支援専門員研修の見直しについて</a:t>
            </a:r>
            <a:endParaRPr kumimoji="1" lang="ja-JP" altLang="en-US" sz="2000" dirty="0">
              <a:solidFill>
                <a:schemeClr val="tx1"/>
              </a:solidFill>
              <a:latin typeface="ＤＦ特太ゴシック体" panose="020B0509000000000000" pitchFamily="49" charset="-128"/>
              <a:ea typeface="ＤＦ特太ゴシック体" panose="020B0509000000000000" pitchFamily="49"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220830145"/>
              </p:ext>
            </p:extLst>
          </p:nvPr>
        </p:nvGraphicFramePr>
        <p:xfrm>
          <a:off x="38436" y="476672"/>
          <a:ext cx="4482246" cy="3323436"/>
        </p:xfrm>
        <a:graphic>
          <a:graphicData uri="http://schemas.openxmlformats.org/drawingml/2006/table">
            <a:tbl>
              <a:tblPr/>
              <a:tblGrid>
                <a:gridCol w="244015"/>
                <a:gridCol w="3830709"/>
                <a:gridCol w="407522"/>
              </a:tblGrid>
              <a:tr h="216024">
                <a:tc gridSpan="2">
                  <a:txBody>
                    <a:bodyPr/>
                    <a:lstStyle/>
                    <a:p>
                      <a:pPr algn="ctr"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研修課目</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pPr algn="ctr"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a:txBody>
                    <a:bodyPr/>
                    <a:lstStyle/>
                    <a:p>
                      <a:pPr algn="ctr" fontAlgn="ctr"/>
                      <a:r>
                        <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rPr>
                        <a:t>時間</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r>
              <a:tr h="258951">
                <a:tc rowSpan="8">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対人援助者監督指導（スーパービジョン）</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951">
                <a:tc vMerge="1">
                  <a:txBody>
                    <a:bodyPr/>
                    <a:lstStyle/>
                    <a:p>
                      <a:pPr algn="ctr" fontAlgn="ct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地域援助技術（コミュニティソーシャルワーク）</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951">
                <a:tc vMerge="1">
                  <a:txBody>
                    <a:bodyPr/>
                    <a:lstStyle/>
                    <a:p>
                      <a:pPr algn="ctr" fontAlgn="ct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人事・経営管理に関する講義</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951">
                <a:tc vMerge="1">
                  <a:txBody>
                    <a:bodyPr/>
                    <a:lstStyle/>
                    <a:p>
                      <a:pPr algn="ctr" fontAlgn="ct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主任介護支援専門員の役割と視点</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５</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95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ケアマネジメントとそれを担う介護支援専門員の倫理</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95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ターミナルケア</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95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人事・経営管理</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95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サービス展開におけるリスクマネジメント</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951">
                <a:tc rowSpan="3">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演習</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対人援助者監督指導</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１２</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895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地域援助技術</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895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事例研究及び事例指導方法</a:t>
                      </a: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１８</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8951">
                <a:tc gridSpan="2">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合計</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６４</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775940016"/>
              </p:ext>
            </p:extLst>
          </p:nvPr>
        </p:nvGraphicFramePr>
        <p:xfrm>
          <a:off x="4951165" y="476672"/>
          <a:ext cx="4794710" cy="3348400"/>
        </p:xfrm>
        <a:graphic>
          <a:graphicData uri="http://schemas.openxmlformats.org/drawingml/2006/table">
            <a:tbl>
              <a:tblPr/>
              <a:tblGrid>
                <a:gridCol w="283935"/>
                <a:gridCol w="4064299"/>
                <a:gridCol w="446476"/>
              </a:tblGrid>
              <a:tr h="303075">
                <a:tc gridSpan="2">
                  <a:txBody>
                    <a:bodyPr/>
                    <a:lstStyle/>
                    <a:p>
                      <a:pPr algn="ctr"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研修課目</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pPr algn="ctr"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rPr>
                        <a:t>時間</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349085">
                <a:tc rowSpan="5">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主任介護支援専門員の役割と視点</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５</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277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a:t>
                      </a:r>
                      <a:r>
                        <a:rPr lang="ja-JP" altLang="en-US" sz="1050" b="0" i="0" u="none" strike="noStrike" smtClean="0">
                          <a:solidFill>
                            <a:srgbClr val="000000"/>
                          </a:solidFill>
                          <a:effectLst/>
                          <a:latin typeface="ＭＳ ゴシック" panose="020B0609070205080204" pitchFamily="49" charset="-128"/>
                          <a:ea typeface="ＭＳ ゴシック" panose="020B0609070205080204" pitchFamily="49" charset="-128"/>
                        </a:rPr>
                        <a:t>の実践に</a:t>
                      </a: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おける倫理的な課題に対する支援</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28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ターミナルケア</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277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人材育成及び業務管理</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5927">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運営管理におけるリスクマネジメント</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02771">
                <a:tc rowSpan="4">
                  <a:txBody>
                    <a:bodyPr/>
                    <a:lstStyle/>
                    <a:p>
                      <a:pPr algn="ctr"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講義・演習</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地域援助技術</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6777">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ケアマネジメントに必要な医療との連携及び多職種協働の実現（新）</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0277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対人援助者監督指導</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１８</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02771">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個別事例</a:t>
                      </a:r>
                      <a:r>
                        <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rPr>
                        <a:t>を</a:t>
                      </a:r>
                      <a:r>
                        <a:rPr lang="ja-JP" altLang="en-US" sz="1050" b="0" i="0" u="none" strike="noStrike" smtClean="0">
                          <a:solidFill>
                            <a:srgbClr val="000000"/>
                          </a:solidFill>
                          <a:effectLst/>
                          <a:latin typeface="ＭＳ ゴシック" panose="020B0609070205080204" pitchFamily="49" charset="-128"/>
                          <a:ea typeface="ＭＳ ゴシック" panose="020B0609070205080204" pitchFamily="49" charset="-128"/>
                        </a:rPr>
                        <a:t>通じた介護支援専門員に対する指導</a:t>
                      </a: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・支援の</a:t>
                      </a: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展開</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２４</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78400">
                <a:tc gridSpan="2">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合計</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smtClean="0">
                          <a:solidFill>
                            <a:srgbClr val="000000"/>
                          </a:solidFill>
                          <a:effectLst/>
                          <a:latin typeface="ＭＳ ゴシック" panose="020B0609070205080204" pitchFamily="49" charset="-128"/>
                          <a:ea typeface="ＭＳ ゴシック" panose="020B0609070205080204" pitchFamily="49" charset="-128"/>
                        </a:rPr>
                        <a:t>７０</a:t>
                      </a:r>
                      <a:endParaRPr lang="en-US" altLang="ja-JP"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264990130"/>
              </p:ext>
            </p:extLst>
          </p:nvPr>
        </p:nvGraphicFramePr>
        <p:xfrm>
          <a:off x="4911676" y="3933056"/>
          <a:ext cx="4834213" cy="2769736"/>
        </p:xfrm>
        <a:graphic>
          <a:graphicData uri="http://schemas.openxmlformats.org/drawingml/2006/table">
            <a:tbl>
              <a:tblPr/>
              <a:tblGrid>
                <a:gridCol w="322282"/>
                <a:gridCol w="306872"/>
                <a:gridCol w="3739400"/>
                <a:gridCol w="465659"/>
              </a:tblGrid>
              <a:tr h="269883">
                <a:tc gridSpan="3">
                  <a:txBody>
                    <a:bodyPr/>
                    <a:lstStyle/>
                    <a:p>
                      <a:pPr algn="r" fontAlgn="ctr"/>
                      <a:r>
                        <a:rPr lang="ja-JP" altLang="en-US" sz="1000" b="0" i="0" u="none" strike="noStrike" dirty="0">
                          <a:solidFill>
                            <a:srgbClr val="000000"/>
                          </a:solidFill>
                          <a:effectLst/>
                          <a:latin typeface="ＭＳ Ｐゴシック"/>
                        </a:rPr>
                        <a:t>研修</a:t>
                      </a:r>
                      <a:r>
                        <a:rPr lang="ja-JP" altLang="en-US" sz="1000" b="0" i="0" u="none" strike="noStrike" dirty="0" smtClean="0">
                          <a:solidFill>
                            <a:srgbClr val="000000"/>
                          </a:solidFill>
                          <a:effectLst/>
                          <a:latin typeface="ＭＳ Ｐゴシック"/>
                        </a:rPr>
                        <a:t>課目</a:t>
                      </a:r>
                      <a:endParaRPr lang="ja-JP" altLang="en-US" sz="1000" b="0" i="0" u="none" strike="noStrike" dirty="0">
                        <a:solidFill>
                          <a:srgbClr val="000000"/>
                        </a:solidFill>
                        <a:effectLst/>
                        <a:latin typeface="ＭＳ Ｐゴシック"/>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endParaRPr kumimoji="1" lang="ja-JP" altLang="en-US"/>
                    </a:p>
                  </a:txBody>
                  <a:tcPr/>
                </a:tc>
                <a:tc>
                  <a:txBody>
                    <a:bodyPr/>
                    <a:lstStyle/>
                    <a:p>
                      <a:pPr algn="r" fontAlgn="ctr"/>
                      <a:r>
                        <a:rPr lang="ja-JP" altLang="en-US" sz="1000" b="0" i="0" u="none" strike="noStrike">
                          <a:solidFill>
                            <a:srgbClr val="000000"/>
                          </a:solidFill>
                          <a:effectLst/>
                          <a:latin typeface="ＭＳ Ｐゴシック"/>
                        </a:rPr>
                        <a:t>時間</a:t>
                      </a: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342209">
                <a:tc>
                  <a:txBody>
                    <a:bodyPr/>
                    <a:lstStyle/>
                    <a:p>
                      <a:pPr algn="r" fontAlgn="ctr"/>
                      <a:r>
                        <a:rPr lang="ja-JP" altLang="en-US" sz="1100" b="0" i="0" u="none" strike="noStrike" dirty="0" smtClean="0">
                          <a:solidFill>
                            <a:srgbClr val="000000"/>
                          </a:solidFill>
                          <a:effectLst/>
                          <a:latin typeface="ＭＳ Ｐゴシック"/>
                        </a:rPr>
                        <a:t>講義</a:t>
                      </a:r>
                      <a:endParaRPr lang="ja-JP" altLang="en-US" sz="1100" b="0" i="0" u="none" strike="noStrike" dirty="0">
                        <a:solidFill>
                          <a:srgbClr val="000000"/>
                        </a:solidFill>
                        <a:effectLst/>
                        <a:latin typeface="ＭＳ Ｐゴシック"/>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effectLst/>
                          <a:latin typeface="ＭＳ Ｐゴシック"/>
                        </a:rPr>
                        <a:t>介護保険制度及び地域包括ケアシステムの</a:t>
                      </a:r>
                      <a:r>
                        <a:rPr lang="ja-JP" altLang="en-US" sz="1000" b="0" i="0" u="none" strike="noStrike" dirty="0" smtClean="0">
                          <a:solidFill>
                            <a:srgbClr val="000000"/>
                          </a:solidFill>
                          <a:effectLst/>
                          <a:latin typeface="ＭＳ Ｐゴシック"/>
                        </a:rPr>
                        <a:t>動向（新）</a:t>
                      </a:r>
                      <a:endParaRPr lang="ja-JP" altLang="en-US" sz="1000" b="0" i="0" u="none" strike="noStrike" dirty="0">
                        <a:solidFill>
                          <a:srgbClr val="000000"/>
                        </a:solidFill>
                        <a:effectLst/>
                        <a:latin typeface="ＭＳ Ｐゴシック"/>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endPar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14188">
                <a:tc rowSpan="8">
                  <a:txBody>
                    <a:bodyPr/>
                    <a:lstStyle/>
                    <a:p>
                      <a:pPr algn="r" fontAlgn="ctr"/>
                      <a:r>
                        <a:rPr lang="ja-JP" altLang="en-US" sz="1100" b="0" i="0" u="none" strike="noStrike" dirty="0" smtClean="0">
                          <a:solidFill>
                            <a:srgbClr val="000000"/>
                          </a:solidFill>
                          <a:effectLst/>
                          <a:latin typeface="ＭＳ Ｐゴシック"/>
                        </a:rPr>
                        <a:t>講義・演習</a:t>
                      </a:r>
                      <a:endParaRPr lang="ja-JP" altLang="en-US" sz="1100" b="0" i="0" u="none" strike="noStrike" dirty="0">
                        <a:solidFill>
                          <a:srgbClr val="000000"/>
                        </a:solidFill>
                        <a:effectLst/>
                        <a:latin typeface="ＭＳ Ｐゴシック"/>
                      </a:endParaRPr>
                    </a:p>
                  </a:txBody>
                  <a:tcPr marL="10314" marR="10314"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主任介護支援専門員としての実践の振り返りと</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指導及び支援</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の</a:t>
                      </a: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実践（新）</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kumimoji="1" lang="ja-JP" altLang="en-US"/>
                    </a:p>
                  </a:txBody>
                  <a:tcPr/>
                </a:tc>
                <a:tc hMerge="1">
                  <a:txBody>
                    <a:bodyPr/>
                    <a:lstStyle/>
                    <a:p>
                      <a:pPr algn="r" fontAlgn="ctr"/>
                      <a:endParaRPr lang="en-US" altLang="ja-JP" sz="10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8369">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5" marB="0" vert="eaVert"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l" fontAlgn="ctr"/>
                      <a:endParaRPr lang="ja-JP" altLang="en-US" sz="1000" b="0" i="0" u="none" strike="noStrike" dirty="0">
                        <a:solidFill>
                          <a:srgbClr val="000000"/>
                        </a:solidFill>
                        <a:effectLst/>
                        <a:latin typeface="ＭＳ Ｐゴシック"/>
                      </a:endParaRPr>
                    </a:p>
                  </a:txBody>
                  <a:tcPr marL="10314" marR="1031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smtClean="0">
                          <a:solidFill>
                            <a:srgbClr val="000000"/>
                          </a:solidFill>
                          <a:effectLst/>
                          <a:latin typeface="ＭＳ Ｐゴシック"/>
                        </a:rPr>
                        <a:t>リハビリテーション及び福祉用具活用に関する事例</a:t>
                      </a:r>
                      <a:endParaRPr lang="ja-JP" altLang="en-US" sz="1000" b="0" i="0" u="none" strike="noStrike" dirty="0">
                        <a:solidFill>
                          <a:srgbClr val="000000"/>
                        </a:solidFill>
                        <a:effectLst/>
                        <a:latin typeface="ＭＳ Ｐゴシック"/>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14188">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ＭＳ Ｐゴシック"/>
                        </a:rPr>
                        <a:t>看取り等における看護サービスの活用に関する事例</a:t>
                      </a:r>
                      <a:endParaRPr lang="ja-JP" altLang="en-US" sz="1000" b="0" i="0" u="none" strike="noStrike" dirty="0">
                        <a:solidFill>
                          <a:srgbClr val="000000"/>
                        </a:solidFill>
                        <a:effectLst/>
                        <a:latin typeface="ＭＳ Ｐゴシック"/>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14188">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ＭＳ Ｐゴシック"/>
                        </a:rPr>
                        <a:t>認知症に関する事例</a:t>
                      </a:r>
                      <a:endParaRPr lang="ja-JP" altLang="en-US" sz="1000" b="0" i="0" u="none" strike="noStrike" dirty="0">
                        <a:solidFill>
                          <a:srgbClr val="000000"/>
                        </a:solidFill>
                        <a:effectLst/>
                        <a:latin typeface="ＭＳ Ｐゴシック"/>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14188">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ＭＳ Ｐゴシック"/>
                        </a:rPr>
                        <a:t>入退院時等における医療との連携に関する事例</a:t>
                      </a:r>
                      <a:endParaRPr lang="ja-JP" altLang="en-US" sz="1000" b="0" i="0" u="none" strike="noStrike" dirty="0">
                        <a:solidFill>
                          <a:srgbClr val="000000"/>
                        </a:solidFill>
                        <a:effectLst/>
                        <a:latin typeface="ＭＳ Ｐゴシック"/>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8369">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ＭＳ Ｐゴシック"/>
                        </a:rPr>
                        <a:t>家族への支援の視点が必要な事例</a:t>
                      </a:r>
                      <a:endParaRPr lang="ja-JP" altLang="en-US" sz="1000" b="0" i="0" u="none" strike="noStrike" dirty="0">
                        <a:solidFill>
                          <a:srgbClr val="000000"/>
                        </a:solidFill>
                        <a:effectLst/>
                        <a:latin typeface="ＭＳ Ｐゴシック"/>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38369">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ＭＳ Ｐゴシック"/>
                        </a:rPr>
                        <a:t>社会資源の活用に向けた関係機関との連携に関する事例</a:t>
                      </a:r>
                      <a:endParaRPr lang="ja-JP" altLang="en-US" sz="1000" b="0" i="0" u="none" strike="noStrike" dirty="0">
                        <a:solidFill>
                          <a:srgbClr val="000000"/>
                        </a:solidFill>
                        <a:effectLst/>
                        <a:latin typeface="ＭＳ Ｐゴシック"/>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15778">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ＭＳ Ｐゴシック"/>
                        </a:rPr>
                        <a:t>状態に応じた多様なサービス（地域密着型サービスや施設サービス等）の活用に関する事例</a:t>
                      </a:r>
                      <a:endParaRPr lang="ja-JP" altLang="en-US" sz="1000" b="0" i="0" u="none" strike="noStrike" dirty="0">
                        <a:solidFill>
                          <a:srgbClr val="000000"/>
                        </a:solidFill>
                        <a:effectLst/>
                        <a:latin typeface="ＭＳ Ｐゴシック"/>
                      </a:endParaRPr>
                    </a:p>
                  </a:txBody>
                  <a:tcPr marL="10314" marR="10314"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endPar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70007">
                <a:tc gridSpan="3">
                  <a:txBody>
                    <a:bodyPr/>
                    <a:lstStyle/>
                    <a:p>
                      <a:pPr algn="r" fontAlgn="ctr"/>
                      <a:r>
                        <a:rPr lang="ja-JP" altLang="en-US" sz="1000" b="0" i="0" u="none" strike="noStrike" dirty="0" smtClean="0">
                          <a:solidFill>
                            <a:srgbClr val="000000"/>
                          </a:solidFill>
                          <a:effectLst/>
                          <a:latin typeface="ＭＳ Ｐゴシック"/>
                        </a:rPr>
                        <a:t>　　　　　　　　　　　　　　　　　　　　　　　　　　　　　　　　　　　　　　合計</a:t>
                      </a:r>
                      <a:endParaRPr lang="ja-JP" altLang="en-US" sz="1000" b="0" i="0" u="none" strike="noStrike" dirty="0">
                        <a:solidFill>
                          <a:srgbClr val="000000"/>
                        </a:solidFill>
                        <a:effectLst/>
                        <a:latin typeface="ＭＳ Ｐゴシック"/>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1000" b="0" i="0" u="none" strike="noStrike" dirty="0" smtClean="0">
                          <a:solidFill>
                            <a:srgbClr val="000000"/>
                          </a:solidFill>
                          <a:effectLst/>
                          <a:latin typeface="ＭＳ ゴシック" panose="020B0609070205080204" pitchFamily="49" charset="-128"/>
                          <a:ea typeface="ＭＳ ゴシック" panose="020B0609070205080204" pitchFamily="49" charset="-128"/>
                        </a:rPr>
                        <a:t>４６</a:t>
                      </a:r>
                      <a:endParaRPr lang="en-US" altLang="ja-JP" sz="1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314" marR="10314"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19" name="右矢印 18"/>
          <p:cNvSpPr/>
          <p:nvPr/>
        </p:nvSpPr>
        <p:spPr>
          <a:xfrm>
            <a:off x="4599797" y="1484784"/>
            <a:ext cx="351342" cy="1656184"/>
          </a:xfrm>
          <a:prstGeom prst="rightArrow">
            <a:avLst>
              <a:gd name="adj1" fmla="val 51699"/>
              <a:gd name="adj2" fmla="val 56946"/>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951139" y="6669360"/>
            <a:ext cx="4677750" cy="25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solidFill>
                  <a:schemeClr val="tx1"/>
                </a:solidFill>
              </a:rPr>
              <a:t>※</a:t>
            </a:r>
            <a:r>
              <a:rPr kumimoji="1" lang="ja-JP" altLang="en-US" sz="1200" b="1" dirty="0" smtClean="0">
                <a:solidFill>
                  <a:schemeClr val="tx1"/>
                </a:solidFill>
              </a:rPr>
              <a:t>主任介護支援専門員更新研修として</a:t>
            </a:r>
            <a:r>
              <a:rPr lang="ja-JP" altLang="en-US" sz="1200" b="1" dirty="0" smtClean="0">
                <a:solidFill>
                  <a:schemeClr val="tx1"/>
                </a:solidFill>
              </a:rPr>
              <a:t>新たに創設</a:t>
            </a:r>
            <a:endParaRPr kumimoji="1" lang="ja-JP" altLang="en-US" sz="1200" b="1" dirty="0">
              <a:solidFill>
                <a:schemeClr val="tx1"/>
              </a:solidFill>
            </a:endParaRPr>
          </a:p>
        </p:txBody>
      </p:sp>
      <p:sp>
        <p:nvSpPr>
          <p:cNvPr id="10" name="正方形/長方形 9"/>
          <p:cNvSpPr/>
          <p:nvPr/>
        </p:nvSpPr>
        <p:spPr>
          <a:xfrm rot="5400000">
            <a:off x="-101705" y="128104"/>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290</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46419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3"/>
          <p:cNvSpPr txBox="1">
            <a:spLocks/>
          </p:cNvSpPr>
          <p:nvPr/>
        </p:nvSpPr>
        <p:spPr>
          <a:xfrm>
            <a:off x="0" y="-13394"/>
            <a:ext cx="9901238" cy="418058"/>
          </a:xfrm>
          <a:prstGeom prst="rect">
            <a:avLst/>
          </a:prstGeom>
          <a:solidFill>
            <a:schemeClr val="accent1">
              <a:lumMod val="20000"/>
              <a:lumOff val="80000"/>
            </a:schemeClr>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dirty="0" smtClean="0">
                <a:latin typeface="ＤＦ特太ゴシック体" panose="020B0509000000000000" pitchFamily="49" charset="-128"/>
                <a:ea typeface="ＤＦ特太ゴシック体" panose="020B0509000000000000" pitchFamily="49" charset="-128"/>
              </a:rPr>
              <a:t>課題整理総括表について</a:t>
            </a:r>
            <a:endParaRPr lang="ja-JP" altLang="en-US" sz="2000" dirty="0">
              <a:latin typeface="ＤＦ特太ゴシック体" panose="020B0509000000000000" pitchFamily="49" charset="-128"/>
              <a:ea typeface="ＤＦ特太ゴシック体" panose="020B0509000000000000" pitchFamily="49" charset="-128"/>
            </a:endParaRPr>
          </a:p>
        </p:txBody>
      </p:sp>
      <p:grpSp>
        <p:nvGrpSpPr>
          <p:cNvPr id="15" name="グループ化 14"/>
          <p:cNvGrpSpPr/>
          <p:nvPr/>
        </p:nvGrpSpPr>
        <p:grpSpPr>
          <a:xfrm>
            <a:off x="116420" y="288032"/>
            <a:ext cx="9613813" cy="1008112"/>
            <a:chOff x="76681" y="386067"/>
            <a:chExt cx="9034189" cy="1567472"/>
          </a:xfrm>
        </p:grpSpPr>
        <p:sp>
          <p:nvSpPr>
            <p:cNvPr id="16" name="角丸四角形 15"/>
            <p:cNvSpPr/>
            <p:nvPr/>
          </p:nvSpPr>
          <p:spPr>
            <a:xfrm>
              <a:off x="138157" y="583085"/>
              <a:ext cx="8972713" cy="1370454"/>
            </a:xfrm>
            <a:prstGeom prst="roundRect">
              <a:avLst>
                <a:gd name="adj" fmla="val 0"/>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 bIns="18000" rtlCol="0" anchor="t" anchorCtr="0"/>
            <a:lstStyle/>
            <a:p>
              <a:pPr marL="108000" indent="-177800" algn="l" rtl="0">
                <a:lnSpc>
                  <a:spcPts val="900"/>
                </a:lnSpc>
                <a:spcAft>
                  <a:spcPts val="100"/>
                </a:spcAft>
              </a:pPr>
              <a:endParaRPr lang="en-US" altLang="ja-JP" sz="1100" dirty="0" smtClean="0">
                <a:solidFill>
                  <a:prstClr val="black"/>
                </a:solidFill>
                <a:latin typeface="ＭＳ Ｐゴシック"/>
                <a:ea typeface="ＭＳ Ｐゴシック"/>
              </a:endParaRPr>
            </a:p>
            <a:p>
              <a:pPr marL="177800" indent="-177800" algn="l" rtl="0">
                <a:spcAft>
                  <a:spcPts val="100"/>
                </a:spcAft>
              </a:pPr>
              <a:r>
                <a:rPr kumimoji="1" lang="ja-JP" altLang="en-US" sz="1100" kern="1200" dirty="0">
                  <a:solidFill>
                    <a:prstClr val="black"/>
                  </a:solidFill>
                  <a:latin typeface="ＭＳ Ｐゴシック"/>
                  <a:ea typeface="ＭＳ Ｐゴシック"/>
                </a:rPr>
                <a:t>　</a:t>
              </a:r>
              <a:r>
                <a:rPr kumimoji="1" lang="ja-JP" altLang="en-US" sz="1100" kern="1200" dirty="0" smtClean="0">
                  <a:solidFill>
                    <a:prstClr val="black"/>
                  </a:solidFill>
                  <a:latin typeface="ＭＳ Ｐゴシック"/>
                  <a:ea typeface="ＭＳ Ｐゴシック"/>
                </a:rPr>
                <a:t>　</a:t>
              </a:r>
              <a:r>
                <a:rPr kumimoji="1" lang="ja-JP" altLang="en-US" sz="1100" kern="1200" dirty="0" smtClean="0">
                  <a:solidFill>
                    <a:prstClr val="black"/>
                  </a:solidFill>
                  <a:latin typeface="HG丸ｺﾞｼｯｸM-PRO" panose="020F0600000000000000" pitchFamily="50" charset="-128"/>
                  <a:ea typeface="HG丸ｺﾞｼｯｸM-PRO" panose="020F0600000000000000" pitchFamily="50" charset="-128"/>
                </a:rPr>
                <a:t> 　介護支援専門員については、「利用者像や課題</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に応じた適切なアセスメント（課題把握）が必ずしも十分でない」、「サービス担当者会議における多職種協働が十分に機能していない」といった課題が指摘されている。</a:t>
              </a:r>
              <a:endParaRPr lang="en-US" altLang="ja-JP" sz="1100" dirty="0" smtClean="0">
                <a:solidFill>
                  <a:prstClr val="black"/>
                </a:solidFill>
                <a:latin typeface="HG丸ｺﾞｼｯｸM-PRO" panose="020F0600000000000000" pitchFamily="50" charset="-128"/>
                <a:ea typeface="HG丸ｺﾞｼｯｸM-PRO" panose="020F0600000000000000" pitchFamily="50" charset="-128"/>
              </a:endParaRPr>
            </a:p>
            <a:p>
              <a:pPr marL="177800" indent="-177800" algn="l" rtl="0">
                <a:spcAft>
                  <a:spcPts val="100"/>
                </a:spcAft>
              </a:pP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　　これらの課題に対応するために、利用者の状態等を把握し、情報の整理・分析等を通じて課題を導き出した過程について、多職種協働の場面等で説明する際に、適切な情報共有に資することを目的として課題整理総括表を策定した。</a:t>
              </a:r>
              <a:endParaRPr kumimoji="1" lang="en-US" altLang="ja-JP" sz="1100" kern="1200" dirty="0">
                <a:solidFill>
                  <a:prstClr val="black"/>
                </a:solidFill>
                <a:latin typeface="HG丸ｺﾞｼｯｸM-PRO" panose="020F0600000000000000" pitchFamily="50" charset="-128"/>
                <a:ea typeface="HG丸ｺﾞｼｯｸM-PRO" panose="020F0600000000000000" pitchFamily="50" charset="-128"/>
              </a:endParaRPr>
            </a:p>
            <a:p>
              <a:pPr marL="895350" indent="-895350" algn="l" rtl="0">
                <a:spcAft>
                  <a:spcPts val="100"/>
                </a:spcAft>
              </a:pPr>
              <a:endParaRPr kumimoji="1" lang="en-US" altLang="ja-JP" sz="1000" kern="1200" dirty="0">
                <a:solidFill>
                  <a:prstClr val="black"/>
                </a:solidFill>
                <a:latin typeface="HGS創英角ﾎﾟｯﾌﾟ体" pitchFamily="50" charset="-128"/>
                <a:ea typeface="HGS創英角ﾎﾟｯﾌﾟ体" pitchFamily="50" charset="-128"/>
              </a:endParaRPr>
            </a:p>
            <a:p>
              <a:pPr marL="177800" indent="-177800" algn="l" rtl="0">
                <a:spcAft>
                  <a:spcPts val="100"/>
                </a:spcAft>
              </a:pPr>
              <a:endParaRPr kumimoji="1" lang="en-US" altLang="ja-JP" sz="1000" kern="1200" dirty="0">
                <a:solidFill>
                  <a:prstClr val="black"/>
                </a:solidFill>
                <a:latin typeface="ＭＳ Ｐゴシック"/>
                <a:ea typeface="ＭＳ Ｐゴシック"/>
              </a:endParaRPr>
            </a:p>
            <a:p>
              <a:pPr marL="177800" indent="-177800" algn="l" rtl="0">
                <a:spcAft>
                  <a:spcPts val="100"/>
                </a:spcAft>
              </a:pPr>
              <a:endParaRPr kumimoji="1" lang="en-US" altLang="ja-JP" sz="1000" kern="1200" dirty="0">
                <a:solidFill>
                  <a:prstClr val="black"/>
                </a:solidFill>
                <a:latin typeface="ＭＳ Ｐゴシック"/>
                <a:ea typeface="ＭＳ Ｐゴシック"/>
              </a:endParaRPr>
            </a:p>
            <a:p>
              <a:pPr marL="177800" indent="-177800" algn="l" rtl="0">
                <a:spcAft>
                  <a:spcPts val="100"/>
                </a:spcAft>
              </a:pPr>
              <a:endParaRPr kumimoji="1" lang="ja-JP" altLang="en-US" sz="1000" kern="1200" dirty="0">
                <a:solidFill>
                  <a:prstClr val="white"/>
                </a:solidFill>
                <a:latin typeface="ＭＳ Ｐゴシック"/>
                <a:ea typeface="ＭＳ Ｐゴシック"/>
              </a:endParaRPr>
            </a:p>
          </p:txBody>
        </p:sp>
        <p:sp>
          <p:nvSpPr>
            <p:cNvPr id="17" name="テキスト ボックス 16"/>
            <p:cNvSpPr txBox="1"/>
            <p:nvPr/>
          </p:nvSpPr>
          <p:spPr>
            <a:xfrm>
              <a:off x="76681" y="386067"/>
              <a:ext cx="1758485" cy="406767"/>
            </a:xfrm>
            <a:prstGeom prst="rect">
              <a:avLst/>
            </a:prstGeom>
            <a:solidFill>
              <a:schemeClr val="bg1"/>
            </a:solidFill>
            <a:ln w="28575">
              <a:solidFill>
                <a:schemeClr val="accent6">
                  <a:lumMod val="50000"/>
                </a:schemeClr>
              </a:solidFill>
            </a:ln>
          </p:spPr>
          <p:txBody>
            <a:bodyPr wrap="square" rtlCol="0">
              <a:spAutoFit/>
            </a:bodyPr>
            <a:lstStyle/>
            <a:p>
              <a:pPr algn="ctr" rtl="0"/>
              <a:r>
                <a:rPr lang="ja-JP" altLang="en-US" sz="1100" dirty="0" smtClean="0">
                  <a:solidFill>
                    <a:prstClr val="black"/>
                  </a:solidFill>
                  <a:latin typeface="HGS創英角ﾎﾟｯﾌﾟ体" pitchFamily="50" charset="-128"/>
                  <a:ea typeface="HGS創英角ﾎﾟｯﾌﾟ体" pitchFamily="50" charset="-128"/>
                </a:rPr>
                <a:t>目　的</a:t>
              </a:r>
              <a:endParaRPr kumimoji="1" lang="ja-JP" altLang="en-US" sz="1100" kern="1200" dirty="0">
                <a:solidFill>
                  <a:prstClr val="black"/>
                </a:solidFill>
                <a:latin typeface="HGS創英角ﾎﾟｯﾌﾟ体" pitchFamily="50" charset="-128"/>
                <a:ea typeface="HGS創英角ﾎﾟｯﾌﾟ体" pitchFamily="50" charset="-128"/>
              </a:endParaRPr>
            </a:p>
          </p:txBody>
        </p:sp>
      </p:grpSp>
      <p:grpSp>
        <p:nvGrpSpPr>
          <p:cNvPr id="19" name="グループ化 18"/>
          <p:cNvGrpSpPr/>
          <p:nvPr/>
        </p:nvGrpSpPr>
        <p:grpSpPr>
          <a:xfrm>
            <a:off x="116420" y="1368152"/>
            <a:ext cx="9613813" cy="4392488"/>
            <a:chOff x="76681" y="449947"/>
            <a:chExt cx="9034189" cy="4254563"/>
          </a:xfrm>
        </p:grpSpPr>
        <p:sp>
          <p:nvSpPr>
            <p:cNvPr id="20" name="角丸四角形 19"/>
            <p:cNvSpPr/>
            <p:nvPr/>
          </p:nvSpPr>
          <p:spPr>
            <a:xfrm>
              <a:off x="138157" y="583085"/>
              <a:ext cx="8972713" cy="4121425"/>
            </a:xfrm>
            <a:prstGeom prst="roundRect">
              <a:avLst>
                <a:gd name="adj" fmla="val 0"/>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 bIns="18000" rtlCol="0" anchor="t" anchorCtr="0"/>
            <a:lstStyle/>
            <a:p>
              <a:pPr marL="900113" indent="-900113" algn="l" rtl="0">
                <a:lnSpc>
                  <a:spcPct val="125000"/>
                </a:lnSpc>
                <a:spcAft>
                  <a:spcPts val="100"/>
                </a:spcAft>
              </a:pPr>
              <a:endParaRPr kumimoji="1" lang="en-US" altLang="ja-JP" sz="1200" kern="1200" dirty="0">
                <a:solidFill>
                  <a:prstClr val="black"/>
                </a:solidFill>
                <a:latin typeface="HGS創英角ﾎﾟｯﾌﾟ体" pitchFamily="50" charset="-128"/>
                <a:ea typeface="HGS創英角ﾎﾟｯﾌﾟ体" pitchFamily="50" charset="-128"/>
                <a:cs typeface="+mn-cs"/>
              </a:endParaRPr>
            </a:p>
            <a:p>
              <a:pPr marL="895350" indent="-895350" algn="l" rtl="0">
                <a:spcAft>
                  <a:spcPts val="100"/>
                </a:spcAft>
              </a:pPr>
              <a:endParaRPr kumimoji="1" lang="en-US" altLang="ja-JP" sz="800" kern="1200" dirty="0">
                <a:solidFill>
                  <a:prstClr val="black"/>
                </a:solidFill>
                <a:latin typeface="HGS創英角ﾎﾟｯﾌﾟ体" pitchFamily="50" charset="-128"/>
                <a:ea typeface="HGS創英角ﾎﾟｯﾌﾟ体" pitchFamily="50" charset="-128"/>
                <a:cs typeface="+mn-cs"/>
              </a:endParaRPr>
            </a:p>
            <a:p>
              <a:pPr marL="177800" indent="-177800" algn="l" rtl="0">
                <a:spcAft>
                  <a:spcPts val="100"/>
                </a:spcAft>
              </a:pPr>
              <a:endParaRPr kumimoji="1" lang="en-US" altLang="ja-JP" sz="1200" kern="1200" dirty="0">
                <a:solidFill>
                  <a:prstClr val="black"/>
                </a:solidFill>
                <a:latin typeface="ＭＳ Ｐゴシック"/>
                <a:ea typeface="ＭＳ Ｐゴシック"/>
                <a:cs typeface="+mn-cs"/>
              </a:endParaRPr>
            </a:p>
            <a:p>
              <a:pPr marL="177800" indent="-177800" algn="l" rtl="0">
                <a:spcAft>
                  <a:spcPts val="100"/>
                </a:spcAft>
              </a:pPr>
              <a:endParaRPr kumimoji="1" lang="en-US" altLang="ja-JP" sz="1200" kern="1200" dirty="0">
                <a:solidFill>
                  <a:prstClr val="black"/>
                </a:solidFill>
                <a:latin typeface="ＭＳ Ｐゴシック"/>
                <a:ea typeface="ＭＳ Ｐゴシック"/>
                <a:cs typeface="+mn-cs"/>
              </a:endParaRPr>
            </a:p>
            <a:p>
              <a:pPr marL="177800" indent="-177800" algn="l" rtl="0">
                <a:spcAft>
                  <a:spcPts val="100"/>
                </a:spcAft>
              </a:pPr>
              <a:endParaRPr kumimoji="1" lang="ja-JP" altLang="en-US" sz="1200" kern="1200" dirty="0">
                <a:solidFill>
                  <a:prstClr val="white"/>
                </a:solidFill>
                <a:latin typeface="ＭＳ Ｐゴシック"/>
                <a:ea typeface="ＭＳ Ｐゴシック"/>
                <a:cs typeface="+mn-cs"/>
              </a:endParaRPr>
            </a:p>
          </p:txBody>
        </p:sp>
        <p:sp>
          <p:nvSpPr>
            <p:cNvPr id="21" name="テキスト ボックス 20"/>
            <p:cNvSpPr txBox="1"/>
            <p:nvPr/>
          </p:nvSpPr>
          <p:spPr>
            <a:xfrm>
              <a:off x="76681" y="449947"/>
              <a:ext cx="1758485" cy="253395"/>
            </a:xfrm>
            <a:prstGeom prst="rect">
              <a:avLst/>
            </a:prstGeom>
            <a:solidFill>
              <a:schemeClr val="bg1"/>
            </a:solidFill>
            <a:ln w="28575">
              <a:solidFill>
                <a:schemeClr val="accent6">
                  <a:lumMod val="50000"/>
                </a:schemeClr>
              </a:solidFill>
            </a:ln>
          </p:spPr>
          <p:txBody>
            <a:bodyPr wrap="square" rtlCol="0">
              <a:spAutoFit/>
            </a:bodyPr>
            <a:lstStyle/>
            <a:p>
              <a:pPr algn="ctr" rtl="0"/>
              <a:r>
                <a:rPr lang="ja-JP" altLang="en-US" sz="1100" dirty="0" smtClean="0">
                  <a:solidFill>
                    <a:prstClr val="black"/>
                  </a:solidFill>
                  <a:latin typeface="HGS創英角ﾎﾟｯﾌﾟ体" pitchFamily="50" charset="-128"/>
                  <a:ea typeface="HGS創英角ﾎﾟｯﾌﾟ体" pitchFamily="50" charset="-128"/>
                </a:rPr>
                <a:t>様　式</a:t>
              </a:r>
              <a:endParaRPr kumimoji="1" lang="ja-JP" altLang="en-US" sz="1100" kern="1200" dirty="0">
                <a:solidFill>
                  <a:prstClr val="black"/>
                </a:solidFill>
                <a:latin typeface="HGS創英角ﾎﾟｯﾌﾟ体" pitchFamily="50" charset="-128"/>
                <a:ea typeface="HGS創英角ﾎﾟｯﾌﾟ体" pitchFamily="50" charset="-128"/>
              </a:endParaRPr>
            </a:p>
          </p:txBody>
        </p:sp>
      </p:grpSp>
      <p:grpSp>
        <p:nvGrpSpPr>
          <p:cNvPr id="26" name="グループ化 25"/>
          <p:cNvGrpSpPr/>
          <p:nvPr/>
        </p:nvGrpSpPr>
        <p:grpSpPr>
          <a:xfrm>
            <a:off x="116420" y="5832648"/>
            <a:ext cx="9613813" cy="1008112"/>
            <a:chOff x="76681" y="386067"/>
            <a:chExt cx="9034189" cy="1567473"/>
          </a:xfrm>
        </p:grpSpPr>
        <p:sp>
          <p:nvSpPr>
            <p:cNvPr id="27" name="角丸四角形 26"/>
            <p:cNvSpPr/>
            <p:nvPr/>
          </p:nvSpPr>
          <p:spPr>
            <a:xfrm>
              <a:off x="138157" y="583085"/>
              <a:ext cx="8972713" cy="1370455"/>
            </a:xfrm>
            <a:prstGeom prst="roundRect">
              <a:avLst>
                <a:gd name="adj" fmla="val 0"/>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 bIns="18000" rtlCol="0" anchor="t" anchorCtr="0"/>
            <a:lstStyle/>
            <a:p>
              <a:pPr marL="108000" indent="-177800" algn="l" rtl="0">
                <a:lnSpc>
                  <a:spcPts val="900"/>
                </a:lnSpc>
                <a:spcAft>
                  <a:spcPts val="100"/>
                </a:spcAft>
              </a:pPr>
              <a:endParaRPr lang="en-US" altLang="ja-JP" sz="1400" dirty="0" smtClean="0">
                <a:solidFill>
                  <a:prstClr val="black"/>
                </a:solidFill>
                <a:latin typeface="ＭＳ Ｐゴシック"/>
                <a:ea typeface="ＭＳ Ｐゴシック"/>
              </a:endParaRPr>
            </a:p>
            <a:p>
              <a:pPr marL="177800" indent="-177800" algn="l" rtl="0">
                <a:spcAft>
                  <a:spcPts val="100"/>
                </a:spcAft>
              </a:pPr>
              <a:r>
                <a:rPr kumimoji="1" lang="ja-JP" altLang="en-US" sz="1100" kern="1200" dirty="0" smtClean="0">
                  <a:solidFill>
                    <a:prstClr val="black"/>
                  </a:solidFill>
                  <a:latin typeface="+mj-ea"/>
                  <a:ea typeface="+mj-ea"/>
                </a:rPr>
                <a:t>　</a:t>
              </a:r>
              <a:r>
                <a:rPr kumimoji="1" lang="ja-JP" altLang="en-US" sz="1100" kern="1200" dirty="0" smtClean="0">
                  <a:solidFill>
                    <a:prstClr val="black"/>
                  </a:solidFill>
                  <a:latin typeface="HG丸ｺﾞｼｯｸM-PRO" panose="020F0600000000000000" pitchFamily="50" charset="-128"/>
                  <a:ea typeface="HG丸ｺﾞｼｯｸM-PRO" panose="020F0600000000000000" pitchFamily="50" charset="-128"/>
                </a:rPr>
                <a:t>・介護支援専門員に係る研修で活用</a:t>
              </a:r>
              <a:endParaRPr kumimoji="1" lang="en-US" altLang="ja-JP" sz="1100" kern="1200" dirty="0">
                <a:solidFill>
                  <a:prstClr val="black"/>
                </a:solidFill>
                <a:latin typeface="HG丸ｺﾞｼｯｸM-PRO" panose="020F0600000000000000" pitchFamily="50" charset="-128"/>
                <a:ea typeface="HG丸ｺﾞｼｯｸM-PRO" panose="020F0600000000000000" pitchFamily="50" charset="-128"/>
              </a:endParaRPr>
            </a:p>
            <a:p>
              <a:pPr marL="177800" indent="-177800" algn="l" rtl="0">
                <a:spcAft>
                  <a:spcPts val="100"/>
                </a:spcAft>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 </a:t>
              </a:r>
              <a:r>
                <a:rPr kumimoji="1" lang="ja-JP" altLang="en-US" sz="1100" kern="1200" dirty="0" smtClean="0">
                  <a:solidFill>
                    <a:prstClr val="black"/>
                  </a:solidFill>
                  <a:latin typeface="HG丸ｺﾞｼｯｸM-PRO" panose="020F0600000000000000" pitchFamily="50" charset="-128"/>
                  <a:ea typeface="HG丸ｺﾞｼｯｸM-PRO" panose="020F0600000000000000" pitchFamily="50" charset="-128"/>
                </a:rPr>
                <a:t>・サービス担当者会議や地域ケア会議等における多職種間での情報共有に活用</a:t>
              </a:r>
              <a:endParaRPr kumimoji="1" lang="en-US" altLang="ja-JP" sz="1100" kern="1200" dirty="0" smtClean="0">
                <a:solidFill>
                  <a:prstClr val="black"/>
                </a:solidFill>
                <a:latin typeface="HG丸ｺﾞｼｯｸM-PRO" panose="020F0600000000000000" pitchFamily="50" charset="-128"/>
                <a:ea typeface="HG丸ｺﾞｼｯｸM-PRO" panose="020F0600000000000000" pitchFamily="50" charset="-128"/>
              </a:endParaRPr>
            </a:p>
            <a:p>
              <a:pPr marL="177800" indent="-177800" algn="l" rtl="0">
                <a:spcAft>
                  <a:spcPts val="100"/>
                </a:spcAft>
              </a:pPr>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 ・課題を導いた考え方などが明確にされ、具体的な指導につながることから、初任介護支援専門員が主任介護支援専門員等から</a:t>
              </a:r>
              <a:r>
                <a:rPr lang="en-US" altLang="ja-JP" sz="1100" dirty="0" smtClean="0">
                  <a:solidFill>
                    <a:prstClr val="black"/>
                  </a:solidFill>
                  <a:latin typeface="HG丸ｺﾞｼｯｸM-PRO" panose="020F0600000000000000" pitchFamily="50" charset="-128"/>
                  <a:ea typeface="HG丸ｺﾞｼｯｸM-PRO" panose="020F0600000000000000" pitchFamily="50" charset="-128"/>
                </a:rPr>
                <a:t>OJT</a:t>
              </a:r>
              <a:r>
                <a:rPr lang="ja-JP" altLang="en-US" sz="1100" dirty="0" smtClean="0">
                  <a:solidFill>
                    <a:prstClr val="black"/>
                  </a:solidFill>
                  <a:latin typeface="HG丸ｺﾞｼｯｸM-PRO" panose="020F0600000000000000" pitchFamily="50" charset="-128"/>
                  <a:ea typeface="HG丸ｺﾞｼｯｸM-PRO" panose="020F0600000000000000" pitchFamily="50" charset="-128"/>
                </a:rPr>
                <a:t>研修を受ける際に活用</a:t>
              </a:r>
              <a:endParaRPr kumimoji="1" lang="en-US" altLang="ja-JP" sz="1100" kern="1200" dirty="0">
                <a:solidFill>
                  <a:prstClr val="black"/>
                </a:solidFill>
                <a:latin typeface="HG丸ｺﾞｼｯｸM-PRO" panose="020F0600000000000000" pitchFamily="50" charset="-128"/>
                <a:ea typeface="HG丸ｺﾞｼｯｸM-PRO" panose="020F0600000000000000" pitchFamily="50" charset="-128"/>
              </a:endParaRPr>
            </a:p>
            <a:p>
              <a:pPr marL="177800" indent="-177800" algn="l" rtl="0">
                <a:spcAft>
                  <a:spcPts val="100"/>
                </a:spcAft>
              </a:pPr>
              <a:endParaRPr kumimoji="1" lang="en-US" altLang="ja-JP" sz="1100" kern="1200" dirty="0">
                <a:solidFill>
                  <a:prstClr val="black"/>
                </a:solidFill>
                <a:latin typeface="ＭＳ Ｐゴシック"/>
                <a:ea typeface="ＭＳ Ｐゴシック"/>
              </a:endParaRPr>
            </a:p>
            <a:p>
              <a:pPr marL="177800" indent="-177800" algn="l" rtl="0">
                <a:spcAft>
                  <a:spcPts val="100"/>
                </a:spcAft>
              </a:pPr>
              <a:endParaRPr kumimoji="1" lang="ja-JP" altLang="en-US" sz="1100" kern="1200" dirty="0">
                <a:solidFill>
                  <a:prstClr val="white"/>
                </a:solidFill>
                <a:latin typeface="ＭＳ Ｐゴシック"/>
                <a:ea typeface="ＭＳ Ｐゴシック"/>
              </a:endParaRPr>
            </a:p>
          </p:txBody>
        </p:sp>
        <p:sp>
          <p:nvSpPr>
            <p:cNvPr id="28" name="テキスト ボックス 27"/>
            <p:cNvSpPr txBox="1"/>
            <p:nvPr/>
          </p:nvSpPr>
          <p:spPr>
            <a:xfrm>
              <a:off x="76681" y="386067"/>
              <a:ext cx="1758485" cy="406767"/>
            </a:xfrm>
            <a:prstGeom prst="rect">
              <a:avLst/>
            </a:prstGeom>
            <a:solidFill>
              <a:schemeClr val="bg1"/>
            </a:solidFill>
            <a:ln w="28575">
              <a:solidFill>
                <a:schemeClr val="accent6">
                  <a:lumMod val="50000"/>
                </a:schemeClr>
              </a:solidFill>
            </a:ln>
          </p:spPr>
          <p:txBody>
            <a:bodyPr wrap="square" rtlCol="0">
              <a:spAutoFit/>
            </a:bodyPr>
            <a:lstStyle/>
            <a:p>
              <a:pPr algn="ctr" rtl="0"/>
              <a:r>
                <a:rPr lang="ja-JP" altLang="en-US" sz="1100" dirty="0" smtClean="0">
                  <a:solidFill>
                    <a:prstClr val="black"/>
                  </a:solidFill>
                  <a:latin typeface="HGS創英角ﾎﾟｯﾌﾟ体" pitchFamily="50" charset="-128"/>
                  <a:ea typeface="HGS創英角ﾎﾟｯﾌﾟ体" pitchFamily="50" charset="-128"/>
                </a:rPr>
                <a:t>活用の場面</a:t>
              </a:r>
              <a:endParaRPr kumimoji="1" lang="ja-JP" altLang="en-US" sz="1100" kern="1200" dirty="0">
                <a:solidFill>
                  <a:prstClr val="black"/>
                </a:solidFill>
                <a:latin typeface="HGS創英角ﾎﾟｯﾌﾟ体" pitchFamily="50" charset="-128"/>
                <a:ea typeface="HGS創英角ﾎﾟｯﾌﾟ体" pitchFamily="50" charset="-128"/>
              </a:endParaRPr>
            </a:p>
          </p:txBody>
        </p:sp>
      </p:grpSp>
      <p:pic>
        <p:nvPicPr>
          <p:cNvPr id="29" name="図 28"/>
          <p:cNvPicPr/>
          <p:nvPr/>
        </p:nvPicPr>
        <p:blipFill>
          <a:blip r:embed="rId2">
            <a:extLst>
              <a:ext uri="{28A0092B-C50C-407E-A947-70E740481C1C}">
                <a14:useLocalDpi xmlns:a14="http://schemas.microsoft.com/office/drawing/2010/main" val="0"/>
              </a:ext>
            </a:extLst>
          </a:blip>
          <a:srcRect/>
          <a:stretch>
            <a:fillRect/>
          </a:stretch>
        </p:blipFill>
        <p:spPr bwMode="auto">
          <a:xfrm>
            <a:off x="272363" y="1512168"/>
            <a:ext cx="9379899" cy="4248472"/>
          </a:xfrm>
          <a:prstGeom prst="rect">
            <a:avLst/>
          </a:prstGeom>
          <a:noFill/>
          <a:ln>
            <a:noFill/>
          </a:ln>
        </p:spPr>
      </p:pic>
      <p:sp>
        <p:nvSpPr>
          <p:cNvPr id="14" name="テキスト ボックス 13"/>
          <p:cNvSpPr txBox="1"/>
          <p:nvPr/>
        </p:nvSpPr>
        <p:spPr>
          <a:xfrm>
            <a:off x="8102085" y="0"/>
            <a:ext cx="1799166" cy="338554"/>
          </a:xfrm>
          <a:prstGeom prst="rect">
            <a:avLst/>
          </a:prstGeom>
          <a:noFill/>
        </p:spPr>
        <p:txBody>
          <a:bodyPr wrap="square" rtlCol="0">
            <a:spAutoFit/>
          </a:bodyPr>
          <a:lstStyle/>
          <a:p>
            <a:r>
              <a:rPr kumimoji="1" lang="ja-JP" altLang="en-US" sz="1600" b="1" dirty="0" smtClean="0"/>
              <a:t>（別紙資料３－２）</a:t>
            </a:r>
            <a:endParaRPr kumimoji="1" lang="ja-JP" altLang="en-US" sz="1600" b="1" dirty="0"/>
          </a:p>
        </p:txBody>
      </p:sp>
      <p:sp>
        <p:nvSpPr>
          <p:cNvPr id="18" name="正方形/長方形 17"/>
          <p:cNvSpPr/>
          <p:nvPr/>
        </p:nvSpPr>
        <p:spPr>
          <a:xfrm rot="5400000">
            <a:off x="-102251" y="6494892"/>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291</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89328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3"/>
          <p:cNvSpPr txBox="1">
            <a:spLocks/>
          </p:cNvSpPr>
          <p:nvPr/>
        </p:nvSpPr>
        <p:spPr>
          <a:xfrm>
            <a:off x="0" y="-13394"/>
            <a:ext cx="9901238" cy="418058"/>
          </a:xfrm>
          <a:prstGeom prst="rect">
            <a:avLst/>
          </a:prstGeom>
          <a:solidFill>
            <a:schemeClr val="accent1">
              <a:lumMod val="20000"/>
              <a:lumOff val="80000"/>
            </a:schemeClr>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dirty="0">
                <a:latin typeface="ＤＦ特太ゴシック体" panose="020B0509000000000000" pitchFamily="49" charset="-128"/>
                <a:ea typeface="ＤＦ特太ゴシック体" panose="020B0509000000000000" pitchFamily="49" charset="-128"/>
              </a:rPr>
              <a:t>評価表</a:t>
            </a:r>
            <a:r>
              <a:rPr lang="ja-JP" altLang="en-US" sz="2000" dirty="0" smtClean="0">
                <a:latin typeface="ＤＦ特太ゴシック体" panose="020B0509000000000000" pitchFamily="49" charset="-128"/>
                <a:ea typeface="ＤＦ特太ゴシック体" panose="020B0509000000000000" pitchFamily="49" charset="-128"/>
              </a:rPr>
              <a:t>について</a:t>
            </a:r>
            <a:endParaRPr lang="ja-JP" altLang="en-US" sz="2000" dirty="0">
              <a:latin typeface="ＤＦ特太ゴシック体" panose="020B0509000000000000" pitchFamily="49" charset="-128"/>
              <a:ea typeface="ＤＦ特太ゴシック体" panose="020B0509000000000000" pitchFamily="49" charset="-128"/>
            </a:endParaRPr>
          </a:p>
        </p:txBody>
      </p:sp>
      <p:grpSp>
        <p:nvGrpSpPr>
          <p:cNvPr id="15" name="グループ化 14"/>
          <p:cNvGrpSpPr/>
          <p:nvPr/>
        </p:nvGrpSpPr>
        <p:grpSpPr>
          <a:xfrm>
            <a:off x="116420" y="260648"/>
            <a:ext cx="9613813" cy="1080120"/>
            <a:chOff x="76681" y="386067"/>
            <a:chExt cx="9034189" cy="1679434"/>
          </a:xfrm>
        </p:grpSpPr>
        <p:sp>
          <p:nvSpPr>
            <p:cNvPr id="16" name="角丸四角形 15"/>
            <p:cNvSpPr/>
            <p:nvPr/>
          </p:nvSpPr>
          <p:spPr>
            <a:xfrm>
              <a:off x="138157" y="583085"/>
              <a:ext cx="8972713" cy="1482416"/>
            </a:xfrm>
            <a:prstGeom prst="roundRect">
              <a:avLst>
                <a:gd name="adj" fmla="val 0"/>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 bIns="18000" rtlCol="0" anchor="t" anchorCtr="0"/>
            <a:lstStyle/>
            <a:p>
              <a:pPr marL="108000" indent="-177800" algn="l" rtl="0">
                <a:lnSpc>
                  <a:spcPts val="900"/>
                </a:lnSpc>
                <a:spcAft>
                  <a:spcPts val="100"/>
                </a:spcAft>
              </a:pPr>
              <a:endParaRPr lang="en-US" altLang="ja-JP" sz="1400" dirty="0" smtClean="0">
                <a:solidFill>
                  <a:prstClr val="black"/>
                </a:solidFill>
                <a:latin typeface="ＭＳ Ｐゴシック"/>
                <a:ea typeface="ＭＳ Ｐゴシック"/>
              </a:endParaRPr>
            </a:p>
            <a:p>
              <a:pPr marL="177800" indent="-177800" algn="l" rtl="0">
                <a:spcAft>
                  <a:spcPts val="100"/>
                </a:spcAft>
              </a:pPr>
              <a:r>
                <a:rPr kumimoji="1" lang="ja-JP" altLang="en-US" sz="1400" kern="1200" dirty="0">
                  <a:solidFill>
                    <a:prstClr val="black"/>
                  </a:solidFill>
                  <a:latin typeface="ＭＳ Ｐゴシック"/>
                  <a:ea typeface="ＭＳ Ｐゴシック"/>
                </a:rPr>
                <a:t>　</a:t>
              </a:r>
              <a:r>
                <a:rPr kumimoji="1" lang="ja-JP" altLang="en-US" sz="1400" kern="12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モニタリングにおいて、ケアプランに位置づけられたサービスの実施状況を把握し、短期目標を達成するために位置づけたサービスの提供期間が終了した際に、その評価・検証を行う。</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marL="177800" indent="-177800" algn="l" rtl="0">
                <a:spcAft>
                  <a:spcPts val="100"/>
                </a:spcAft>
              </a:pPr>
              <a:r>
                <a:rPr kumimoji="1" lang="ja-JP" altLang="en-US" sz="1200" kern="1200"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200" kern="1200" dirty="0" smtClean="0">
                  <a:solidFill>
                    <a:prstClr val="black"/>
                  </a:solidFill>
                  <a:latin typeface="HG丸ｺﾞｼｯｸM-PRO" panose="020F0600000000000000" pitchFamily="50" charset="-128"/>
                  <a:ea typeface="HG丸ｺﾞｼｯｸM-PRO" panose="020F0600000000000000" pitchFamily="50" charset="-128"/>
                </a:rPr>
                <a:t>　短期目標の</a:t>
              </a:r>
              <a:r>
                <a:rPr lang="ja-JP" altLang="en-US" sz="1200" dirty="0">
                  <a:solidFill>
                    <a:prstClr val="black"/>
                  </a:solidFill>
                  <a:latin typeface="HG丸ｺﾞｼｯｸM-PRO" panose="020F0600000000000000" pitchFamily="50" charset="-128"/>
                  <a:ea typeface="HG丸ｺﾞｼｯｸM-PRO" panose="020F0600000000000000" pitchFamily="50" charset="-128"/>
                </a:rPr>
                <a:t>終了</a:t>
              </a:r>
              <a:r>
                <a:rPr kumimoji="1" lang="ja-JP" altLang="en-US" sz="1200" kern="1200" dirty="0" smtClean="0">
                  <a:solidFill>
                    <a:prstClr val="black"/>
                  </a:solidFill>
                  <a:latin typeface="HG丸ｺﾞｼｯｸM-PRO" panose="020F0600000000000000" pitchFamily="50" charset="-128"/>
                  <a:ea typeface="HG丸ｺﾞｼｯｸM-PRO" panose="020F0600000000000000" pitchFamily="50" charset="-128"/>
                </a:rPr>
                <a:t>時期に、サービスを提供する関係者の間で、目標の達成度合いとその背景を分析・共有することで、次のケアプランに向けた再アセスメントがより有効なものとなることを企図している。</a:t>
              </a:r>
              <a:endParaRPr kumimoji="1" lang="en-US" altLang="ja-JP" sz="1200" kern="1200" dirty="0">
                <a:solidFill>
                  <a:prstClr val="black"/>
                </a:solidFill>
                <a:latin typeface="HGS創英角ﾎﾟｯﾌﾟ体" pitchFamily="50" charset="-128"/>
                <a:ea typeface="HGS創英角ﾎﾟｯﾌﾟ体" pitchFamily="50" charset="-128"/>
              </a:endParaRPr>
            </a:p>
            <a:p>
              <a:pPr marL="177800" indent="-177800" algn="l" rtl="0">
                <a:spcAft>
                  <a:spcPts val="100"/>
                </a:spcAft>
              </a:pPr>
              <a:endParaRPr kumimoji="1" lang="en-US" altLang="ja-JP" sz="1200" kern="1200" dirty="0">
                <a:solidFill>
                  <a:prstClr val="black"/>
                </a:solidFill>
                <a:latin typeface="ＭＳ Ｐゴシック"/>
                <a:ea typeface="ＭＳ Ｐゴシック"/>
                <a:cs typeface="+mn-cs"/>
              </a:endParaRPr>
            </a:p>
            <a:p>
              <a:pPr marL="177800" indent="-177800" algn="l" rtl="0">
                <a:spcAft>
                  <a:spcPts val="100"/>
                </a:spcAft>
              </a:pPr>
              <a:endParaRPr kumimoji="1" lang="en-US" altLang="ja-JP" sz="1200" kern="1200" dirty="0">
                <a:solidFill>
                  <a:prstClr val="black"/>
                </a:solidFill>
                <a:latin typeface="ＭＳ Ｐゴシック"/>
                <a:ea typeface="ＭＳ Ｐゴシック"/>
                <a:cs typeface="+mn-cs"/>
              </a:endParaRPr>
            </a:p>
            <a:p>
              <a:pPr marL="177800" indent="-177800" algn="l" rtl="0">
                <a:spcAft>
                  <a:spcPts val="100"/>
                </a:spcAft>
              </a:pPr>
              <a:endParaRPr kumimoji="1" lang="ja-JP" altLang="en-US" sz="1200" kern="1200" dirty="0">
                <a:solidFill>
                  <a:prstClr val="white"/>
                </a:solidFill>
                <a:latin typeface="ＭＳ Ｐゴシック"/>
                <a:ea typeface="ＭＳ Ｐゴシック"/>
                <a:cs typeface="+mn-cs"/>
              </a:endParaRPr>
            </a:p>
          </p:txBody>
        </p:sp>
        <p:sp>
          <p:nvSpPr>
            <p:cNvPr id="17" name="テキスト ボックス 16"/>
            <p:cNvSpPr txBox="1"/>
            <p:nvPr/>
          </p:nvSpPr>
          <p:spPr>
            <a:xfrm>
              <a:off x="76681" y="386067"/>
              <a:ext cx="1758485" cy="430694"/>
            </a:xfrm>
            <a:prstGeom prst="rect">
              <a:avLst/>
            </a:prstGeom>
            <a:solidFill>
              <a:schemeClr val="bg1"/>
            </a:solidFill>
            <a:ln w="28575">
              <a:solidFill>
                <a:schemeClr val="accent6">
                  <a:lumMod val="50000"/>
                </a:schemeClr>
              </a:solidFill>
            </a:ln>
          </p:spPr>
          <p:txBody>
            <a:bodyPr wrap="square" rtlCol="0">
              <a:spAutoFit/>
            </a:bodyPr>
            <a:lstStyle/>
            <a:p>
              <a:pPr algn="ctr" rtl="0"/>
              <a:r>
                <a:rPr lang="ja-JP" altLang="en-US" sz="1200" dirty="0" smtClean="0">
                  <a:solidFill>
                    <a:prstClr val="black"/>
                  </a:solidFill>
                  <a:latin typeface="HGS創英角ﾎﾟｯﾌﾟ体" pitchFamily="50" charset="-128"/>
                  <a:ea typeface="HGS創英角ﾎﾟｯﾌﾟ体" pitchFamily="50" charset="-128"/>
                </a:rPr>
                <a:t>目　的</a:t>
              </a:r>
              <a:endParaRPr kumimoji="1" lang="ja-JP" altLang="en-US" sz="1200" kern="1200" dirty="0">
                <a:solidFill>
                  <a:prstClr val="black"/>
                </a:solidFill>
                <a:latin typeface="HGS創英角ﾎﾟｯﾌﾟ体" pitchFamily="50" charset="-128"/>
                <a:ea typeface="HGS創英角ﾎﾟｯﾌﾟ体" pitchFamily="50" charset="-128"/>
              </a:endParaRPr>
            </a:p>
          </p:txBody>
        </p:sp>
      </p:grpSp>
      <p:grpSp>
        <p:nvGrpSpPr>
          <p:cNvPr id="19" name="グループ化 18"/>
          <p:cNvGrpSpPr/>
          <p:nvPr/>
        </p:nvGrpSpPr>
        <p:grpSpPr>
          <a:xfrm>
            <a:off x="116420" y="1413132"/>
            <a:ext cx="9613813" cy="4392132"/>
            <a:chOff x="76681" y="519725"/>
            <a:chExt cx="9034189" cy="4235180"/>
          </a:xfrm>
        </p:grpSpPr>
        <p:sp>
          <p:nvSpPr>
            <p:cNvPr id="20" name="角丸四角形 19"/>
            <p:cNvSpPr/>
            <p:nvPr/>
          </p:nvSpPr>
          <p:spPr>
            <a:xfrm>
              <a:off x="138157" y="633480"/>
              <a:ext cx="8972713" cy="4121425"/>
            </a:xfrm>
            <a:prstGeom prst="roundRect">
              <a:avLst>
                <a:gd name="adj" fmla="val 0"/>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 bIns="18000" rtlCol="0" anchor="t" anchorCtr="0"/>
            <a:lstStyle/>
            <a:p>
              <a:pPr marL="900113" indent="-900113" algn="l" rtl="0">
                <a:lnSpc>
                  <a:spcPct val="125000"/>
                </a:lnSpc>
                <a:spcAft>
                  <a:spcPts val="100"/>
                </a:spcAft>
              </a:pPr>
              <a:endParaRPr kumimoji="1" lang="en-US" altLang="ja-JP" sz="1200" kern="1200" dirty="0">
                <a:solidFill>
                  <a:prstClr val="black"/>
                </a:solidFill>
                <a:latin typeface="HGS創英角ﾎﾟｯﾌﾟ体" pitchFamily="50" charset="-128"/>
                <a:ea typeface="HGS創英角ﾎﾟｯﾌﾟ体" pitchFamily="50" charset="-128"/>
                <a:cs typeface="+mn-cs"/>
              </a:endParaRPr>
            </a:p>
            <a:p>
              <a:pPr marL="895350" indent="-895350" algn="l" rtl="0">
                <a:spcAft>
                  <a:spcPts val="100"/>
                </a:spcAft>
              </a:pPr>
              <a:endParaRPr kumimoji="1" lang="en-US" altLang="ja-JP" sz="800" kern="1200" dirty="0">
                <a:solidFill>
                  <a:prstClr val="black"/>
                </a:solidFill>
                <a:latin typeface="HGS創英角ﾎﾟｯﾌﾟ体" pitchFamily="50" charset="-128"/>
                <a:ea typeface="HGS創英角ﾎﾟｯﾌﾟ体" pitchFamily="50" charset="-128"/>
                <a:cs typeface="+mn-cs"/>
              </a:endParaRPr>
            </a:p>
            <a:p>
              <a:pPr marL="177800" indent="-177800" algn="l" rtl="0">
                <a:spcAft>
                  <a:spcPts val="100"/>
                </a:spcAft>
              </a:pPr>
              <a:endParaRPr kumimoji="1" lang="en-US" altLang="ja-JP" sz="1200" kern="1200" dirty="0">
                <a:solidFill>
                  <a:prstClr val="black"/>
                </a:solidFill>
                <a:latin typeface="ＭＳ Ｐゴシック"/>
                <a:ea typeface="ＭＳ Ｐゴシック"/>
                <a:cs typeface="+mn-cs"/>
              </a:endParaRPr>
            </a:p>
            <a:p>
              <a:pPr marL="177800" indent="-177800" algn="l" rtl="0">
                <a:spcAft>
                  <a:spcPts val="100"/>
                </a:spcAft>
              </a:pPr>
              <a:endParaRPr kumimoji="1" lang="en-US" altLang="ja-JP" sz="1200" kern="1200" dirty="0">
                <a:solidFill>
                  <a:prstClr val="black"/>
                </a:solidFill>
                <a:latin typeface="ＭＳ Ｐゴシック"/>
                <a:ea typeface="ＭＳ Ｐゴシック"/>
                <a:cs typeface="+mn-cs"/>
              </a:endParaRPr>
            </a:p>
            <a:p>
              <a:pPr marL="177800" indent="-177800" algn="l" rtl="0">
                <a:spcAft>
                  <a:spcPts val="100"/>
                </a:spcAft>
              </a:pPr>
              <a:endParaRPr kumimoji="1" lang="ja-JP" altLang="en-US" sz="1200" kern="1200" dirty="0">
                <a:solidFill>
                  <a:prstClr val="white"/>
                </a:solidFill>
                <a:latin typeface="ＭＳ Ｐゴシック"/>
                <a:ea typeface="ＭＳ Ｐゴシック"/>
                <a:cs typeface="+mn-cs"/>
              </a:endParaRPr>
            </a:p>
          </p:txBody>
        </p:sp>
        <p:sp>
          <p:nvSpPr>
            <p:cNvPr id="21" name="テキスト ボックス 20"/>
            <p:cNvSpPr txBox="1"/>
            <p:nvPr/>
          </p:nvSpPr>
          <p:spPr>
            <a:xfrm>
              <a:off x="76681" y="519725"/>
              <a:ext cx="1758485" cy="277396"/>
            </a:xfrm>
            <a:prstGeom prst="rect">
              <a:avLst/>
            </a:prstGeom>
            <a:solidFill>
              <a:schemeClr val="bg1"/>
            </a:solidFill>
            <a:ln w="28575">
              <a:solidFill>
                <a:schemeClr val="accent6">
                  <a:lumMod val="50000"/>
                </a:schemeClr>
              </a:solidFill>
            </a:ln>
          </p:spPr>
          <p:txBody>
            <a:bodyPr wrap="square" rtlCol="0">
              <a:spAutoFit/>
            </a:bodyPr>
            <a:lstStyle/>
            <a:p>
              <a:pPr algn="ctr" rtl="0"/>
              <a:r>
                <a:rPr lang="ja-JP" altLang="en-US" sz="1200" dirty="0" smtClean="0">
                  <a:solidFill>
                    <a:prstClr val="black"/>
                  </a:solidFill>
                  <a:latin typeface="HGS創英角ﾎﾟｯﾌﾟ体" pitchFamily="50" charset="-128"/>
                  <a:ea typeface="HGS創英角ﾎﾟｯﾌﾟ体" pitchFamily="50" charset="-128"/>
                </a:rPr>
                <a:t>様　式</a:t>
              </a:r>
              <a:endParaRPr kumimoji="1" lang="ja-JP" altLang="en-US" sz="1200" kern="1200" dirty="0">
                <a:solidFill>
                  <a:prstClr val="black"/>
                </a:solidFill>
                <a:latin typeface="HGS創英角ﾎﾟｯﾌﾟ体" pitchFamily="50" charset="-128"/>
                <a:ea typeface="HGS創英角ﾎﾟｯﾌﾟ体" pitchFamily="50" charset="-128"/>
              </a:endParaRPr>
            </a:p>
          </p:txBody>
        </p:sp>
      </p:grpSp>
      <p:grpSp>
        <p:nvGrpSpPr>
          <p:cNvPr id="26" name="グループ化 25"/>
          <p:cNvGrpSpPr/>
          <p:nvPr/>
        </p:nvGrpSpPr>
        <p:grpSpPr>
          <a:xfrm>
            <a:off x="116420" y="5847102"/>
            <a:ext cx="9613813" cy="966301"/>
            <a:chOff x="76681" y="339115"/>
            <a:chExt cx="9034189" cy="1502462"/>
          </a:xfrm>
        </p:grpSpPr>
        <p:sp>
          <p:nvSpPr>
            <p:cNvPr id="27" name="角丸四角形 26"/>
            <p:cNvSpPr/>
            <p:nvPr/>
          </p:nvSpPr>
          <p:spPr>
            <a:xfrm>
              <a:off x="138157" y="583085"/>
              <a:ext cx="8972713" cy="1258492"/>
            </a:xfrm>
            <a:prstGeom prst="roundRect">
              <a:avLst>
                <a:gd name="adj" fmla="val 0"/>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 bIns="18000" rtlCol="0" anchor="t" anchorCtr="0"/>
            <a:lstStyle/>
            <a:p>
              <a:pPr marL="108000" indent="-177800" algn="l" rtl="0">
                <a:lnSpc>
                  <a:spcPts val="900"/>
                </a:lnSpc>
                <a:spcAft>
                  <a:spcPts val="100"/>
                </a:spcAft>
              </a:pP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marL="177800" indent="-177800" algn="l" rtl="0">
                <a:spcAft>
                  <a:spcPts val="100"/>
                </a:spcAft>
              </a:pPr>
              <a:r>
                <a:rPr kumimoji="1" lang="ja-JP" altLang="en-US" sz="1400" kern="1200"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200" kern="1200" dirty="0" smtClean="0">
                  <a:solidFill>
                    <a:prstClr val="black"/>
                  </a:solidFill>
                  <a:latin typeface="HG丸ｺﾞｼｯｸM-PRO" panose="020F0600000000000000" pitchFamily="50" charset="-128"/>
                  <a:ea typeface="HG丸ｺﾞｼｯｸM-PRO" panose="020F0600000000000000" pitchFamily="50" charset="-128"/>
                </a:rPr>
                <a:t>　・介護支援専門員に係る研修</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で活用</a:t>
              </a:r>
              <a:endParaRPr kumimoji="1" lang="en-US" altLang="ja-JP" sz="1200" kern="1200" dirty="0">
                <a:solidFill>
                  <a:prstClr val="black"/>
                </a:solidFill>
                <a:latin typeface="HG丸ｺﾞｼｯｸM-PRO" panose="020F0600000000000000" pitchFamily="50" charset="-128"/>
                <a:ea typeface="HG丸ｺﾞｼｯｸM-PRO" panose="020F0600000000000000" pitchFamily="50" charset="-128"/>
              </a:endParaRPr>
            </a:p>
            <a:p>
              <a:pPr marL="177800" indent="-177800" algn="l" rtl="0">
                <a:spcAft>
                  <a:spcPts val="100"/>
                </a:spcAft>
              </a:pPr>
              <a:r>
                <a:rPr kumimoji="1" lang="ja-JP" altLang="en-US" sz="1200" kern="1200" dirty="0" smtClean="0">
                  <a:solidFill>
                    <a:prstClr val="black"/>
                  </a:solidFill>
                  <a:latin typeface="HG丸ｺﾞｼｯｸM-PRO" panose="020F0600000000000000" pitchFamily="50" charset="-128"/>
                  <a:ea typeface="HG丸ｺﾞｼｯｸM-PRO" panose="020F0600000000000000" pitchFamily="50" charset="-128"/>
                </a:rPr>
                <a:t>　　・ケアプランを見直す際に開催するサービス担当者会議や地域ケア会議等での情報共有に活用</a:t>
              </a:r>
              <a:endParaRPr kumimoji="1" lang="en-US" altLang="ja-JP" sz="1200" kern="1200" dirty="0" smtClean="0">
                <a:solidFill>
                  <a:prstClr val="black"/>
                </a:solidFill>
                <a:latin typeface="HG丸ｺﾞｼｯｸM-PRO" panose="020F0600000000000000" pitchFamily="50" charset="-128"/>
                <a:ea typeface="HG丸ｺﾞｼｯｸM-PRO" panose="020F0600000000000000" pitchFamily="50" charset="-128"/>
              </a:endParaRPr>
            </a:p>
            <a:p>
              <a:pPr marL="177800" indent="-177800" algn="l" rtl="0">
                <a:spcAft>
                  <a:spcPts val="100"/>
                </a:spcAft>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・モニタリングにおいて把握した情報をサービス担当者間で共有する場面等での活用</a:t>
              </a:r>
              <a:endParaRPr kumimoji="1" lang="en-US" altLang="ja-JP" sz="1200" kern="1200" dirty="0">
                <a:solidFill>
                  <a:prstClr val="black"/>
                </a:solidFill>
                <a:latin typeface="HG丸ｺﾞｼｯｸM-PRO" panose="020F0600000000000000" pitchFamily="50" charset="-128"/>
                <a:ea typeface="HG丸ｺﾞｼｯｸM-PRO" panose="020F0600000000000000" pitchFamily="50" charset="-128"/>
              </a:endParaRPr>
            </a:p>
            <a:p>
              <a:pPr marL="177800" indent="-177800" algn="l" rtl="0">
                <a:spcAft>
                  <a:spcPts val="100"/>
                </a:spcAft>
              </a:pPr>
              <a:endParaRPr kumimoji="1" lang="en-US" altLang="ja-JP" sz="1200" kern="1200" dirty="0">
                <a:solidFill>
                  <a:prstClr val="black"/>
                </a:solidFill>
                <a:latin typeface="ＭＳ Ｐゴシック"/>
                <a:ea typeface="ＭＳ Ｐゴシック"/>
                <a:cs typeface="+mn-cs"/>
              </a:endParaRPr>
            </a:p>
            <a:p>
              <a:pPr marL="177800" indent="-177800" algn="l" rtl="0">
                <a:spcAft>
                  <a:spcPts val="100"/>
                </a:spcAft>
              </a:pPr>
              <a:endParaRPr kumimoji="1" lang="ja-JP" altLang="en-US" sz="1200" kern="1200" dirty="0">
                <a:solidFill>
                  <a:prstClr val="white"/>
                </a:solidFill>
                <a:latin typeface="ＭＳ Ｐゴシック"/>
                <a:ea typeface="ＭＳ Ｐゴシック"/>
                <a:cs typeface="+mn-cs"/>
              </a:endParaRPr>
            </a:p>
          </p:txBody>
        </p:sp>
        <p:sp>
          <p:nvSpPr>
            <p:cNvPr id="28" name="テキスト ボックス 27"/>
            <p:cNvSpPr txBox="1"/>
            <p:nvPr/>
          </p:nvSpPr>
          <p:spPr>
            <a:xfrm>
              <a:off x="76681" y="339115"/>
              <a:ext cx="1758485" cy="430694"/>
            </a:xfrm>
            <a:prstGeom prst="rect">
              <a:avLst/>
            </a:prstGeom>
            <a:solidFill>
              <a:schemeClr val="bg1"/>
            </a:solidFill>
            <a:ln w="28575">
              <a:solidFill>
                <a:schemeClr val="accent6">
                  <a:lumMod val="50000"/>
                </a:schemeClr>
              </a:solidFill>
            </a:ln>
          </p:spPr>
          <p:txBody>
            <a:bodyPr wrap="square" rtlCol="0">
              <a:spAutoFit/>
            </a:bodyPr>
            <a:lstStyle/>
            <a:p>
              <a:pPr algn="ctr" rtl="0"/>
              <a:r>
                <a:rPr lang="ja-JP" altLang="en-US" sz="1200" dirty="0" smtClean="0">
                  <a:solidFill>
                    <a:prstClr val="black"/>
                  </a:solidFill>
                  <a:latin typeface="HGS創英角ﾎﾟｯﾌﾟ体" pitchFamily="50" charset="-128"/>
                  <a:ea typeface="HGS創英角ﾎﾟｯﾌﾟ体" pitchFamily="50" charset="-128"/>
                </a:rPr>
                <a:t>活用の場面</a:t>
              </a:r>
              <a:endParaRPr kumimoji="1" lang="ja-JP" altLang="en-US" sz="1200" kern="1200" dirty="0">
                <a:solidFill>
                  <a:prstClr val="black"/>
                </a:solidFill>
                <a:latin typeface="HGS創英角ﾎﾟｯﾌﾟ体" pitchFamily="50" charset="-128"/>
                <a:ea typeface="HGS創英角ﾎﾟｯﾌﾟ体" pitchFamily="50" charset="-128"/>
              </a:endParaRPr>
            </a:p>
          </p:txBody>
        </p:sp>
      </p:grpSp>
      <p:graphicFrame>
        <p:nvGraphicFramePr>
          <p:cNvPr id="8" name="表 7"/>
          <p:cNvGraphicFramePr>
            <a:graphicFrameLocks noGrp="1"/>
          </p:cNvGraphicFramePr>
          <p:nvPr>
            <p:extLst>
              <p:ext uri="{D42A27DB-BD31-4B8C-83A1-F6EECF244321}">
                <p14:modId xmlns:p14="http://schemas.microsoft.com/office/powerpoint/2010/main" val="2496189312"/>
              </p:ext>
            </p:extLst>
          </p:nvPr>
        </p:nvGraphicFramePr>
        <p:xfrm>
          <a:off x="272348" y="1981412"/>
          <a:ext cx="9278569" cy="3463812"/>
        </p:xfrm>
        <a:graphic>
          <a:graphicData uri="http://schemas.openxmlformats.org/drawingml/2006/table">
            <a:tbl>
              <a:tblPr firstRow="1" firstCol="1" lastRow="1" lastCol="1" bandRow="1" bandCol="1"/>
              <a:tblGrid>
                <a:gridCol w="1401676"/>
                <a:gridCol w="467225"/>
                <a:gridCol w="1401676"/>
                <a:gridCol w="667398"/>
                <a:gridCol w="667398"/>
                <a:gridCol w="2336598"/>
                <a:gridCol w="2336598"/>
              </a:tblGrid>
              <a:tr h="116045">
                <a:tc rowSpan="2">
                  <a:txBody>
                    <a:bodyPr/>
                    <a:lstStyle/>
                    <a:p>
                      <a:pPr algn="ctr">
                        <a:spcAft>
                          <a:spcPts val="0"/>
                        </a:spcAft>
                      </a:pPr>
                      <a:r>
                        <a:rPr lang="ja-JP" sz="1000" kern="100" dirty="0">
                          <a:effectLst/>
                          <a:latin typeface="HG丸ｺﾞｼｯｸM-PRO"/>
                          <a:ea typeface="ＭＳ Ｐゴシック"/>
                          <a:cs typeface="Times New Roman"/>
                        </a:rPr>
                        <a:t>短期目標</a:t>
                      </a:r>
                      <a:endParaRPr lang="ja-JP" sz="1000" kern="100" dirty="0">
                        <a:effectLst/>
                        <a:latin typeface="HG丸ｺﾞｼｯｸM-PRO"/>
                        <a:cs typeface="Times New Roman"/>
                      </a:endParaRPr>
                    </a:p>
                  </a:txBody>
                  <a:tcPr marL="69351" marR="69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ja-JP" sz="1000" kern="100">
                          <a:effectLst/>
                          <a:latin typeface="HG丸ｺﾞｼｯｸM-PRO"/>
                          <a:ea typeface="ＭＳ Ｐゴシック"/>
                          <a:cs typeface="Times New Roman"/>
                        </a:rPr>
                        <a:t>（期間）</a:t>
                      </a:r>
                      <a:endParaRPr lang="ja-JP" sz="1000" kern="100">
                        <a:effectLst/>
                        <a:latin typeface="HG丸ｺﾞｼｯｸM-PRO"/>
                        <a:cs typeface="Times New Roman"/>
                      </a:endParaRPr>
                    </a:p>
                  </a:txBody>
                  <a:tcPr marL="69351" marR="69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ja-JP" sz="1000" kern="100">
                          <a:effectLst/>
                          <a:latin typeface="HG丸ｺﾞｼｯｸM-PRO"/>
                          <a:ea typeface="ＭＳ Ｐゴシック"/>
                          <a:cs typeface="Times New Roman"/>
                        </a:rPr>
                        <a:t>援助内容</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1000" kern="100">
                          <a:effectLst/>
                          <a:latin typeface="HG丸ｺﾞｼｯｸM-PRO"/>
                          <a:ea typeface="ＭＳ Ｐゴシック"/>
                          <a:cs typeface="Times New Roman"/>
                        </a:rPr>
                        <a:t>結果</a:t>
                      </a:r>
                      <a:endParaRPr lang="ja-JP" sz="1000" kern="100">
                        <a:effectLst/>
                        <a:latin typeface="HG丸ｺﾞｼｯｸM-PRO"/>
                        <a:cs typeface="Times New Roman"/>
                      </a:endParaRPr>
                    </a:p>
                    <a:p>
                      <a:pPr algn="ctr">
                        <a:spcAft>
                          <a:spcPts val="0"/>
                        </a:spcAft>
                      </a:pPr>
                      <a:r>
                        <a:rPr lang="ja-JP" sz="1000" kern="100">
                          <a:effectLst/>
                          <a:latin typeface="HG丸ｺﾞｼｯｸM-PRO"/>
                          <a:ea typeface="ＭＳ Ｐゴシック"/>
                          <a:cs typeface="Times New Roman"/>
                        </a:rPr>
                        <a:t>※２</a:t>
                      </a:r>
                      <a:endParaRPr lang="ja-JP" sz="1000" kern="100">
                        <a:effectLst/>
                        <a:latin typeface="HG丸ｺﾞｼｯｸM-PRO"/>
                        <a:cs typeface="Times New Roman"/>
                      </a:endParaRPr>
                    </a:p>
                  </a:txBody>
                  <a:tcPr marL="69351" marR="69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ja-JP" sz="1000" kern="100">
                          <a:effectLst/>
                          <a:latin typeface="HG丸ｺﾞｼｯｸM-PRO"/>
                          <a:ea typeface="ＭＳ Ｐゴシック"/>
                          <a:cs typeface="Times New Roman"/>
                        </a:rPr>
                        <a:t>コメント</a:t>
                      </a:r>
                      <a:r>
                        <a:rPr lang="en-US" sz="1000" kern="100">
                          <a:effectLst/>
                          <a:latin typeface="HG丸ｺﾞｼｯｸM-PRO"/>
                          <a:ea typeface="ＭＳ Ｐゴシック"/>
                          <a:cs typeface="Times New Roman"/>
                        </a:rPr>
                        <a:t/>
                      </a:r>
                      <a:br>
                        <a:rPr lang="en-US" sz="1000" kern="100">
                          <a:effectLst/>
                          <a:latin typeface="HG丸ｺﾞｼｯｸM-PRO"/>
                          <a:ea typeface="ＭＳ Ｐゴシック"/>
                          <a:cs typeface="Times New Roman"/>
                        </a:rPr>
                      </a:br>
                      <a:r>
                        <a:rPr lang="ja-JP" sz="800" kern="100">
                          <a:effectLst/>
                          <a:latin typeface="HG丸ｺﾞｼｯｸM-PRO"/>
                          <a:ea typeface="ＭＳ Ｐゴシック"/>
                          <a:cs typeface="Times New Roman"/>
                        </a:rPr>
                        <a:t>（効果が認められたもの</a:t>
                      </a:r>
                      <a:r>
                        <a:rPr lang="en-US" sz="800" kern="100">
                          <a:effectLst/>
                          <a:latin typeface="HG丸ｺﾞｼｯｸM-PRO"/>
                          <a:ea typeface="ＭＳ Ｐゴシック"/>
                          <a:cs typeface="Times New Roman"/>
                        </a:rPr>
                        <a:t>/</a:t>
                      </a:r>
                      <a:r>
                        <a:rPr lang="ja-JP" sz="800" kern="100">
                          <a:effectLst/>
                          <a:latin typeface="HG丸ｺﾞｼｯｸM-PRO"/>
                          <a:ea typeface="ＭＳ Ｐゴシック"/>
                          <a:cs typeface="Times New Roman"/>
                        </a:rPr>
                        <a:t>見直しを要するもの）</a:t>
                      </a:r>
                      <a:endParaRPr lang="ja-JP" sz="1000" kern="100">
                        <a:effectLst/>
                        <a:latin typeface="HG丸ｺﾞｼｯｸM-PRO"/>
                        <a:cs typeface="Times New Roman"/>
                      </a:endParaRPr>
                    </a:p>
                  </a:txBody>
                  <a:tcPr marL="69351" marR="69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091">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100">
                          <a:effectLst/>
                          <a:latin typeface="HG丸ｺﾞｼｯｸM-PRO"/>
                          <a:ea typeface="ＭＳ Ｐゴシック"/>
                          <a:cs typeface="Times New Roman"/>
                        </a:rPr>
                        <a:t>サービス内容</a:t>
                      </a:r>
                      <a:endParaRPr lang="ja-JP" sz="1000" kern="100">
                        <a:effectLst/>
                        <a:latin typeface="HG丸ｺﾞｼｯｸM-PRO"/>
                        <a:cs typeface="Times New Roman"/>
                      </a:endParaRPr>
                    </a:p>
                  </a:txBody>
                  <a:tcPr marL="69351" marR="69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a:effectLst/>
                          <a:latin typeface="HG丸ｺﾞｼｯｸM-PRO"/>
                          <a:ea typeface="ＭＳ Ｐゴシック"/>
                          <a:cs typeface="Times New Roman"/>
                        </a:rPr>
                        <a:t>サービス種別</a:t>
                      </a:r>
                      <a:endParaRPr lang="ja-JP" sz="1000" kern="100">
                        <a:effectLst/>
                        <a:latin typeface="HG丸ｺﾞｼｯｸM-PRO"/>
                        <a:cs typeface="Times New Roman"/>
                      </a:endParaRPr>
                    </a:p>
                  </a:txBody>
                  <a:tcPr marL="69351" marR="69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a:effectLst/>
                          <a:latin typeface="HG丸ｺﾞｼｯｸM-PRO"/>
                          <a:ea typeface="ＭＳ Ｐゴシック"/>
                          <a:cs typeface="Times New Roman"/>
                        </a:rPr>
                        <a:t>※１</a:t>
                      </a:r>
                      <a:endParaRPr lang="ja-JP" sz="1000" kern="100">
                        <a:effectLst/>
                        <a:latin typeface="HG丸ｺﾞｼｯｸM-PRO"/>
                        <a:cs typeface="Times New Roman"/>
                      </a:endParaRPr>
                    </a:p>
                  </a:txBody>
                  <a:tcPr marL="69351" marR="69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167034">
                <a:tc rowSpan="3">
                  <a:txBody>
                    <a:bodyPr/>
                    <a:lstStyle/>
                    <a:p>
                      <a:pPr algn="r">
                        <a:spcAft>
                          <a:spcPts val="0"/>
                        </a:spcAft>
                      </a:pPr>
                      <a:r>
                        <a:rPr lang="en-US" sz="1000" kern="100" dirty="0">
                          <a:effectLst/>
                          <a:latin typeface="ＭＳ Ｐゴシック"/>
                          <a:cs typeface="Times New Roman"/>
                        </a:rPr>
                        <a:t> </a:t>
                      </a:r>
                      <a:endParaRPr lang="ja-JP" sz="1000" kern="100" dirty="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dirty="0">
                          <a:effectLst/>
                          <a:latin typeface="ＭＳ Ｐゴシック"/>
                          <a:cs typeface="Times New Roman"/>
                        </a:rPr>
                        <a:t> </a:t>
                      </a:r>
                      <a:endParaRPr lang="ja-JP" sz="1000" kern="100" dirty="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dirty="0">
                          <a:effectLst/>
                          <a:latin typeface="ＭＳ Ｐゴシック"/>
                          <a:cs typeface="Times New Roman"/>
                        </a:rPr>
                        <a:t> </a:t>
                      </a:r>
                      <a:endParaRPr lang="ja-JP" sz="1000" kern="100" dirty="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r h="167034">
                <a:tc rowSpan="3">
                  <a:txBody>
                    <a:bodyPr/>
                    <a:lstStyle/>
                    <a:p>
                      <a:pPr algn="r">
                        <a:spcAft>
                          <a:spcPts val="0"/>
                        </a:spcAft>
                      </a:pPr>
                      <a:r>
                        <a:rPr lang="en-US" sz="1000" kern="100" dirty="0">
                          <a:effectLst/>
                          <a:latin typeface="ＭＳ Ｐゴシック"/>
                          <a:cs typeface="Times New Roman"/>
                        </a:rPr>
                        <a:t> </a:t>
                      </a:r>
                      <a:endParaRPr lang="ja-JP" sz="1000" kern="100" dirty="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dirty="0">
                          <a:effectLst/>
                          <a:latin typeface="ＭＳ Ｐゴシック"/>
                          <a:cs typeface="Times New Roman"/>
                        </a:rPr>
                        <a:t> </a:t>
                      </a:r>
                      <a:endParaRPr lang="ja-JP" sz="1000" kern="100" dirty="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r h="167034">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r h="167034">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r h="167034">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dirty="0">
                          <a:effectLst/>
                          <a:latin typeface="ＭＳ Ｐゴシック"/>
                          <a:cs typeface="Times New Roman"/>
                        </a:rPr>
                        <a:t> </a:t>
                      </a:r>
                      <a:endParaRPr lang="ja-JP" sz="1000" kern="100" dirty="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dirty="0" smtClean="0">
                          <a:effectLst/>
                          <a:latin typeface="ＭＳ Ｐゴシック"/>
                          <a:cs typeface="Times New Roman"/>
                        </a:rPr>
                        <a:t> </a:t>
                      </a:r>
                      <a:endParaRPr lang="ja-JP" sz="1000" kern="100" dirty="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r h="167034">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rowSpan="3">
                  <a:txBody>
                    <a:bodyPr/>
                    <a:lstStyle/>
                    <a:p>
                      <a:pPr algn="r">
                        <a:spcAft>
                          <a:spcPts val="0"/>
                        </a:spcAft>
                      </a:pPr>
                      <a:r>
                        <a:rPr lang="en-US" sz="1000" kern="100" dirty="0">
                          <a:effectLst/>
                          <a:latin typeface="ＭＳ Ｐゴシック"/>
                          <a:cs typeface="Times New Roman"/>
                        </a:rPr>
                        <a:t> </a:t>
                      </a:r>
                      <a:endParaRPr lang="ja-JP" sz="1000" kern="100" dirty="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167034">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r">
                        <a:spcAft>
                          <a:spcPts val="0"/>
                        </a:spcAft>
                      </a:pPr>
                      <a:r>
                        <a:rPr lang="en-US" sz="1000" kern="100">
                          <a:effectLst/>
                          <a:latin typeface="ＭＳ Ｐゴシック"/>
                          <a:cs typeface="Times New Roman"/>
                        </a:rPr>
                        <a:t> </a:t>
                      </a:r>
                      <a:endParaRPr lang="ja-JP" sz="1000" kern="10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000" kern="100" dirty="0">
                          <a:effectLst/>
                          <a:latin typeface="ＭＳ Ｐゴシック"/>
                          <a:cs typeface="Times New Roman"/>
                        </a:rPr>
                        <a:t> </a:t>
                      </a:r>
                      <a:endParaRPr lang="ja-JP" sz="1000" kern="100" dirty="0">
                        <a:effectLst/>
                        <a:latin typeface="HG丸ｺﾞｼｯｸM-PRO"/>
                        <a:cs typeface="Times New Roman"/>
                      </a:endParaRPr>
                    </a:p>
                  </a:txBody>
                  <a:tcPr marL="69351" marR="693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4"/>
          <p:cNvSpPr>
            <a:spLocks noChangeArrowheads="1"/>
          </p:cNvSpPr>
          <p:nvPr/>
        </p:nvSpPr>
        <p:spPr bwMode="auto">
          <a:xfrm>
            <a:off x="116420" y="1628800"/>
            <a:ext cx="961381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8912225" algn="r"/>
              </a:tabLst>
            </a:pPr>
            <a:r>
              <a:rPr kumimoji="1" lang="ja-JP" sz="9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評</a:t>
            </a:r>
            <a:r>
              <a:rPr kumimoji="1" lang="ja-JP" sz="900" b="0" i="0" u="none" strike="noStrike" cap="none" normalizeH="0" baseline="0" dirty="0" smtClean="0" bmk="">
                <a:ln>
                  <a:noFill/>
                </a:ln>
                <a:solidFill>
                  <a:schemeClr val="tx1"/>
                </a:solidFill>
                <a:effectLst/>
                <a:latin typeface="HG丸ｺﾞｼｯｸM-PRO" pitchFamily="50" charset="-128"/>
                <a:ea typeface="HG丸ｺﾞｼｯｸM-PRO" pitchFamily="50" charset="-128"/>
                <a:cs typeface="ＭＳ Ｐゴシック" pitchFamily="50" charset="-128"/>
              </a:rPr>
              <a:t>　価　表</a:t>
            </a:r>
            <a:endParaRPr kumimoji="1" lang="ja-JP" sz="9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tab pos="8912225" algn="r"/>
              </a:tabLst>
            </a:pPr>
            <a:r>
              <a:rPr kumimoji="1" lang="ja-JP" sz="900" b="0" i="0" u="none" strike="noStrike" cap="none" normalizeH="0" baseline="0" dirty="0" smtClean="0" bmk="_Toc319062153">
                <a:ln>
                  <a:noFill/>
                </a:ln>
                <a:solidFill>
                  <a:schemeClr val="tx1"/>
                </a:solidFill>
                <a:effectLst/>
                <a:latin typeface="HG丸ｺﾞｼｯｸM-PRO" pitchFamily="50" charset="-128"/>
                <a:ea typeface="HG丸ｺﾞｼｯｸM-PRO" pitchFamily="50" charset="-128"/>
                <a:cs typeface="ＭＳ Ｐゴシック" pitchFamily="50" charset="-128"/>
              </a:rPr>
              <a:t>利用者名</a:t>
            </a:r>
            <a:r>
              <a:rPr kumimoji="1" lang="ja-JP" altLang="en-US" sz="900" b="0" i="0" u="none" strike="noStrike" cap="none" normalizeH="0" baseline="0" dirty="0" smtClean="0" bmk="_Toc319062153">
                <a:ln>
                  <a:noFill/>
                </a:ln>
                <a:solidFill>
                  <a:schemeClr val="tx1"/>
                </a:solidFill>
                <a:effectLst/>
                <a:latin typeface="HG丸ｺﾞｼｯｸM-PRO" pitchFamily="50" charset="-128"/>
                <a:ea typeface="HG丸ｺﾞｼｯｸM-PRO" pitchFamily="50" charset="-128"/>
                <a:cs typeface="ＭＳ Ｐゴシック" pitchFamily="50" charset="-128"/>
              </a:rPr>
              <a:t>  </a:t>
            </a:r>
            <a:r>
              <a:rPr kumimoji="1" lang="ja-JP" altLang="en-US" sz="900" b="0" i="0" u="sng" strike="noStrike" cap="none" normalizeH="0" baseline="0" dirty="0" smtClean="0" bmk="_Toc319062153">
                <a:ln>
                  <a:noFill/>
                </a:ln>
                <a:solidFill>
                  <a:schemeClr val="tx1"/>
                </a:solidFill>
                <a:effectLst/>
                <a:latin typeface="HG丸ｺﾞｼｯｸM-PRO" pitchFamily="50" charset="-128"/>
                <a:ea typeface="HG丸ｺﾞｼｯｸM-PRO" pitchFamily="50" charset="-128"/>
                <a:cs typeface="ＭＳ Ｐゴシック" pitchFamily="50" charset="-128"/>
              </a:rPr>
              <a:t>　　　　　　　　　　　　　</a:t>
            </a:r>
            <a:r>
              <a:rPr kumimoji="1" lang="ja-JP" altLang="en-US" sz="900" b="0" i="0" u="none" strike="noStrike" cap="none" normalizeH="0" baseline="0" dirty="0" smtClean="0" bmk="_Toc319062153">
                <a:ln>
                  <a:noFill/>
                </a:ln>
                <a:solidFill>
                  <a:schemeClr val="tx1"/>
                </a:solidFill>
                <a:effectLst/>
                <a:latin typeface="HG丸ｺﾞｼｯｸM-PRO" pitchFamily="50" charset="-128"/>
                <a:ea typeface="HG丸ｺﾞｼｯｸM-PRO" pitchFamily="50" charset="-128"/>
                <a:cs typeface="ＭＳ Ｐゴシック" pitchFamily="50" charset="-128"/>
              </a:rPr>
              <a:t>殿	</a:t>
            </a:r>
            <a:r>
              <a:rPr kumimoji="1" lang="ja-JP" altLang="en-US" sz="900" b="0" i="0" u="sng" strike="noStrike" cap="none" normalizeH="0" baseline="0" dirty="0" smtClean="0" bmk="_Toc319062153">
                <a:ln>
                  <a:noFill/>
                </a:ln>
                <a:solidFill>
                  <a:schemeClr val="tx1"/>
                </a:solidFill>
                <a:effectLst/>
                <a:latin typeface="HG丸ｺﾞｼｯｸM-PRO" pitchFamily="50" charset="-128"/>
                <a:ea typeface="HG丸ｺﾞｼｯｸM-PRO" pitchFamily="50" charset="-128"/>
                <a:cs typeface="ＭＳ Ｐゴシック" pitchFamily="50" charset="-128"/>
              </a:rPr>
              <a:t>作成日　　　　</a:t>
            </a:r>
            <a:r>
              <a:rPr kumimoji="1" lang="en-US" altLang="ja-JP" sz="900" b="0" i="0" u="sng" strike="noStrike" cap="none" normalizeH="0" baseline="0" dirty="0" smtClean="0" bmk="_Toc319062153">
                <a:ln>
                  <a:noFill/>
                </a:ln>
                <a:solidFill>
                  <a:schemeClr val="tx1"/>
                </a:solidFill>
                <a:effectLst/>
                <a:latin typeface="HG丸ｺﾞｼｯｸM-PRO" pitchFamily="50" charset="-128"/>
                <a:ea typeface="HG丸ｺﾞｼｯｸM-PRO" pitchFamily="50" charset="-128"/>
                <a:cs typeface="ＭＳ Ｐゴシック" pitchFamily="50" charset="-128"/>
              </a:rPr>
              <a:t>/</a:t>
            </a:r>
            <a:r>
              <a:rPr kumimoji="1" lang="ja-JP" altLang="en-US" sz="900" b="0" i="0" u="sng" strike="noStrike" cap="none" normalizeH="0" baseline="0" dirty="0" smtClean="0" bmk="_Toc319062153">
                <a:ln>
                  <a:noFill/>
                </a:ln>
                <a:solidFill>
                  <a:schemeClr val="tx1"/>
                </a:solidFill>
                <a:effectLst/>
                <a:latin typeface="HG丸ｺﾞｼｯｸM-PRO" pitchFamily="50" charset="-128"/>
                <a:ea typeface="HG丸ｺﾞｼｯｸM-PRO" pitchFamily="50" charset="-128"/>
                <a:cs typeface="ＭＳ Ｐゴシック" pitchFamily="50" charset="-128"/>
              </a:rPr>
              <a:t>　　　　　</a:t>
            </a:r>
            <a:r>
              <a:rPr kumimoji="1" lang="en-US" altLang="ja-JP" sz="900" b="0" i="0" u="sng" strike="noStrike" cap="none" normalizeH="0" baseline="0" dirty="0" smtClean="0" bmk="_Toc319062153">
                <a:ln>
                  <a:noFill/>
                </a:ln>
                <a:solidFill>
                  <a:schemeClr val="tx1"/>
                </a:solidFill>
                <a:effectLst/>
                <a:latin typeface="HG丸ｺﾞｼｯｸM-PRO" pitchFamily="50" charset="-128"/>
                <a:ea typeface="HG丸ｺﾞｼｯｸM-PRO" pitchFamily="50" charset="-128"/>
                <a:cs typeface="ＭＳ Ｐゴシック" pitchFamily="50" charset="-128"/>
              </a:rPr>
              <a:t>/</a:t>
            </a:r>
            <a:r>
              <a:rPr kumimoji="1" lang="ja-JP" altLang="en-US" sz="900" b="0" i="0" u="sng" strike="noStrike" cap="none" normalizeH="0" baseline="0" dirty="0" smtClean="0" bmk="_Toc319062153">
                <a:ln>
                  <a:noFill/>
                </a:ln>
                <a:solidFill>
                  <a:schemeClr val="tx1"/>
                </a:solidFill>
                <a:effectLst/>
                <a:latin typeface="HG丸ｺﾞｼｯｸM-PRO" pitchFamily="50" charset="-128"/>
                <a:ea typeface="HG丸ｺﾞｼｯｸM-PRO" pitchFamily="50" charset="-128"/>
                <a:cs typeface="ＭＳ Ｐゴシック" pitchFamily="50" charset="-128"/>
              </a:rPr>
              <a:t>　　　　　　　</a:t>
            </a:r>
            <a:endParaRPr kumimoji="1" lang="ja-JP" altLang="en-US" sz="900" b="0" i="0" u="none" strike="noStrike" cap="none" normalizeH="0" baseline="0" dirty="0" smtClean="0" bmk="_Toc319062153">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正方形/長方形 9"/>
          <p:cNvSpPr/>
          <p:nvPr/>
        </p:nvSpPr>
        <p:spPr>
          <a:xfrm>
            <a:off x="194378" y="5445251"/>
            <a:ext cx="9356540" cy="307777"/>
          </a:xfrm>
          <a:prstGeom prst="rect">
            <a:avLst/>
          </a:prstGeom>
        </p:spPr>
        <p:txBody>
          <a:bodyPr wrap="square">
            <a:spAutoFit/>
          </a:bodyPr>
          <a:lstStyle/>
          <a:p>
            <a:pPr lvl="0" eaLnBrk="0" fontAlgn="base" hangingPunct="0">
              <a:spcBef>
                <a:spcPct val="0"/>
              </a:spcBef>
              <a:spcAft>
                <a:spcPct val="0"/>
              </a:spcAft>
              <a:tabLst>
                <a:tab pos="8912225" algn="r"/>
              </a:tabLst>
            </a:pPr>
            <a:r>
              <a:rPr lang="en-US" altLang="ja-JP" sz="700" dirty="0" bmk="_Toc319062153">
                <a:latin typeface="ＭＳ Ｐゴシック" pitchFamily="50" charset="-128"/>
                <a:ea typeface="ＭＳ Ｐゴシック" pitchFamily="50" charset="-128"/>
                <a:cs typeface="Times New Roman" pitchFamily="18" charset="0"/>
              </a:rPr>
              <a:t>※</a:t>
            </a:r>
            <a:r>
              <a:rPr lang="ja-JP" altLang="en-US" sz="700" dirty="0" bmk="_Toc319062153">
                <a:latin typeface="ＭＳ Ｐゴシック" pitchFamily="50" charset="-128"/>
                <a:ea typeface="ＭＳ Ｐゴシック" pitchFamily="50" charset="-128"/>
                <a:cs typeface="Times New Roman" pitchFamily="18" charset="0"/>
              </a:rPr>
              <a:t>１　「当該サービスを行う事業所」について記入する。　</a:t>
            </a:r>
            <a:r>
              <a:rPr lang="en-US" altLang="ja-JP" sz="700" dirty="0" bmk="_Toc319062153">
                <a:latin typeface="ＭＳ Ｐゴシック" pitchFamily="50" charset="-128"/>
                <a:ea typeface="ＭＳ Ｐゴシック" pitchFamily="50" charset="-128"/>
                <a:cs typeface="Times New Roman" pitchFamily="18" charset="0"/>
              </a:rPr>
              <a:t>※</a:t>
            </a:r>
            <a:r>
              <a:rPr lang="ja-JP" altLang="en-US" sz="700" dirty="0" bmk="_Toc319062153">
                <a:latin typeface="ＭＳ Ｐゴシック" pitchFamily="50" charset="-128"/>
                <a:ea typeface="ＭＳ Ｐゴシック" pitchFamily="50" charset="-128"/>
                <a:cs typeface="Times New Roman" pitchFamily="18" charset="0"/>
              </a:rPr>
              <a:t>２　短期目標の実現度合いを</a:t>
            </a:r>
            <a:r>
              <a:rPr lang="en-US" altLang="ja-JP" sz="700" dirty="0" bmk="_Toc319062153">
                <a:latin typeface="ＭＳ Ｐゴシック" pitchFamily="50" charset="-128"/>
                <a:ea typeface="ＭＳ Ｐゴシック" pitchFamily="50" charset="-128"/>
                <a:cs typeface="Times New Roman" pitchFamily="18" charset="0"/>
              </a:rPr>
              <a:t>5</a:t>
            </a:r>
            <a:r>
              <a:rPr lang="ja-JP" altLang="en-US" sz="700" dirty="0" bmk="_Toc319062153">
                <a:latin typeface="ＭＳ Ｐゴシック" pitchFamily="50" charset="-128"/>
                <a:ea typeface="ＭＳ Ｐゴシック" pitchFamily="50" charset="-128"/>
                <a:cs typeface="Times New Roman" pitchFamily="18" charset="0"/>
              </a:rPr>
              <a:t>段階で記入する（◎：短期目標は予想を上回って達せられた、○：短期目標は達せられた（再度アセスメントして新たに短期目標を設定する）、△：短期目標は達成可能だが期間延長を要する、</a:t>
            </a:r>
            <a:r>
              <a:rPr lang="en-US" altLang="ja-JP" sz="700" dirty="0" bmk="_Toc319062153">
                <a:latin typeface="ＭＳ Ｐゴシック" pitchFamily="50" charset="-128"/>
                <a:ea typeface="ＭＳ Ｐゴシック" pitchFamily="50" charset="-128"/>
                <a:cs typeface="Times New Roman" pitchFamily="18" charset="0"/>
              </a:rPr>
              <a:t>×1</a:t>
            </a:r>
            <a:r>
              <a:rPr lang="ja-JP" altLang="en-US" sz="700" dirty="0" bmk="_Toc319062153">
                <a:latin typeface="ＭＳ Ｐゴシック" pitchFamily="50" charset="-128"/>
                <a:ea typeface="ＭＳ Ｐゴシック" pitchFamily="50" charset="-128"/>
                <a:cs typeface="Times New Roman" pitchFamily="18" charset="0"/>
              </a:rPr>
              <a:t>：短期目標の達成は困難であり見直しを要する、</a:t>
            </a:r>
            <a:r>
              <a:rPr lang="en-US" altLang="ja-JP" sz="700" dirty="0" bmk="_Toc319062153">
                <a:latin typeface="ＭＳ Ｐゴシック" pitchFamily="50" charset="-128"/>
                <a:ea typeface="ＭＳ Ｐゴシック" pitchFamily="50" charset="-128"/>
                <a:cs typeface="Times New Roman" pitchFamily="18" charset="0"/>
              </a:rPr>
              <a:t>×2</a:t>
            </a:r>
            <a:r>
              <a:rPr lang="ja-JP" altLang="en-US" sz="700" dirty="0" bmk="_Toc319062153">
                <a:latin typeface="ＭＳ Ｐゴシック" pitchFamily="50" charset="-128"/>
                <a:ea typeface="ＭＳ Ｐゴシック" pitchFamily="50" charset="-128"/>
                <a:cs typeface="Times New Roman" pitchFamily="18" charset="0"/>
              </a:rPr>
              <a:t>：短期目標だけでなく長期目標の達成も困難であり見直しを要する）</a:t>
            </a:r>
            <a:endParaRPr lang="ja-JP" altLang="en-US" sz="4400" dirty="0">
              <a:latin typeface="Arial" pitchFamily="34" charset="0"/>
              <a:ea typeface="ＭＳ Ｐゴシック" pitchFamily="50" charset="-128"/>
              <a:cs typeface="ＭＳ Ｐゴシック" pitchFamily="50" charset="-128"/>
            </a:endParaRPr>
          </a:p>
        </p:txBody>
      </p:sp>
      <p:sp>
        <p:nvSpPr>
          <p:cNvPr id="18" name="正方形/長方形 17"/>
          <p:cNvSpPr/>
          <p:nvPr/>
        </p:nvSpPr>
        <p:spPr>
          <a:xfrm rot="5400000">
            <a:off x="-140102" y="102251"/>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292</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37705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66970"/>
            <a:ext cx="9901238" cy="6924973"/>
          </a:xfrm>
          <a:prstGeom prst="rect">
            <a:avLst/>
          </a:prstGeom>
        </p:spPr>
        <p:txBody>
          <a:bodyPr wrap="square">
            <a:spAutoFit/>
          </a:bodyPr>
          <a:lstStyle/>
          <a:p>
            <a:endParaRPr lang="en-US" altLang="ja-JP" sz="2000" b="1" dirty="0" smtClean="0"/>
          </a:p>
          <a:p>
            <a:endParaRPr lang="en-US" altLang="ja-JP" sz="2000" b="1" dirty="0"/>
          </a:p>
          <a:p>
            <a:r>
              <a:rPr lang="en-US" altLang="ja-JP" sz="2000" b="1" dirty="0"/>
              <a:t> </a:t>
            </a:r>
            <a:endParaRPr lang="ja-JP" altLang="ja-JP" sz="2000" b="1" dirty="0"/>
          </a:p>
          <a:p>
            <a:r>
              <a:rPr lang="ja-JP" altLang="en-US" sz="1600" b="1" u="sng" dirty="0" smtClean="0"/>
              <a:t>○</a:t>
            </a:r>
            <a:r>
              <a:rPr lang="ja-JP" altLang="ja-JP" sz="1600" b="1" u="sng" dirty="0" smtClean="0"/>
              <a:t>目</a:t>
            </a:r>
            <a:r>
              <a:rPr lang="ja-JP" altLang="en-US" sz="1600" b="1" u="sng" dirty="0" smtClean="0"/>
              <a:t>　</a:t>
            </a:r>
            <a:r>
              <a:rPr lang="ja-JP" altLang="ja-JP" sz="1600" b="1" u="sng" dirty="0" smtClean="0"/>
              <a:t>的</a:t>
            </a:r>
            <a:endParaRPr lang="ja-JP" altLang="ja-JP" sz="1600" b="1" u="sng" dirty="0"/>
          </a:p>
          <a:p>
            <a:pPr fontAlgn="base" latinLnBrk="1"/>
            <a:r>
              <a:rPr lang="ja-JP" altLang="en-US" sz="1600" dirty="0" smtClean="0"/>
              <a:t>　　　</a:t>
            </a:r>
            <a:r>
              <a:rPr lang="ja-JP" altLang="ja-JP" sz="1600" dirty="0" smtClean="0"/>
              <a:t>介護</a:t>
            </a:r>
            <a:r>
              <a:rPr lang="ja-JP" altLang="ja-JP" sz="1600" dirty="0"/>
              <a:t>支援専門員の資質向上については、これまで、必要な知識・技能の習得を目的とし、都道府県が実施</a:t>
            </a:r>
            <a:r>
              <a:rPr lang="ja-JP" altLang="ja-JP" sz="1600" dirty="0" smtClean="0"/>
              <a:t>主</a:t>
            </a:r>
            <a:endParaRPr lang="ja-JP" altLang="en-US" sz="1600" dirty="0" smtClean="0"/>
          </a:p>
          <a:p>
            <a:pPr fontAlgn="base" latinLnBrk="1"/>
            <a:r>
              <a:rPr lang="ja-JP" altLang="en-US" sz="1600" dirty="0"/>
              <a:t>　</a:t>
            </a:r>
            <a:r>
              <a:rPr lang="ja-JP" altLang="en-US" sz="1600" dirty="0" smtClean="0"/>
              <a:t>　</a:t>
            </a:r>
            <a:r>
              <a:rPr lang="ja-JP" altLang="ja-JP" sz="1600" dirty="0" smtClean="0"/>
              <a:t>体</a:t>
            </a:r>
            <a:r>
              <a:rPr lang="ja-JP" altLang="ja-JP" sz="1600" dirty="0"/>
              <a:t>となって、</a:t>
            </a:r>
            <a:r>
              <a:rPr lang="ja-JP" altLang="ja-JP" sz="1600" dirty="0" smtClean="0"/>
              <a:t>実務に</a:t>
            </a:r>
            <a:r>
              <a:rPr lang="ja-JP" altLang="ja-JP" sz="1600" dirty="0"/>
              <a:t>就いたあとも</a:t>
            </a:r>
            <a:r>
              <a:rPr lang="ja-JP" altLang="ja-JP" sz="1600" dirty="0" smtClean="0"/>
              <a:t>継続的</a:t>
            </a:r>
            <a:r>
              <a:rPr lang="ja-JP" altLang="en-US" sz="1600" dirty="0" smtClean="0"/>
              <a:t>に</a:t>
            </a:r>
            <a:r>
              <a:rPr lang="ja-JP" altLang="ja-JP" sz="1600" dirty="0" smtClean="0"/>
              <a:t>研修</a:t>
            </a:r>
            <a:r>
              <a:rPr lang="ja-JP" altLang="ja-JP" sz="1600" dirty="0"/>
              <a:t>の機会を提供できるよう体系的な研修を行ってきた</a:t>
            </a:r>
            <a:r>
              <a:rPr lang="ja-JP" altLang="ja-JP" sz="1600" dirty="0" smtClean="0"/>
              <a:t>ところ。</a:t>
            </a:r>
            <a:endParaRPr lang="ja-JP" altLang="ja-JP" sz="1600" dirty="0"/>
          </a:p>
          <a:p>
            <a:pPr fontAlgn="base" latinLnBrk="1"/>
            <a:r>
              <a:rPr lang="ja-JP" altLang="en-US" sz="1600" dirty="0" smtClean="0"/>
              <a:t>　　　</a:t>
            </a:r>
            <a:r>
              <a:rPr lang="ja-JP" altLang="ja-JP" sz="1600" dirty="0" smtClean="0"/>
              <a:t>一方</a:t>
            </a:r>
            <a:r>
              <a:rPr lang="ja-JP" altLang="ja-JP" sz="1600" dirty="0"/>
              <a:t>、介護支援専門員に係る研修については、都道府県ごとに実施されていることから、研修内容に格差</a:t>
            </a:r>
            <a:r>
              <a:rPr lang="ja-JP" altLang="ja-JP" sz="1600" dirty="0" smtClean="0"/>
              <a:t>が</a:t>
            </a:r>
            <a:endParaRPr lang="ja-JP" altLang="en-US" sz="1600" dirty="0" smtClean="0"/>
          </a:p>
          <a:p>
            <a:pPr fontAlgn="base" latinLnBrk="1"/>
            <a:r>
              <a:rPr lang="ja-JP" altLang="en-US" sz="1600" dirty="0"/>
              <a:t>　</a:t>
            </a:r>
            <a:r>
              <a:rPr lang="ja-JP" altLang="en-US" sz="1600" dirty="0" smtClean="0"/>
              <a:t>　</a:t>
            </a:r>
            <a:r>
              <a:rPr lang="ja-JP" altLang="ja-JP" sz="1600" dirty="0" smtClean="0"/>
              <a:t>生じて</a:t>
            </a:r>
            <a:r>
              <a:rPr lang="ja-JP" altLang="ja-JP" sz="1600" dirty="0"/>
              <a:t>いるとの</a:t>
            </a:r>
            <a:r>
              <a:rPr lang="ja-JP" altLang="ja-JP" sz="1600" dirty="0" smtClean="0"/>
              <a:t>指摘</a:t>
            </a:r>
            <a:r>
              <a:rPr lang="ja-JP" altLang="ja-JP" sz="1600" dirty="0"/>
              <a:t>がある</a:t>
            </a:r>
            <a:r>
              <a:rPr lang="ja-JP" altLang="ja-JP" sz="1600" dirty="0" smtClean="0"/>
              <a:t>。</a:t>
            </a:r>
            <a:endParaRPr lang="en-US" altLang="ja-JP" sz="1600" dirty="0" smtClean="0"/>
          </a:p>
          <a:p>
            <a:pPr fontAlgn="base" latinLnBrk="1"/>
            <a:r>
              <a:rPr lang="ja-JP" altLang="en-US" sz="1600" dirty="0"/>
              <a:t>　</a:t>
            </a:r>
            <a:r>
              <a:rPr lang="ja-JP" altLang="en-US" sz="1600" dirty="0" smtClean="0"/>
              <a:t>　　このため</a:t>
            </a:r>
            <a:r>
              <a:rPr lang="ja-JP" altLang="ja-JP" sz="1600" dirty="0"/>
              <a:t>、国として研修実施の</a:t>
            </a:r>
            <a:r>
              <a:rPr lang="ja-JP" altLang="ja-JP" sz="1600" dirty="0" smtClean="0"/>
              <a:t>ガイドラインを</a:t>
            </a:r>
            <a:r>
              <a:rPr lang="ja-JP" altLang="ja-JP" sz="1600" dirty="0"/>
              <a:t>策定することにより、都道府県が行っている研修水準の平準化</a:t>
            </a:r>
            <a:r>
              <a:rPr lang="ja-JP" altLang="ja-JP" sz="1600" dirty="0" smtClean="0"/>
              <a:t>を</a:t>
            </a:r>
            <a:endParaRPr lang="ja-JP" altLang="en-US" sz="1600" dirty="0" smtClean="0"/>
          </a:p>
          <a:p>
            <a:pPr fontAlgn="base" latinLnBrk="1"/>
            <a:r>
              <a:rPr lang="ja-JP" altLang="en-US" sz="1600" dirty="0"/>
              <a:t>　</a:t>
            </a:r>
            <a:r>
              <a:rPr lang="ja-JP" altLang="en-US" sz="1600" dirty="0" smtClean="0"/>
              <a:t>　</a:t>
            </a:r>
            <a:r>
              <a:rPr lang="ja-JP" altLang="ja-JP" sz="1600" dirty="0" smtClean="0"/>
              <a:t>図</a:t>
            </a:r>
            <a:r>
              <a:rPr lang="ja-JP" altLang="en-US" sz="1600" dirty="0" smtClean="0"/>
              <a:t>るとともに</a:t>
            </a:r>
            <a:r>
              <a:rPr lang="ja-JP" altLang="ja-JP" sz="1600" dirty="0" smtClean="0"/>
              <a:t>介護</a:t>
            </a:r>
            <a:r>
              <a:rPr lang="ja-JP" altLang="ja-JP" sz="1600" dirty="0"/>
              <a:t>支援専門員の更なる資質</a:t>
            </a:r>
            <a:r>
              <a:rPr lang="ja-JP" altLang="ja-JP" sz="1600" dirty="0" smtClean="0"/>
              <a:t>向上</a:t>
            </a:r>
            <a:r>
              <a:rPr lang="ja-JP" altLang="ja-JP" sz="1600" dirty="0"/>
              <a:t>に資する</a:t>
            </a:r>
            <a:r>
              <a:rPr lang="ja-JP" altLang="ja-JP" sz="1600" dirty="0" smtClean="0"/>
              <a:t>研修</a:t>
            </a:r>
            <a:r>
              <a:rPr lang="ja-JP" altLang="en-US" sz="1600" dirty="0" smtClean="0"/>
              <a:t>とし、</a:t>
            </a:r>
            <a:r>
              <a:rPr lang="ja-JP" altLang="ja-JP" sz="1600" dirty="0" smtClean="0"/>
              <a:t>全国的</a:t>
            </a:r>
            <a:r>
              <a:rPr lang="ja-JP" altLang="ja-JP" sz="1600" dirty="0"/>
              <a:t>な研修の質の</a:t>
            </a:r>
            <a:r>
              <a:rPr lang="ja-JP" altLang="ja-JP" sz="1600" dirty="0" smtClean="0"/>
              <a:t>確保</a:t>
            </a:r>
            <a:r>
              <a:rPr lang="ja-JP" altLang="ja-JP" sz="1600" dirty="0"/>
              <a:t>を</a:t>
            </a:r>
            <a:r>
              <a:rPr lang="ja-JP" altLang="ja-JP" sz="1600" dirty="0" smtClean="0"/>
              <a:t>図る。</a:t>
            </a:r>
            <a:endParaRPr lang="ja-JP" altLang="ja-JP" sz="1600" dirty="0"/>
          </a:p>
          <a:p>
            <a:endParaRPr lang="ja-JP" altLang="en-US" sz="1600" dirty="0" smtClean="0"/>
          </a:p>
          <a:p>
            <a:r>
              <a:rPr lang="ja-JP" altLang="en-US" sz="1600" b="1" u="sng" dirty="0" smtClean="0"/>
              <a:t>○</a:t>
            </a:r>
            <a:r>
              <a:rPr lang="ja-JP" altLang="ja-JP" sz="1600" b="1" u="sng" dirty="0" smtClean="0"/>
              <a:t>事業</a:t>
            </a:r>
            <a:r>
              <a:rPr lang="ja-JP" altLang="ja-JP" sz="1600" b="1" u="sng" dirty="0"/>
              <a:t>内容</a:t>
            </a:r>
          </a:p>
          <a:p>
            <a:r>
              <a:rPr lang="ja-JP" altLang="en-US" sz="1600" dirty="0" smtClean="0"/>
              <a:t>　</a:t>
            </a:r>
            <a:r>
              <a:rPr lang="ja-JP" altLang="ja-JP" sz="1600" b="1" u="sng" dirty="0" smtClean="0"/>
              <a:t>（</a:t>
            </a:r>
            <a:r>
              <a:rPr lang="ja-JP" altLang="ja-JP" sz="1600" b="1" u="sng" dirty="0"/>
              <a:t>１）研修向上委員会の設置・運営</a:t>
            </a:r>
          </a:p>
          <a:p>
            <a:r>
              <a:rPr lang="ja-JP" altLang="ja-JP" sz="1600" dirty="0"/>
              <a:t>　　　</a:t>
            </a:r>
            <a:r>
              <a:rPr lang="ja-JP" altLang="en-US" sz="1600" dirty="0" smtClean="0"/>
              <a:t>　</a:t>
            </a:r>
            <a:r>
              <a:rPr lang="ja-JP" altLang="ja-JP" sz="1600" dirty="0" smtClean="0"/>
              <a:t>指導</a:t>
            </a:r>
            <a:r>
              <a:rPr lang="ja-JP" altLang="ja-JP" sz="1600" dirty="0"/>
              <a:t>要領・指導技術・演習方法・研修の修了評価方法等、効率的・効果的な研修の実施方策を検討する「</a:t>
            </a:r>
            <a:r>
              <a:rPr lang="ja-JP" altLang="ja-JP" sz="1600" dirty="0" smtClean="0"/>
              <a:t>介</a:t>
            </a:r>
            <a:endParaRPr lang="ja-JP" altLang="en-US" sz="1600" dirty="0" smtClean="0"/>
          </a:p>
          <a:p>
            <a:r>
              <a:rPr lang="ja-JP" altLang="en-US" sz="1600" dirty="0"/>
              <a:t>　</a:t>
            </a:r>
            <a:r>
              <a:rPr lang="ja-JP" altLang="en-US" sz="1600" dirty="0" smtClean="0"/>
              <a:t>　　</a:t>
            </a:r>
            <a:r>
              <a:rPr lang="ja-JP" altLang="ja-JP" sz="1600" dirty="0" smtClean="0"/>
              <a:t>護</a:t>
            </a:r>
            <a:r>
              <a:rPr lang="ja-JP" altLang="ja-JP" sz="1600" dirty="0"/>
              <a:t>支援専門員</a:t>
            </a:r>
            <a:r>
              <a:rPr lang="ja-JP" altLang="ja-JP" sz="1600" dirty="0" smtClean="0"/>
              <a:t>研修</a:t>
            </a:r>
            <a:r>
              <a:rPr lang="ja-JP" altLang="ja-JP" sz="1600" dirty="0"/>
              <a:t>向上委員会（以下</a:t>
            </a:r>
            <a:r>
              <a:rPr lang="ja-JP" altLang="ja-JP" sz="1600" dirty="0" smtClean="0"/>
              <a:t>、「</a:t>
            </a:r>
            <a:r>
              <a:rPr lang="ja-JP" altLang="ja-JP" sz="1600" dirty="0"/>
              <a:t>本委員会」という）」を</a:t>
            </a:r>
            <a:r>
              <a:rPr lang="ja-JP" altLang="ja-JP" sz="1600" dirty="0" smtClean="0"/>
              <a:t>設置。</a:t>
            </a:r>
            <a:endParaRPr lang="ja-JP" altLang="ja-JP" sz="1600" dirty="0"/>
          </a:p>
          <a:p>
            <a:r>
              <a:rPr lang="ja-JP" altLang="en-US" sz="1600" dirty="0" smtClean="0"/>
              <a:t>　　　　</a:t>
            </a:r>
            <a:r>
              <a:rPr lang="ja-JP" altLang="ja-JP" sz="1600" dirty="0" smtClean="0"/>
              <a:t>本</a:t>
            </a:r>
            <a:r>
              <a:rPr lang="ja-JP" altLang="ja-JP" sz="1600" dirty="0"/>
              <a:t>委員会の下にワーキンググループを設置し、都道府県における研修の企画・評価、指導手法の開発、</a:t>
            </a:r>
            <a:r>
              <a:rPr lang="ja-JP" altLang="ja-JP" sz="1600" dirty="0" smtClean="0"/>
              <a:t>適</a:t>
            </a:r>
            <a:endParaRPr lang="ja-JP" altLang="en-US" sz="1600" dirty="0" smtClean="0"/>
          </a:p>
          <a:p>
            <a:r>
              <a:rPr lang="ja-JP" altLang="en-US" sz="1600" dirty="0"/>
              <a:t>　</a:t>
            </a:r>
            <a:r>
              <a:rPr lang="ja-JP" altLang="en-US" sz="1600" dirty="0" smtClean="0"/>
              <a:t>　　</a:t>
            </a:r>
            <a:r>
              <a:rPr lang="ja-JP" altLang="ja-JP" sz="1600" dirty="0" smtClean="0"/>
              <a:t>切</a:t>
            </a:r>
            <a:r>
              <a:rPr lang="ja-JP" altLang="ja-JP" sz="1600" dirty="0"/>
              <a:t>な研修</a:t>
            </a:r>
            <a:r>
              <a:rPr lang="ja-JP" altLang="ja-JP" sz="1600" dirty="0" smtClean="0"/>
              <a:t>実施規模</a:t>
            </a:r>
            <a:r>
              <a:rPr lang="ja-JP" altLang="ja-JP" sz="1600" dirty="0"/>
              <a:t>の確保、</a:t>
            </a:r>
            <a:r>
              <a:rPr lang="ja-JP" altLang="ja-JP" sz="1600" dirty="0" smtClean="0"/>
              <a:t>修了評価</a:t>
            </a:r>
            <a:r>
              <a:rPr lang="ja-JP" altLang="ja-JP" sz="1600" dirty="0"/>
              <a:t>の実施等の一連の研修の実施の効果的な方法に関する、各研修（</a:t>
            </a:r>
            <a:r>
              <a:rPr lang="ja-JP" altLang="ja-JP" sz="1600" dirty="0" smtClean="0"/>
              <a:t>実務</a:t>
            </a:r>
            <a:endParaRPr lang="ja-JP" altLang="en-US" sz="1600" dirty="0" smtClean="0"/>
          </a:p>
          <a:p>
            <a:r>
              <a:rPr lang="ja-JP" altLang="en-US" sz="1600" dirty="0"/>
              <a:t>　</a:t>
            </a:r>
            <a:r>
              <a:rPr lang="ja-JP" altLang="en-US" sz="1600" dirty="0" smtClean="0"/>
              <a:t>　　</a:t>
            </a:r>
            <a:r>
              <a:rPr lang="ja-JP" altLang="ja-JP" sz="1600" dirty="0" smtClean="0"/>
              <a:t>研修</a:t>
            </a:r>
            <a:r>
              <a:rPr lang="ja-JP" altLang="ja-JP" sz="1600" dirty="0"/>
              <a:t>、専門（更新）研修、</a:t>
            </a:r>
            <a:r>
              <a:rPr lang="ja-JP" altLang="ja-JP" sz="1600" dirty="0" smtClean="0"/>
              <a:t>主任介護</a:t>
            </a:r>
            <a:r>
              <a:rPr lang="ja-JP" altLang="ja-JP" sz="1600" dirty="0"/>
              <a:t>支援専門員研修、主任介護支援</a:t>
            </a:r>
            <a:r>
              <a:rPr lang="ja-JP" altLang="ja-JP" sz="1600" dirty="0" smtClean="0"/>
              <a:t>専門員</a:t>
            </a:r>
            <a:r>
              <a:rPr lang="ja-JP" altLang="ja-JP" sz="1600" dirty="0"/>
              <a:t>更新研修）のガイドラインを</a:t>
            </a:r>
            <a:r>
              <a:rPr lang="ja-JP" altLang="ja-JP" sz="1600" dirty="0" smtClean="0"/>
              <a:t>作成</a:t>
            </a:r>
            <a:r>
              <a:rPr lang="ja-JP" altLang="en-US" sz="1600" dirty="0" smtClean="0"/>
              <a:t>。</a:t>
            </a:r>
          </a:p>
          <a:p>
            <a:r>
              <a:rPr lang="ja-JP" altLang="en-US" sz="1600" dirty="0"/>
              <a:t>　</a:t>
            </a:r>
            <a:r>
              <a:rPr lang="ja-JP" altLang="en-US" sz="1600" dirty="0" smtClean="0"/>
              <a:t>　　　</a:t>
            </a:r>
            <a:r>
              <a:rPr lang="ja-JP" altLang="ja-JP" sz="1600" dirty="0" smtClean="0"/>
              <a:t>本委員会</a:t>
            </a:r>
            <a:r>
              <a:rPr lang="ja-JP" altLang="en-US" sz="1600" dirty="0" smtClean="0"/>
              <a:t>の</a:t>
            </a:r>
            <a:r>
              <a:rPr lang="ja-JP" altLang="ja-JP" sz="1600" dirty="0" smtClean="0"/>
              <a:t>議論</a:t>
            </a:r>
            <a:r>
              <a:rPr lang="ja-JP" altLang="en-US" sz="1600" dirty="0" smtClean="0"/>
              <a:t>を経て</a:t>
            </a:r>
            <a:r>
              <a:rPr lang="ja-JP" altLang="ja-JP" sz="1600" dirty="0" smtClean="0"/>
              <a:t>ガイドラインを策定。</a:t>
            </a:r>
            <a:endParaRPr lang="ja-JP" altLang="ja-JP" sz="800" dirty="0"/>
          </a:p>
          <a:p>
            <a:r>
              <a:rPr lang="ja-JP" altLang="en-US" sz="800" dirty="0" smtClean="0"/>
              <a:t>　</a:t>
            </a:r>
          </a:p>
          <a:p>
            <a:r>
              <a:rPr lang="ja-JP" altLang="en-US" sz="1600" b="1" dirty="0" smtClean="0"/>
              <a:t>　</a:t>
            </a:r>
            <a:r>
              <a:rPr lang="ja-JP" altLang="ja-JP" sz="1600" b="1" u="sng" dirty="0" smtClean="0"/>
              <a:t>（</a:t>
            </a:r>
            <a:r>
              <a:rPr lang="ja-JP" altLang="ja-JP" sz="1600" b="1" u="sng" dirty="0"/>
              <a:t>２）指導者養成研修の実施</a:t>
            </a:r>
          </a:p>
          <a:p>
            <a:r>
              <a:rPr lang="ja-JP" altLang="en-US" sz="1600" dirty="0" smtClean="0"/>
              <a:t>　　　　</a:t>
            </a:r>
            <a:r>
              <a:rPr lang="ja-JP" altLang="ja-JP" sz="1600" dirty="0" smtClean="0"/>
              <a:t>策定</a:t>
            </a:r>
            <a:r>
              <a:rPr lang="ja-JP" altLang="ja-JP" sz="1600" dirty="0"/>
              <a:t>されたガイドラインに基づき、各研修の位置付けや修了時の到達目標、各科目の考え方、ＯＪＴへの</a:t>
            </a:r>
            <a:r>
              <a:rPr lang="ja-JP" altLang="ja-JP" sz="1600" dirty="0" smtClean="0"/>
              <a:t>繫</a:t>
            </a:r>
            <a:endParaRPr lang="ja-JP" altLang="en-US" sz="1600" dirty="0" smtClean="0"/>
          </a:p>
          <a:p>
            <a:r>
              <a:rPr lang="ja-JP" altLang="en-US" sz="1600" dirty="0"/>
              <a:t>　</a:t>
            </a:r>
            <a:r>
              <a:rPr lang="ja-JP" altLang="en-US" sz="1600" dirty="0" smtClean="0"/>
              <a:t>　　</a:t>
            </a:r>
            <a:r>
              <a:rPr lang="ja-JP" altLang="ja-JP" sz="1600" dirty="0" smtClean="0"/>
              <a:t>がり</a:t>
            </a:r>
            <a:r>
              <a:rPr lang="ja-JP" altLang="ja-JP" sz="1600" dirty="0"/>
              <a:t>など、研修</a:t>
            </a:r>
            <a:r>
              <a:rPr lang="ja-JP" altLang="ja-JP" sz="1600" dirty="0" smtClean="0"/>
              <a:t>全体</a:t>
            </a:r>
            <a:r>
              <a:rPr lang="ja-JP" altLang="ja-JP" sz="1600" dirty="0"/>
              <a:t>のコンセプトと</a:t>
            </a:r>
            <a:r>
              <a:rPr lang="ja-JP" altLang="ja-JP" sz="1600" dirty="0" smtClean="0"/>
              <a:t>あわせて</a:t>
            </a:r>
            <a:r>
              <a:rPr lang="ja-JP" altLang="ja-JP" sz="1600" dirty="0"/>
              <a:t>指導技術を学ぶ場として、各都道府県の研修講師及び</a:t>
            </a:r>
            <a:r>
              <a:rPr lang="ja-JP" altLang="ja-JP" sz="1600" dirty="0" smtClean="0"/>
              <a:t>都道府県</a:t>
            </a:r>
            <a:endParaRPr lang="ja-JP" altLang="en-US" sz="1600" dirty="0" smtClean="0"/>
          </a:p>
          <a:p>
            <a:r>
              <a:rPr lang="ja-JP" altLang="en-US" sz="1600" dirty="0"/>
              <a:t>　</a:t>
            </a:r>
            <a:r>
              <a:rPr lang="ja-JP" altLang="en-US" sz="1600" dirty="0" smtClean="0"/>
              <a:t>　　</a:t>
            </a:r>
            <a:r>
              <a:rPr lang="ja-JP" altLang="ja-JP" sz="1600" dirty="0" smtClean="0"/>
              <a:t>研修</a:t>
            </a:r>
            <a:r>
              <a:rPr lang="ja-JP" altLang="ja-JP" sz="1600" dirty="0"/>
              <a:t>実施担当職員を対象に</a:t>
            </a:r>
            <a:r>
              <a:rPr lang="ja-JP" altLang="ja-JP" sz="1600" dirty="0" smtClean="0"/>
              <a:t>指導者養成</a:t>
            </a:r>
            <a:r>
              <a:rPr lang="ja-JP" altLang="ja-JP" sz="1600" dirty="0"/>
              <a:t>研修を</a:t>
            </a:r>
            <a:r>
              <a:rPr lang="ja-JP" altLang="ja-JP" sz="1600" dirty="0" smtClean="0"/>
              <a:t>実施。</a:t>
            </a:r>
            <a:endParaRPr lang="ja-JP" altLang="en-US" sz="800" dirty="0" smtClean="0"/>
          </a:p>
          <a:p>
            <a:r>
              <a:rPr lang="ja-JP" altLang="en-US" sz="800" dirty="0" smtClean="0"/>
              <a:t>　</a:t>
            </a:r>
          </a:p>
          <a:p>
            <a:r>
              <a:rPr lang="ja-JP" altLang="en-US" sz="1600" b="1" dirty="0"/>
              <a:t>　</a:t>
            </a:r>
            <a:r>
              <a:rPr lang="ja-JP" altLang="ja-JP" sz="1600" b="1" u="sng" dirty="0" smtClean="0"/>
              <a:t>（</a:t>
            </a:r>
            <a:r>
              <a:rPr lang="ja-JP" altLang="ja-JP" sz="1600" b="1" u="sng" dirty="0"/>
              <a:t>３）事例集の作成</a:t>
            </a:r>
          </a:p>
          <a:p>
            <a:r>
              <a:rPr lang="ja-JP" altLang="en-US" sz="1600" dirty="0" smtClean="0"/>
              <a:t>　　　　</a:t>
            </a:r>
            <a:r>
              <a:rPr lang="ja-JP" altLang="ja-JP" sz="1600" dirty="0" smtClean="0"/>
              <a:t>自立</a:t>
            </a:r>
            <a:r>
              <a:rPr lang="ja-JP" altLang="ja-JP" sz="1600" dirty="0"/>
              <a:t>支援に資するケアマネジメントを推進</a:t>
            </a:r>
            <a:r>
              <a:rPr lang="ja-JP" altLang="ja-JP" sz="1600" dirty="0" smtClean="0"/>
              <a:t>する</a:t>
            </a:r>
            <a:r>
              <a:rPr lang="ja-JP" altLang="en-US" sz="1600" dirty="0" smtClean="0"/>
              <a:t>ため</a:t>
            </a:r>
            <a:r>
              <a:rPr lang="ja-JP" altLang="ja-JP" sz="1600" dirty="0" smtClean="0"/>
              <a:t>、</a:t>
            </a:r>
            <a:r>
              <a:rPr lang="ja-JP" altLang="ja-JP" sz="1600" dirty="0"/>
              <a:t>自立支援に</a:t>
            </a:r>
            <a:r>
              <a:rPr lang="ja-JP" altLang="ja-JP" sz="1600" dirty="0" smtClean="0"/>
              <a:t>向けて不足</a:t>
            </a:r>
            <a:r>
              <a:rPr lang="ja-JP" altLang="ja-JP" sz="1600" dirty="0"/>
              <a:t>している</a:t>
            </a:r>
            <a:r>
              <a:rPr lang="ja-JP" altLang="ja-JP" sz="1600" dirty="0" smtClean="0"/>
              <a:t>視点</a:t>
            </a:r>
            <a:r>
              <a:rPr lang="ja-JP" altLang="ja-JP" sz="1600" dirty="0"/>
              <a:t>と必要な視点を</a:t>
            </a:r>
            <a:r>
              <a:rPr lang="ja-JP" altLang="ja-JP" sz="1600" dirty="0" smtClean="0"/>
              <a:t>明</a:t>
            </a:r>
            <a:endParaRPr lang="ja-JP" altLang="en-US" sz="1600" dirty="0" smtClean="0"/>
          </a:p>
          <a:p>
            <a:r>
              <a:rPr lang="ja-JP" altLang="en-US" sz="1600" dirty="0"/>
              <a:t>　</a:t>
            </a:r>
            <a:r>
              <a:rPr lang="ja-JP" altLang="en-US" sz="1600" dirty="0" smtClean="0"/>
              <a:t>　　</a:t>
            </a:r>
            <a:r>
              <a:rPr lang="ja-JP" altLang="ja-JP" sz="1600" dirty="0" smtClean="0"/>
              <a:t>らかに</a:t>
            </a:r>
            <a:r>
              <a:rPr lang="ja-JP" altLang="ja-JP" sz="1600" dirty="0"/>
              <a:t>する</a:t>
            </a:r>
            <a:r>
              <a:rPr lang="ja-JP" altLang="ja-JP" sz="1600" dirty="0" smtClean="0"/>
              <a:t>ため</a:t>
            </a:r>
            <a:r>
              <a:rPr lang="ja-JP" altLang="en-US" sz="1600" dirty="0" smtClean="0"/>
              <a:t>の</a:t>
            </a:r>
            <a:r>
              <a:rPr lang="ja-JP" altLang="ja-JP" sz="1600" dirty="0" smtClean="0"/>
              <a:t>、</a:t>
            </a:r>
            <a:r>
              <a:rPr lang="ja-JP" altLang="ja-JP" sz="1600" dirty="0"/>
              <a:t>ケアプランの改善前後の事例集を</a:t>
            </a:r>
            <a:r>
              <a:rPr lang="ja-JP" altLang="ja-JP" sz="1600" dirty="0" smtClean="0"/>
              <a:t>作成。</a:t>
            </a:r>
            <a:endParaRPr lang="ja-JP" altLang="ja-JP" sz="1600" dirty="0"/>
          </a:p>
        </p:txBody>
      </p:sp>
      <p:sp>
        <p:nvSpPr>
          <p:cNvPr id="4" name="タイトル 3"/>
          <p:cNvSpPr txBox="1">
            <a:spLocks/>
          </p:cNvSpPr>
          <p:nvPr/>
        </p:nvSpPr>
        <p:spPr>
          <a:xfrm>
            <a:off x="0" y="0"/>
            <a:ext cx="9901238" cy="418058"/>
          </a:xfrm>
          <a:prstGeom prst="rect">
            <a:avLst/>
          </a:prstGeom>
          <a:solidFill>
            <a:schemeClr val="accent1">
              <a:lumMod val="20000"/>
              <a:lumOff val="80000"/>
            </a:schemeClr>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2000" dirty="0">
                <a:latin typeface="ＤＦ特太ゴシック体" panose="020B0509000000000000" pitchFamily="49" charset="-128"/>
                <a:ea typeface="ＤＦ特太ゴシック体" panose="020B0509000000000000" pitchFamily="49" charset="-128"/>
              </a:rPr>
              <a:t>平成２６年度介護支援専門員研修改善事業</a:t>
            </a:r>
          </a:p>
        </p:txBody>
      </p:sp>
      <p:sp>
        <p:nvSpPr>
          <p:cNvPr id="5" name="テキスト ボックス 4"/>
          <p:cNvSpPr txBox="1"/>
          <p:nvPr/>
        </p:nvSpPr>
        <p:spPr>
          <a:xfrm>
            <a:off x="8102085" y="0"/>
            <a:ext cx="1799166" cy="338554"/>
          </a:xfrm>
          <a:prstGeom prst="rect">
            <a:avLst/>
          </a:prstGeom>
          <a:noFill/>
        </p:spPr>
        <p:txBody>
          <a:bodyPr wrap="square" rtlCol="0">
            <a:spAutoFit/>
          </a:bodyPr>
          <a:lstStyle/>
          <a:p>
            <a:r>
              <a:rPr kumimoji="1" lang="ja-JP" altLang="en-US" sz="1600" b="1" dirty="0" smtClean="0"/>
              <a:t>（別紙資料３－３）</a:t>
            </a:r>
            <a:endParaRPr kumimoji="1" lang="ja-JP" altLang="en-US" sz="1600" b="1" dirty="0"/>
          </a:p>
        </p:txBody>
      </p:sp>
      <p:sp>
        <p:nvSpPr>
          <p:cNvPr id="6" name="正方形/長方形 5"/>
          <p:cNvSpPr/>
          <p:nvPr/>
        </p:nvSpPr>
        <p:spPr>
          <a:xfrm rot="5400000">
            <a:off x="-140103" y="6492424"/>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69151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5842"/>
            <a:ext cx="9901238" cy="4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ケアプランの適正化について（現状）</a:t>
            </a:r>
            <a:endParaRPr kumimoji="1" lang="ja-JP" altLang="en-US" sz="20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5" name="角丸四角形 4"/>
          <p:cNvSpPr/>
          <p:nvPr/>
        </p:nvSpPr>
        <p:spPr>
          <a:xfrm>
            <a:off x="38449" y="613740"/>
            <a:ext cx="2884933"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現状と課題</a:t>
            </a:r>
            <a:endParaRPr kumimoji="1" lang="ja-JP" altLang="en-US" sz="1600" b="1" dirty="0"/>
          </a:p>
        </p:txBody>
      </p:sp>
      <p:sp>
        <p:nvSpPr>
          <p:cNvPr id="6" name="正方形/長方形 5"/>
          <p:cNvSpPr/>
          <p:nvPr/>
        </p:nvSpPr>
        <p:spPr>
          <a:xfrm>
            <a:off x="38449" y="950576"/>
            <a:ext cx="9823275" cy="35074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17489" y="950576"/>
            <a:ext cx="9745313" cy="33843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ja-JP" sz="1400" dirty="0">
                <a:solidFill>
                  <a:schemeClr val="tx1"/>
                </a:solidFill>
                <a:latin typeface="ＭＳ ゴシック" panose="020B0609070205080204" pitchFamily="49" charset="-128"/>
                <a:ea typeface="ＭＳ ゴシック" panose="020B0609070205080204" pitchFamily="49" charset="-128"/>
              </a:rPr>
              <a:t>　ケアマネジャーが作成するケアプランが、</a:t>
            </a:r>
            <a:r>
              <a:rPr lang="ja-JP" altLang="ja-JP" sz="1400" dirty="0" smtClean="0">
                <a:solidFill>
                  <a:schemeClr val="tx1"/>
                </a:solidFill>
                <a:latin typeface="ＭＳ ゴシック" panose="020B0609070205080204" pitchFamily="49" charset="-128"/>
                <a:ea typeface="ＭＳ ゴシック" panose="020B0609070205080204" pitchFamily="49" charset="-128"/>
              </a:rPr>
              <a:t>事業所</a:t>
            </a:r>
            <a:r>
              <a:rPr lang="ja-JP" altLang="en-US" sz="1400" dirty="0" smtClean="0">
                <a:solidFill>
                  <a:schemeClr val="tx1"/>
                </a:solidFill>
                <a:latin typeface="ＭＳ ゴシック" panose="020B0609070205080204" pitchFamily="49" charset="-128"/>
                <a:ea typeface="ＭＳ ゴシック" panose="020B0609070205080204" pitchFamily="49" charset="-128"/>
              </a:rPr>
              <a:t>等</a:t>
            </a:r>
            <a:r>
              <a:rPr lang="ja-JP" altLang="ja-JP" sz="1400" dirty="0" smtClean="0">
                <a:solidFill>
                  <a:schemeClr val="tx1"/>
                </a:solidFill>
                <a:latin typeface="ＭＳ ゴシック" panose="020B0609070205080204" pitchFamily="49" charset="-128"/>
                <a:ea typeface="ＭＳ ゴシック" panose="020B0609070205080204" pitchFamily="49" charset="-128"/>
              </a:rPr>
              <a:t>の</a:t>
            </a:r>
            <a:r>
              <a:rPr lang="ja-JP" altLang="ja-JP" sz="1400" dirty="0">
                <a:solidFill>
                  <a:schemeClr val="tx1"/>
                </a:solidFill>
                <a:latin typeface="ＭＳ ゴシック" panose="020B0609070205080204" pitchFamily="49" charset="-128"/>
                <a:ea typeface="ＭＳ ゴシック" panose="020B0609070205080204" pitchFamily="49" charset="-128"/>
              </a:rPr>
              <a:t>意向に</a:t>
            </a:r>
            <a:r>
              <a:rPr lang="ja-JP" altLang="ja-JP" sz="1400" dirty="0" smtClean="0">
                <a:solidFill>
                  <a:schemeClr val="tx1"/>
                </a:solidFill>
                <a:latin typeface="ＭＳ ゴシック" panose="020B0609070205080204" pitchFamily="49" charset="-128"/>
                <a:ea typeface="ＭＳ ゴシック" panose="020B0609070205080204" pitchFamily="49" charset="-128"/>
              </a:rPr>
              <a:t>沿って</a:t>
            </a:r>
            <a:r>
              <a:rPr lang="ja-JP" altLang="en-US" sz="1400" dirty="0" smtClean="0">
                <a:solidFill>
                  <a:schemeClr val="tx1"/>
                </a:solidFill>
                <a:latin typeface="ＭＳ ゴシック" panose="020B0609070205080204" pitchFamily="49" charset="-128"/>
                <a:ea typeface="ＭＳ ゴシック" panose="020B0609070205080204" pitchFamily="49" charset="-128"/>
              </a:rPr>
              <a:t>区分支給限度基準額ぎりぎりに</a:t>
            </a:r>
            <a:r>
              <a:rPr lang="ja-JP" altLang="ja-JP" sz="1400" dirty="0" smtClean="0">
                <a:solidFill>
                  <a:schemeClr val="tx1"/>
                </a:solidFill>
                <a:latin typeface="ＭＳ ゴシック" panose="020B0609070205080204" pitchFamily="49" charset="-128"/>
                <a:ea typeface="ＭＳ ゴシック" panose="020B0609070205080204" pitchFamily="49" charset="-128"/>
              </a:rPr>
              <a:t>増やす</a:t>
            </a:r>
            <a:r>
              <a:rPr lang="ja-JP" altLang="ja-JP" sz="1400" dirty="0">
                <a:solidFill>
                  <a:schemeClr val="tx1"/>
                </a:solidFill>
                <a:latin typeface="ＭＳ ゴシック" panose="020B0609070205080204" pitchFamily="49" charset="-128"/>
                <a:ea typeface="ＭＳ ゴシック" panose="020B0609070205080204" pitchFamily="49" charset="-128"/>
              </a:rPr>
              <a:t>ように</a:t>
            </a:r>
            <a:r>
              <a:rPr lang="ja-JP" altLang="ja-JP" sz="1400" dirty="0" smtClean="0">
                <a:solidFill>
                  <a:schemeClr val="tx1"/>
                </a:solidFill>
                <a:latin typeface="ＭＳ ゴシック" panose="020B0609070205080204" pitchFamily="49" charset="-128"/>
                <a:ea typeface="ＭＳ ゴシック" panose="020B0609070205080204" pitchFamily="49" charset="-128"/>
              </a:rPr>
              <a:t>作</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成される例があり</a:t>
            </a:r>
            <a:r>
              <a:rPr lang="ja-JP" altLang="ja-JP" sz="1400" dirty="0">
                <a:solidFill>
                  <a:schemeClr val="tx1"/>
                </a:solidFill>
                <a:latin typeface="ＭＳ ゴシック" panose="020B0609070205080204" pitchFamily="49" charset="-128"/>
                <a:ea typeface="ＭＳ ゴシック" panose="020B0609070205080204" pitchFamily="49" charset="-128"/>
              </a:rPr>
              <a:t>、高齢者に合った介護が提供</a:t>
            </a:r>
            <a:r>
              <a:rPr lang="ja-JP" altLang="ja-JP" sz="1400" dirty="0" smtClean="0">
                <a:solidFill>
                  <a:schemeClr val="tx1"/>
                </a:solidFill>
                <a:latin typeface="ＭＳ ゴシック" panose="020B0609070205080204" pitchFamily="49" charset="-128"/>
                <a:ea typeface="ＭＳ ゴシック" panose="020B0609070205080204" pitchFamily="49" charset="-128"/>
              </a:rPr>
              <a:t>され</a:t>
            </a:r>
            <a:r>
              <a:rPr lang="ja-JP" altLang="en-US" sz="1400" dirty="0" smtClean="0">
                <a:solidFill>
                  <a:schemeClr val="tx1"/>
                </a:solidFill>
                <a:latin typeface="ＭＳ ゴシック" panose="020B0609070205080204" pitchFamily="49" charset="-128"/>
                <a:ea typeface="ＭＳ ゴシック" panose="020B0609070205080204" pitchFamily="49" charset="-128"/>
              </a:rPr>
              <a:t>ていない例がある</a:t>
            </a:r>
            <a:r>
              <a:rPr lang="ja-JP" altLang="en-US" sz="1400" dirty="0">
                <a:solidFill>
                  <a:schemeClr val="tx1"/>
                </a:solidFill>
                <a:latin typeface="ＭＳ ゴシック" panose="020B0609070205080204" pitchFamily="49" charset="-128"/>
                <a:ea typeface="ＭＳ ゴシック" panose="020B0609070205080204" pitchFamily="49" charset="-128"/>
              </a:rPr>
              <a:t>と</a:t>
            </a:r>
            <a:r>
              <a:rPr lang="ja-JP" altLang="en-US" sz="1400" dirty="0" smtClean="0">
                <a:solidFill>
                  <a:schemeClr val="tx1"/>
                </a:solidFill>
                <a:latin typeface="ＭＳ ゴシック" panose="020B0609070205080204" pitchFamily="49" charset="-128"/>
                <a:ea typeface="ＭＳ ゴシック" panose="020B0609070205080204" pitchFamily="49" charset="-128"/>
              </a:rPr>
              <a:t>の指摘。</a:t>
            </a:r>
            <a:endParaRPr lang="ja-JP" altLang="ja-JP" sz="1400" dirty="0">
              <a:solidFill>
                <a:schemeClr val="tx1"/>
              </a:solidFill>
              <a:latin typeface="ＭＳ ゴシック" panose="020B0609070205080204" pitchFamily="49" charset="-128"/>
              <a:ea typeface="ＭＳ ゴシック" panose="020B0609070205080204" pitchFamily="49" charset="-128"/>
            </a:endParaRPr>
          </a:p>
          <a:p>
            <a:r>
              <a:rPr lang="ja-JP" altLang="en-US" sz="1200" dirty="0" smtClean="0">
                <a:solidFill>
                  <a:schemeClr val="tx1"/>
                </a:solidFill>
                <a:latin typeface="ＭＳ 明朝" panose="02020609040205080304" pitchFamily="17" charset="-128"/>
                <a:ea typeface="ＭＳ 明朝" panose="02020609040205080304" pitchFamily="17" charset="-128"/>
              </a:rPr>
              <a:t>　　</a:t>
            </a:r>
            <a:r>
              <a:rPr lang="ja-JP" altLang="en-US" sz="1200" dirty="0">
                <a:solidFill>
                  <a:schemeClr val="tx1"/>
                </a:solidFill>
                <a:latin typeface="ＭＳ 明朝" panose="02020609040205080304" pitchFamily="17" charset="-128"/>
                <a:ea typeface="ＭＳ 明朝" panose="02020609040205080304" pitchFamily="17" charset="-128"/>
              </a:rPr>
              <a:t>　</a:t>
            </a:r>
            <a:endParaRPr lang="en-US" altLang="ja-JP" sz="800" dirty="0" smtClean="0">
              <a:solidFill>
                <a:schemeClr val="tx1"/>
              </a:solidFill>
              <a:latin typeface="ＭＳ ゴシック" panose="020B0609070205080204" pitchFamily="49" charset="-128"/>
              <a:ea typeface="ＭＳ ゴシック" panose="020B0609070205080204" pitchFamily="49" charset="-128"/>
            </a:endParaRPr>
          </a:p>
          <a:p>
            <a:r>
              <a:rPr lang="ja-JP"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ja-JP" sz="1400" dirty="0">
                <a:solidFill>
                  <a:schemeClr val="tx1"/>
                </a:solidFill>
                <a:latin typeface="ＭＳ ゴシック" panose="020B0609070205080204" pitchFamily="49" charset="-128"/>
                <a:ea typeface="ＭＳ ゴシック" panose="020B0609070205080204" pitchFamily="49" charset="-128"/>
              </a:rPr>
              <a:t>　運営基準では、サービスが特定の事業者に偏ることのないよう、公正中立なケアプランの作成について</a:t>
            </a:r>
            <a:r>
              <a:rPr lang="ja-JP" altLang="ja-JP" sz="1400" dirty="0" smtClean="0">
                <a:solidFill>
                  <a:schemeClr val="tx1"/>
                </a:solidFill>
                <a:latin typeface="ＭＳ ゴシック" panose="020B0609070205080204" pitchFamily="49" charset="-128"/>
                <a:ea typeface="ＭＳ ゴシック" panose="020B0609070205080204" pitchFamily="49" charset="-128"/>
              </a:rPr>
              <a:t>規定されて</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いる。</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しかしながら</a:t>
            </a:r>
            <a:r>
              <a:rPr lang="ja-JP" altLang="ja-JP" sz="1400" dirty="0">
                <a:solidFill>
                  <a:schemeClr val="tx1"/>
                </a:solidFill>
                <a:latin typeface="ＭＳ ゴシック" panose="020B0609070205080204" pitchFamily="49" charset="-128"/>
                <a:ea typeface="ＭＳ ゴシック" panose="020B0609070205080204" pitchFamily="49" charset="-128"/>
              </a:rPr>
              <a:t>、ケアプランを作成する際、特定のサービスやグループ法人のサービスを</a:t>
            </a:r>
            <a:r>
              <a:rPr lang="ja-JP" altLang="ja-JP" sz="1400" dirty="0" smtClean="0">
                <a:solidFill>
                  <a:schemeClr val="tx1"/>
                </a:solidFill>
                <a:latin typeface="ＭＳ ゴシック" panose="020B0609070205080204" pitchFamily="49" charset="-128"/>
                <a:ea typeface="ＭＳ ゴシック" panose="020B0609070205080204" pitchFamily="49" charset="-128"/>
              </a:rPr>
              <a:t>利用しない</a:t>
            </a:r>
            <a:r>
              <a:rPr lang="ja-JP" altLang="ja-JP" sz="1400" dirty="0">
                <a:solidFill>
                  <a:schemeClr val="tx1"/>
                </a:solidFill>
                <a:latin typeface="ＭＳ ゴシック" panose="020B0609070205080204" pitchFamily="49" charset="-128"/>
                <a:ea typeface="ＭＳ ゴシック" panose="020B0609070205080204" pitchFamily="49" charset="-128"/>
              </a:rPr>
              <a:t>場合</a:t>
            </a:r>
            <a:r>
              <a:rPr lang="ja-JP" altLang="ja-JP" sz="1400" dirty="0" smtClean="0">
                <a:solidFill>
                  <a:schemeClr val="tx1"/>
                </a:solidFill>
                <a:latin typeface="ＭＳ ゴシック" panose="020B0609070205080204" pitchFamily="49" charset="-128"/>
                <a:ea typeface="ＭＳ ゴシック" panose="020B0609070205080204" pitchFamily="49" charset="-128"/>
              </a:rPr>
              <a:t>、担当</a:t>
            </a:r>
            <a:r>
              <a:rPr lang="ja-JP" altLang="en-US" sz="1400" dirty="0" smtClean="0">
                <a:solidFill>
                  <a:schemeClr val="tx1"/>
                </a:solidFill>
                <a:latin typeface="ＭＳ ゴシック" panose="020B0609070205080204" pitchFamily="49" charset="-128"/>
                <a:ea typeface="ＭＳ ゴシック" panose="020B0609070205080204" pitchFamily="49" charset="-128"/>
              </a:rPr>
              <a:t>や事</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業所を変え</a:t>
            </a:r>
            <a:r>
              <a:rPr lang="ja-JP" altLang="ja-JP" sz="1400" dirty="0" smtClean="0">
                <a:solidFill>
                  <a:schemeClr val="tx1"/>
                </a:solidFill>
                <a:latin typeface="ＭＳ ゴシック" panose="020B0609070205080204" pitchFamily="49" charset="-128"/>
                <a:ea typeface="ＭＳ ゴシック" panose="020B0609070205080204" pitchFamily="49" charset="-128"/>
              </a:rPr>
              <a:t>させられたり</a:t>
            </a:r>
            <a:r>
              <a:rPr lang="ja-JP" altLang="ja-JP" sz="1400" dirty="0">
                <a:solidFill>
                  <a:schemeClr val="tx1"/>
                </a:solidFill>
                <a:latin typeface="ＭＳ ゴシック" panose="020B0609070205080204" pitchFamily="49" charset="-128"/>
                <a:ea typeface="ＭＳ ゴシック" panose="020B0609070205080204" pitchFamily="49" charset="-128"/>
              </a:rPr>
              <a:t>する例も</a:t>
            </a:r>
            <a:r>
              <a:rPr lang="ja-JP" altLang="ja-JP" sz="1400" dirty="0" smtClean="0">
                <a:solidFill>
                  <a:schemeClr val="tx1"/>
                </a:solidFill>
                <a:latin typeface="ＭＳ ゴシック" panose="020B0609070205080204" pitchFamily="49" charset="-128"/>
                <a:ea typeface="ＭＳ ゴシック" panose="020B0609070205080204" pitchFamily="49" charset="-128"/>
              </a:rPr>
              <a:t>ある</a:t>
            </a:r>
            <a:r>
              <a:rPr lang="ja-JP" altLang="en-US" sz="1400" dirty="0" smtClean="0">
                <a:solidFill>
                  <a:schemeClr val="tx1"/>
                </a:solidFill>
                <a:latin typeface="ＭＳ ゴシック" panose="020B0609070205080204" pitchFamily="49" charset="-128"/>
                <a:ea typeface="ＭＳ ゴシック" panose="020B0609070205080204" pitchFamily="49" charset="-128"/>
              </a:rPr>
              <a:t>との指摘</a:t>
            </a:r>
            <a:r>
              <a:rPr lang="ja-JP" altLang="ja-JP" sz="14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ja-JP" sz="1200" dirty="0">
                <a:solidFill>
                  <a:schemeClr val="tx1"/>
                </a:solidFill>
                <a:latin typeface="ＭＳ 明朝" panose="02020609040205080304" pitchFamily="17" charset="-128"/>
                <a:ea typeface="ＭＳ 明朝" panose="02020609040205080304" pitchFamily="17" charset="-128"/>
              </a:rPr>
              <a:t>　　※なお、居宅介護支援事業所にサービスが併設されていない、いわゆる独立型事業所は</a:t>
            </a:r>
            <a:r>
              <a:rPr lang="ja-JP" altLang="ja-JP" sz="1200" dirty="0" smtClean="0">
                <a:solidFill>
                  <a:schemeClr val="tx1"/>
                </a:solidFill>
                <a:latin typeface="ＭＳ 明朝" panose="02020609040205080304" pitchFamily="17" charset="-128"/>
                <a:ea typeface="ＭＳ 明朝" panose="02020609040205080304" pitchFamily="17" charset="-128"/>
              </a:rPr>
              <a:t>約</a:t>
            </a:r>
            <a:r>
              <a:rPr lang="ja-JP" altLang="en-US" sz="1200" dirty="0" smtClean="0">
                <a:solidFill>
                  <a:schemeClr val="tx1"/>
                </a:solidFill>
                <a:latin typeface="ＭＳ 明朝" panose="02020609040205080304" pitchFamily="17" charset="-128"/>
                <a:ea typeface="ＭＳ 明朝" panose="02020609040205080304" pitchFamily="17" charset="-128"/>
              </a:rPr>
              <a:t>１</a:t>
            </a:r>
            <a:r>
              <a:rPr lang="ja-JP" altLang="ja-JP" sz="1200" dirty="0" smtClean="0">
                <a:solidFill>
                  <a:schemeClr val="tx1"/>
                </a:solidFill>
                <a:latin typeface="ＭＳ 明朝" panose="02020609040205080304" pitchFamily="17" charset="-128"/>
                <a:ea typeface="ＭＳ 明朝" panose="02020609040205080304" pitchFamily="17" charset="-128"/>
              </a:rPr>
              <a:t>割</a:t>
            </a:r>
            <a:r>
              <a:rPr lang="ja-JP" altLang="ja-JP" sz="1200" dirty="0">
                <a:solidFill>
                  <a:schemeClr val="tx1"/>
                </a:solidFill>
                <a:latin typeface="ＭＳ 明朝" panose="02020609040205080304" pitchFamily="17" charset="-128"/>
                <a:ea typeface="ＭＳ 明朝" panose="02020609040205080304" pitchFamily="17" charset="-128"/>
              </a:rPr>
              <a:t>であり、</a:t>
            </a:r>
            <a:r>
              <a:rPr lang="en-US" altLang="ja-JP" sz="1200" dirty="0">
                <a:solidFill>
                  <a:schemeClr val="tx1"/>
                </a:solidFill>
                <a:latin typeface="ＭＳ 明朝" panose="02020609040205080304" pitchFamily="17" charset="-128"/>
                <a:ea typeface="ＭＳ 明朝" panose="02020609040205080304" pitchFamily="17" charset="-128"/>
              </a:rPr>
              <a:t>9</a:t>
            </a:r>
            <a:r>
              <a:rPr lang="ja-JP" altLang="ja-JP" sz="1200" dirty="0">
                <a:solidFill>
                  <a:schemeClr val="tx1"/>
                </a:solidFill>
                <a:latin typeface="ＭＳ 明朝" panose="02020609040205080304" pitchFamily="17" charset="-128"/>
                <a:ea typeface="ＭＳ 明朝" panose="02020609040205080304" pitchFamily="17" charset="-128"/>
              </a:rPr>
              <a:t>割の居宅介護</a:t>
            </a:r>
            <a:r>
              <a:rPr lang="ja-JP" altLang="ja-JP" sz="1200" dirty="0" smtClean="0">
                <a:solidFill>
                  <a:schemeClr val="tx1"/>
                </a:solidFill>
                <a:latin typeface="ＭＳ 明朝" panose="02020609040205080304" pitchFamily="17" charset="-128"/>
                <a:ea typeface="ＭＳ 明朝" panose="02020609040205080304" pitchFamily="17" charset="-128"/>
              </a:rPr>
              <a:t>支援事業所</a:t>
            </a:r>
            <a:r>
              <a:rPr lang="ja-JP" altLang="ja-JP" sz="1200" dirty="0">
                <a:solidFill>
                  <a:schemeClr val="tx1"/>
                </a:solidFill>
                <a:latin typeface="ＭＳ 明朝" panose="02020609040205080304" pitchFamily="17" charset="-128"/>
                <a:ea typeface="ＭＳ 明朝" panose="02020609040205080304" pitchFamily="17" charset="-128"/>
              </a:rPr>
              <a:t>が</a:t>
            </a:r>
            <a:r>
              <a:rPr lang="ja-JP" altLang="ja-JP" sz="1200" dirty="0" smtClean="0">
                <a:solidFill>
                  <a:schemeClr val="tx1"/>
                </a:solidFill>
                <a:latin typeface="ＭＳ 明朝" panose="02020609040205080304" pitchFamily="17" charset="-128"/>
                <a:ea typeface="ＭＳ 明朝" panose="02020609040205080304" pitchFamily="17" charset="-128"/>
              </a:rPr>
              <a:t>何ら</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r>
              <a:rPr lang="ja-JP" altLang="en-US" sz="1200" dirty="0">
                <a:solidFill>
                  <a:schemeClr val="tx1"/>
                </a:solidFill>
                <a:latin typeface="ＭＳ 明朝" panose="02020609040205080304" pitchFamily="17" charset="-128"/>
                <a:ea typeface="ＭＳ 明朝" panose="02020609040205080304" pitchFamily="17" charset="-128"/>
              </a:rPr>
              <a:t>　　</a:t>
            </a:r>
            <a:r>
              <a:rPr lang="ja-JP" altLang="ja-JP" sz="1200" dirty="0" smtClean="0">
                <a:solidFill>
                  <a:schemeClr val="tx1"/>
                </a:solidFill>
                <a:latin typeface="ＭＳ 明朝" panose="02020609040205080304" pitchFamily="17" charset="-128"/>
                <a:ea typeface="ＭＳ 明朝" panose="02020609040205080304" pitchFamily="17" charset="-128"/>
              </a:rPr>
              <a:t>かの</a:t>
            </a:r>
            <a:r>
              <a:rPr lang="ja-JP" altLang="ja-JP" sz="1200" dirty="0">
                <a:solidFill>
                  <a:schemeClr val="tx1"/>
                </a:solidFill>
                <a:latin typeface="ＭＳ 明朝" panose="02020609040205080304" pitchFamily="17" charset="-128"/>
                <a:ea typeface="ＭＳ 明朝" panose="02020609040205080304" pitchFamily="17" charset="-128"/>
              </a:rPr>
              <a:t>サービスを併設している。</a:t>
            </a:r>
          </a:p>
          <a:p>
            <a:endParaRPr lang="en-US" altLang="ja-JP" sz="800" dirty="0" smtClean="0">
              <a:solidFill>
                <a:schemeClr val="tx1"/>
              </a:solidFill>
              <a:latin typeface="ＭＳ ゴシック" panose="020B0609070205080204" pitchFamily="49" charset="-128"/>
              <a:ea typeface="ＭＳ ゴシック" panose="020B0609070205080204" pitchFamily="49" charset="-128"/>
            </a:endParaRPr>
          </a:p>
          <a:p>
            <a:r>
              <a:rPr lang="ja-JP"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ja-JP" sz="1400" dirty="0">
                <a:solidFill>
                  <a:schemeClr val="tx1"/>
                </a:solidFill>
                <a:latin typeface="ＭＳ ゴシック" panose="020B0609070205080204" pitchFamily="49" charset="-128"/>
                <a:ea typeface="ＭＳ ゴシック" panose="020B0609070205080204" pitchFamily="49" charset="-128"/>
              </a:rPr>
              <a:t>　一方で</a:t>
            </a:r>
            <a:r>
              <a:rPr lang="ja-JP" altLang="ja-JP" sz="1400" dirty="0" smtClean="0">
                <a:solidFill>
                  <a:schemeClr val="tx1"/>
                </a:solidFill>
                <a:latin typeface="ＭＳ ゴシック" panose="020B0609070205080204" pitchFamily="49" charset="-128"/>
                <a:ea typeface="ＭＳ ゴシック" panose="020B0609070205080204" pitchFamily="49" charset="-128"/>
              </a:rPr>
              <a:t>、ケアプラン</a:t>
            </a:r>
            <a:r>
              <a:rPr lang="ja-JP" altLang="ja-JP" sz="1400" dirty="0">
                <a:solidFill>
                  <a:schemeClr val="tx1"/>
                </a:solidFill>
                <a:latin typeface="ＭＳ ゴシック" panose="020B0609070205080204" pitchFamily="49" charset="-128"/>
                <a:ea typeface="ＭＳ ゴシック" panose="020B0609070205080204" pitchFamily="49" charset="-128"/>
              </a:rPr>
              <a:t>においてサービスを水増し</a:t>
            </a:r>
            <a:r>
              <a:rPr lang="ja-JP" altLang="ja-JP" sz="1400" dirty="0" smtClean="0">
                <a:solidFill>
                  <a:schemeClr val="tx1"/>
                </a:solidFill>
                <a:latin typeface="ＭＳ ゴシック" panose="020B0609070205080204" pitchFamily="49" charset="-128"/>
                <a:ea typeface="ＭＳ ゴシック" panose="020B0609070205080204" pitchFamily="49" charset="-128"/>
              </a:rPr>
              <a:t>するような</a:t>
            </a:r>
            <a:r>
              <a:rPr lang="ja-JP" altLang="ja-JP" sz="1400" dirty="0">
                <a:solidFill>
                  <a:schemeClr val="tx1"/>
                </a:solidFill>
                <a:latin typeface="ＭＳ ゴシック" panose="020B0609070205080204" pitchFamily="49" charset="-128"/>
                <a:ea typeface="ＭＳ ゴシック" panose="020B0609070205080204" pitchFamily="49" charset="-128"/>
              </a:rPr>
              <a:t>不正事例もあり、ケアマネジャーの登録を</a:t>
            </a:r>
            <a:r>
              <a:rPr lang="ja-JP" altLang="ja-JP" sz="1400" dirty="0" smtClean="0">
                <a:solidFill>
                  <a:schemeClr val="tx1"/>
                </a:solidFill>
                <a:latin typeface="ＭＳ ゴシック" panose="020B0609070205080204" pitchFamily="49" charset="-128"/>
                <a:ea typeface="ＭＳ ゴシック" panose="020B0609070205080204" pitchFamily="49" charset="-128"/>
              </a:rPr>
              <a:t>消除された者</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も</a:t>
            </a:r>
            <a:r>
              <a:rPr lang="ja-JP" altLang="ja-JP" sz="1400" dirty="0">
                <a:solidFill>
                  <a:schemeClr val="tx1"/>
                </a:solidFill>
                <a:latin typeface="ＭＳ ゴシック" panose="020B0609070205080204" pitchFamily="49" charset="-128"/>
                <a:ea typeface="ＭＳ ゴシック" panose="020B0609070205080204" pitchFamily="49" charset="-128"/>
              </a:rPr>
              <a:t>いる。</a:t>
            </a:r>
          </a:p>
          <a:p>
            <a:endParaRPr lang="en-US" altLang="ja-JP" sz="800" dirty="0" smtClean="0">
              <a:solidFill>
                <a:schemeClr val="tx1"/>
              </a:solidFill>
              <a:latin typeface="ＭＳ ゴシック" panose="020B0609070205080204" pitchFamily="49" charset="-128"/>
              <a:ea typeface="ＭＳ ゴシック" panose="020B0609070205080204" pitchFamily="49" charset="-128"/>
            </a:endParaRPr>
          </a:p>
          <a:p>
            <a:r>
              <a:rPr lang="ja-JP"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ja-JP" sz="1400" dirty="0">
                <a:solidFill>
                  <a:schemeClr val="tx1"/>
                </a:solidFill>
                <a:latin typeface="ＭＳ ゴシック" panose="020B0609070205080204" pitchFamily="49" charset="-128"/>
                <a:ea typeface="ＭＳ ゴシック" panose="020B0609070205080204" pitchFamily="49" charset="-128"/>
              </a:rPr>
              <a:t>　これらのことから、ケアプランの内容が適切かどうかのチェックが必要であり、不適切なサービス</a:t>
            </a:r>
            <a:r>
              <a:rPr lang="ja-JP" altLang="ja-JP" sz="1400" dirty="0" smtClean="0">
                <a:solidFill>
                  <a:schemeClr val="tx1"/>
                </a:solidFill>
                <a:latin typeface="ＭＳ ゴシック" panose="020B0609070205080204" pitchFamily="49" charset="-128"/>
                <a:ea typeface="ＭＳ ゴシック" panose="020B0609070205080204" pitchFamily="49" charset="-128"/>
              </a:rPr>
              <a:t>提供事例</a:t>
            </a:r>
            <a:r>
              <a:rPr lang="ja-JP" altLang="ja-JP" sz="1400" dirty="0">
                <a:solidFill>
                  <a:schemeClr val="tx1"/>
                </a:solidFill>
                <a:latin typeface="ＭＳ ゴシック" panose="020B0609070205080204" pitchFamily="49" charset="-128"/>
                <a:ea typeface="ＭＳ ゴシック" panose="020B0609070205080204" pitchFamily="49" charset="-128"/>
              </a:rPr>
              <a:t>や</a:t>
            </a:r>
            <a:r>
              <a:rPr lang="ja-JP" altLang="ja-JP" sz="1400" dirty="0" smtClean="0">
                <a:solidFill>
                  <a:schemeClr val="tx1"/>
                </a:solidFill>
                <a:latin typeface="ＭＳ ゴシック" panose="020B0609070205080204" pitchFamily="49" charset="-128"/>
                <a:ea typeface="ＭＳ ゴシック" panose="020B0609070205080204" pitchFamily="49" charset="-128"/>
              </a:rPr>
              <a:t>特定</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ja-JP" sz="1400" dirty="0" smtClean="0">
                <a:solidFill>
                  <a:schemeClr val="tx1"/>
                </a:solidFill>
                <a:latin typeface="ＭＳ ゴシック" panose="020B0609070205080204" pitchFamily="49" charset="-128"/>
                <a:ea typeface="ＭＳ ゴシック" panose="020B0609070205080204" pitchFamily="49" charset="-128"/>
              </a:rPr>
              <a:t>の</a:t>
            </a:r>
            <a:r>
              <a:rPr lang="ja-JP" altLang="ja-JP" sz="1400" dirty="0">
                <a:solidFill>
                  <a:schemeClr val="tx1"/>
                </a:solidFill>
                <a:latin typeface="ＭＳ ゴシック" panose="020B0609070205080204" pitchFamily="49" charset="-128"/>
                <a:ea typeface="ＭＳ ゴシック" panose="020B0609070205080204" pitchFamily="49" charset="-128"/>
              </a:rPr>
              <a:t>事業者にサービスが偏っている事例などについて、ケアプランの適正化を図る必要がある</a:t>
            </a:r>
            <a:r>
              <a:rPr lang="ja-JP" altLang="ja-JP" sz="1400" dirty="0" smtClean="0">
                <a:solidFill>
                  <a:schemeClr val="tx1"/>
                </a:solidFill>
                <a:latin typeface="ＭＳ ゴシック" panose="020B0609070205080204" pitchFamily="49" charset="-128"/>
                <a:ea typeface="ＭＳ ゴシック" panose="020B0609070205080204" pitchFamily="49" charset="-128"/>
              </a:rPr>
              <a:t>。</a:t>
            </a:r>
            <a:endParaRPr lang="ja-JP"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9" name="角丸四角形 8"/>
          <p:cNvSpPr/>
          <p:nvPr/>
        </p:nvSpPr>
        <p:spPr>
          <a:xfrm>
            <a:off x="38449" y="4588132"/>
            <a:ext cx="2884933" cy="25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現状</a:t>
            </a:r>
            <a:r>
              <a:rPr lang="ja-JP" altLang="en-US" sz="1600" b="1" dirty="0" smtClean="0"/>
              <a:t>の取組</a:t>
            </a:r>
            <a:endParaRPr kumimoji="1" lang="ja-JP" altLang="en-US" sz="1600" b="1" dirty="0"/>
          </a:p>
        </p:txBody>
      </p:sp>
      <p:sp>
        <p:nvSpPr>
          <p:cNvPr id="10" name="正方形/長方形 9"/>
          <p:cNvSpPr/>
          <p:nvPr/>
        </p:nvSpPr>
        <p:spPr>
          <a:xfrm>
            <a:off x="38449" y="4905376"/>
            <a:ext cx="9823275" cy="190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8436" y="4941168"/>
            <a:ext cx="9784294" cy="183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400" dirty="0" smtClean="0">
                <a:solidFill>
                  <a:schemeClr val="tx1"/>
                </a:solidFill>
              </a:rPr>
              <a:t>①</a:t>
            </a:r>
            <a:r>
              <a:rPr lang="ja-JP" altLang="ja-JP" sz="1400" dirty="0">
                <a:solidFill>
                  <a:schemeClr val="tx1"/>
                </a:solidFill>
              </a:rPr>
              <a:t>保険者によるケアプラン点検</a:t>
            </a:r>
          </a:p>
          <a:p>
            <a:r>
              <a:rPr lang="ja-JP" altLang="en-US" sz="1400" dirty="0">
                <a:solidFill>
                  <a:schemeClr val="tx1"/>
                </a:solidFill>
              </a:rPr>
              <a:t>　</a:t>
            </a:r>
            <a:r>
              <a:rPr lang="ja-JP" altLang="en-US" sz="1400" dirty="0" smtClean="0">
                <a:solidFill>
                  <a:schemeClr val="tx1"/>
                </a:solidFill>
              </a:rPr>
              <a:t>　</a:t>
            </a:r>
            <a:r>
              <a:rPr lang="ja-JP" altLang="ja-JP" sz="1200" dirty="0" smtClean="0">
                <a:solidFill>
                  <a:schemeClr val="tx1"/>
                </a:solidFill>
              </a:rPr>
              <a:t>・</a:t>
            </a:r>
            <a:r>
              <a:rPr lang="ja-JP" altLang="ja-JP" sz="1200" dirty="0">
                <a:solidFill>
                  <a:schemeClr val="tx1"/>
                </a:solidFill>
              </a:rPr>
              <a:t>実施している保険者は</a:t>
            </a:r>
            <a:r>
              <a:rPr lang="en-US" altLang="ja-JP" sz="1200" dirty="0">
                <a:solidFill>
                  <a:schemeClr val="tx1"/>
                </a:solidFill>
              </a:rPr>
              <a:t>995</a:t>
            </a:r>
            <a:r>
              <a:rPr lang="ja-JP" altLang="ja-JP" sz="1200" dirty="0">
                <a:solidFill>
                  <a:schemeClr val="tx1"/>
                </a:solidFill>
              </a:rPr>
              <a:t>保険者　※保険者全体の</a:t>
            </a:r>
            <a:r>
              <a:rPr lang="en-US" altLang="ja-JP" sz="1200" dirty="0">
                <a:solidFill>
                  <a:schemeClr val="tx1"/>
                </a:solidFill>
              </a:rPr>
              <a:t>63.0</a:t>
            </a:r>
            <a:r>
              <a:rPr lang="ja-JP" altLang="ja-JP" sz="1200" dirty="0" smtClean="0">
                <a:solidFill>
                  <a:schemeClr val="tx1"/>
                </a:solidFill>
              </a:rPr>
              <a:t>％</a:t>
            </a:r>
            <a:r>
              <a:rPr lang="ja-JP" altLang="en-US" sz="1200" dirty="0" smtClean="0">
                <a:solidFill>
                  <a:schemeClr val="tx1"/>
                </a:solidFill>
              </a:rPr>
              <a:t>が実施</a:t>
            </a:r>
            <a:r>
              <a:rPr lang="ja-JP" altLang="ja-JP" sz="1200" dirty="0" smtClean="0">
                <a:solidFill>
                  <a:schemeClr val="tx1"/>
                </a:solidFill>
              </a:rPr>
              <a:t>（</a:t>
            </a:r>
            <a:r>
              <a:rPr lang="ja-JP" altLang="ja-JP" sz="1200" dirty="0">
                <a:solidFill>
                  <a:schemeClr val="tx1"/>
                </a:solidFill>
              </a:rPr>
              <a:t>平成</a:t>
            </a:r>
            <a:r>
              <a:rPr lang="en-US" altLang="ja-JP" sz="1200" dirty="0">
                <a:solidFill>
                  <a:schemeClr val="tx1"/>
                </a:solidFill>
              </a:rPr>
              <a:t>24</a:t>
            </a:r>
            <a:r>
              <a:rPr lang="ja-JP" altLang="ja-JP" sz="1200" dirty="0">
                <a:solidFill>
                  <a:schemeClr val="tx1"/>
                </a:solidFill>
              </a:rPr>
              <a:t>年度</a:t>
            </a:r>
            <a:r>
              <a:rPr lang="ja-JP" altLang="ja-JP" sz="1200" dirty="0" smtClean="0">
                <a:solidFill>
                  <a:schemeClr val="tx1"/>
                </a:solidFill>
              </a:rPr>
              <a:t>）</a:t>
            </a:r>
            <a:endParaRPr lang="en-US" altLang="ja-JP" sz="1200" dirty="0">
              <a:solidFill>
                <a:schemeClr val="tx1"/>
              </a:solidFill>
            </a:endParaRPr>
          </a:p>
          <a:p>
            <a:r>
              <a:rPr lang="ja-JP" altLang="en-US" sz="1200" dirty="0" smtClean="0">
                <a:solidFill>
                  <a:schemeClr val="tx1"/>
                </a:solidFill>
              </a:rPr>
              <a:t>　　 </a:t>
            </a:r>
            <a:r>
              <a:rPr lang="ja-JP" altLang="ja-JP" sz="1200" dirty="0" smtClean="0">
                <a:solidFill>
                  <a:schemeClr val="tx1"/>
                </a:solidFill>
              </a:rPr>
              <a:t>・</a:t>
            </a:r>
            <a:r>
              <a:rPr lang="ja-JP" altLang="ja-JP" sz="1200" dirty="0">
                <a:solidFill>
                  <a:schemeClr val="tx1"/>
                </a:solidFill>
              </a:rPr>
              <a:t>実施の</a:t>
            </a:r>
            <a:r>
              <a:rPr lang="ja-JP" altLang="ja-JP" sz="1200" dirty="0" smtClean="0">
                <a:solidFill>
                  <a:schemeClr val="tx1"/>
                </a:solidFill>
              </a:rPr>
              <a:t>目的</a:t>
            </a:r>
            <a:r>
              <a:rPr lang="ja-JP" altLang="en-US" sz="1200" dirty="0">
                <a:solidFill>
                  <a:schemeClr val="tx1"/>
                </a:solidFill>
              </a:rPr>
              <a:t>⇒</a:t>
            </a:r>
            <a:r>
              <a:rPr lang="ja-JP" altLang="ja-JP" sz="1200" dirty="0" smtClean="0">
                <a:solidFill>
                  <a:schemeClr val="tx1"/>
                </a:solidFill>
              </a:rPr>
              <a:t>ケアプラン</a:t>
            </a:r>
            <a:r>
              <a:rPr lang="ja-JP" altLang="ja-JP" sz="1200" dirty="0">
                <a:solidFill>
                  <a:schemeClr val="tx1"/>
                </a:solidFill>
              </a:rPr>
              <a:t>の質の</a:t>
            </a:r>
            <a:r>
              <a:rPr lang="ja-JP" altLang="ja-JP" sz="1200" dirty="0" smtClean="0">
                <a:solidFill>
                  <a:schemeClr val="tx1"/>
                </a:solidFill>
              </a:rPr>
              <a:t>向上</a:t>
            </a:r>
            <a:r>
              <a:rPr lang="ja-JP" altLang="en-US" sz="1200" dirty="0" smtClean="0">
                <a:solidFill>
                  <a:schemeClr val="tx1"/>
                </a:solidFill>
              </a:rPr>
              <a:t>：</a:t>
            </a:r>
            <a:r>
              <a:rPr lang="en-US" altLang="ja-JP" sz="1200" dirty="0" smtClean="0">
                <a:solidFill>
                  <a:schemeClr val="tx1"/>
                </a:solidFill>
              </a:rPr>
              <a:t>961</a:t>
            </a:r>
            <a:r>
              <a:rPr lang="ja-JP" altLang="ja-JP" sz="1200" dirty="0">
                <a:solidFill>
                  <a:schemeClr val="tx1"/>
                </a:solidFill>
              </a:rPr>
              <a:t>保険者、不適正な報酬算定等の</a:t>
            </a:r>
            <a:r>
              <a:rPr lang="ja-JP" altLang="ja-JP" sz="1200" dirty="0" smtClean="0">
                <a:solidFill>
                  <a:schemeClr val="tx1"/>
                </a:solidFill>
              </a:rPr>
              <a:t>発見</a:t>
            </a:r>
            <a:r>
              <a:rPr lang="ja-JP" altLang="en-US" sz="1200" dirty="0" smtClean="0">
                <a:solidFill>
                  <a:schemeClr val="tx1"/>
                </a:solidFill>
              </a:rPr>
              <a:t>：</a:t>
            </a:r>
            <a:r>
              <a:rPr lang="en-US" altLang="ja-JP" sz="1200" dirty="0" smtClean="0">
                <a:solidFill>
                  <a:schemeClr val="tx1"/>
                </a:solidFill>
              </a:rPr>
              <a:t>723</a:t>
            </a:r>
            <a:r>
              <a:rPr lang="ja-JP" altLang="ja-JP" sz="1200" dirty="0" smtClean="0">
                <a:solidFill>
                  <a:schemeClr val="tx1"/>
                </a:solidFill>
              </a:rPr>
              <a:t>保険者</a:t>
            </a:r>
            <a:endParaRPr lang="ja-JP" altLang="ja-JP" sz="1200" dirty="0">
              <a:solidFill>
                <a:schemeClr val="tx1"/>
              </a:solidFill>
            </a:endParaRPr>
          </a:p>
          <a:p>
            <a:r>
              <a:rPr lang="ja-JP" altLang="ja-JP" sz="1400" dirty="0" smtClean="0">
                <a:solidFill>
                  <a:schemeClr val="tx1"/>
                </a:solidFill>
              </a:rPr>
              <a:t>②</a:t>
            </a:r>
            <a:r>
              <a:rPr lang="ja-JP" altLang="ja-JP" sz="1400" dirty="0">
                <a:solidFill>
                  <a:schemeClr val="tx1"/>
                </a:solidFill>
              </a:rPr>
              <a:t>都道府県による指導・</a:t>
            </a:r>
            <a:r>
              <a:rPr lang="ja-JP" altLang="ja-JP" sz="1400" dirty="0" smtClean="0">
                <a:solidFill>
                  <a:schemeClr val="tx1"/>
                </a:solidFill>
              </a:rPr>
              <a:t>監査</a:t>
            </a:r>
            <a:endParaRPr lang="en-US" altLang="ja-JP" sz="1400" dirty="0">
              <a:solidFill>
                <a:schemeClr val="tx1"/>
              </a:solidFill>
            </a:endParaRPr>
          </a:p>
          <a:p>
            <a:r>
              <a:rPr lang="ja-JP" altLang="en-US" sz="1200" dirty="0" smtClean="0">
                <a:solidFill>
                  <a:schemeClr val="tx1"/>
                </a:solidFill>
              </a:rPr>
              <a:t>　　 </a:t>
            </a:r>
            <a:r>
              <a:rPr lang="ja-JP" altLang="ja-JP" sz="1200" dirty="0" smtClean="0">
                <a:solidFill>
                  <a:schemeClr val="tx1"/>
                </a:solidFill>
              </a:rPr>
              <a:t>・</a:t>
            </a:r>
            <a:r>
              <a:rPr lang="ja-JP" altLang="en-US" sz="1200" dirty="0">
                <a:solidFill>
                  <a:schemeClr val="tx1"/>
                </a:solidFill>
              </a:rPr>
              <a:t>運営基準に</a:t>
            </a:r>
            <a:r>
              <a:rPr lang="ja-JP" altLang="en-US" sz="1200" dirty="0" smtClean="0">
                <a:solidFill>
                  <a:schemeClr val="tx1"/>
                </a:solidFill>
              </a:rPr>
              <a:t>おいて、居宅介護支援事業者等は、特定の事業者によるサービスをケアプランに位置付けるよう指示を行ってはならない旨、規定さ</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れている。</a:t>
            </a:r>
            <a:endParaRPr lang="ja-JP" altLang="ja-JP" sz="1200" dirty="0" smtClean="0">
              <a:solidFill>
                <a:schemeClr val="tx1"/>
              </a:solidFill>
            </a:endParaRPr>
          </a:p>
          <a:p>
            <a:r>
              <a:rPr lang="ja-JP" altLang="ja-JP" sz="1400" dirty="0" smtClean="0">
                <a:solidFill>
                  <a:schemeClr val="tx1"/>
                </a:solidFill>
              </a:rPr>
              <a:t>③</a:t>
            </a:r>
            <a:r>
              <a:rPr lang="ja-JP" altLang="ja-JP" sz="1400" dirty="0">
                <a:solidFill>
                  <a:schemeClr val="tx1"/>
                </a:solidFill>
              </a:rPr>
              <a:t>介護報酬における特定事業所集中減算</a:t>
            </a:r>
          </a:p>
          <a:p>
            <a:r>
              <a:rPr lang="ja-JP" altLang="en-US" sz="1400" dirty="0" smtClean="0">
                <a:solidFill>
                  <a:schemeClr val="tx1"/>
                </a:solidFill>
              </a:rPr>
              <a:t>　　</a:t>
            </a:r>
            <a:r>
              <a:rPr lang="ja-JP" altLang="ja-JP" sz="1200" dirty="0" smtClean="0">
                <a:solidFill>
                  <a:schemeClr val="tx1"/>
                </a:solidFill>
              </a:rPr>
              <a:t>・</a:t>
            </a:r>
            <a:r>
              <a:rPr lang="ja-JP" altLang="ja-JP" sz="1200" dirty="0">
                <a:solidFill>
                  <a:schemeClr val="tx1"/>
                </a:solidFill>
              </a:rPr>
              <a:t>訪問介護、通所介護及び福祉用具貸与について、同一の事業者によって提供されたものの占める割合が９割を</a:t>
            </a:r>
            <a:r>
              <a:rPr lang="ja-JP" altLang="ja-JP" sz="1200" dirty="0" smtClean="0">
                <a:solidFill>
                  <a:schemeClr val="tx1"/>
                </a:solidFill>
              </a:rPr>
              <a:t>超えて</a:t>
            </a:r>
            <a:r>
              <a:rPr lang="ja-JP" altLang="ja-JP" sz="1200" dirty="0">
                <a:solidFill>
                  <a:schemeClr val="tx1"/>
                </a:solidFill>
              </a:rPr>
              <a:t>いる場合</a:t>
            </a:r>
            <a:r>
              <a:rPr lang="ja-JP" altLang="ja-JP" sz="1200" dirty="0" smtClean="0">
                <a:solidFill>
                  <a:schemeClr val="tx1"/>
                </a:solidFill>
              </a:rPr>
              <a:t>に</a:t>
            </a:r>
            <a:r>
              <a:rPr lang="ja-JP" altLang="en-US" sz="1200" dirty="0" smtClean="0">
                <a:solidFill>
                  <a:schemeClr val="tx1"/>
                </a:solidFill>
              </a:rPr>
              <a:t>居宅介護支援</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費を</a:t>
            </a:r>
            <a:r>
              <a:rPr lang="ja-JP" altLang="ja-JP" sz="1200" dirty="0" smtClean="0">
                <a:solidFill>
                  <a:schemeClr val="tx1"/>
                </a:solidFill>
              </a:rPr>
              <a:t>減算。</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8102085" y="0"/>
            <a:ext cx="1799166" cy="338554"/>
          </a:xfrm>
          <a:prstGeom prst="rect">
            <a:avLst/>
          </a:prstGeom>
          <a:noFill/>
        </p:spPr>
        <p:txBody>
          <a:bodyPr wrap="square" rtlCol="0">
            <a:spAutoFit/>
          </a:bodyPr>
          <a:lstStyle/>
          <a:p>
            <a:r>
              <a:rPr kumimoji="1" lang="ja-JP" altLang="en-US" sz="1600" b="1" dirty="0" smtClean="0"/>
              <a:t>（別紙資料３－４）</a:t>
            </a:r>
            <a:endParaRPr kumimoji="1" lang="ja-JP" altLang="en-US" sz="1600" b="1" dirty="0"/>
          </a:p>
        </p:txBody>
      </p:sp>
      <p:sp>
        <p:nvSpPr>
          <p:cNvPr id="13" name="正方形/長方形 12"/>
          <p:cNvSpPr/>
          <p:nvPr/>
        </p:nvSpPr>
        <p:spPr>
          <a:xfrm rot="5400000">
            <a:off x="-140102" y="102251"/>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294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29895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p:cNvGraphicFramePr>
            <a:graphicFrameLocks noGrp="1"/>
          </p:cNvGraphicFramePr>
          <p:nvPr>
            <p:extLst>
              <p:ext uri="{D42A27DB-BD31-4B8C-83A1-F6EECF244321}">
                <p14:modId xmlns:p14="http://schemas.microsoft.com/office/powerpoint/2010/main" val="2530504595"/>
              </p:ext>
            </p:extLst>
          </p:nvPr>
        </p:nvGraphicFramePr>
        <p:xfrm>
          <a:off x="116407" y="1200150"/>
          <a:ext cx="9795145" cy="5657850"/>
        </p:xfrm>
        <a:graphic>
          <a:graphicData uri="http://schemas.openxmlformats.org/drawingml/2006/chart">
            <c:chart xmlns:c="http://schemas.openxmlformats.org/drawingml/2006/chart" xmlns:r="http://schemas.openxmlformats.org/officeDocument/2006/relationships" r:id="rId2"/>
          </a:graphicData>
        </a:graphic>
      </p:graphicFrame>
      <p:sp>
        <p:nvSpPr>
          <p:cNvPr id="5" name="正方形/長方形 4"/>
          <p:cNvSpPr/>
          <p:nvPr/>
        </p:nvSpPr>
        <p:spPr>
          <a:xfrm>
            <a:off x="0" y="-27384"/>
            <a:ext cx="9901238" cy="404626"/>
          </a:xfrm>
          <a:prstGeom prst="rect">
            <a:avLst/>
          </a:prstGeom>
          <a:solidFill>
            <a:srgbClr val="4F81BD">
              <a:lumMod val="20000"/>
              <a:lumOff val="80000"/>
            </a:srgbClr>
          </a:solidFill>
          <a:ln w="25400" cap="flat" cmpd="sng" algn="ctr">
            <a:noFill/>
            <a:prstDash val="solid"/>
          </a:ln>
          <a:effectLst/>
        </p:spPr>
        <p:txBody>
          <a:bodyPr lIns="82834" tIns="41417" rIns="82834" bIns="41417" rtlCol="0" anchor="ctr"/>
          <a:lstStyle/>
          <a:p>
            <a:pPr algn="ctr"/>
            <a:r>
              <a:rPr kumimoji="0" lang="ja-JP" altLang="en-US" sz="2000" kern="0" dirty="0" smtClean="0">
                <a:solidFill>
                  <a:prstClr val="black"/>
                </a:solidFill>
                <a:latin typeface="ＤＨＰ特太ゴシック体" panose="020B0500000000000000" pitchFamily="50" charset="-128"/>
                <a:ea typeface="ＤＨＰ特太ゴシック体" panose="020B0500000000000000" pitchFamily="50" charset="-128"/>
              </a:rPr>
              <a:t>ケアプランの点検実施状況</a:t>
            </a:r>
            <a:endParaRPr kumimoji="0" lang="ja-JP" altLang="en-US" sz="1400" kern="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6" name="角丸四角形 5"/>
          <p:cNvSpPr/>
          <p:nvPr/>
        </p:nvSpPr>
        <p:spPr>
          <a:xfrm>
            <a:off x="80129" y="521352"/>
            <a:ext cx="9739468" cy="342635"/>
          </a:xfrm>
          <a:prstGeom prst="roundRect">
            <a:avLst>
              <a:gd name="adj" fmla="val 6744"/>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lIns="82844" tIns="41422" rIns="82844" bIns="41422">
            <a:spAutoFit/>
          </a:bodyPr>
          <a:lstStyle/>
          <a:p>
            <a:pPr marL="174625" indent="-174625">
              <a:defRPr/>
            </a:pPr>
            <a:r>
              <a:rPr lang="ja-JP" altLang="en-US" sz="1600" dirty="0" smtClean="0">
                <a:solidFill>
                  <a:srgbClr val="000000"/>
                </a:solidFill>
                <a:latin typeface="Helvetica"/>
                <a:ea typeface="ヒラギノ丸ゴ ProN W4"/>
              </a:rPr>
              <a:t>○　保険者においてケアプランの点検を実施しているが、実施率は全国平均で約６割程度にとどまっている。</a:t>
            </a:r>
            <a:endParaRPr lang="ja-JP" altLang="en-US" sz="1600" dirty="0">
              <a:solidFill>
                <a:srgbClr val="000000"/>
              </a:solidFill>
              <a:latin typeface="Helvetica"/>
              <a:ea typeface="ヒラギノ丸ゴ ProN W4"/>
            </a:endParaRPr>
          </a:p>
        </p:txBody>
      </p:sp>
    </p:spTree>
    <p:extLst>
      <p:ext uri="{BB962C8B-B14F-4D97-AF65-F5344CB8AC3E}">
        <p14:creationId xmlns:p14="http://schemas.microsoft.com/office/powerpoint/2010/main" val="2820709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5875">
          <a:solidFill>
            <a:schemeClr val="bg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8100" cap="rnd">
          <a:bevel/>
        </a:ln>
      </a:spPr>
      <a:bodyPr rtlCol="0" anchor="ctr"/>
      <a:lstStyle>
        <a:defPPr algn="ctr" fontAlgn="base">
          <a:spcBef>
            <a:spcPct val="0"/>
          </a:spcBef>
          <a:spcAft>
            <a:spcPct val="0"/>
          </a:spcAft>
          <a:defRPr>
            <a:solidFill>
              <a:prstClr val="black"/>
            </a:solidFill>
          </a:defRPr>
        </a:defPPr>
      </a:lstStyle>
      <a:style>
        <a:lnRef idx="1">
          <a:schemeClr val="accent3"/>
        </a:lnRef>
        <a:fillRef idx="2">
          <a:schemeClr val="accent3"/>
        </a:fillRef>
        <a:effectRef idx="1">
          <a:schemeClr val="accent3"/>
        </a:effectRef>
        <a:fontRef idx="minor">
          <a:schemeClr val="dk1"/>
        </a:fontRef>
      </a:style>
    </a:sp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7142</TotalTime>
  <Words>3209</Words>
  <Application>Microsoft Office PowerPoint</Application>
  <PresentationFormat>ユーザー設定</PresentationFormat>
  <Paragraphs>725</Paragraphs>
  <Slides>14</Slides>
  <Notes>4</Notes>
  <HiddenSlides>0</HiddenSlides>
  <MMClips>0</MMClips>
  <ScaleCrop>false</ScaleCrop>
  <HeadingPairs>
    <vt:vector size="4" baseType="variant">
      <vt:variant>
        <vt:lpstr>テーマ</vt:lpstr>
      </vt:variant>
      <vt:variant>
        <vt:i4>3</vt:i4>
      </vt:variant>
      <vt:variant>
        <vt:lpstr>スライド タイトル</vt:lpstr>
      </vt:variant>
      <vt:variant>
        <vt:i4>14</vt:i4>
      </vt:variant>
    </vt:vector>
  </HeadingPairs>
  <TitlesOfParts>
    <vt:vector size="17" baseType="lpstr">
      <vt:lpstr>Office ​​テーマ</vt:lpstr>
      <vt:lpstr>12_Office テーマ</vt: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老人保健課</dc:creator>
  <cp:lastModifiedBy>厚生労働省ネットワークシステム</cp:lastModifiedBy>
  <cp:revision>415</cp:revision>
  <cp:lastPrinted>2014-07-09T04:54:57Z</cp:lastPrinted>
  <dcterms:created xsi:type="dcterms:W3CDTF">2013-12-03T12:56:54Z</dcterms:created>
  <dcterms:modified xsi:type="dcterms:W3CDTF">2014-07-29T10:31:02Z</dcterms:modified>
</cp:coreProperties>
</file>