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1" r:id="rId2"/>
    <p:sldId id="266" r:id="rId3"/>
    <p:sldId id="267" r:id="rId4"/>
    <p:sldId id="268" r:id="rId5"/>
    <p:sldId id="269" r:id="rId6"/>
    <p:sldId id="270" r:id="rId7"/>
    <p:sldId id="311" r:id="rId8"/>
    <p:sldId id="305" r:id="rId9"/>
    <p:sldId id="314" r:id="rId10"/>
    <p:sldId id="315" r:id="rId11"/>
    <p:sldId id="316" r:id="rId12"/>
    <p:sldId id="312" r:id="rId13"/>
    <p:sldId id="313" r:id="rId14"/>
    <p:sldId id="321" r:id="rId15"/>
    <p:sldId id="317" r:id="rId16"/>
    <p:sldId id="318" r:id="rId17"/>
    <p:sldId id="319" r:id="rId18"/>
    <p:sldId id="320" r:id="rId19"/>
    <p:sldId id="309" r:id="rId20"/>
    <p:sldId id="286" r:id="rId21"/>
    <p:sldId id="322" r:id="rId22"/>
    <p:sldId id="323" r:id="rId23"/>
    <p:sldId id="287" r:id="rId24"/>
    <p:sldId id="302" r:id="rId25"/>
    <p:sldId id="289" r:id="rId26"/>
    <p:sldId id="303" r:id="rId27"/>
    <p:sldId id="291" r:id="rId28"/>
    <p:sldId id="292" r:id="rId29"/>
    <p:sldId id="293" r:id="rId30"/>
    <p:sldId id="294" r:id="rId31"/>
    <p:sldId id="295" r:id="rId32"/>
    <p:sldId id="296" r:id="rId33"/>
    <p:sldId id="297" r:id="rId34"/>
    <p:sldId id="300" r:id="rId35"/>
    <p:sldId id="298" r:id="rId36"/>
    <p:sldId id="299" r:id="rId37"/>
  </p:sldIdLst>
  <p:sldSz cx="9901238"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165" autoAdjust="0"/>
  </p:normalViewPr>
  <p:slideViewPr>
    <p:cSldViewPr snapToGrid="0">
      <p:cViewPr>
        <p:scale>
          <a:sx n="60" d="100"/>
          <a:sy n="60" d="100"/>
        </p:scale>
        <p:origin x="-1206" y="-252"/>
      </p:cViewPr>
      <p:guideLst>
        <p:guide orient="horz" pos="2160"/>
        <p:guide pos="311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11538835374E-2"/>
          <c:y val="1.9219590680400623E-2"/>
          <c:w val="0.77260292116263241"/>
          <c:h val="0.76767214357134961"/>
        </c:manualLayout>
      </c:layout>
      <c:lineChart>
        <c:grouping val="standard"/>
        <c:varyColors val="0"/>
        <c:ser>
          <c:idx val="0"/>
          <c:order val="0"/>
          <c:tx>
            <c:strRef>
              <c:f>Sheet1!$B$1</c:f>
              <c:strCache>
                <c:ptCount val="1"/>
                <c:pt idx="0">
                  <c:v>直営</c:v>
                </c:pt>
              </c:strCache>
            </c:strRef>
          </c:tx>
          <c:dLbls>
            <c:txPr>
              <a:bodyPr/>
              <a:lstStyle/>
              <a:p>
                <a:pPr>
                  <a:defRPr sz="1050"/>
                </a:pPr>
                <a:endParaRPr lang="ja-JP"/>
              </a:p>
            </c:txPr>
            <c:dLblPos val="r"/>
            <c:showLegendKey val="0"/>
            <c:showVal val="1"/>
            <c:showCatName val="0"/>
            <c:showSerName val="0"/>
            <c:showPercent val="0"/>
            <c:showBubbleSize val="0"/>
            <c:showLeaderLines val="0"/>
          </c:dLbls>
          <c:cat>
            <c:strRef>
              <c:f>Sheet1!$A$2:$A$9</c:f>
              <c:strCache>
                <c:ptCount val="8"/>
                <c:pt idx="0">
                  <c:v>Ｈ１８年度</c:v>
                </c:pt>
                <c:pt idx="1">
                  <c:v>Ｈ１９年度 </c:v>
                </c:pt>
                <c:pt idx="2">
                  <c:v>Ｈ２０年度</c:v>
                </c:pt>
                <c:pt idx="3">
                  <c:v>Ｈ２１年度</c:v>
                </c:pt>
                <c:pt idx="4">
                  <c:v>Ｈ２２年度</c:v>
                </c:pt>
                <c:pt idx="5">
                  <c:v>Ｈ２３年度</c:v>
                </c:pt>
                <c:pt idx="6">
                  <c:v>H24年度</c:v>
                </c:pt>
                <c:pt idx="7">
                  <c:v>H25年度</c:v>
                </c:pt>
              </c:strCache>
            </c:strRef>
          </c:cat>
          <c:val>
            <c:numRef>
              <c:f>Sheet1!$B$2:$B$9</c:f>
              <c:numCache>
                <c:formatCode>General</c:formatCode>
                <c:ptCount val="8"/>
                <c:pt idx="0">
                  <c:v>36.799999999999997</c:v>
                </c:pt>
                <c:pt idx="1">
                  <c:v>36.299999999999997</c:v>
                </c:pt>
                <c:pt idx="2">
                  <c:v>35.4</c:v>
                </c:pt>
                <c:pt idx="3">
                  <c:v>31.5</c:v>
                </c:pt>
                <c:pt idx="4">
                  <c:v>29.7</c:v>
                </c:pt>
                <c:pt idx="5">
                  <c:v>29.9</c:v>
                </c:pt>
                <c:pt idx="6">
                  <c:v>29.3</c:v>
                </c:pt>
                <c:pt idx="7">
                  <c:v>28.2</c:v>
                </c:pt>
              </c:numCache>
            </c:numRef>
          </c:val>
          <c:smooth val="0"/>
        </c:ser>
        <c:ser>
          <c:idx val="1"/>
          <c:order val="1"/>
          <c:tx>
            <c:strRef>
              <c:f>Sheet1!$C$1</c:f>
              <c:strCache>
                <c:ptCount val="1"/>
                <c:pt idx="0">
                  <c:v>委託</c:v>
                </c:pt>
              </c:strCache>
            </c:strRef>
          </c:tx>
          <c:dLbls>
            <c:txPr>
              <a:bodyPr/>
              <a:lstStyle/>
              <a:p>
                <a:pPr>
                  <a:defRPr sz="1100"/>
                </a:pPr>
                <a:endParaRPr lang="ja-JP"/>
              </a:p>
            </c:txPr>
            <c:showLegendKey val="0"/>
            <c:showVal val="1"/>
            <c:showCatName val="0"/>
            <c:showSerName val="0"/>
            <c:showPercent val="0"/>
            <c:showBubbleSize val="0"/>
            <c:showLeaderLines val="0"/>
          </c:dLbls>
          <c:cat>
            <c:strRef>
              <c:f>Sheet1!$A$2:$A$9</c:f>
              <c:strCache>
                <c:ptCount val="8"/>
                <c:pt idx="0">
                  <c:v>Ｈ１８年度</c:v>
                </c:pt>
                <c:pt idx="1">
                  <c:v>Ｈ１９年度 </c:v>
                </c:pt>
                <c:pt idx="2">
                  <c:v>Ｈ２０年度</c:v>
                </c:pt>
                <c:pt idx="3">
                  <c:v>Ｈ２１年度</c:v>
                </c:pt>
                <c:pt idx="4">
                  <c:v>Ｈ２２年度</c:v>
                </c:pt>
                <c:pt idx="5">
                  <c:v>Ｈ２３年度</c:v>
                </c:pt>
                <c:pt idx="6">
                  <c:v>H24年度</c:v>
                </c:pt>
                <c:pt idx="7">
                  <c:v>H25年度</c:v>
                </c:pt>
              </c:strCache>
            </c:strRef>
          </c:cat>
          <c:val>
            <c:numRef>
              <c:f>Sheet1!$C$2:$C$9</c:f>
              <c:numCache>
                <c:formatCode>General</c:formatCode>
                <c:ptCount val="8"/>
                <c:pt idx="0">
                  <c:v>63.2</c:v>
                </c:pt>
                <c:pt idx="1">
                  <c:v>63.7</c:v>
                </c:pt>
                <c:pt idx="2">
                  <c:v>64.599999999999994</c:v>
                </c:pt>
                <c:pt idx="3">
                  <c:v>67.3</c:v>
                </c:pt>
                <c:pt idx="4">
                  <c:v>69.099999999999994</c:v>
                </c:pt>
                <c:pt idx="5">
                  <c:v>69.099999999999994</c:v>
                </c:pt>
                <c:pt idx="6">
                  <c:v>70.3</c:v>
                </c:pt>
                <c:pt idx="7">
                  <c:v>71.7</c:v>
                </c:pt>
              </c:numCache>
            </c:numRef>
          </c:val>
          <c:smooth val="0"/>
        </c:ser>
        <c:ser>
          <c:idx val="2"/>
          <c:order val="2"/>
          <c:tx>
            <c:strRef>
              <c:f>Sheet1!$D$1</c:f>
              <c:strCache>
                <c:ptCount val="1"/>
                <c:pt idx="0">
                  <c:v>不明等</c:v>
                </c:pt>
              </c:strCache>
            </c:strRef>
          </c:tx>
          <c:cat>
            <c:strRef>
              <c:f>Sheet1!$A$2:$A$9</c:f>
              <c:strCache>
                <c:ptCount val="8"/>
                <c:pt idx="0">
                  <c:v>Ｈ１８年度</c:v>
                </c:pt>
                <c:pt idx="1">
                  <c:v>Ｈ１９年度 </c:v>
                </c:pt>
                <c:pt idx="2">
                  <c:v>Ｈ２０年度</c:v>
                </c:pt>
                <c:pt idx="3">
                  <c:v>Ｈ２１年度</c:v>
                </c:pt>
                <c:pt idx="4">
                  <c:v>Ｈ２２年度</c:v>
                </c:pt>
                <c:pt idx="5">
                  <c:v>Ｈ２３年度</c:v>
                </c:pt>
                <c:pt idx="6">
                  <c:v>H24年度</c:v>
                </c:pt>
                <c:pt idx="7">
                  <c:v>H25年度</c:v>
                </c:pt>
              </c:strCache>
            </c:strRef>
          </c:cat>
          <c:val>
            <c:numRef>
              <c:f>Sheet1!$D$2:$D$9</c:f>
              <c:numCache>
                <c:formatCode>General</c:formatCode>
                <c:ptCount val="8"/>
                <c:pt idx="0">
                  <c:v>0</c:v>
                </c:pt>
                <c:pt idx="1">
                  <c:v>0</c:v>
                </c:pt>
                <c:pt idx="2">
                  <c:v>0</c:v>
                </c:pt>
                <c:pt idx="3">
                  <c:v>1.2</c:v>
                </c:pt>
                <c:pt idx="4">
                  <c:v>1.2</c:v>
                </c:pt>
                <c:pt idx="5">
                  <c:v>0.9</c:v>
                </c:pt>
                <c:pt idx="6">
                  <c:v>0.4</c:v>
                </c:pt>
                <c:pt idx="7">
                  <c:v>0.1</c:v>
                </c:pt>
              </c:numCache>
            </c:numRef>
          </c:val>
          <c:smooth val="0"/>
        </c:ser>
        <c:dLbls>
          <c:showLegendKey val="0"/>
          <c:showVal val="0"/>
          <c:showCatName val="0"/>
          <c:showSerName val="0"/>
          <c:showPercent val="0"/>
          <c:showBubbleSize val="0"/>
        </c:dLbls>
        <c:marker val="1"/>
        <c:smooth val="0"/>
        <c:axId val="21993728"/>
        <c:axId val="22016000"/>
      </c:lineChart>
      <c:catAx>
        <c:axId val="21993728"/>
        <c:scaling>
          <c:orientation val="minMax"/>
        </c:scaling>
        <c:delete val="0"/>
        <c:axPos val="b"/>
        <c:majorTickMark val="out"/>
        <c:minorTickMark val="none"/>
        <c:tickLblPos val="nextTo"/>
        <c:txPr>
          <a:bodyPr/>
          <a:lstStyle/>
          <a:p>
            <a:pPr>
              <a:defRPr sz="1000"/>
            </a:pPr>
            <a:endParaRPr lang="ja-JP"/>
          </a:p>
        </c:txPr>
        <c:crossAx val="22016000"/>
        <c:crosses val="autoZero"/>
        <c:auto val="1"/>
        <c:lblAlgn val="ctr"/>
        <c:lblOffset val="100"/>
        <c:noMultiLvlLbl val="0"/>
      </c:catAx>
      <c:valAx>
        <c:axId val="22016000"/>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2199372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HG丸ｺﾞｼｯｸM-PRO" panose="020F0600000000000000" pitchFamily="50" charset="-128"/>
                <a:ea typeface="HG丸ｺﾞｼｯｸM-PRO" panose="020F0600000000000000" pitchFamily="50" charset="-128"/>
              </a:defRPr>
            </a:pPr>
            <a:r>
              <a:rPr lang="ja-JP" altLang="en-US" sz="1600" dirty="0" smtClean="0">
                <a:latin typeface="HG丸ｺﾞｼｯｸM-PRO" panose="020F0600000000000000" pitchFamily="50" charset="-128"/>
                <a:ea typeface="HG丸ｺﾞｼｯｸM-PRO" panose="020F0600000000000000" pitchFamily="50" charset="-128"/>
              </a:rPr>
              <a:t>◎委託法人の構成割合</a:t>
            </a:r>
            <a:endParaRPr lang="ja-JP" altLang="en-US" sz="1600" dirty="0">
              <a:latin typeface="HG丸ｺﾞｼｯｸM-PRO" panose="020F0600000000000000" pitchFamily="50" charset="-128"/>
              <a:ea typeface="HG丸ｺﾞｼｯｸM-PRO" panose="020F0600000000000000" pitchFamily="50" charset="-128"/>
            </a:endParaRPr>
          </a:p>
        </c:rich>
      </c:tx>
      <c:layout>
        <c:manualLayout>
          <c:xMode val="edge"/>
          <c:yMode val="edge"/>
          <c:x val="0.20067376352936683"/>
          <c:y val="0"/>
        </c:manualLayout>
      </c:layout>
      <c:overlay val="0"/>
    </c:title>
    <c:autoTitleDeleted val="0"/>
    <c:plotArea>
      <c:layout/>
      <c:pieChart>
        <c:varyColors val="1"/>
        <c:ser>
          <c:idx val="0"/>
          <c:order val="0"/>
          <c:tx>
            <c:strRef>
              <c:f>Sheet1!$B$1</c:f>
              <c:strCache>
                <c:ptCount val="1"/>
                <c:pt idx="0">
                  <c:v>Ｈ２５年度</c:v>
                </c:pt>
              </c:strCache>
            </c:strRef>
          </c:tx>
          <c:spPr>
            <a:ln>
              <a:solidFill>
                <a:schemeClr val="tx1"/>
              </a:solidFill>
            </a:ln>
          </c:spPr>
          <c:dPt>
            <c:idx val="0"/>
            <c:bubble3D val="0"/>
            <c:spPr>
              <a:solidFill>
                <a:schemeClr val="accent1">
                  <a:lumMod val="20000"/>
                  <a:lumOff val="80000"/>
                </a:schemeClr>
              </a:solidFill>
              <a:ln>
                <a:solidFill>
                  <a:schemeClr val="tx1"/>
                </a:solidFill>
              </a:ln>
            </c:spPr>
          </c:dPt>
          <c:dPt>
            <c:idx val="1"/>
            <c:bubble3D val="0"/>
            <c:spPr>
              <a:solidFill>
                <a:schemeClr val="accent2">
                  <a:lumMod val="40000"/>
                  <a:lumOff val="60000"/>
                </a:schemeClr>
              </a:solidFill>
              <a:ln>
                <a:solidFill>
                  <a:schemeClr val="tx1"/>
                </a:solidFill>
              </a:ln>
            </c:spPr>
          </c:dPt>
          <c:dPt>
            <c:idx val="2"/>
            <c:bubble3D val="0"/>
            <c:spPr>
              <a:solidFill>
                <a:schemeClr val="accent3">
                  <a:lumMod val="60000"/>
                  <a:lumOff val="40000"/>
                </a:schemeClr>
              </a:solidFill>
              <a:ln>
                <a:solidFill>
                  <a:schemeClr val="tx1"/>
                </a:solidFill>
              </a:ln>
            </c:spPr>
          </c:dPt>
          <c:dPt>
            <c:idx val="3"/>
            <c:bubble3D val="0"/>
            <c:spPr>
              <a:solidFill>
                <a:schemeClr val="accent4">
                  <a:lumMod val="60000"/>
                  <a:lumOff val="40000"/>
                </a:schemeClr>
              </a:solidFill>
              <a:ln>
                <a:solidFill>
                  <a:schemeClr val="tx1"/>
                </a:solidFill>
              </a:ln>
            </c:spPr>
          </c:dPt>
          <c:dPt>
            <c:idx val="4"/>
            <c:bubble3D val="0"/>
            <c:spPr>
              <a:solidFill>
                <a:srgbClr val="66FF33"/>
              </a:solidFill>
              <a:ln>
                <a:solidFill>
                  <a:schemeClr val="tx1"/>
                </a:solidFill>
              </a:ln>
            </c:spPr>
          </c:dPt>
          <c:dPt>
            <c:idx val="5"/>
            <c:bubble3D val="0"/>
            <c:spPr>
              <a:solidFill>
                <a:srgbClr val="FF9933"/>
              </a:solidFill>
              <a:ln>
                <a:solidFill>
                  <a:schemeClr val="tx1"/>
                </a:solidFill>
              </a:ln>
            </c:spPr>
          </c:dPt>
          <c:dPt>
            <c:idx val="7"/>
            <c:bubble3D val="0"/>
            <c:explosion val="1"/>
            <c:spPr>
              <a:solidFill>
                <a:schemeClr val="accent6">
                  <a:lumMod val="75000"/>
                </a:schemeClr>
              </a:solidFill>
              <a:ln>
                <a:solidFill>
                  <a:schemeClr val="tx1"/>
                </a:solidFill>
              </a:ln>
            </c:spPr>
          </c:dPt>
          <c:dLbls>
            <c:dLbl>
              <c:idx val="6"/>
              <c:layout>
                <c:manualLayout>
                  <c:x val="0.48259486644236166"/>
                  <c:y val="7.6370904830538211E-2"/>
                </c:manualLayout>
              </c:layout>
              <c:showLegendKey val="0"/>
              <c:showVal val="0"/>
              <c:showCatName val="1"/>
              <c:showSerName val="0"/>
              <c:showPercent val="1"/>
              <c:showBubbleSize val="0"/>
            </c:dLbl>
            <c:dLbl>
              <c:idx val="7"/>
              <c:layout>
                <c:manualLayout>
                  <c:x val="0.26127627557550637"/>
                  <c:y val="1.7640004988008478E-2"/>
                </c:manualLayout>
              </c:layout>
              <c:showLegendKey val="0"/>
              <c:showVal val="0"/>
              <c:showCatName val="1"/>
              <c:showSerName val="0"/>
              <c:showPercent val="1"/>
              <c:showBubbleSize val="0"/>
            </c:dLbl>
            <c:numFmt formatCode="0.0%" sourceLinked="0"/>
            <c:txPr>
              <a:bodyPr/>
              <a:lstStyle/>
              <a:p>
                <a:pPr>
                  <a:defRPr sz="1100"/>
                </a:pPr>
                <a:endParaRPr lang="ja-JP"/>
              </a:p>
            </c:txPr>
            <c:showLegendKey val="0"/>
            <c:showVal val="0"/>
            <c:showCatName val="1"/>
            <c:showSerName val="0"/>
            <c:showPercent val="1"/>
            <c:showBubbleSize val="0"/>
            <c:showLeaderLines val="1"/>
          </c:dLbls>
          <c:cat>
            <c:strRef>
              <c:f>Sheet1!$A$2:$A$9</c:f>
              <c:strCache>
                <c:ptCount val="8"/>
                <c:pt idx="0">
                  <c:v>社会福祉法人（社協除く）</c:v>
                </c:pt>
                <c:pt idx="1">
                  <c:v>社会福祉協議会</c:v>
                </c:pt>
                <c:pt idx="2">
                  <c:v>医療法人</c:v>
                </c:pt>
                <c:pt idx="3">
                  <c:v>社団法人</c:v>
                </c:pt>
                <c:pt idx="4">
                  <c:v>財団法人</c:v>
                </c:pt>
                <c:pt idx="5">
                  <c:v>株式会社等</c:v>
                </c:pt>
                <c:pt idx="6">
                  <c:v>ＮＰＯ法人</c:v>
                </c:pt>
                <c:pt idx="7">
                  <c:v>その他</c:v>
                </c:pt>
              </c:strCache>
            </c:strRef>
          </c:cat>
          <c:val>
            <c:numRef>
              <c:f>Sheet1!$B$2:$B$9</c:f>
              <c:numCache>
                <c:formatCode>General</c:formatCode>
                <c:ptCount val="8"/>
                <c:pt idx="0">
                  <c:v>1738</c:v>
                </c:pt>
                <c:pt idx="1">
                  <c:v>608</c:v>
                </c:pt>
                <c:pt idx="2">
                  <c:v>549</c:v>
                </c:pt>
                <c:pt idx="3">
                  <c:v>87</c:v>
                </c:pt>
                <c:pt idx="4">
                  <c:v>61</c:v>
                </c:pt>
                <c:pt idx="5">
                  <c:v>72</c:v>
                </c:pt>
                <c:pt idx="6">
                  <c:v>26</c:v>
                </c:pt>
                <c:pt idx="7">
                  <c:v>72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HG丸ｺﾞｼｯｸM-PRO" panose="020F0600000000000000" pitchFamily="50" charset="-128"/>
                <a:ea typeface="HG丸ｺﾞｼｯｸM-PRO" panose="020F0600000000000000" pitchFamily="50" charset="-128"/>
              </a:defRPr>
            </a:pPr>
            <a:r>
              <a:rPr lang="ja-JP" altLang="en-US" sz="1600" dirty="0" smtClean="0">
                <a:latin typeface="HG丸ｺﾞｼｯｸM-PRO" panose="020F0600000000000000" pitchFamily="50" charset="-128"/>
                <a:ea typeface="HG丸ｺﾞｼｯｸM-PRO" panose="020F0600000000000000" pitchFamily="50" charset="-128"/>
              </a:rPr>
              <a:t>◎直営・委託の割合</a:t>
            </a:r>
            <a:endParaRPr lang="ja-JP" altLang="en-US" sz="1600" dirty="0">
              <a:latin typeface="HG丸ｺﾞｼｯｸM-PRO" panose="020F0600000000000000" pitchFamily="50" charset="-128"/>
              <a:ea typeface="HG丸ｺﾞｼｯｸM-PRO" panose="020F0600000000000000" pitchFamily="50" charset="-128"/>
            </a:endParaRPr>
          </a:p>
        </c:rich>
      </c:tx>
      <c:layout>
        <c:manualLayout>
          <c:xMode val="edge"/>
          <c:yMode val="edge"/>
          <c:x val="0.23300815645726711"/>
          <c:y val="4.5898299338794885E-2"/>
        </c:manualLayout>
      </c:layout>
      <c:overlay val="0"/>
    </c:title>
    <c:autoTitleDeleted val="0"/>
    <c:plotArea>
      <c:layout/>
      <c:pieChart>
        <c:varyColors val="1"/>
        <c:ser>
          <c:idx val="0"/>
          <c:order val="0"/>
          <c:tx>
            <c:strRef>
              <c:f>Sheet1!$B$1</c:f>
              <c:strCache>
                <c:ptCount val="1"/>
                <c:pt idx="0">
                  <c:v>H25年度</c:v>
                </c:pt>
              </c:strCache>
            </c:strRef>
          </c:tx>
          <c:dPt>
            <c:idx val="0"/>
            <c:bubble3D val="0"/>
            <c:spPr>
              <a:solidFill>
                <a:schemeClr val="accent1">
                  <a:lumMod val="40000"/>
                  <a:lumOff val="60000"/>
                </a:schemeClr>
              </a:solidFill>
              <a:ln>
                <a:solidFill>
                  <a:schemeClr val="tx1"/>
                </a:solidFill>
              </a:ln>
            </c:spPr>
          </c:dPt>
          <c:dPt>
            <c:idx val="1"/>
            <c:bubble3D val="0"/>
            <c:spPr>
              <a:solidFill>
                <a:schemeClr val="accent2">
                  <a:lumMod val="40000"/>
                  <a:lumOff val="60000"/>
                </a:schemeClr>
              </a:solidFill>
              <a:ln>
                <a:solidFill>
                  <a:schemeClr val="tx1"/>
                </a:solidFill>
              </a:ln>
            </c:spPr>
          </c:dPt>
          <c:dLbls>
            <c:numFmt formatCode="0.0%" sourceLinked="0"/>
            <c:txPr>
              <a:bodyPr/>
              <a:lstStyle/>
              <a:p>
                <a:pPr>
                  <a:defRPr sz="1200"/>
                </a:pPr>
                <a:endParaRPr lang="ja-JP"/>
              </a:p>
            </c:txPr>
            <c:showLegendKey val="0"/>
            <c:showVal val="0"/>
            <c:showCatName val="1"/>
            <c:showSerName val="0"/>
            <c:showPercent val="1"/>
            <c:showBubbleSize val="0"/>
            <c:showLeaderLines val="1"/>
          </c:dLbls>
          <c:cat>
            <c:strRef>
              <c:f>Sheet1!$A$2:$A$3</c:f>
              <c:strCache>
                <c:ptCount val="2"/>
                <c:pt idx="0">
                  <c:v>直営</c:v>
                </c:pt>
                <c:pt idx="1">
                  <c:v>委託</c:v>
                </c:pt>
              </c:strCache>
            </c:strRef>
          </c:cat>
          <c:val>
            <c:numRef>
              <c:f>Sheet1!$B$2:$B$3</c:f>
              <c:numCache>
                <c:formatCode>General</c:formatCode>
                <c:ptCount val="2"/>
                <c:pt idx="0">
                  <c:v>1265</c:v>
                </c:pt>
                <c:pt idx="1">
                  <c:v>3213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91448243643568E-2"/>
          <c:y val="4.8443221991471004E-2"/>
          <c:w val="0.89754687750743745"/>
          <c:h val="0.81713357456522773"/>
        </c:manualLayout>
      </c:layout>
      <c:barChart>
        <c:barDir val="col"/>
        <c:grouping val="clustered"/>
        <c:varyColors val="0"/>
        <c:ser>
          <c:idx val="0"/>
          <c:order val="0"/>
          <c:tx>
            <c:strRef>
              <c:f>Sheet1!$B$1</c:f>
              <c:strCache>
                <c:ptCount val="1"/>
                <c:pt idx="0">
                  <c:v>保健師</c:v>
                </c:pt>
              </c:strCache>
            </c:strRef>
          </c:tx>
          <c:spPr>
            <a:solidFill>
              <a:schemeClr val="accent2"/>
            </a:solidFill>
          </c:spPr>
          <c:invertIfNegative val="0"/>
          <c:dLbls>
            <c:dLbl>
              <c:idx val="0"/>
              <c:layout>
                <c:manualLayout>
                  <c:x val="-2.8563080466813041E-2"/>
                  <c:y val="3.766308914218678E-2"/>
                </c:manualLayout>
              </c:layout>
              <c:showLegendKey val="0"/>
              <c:showVal val="1"/>
              <c:showCatName val="0"/>
              <c:showSerName val="0"/>
              <c:showPercent val="0"/>
              <c:showBubbleSize val="0"/>
            </c:dLbl>
            <c:dLbl>
              <c:idx val="1"/>
              <c:layout>
                <c:manualLayout>
                  <c:x val="-1.5432098765432345E-3"/>
                  <c:y val="-1.9642228626261735E-2"/>
                </c:manualLayout>
              </c:layout>
              <c:showLegendKey val="0"/>
              <c:showVal val="1"/>
              <c:showCatName val="0"/>
              <c:showSerName val="0"/>
              <c:showPercent val="0"/>
              <c:showBubbleSize val="0"/>
            </c:dLbl>
            <c:dLbl>
              <c:idx val="2"/>
              <c:layout>
                <c:manualLayout>
                  <c:x val="-1.5432098765432345E-3"/>
                  <c:y val="-2.5254293948050392E-2"/>
                </c:manualLayout>
              </c:layout>
              <c:showLegendKey val="0"/>
              <c:showVal val="1"/>
              <c:showCatName val="0"/>
              <c:showSerName val="0"/>
              <c:showPercent val="0"/>
              <c:showBubbleSize val="0"/>
            </c:dLbl>
            <c:dLbl>
              <c:idx val="3"/>
              <c:layout>
                <c:manualLayout>
                  <c:x val="-2.2676051867252845E-2"/>
                  <c:y val="4.2571898141585802E-2"/>
                </c:manualLayout>
              </c:layout>
              <c:showLegendKey val="0"/>
              <c:showVal val="1"/>
              <c:showCatName val="0"/>
              <c:showSerName val="0"/>
              <c:showPercent val="0"/>
              <c:showBubbleSize val="0"/>
            </c:dLbl>
            <c:dLbl>
              <c:idx val="4"/>
              <c:layout>
                <c:manualLayout>
                  <c:x val="-4.1589064673942827E-2"/>
                  <c:y val="5.0333708524231517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Sheet1!$B$2:$B$6</c:f>
              <c:numCache>
                <c:formatCode>General</c:formatCode>
                <c:ptCount val="5"/>
                <c:pt idx="0">
                  <c:v>6082</c:v>
                </c:pt>
                <c:pt idx="1">
                  <c:v>5990</c:v>
                </c:pt>
                <c:pt idx="2">
                  <c:v>6265</c:v>
                </c:pt>
                <c:pt idx="3">
                  <c:v>6496</c:v>
                </c:pt>
                <c:pt idx="4">
                  <c:v>6706</c:v>
                </c:pt>
              </c:numCache>
            </c:numRef>
          </c:val>
        </c:ser>
        <c:ser>
          <c:idx val="1"/>
          <c:order val="1"/>
          <c:tx>
            <c:strRef>
              <c:f>Sheet1!$C$1</c:f>
              <c:strCache>
                <c:ptCount val="1"/>
                <c:pt idx="0">
                  <c:v>社会福祉士</c:v>
                </c:pt>
              </c:strCache>
            </c:strRef>
          </c:tx>
          <c:spPr>
            <a:solidFill>
              <a:schemeClr val="tx2">
                <a:lumMod val="20000"/>
                <a:lumOff val="80000"/>
              </a:schemeClr>
            </a:solidFill>
            <a:ln>
              <a:solidFill>
                <a:srgbClr val="4F81BD"/>
              </a:solidFill>
            </a:ln>
          </c:spPr>
          <c:invertIfNegative val="0"/>
          <c:dLbls>
            <c:dLbl>
              <c:idx val="0"/>
              <c:layout>
                <c:manualLayout>
                  <c:x val="1.8013264570887162E-2"/>
                  <c:y val="3.7750281393173636E-2"/>
                </c:manualLayout>
              </c:layout>
              <c:showLegendKey val="0"/>
              <c:showVal val="1"/>
              <c:showCatName val="0"/>
              <c:showSerName val="0"/>
              <c:showPercent val="0"/>
              <c:showBubbleSize val="0"/>
            </c:dLbl>
            <c:dLbl>
              <c:idx val="3"/>
              <c:layout>
                <c:manualLayout>
                  <c:x val="2.5195613185836495E-3"/>
                  <c:y val="-1.824509920353674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Sheet1!$C$2:$C$6</c:f>
              <c:numCache>
                <c:formatCode>General</c:formatCode>
                <c:ptCount val="5"/>
                <c:pt idx="0">
                  <c:v>5467</c:v>
                </c:pt>
                <c:pt idx="1">
                  <c:v>5584</c:v>
                </c:pt>
                <c:pt idx="2">
                  <c:v>6099</c:v>
                </c:pt>
                <c:pt idx="3">
                  <c:v>6486</c:v>
                </c:pt>
                <c:pt idx="4">
                  <c:v>6848</c:v>
                </c:pt>
              </c:numCache>
            </c:numRef>
          </c:val>
        </c:ser>
        <c:ser>
          <c:idx val="2"/>
          <c:order val="2"/>
          <c:tx>
            <c:strRef>
              <c:f>Sheet1!$D$1</c:f>
              <c:strCache>
                <c:ptCount val="1"/>
                <c:pt idx="0">
                  <c:v>主任介護支援専門員</c:v>
                </c:pt>
              </c:strCache>
            </c:strRef>
          </c:tx>
          <c:spPr>
            <a:solidFill>
              <a:srgbClr val="FFC000"/>
            </a:solidFill>
          </c:spPr>
          <c:invertIfNegative val="0"/>
          <c:dLbls>
            <c:dLbl>
              <c:idx val="0"/>
              <c:layout>
                <c:manualLayout>
                  <c:x val="6.0044215236290258E-3"/>
                  <c:y val="3.7750281393173608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Sheet1!$D$2:$D$6</c:f>
              <c:numCache>
                <c:formatCode>General</c:formatCode>
                <c:ptCount val="5"/>
                <c:pt idx="0">
                  <c:v>4529</c:v>
                </c:pt>
                <c:pt idx="1">
                  <c:v>4493</c:v>
                </c:pt>
                <c:pt idx="2">
                  <c:v>4804</c:v>
                </c:pt>
                <c:pt idx="3">
                  <c:v>5045</c:v>
                </c:pt>
                <c:pt idx="4">
                  <c:v>5390</c:v>
                </c:pt>
              </c:numCache>
            </c:numRef>
          </c:val>
        </c:ser>
        <c:dLbls>
          <c:showLegendKey val="0"/>
          <c:showVal val="0"/>
          <c:showCatName val="0"/>
          <c:showSerName val="0"/>
          <c:showPercent val="0"/>
          <c:showBubbleSize val="0"/>
        </c:dLbls>
        <c:gapWidth val="150"/>
        <c:axId val="90325760"/>
        <c:axId val="90327296"/>
      </c:barChart>
      <c:catAx>
        <c:axId val="90325760"/>
        <c:scaling>
          <c:orientation val="minMax"/>
        </c:scaling>
        <c:delete val="0"/>
        <c:axPos val="b"/>
        <c:majorTickMark val="out"/>
        <c:minorTickMark val="none"/>
        <c:tickLblPos val="nextTo"/>
        <c:txPr>
          <a:bodyPr/>
          <a:lstStyle/>
          <a:p>
            <a:pPr>
              <a:defRPr sz="1000"/>
            </a:pPr>
            <a:endParaRPr lang="ja-JP"/>
          </a:p>
        </c:txPr>
        <c:crossAx val="90327296"/>
        <c:crosses val="autoZero"/>
        <c:auto val="1"/>
        <c:lblAlgn val="ctr"/>
        <c:lblOffset val="100"/>
        <c:noMultiLvlLbl val="0"/>
      </c:catAx>
      <c:valAx>
        <c:axId val="90327296"/>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90325760"/>
        <c:crosses val="autoZero"/>
        <c:crossBetween val="between"/>
      </c:valAx>
    </c:plotArea>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91448243643568E-2"/>
          <c:y val="3.4719260583949453E-2"/>
          <c:w val="0.90700860819509566"/>
          <c:h val="0.84667743010633223"/>
        </c:manualLayout>
      </c:layout>
      <c:barChart>
        <c:barDir val="col"/>
        <c:grouping val="clustered"/>
        <c:varyColors val="0"/>
        <c:ser>
          <c:idx val="0"/>
          <c:order val="0"/>
          <c:tx>
            <c:strRef>
              <c:f>Sheet1!$B$1</c:f>
              <c:strCache>
                <c:ptCount val="1"/>
                <c:pt idx="0">
                  <c:v>保健師</c:v>
                </c:pt>
              </c:strCache>
            </c:strRef>
          </c:tx>
          <c:spPr>
            <a:solidFill>
              <a:schemeClr val="accent2"/>
            </a:solidFill>
          </c:spPr>
          <c:invertIfNegative val="0"/>
          <c:dLbls>
            <c:dLbl>
              <c:idx val="0"/>
              <c:layout>
                <c:manualLayout>
                  <c:x val="-1.5432098765432345E-3"/>
                  <c:y val="-2.5254293948050392E-2"/>
                </c:manualLayout>
              </c:layout>
              <c:showLegendKey val="0"/>
              <c:showVal val="1"/>
              <c:showCatName val="0"/>
              <c:showSerName val="0"/>
              <c:showPercent val="0"/>
              <c:showBubbleSize val="0"/>
            </c:dLbl>
            <c:dLbl>
              <c:idx val="1"/>
              <c:layout>
                <c:manualLayout>
                  <c:x val="-1.5432098765432345E-3"/>
                  <c:y val="-1.9642228626261735E-2"/>
                </c:manualLayout>
              </c:layout>
              <c:showLegendKey val="0"/>
              <c:showVal val="1"/>
              <c:showCatName val="0"/>
              <c:showSerName val="0"/>
              <c:showPercent val="0"/>
              <c:showBubbleSize val="0"/>
            </c:dLbl>
            <c:dLbl>
              <c:idx val="2"/>
              <c:layout>
                <c:manualLayout>
                  <c:x val="-1.5432098765432345E-3"/>
                  <c:y val="-2.5254293948050392E-2"/>
                </c:manualLayout>
              </c:layout>
              <c:showLegendKey val="0"/>
              <c:showVal val="1"/>
              <c:showCatName val="0"/>
              <c:showSerName val="0"/>
              <c:showPercent val="0"/>
              <c:showBubbleSize val="0"/>
            </c:dLbl>
            <c:dLbl>
              <c:idx val="3"/>
              <c:layout>
                <c:manualLayout>
                  <c:x val="-2.2676051867252845E-2"/>
                  <c:y val="4.2571898141585802E-2"/>
                </c:manualLayout>
              </c:layout>
              <c:showLegendKey val="0"/>
              <c:showVal val="1"/>
              <c:showCatName val="0"/>
              <c:showSerName val="0"/>
              <c:showPercent val="0"/>
              <c:showBubbleSize val="0"/>
            </c:dLbl>
            <c:dLbl>
              <c:idx val="4"/>
              <c:layout>
                <c:manualLayout>
                  <c:x val="-3.0388558066182771E-2"/>
                  <c:y val="4.3466547626672715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Sheet1!$B$2:$B$6</c:f>
              <c:numCache>
                <c:formatCode>General</c:formatCode>
                <c:ptCount val="5"/>
                <c:pt idx="0">
                  <c:v>6590</c:v>
                </c:pt>
                <c:pt idx="1">
                  <c:v>6468</c:v>
                </c:pt>
                <c:pt idx="2">
                  <c:v>6966</c:v>
                </c:pt>
                <c:pt idx="3">
                  <c:v>7311</c:v>
                </c:pt>
                <c:pt idx="4">
                  <c:v>7666</c:v>
                </c:pt>
              </c:numCache>
            </c:numRef>
          </c:val>
        </c:ser>
        <c:ser>
          <c:idx val="1"/>
          <c:order val="1"/>
          <c:tx>
            <c:strRef>
              <c:f>Sheet1!$C$1</c:f>
              <c:strCache>
                <c:ptCount val="1"/>
                <c:pt idx="0">
                  <c:v>社会福祉士</c:v>
                </c:pt>
              </c:strCache>
            </c:strRef>
          </c:tx>
          <c:spPr>
            <a:solidFill>
              <a:schemeClr val="tx2">
                <a:lumMod val="20000"/>
                <a:lumOff val="80000"/>
              </a:schemeClr>
            </a:solidFill>
            <a:ln>
              <a:solidFill>
                <a:srgbClr val="4F81BD"/>
              </a:solidFill>
            </a:ln>
          </c:spPr>
          <c:invertIfNegative val="0"/>
          <c:dLbls>
            <c:dLbl>
              <c:idx val="3"/>
              <c:layout>
                <c:manualLayout>
                  <c:x val="2.5195613185836495E-3"/>
                  <c:y val="-1.8245099203536744E-2"/>
                </c:manualLayout>
              </c:layout>
              <c:showLegendKey val="0"/>
              <c:showVal val="1"/>
              <c:showCatName val="0"/>
              <c:showSerName val="0"/>
              <c:showPercent val="0"/>
              <c:showBubbleSize val="0"/>
            </c:dLbl>
            <c:txPr>
              <a:bodyPr/>
              <a:lstStyle/>
              <a:p>
                <a:pPr>
                  <a:defRPr sz="100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Sheet1!$C$2:$C$6</c:f>
              <c:numCache>
                <c:formatCode>General</c:formatCode>
                <c:ptCount val="5"/>
                <c:pt idx="0">
                  <c:v>6021</c:v>
                </c:pt>
                <c:pt idx="1">
                  <c:v>6124</c:v>
                </c:pt>
                <c:pt idx="2">
                  <c:v>6826</c:v>
                </c:pt>
                <c:pt idx="3">
                  <c:v>7324</c:v>
                </c:pt>
                <c:pt idx="4">
                  <c:v>7830</c:v>
                </c:pt>
              </c:numCache>
            </c:numRef>
          </c:val>
        </c:ser>
        <c:ser>
          <c:idx val="2"/>
          <c:order val="2"/>
          <c:tx>
            <c:strRef>
              <c:f>Sheet1!$D$1</c:f>
              <c:strCache>
                <c:ptCount val="1"/>
                <c:pt idx="0">
                  <c:v>主任介護支援専門員</c:v>
                </c:pt>
              </c:strCache>
            </c:strRef>
          </c:tx>
          <c:spPr>
            <a:solidFill>
              <a:srgbClr val="FFC000"/>
            </a:solidFill>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Sheet1!$A$2:$A$6</c:f>
              <c:strCache>
                <c:ptCount val="5"/>
                <c:pt idx="0">
                  <c:v>H２１年度</c:v>
                </c:pt>
                <c:pt idx="1">
                  <c:v>Ｈ２２年度</c:v>
                </c:pt>
                <c:pt idx="2">
                  <c:v>Ｈ２３年度</c:v>
                </c:pt>
                <c:pt idx="3">
                  <c:v>H２４年度</c:v>
                </c:pt>
                <c:pt idx="4">
                  <c:v>H２５年度</c:v>
                </c:pt>
              </c:strCache>
            </c:strRef>
          </c:cat>
          <c:val>
            <c:numRef>
              <c:f>Sheet1!$D$2:$D$6</c:f>
              <c:numCache>
                <c:formatCode>General</c:formatCode>
                <c:ptCount val="5"/>
                <c:pt idx="0">
                  <c:v>7769</c:v>
                </c:pt>
                <c:pt idx="1">
                  <c:v>8335</c:v>
                </c:pt>
                <c:pt idx="2">
                  <c:v>9087</c:v>
                </c:pt>
                <c:pt idx="3">
                  <c:v>9552</c:v>
                </c:pt>
                <c:pt idx="4">
                  <c:v>10506</c:v>
                </c:pt>
              </c:numCache>
            </c:numRef>
          </c:val>
        </c:ser>
        <c:dLbls>
          <c:showLegendKey val="0"/>
          <c:showVal val="0"/>
          <c:showCatName val="0"/>
          <c:showSerName val="0"/>
          <c:showPercent val="0"/>
          <c:showBubbleSize val="0"/>
        </c:dLbls>
        <c:gapWidth val="150"/>
        <c:axId val="58327424"/>
        <c:axId val="58328960"/>
      </c:barChart>
      <c:catAx>
        <c:axId val="58327424"/>
        <c:scaling>
          <c:orientation val="minMax"/>
        </c:scaling>
        <c:delete val="0"/>
        <c:axPos val="b"/>
        <c:majorTickMark val="out"/>
        <c:minorTickMark val="none"/>
        <c:tickLblPos val="nextTo"/>
        <c:txPr>
          <a:bodyPr/>
          <a:lstStyle/>
          <a:p>
            <a:pPr>
              <a:defRPr sz="1000"/>
            </a:pPr>
            <a:endParaRPr lang="ja-JP"/>
          </a:p>
        </c:txPr>
        <c:crossAx val="58328960"/>
        <c:crosses val="autoZero"/>
        <c:auto val="1"/>
        <c:lblAlgn val="ctr"/>
        <c:lblOffset val="100"/>
        <c:noMultiLvlLbl val="0"/>
      </c:catAx>
      <c:valAx>
        <c:axId val="58328960"/>
        <c:scaling>
          <c:orientation val="minMax"/>
        </c:scaling>
        <c:delete val="0"/>
        <c:axPos val="l"/>
        <c:majorGridlines/>
        <c:numFmt formatCode="General" sourceLinked="1"/>
        <c:majorTickMark val="out"/>
        <c:minorTickMark val="none"/>
        <c:tickLblPos val="nextTo"/>
        <c:txPr>
          <a:bodyPr/>
          <a:lstStyle/>
          <a:p>
            <a:pPr>
              <a:defRPr sz="1000"/>
            </a:pPr>
            <a:endParaRPr lang="ja-JP"/>
          </a:p>
        </c:txPr>
        <c:crossAx val="58327424"/>
        <c:crosses val="autoZero"/>
        <c:crossBetween val="between"/>
      </c:valAx>
    </c:plotArea>
    <c:legend>
      <c:legendPos val="r"/>
      <c:layout>
        <c:manualLayout>
          <c:xMode val="edge"/>
          <c:yMode val="edge"/>
          <c:x val="6.6817195529814827E-2"/>
          <c:y val="2.4838027215241552E-2"/>
          <c:w val="0.89174387832342639"/>
          <c:h val="0.11520180553415213"/>
        </c:manualLayout>
      </c:layout>
      <c:overlay val="0"/>
      <c:txPr>
        <a:bodyPr/>
        <a:lstStyle/>
        <a:p>
          <a:pPr>
            <a:defRPr sz="1000" baseline="0">
              <a:ea typeface="ＭＳ ゴシック" pitchFamily="49" charset="-128"/>
            </a:defRPr>
          </a:pPr>
          <a:endParaRPr lang="ja-JP"/>
        </a:p>
      </c:txPr>
    </c:legend>
    <c:plotVisOnly val="1"/>
    <c:dispBlanksAs val="gap"/>
    <c:showDLblsOverMax val="0"/>
  </c:chart>
  <c:spPr>
    <a:ln>
      <a:solidFill>
        <a:schemeClr val="accent1">
          <a:shade val="50000"/>
        </a:schemeClr>
      </a:solidFill>
    </a:ln>
  </c:spPr>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69769700397638E-2"/>
          <c:y val="0.18464110048378463"/>
          <c:w val="0.86501500264935449"/>
          <c:h val="0.74607114361030591"/>
        </c:manualLayout>
      </c:layout>
      <c:barChart>
        <c:barDir val="bar"/>
        <c:grouping val="percentStacked"/>
        <c:varyColors val="0"/>
        <c:ser>
          <c:idx val="0"/>
          <c:order val="0"/>
          <c:tx>
            <c:strRef>
              <c:f>Sheet1!$B$1</c:f>
              <c:strCache>
                <c:ptCount val="1"/>
                <c:pt idx="0">
                  <c:v>保健師</c:v>
                </c:pt>
              </c:strCache>
            </c:strRef>
          </c:tx>
          <c:spPr>
            <a:solidFill>
              <a:schemeClr val="accent1">
                <a:lumMod val="20000"/>
                <a:lumOff val="8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0.26080152412056884</c:v>
                </c:pt>
              </c:numCache>
            </c:numRef>
          </c:val>
        </c:ser>
        <c:ser>
          <c:idx val="1"/>
          <c:order val="1"/>
          <c:tx>
            <c:strRef>
              <c:f>Sheet1!$C$1</c:f>
              <c:strCache>
                <c:ptCount val="1"/>
                <c:pt idx="0">
                  <c:v>社会福祉士</c:v>
                </c:pt>
              </c:strCache>
            </c:strRef>
          </c:tx>
          <c:spPr>
            <a:solidFill>
              <a:schemeClr val="accent2">
                <a:lumMod val="20000"/>
                <a:lumOff val="8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0.26638089406001225</c:v>
                </c:pt>
              </c:numCache>
            </c:numRef>
          </c:val>
        </c:ser>
        <c:ser>
          <c:idx val="2"/>
          <c:order val="2"/>
          <c:tx>
            <c:strRef>
              <c:f>Sheet1!$D$1</c:f>
              <c:strCache>
                <c:ptCount val="1"/>
                <c:pt idx="0">
                  <c:v>介護支援専門員</c:v>
                </c:pt>
              </c:strCache>
            </c:strRef>
          </c:tx>
          <c:spPr>
            <a:solidFill>
              <a:schemeClr val="accent3">
                <a:lumMod val="40000"/>
                <a:lumOff val="60000"/>
              </a:schemeClr>
            </a:solidFill>
            <a:ln>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0.35741988160849153</c:v>
                </c:pt>
              </c:numCache>
            </c:numRef>
          </c:val>
        </c:ser>
        <c:ser>
          <c:idx val="3"/>
          <c:order val="3"/>
          <c:tx>
            <c:strRef>
              <c:f>Sheet1!$E$1</c:f>
              <c:strCache>
                <c:ptCount val="1"/>
                <c:pt idx="0">
                  <c:v>その他</c:v>
                </c:pt>
              </c:strCache>
            </c:strRef>
          </c:tx>
          <c:spPr>
            <a:solidFill>
              <a:schemeClr val="accent6">
                <a:lumMod val="40000"/>
                <a:lumOff val="60000"/>
              </a:schemeClr>
            </a:solidFill>
            <a:ln w="9525">
              <a:solidFill>
                <a:schemeClr val="tx1"/>
              </a:solidFill>
            </a:ln>
          </c:spPr>
          <c:invertIfNegative val="0"/>
          <c:dLbls>
            <c:txPr>
              <a:bodyPr/>
              <a:lstStyle/>
              <a:p>
                <a:pPr>
                  <a:defRPr sz="1200"/>
                </a:pPr>
                <a:endParaRPr lang="ja-JP"/>
              </a:p>
            </c:txPr>
            <c:dLblPos val="ctr"/>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0.11539770021092741</c:v>
                </c:pt>
              </c:numCache>
            </c:numRef>
          </c:val>
        </c:ser>
        <c:dLbls>
          <c:showLegendKey val="0"/>
          <c:showVal val="0"/>
          <c:showCatName val="0"/>
          <c:showSerName val="0"/>
          <c:showPercent val="0"/>
          <c:showBubbleSize val="0"/>
        </c:dLbls>
        <c:gapWidth val="44"/>
        <c:overlap val="100"/>
        <c:axId val="119570432"/>
        <c:axId val="119556352"/>
      </c:barChart>
      <c:valAx>
        <c:axId val="119556352"/>
        <c:scaling>
          <c:orientation val="minMax"/>
        </c:scaling>
        <c:delete val="1"/>
        <c:axPos val="b"/>
        <c:majorGridlines/>
        <c:numFmt formatCode="0%" sourceLinked="1"/>
        <c:majorTickMark val="out"/>
        <c:minorTickMark val="none"/>
        <c:tickLblPos val="nextTo"/>
        <c:crossAx val="119570432"/>
        <c:crosses val="autoZero"/>
        <c:crossBetween val="between"/>
      </c:valAx>
      <c:catAx>
        <c:axId val="119570432"/>
        <c:scaling>
          <c:orientation val="minMax"/>
        </c:scaling>
        <c:delete val="0"/>
        <c:axPos val="l"/>
        <c:numFmt formatCode="General" sourceLinked="1"/>
        <c:majorTickMark val="out"/>
        <c:minorTickMark val="none"/>
        <c:tickLblPos val="nextTo"/>
        <c:crossAx val="119556352"/>
        <c:crosses val="autoZero"/>
        <c:auto val="1"/>
        <c:lblAlgn val="ctr"/>
        <c:lblOffset val="100"/>
        <c:noMultiLvlLbl val="0"/>
      </c:catAx>
      <c:spPr>
        <a:noFill/>
        <a:ln w="25400">
          <a:noFill/>
        </a:ln>
      </c:spPr>
    </c:plotArea>
    <c:legend>
      <c:legendPos val="t"/>
      <c:layout>
        <c:manualLayout>
          <c:xMode val="edge"/>
          <c:yMode val="edge"/>
          <c:x val="4.9999922306321311E-2"/>
          <c:y val="0"/>
          <c:w val="0.8999998446126426"/>
          <c:h val="0.28038277189069544"/>
        </c:manualLayout>
      </c:layout>
      <c:overlay val="0"/>
      <c:txPr>
        <a:bodyPr/>
        <a:lstStyle/>
        <a:p>
          <a:pPr>
            <a:defRPr sz="9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04875527467567E-2"/>
          <c:y val="0.17144914361656002"/>
          <c:w val="0.61105929666549053"/>
          <c:h val="0.80401149314415832"/>
        </c:manualLayout>
      </c:layout>
      <c:pieChart>
        <c:varyColors val="1"/>
        <c:ser>
          <c:idx val="0"/>
          <c:order val="0"/>
          <c:tx>
            <c:strRef>
              <c:f>Sheet1!$B$1</c:f>
              <c:strCache>
                <c:ptCount val="1"/>
                <c:pt idx="0">
                  <c:v>列1</c:v>
                </c:pt>
              </c:strCache>
            </c:strRef>
          </c:tx>
          <c:dPt>
            <c:idx val="0"/>
            <c:bubble3D val="0"/>
            <c:spPr>
              <a:solidFill>
                <a:schemeClr val="tx2">
                  <a:lumMod val="20000"/>
                  <a:lumOff val="80000"/>
                </a:schemeClr>
              </a:solidFill>
              <a:ln>
                <a:solidFill>
                  <a:schemeClr val="tx1"/>
                </a:solidFill>
              </a:ln>
            </c:spPr>
          </c:dPt>
          <c:dPt>
            <c:idx val="1"/>
            <c:bubble3D val="0"/>
            <c:spPr>
              <a:solidFill>
                <a:schemeClr val="accent2"/>
              </a:solidFill>
              <a:ln>
                <a:solidFill>
                  <a:schemeClr val="tx1"/>
                </a:solidFill>
              </a:ln>
            </c:spPr>
          </c:dPt>
          <c:dPt>
            <c:idx val="2"/>
            <c:bubble3D val="0"/>
            <c:spPr>
              <a:solidFill>
                <a:schemeClr val="accent6">
                  <a:lumMod val="40000"/>
                  <a:lumOff val="60000"/>
                </a:schemeClr>
              </a:solidFill>
              <a:ln>
                <a:solidFill>
                  <a:schemeClr val="tx1"/>
                </a:solidFill>
              </a:ln>
            </c:spPr>
          </c:dPt>
          <c:dPt>
            <c:idx val="3"/>
            <c:bubble3D val="0"/>
            <c:spPr>
              <a:solidFill>
                <a:schemeClr val="accent3">
                  <a:lumMod val="40000"/>
                  <a:lumOff val="60000"/>
                </a:schemeClr>
              </a:solidFill>
              <a:ln>
                <a:solidFill>
                  <a:schemeClr val="tx1"/>
                </a:solidFill>
              </a:ln>
            </c:spPr>
          </c:dPt>
          <c:dPt>
            <c:idx val="4"/>
            <c:bubble3D val="0"/>
            <c:spPr>
              <a:solidFill>
                <a:schemeClr val="accent5">
                  <a:lumMod val="20000"/>
                  <a:lumOff val="80000"/>
                </a:schemeClr>
              </a:solidFill>
              <a:ln>
                <a:solidFill>
                  <a:schemeClr val="tx1"/>
                </a:solidFill>
              </a:ln>
            </c:spPr>
          </c:dPt>
          <c:dPt>
            <c:idx val="5"/>
            <c:bubble3D val="0"/>
            <c:spPr>
              <a:solidFill>
                <a:schemeClr val="accent2">
                  <a:lumMod val="40000"/>
                  <a:lumOff val="60000"/>
                </a:schemeClr>
              </a:solidFill>
              <a:ln>
                <a:solidFill>
                  <a:schemeClr val="tx1"/>
                </a:solidFill>
              </a:ln>
            </c:spPr>
          </c:dPt>
          <c:dPt>
            <c:idx val="6"/>
            <c:bubble3D val="0"/>
            <c:spPr>
              <a:solidFill>
                <a:srgbClr val="99FF99"/>
              </a:solidFill>
              <a:ln>
                <a:solidFill>
                  <a:schemeClr val="tx1"/>
                </a:solidFill>
              </a:ln>
            </c:spPr>
          </c:dPt>
          <c:dLbls>
            <c:dLbl>
              <c:idx val="0"/>
              <c:layout>
                <c:manualLayout>
                  <c:x val="-0.11819996553308823"/>
                  <c:y val="3.2660853840450296E-2"/>
                </c:manualLayout>
              </c:layout>
              <c:showLegendKey val="0"/>
              <c:showVal val="0"/>
              <c:showCatName val="1"/>
              <c:showSerName val="0"/>
              <c:showPercent val="1"/>
              <c:showBubbleSize val="0"/>
            </c:dLbl>
            <c:dLbl>
              <c:idx val="1"/>
              <c:layout>
                <c:manualLayout>
                  <c:x val="-5.9749485731792715E-2"/>
                  <c:y val="1.6329696176064523E-3"/>
                </c:manualLayout>
              </c:layout>
              <c:numFmt formatCode="0.0%" sourceLinked="0"/>
              <c:spPr/>
              <c:txPr>
                <a:bodyPr/>
                <a:lstStyle/>
                <a:p>
                  <a:pPr>
                    <a:defRPr sz="800"/>
                  </a:pPr>
                  <a:endParaRPr lang="ja-JP"/>
                </a:p>
              </c:txPr>
              <c:showLegendKey val="0"/>
              <c:showVal val="0"/>
              <c:showCatName val="1"/>
              <c:showSerName val="0"/>
              <c:showPercent val="1"/>
              <c:showBubbleSize val="0"/>
            </c:dLbl>
            <c:dLbl>
              <c:idx val="2"/>
              <c:layout>
                <c:manualLayout>
                  <c:x val="6.6582687762605036E-2"/>
                  <c:y val="9.9018269578341131E-2"/>
                </c:manualLayout>
              </c:layout>
              <c:numFmt formatCode="0.0%" sourceLinked="0"/>
              <c:spPr/>
              <c:txPr>
                <a:bodyPr/>
                <a:lstStyle/>
                <a:p>
                  <a:pPr>
                    <a:defRPr sz="800"/>
                  </a:pPr>
                  <a:endParaRPr lang="ja-JP"/>
                </a:p>
              </c:txPr>
              <c:showLegendKey val="0"/>
              <c:showVal val="0"/>
              <c:showCatName val="1"/>
              <c:showSerName val="0"/>
              <c:showPercent val="1"/>
              <c:showBubbleSize val="0"/>
            </c:dLbl>
            <c:dLbl>
              <c:idx val="3"/>
              <c:layout>
                <c:manualLayout>
                  <c:x val="0.21428776588760504"/>
                  <c:y val="0.16163086507442384"/>
                </c:manualLayout>
              </c:layout>
              <c:numFmt formatCode="0.0%" sourceLinked="0"/>
              <c:spPr/>
              <c:txPr>
                <a:bodyPr/>
                <a:lstStyle/>
                <a:p>
                  <a:pPr>
                    <a:defRPr sz="800"/>
                  </a:pPr>
                  <a:endParaRPr lang="ja-JP"/>
                </a:p>
              </c:txPr>
              <c:showLegendKey val="0"/>
              <c:showVal val="0"/>
              <c:showCatName val="1"/>
              <c:showSerName val="0"/>
              <c:showPercent val="1"/>
              <c:showBubbleSize val="0"/>
            </c:dLbl>
            <c:dLbl>
              <c:idx val="4"/>
              <c:layout>
                <c:manualLayout>
                  <c:x val="0.18911050748424368"/>
                  <c:y val="0.34868480665970997"/>
                </c:manualLayout>
              </c:layout>
              <c:numFmt formatCode="0.0%" sourceLinked="0"/>
              <c:spPr/>
              <c:txPr>
                <a:bodyPr/>
                <a:lstStyle/>
                <a:p>
                  <a:pPr>
                    <a:defRPr sz="700"/>
                  </a:pPr>
                  <a:endParaRPr lang="ja-JP"/>
                </a:p>
              </c:txPr>
              <c:showLegendKey val="0"/>
              <c:showVal val="0"/>
              <c:showCatName val="1"/>
              <c:showSerName val="0"/>
              <c:showPercent val="1"/>
              <c:showBubbleSize val="0"/>
            </c:dLbl>
            <c:dLbl>
              <c:idx val="5"/>
              <c:layout/>
              <c:tx>
                <c:rich>
                  <a:bodyPr/>
                  <a:lstStyle/>
                  <a:p>
                    <a:r>
                      <a:rPr lang="zh-TW" altLang="en-US" dirty="0">
                        <a:latin typeface="ＭＳ Ｐゴシック" panose="020B0600070205080204" pitchFamily="50" charset="-128"/>
                        <a:ea typeface="ＭＳ Ｐゴシック" panose="020B0600070205080204" pitchFamily="50" charset="-128"/>
                      </a:rPr>
                      <a:t>介護支援専門員</a:t>
                    </a:r>
                    <a:r>
                      <a:rPr lang="zh-TW" altLang="en-US" dirty="0"/>
                      <a:t>
</a:t>
                    </a:r>
                    <a:r>
                      <a:rPr lang="en-US" altLang="zh-TW" dirty="0"/>
                      <a:t>79.2%</a:t>
                    </a:r>
                    <a:endParaRPr lang="zh-TW" altLang="en-US" dirty="0"/>
                  </a:p>
                </c:rich>
              </c:tx>
              <c:showLegendKey val="0"/>
              <c:showVal val="0"/>
              <c:showCatName val="1"/>
              <c:showSerName val="0"/>
              <c:showPercent val="1"/>
              <c:showBubbleSize val="0"/>
            </c:dLbl>
            <c:numFmt formatCode="0.0%" sourceLinked="0"/>
            <c:txPr>
              <a:bodyPr/>
              <a:lstStyle/>
              <a:p>
                <a:pPr>
                  <a:defRPr sz="900"/>
                </a:pPr>
                <a:endParaRPr lang="ja-JP"/>
              </a:p>
            </c:txPr>
            <c:showLegendKey val="0"/>
            <c:showVal val="0"/>
            <c:showCatName val="1"/>
            <c:showSerName val="0"/>
            <c:showPercent val="1"/>
            <c:showBubbleSize val="0"/>
            <c:showLeaderLines val="1"/>
          </c:dLbls>
          <c:cat>
            <c:strRef>
              <c:f>Sheet1!$A$2:$A$8</c:f>
              <c:strCache>
                <c:ptCount val="7"/>
                <c:pt idx="0">
                  <c:v>看護師</c:v>
                </c:pt>
                <c:pt idx="1">
                  <c:v>理学療法士</c:v>
                </c:pt>
                <c:pt idx="2">
                  <c:v>作業療法士</c:v>
                </c:pt>
                <c:pt idx="3">
                  <c:v>精神保健福祉士</c:v>
                </c:pt>
                <c:pt idx="4">
                  <c:v>医療ソーシャルワーカー</c:v>
                </c:pt>
                <c:pt idx="5">
                  <c:v>介護支援専門員</c:v>
                </c:pt>
                <c:pt idx="6">
                  <c:v>その他</c:v>
                </c:pt>
              </c:strCache>
            </c:strRef>
          </c:cat>
          <c:val>
            <c:numRef>
              <c:f>Sheet1!$B$2:$B$8</c:f>
              <c:numCache>
                <c:formatCode>0.0%</c:formatCode>
                <c:ptCount val="7"/>
                <c:pt idx="0">
                  <c:v>4.716981132075472E-2</c:v>
                </c:pt>
                <c:pt idx="1">
                  <c:v>6.191037735849057E-3</c:v>
                </c:pt>
                <c:pt idx="2">
                  <c:v>3.2429245283018869E-3</c:v>
                </c:pt>
                <c:pt idx="3">
                  <c:v>4.7169811320754715E-3</c:v>
                </c:pt>
                <c:pt idx="4">
                  <c:v>8.8443396226415096E-4</c:v>
                </c:pt>
                <c:pt idx="5">
                  <c:v>0.79156839622641506</c:v>
                </c:pt>
                <c:pt idx="6">
                  <c:v>0.14622641509433962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0.77906</cdr:x>
      <cdr:y>0.01786</cdr:y>
    </cdr:from>
    <cdr:to>
      <cdr:x>0.94751</cdr:x>
      <cdr:y>0.10714</cdr:y>
    </cdr:to>
    <cdr:sp macro="" textlink="">
      <cdr:nvSpPr>
        <cdr:cNvPr id="2" name="正方形/長方形 1"/>
        <cdr:cNvSpPr/>
      </cdr:nvSpPr>
      <cdr:spPr>
        <a:xfrm xmlns:a="http://schemas.openxmlformats.org/drawingml/2006/main">
          <a:off x="2977898" y="72009"/>
          <a:ext cx="643888" cy="3600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b="1" dirty="0" smtClean="0">
              <a:solidFill>
                <a:srgbClr val="FF0000"/>
              </a:solidFill>
            </a:rPr>
            <a:t>委託</a:t>
          </a:r>
          <a:endParaRPr lang="ja-JP" sz="1400" b="1" dirty="0">
            <a:solidFill>
              <a:srgbClr val="FF0000"/>
            </a:solidFill>
          </a:endParaRPr>
        </a:p>
      </cdr:txBody>
    </cdr:sp>
  </cdr:relSizeAnchor>
  <cdr:relSizeAnchor xmlns:cdr="http://schemas.openxmlformats.org/drawingml/2006/chartDrawing">
    <cdr:from>
      <cdr:x>0.77906</cdr:x>
      <cdr:y>0.39286</cdr:y>
    </cdr:from>
    <cdr:to>
      <cdr:x>0.95398</cdr:x>
      <cdr:y>0.45668</cdr:y>
    </cdr:to>
    <cdr:sp macro="" textlink="">
      <cdr:nvSpPr>
        <cdr:cNvPr id="3" name="正方形/長方形 2"/>
        <cdr:cNvSpPr/>
      </cdr:nvSpPr>
      <cdr:spPr>
        <a:xfrm xmlns:a="http://schemas.openxmlformats.org/drawingml/2006/main">
          <a:off x="2664296" y="1584176"/>
          <a:ext cx="598208" cy="25735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400" b="1" dirty="0" smtClean="0">
              <a:solidFill>
                <a:schemeClr val="accent1"/>
              </a:solidFill>
            </a:rPr>
            <a:t>直営</a:t>
          </a:r>
          <a:endParaRPr lang="ja-JP" sz="1400" b="1" dirty="0">
            <a:solidFill>
              <a:schemeClr val="accent1"/>
            </a:solidFill>
          </a:endParaRPr>
        </a:p>
      </cdr:txBody>
    </cdr:sp>
  </cdr:relSizeAnchor>
  <cdr:relSizeAnchor xmlns:cdr="http://schemas.openxmlformats.org/drawingml/2006/chartDrawing">
    <cdr:from>
      <cdr:x>0.77906</cdr:x>
      <cdr:y>0.64286</cdr:y>
    </cdr:from>
    <cdr:to>
      <cdr:x>0.95398</cdr:x>
      <cdr:y>0.71928</cdr:y>
    </cdr:to>
    <cdr:sp macro="" textlink="">
      <cdr:nvSpPr>
        <cdr:cNvPr id="4" name="正方形/長方形 3"/>
        <cdr:cNvSpPr/>
      </cdr:nvSpPr>
      <cdr:spPr>
        <a:xfrm xmlns:a="http://schemas.openxmlformats.org/drawingml/2006/main">
          <a:off x="2664296" y="2592288"/>
          <a:ext cx="598208" cy="308160"/>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400" b="1" dirty="0" smtClean="0">
              <a:solidFill>
                <a:schemeClr val="accent3"/>
              </a:solidFill>
            </a:rPr>
            <a:t>不明</a:t>
          </a:r>
          <a:endParaRPr lang="ja-JP" sz="1400" b="1" dirty="0">
            <a:solidFill>
              <a:schemeClr val="accent3"/>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7FD01EF1-197C-4D36-BA51-F743D162DE88}" type="datetimeFigureOut">
              <a:rPr kumimoji="1" lang="ja-JP" altLang="en-US" smtClean="0"/>
              <a:t>2014/7/29</a:t>
            </a:fld>
            <a:endParaRPr kumimoji="1" lang="ja-JP" altLang="en-US"/>
          </a:p>
        </p:txBody>
      </p:sp>
      <p:sp>
        <p:nvSpPr>
          <p:cNvPr id="4" name="スライド イメージ プレースホルダー 3"/>
          <p:cNvSpPr>
            <a:spLocks noGrp="1" noRot="1" noChangeAspect="1"/>
          </p:cNvSpPr>
          <p:nvPr>
            <p:ph type="sldImg" idx="2"/>
          </p:nvPr>
        </p:nvSpPr>
        <p:spPr>
          <a:xfrm>
            <a:off x="714375" y="746125"/>
            <a:ext cx="53784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9FD533F7-B2C6-494D-ADA5-20682D794C74}" type="slidenum">
              <a:rPr kumimoji="1" lang="ja-JP" altLang="en-US" smtClean="0"/>
              <a:t>‹#›</a:t>
            </a:fld>
            <a:endParaRPr kumimoji="1" lang="ja-JP" altLang="en-US"/>
          </a:p>
        </p:txBody>
      </p:sp>
    </p:spTree>
    <p:extLst>
      <p:ext uri="{BB962C8B-B14F-4D97-AF65-F5344CB8AC3E}">
        <p14:creationId xmlns:p14="http://schemas.microsoft.com/office/powerpoint/2010/main" val="38627194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845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FF7CE-541E-4641-8FDF-181F1190E95B}" type="slidenum">
              <a:rPr lang="en-US" altLang="ja-JP" smtClean="0">
                <a:solidFill>
                  <a:srgbClr val="000000"/>
                </a:solidFill>
                <a:latin typeface="Arial" charset="0"/>
                <a:ea typeface="HG丸ｺﾞｼｯｸM-PRO" pitchFamily="50" charset="-128"/>
              </a:rPr>
              <a:pPr fontAlgn="base">
                <a:spcBef>
                  <a:spcPct val="0"/>
                </a:spcBef>
                <a:spcAft>
                  <a:spcPct val="0"/>
                </a:spcAft>
              </a:pPr>
              <a:t>31</a:t>
            </a:fld>
            <a:endParaRPr lang="en-US" altLang="ja-JP" smtClean="0">
              <a:solidFill>
                <a:srgbClr val="000000"/>
              </a:solidFill>
              <a:latin typeface="Arial" charset="0"/>
              <a:ea typeface="HG丸ｺﾞｼｯｸM-PRO" pitchFamily="50" charset="-128"/>
            </a:endParaRPr>
          </a:p>
        </p:txBody>
      </p:sp>
      <p:sp>
        <p:nvSpPr>
          <p:cNvPr id="7171" name="Rectangle 2"/>
          <p:cNvSpPr>
            <a:spLocks noGrp="1" noRot="1" noChangeAspect="1" noChangeArrowheads="1" noTextEdit="1"/>
          </p:cNvSpPr>
          <p:nvPr>
            <p:ph type="sldImg"/>
          </p:nvPr>
        </p:nvSpPr>
        <p:spPr bwMode="auto">
          <a:xfrm>
            <a:off x="715963" y="746125"/>
            <a:ext cx="5378450" cy="3725863"/>
          </a:xfrm>
          <a:noFill/>
          <a:ln>
            <a:solidFill>
              <a:srgbClr val="000000"/>
            </a:solidFill>
            <a:miter lim="800000"/>
            <a:headEnd/>
            <a:tailEnd/>
          </a:ln>
        </p:spPr>
      </p:sp>
      <p:sp>
        <p:nvSpPr>
          <p:cNvPr id="7172" name="Rectangle 3"/>
          <p:cNvSpPr>
            <a:spLocks noGrp="1" noChangeArrowheads="1"/>
          </p:cNvSpPr>
          <p:nvPr>
            <p:ph type="body" idx="1"/>
          </p:nvPr>
        </p:nvSpPr>
        <p:spPr bwMode="auto">
          <a:xfrm>
            <a:off x="906677" y="4719641"/>
            <a:ext cx="4993851" cy="4473575"/>
          </a:xfrm>
          <a:noFill/>
        </p:spPr>
        <p:txBody>
          <a:bodyPr wrap="square" numCol="1" anchor="t" anchorCtr="0" compatLnSpc="1">
            <a:prstTxWarp prst="textNoShape">
              <a:avLst/>
            </a:prstTxWarp>
          </a:bodyPr>
          <a:lstStyle/>
          <a:p>
            <a:pPr eaLnBrk="1" hangingPunct="1">
              <a:spcBef>
                <a:spcPct val="0"/>
              </a:spcBef>
            </a:pPr>
            <a:endParaRPr lang="ja-JP" altLang="ja-JP"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F1A80-A797-488E-8F71-C9928F9BFAE2}"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3131843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kumimoji="1" lang="ja-JP" altLang="en-US" smtClean="0"/>
              <a:pPr/>
              <a:t>34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845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E1CE3-311B-47F2-9A2D-70CBC27EE7F4}"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845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AE1CE3-311B-47F2-9A2D-70CBC27EE7F4}"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E66479-C992-442A-8450-295A239422A4}"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339428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D533F7-B2C6-494D-ADA5-20682D794C74}"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29851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845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a:xfrm>
            <a:off x="307256" y="4721185"/>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F1A80-A797-488E-8F71-C9928F9BFAE2}"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313184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F1A80-A797-488E-8F71-C9928F9BFAE2}"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13184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593" y="2130426"/>
            <a:ext cx="8416052"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186"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1F4262B-6F76-4D3E-BB82-37DAD62E32DE}" type="datetime1">
              <a:rPr kumimoji="1" lang="ja-JP" altLang="en-US" smtClean="0"/>
              <a:t>2014/7/29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30540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DB1DAC-7D30-4931-B7C6-E110C61664E0}" type="datetime1">
              <a:rPr kumimoji="1" lang="ja-JP" altLang="en-US" smtClean="0"/>
              <a:t>2014/7/29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50495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8397" y="274639"/>
            <a:ext cx="2227779"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062" y="274639"/>
            <a:ext cx="6518315"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E0369C-783C-4E8A-8B94-56F5D879D706}" type="datetime1">
              <a:rPr kumimoji="1" lang="ja-JP" altLang="en-US" smtClean="0"/>
              <a:t>2014/7/29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67386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FFF1C9-814F-4DD0-8BB5-377118914448}" type="datetime1">
              <a:rPr kumimoji="1" lang="ja-JP" altLang="en-US" smtClean="0"/>
              <a:t>2014/7/29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56812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130" y="4406901"/>
            <a:ext cx="8416052"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130" y="2906713"/>
            <a:ext cx="84160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386F1C5-C826-453A-8F0B-0ECE72E27371}" type="datetime1">
              <a:rPr kumimoji="1" lang="ja-JP" altLang="en-US" smtClean="0"/>
              <a:t>2014/7/29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27382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062"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3129" y="1600201"/>
            <a:ext cx="43730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D3D9B9-B689-470F-9C4F-799480C6ED27}" type="datetime1">
              <a:rPr kumimoji="1" lang="ja-JP" altLang="en-US" smtClean="0"/>
              <a:t>2014/7/29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257064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062" y="1535113"/>
            <a:ext cx="43747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062" y="2174875"/>
            <a:ext cx="43747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29692" y="1535113"/>
            <a:ext cx="4376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29692" y="2174875"/>
            <a:ext cx="4376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63F8D38-CBE5-45D8-8E8E-C6A27F7BF940}" type="datetime1">
              <a:rPr kumimoji="1" lang="ja-JP" altLang="en-US" smtClean="0"/>
              <a:t>2014/7/29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57099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84B288D-815A-4890-AE09-BAB0FF2A3DD9}" type="datetime1">
              <a:rPr kumimoji="1" lang="ja-JP" altLang="en-US" smtClean="0"/>
              <a:t>2014/7/29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43915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1FE313-5E79-4F48-9ED3-6B8F4FC2F1EB}" type="datetime1">
              <a:rPr kumimoji="1" lang="ja-JP" altLang="en-US" smtClean="0"/>
              <a:t>2014/7/29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68614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62" y="273050"/>
            <a:ext cx="3257439"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1109" y="273051"/>
            <a:ext cx="55350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062" y="1435101"/>
            <a:ext cx="32574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BA20A9-5664-4E05-8901-C1A6618416B7}" type="datetime1">
              <a:rPr kumimoji="1" lang="ja-JP" altLang="en-US" smtClean="0"/>
              <a:t>2014/7/29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71531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712" y="4800600"/>
            <a:ext cx="5940743"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0712" y="612775"/>
            <a:ext cx="59407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0712" y="5367338"/>
            <a:ext cx="59407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93DBB9-8A82-42C1-8580-8B1EB2AFCA70}" type="datetime1">
              <a:rPr kumimoji="1" lang="ja-JP" altLang="en-US" smtClean="0"/>
              <a:t>2014/7/29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4916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062" y="274638"/>
            <a:ext cx="8911114"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062" y="1600201"/>
            <a:ext cx="8911114"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062" y="6356351"/>
            <a:ext cx="23102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D938B-7281-4811-8E6B-D9AFE04BF472}" type="datetime1">
              <a:rPr kumimoji="1" lang="ja-JP" altLang="en-US" smtClean="0"/>
              <a:t>2014/7/29</a:t>
            </a:fld>
            <a:endParaRPr kumimoji="1" lang="ja-JP" altLang="en-US"/>
          </a:p>
        </p:txBody>
      </p:sp>
      <p:sp>
        <p:nvSpPr>
          <p:cNvPr id="5" name="フッター プレースホルダー 4"/>
          <p:cNvSpPr>
            <a:spLocks noGrp="1"/>
          </p:cNvSpPr>
          <p:nvPr>
            <p:ph type="ftr" sz="quarter" idx="3"/>
          </p:nvPr>
        </p:nvSpPr>
        <p:spPr>
          <a:xfrm>
            <a:off x="3382923" y="6356351"/>
            <a:ext cx="31353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5887" y="6356351"/>
            <a:ext cx="23102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40F64-11E9-497B-A1AD-7EDFE4891B0C}" type="slidenum">
              <a:rPr kumimoji="1" lang="ja-JP" altLang="en-US" smtClean="0"/>
              <a:t>‹#›</a:t>
            </a:fld>
            <a:endParaRPr kumimoji="1" lang="ja-JP" altLang="en-US"/>
          </a:p>
        </p:txBody>
      </p:sp>
    </p:spTree>
    <p:extLst>
      <p:ext uri="{BB962C8B-B14F-4D97-AF65-F5344CB8AC3E}">
        <p14:creationId xmlns:p14="http://schemas.microsoft.com/office/powerpoint/2010/main" val="19889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hlw.go.jp/stf/seisakunitsuite/bunya/hukushi_kaigo/kaigo_koureisha/chiiki-houkatsu/" TargetMode="External"/><Relationship Id="rId2" Type="http://schemas.openxmlformats.org/officeDocument/2006/relationships/hyperlink" Target="http://www.nenrin.or.jp/regional/manual.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0.jpg"/><Relationship Id="rId5" Type="http://schemas.openxmlformats.org/officeDocument/2006/relationships/image" Target="../media/image26.png"/><Relationship Id="rId10" Type="http://schemas.openxmlformats.org/officeDocument/2006/relationships/image" Target="../media/image29.jpeg"/><Relationship Id="rId4" Type="http://schemas.openxmlformats.org/officeDocument/2006/relationships/image" Target="../media/image25.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1"/>
          <p:cNvSpPr txBox="1">
            <a:spLocks/>
          </p:cNvSpPr>
          <p:nvPr/>
        </p:nvSpPr>
        <p:spPr>
          <a:xfrm>
            <a:off x="272363" y="44624"/>
            <a:ext cx="9284202" cy="476672"/>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defTabSz="913575" fontAlgn="auto">
              <a:spcBef>
                <a:spcPts val="0"/>
              </a:spcBef>
              <a:spcAft>
                <a:spcPts val="0"/>
              </a:spcAft>
              <a:defRPr/>
            </a:pPr>
            <a:r>
              <a:rPr lang="ja-JP" altLang="en-US" sz="2000" dirty="0" smtClean="0">
                <a:solidFill>
                  <a:prstClr val="white"/>
                </a:solidFill>
              </a:rPr>
              <a:t>医療・介護</a:t>
            </a:r>
            <a:r>
              <a:rPr lang="ja-JP" altLang="en-US" sz="2000" dirty="0">
                <a:solidFill>
                  <a:prstClr val="white"/>
                </a:solidFill>
              </a:rPr>
              <a:t>連携・認知症施策・地域ケア会議・生活</a:t>
            </a:r>
            <a:r>
              <a:rPr lang="ja-JP" altLang="en-US" sz="2000" dirty="0" smtClean="0">
                <a:solidFill>
                  <a:prstClr val="white"/>
                </a:solidFill>
              </a:rPr>
              <a:t>支援の充実・強化</a:t>
            </a:r>
            <a:endParaRPr lang="ja-JP" altLang="en-US" sz="2000" dirty="0">
              <a:solidFill>
                <a:prstClr val="white"/>
              </a:solidFill>
            </a:endParaRPr>
          </a:p>
        </p:txBody>
      </p:sp>
      <p:sp>
        <p:nvSpPr>
          <p:cNvPr id="47" name="テキスト ボックス 46"/>
          <p:cNvSpPr txBox="1"/>
          <p:nvPr/>
        </p:nvSpPr>
        <p:spPr>
          <a:xfrm>
            <a:off x="165432" y="620688"/>
            <a:ext cx="9607404" cy="1261884"/>
          </a:xfrm>
          <a:prstGeom prst="rect">
            <a:avLst/>
          </a:prstGeom>
          <a:noFill/>
          <a:ln>
            <a:solidFill>
              <a:schemeClr val="tx1"/>
            </a:solidFill>
          </a:ln>
        </p:spPr>
        <p:txBody>
          <a:bodyPr wrap="square" rtlCol="0">
            <a:spAutoFit/>
          </a:bodyPr>
          <a:lstStyle/>
          <a:p>
            <a:pPr algn="l" defTabSz="913575" fontAlgn="auto">
              <a:spcBef>
                <a:spcPts val="0"/>
              </a:spcBef>
              <a:spcAft>
                <a:spcPts val="0"/>
              </a:spcAft>
            </a:pPr>
            <a:r>
              <a:rPr lang="ja-JP" altLang="en-US" sz="1600" dirty="0">
                <a:solidFill>
                  <a:prstClr val="black"/>
                </a:solidFill>
                <a:latin typeface="Calibri"/>
                <a:ea typeface="ＭＳ Ｐゴシック"/>
              </a:rPr>
              <a:t>○　地域包括ケア実現のため、上記</a:t>
            </a:r>
            <a:r>
              <a:rPr lang="ja-JP" altLang="en-US" sz="1600" dirty="0" smtClean="0">
                <a:solidFill>
                  <a:prstClr val="black"/>
                </a:solidFill>
                <a:latin typeface="Calibri"/>
                <a:ea typeface="ＭＳ Ｐゴシック"/>
              </a:rPr>
              <a:t>の充実・強化の取組</a:t>
            </a:r>
            <a:r>
              <a:rPr lang="ja-JP" altLang="en-US" sz="1600" dirty="0">
                <a:solidFill>
                  <a:prstClr val="black"/>
                </a:solidFill>
                <a:latin typeface="Calibri"/>
                <a:ea typeface="ＭＳ Ｐゴシック"/>
              </a:rPr>
              <a:t>を</a:t>
            </a:r>
            <a:r>
              <a:rPr lang="ja-JP" altLang="en-US" sz="1600" b="1" u="sng" dirty="0">
                <a:solidFill>
                  <a:prstClr val="black"/>
                </a:solidFill>
                <a:latin typeface="Calibri"/>
                <a:ea typeface="ＭＳ Ｐゴシック"/>
              </a:rPr>
              <a:t>地域支援事業の枠組みを活用し</a:t>
            </a:r>
            <a:r>
              <a:rPr lang="ja-JP" altLang="en-US" sz="1600" dirty="0">
                <a:solidFill>
                  <a:prstClr val="black"/>
                </a:solidFill>
                <a:latin typeface="Calibri"/>
                <a:ea typeface="ＭＳ Ｐゴシック"/>
              </a:rPr>
              <a:t>、市町村が推進</a:t>
            </a:r>
            <a:r>
              <a:rPr lang="ja-JP" altLang="en-US" sz="1600" dirty="0" smtClean="0">
                <a:solidFill>
                  <a:prstClr val="black"/>
                </a:solidFill>
                <a:latin typeface="Calibri"/>
                <a:ea typeface="ＭＳ Ｐゴシック"/>
              </a:rPr>
              <a:t>。</a:t>
            </a:r>
            <a:endParaRPr lang="en-US" altLang="ja-JP" sz="1600" dirty="0" smtClean="0">
              <a:solidFill>
                <a:prstClr val="black"/>
              </a:solidFill>
              <a:latin typeface="Calibri"/>
              <a:ea typeface="ＭＳ Ｐゴシック"/>
            </a:endParaRPr>
          </a:p>
          <a:p>
            <a:pPr algn="l" defTabSz="913575" fontAlgn="auto">
              <a:spcBef>
                <a:spcPts val="0"/>
              </a:spcBef>
              <a:spcAft>
                <a:spcPts val="0"/>
              </a:spcAft>
            </a:pPr>
            <a:r>
              <a:rPr lang="ja-JP" altLang="en-US"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　あわせて要支援者に対するサービスの提供の方法を給付から事業へ見直し。</a:t>
            </a:r>
            <a:endParaRPr lang="en-US" altLang="ja-JP" sz="1600" dirty="0">
              <a:solidFill>
                <a:prstClr val="black"/>
              </a:solidFill>
              <a:latin typeface="Calibri"/>
              <a:ea typeface="ＭＳ Ｐゴシック"/>
            </a:endParaRPr>
          </a:p>
          <a:p>
            <a:pPr algn="l" defTabSz="913575" fontAlgn="auto">
              <a:spcBef>
                <a:spcPts val="0"/>
              </a:spcBef>
              <a:spcAft>
                <a:spcPts val="0"/>
              </a:spcAft>
            </a:pPr>
            <a:r>
              <a:rPr lang="ja-JP" altLang="en-US" sz="1600" dirty="0">
                <a:solidFill>
                  <a:prstClr val="black"/>
                </a:solidFill>
                <a:latin typeface="Calibri"/>
                <a:ea typeface="ＭＳ Ｐゴシック"/>
              </a:rPr>
              <a:t>○　これら</a:t>
            </a:r>
            <a:r>
              <a:rPr lang="ja-JP" altLang="en-US" sz="1600" dirty="0" smtClean="0">
                <a:solidFill>
                  <a:prstClr val="black"/>
                </a:solidFill>
                <a:latin typeface="Calibri"/>
                <a:ea typeface="ＭＳ Ｐゴシック"/>
              </a:rPr>
              <a:t>を市町村</a:t>
            </a:r>
            <a:r>
              <a:rPr lang="ja-JP" altLang="en-US" sz="1600" dirty="0">
                <a:solidFill>
                  <a:prstClr val="black"/>
                </a:solidFill>
                <a:latin typeface="Calibri"/>
                <a:ea typeface="ＭＳ Ｐゴシック"/>
              </a:rPr>
              <a:t>が</a:t>
            </a:r>
            <a:r>
              <a:rPr lang="ja-JP" altLang="en-US" sz="1600" dirty="0" smtClean="0">
                <a:solidFill>
                  <a:prstClr val="black"/>
                </a:solidFill>
                <a:latin typeface="Calibri"/>
                <a:ea typeface="ＭＳ Ｐゴシック"/>
              </a:rPr>
              <a:t>中心となって総合的に取り組む</a:t>
            </a:r>
            <a:r>
              <a:rPr lang="ja-JP" altLang="en-US" sz="1600" dirty="0">
                <a:solidFill>
                  <a:prstClr val="black"/>
                </a:solidFill>
                <a:latin typeface="Calibri"/>
                <a:ea typeface="ＭＳ Ｐゴシック"/>
              </a:rPr>
              <a:t>ことで</a:t>
            </a:r>
            <a:r>
              <a:rPr lang="ja-JP" altLang="en-US" sz="1600" dirty="0" smtClean="0">
                <a:solidFill>
                  <a:prstClr val="black"/>
                </a:solidFill>
                <a:latin typeface="Calibri"/>
                <a:ea typeface="ＭＳ Ｐゴシック"/>
              </a:rPr>
              <a:t>地域で高齢者を支える</a:t>
            </a:r>
            <a:r>
              <a:rPr lang="ja-JP" altLang="en-US" sz="1600" dirty="0">
                <a:solidFill>
                  <a:prstClr val="black"/>
                </a:solidFill>
                <a:latin typeface="Calibri"/>
                <a:ea typeface="ＭＳ Ｐゴシック"/>
              </a:rPr>
              <a:t>社会が実現</a:t>
            </a:r>
            <a:r>
              <a:rPr lang="ja-JP" altLang="en-US" sz="1600" dirty="0" smtClean="0">
                <a:solidFill>
                  <a:prstClr val="black"/>
                </a:solidFill>
                <a:latin typeface="Calibri"/>
                <a:ea typeface="ＭＳ Ｐゴシック"/>
              </a:rPr>
              <a:t>。</a:t>
            </a:r>
            <a:endParaRPr lang="en-US" altLang="ja-JP" sz="1600" dirty="0" smtClean="0">
              <a:solidFill>
                <a:prstClr val="black"/>
              </a:solidFill>
              <a:latin typeface="Calibri"/>
              <a:ea typeface="ＭＳ Ｐゴシック"/>
            </a:endParaRPr>
          </a:p>
          <a:p>
            <a:pPr marL="180000" indent="-457200" algn="l" defTabSz="913575"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「医療・介護連携強化」「</a:t>
            </a:r>
            <a:r>
              <a:rPr lang="ja-JP" altLang="en-US" sz="1400" dirty="0">
                <a:solidFill>
                  <a:prstClr val="black"/>
                </a:solidFill>
                <a:latin typeface="Calibri"/>
                <a:ea typeface="ＭＳ Ｐゴシック"/>
              </a:rPr>
              <a:t>認知症</a:t>
            </a:r>
            <a:r>
              <a:rPr lang="ja-JP" altLang="en-US" sz="1400" dirty="0" smtClean="0">
                <a:solidFill>
                  <a:prstClr val="black"/>
                </a:solidFill>
                <a:latin typeface="Calibri"/>
                <a:ea typeface="ＭＳ Ｐゴシック"/>
              </a:rPr>
              <a:t>施策の推進」「生活支援体制整備」に係る事業については、地域包括支援センター以外の実施主体に事業を委託することも可能</a:t>
            </a:r>
            <a:endParaRPr lang="en-US" altLang="ja-JP" sz="1400" dirty="0">
              <a:solidFill>
                <a:prstClr val="black"/>
              </a:solidFill>
              <a:latin typeface="Calibri"/>
              <a:ea typeface="ＭＳ Ｐゴシック"/>
            </a:endParaRPr>
          </a:p>
        </p:txBody>
      </p:sp>
      <p:sp>
        <p:nvSpPr>
          <p:cNvPr id="12" name="右矢印 11"/>
          <p:cNvSpPr/>
          <p:nvPr/>
        </p:nvSpPr>
        <p:spPr>
          <a:xfrm>
            <a:off x="3079321" y="1916832"/>
            <a:ext cx="2158961"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・連携強化</a:t>
            </a:r>
            <a:endParaRPr lang="en-US" altLang="ja-JP" sz="1400" dirty="0" smtClean="0">
              <a:solidFill>
                <a:prstClr val="white"/>
              </a:solidFill>
            </a:endParaRPr>
          </a:p>
        </p:txBody>
      </p:sp>
      <p:sp>
        <p:nvSpPr>
          <p:cNvPr id="28" name="角丸四角形 27"/>
          <p:cNvSpPr/>
          <p:nvPr/>
        </p:nvSpPr>
        <p:spPr>
          <a:xfrm>
            <a:off x="459697" y="2096058"/>
            <a:ext cx="1899886" cy="540854"/>
          </a:xfrm>
          <a:prstGeom prst="roundRect">
            <a:avLst>
              <a:gd name="adj" fmla="val 7272"/>
            </a:avLst>
          </a:prstGeom>
          <a:ln w="57150">
            <a:noFill/>
          </a:ln>
        </p:spPr>
        <p:style>
          <a:lnRef idx="0">
            <a:schemeClr val="accent1"/>
          </a:lnRef>
          <a:fillRef idx="3">
            <a:schemeClr val="accent1"/>
          </a:fillRef>
          <a:effectRef idx="3">
            <a:schemeClr val="accent1"/>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医療・介護連携</a:t>
            </a:r>
            <a:endParaRPr lang="ja-JP" altLang="en-US" sz="1600" b="1" dirty="0">
              <a:solidFill>
                <a:prstClr val="white"/>
              </a:solidFill>
            </a:endParaRPr>
          </a:p>
        </p:txBody>
      </p:sp>
      <p:sp>
        <p:nvSpPr>
          <p:cNvPr id="29" name="角丸四角形 28"/>
          <p:cNvSpPr/>
          <p:nvPr/>
        </p:nvSpPr>
        <p:spPr>
          <a:xfrm>
            <a:off x="488278" y="3177032"/>
            <a:ext cx="1899140" cy="540000"/>
          </a:xfrm>
          <a:prstGeom prst="roundRect">
            <a:avLst>
              <a:gd name="adj" fmla="val 7272"/>
            </a:avLst>
          </a:prstGeom>
          <a:ln w="57150">
            <a:noFill/>
          </a:ln>
        </p:spPr>
        <p:style>
          <a:lnRef idx="0">
            <a:schemeClr val="accent6"/>
          </a:lnRef>
          <a:fillRef idx="3">
            <a:schemeClr val="accent6"/>
          </a:fillRef>
          <a:effectRef idx="3">
            <a:schemeClr val="accent6"/>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認知症施策</a:t>
            </a:r>
            <a:endParaRPr lang="ja-JP" altLang="en-US" sz="1600" b="1" dirty="0">
              <a:solidFill>
                <a:prstClr val="white"/>
              </a:solidFill>
            </a:endParaRPr>
          </a:p>
        </p:txBody>
      </p:sp>
      <p:sp>
        <p:nvSpPr>
          <p:cNvPr id="30" name="角丸四角形 29"/>
          <p:cNvSpPr/>
          <p:nvPr/>
        </p:nvSpPr>
        <p:spPr>
          <a:xfrm>
            <a:off x="488271" y="4257152"/>
            <a:ext cx="1899886" cy="540000"/>
          </a:xfrm>
          <a:prstGeom prst="roundRect">
            <a:avLst>
              <a:gd name="adj" fmla="val 7272"/>
            </a:avLst>
          </a:prstGeom>
          <a:ln w="57150">
            <a:noFill/>
          </a:ln>
        </p:spPr>
        <p:style>
          <a:lnRef idx="0">
            <a:schemeClr val="accent3"/>
          </a:lnRef>
          <a:fillRef idx="3">
            <a:schemeClr val="accent3"/>
          </a:fillRef>
          <a:effectRef idx="3">
            <a:schemeClr val="accent3"/>
          </a:effectRef>
          <a:fontRef idx="minor">
            <a:schemeClr val="lt1"/>
          </a:fontRef>
        </p:style>
        <p:txBody>
          <a:bodyPr rtlCol="0" anchor="ctr"/>
          <a:lstStyle/>
          <a:p>
            <a:pPr defTabSz="913575" fontAlgn="auto">
              <a:spcBef>
                <a:spcPts val="0"/>
              </a:spcBef>
              <a:spcAft>
                <a:spcPts val="0"/>
              </a:spcAft>
            </a:pP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39" name="右矢印 38"/>
          <p:cNvSpPr/>
          <p:nvPr/>
        </p:nvSpPr>
        <p:spPr>
          <a:xfrm>
            <a:off x="3079321" y="3069048"/>
            <a:ext cx="2158961"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・施策の推進</a:t>
            </a:r>
            <a:endParaRPr lang="en-US" altLang="ja-JP" sz="1400" dirty="0" smtClean="0">
              <a:solidFill>
                <a:prstClr val="white"/>
              </a:solidFill>
            </a:endParaRPr>
          </a:p>
        </p:txBody>
      </p:sp>
      <p:sp>
        <p:nvSpPr>
          <p:cNvPr id="40" name="右矢印 39"/>
          <p:cNvSpPr/>
          <p:nvPr/>
        </p:nvSpPr>
        <p:spPr>
          <a:xfrm>
            <a:off x="3079321" y="4077160"/>
            <a:ext cx="2158961"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・制度化による強化</a:t>
            </a:r>
            <a:endParaRPr lang="en-US" altLang="ja-JP" sz="1400" dirty="0" smtClean="0">
              <a:solidFill>
                <a:prstClr val="white"/>
              </a:solidFill>
            </a:endParaRPr>
          </a:p>
        </p:txBody>
      </p:sp>
      <p:sp>
        <p:nvSpPr>
          <p:cNvPr id="43" name="角丸四角形 42"/>
          <p:cNvSpPr/>
          <p:nvPr/>
        </p:nvSpPr>
        <p:spPr>
          <a:xfrm>
            <a:off x="5526406" y="1916832"/>
            <a:ext cx="4030510" cy="864096"/>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関係者に対する研修等を通じて、医療と介護の濃密なネットワークが構築され、効率的、効果的できめ細かなサービス</a:t>
            </a:r>
            <a:r>
              <a:rPr lang="ja-JP" altLang="en-US" sz="1400" dirty="0">
                <a:solidFill>
                  <a:prstClr val="black"/>
                </a:solidFill>
              </a:rPr>
              <a:t>の</a:t>
            </a:r>
            <a:r>
              <a:rPr lang="ja-JP" altLang="en-US" sz="1400" dirty="0" smtClean="0">
                <a:solidFill>
                  <a:prstClr val="black"/>
                </a:solidFill>
              </a:rPr>
              <a:t>提供が実現</a:t>
            </a:r>
            <a:endParaRPr lang="ja-JP" altLang="en-US" sz="1400" dirty="0">
              <a:solidFill>
                <a:prstClr val="black"/>
              </a:solidFill>
            </a:endParaRPr>
          </a:p>
        </p:txBody>
      </p:sp>
      <p:sp>
        <p:nvSpPr>
          <p:cNvPr id="44" name="角丸四角形 43"/>
          <p:cNvSpPr/>
          <p:nvPr/>
        </p:nvSpPr>
        <p:spPr>
          <a:xfrm>
            <a:off x="5526406" y="2996952"/>
            <a:ext cx="4030510" cy="864096"/>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相談対応等により認知症でも生活</a:t>
            </a:r>
            <a:r>
              <a:rPr lang="ja-JP" altLang="en-US" sz="1400" dirty="0">
                <a:solidFill>
                  <a:prstClr val="black"/>
                </a:solidFill>
              </a:rPr>
              <a:t>できる</a:t>
            </a:r>
            <a:r>
              <a:rPr lang="ja-JP" altLang="en-US" sz="1400" dirty="0" smtClean="0">
                <a:solidFill>
                  <a:prstClr val="black"/>
                </a:solidFill>
              </a:rPr>
              <a:t>地域を実現</a:t>
            </a:r>
            <a:endParaRPr lang="en-US" altLang="ja-JP" sz="1400" dirty="0" smtClean="0">
              <a:solidFill>
                <a:prstClr val="black"/>
              </a:solidFill>
            </a:endParaRPr>
          </a:p>
        </p:txBody>
      </p:sp>
      <p:sp>
        <p:nvSpPr>
          <p:cNvPr id="45" name="角丸四角形 44"/>
          <p:cNvSpPr/>
          <p:nvPr/>
        </p:nvSpPr>
        <p:spPr>
          <a:xfrm>
            <a:off x="5526406" y="4005064"/>
            <a:ext cx="4030510" cy="864096"/>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多職種連携、地域のニーズや社会資源を的確に把握可能になり、地域課題への取組が推進され、高齢者が地域で生活しやすい環境を実現</a:t>
            </a:r>
            <a:endParaRPr lang="en-US" altLang="ja-JP" sz="1400" dirty="0" smtClean="0">
              <a:solidFill>
                <a:prstClr val="black"/>
              </a:solidFill>
            </a:endParaRPr>
          </a:p>
        </p:txBody>
      </p:sp>
      <p:sp>
        <p:nvSpPr>
          <p:cNvPr id="31" name="角丸四角形 30"/>
          <p:cNvSpPr/>
          <p:nvPr/>
        </p:nvSpPr>
        <p:spPr>
          <a:xfrm>
            <a:off x="488269" y="5229200"/>
            <a:ext cx="1899886" cy="540000"/>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生活支援</a:t>
            </a:r>
            <a:endParaRPr lang="ja-JP" altLang="en-US" sz="1600" b="1" dirty="0">
              <a:solidFill>
                <a:prstClr val="white"/>
              </a:solidFill>
            </a:endParaRPr>
          </a:p>
        </p:txBody>
      </p:sp>
      <p:sp>
        <p:nvSpPr>
          <p:cNvPr id="42" name="右矢印 41"/>
          <p:cNvSpPr/>
          <p:nvPr/>
        </p:nvSpPr>
        <p:spPr>
          <a:xfrm>
            <a:off x="3079311" y="5085272"/>
            <a:ext cx="2158962"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a:t>
            </a:r>
            <a:r>
              <a:rPr lang="ja-JP" altLang="en-US" sz="1400" dirty="0">
                <a:solidFill>
                  <a:prstClr val="white"/>
                </a:solidFill>
              </a:rPr>
              <a:t>体制</a:t>
            </a:r>
            <a:r>
              <a:rPr lang="ja-JP" altLang="en-US" sz="1400" dirty="0" smtClean="0">
                <a:solidFill>
                  <a:prstClr val="white"/>
                </a:solidFill>
              </a:rPr>
              <a:t>整備等</a:t>
            </a:r>
            <a:endParaRPr lang="en-US" altLang="ja-JP" sz="1400" dirty="0" smtClean="0">
              <a:solidFill>
                <a:prstClr val="white"/>
              </a:solidFill>
            </a:endParaRPr>
          </a:p>
        </p:txBody>
      </p:sp>
      <p:sp>
        <p:nvSpPr>
          <p:cNvPr id="48" name="角丸四角形 47"/>
          <p:cNvSpPr/>
          <p:nvPr/>
        </p:nvSpPr>
        <p:spPr>
          <a:xfrm>
            <a:off x="5526406" y="5013176"/>
            <a:ext cx="4030509" cy="864096"/>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コーディネータの配置や協議体の設置等を通じて地域で高齢者のニーズとボランティア等の</a:t>
            </a:r>
            <a:r>
              <a:rPr lang="ja-JP" altLang="en-US" sz="1400" dirty="0">
                <a:solidFill>
                  <a:prstClr val="black"/>
                </a:solidFill>
              </a:rPr>
              <a:t>マッチング</a:t>
            </a:r>
            <a:r>
              <a:rPr lang="ja-JP" altLang="en-US" sz="1400" dirty="0" smtClean="0">
                <a:solidFill>
                  <a:prstClr val="black"/>
                </a:solidFill>
              </a:rPr>
              <a:t>を行うことにより、生活支援の充実を実現</a:t>
            </a:r>
            <a:endParaRPr lang="en-US" altLang="ja-JP" sz="1400" dirty="0" smtClean="0">
              <a:solidFill>
                <a:prstClr val="black"/>
              </a:solidFill>
            </a:endParaRPr>
          </a:p>
        </p:txBody>
      </p:sp>
      <p:sp>
        <p:nvSpPr>
          <p:cNvPr id="49" name="加算記号 48"/>
          <p:cNvSpPr/>
          <p:nvPr/>
        </p:nvSpPr>
        <p:spPr>
          <a:xfrm>
            <a:off x="7325740" y="2780928"/>
            <a:ext cx="287894"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51" name="加算記号 50"/>
          <p:cNvSpPr/>
          <p:nvPr/>
        </p:nvSpPr>
        <p:spPr>
          <a:xfrm>
            <a:off x="7325740" y="3789040"/>
            <a:ext cx="287894"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52" name="加算記号 51"/>
          <p:cNvSpPr/>
          <p:nvPr/>
        </p:nvSpPr>
        <p:spPr>
          <a:xfrm>
            <a:off x="7325740" y="4797152"/>
            <a:ext cx="287894"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7" name="テキスト ボックス 6"/>
          <p:cNvSpPr txBox="1"/>
          <p:nvPr/>
        </p:nvSpPr>
        <p:spPr>
          <a:xfrm>
            <a:off x="126083" y="6125815"/>
            <a:ext cx="9646753" cy="615553"/>
          </a:xfrm>
          <a:prstGeom prst="rect">
            <a:avLst/>
          </a:prstGeom>
          <a:noFill/>
        </p:spPr>
        <p:txBody>
          <a:bodyPr wrap="square" rtlCol="0">
            <a:spAutoFit/>
          </a:bodyPr>
          <a:lstStyle/>
          <a:p>
            <a:r>
              <a:rPr kumimoji="1" lang="ja-JP" altLang="en-US" sz="1600" dirty="0" smtClean="0"/>
              <a:t>→→→消費税の増収分を活用し、地域支援事業を充実（制度改正を踏まえ原則平成</a:t>
            </a:r>
            <a:r>
              <a:rPr kumimoji="1" lang="en-US" altLang="ja-JP" sz="1600" dirty="0" smtClean="0"/>
              <a:t>27</a:t>
            </a:r>
            <a:r>
              <a:rPr kumimoji="1" lang="ja-JP" altLang="en-US" sz="1600" dirty="0" smtClean="0"/>
              <a:t>年度から実施予定）</a:t>
            </a:r>
            <a:endParaRPr kumimoji="1" lang="en-US" altLang="ja-JP" sz="1600" dirty="0" smtClean="0"/>
          </a:p>
          <a:p>
            <a:r>
              <a:rPr lang="ja-JP" altLang="en-US" dirty="0"/>
              <a:t>　</a:t>
            </a:r>
            <a:r>
              <a:rPr lang="ja-JP" altLang="en-US" dirty="0" smtClean="0"/>
              <a:t>　　　</a:t>
            </a:r>
            <a:r>
              <a:rPr lang="en-US" altLang="ja-JP" sz="1400" dirty="0" smtClean="0"/>
              <a:t>※</a:t>
            </a:r>
            <a:r>
              <a:rPr lang="ja-JP" altLang="en-US" sz="1400" dirty="0" smtClean="0"/>
              <a:t>認知症施策の推進及び生活支援の基盤整備については平成</a:t>
            </a:r>
            <a:r>
              <a:rPr lang="en-US" altLang="ja-JP" sz="1400" dirty="0" smtClean="0"/>
              <a:t>26</a:t>
            </a:r>
            <a:r>
              <a:rPr lang="ja-JP" altLang="en-US" sz="1400" dirty="0" smtClean="0"/>
              <a:t>年度から一部前倒して事業化</a:t>
            </a:r>
            <a:endParaRPr kumimoji="1" lang="ja-JP" altLang="en-US" sz="1400" dirty="0"/>
          </a:p>
        </p:txBody>
      </p:sp>
      <p:sp>
        <p:nvSpPr>
          <p:cNvPr id="21" name="テキスト ボックス 20"/>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別紙資料１</a:t>
            </a:r>
            <a:endParaRPr kumimoji="1" lang="ja-JP" altLang="en-US" sz="1600" dirty="0"/>
          </a:p>
        </p:txBody>
      </p:sp>
      <p:sp>
        <p:nvSpPr>
          <p:cNvPr id="2" name="正方形/長方形 1"/>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244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6702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KIOK\Documents\平成２６年度　地域包括支援センター事業計画（活動方針）\平成２６年度　地域包括支援センター事業計画（活動方針）_PAGE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1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KIOK\Documents\平成２６年度　地域包括支援センター事業計画（活動方針）\平成２６年度　地域包括支援センター事業計画（活動方針）_PAGE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0"/>
            <a:ext cx="4949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rot="5400000">
            <a:off x="-96001"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9435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KIOK\Documents\平成２６年度　地域包括支援センター事業計画（活動方針）\平成２６年度　地域包括支援センター事業計画（活動方針）_PAGE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1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KIOK\Documents\平成２６年度　地域包括支援センター事業計画（活動方針）\平成２６年度　地域包括支援センター事業計画（活動方針）_PAGE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0"/>
            <a:ext cx="4949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73648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76623444"/>
              </p:ext>
            </p:extLst>
          </p:nvPr>
        </p:nvGraphicFramePr>
        <p:xfrm>
          <a:off x="1684768" y="747912"/>
          <a:ext cx="6237693" cy="825957"/>
        </p:xfrm>
        <a:graphic>
          <a:graphicData uri="http://schemas.openxmlformats.org/drawingml/2006/table">
            <a:tbl>
              <a:tblPr firstRow="1" firstCol="1" lastRow="1" lastCol="1" bandRow="1" bandCol="1"/>
              <a:tblGrid>
                <a:gridCol w="1615594"/>
                <a:gridCol w="4622099"/>
              </a:tblGrid>
              <a:tr h="275319">
                <a:tc>
                  <a:txBody>
                    <a:bodyPr/>
                    <a:lstStyle/>
                    <a:p>
                      <a:pPr marL="8890" algn="just">
                        <a:spcAft>
                          <a:spcPts val="0"/>
                        </a:spcAft>
                      </a:pPr>
                      <a:r>
                        <a:rPr lang="ja-JP" sz="1400" kern="0" dirty="0">
                          <a:solidFill>
                            <a:srgbClr val="000000"/>
                          </a:solidFill>
                          <a:effectLst/>
                          <a:latin typeface="+mj-ea"/>
                          <a:ea typeface="+mj-ea"/>
                          <a:cs typeface="ＭＳ Ｐゴシック"/>
                        </a:rPr>
                        <a:t>管内人口</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1400" kern="0" dirty="0" smtClean="0">
                          <a:solidFill>
                            <a:srgbClr val="000000"/>
                          </a:solidFill>
                          <a:effectLst/>
                          <a:latin typeface="+mj-ea"/>
                          <a:ea typeface="+mj-ea"/>
                          <a:cs typeface="ＭＳ Ｐゴシック"/>
                        </a:rPr>
                        <a:t>2,678,051</a:t>
                      </a:r>
                      <a:r>
                        <a:rPr lang="ja-JP" sz="1400" kern="0" dirty="0" smtClean="0">
                          <a:solidFill>
                            <a:srgbClr val="000000"/>
                          </a:solidFill>
                          <a:effectLst/>
                          <a:latin typeface="+mj-ea"/>
                          <a:ea typeface="+mj-ea"/>
                          <a:cs typeface="ＭＳ Ｐゴシック"/>
                        </a:rPr>
                        <a:t>人</a:t>
                      </a:r>
                      <a:r>
                        <a:rPr lang="ja-JP" altLang="en-US" sz="1400" kern="0" dirty="0" smtClean="0">
                          <a:solidFill>
                            <a:srgbClr val="000000"/>
                          </a:solidFill>
                          <a:effectLst/>
                          <a:latin typeface="+mj-ea"/>
                          <a:ea typeface="+mj-ea"/>
                          <a:cs typeface="ＭＳ Ｐゴシック"/>
                        </a:rPr>
                        <a:t>（</a:t>
                      </a:r>
                      <a:r>
                        <a:rPr lang="ja-JP" sz="1400" kern="0" dirty="0" smtClean="0">
                          <a:solidFill>
                            <a:srgbClr val="000000"/>
                          </a:solidFill>
                          <a:effectLst/>
                          <a:latin typeface="+mj-ea"/>
                          <a:ea typeface="+mj-ea"/>
                          <a:cs typeface="ＭＳ Ｐゴシック"/>
                        </a:rPr>
                        <a:t>うち要</a:t>
                      </a:r>
                      <a:r>
                        <a:rPr lang="ja-JP" sz="1400" kern="0" dirty="0">
                          <a:solidFill>
                            <a:srgbClr val="000000"/>
                          </a:solidFill>
                          <a:effectLst/>
                          <a:latin typeface="+mj-ea"/>
                          <a:ea typeface="+mj-ea"/>
                          <a:cs typeface="ＭＳ Ｐゴシック"/>
                        </a:rPr>
                        <a:t>介護認定者</a:t>
                      </a:r>
                      <a:r>
                        <a:rPr lang="ja-JP" sz="1400" kern="0" dirty="0" smtClean="0">
                          <a:solidFill>
                            <a:srgbClr val="000000"/>
                          </a:solidFill>
                          <a:effectLst/>
                          <a:latin typeface="+mj-ea"/>
                          <a:ea typeface="+mj-ea"/>
                          <a:cs typeface="ＭＳ Ｐゴシック"/>
                        </a:rPr>
                        <a:t>数</a:t>
                      </a:r>
                      <a:r>
                        <a:rPr lang="en-US" sz="1400" kern="0" dirty="0" smtClean="0">
                          <a:solidFill>
                            <a:srgbClr val="000000"/>
                          </a:solidFill>
                          <a:effectLst/>
                          <a:latin typeface="+mj-ea"/>
                          <a:ea typeface="+mj-ea"/>
                          <a:cs typeface="ＭＳ Ｐゴシック"/>
                        </a:rPr>
                        <a:t>143,841</a:t>
                      </a:r>
                      <a:r>
                        <a:rPr lang="ja-JP" sz="1400" kern="0" dirty="0" smtClean="0">
                          <a:solidFill>
                            <a:srgbClr val="000000"/>
                          </a:solidFill>
                          <a:effectLst/>
                          <a:latin typeface="+mj-ea"/>
                          <a:ea typeface="+mj-ea"/>
                          <a:cs typeface="ＭＳ Ｐゴシック"/>
                        </a:rPr>
                        <a:t>人</a:t>
                      </a:r>
                      <a:r>
                        <a:rPr lang="ja-JP" altLang="en-US" sz="1400" kern="0" dirty="0" smtClean="0">
                          <a:solidFill>
                            <a:srgbClr val="000000"/>
                          </a:solidFill>
                          <a:effectLst/>
                          <a:latin typeface="+mj-ea"/>
                          <a:ea typeface="+mj-ea"/>
                          <a:cs typeface="ＭＳ Ｐゴシック"/>
                        </a:rPr>
                        <a:t>）</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19">
                <a:tc>
                  <a:txBody>
                    <a:bodyPr/>
                    <a:lstStyle/>
                    <a:p>
                      <a:pPr marL="8890" algn="just">
                        <a:spcAft>
                          <a:spcPts val="0"/>
                        </a:spcAft>
                      </a:pPr>
                      <a:r>
                        <a:rPr lang="ja-JP" sz="1400" kern="0" dirty="0" smtClean="0">
                          <a:solidFill>
                            <a:srgbClr val="000000"/>
                          </a:solidFill>
                          <a:effectLst/>
                          <a:latin typeface="+mj-ea"/>
                          <a:ea typeface="+mj-ea"/>
                          <a:cs typeface="ＭＳ Ｐゴシック"/>
                        </a:rPr>
                        <a:t>管内高齢者</a:t>
                      </a:r>
                      <a:r>
                        <a:rPr lang="ja-JP" sz="1400" kern="0" dirty="0">
                          <a:solidFill>
                            <a:srgbClr val="000000"/>
                          </a:solidFill>
                          <a:effectLst/>
                          <a:latin typeface="+mj-ea"/>
                          <a:ea typeface="+mj-ea"/>
                          <a:cs typeface="ＭＳ Ｐゴシック"/>
                        </a:rPr>
                        <a:t>人口</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1400" kern="0" dirty="0">
                          <a:solidFill>
                            <a:srgbClr val="000000"/>
                          </a:solidFill>
                          <a:effectLst/>
                          <a:latin typeface="+mj-ea"/>
                          <a:ea typeface="+mj-ea"/>
                          <a:cs typeface="ＭＳ Ｐゴシック"/>
                        </a:rPr>
                        <a:t>634,763</a:t>
                      </a:r>
                      <a:r>
                        <a:rPr lang="ja-JP" sz="1400" kern="0" dirty="0">
                          <a:solidFill>
                            <a:srgbClr val="000000"/>
                          </a:solidFill>
                          <a:effectLst/>
                          <a:latin typeface="+mj-ea"/>
                          <a:ea typeface="+mj-ea"/>
                          <a:cs typeface="ＭＳ Ｐゴシック"/>
                        </a:rPr>
                        <a:t>人</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19">
                <a:tc>
                  <a:txBody>
                    <a:bodyPr/>
                    <a:lstStyle/>
                    <a:p>
                      <a:pPr marL="8890" algn="just">
                        <a:spcAft>
                          <a:spcPts val="0"/>
                        </a:spcAft>
                      </a:pPr>
                      <a:r>
                        <a:rPr lang="ja-JP" sz="1400" kern="0">
                          <a:solidFill>
                            <a:srgbClr val="000000"/>
                          </a:solidFill>
                          <a:effectLst/>
                          <a:latin typeface="+mj-ea"/>
                          <a:ea typeface="+mj-ea"/>
                          <a:cs typeface="ＭＳ Ｐゴシック"/>
                        </a:rPr>
                        <a:t>管内センター数</a:t>
                      </a:r>
                      <a:endParaRPr lang="ja-JP" sz="1400" kern="10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1400" kern="0" dirty="0" smtClean="0">
                          <a:solidFill>
                            <a:srgbClr val="000000"/>
                          </a:solidFill>
                          <a:effectLst/>
                          <a:latin typeface="+mj-ea"/>
                          <a:ea typeface="+mj-ea"/>
                          <a:cs typeface="ＭＳ Ｐゴシック"/>
                        </a:rPr>
                        <a:t>66</a:t>
                      </a:r>
                      <a:r>
                        <a:rPr lang="ja-JP" sz="1400" kern="0" dirty="0" smtClean="0">
                          <a:solidFill>
                            <a:srgbClr val="000000"/>
                          </a:solidFill>
                          <a:effectLst/>
                          <a:latin typeface="+mj-ea"/>
                          <a:ea typeface="+mj-ea"/>
                          <a:cs typeface="ＭＳ Ｐゴシック"/>
                        </a:rPr>
                        <a:t>ヶ所</a:t>
                      </a:r>
                      <a:r>
                        <a:rPr lang="ja-JP" altLang="en-US" sz="1400" kern="0" dirty="0" smtClean="0">
                          <a:solidFill>
                            <a:srgbClr val="000000"/>
                          </a:solidFill>
                          <a:effectLst/>
                          <a:latin typeface="+mj-ea"/>
                          <a:ea typeface="+mj-ea"/>
                          <a:cs typeface="ＭＳ Ｐゴシック"/>
                        </a:rPr>
                        <a:t>（すべて委託）</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コンテンツ プレースホルダー 2"/>
          <p:cNvSpPr txBox="1">
            <a:spLocks/>
          </p:cNvSpPr>
          <p:nvPr/>
        </p:nvSpPr>
        <p:spPr>
          <a:xfrm>
            <a:off x="10018745" y="1520276"/>
            <a:ext cx="8810742" cy="23356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dirty="0">
              <a:solidFill>
                <a:prstClr val="black"/>
              </a:solidFill>
            </a:endParaRPr>
          </a:p>
        </p:txBody>
      </p:sp>
      <p:sp>
        <p:nvSpPr>
          <p:cNvPr id="10" name="タイトル 3"/>
          <p:cNvSpPr txBox="1">
            <a:spLocks/>
          </p:cNvSpPr>
          <p:nvPr/>
        </p:nvSpPr>
        <p:spPr>
          <a:xfrm>
            <a:off x="0" y="-27384"/>
            <a:ext cx="9901238" cy="562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dirty="0" smtClean="0">
                <a:solidFill>
                  <a:prstClr val="white"/>
                </a:solidFill>
                <a:latin typeface="ＭＳ Ｐゴシック"/>
              </a:rPr>
              <a:t>地域包括支援センターの評価に係る取組事例（大阪府大阪市）</a:t>
            </a:r>
            <a:r>
              <a:rPr lang="en-US" altLang="ja-JP" sz="1800" dirty="0" smtClean="0">
                <a:solidFill>
                  <a:prstClr val="white"/>
                </a:solidFill>
                <a:latin typeface="ＭＳ Ｐゴシック"/>
              </a:rPr>
              <a:t/>
            </a:r>
            <a:br>
              <a:rPr lang="en-US" altLang="ja-JP" sz="1800" dirty="0" smtClean="0">
                <a:solidFill>
                  <a:prstClr val="white"/>
                </a:solidFill>
                <a:latin typeface="ＭＳ Ｐゴシック"/>
              </a:rPr>
            </a:br>
            <a:r>
              <a:rPr lang="ja-JP" altLang="en-US" sz="1800" dirty="0" smtClean="0">
                <a:solidFill>
                  <a:prstClr val="white"/>
                </a:solidFill>
                <a:latin typeface="ＭＳ Ｐゴシック"/>
              </a:rPr>
              <a:t>～行政の取組とセンター運営の相乗効果を狙うＰＤＣＡの仕掛け～</a:t>
            </a:r>
            <a:endParaRPr lang="ja-JP" altLang="en-US" sz="1800" dirty="0">
              <a:solidFill>
                <a:prstClr val="white"/>
              </a:solidFill>
              <a:latin typeface="ＭＳ Ｐゴシック"/>
            </a:endParaRPr>
          </a:p>
        </p:txBody>
      </p:sp>
      <p:sp>
        <p:nvSpPr>
          <p:cNvPr id="11" name="テキスト ボックス 10"/>
          <p:cNvSpPr txBox="1"/>
          <p:nvPr/>
        </p:nvSpPr>
        <p:spPr>
          <a:xfrm>
            <a:off x="155080" y="692697"/>
            <a:ext cx="1364808" cy="307777"/>
          </a:xfrm>
          <a:prstGeom prst="rect">
            <a:avLst/>
          </a:prstGeom>
          <a:noFill/>
        </p:spPr>
        <p:txBody>
          <a:bodyPr wrap="square" rtlCol="0">
            <a:spAutoFit/>
          </a:bodyPr>
          <a:lstStyle/>
          <a:p>
            <a:r>
              <a:rPr lang="en-US" altLang="ja-JP" sz="1400" dirty="0">
                <a:solidFill>
                  <a:prstClr val="black"/>
                </a:solidFill>
                <a:latin typeface="ＭＳ Ｐゴシック"/>
              </a:rPr>
              <a:t>【</a:t>
            </a:r>
            <a:r>
              <a:rPr lang="ja-JP" altLang="en-US" sz="1400" dirty="0" smtClean="0">
                <a:solidFill>
                  <a:prstClr val="black"/>
                </a:solidFill>
                <a:latin typeface="ＭＳ Ｐゴシック"/>
              </a:rPr>
              <a:t>基本情報</a:t>
            </a:r>
            <a:r>
              <a:rPr lang="en-US" altLang="ja-JP" sz="1400" dirty="0" smtClean="0">
                <a:solidFill>
                  <a:prstClr val="black"/>
                </a:solidFill>
                <a:latin typeface="ＭＳ Ｐゴシック"/>
              </a:rPr>
              <a:t>】</a:t>
            </a:r>
            <a:endParaRPr lang="ja-JP" altLang="en-US" sz="1400" dirty="0">
              <a:solidFill>
                <a:prstClr val="black"/>
              </a:solidFill>
              <a:latin typeface="ＭＳ Ｐゴシック"/>
            </a:endParaRPr>
          </a:p>
        </p:txBody>
      </p:sp>
      <p:sp>
        <p:nvSpPr>
          <p:cNvPr id="12" name="テキスト ボックス 11"/>
          <p:cNvSpPr txBox="1"/>
          <p:nvPr/>
        </p:nvSpPr>
        <p:spPr>
          <a:xfrm>
            <a:off x="155078" y="1684546"/>
            <a:ext cx="9425432" cy="1384995"/>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取組の経緯</a:t>
            </a:r>
            <a:r>
              <a:rPr lang="en-US" altLang="ja-JP" sz="1400" dirty="0" smtClean="0">
                <a:solidFill>
                  <a:prstClr val="black"/>
                </a:solidFill>
              </a:rPr>
              <a:t>】</a:t>
            </a:r>
          </a:p>
          <a:p>
            <a:pPr marL="360000" indent="-457200"/>
            <a:r>
              <a:rPr lang="ja-JP" altLang="en-US" sz="1400" dirty="0" smtClean="0">
                <a:solidFill>
                  <a:prstClr val="black"/>
                </a:solidFill>
              </a:rPr>
              <a:t>　　○平成</a:t>
            </a:r>
            <a:r>
              <a:rPr lang="en-US" altLang="ja-JP" sz="1400" dirty="0" smtClean="0">
                <a:solidFill>
                  <a:prstClr val="black"/>
                </a:solidFill>
              </a:rPr>
              <a:t>20</a:t>
            </a:r>
            <a:r>
              <a:rPr lang="ja-JP" altLang="en-US" sz="1400" dirty="0" smtClean="0">
                <a:solidFill>
                  <a:prstClr val="black"/>
                </a:solidFill>
              </a:rPr>
              <a:t>年度から、各センター及びブランチに自己評価の仕組みを導入するが、事業実績や取組内容に差異が生じていたため、高齢者支援の質的標準化を図るための客観的かつ具体的な指標の必要性を認識。</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○市のセンター運営協議会に「評価部会」を設置し、具体的な評価項目や手法について検討。</a:t>
            </a:r>
            <a:r>
              <a:rPr lang="en-US" altLang="ja-JP" sz="1400" dirty="0" smtClean="0">
                <a:solidFill>
                  <a:prstClr val="black"/>
                </a:solidFill>
              </a:rPr>
              <a:t>21</a:t>
            </a:r>
            <a:r>
              <a:rPr lang="ja-JP" altLang="en-US" sz="1400" dirty="0" smtClean="0">
                <a:solidFill>
                  <a:prstClr val="black"/>
                </a:solidFill>
              </a:rPr>
              <a:t>年度から評価を開始。</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○評価方法は、市独自で検討。毎年評価部会で、センターの評価結果を審議し、評価項目も毎年修正される。</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○市のセンター運営協議会は、「センターの応援団」である意識が強く、評価の導入は円滑に進んだ。</a:t>
            </a:r>
            <a:endParaRPr lang="en-US" altLang="ja-JP" sz="1400" dirty="0" smtClean="0">
              <a:solidFill>
                <a:prstClr val="black"/>
              </a:solidFill>
            </a:endParaRPr>
          </a:p>
        </p:txBody>
      </p:sp>
      <p:sp>
        <p:nvSpPr>
          <p:cNvPr id="13" name="テキスト ボックス 12"/>
          <p:cNvSpPr txBox="1"/>
          <p:nvPr/>
        </p:nvSpPr>
        <p:spPr>
          <a:xfrm>
            <a:off x="155074" y="3345374"/>
            <a:ext cx="9425432" cy="3108543"/>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取組の内容</a:t>
            </a:r>
            <a:r>
              <a:rPr lang="en-US" altLang="ja-JP" sz="1400" dirty="0" smtClean="0">
                <a:solidFill>
                  <a:prstClr val="black"/>
                </a:solidFill>
              </a:rPr>
              <a:t>】</a:t>
            </a:r>
          </a:p>
          <a:p>
            <a:pPr marL="360000" indent="-457200"/>
            <a:r>
              <a:rPr lang="ja-JP" altLang="en-US" sz="1400" dirty="0" smtClean="0">
                <a:solidFill>
                  <a:prstClr val="black"/>
                </a:solidFill>
              </a:rPr>
              <a:t>　</a:t>
            </a:r>
            <a:r>
              <a:rPr lang="ja-JP" altLang="en-US" sz="1400" dirty="0">
                <a:solidFill>
                  <a:prstClr val="black"/>
                </a:solidFill>
              </a:rPr>
              <a:t>　</a:t>
            </a:r>
            <a:r>
              <a:rPr lang="ja-JP" altLang="en-US" sz="1400" dirty="0" smtClean="0">
                <a:solidFill>
                  <a:prstClr val="black"/>
                </a:solidFill>
              </a:rPr>
              <a:t>○評価については、「①包括</a:t>
            </a:r>
            <a:r>
              <a:rPr lang="ja-JP" altLang="en-US" sz="1400" dirty="0">
                <a:solidFill>
                  <a:prstClr val="black"/>
                </a:solidFill>
              </a:rPr>
              <a:t>事業実施基準（全センターに実施してほしい基本的項目）」と</a:t>
            </a:r>
            <a:r>
              <a:rPr lang="ja-JP" altLang="en-US" sz="1400" dirty="0" smtClean="0">
                <a:solidFill>
                  <a:prstClr val="black"/>
                </a:solidFill>
              </a:rPr>
              <a:t>「②応用</a:t>
            </a:r>
            <a:r>
              <a:rPr lang="ja-JP" altLang="en-US" sz="1400" dirty="0">
                <a:solidFill>
                  <a:prstClr val="black"/>
                </a:solidFill>
              </a:rPr>
              <a:t>評価</a:t>
            </a:r>
            <a:r>
              <a:rPr lang="ja-JP" altLang="en-US" sz="1400" dirty="0" smtClean="0">
                <a:solidFill>
                  <a:prstClr val="black"/>
                </a:solidFill>
              </a:rPr>
              <a:t>基準（専門性を評価する応用項目）」及び任意の評価として「③課題対応取組報告書（センター個別の課題に基づく項目を設定）」に</a:t>
            </a:r>
            <a:r>
              <a:rPr lang="ja-JP" altLang="en-US" sz="1400" dirty="0">
                <a:solidFill>
                  <a:prstClr val="black"/>
                </a:solidFill>
              </a:rPr>
              <a:t>より評価を行う</a:t>
            </a:r>
            <a:r>
              <a:rPr lang="ja-JP" altLang="en-US" sz="1400" dirty="0" smtClean="0">
                <a:solidFill>
                  <a:prstClr val="black"/>
                </a:solidFill>
              </a:rPr>
              <a:t>。（具体的な評価項目は別紙参照）</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各区が</a:t>
            </a:r>
            <a:r>
              <a:rPr lang="ja-JP" altLang="en-US" sz="1400" dirty="0">
                <a:solidFill>
                  <a:prstClr val="black"/>
                </a:solidFill>
              </a:rPr>
              <a:t>センター</a:t>
            </a:r>
            <a:r>
              <a:rPr lang="ja-JP" altLang="en-US" sz="1400" dirty="0" smtClean="0">
                <a:solidFill>
                  <a:prstClr val="black"/>
                </a:solidFill>
              </a:rPr>
              <a:t>を</a:t>
            </a:r>
            <a:r>
              <a:rPr lang="ja-JP" altLang="en-US" sz="1400" dirty="0">
                <a:solidFill>
                  <a:prstClr val="black"/>
                </a:solidFill>
              </a:rPr>
              <a:t>訪問して実態確認をすることで、日頃の業務の中</a:t>
            </a:r>
            <a:r>
              <a:rPr lang="ja-JP" altLang="en-US" sz="1400" dirty="0" smtClean="0">
                <a:solidFill>
                  <a:prstClr val="black"/>
                </a:solidFill>
              </a:rPr>
              <a:t>でセンターが</a:t>
            </a:r>
            <a:r>
              <a:rPr lang="ja-JP" altLang="en-US" sz="1400" dirty="0">
                <a:solidFill>
                  <a:prstClr val="black"/>
                </a:solidFill>
              </a:rPr>
              <a:t>抱えている課題や悩みを聞きだし、それを共有することで、区と包括との連携が深まり、区内の高齢者支援のためのネットワークづくりの</a:t>
            </a:r>
            <a:r>
              <a:rPr lang="ja-JP" altLang="en-US" sz="1400" dirty="0" smtClean="0">
                <a:solidFill>
                  <a:prstClr val="black"/>
                </a:solidFill>
              </a:rPr>
              <a:t>強化を目指す。</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○各区の担当者と市の担当者ができるだけ共同して訪問調査を実施。</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「地域包括支援センター評価の手引き」を配布し調査の標準化を図って</a:t>
            </a:r>
            <a:r>
              <a:rPr lang="ja-JP" altLang="en-US" sz="1400" dirty="0">
                <a:solidFill>
                  <a:prstClr val="black"/>
                </a:solidFill>
              </a:rPr>
              <a:t>おり</a:t>
            </a:r>
            <a:r>
              <a:rPr lang="ja-JP" altLang="en-US" sz="1400" dirty="0" smtClean="0">
                <a:solidFill>
                  <a:prstClr val="black"/>
                </a:solidFill>
              </a:rPr>
              <a:t>、評価結果にばらつきがでないよう、できるだけ固定メンバーで実施</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評価結果をその場でセンター職員へ伝えており、双方が納得できるよう努めている</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○評価結果について、各区のセンター運営協議会で審議。</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○その後市のセンター運営協議会において、各区の審議結果を承認し、市及び各区のホームページで公表。</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○センターは翌年度当初に、評価結果を踏まえた事業計画を作成。</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a:t>
            </a:r>
            <a:r>
              <a:rPr lang="ja-JP" altLang="en-US" sz="1400" dirty="0">
                <a:solidFill>
                  <a:prstClr val="black"/>
                </a:solidFill>
              </a:rPr>
              <a:t>事業実施基準（基本項目）」を満たして</a:t>
            </a:r>
            <a:r>
              <a:rPr lang="ja-JP" altLang="en-US" sz="1400" dirty="0" smtClean="0">
                <a:solidFill>
                  <a:prstClr val="black"/>
                </a:solidFill>
              </a:rPr>
              <a:t>いないセンターが</a:t>
            </a:r>
            <a:r>
              <a:rPr lang="ja-JP" altLang="en-US" sz="1400" dirty="0">
                <a:solidFill>
                  <a:prstClr val="black"/>
                </a:solidFill>
              </a:rPr>
              <a:t>あれば改善取組計画書を</a:t>
            </a:r>
            <a:r>
              <a:rPr lang="ja-JP" altLang="en-US" sz="1400" dirty="0" smtClean="0">
                <a:solidFill>
                  <a:prstClr val="black"/>
                </a:solidFill>
              </a:rPr>
              <a:t>提出</a:t>
            </a:r>
            <a:endParaRPr lang="ja-JP" altLang="en-US" sz="1400" dirty="0">
              <a:solidFill>
                <a:prstClr val="black"/>
              </a:solidFill>
            </a:endParaRPr>
          </a:p>
        </p:txBody>
      </p:sp>
      <p:sp>
        <p:nvSpPr>
          <p:cNvPr id="14" name="テキスト ボックス 13"/>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lang="ja-JP" altLang="en-US" sz="1600" dirty="0" smtClean="0">
                <a:solidFill>
                  <a:prstClr val="black"/>
                </a:solidFill>
              </a:rPr>
              <a:t>別紙資料５</a:t>
            </a:r>
            <a:endParaRPr lang="ja-JP" altLang="en-US" sz="1600" dirty="0">
              <a:solidFill>
                <a:prstClr val="black"/>
              </a:solidFill>
            </a:endParaRPr>
          </a:p>
        </p:txBody>
      </p:sp>
      <p:sp>
        <p:nvSpPr>
          <p:cNvPr id="9" name="テキスト ボックス 8"/>
          <p:cNvSpPr txBox="1"/>
          <p:nvPr/>
        </p:nvSpPr>
        <p:spPr>
          <a:xfrm>
            <a:off x="8046963" y="1340768"/>
            <a:ext cx="1800200" cy="230832"/>
          </a:xfrm>
          <a:prstGeom prst="rect">
            <a:avLst/>
          </a:prstGeom>
          <a:noFill/>
        </p:spPr>
        <p:txBody>
          <a:bodyPr wrap="square" rtlCol="0">
            <a:spAutoFit/>
          </a:bodyPr>
          <a:lstStyle/>
          <a:p>
            <a:r>
              <a:rPr kumimoji="1" lang="en-US" altLang="ja-JP" sz="900" dirty="0" smtClean="0"/>
              <a:t>※</a:t>
            </a:r>
            <a:r>
              <a:rPr kumimoji="1" lang="ja-JP" altLang="en-US" sz="900" dirty="0" smtClean="0"/>
              <a:t>基本情報は平成</a:t>
            </a:r>
            <a:r>
              <a:rPr kumimoji="1" lang="en-US" altLang="ja-JP" sz="900" dirty="0" smtClean="0"/>
              <a:t>25</a:t>
            </a:r>
            <a:r>
              <a:rPr kumimoji="1" lang="ja-JP" altLang="en-US" sz="900" dirty="0" smtClean="0"/>
              <a:t>年</a:t>
            </a:r>
            <a:r>
              <a:rPr kumimoji="1" lang="en-US" altLang="ja-JP" sz="900" dirty="0" smtClean="0"/>
              <a:t>4</a:t>
            </a:r>
            <a:r>
              <a:rPr kumimoji="1" lang="ja-JP" altLang="en-US" sz="900" dirty="0" smtClean="0"/>
              <a:t>月現在</a:t>
            </a:r>
            <a:endParaRPr kumimoji="1" lang="ja-JP" altLang="en-US" sz="900" dirty="0"/>
          </a:p>
        </p:txBody>
      </p:sp>
      <p:sp>
        <p:nvSpPr>
          <p:cNvPr id="15" name="正方形/長方形 14"/>
          <p:cNvSpPr/>
          <p:nvPr/>
        </p:nvSpPr>
        <p:spPr>
          <a:xfrm rot="5400000">
            <a:off x="-131874" y="6411360"/>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9355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272349" y="4293096"/>
            <a:ext cx="8810742"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dirty="0" smtClean="0">
              <a:solidFill>
                <a:prstClr val="black"/>
              </a:solidFill>
            </a:endParaRPr>
          </a:p>
          <a:p>
            <a:endParaRPr lang="ja-JP" altLang="en-US" dirty="0">
              <a:solidFill>
                <a:prstClr val="black"/>
              </a:solidFill>
            </a:endParaRPr>
          </a:p>
        </p:txBody>
      </p:sp>
      <p:sp>
        <p:nvSpPr>
          <p:cNvPr id="5" name="テキスト ボックス 4"/>
          <p:cNvSpPr txBox="1"/>
          <p:nvPr/>
        </p:nvSpPr>
        <p:spPr>
          <a:xfrm>
            <a:off x="168022" y="476673"/>
            <a:ext cx="9425432" cy="2031325"/>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取組の効果</a:t>
            </a:r>
            <a:r>
              <a:rPr lang="en-US" altLang="ja-JP" sz="1400" dirty="0" smtClean="0">
                <a:solidFill>
                  <a:prstClr val="black"/>
                </a:solidFill>
              </a:rPr>
              <a:t>】</a:t>
            </a:r>
          </a:p>
          <a:p>
            <a:pPr marL="360000" indent="-457200"/>
            <a:r>
              <a:rPr lang="ja-JP" altLang="en-US" sz="1400" dirty="0">
                <a:solidFill>
                  <a:prstClr val="black"/>
                </a:solidFill>
              </a:rPr>
              <a:t>　</a:t>
            </a:r>
            <a:r>
              <a:rPr lang="ja-JP" altLang="en-US" sz="1400" dirty="0" smtClean="0">
                <a:solidFill>
                  <a:prstClr val="black"/>
                </a:solidFill>
              </a:rPr>
              <a:t>（行政の視点）</a:t>
            </a:r>
            <a:endParaRPr lang="en-US" altLang="ja-JP" sz="1400" dirty="0" smtClean="0">
              <a:solidFill>
                <a:prstClr val="black"/>
              </a:solidFill>
            </a:endParaRPr>
          </a:p>
          <a:p>
            <a:pPr marL="360000" indent="-457200"/>
            <a:r>
              <a:rPr lang="ja-JP" altLang="en-US" sz="1400" dirty="0" smtClean="0">
                <a:solidFill>
                  <a:prstClr val="black"/>
                </a:solidFill>
              </a:rPr>
              <a:t>　</a:t>
            </a:r>
            <a:r>
              <a:rPr lang="ja-JP" altLang="en-US" sz="1400" dirty="0">
                <a:solidFill>
                  <a:prstClr val="black"/>
                </a:solidFill>
              </a:rPr>
              <a:t>　○区や市の担当者が各センターの実態を確認する過程で、センターが抱えている悩みや課題を行政と共有することができている</a:t>
            </a:r>
            <a:r>
              <a:rPr lang="ja-JP" altLang="en-US" sz="1400" dirty="0" smtClean="0">
                <a:solidFill>
                  <a:prstClr val="black"/>
                </a:solidFill>
              </a:rPr>
              <a:t>。（区とセンターの連携が深まっている）</a:t>
            </a:r>
            <a:endParaRPr lang="ja-JP" altLang="en-US" sz="1400" dirty="0">
              <a:solidFill>
                <a:prstClr val="black"/>
              </a:solidFill>
            </a:endParaRPr>
          </a:p>
          <a:p>
            <a:pPr marL="360000" indent="-457200"/>
            <a:endParaRPr lang="en-US" altLang="ja-JP" sz="1400" dirty="0" smtClean="0">
              <a:solidFill>
                <a:prstClr val="black"/>
              </a:solidFill>
            </a:endParaRPr>
          </a:p>
          <a:p>
            <a:pPr marL="360000" indent="-457200"/>
            <a:r>
              <a:rPr lang="ja-JP" altLang="en-US" sz="1400" dirty="0" smtClean="0">
                <a:solidFill>
                  <a:prstClr val="black"/>
                </a:solidFill>
              </a:rPr>
              <a:t>　（センターの視点）</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○評価結果が公表されること、また委託期間（大阪市は３年間）が決められていることから、センターは評価の仕組みを自らの事業のアピール材料として使いたいという意識が生まれ、業務の質が向上。</a:t>
            </a:r>
            <a:endParaRPr lang="en-US" altLang="ja-JP" sz="1400" dirty="0" smtClean="0">
              <a:solidFill>
                <a:prstClr val="black"/>
              </a:solidFill>
            </a:endParaRPr>
          </a:p>
          <a:p>
            <a:pPr marL="360000" indent="-457200"/>
            <a:endParaRPr lang="en-US" altLang="ja-JP" sz="1400" dirty="0" smtClean="0">
              <a:solidFill>
                <a:prstClr val="black"/>
              </a:solidFill>
            </a:endParaRPr>
          </a:p>
        </p:txBody>
      </p:sp>
      <p:sp>
        <p:nvSpPr>
          <p:cNvPr id="6" name="テキスト ボックス 5"/>
          <p:cNvSpPr txBox="1"/>
          <p:nvPr/>
        </p:nvSpPr>
        <p:spPr>
          <a:xfrm>
            <a:off x="168020" y="2660398"/>
            <a:ext cx="9425432" cy="1815882"/>
          </a:xfrm>
          <a:prstGeom prst="rect">
            <a:avLst/>
          </a:prstGeom>
          <a:noFill/>
          <a:ln>
            <a:solidFill>
              <a:schemeClr val="tx1"/>
            </a:solidFill>
            <a:prstDash val="dash"/>
          </a:ln>
        </p:spPr>
        <p:txBody>
          <a:bodyPr wrap="square" rtlCol="0">
            <a:spAutoFit/>
          </a:bodyPr>
          <a:lstStyle/>
          <a:p>
            <a:pPr marL="360000" indent="-457200"/>
            <a:r>
              <a:rPr lang="en-US" altLang="ja-JP" sz="1400" dirty="0" smtClean="0">
                <a:solidFill>
                  <a:prstClr val="black"/>
                </a:solidFill>
              </a:rPr>
              <a:t>【</a:t>
            </a:r>
            <a:r>
              <a:rPr lang="ja-JP" altLang="en-US" sz="1400" dirty="0" smtClean="0">
                <a:solidFill>
                  <a:prstClr val="black"/>
                </a:solidFill>
              </a:rPr>
              <a:t>その他、取組の工夫等</a:t>
            </a:r>
            <a:r>
              <a:rPr lang="en-US" altLang="ja-JP" sz="1400" dirty="0" smtClean="0">
                <a:solidFill>
                  <a:prstClr val="black"/>
                </a:solidFill>
              </a:rPr>
              <a:t>】</a:t>
            </a:r>
          </a:p>
          <a:p>
            <a:pPr marL="360000" indent="-457200"/>
            <a:r>
              <a:rPr lang="ja-JP" altLang="en-US" sz="1400" dirty="0">
                <a:solidFill>
                  <a:prstClr val="black"/>
                </a:solidFill>
              </a:rPr>
              <a:t>　</a:t>
            </a:r>
            <a:r>
              <a:rPr lang="ja-JP" altLang="en-US" sz="1400" dirty="0" smtClean="0">
                <a:solidFill>
                  <a:prstClr val="black"/>
                </a:solidFill>
              </a:rPr>
              <a:t>　○「応用評価基準」の項目は１０項目の階層構造があり、すぐには取得できない。</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１項目目から１つずつ達成し、１０項目目の「○」が取得して初めてネットワーク事業が完成するよう設定。委託期間の３年間で、その経過を見られるようにしている。</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評価が高いセンターの取組を順次マニュアル化して取組を支援</a:t>
            </a:r>
            <a:endParaRPr lang="en-US" altLang="ja-JP" sz="1400" dirty="0" smtClean="0">
              <a:solidFill>
                <a:prstClr val="black"/>
              </a:solidFill>
            </a:endParaRPr>
          </a:p>
          <a:p>
            <a:pPr marL="360000" indent="-457200"/>
            <a:endParaRPr lang="en-US" altLang="ja-JP" sz="1400" dirty="0">
              <a:solidFill>
                <a:prstClr val="black"/>
              </a:solidFill>
            </a:endParaRPr>
          </a:p>
          <a:p>
            <a:pPr marL="360000" indent="-457200"/>
            <a:r>
              <a:rPr lang="ja-JP" altLang="en-US" sz="1400" dirty="0" smtClean="0">
                <a:solidFill>
                  <a:prstClr val="black"/>
                </a:solidFill>
              </a:rPr>
              <a:t>　　○行政がセンターを評価するだけでなく、センターが行政を評価する「地域包括支援センターに係る区の支援に関するチェックシート」も実施。結果を区の運営協議会に報告し、行政からセンターへの支援方策についても検討。</a:t>
            </a:r>
            <a:endParaRPr lang="en-US" altLang="ja-JP" sz="1400" dirty="0" smtClean="0">
              <a:solidFill>
                <a:prstClr val="black"/>
              </a:solidFill>
            </a:endParaRPr>
          </a:p>
        </p:txBody>
      </p:sp>
      <p:sp>
        <p:nvSpPr>
          <p:cNvPr id="7" name="テキスト ボックス 6"/>
          <p:cNvSpPr txBox="1"/>
          <p:nvPr/>
        </p:nvSpPr>
        <p:spPr>
          <a:xfrm>
            <a:off x="168020" y="5193197"/>
            <a:ext cx="9278569" cy="430887"/>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「平成</a:t>
            </a:r>
            <a:r>
              <a:rPr lang="en-US" altLang="ja-JP" sz="1100" dirty="0" smtClean="0">
                <a:solidFill>
                  <a:prstClr val="black"/>
                </a:solidFill>
              </a:rPr>
              <a:t>25</a:t>
            </a:r>
            <a:r>
              <a:rPr lang="ja-JP" altLang="en-US" sz="1100" dirty="0" smtClean="0">
                <a:solidFill>
                  <a:prstClr val="black"/>
                </a:solidFill>
              </a:rPr>
              <a:t>年度老人保健健康増進等事業　地域包括支援センターにおける業務実態に関する調査研究事業報告書（三菱総合研究所）」を基に厚生労働省において概要をとりまとめた</a:t>
            </a:r>
            <a:endParaRPr lang="ja-JP" altLang="en-US" sz="1100" dirty="0">
              <a:solidFill>
                <a:prstClr val="black"/>
              </a:solidFill>
            </a:endParaRPr>
          </a:p>
        </p:txBody>
      </p:sp>
      <p:sp>
        <p:nvSpPr>
          <p:cNvPr id="8" name="正方形/長方形 7"/>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40707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95061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fckhpwg4file2h.mhlwds.mhlw.go.jp\課室領域3\12305000_老健局　振興課\介サ・包括ケア\全国会議\（作業用）2607課長会議（真夏）\大阪市\評価の手引き\評価の手引き_PAGE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619" y="0"/>
            <a:ext cx="49506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rot="5400000">
            <a:off x="-96000"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06418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fckhpwg4file2h.mhlwds.mhlw.go.jp\課室領域3\12305000_老健局　振興課\介サ・包括ケア\全国会議\（作業用）2607課長会議（真夏）\大阪市\評価の手引き\評価の手引き_PAGE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1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2156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78" y="0"/>
            <a:ext cx="9901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rot="5400000">
            <a:off x="-113897"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9855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901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97656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fckhpwg4file2h.mhlwds.mhlw.go.jp\課室領域3\12305000_老健局　振興課\介サ・包括ケア\全国会議\（作業用）2607課長会議（真夏）\大阪市\評価の手引き\評価の手引き_PAGE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06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rot="5400000">
            <a:off x="-111767"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31979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49436849"/>
              </p:ext>
            </p:extLst>
          </p:nvPr>
        </p:nvGraphicFramePr>
        <p:xfrm>
          <a:off x="1684768" y="747912"/>
          <a:ext cx="6237693" cy="825957"/>
        </p:xfrm>
        <a:graphic>
          <a:graphicData uri="http://schemas.openxmlformats.org/drawingml/2006/table">
            <a:tbl>
              <a:tblPr firstRow="1" firstCol="1" lastRow="1" lastCol="1" bandRow="1" bandCol="1"/>
              <a:tblGrid>
                <a:gridCol w="1615594"/>
                <a:gridCol w="4622099"/>
              </a:tblGrid>
              <a:tr h="275319">
                <a:tc>
                  <a:txBody>
                    <a:bodyPr/>
                    <a:lstStyle/>
                    <a:p>
                      <a:pPr marL="8890" algn="just">
                        <a:spcAft>
                          <a:spcPts val="0"/>
                        </a:spcAft>
                      </a:pPr>
                      <a:r>
                        <a:rPr lang="ja-JP" sz="1400" kern="0" dirty="0">
                          <a:solidFill>
                            <a:srgbClr val="000000"/>
                          </a:solidFill>
                          <a:effectLst/>
                          <a:latin typeface="+mj-ea"/>
                          <a:ea typeface="+mj-ea"/>
                          <a:cs typeface="ＭＳ Ｐゴシック"/>
                        </a:rPr>
                        <a:t>管内人口</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altLang="ja-JP" sz="1400" kern="0" dirty="0" smtClean="0">
                          <a:solidFill>
                            <a:srgbClr val="000000"/>
                          </a:solidFill>
                          <a:effectLst/>
                          <a:latin typeface="+mj-ea"/>
                          <a:ea typeface="+mj-ea"/>
                          <a:cs typeface="ＭＳ Ｐゴシック"/>
                        </a:rPr>
                        <a:t>1,919,664</a:t>
                      </a:r>
                      <a:r>
                        <a:rPr lang="ja-JP" sz="1400" kern="0" dirty="0" smtClean="0">
                          <a:solidFill>
                            <a:srgbClr val="000000"/>
                          </a:solidFill>
                          <a:effectLst/>
                          <a:latin typeface="+mj-ea"/>
                          <a:ea typeface="+mj-ea"/>
                          <a:cs typeface="ＭＳ Ｐゴシック"/>
                        </a:rPr>
                        <a:t>人</a:t>
                      </a:r>
                      <a:r>
                        <a:rPr lang="ja-JP" altLang="en-US" sz="1400" kern="0" dirty="0" smtClean="0">
                          <a:solidFill>
                            <a:srgbClr val="000000"/>
                          </a:solidFill>
                          <a:effectLst/>
                          <a:latin typeface="+mj-ea"/>
                          <a:ea typeface="+mj-ea"/>
                          <a:cs typeface="ＭＳ Ｐゴシック"/>
                        </a:rPr>
                        <a:t>（</a:t>
                      </a:r>
                      <a:r>
                        <a:rPr lang="ja-JP" sz="1400" kern="0" dirty="0" smtClean="0">
                          <a:solidFill>
                            <a:srgbClr val="000000"/>
                          </a:solidFill>
                          <a:effectLst/>
                          <a:latin typeface="+mj-ea"/>
                          <a:ea typeface="+mj-ea"/>
                          <a:cs typeface="ＭＳ Ｐゴシック"/>
                        </a:rPr>
                        <a:t>うち要</a:t>
                      </a:r>
                      <a:r>
                        <a:rPr lang="ja-JP" sz="1400" kern="0" dirty="0">
                          <a:solidFill>
                            <a:srgbClr val="000000"/>
                          </a:solidFill>
                          <a:effectLst/>
                          <a:latin typeface="+mj-ea"/>
                          <a:ea typeface="+mj-ea"/>
                          <a:cs typeface="ＭＳ Ｐゴシック"/>
                        </a:rPr>
                        <a:t>介護認定者</a:t>
                      </a:r>
                      <a:r>
                        <a:rPr lang="ja-JP" sz="1400" kern="0" dirty="0" smtClean="0">
                          <a:solidFill>
                            <a:srgbClr val="000000"/>
                          </a:solidFill>
                          <a:effectLst/>
                          <a:latin typeface="+mj-ea"/>
                          <a:ea typeface="+mj-ea"/>
                          <a:cs typeface="ＭＳ Ｐゴシック"/>
                        </a:rPr>
                        <a:t>数</a:t>
                      </a:r>
                      <a:r>
                        <a:rPr lang="en-US" altLang="ja-JP" sz="1400" kern="0" dirty="0" smtClean="0">
                          <a:solidFill>
                            <a:srgbClr val="000000"/>
                          </a:solidFill>
                          <a:effectLst/>
                          <a:latin typeface="+mj-ea"/>
                          <a:ea typeface="+mj-ea"/>
                          <a:cs typeface="ＭＳ Ｐゴシック"/>
                        </a:rPr>
                        <a:t>57,590</a:t>
                      </a:r>
                      <a:r>
                        <a:rPr lang="ja-JP" sz="1400" kern="0" dirty="0" smtClean="0">
                          <a:solidFill>
                            <a:srgbClr val="000000"/>
                          </a:solidFill>
                          <a:effectLst/>
                          <a:latin typeface="+mj-ea"/>
                          <a:ea typeface="+mj-ea"/>
                          <a:cs typeface="ＭＳ Ｐゴシック"/>
                        </a:rPr>
                        <a:t>人</a:t>
                      </a:r>
                      <a:r>
                        <a:rPr lang="ja-JP" altLang="en-US" sz="1400" kern="0" dirty="0" smtClean="0">
                          <a:solidFill>
                            <a:srgbClr val="000000"/>
                          </a:solidFill>
                          <a:effectLst/>
                          <a:latin typeface="+mj-ea"/>
                          <a:ea typeface="+mj-ea"/>
                          <a:cs typeface="ＭＳ Ｐゴシック"/>
                        </a:rPr>
                        <a:t>）</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19">
                <a:tc>
                  <a:txBody>
                    <a:bodyPr/>
                    <a:lstStyle/>
                    <a:p>
                      <a:pPr marL="8890" algn="just">
                        <a:spcAft>
                          <a:spcPts val="0"/>
                        </a:spcAft>
                      </a:pPr>
                      <a:r>
                        <a:rPr lang="ja-JP" sz="1400" kern="0" dirty="0" smtClean="0">
                          <a:solidFill>
                            <a:srgbClr val="000000"/>
                          </a:solidFill>
                          <a:effectLst/>
                          <a:latin typeface="+mj-ea"/>
                          <a:ea typeface="+mj-ea"/>
                          <a:cs typeface="ＭＳ Ｐゴシック"/>
                        </a:rPr>
                        <a:t>管内高齢者</a:t>
                      </a:r>
                      <a:r>
                        <a:rPr lang="ja-JP" sz="1400" kern="0" dirty="0">
                          <a:solidFill>
                            <a:srgbClr val="000000"/>
                          </a:solidFill>
                          <a:effectLst/>
                          <a:latin typeface="+mj-ea"/>
                          <a:ea typeface="+mj-ea"/>
                          <a:cs typeface="ＭＳ Ｐゴシック"/>
                        </a:rPr>
                        <a:t>人口</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altLang="ja-JP" sz="1400" kern="0" dirty="0" smtClean="0">
                          <a:solidFill>
                            <a:srgbClr val="000000"/>
                          </a:solidFill>
                          <a:effectLst/>
                          <a:latin typeface="+mj-ea"/>
                          <a:ea typeface="+mj-ea"/>
                          <a:cs typeface="ＭＳ Ｐゴシック"/>
                        </a:rPr>
                        <a:t>424</a:t>
                      </a:r>
                      <a:r>
                        <a:rPr lang="en-US" sz="1400" kern="0" dirty="0" smtClean="0">
                          <a:solidFill>
                            <a:srgbClr val="000000"/>
                          </a:solidFill>
                          <a:effectLst/>
                          <a:latin typeface="+mj-ea"/>
                          <a:ea typeface="+mj-ea"/>
                          <a:cs typeface="ＭＳ Ｐゴシック"/>
                        </a:rPr>
                        <a:t>,</a:t>
                      </a:r>
                      <a:r>
                        <a:rPr lang="en-US" altLang="ja-JP" sz="1400" kern="0" dirty="0" smtClean="0">
                          <a:solidFill>
                            <a:srgbClr val="000000"/>
                          </a:solidFill>
                          <a:effectLst/>
                          <a:latin typeface="+mj-ea"/>
                          <a:ea typeface="+mj-ea"/>
                          <a:cs typeface="ＭＳ Ｐゴシック"/>
                        </a:rPr>
                        <a:t>087</a:t>
                      </a:r>
                      <a:r>
                        <a:rPr lang="ja-JP" sz="1400" kern="0" dirty="0" smtClean="0">
                          <a:solidFill>
                            <a:srgbClr val="000000"/>
                          </a:solidFill>
                          <a:effectLst/>
                          <a:latin typeface="+mj-ea"/>
                          <a:ea typeface="+mj-ea"/>
                          <a:cs typeface="ＭＳ Ｐゴシック"/>
                        </a:rPr>
                        <a:t>人</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19">
                <a:tc>
                  <a:txBody>
                    <a:bodyPr/>
                    <a:lstStyle/>
                    <a:p>
                      <a:pPr marL="8890" algn="just">
                        <a:spcAft>
                          <a:spcPts val="0"/>
                        </a:spcAft>
                      </a:pPr>
                      <a:r>
                        <a:rPr lang="ja-JP" sz="1400" kern="0">
                          <a:solidFill>
                            <a:srgbClr val="000000"/>
                          </a:solidFill>
                          <a:effectLst/>
                          <a:latin typeface="+mj-ea"/>
                          <a:ea typeface="+mj-ea"/>
                          <a:cs typeface="ＭＳ Ｐゴシック"/>
                        </a:rPr>
                        <a:t>管内センター数</a:t>
                      </a:r>
                      <a:endParaRPr lang="ja-JP" sz="1400" kern="10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altLang="ja-JP" sz="1400" kern="0" dirty="0" smtClean="0">
                          <a:solidFill>
                            <a:srgbClr val="000000"/>
                          </a:solidFill>
                          <a:effectLst/>
                          <a:latin typeface="+mj-ea"/>
                          <a:ea typeface="+mj-ea"/>
                          <a:cs typeface="ＭＳ Ｐゴシック"/>
                        </a:rPr>
                        <a:t>27</a:t>
                      </a:r>
                      <a:r>
                        <a:rPr lang="ja-JP" sz="1400" kern="0" dirty="0" smtClean="0">
                          <a:solidFill>
                            <a:srgbClr val="000000"/>
                          </a:solidFill>
                          <a:effectLst/>
                          <a:latin typeface="+mj-ea"/>
                          <a:ea typeface="+mj-ea"/>
                          <a:cs typeface="ＭＳ Ｐゴシック"/>
                        </a:rPr>
                        <a:t>ヶ所</a:t>
                      </a:r>
                      <a:r>
                        <a:rPr lang="ja-JP" altLang="en-US" sz="1400" kern="0" dirty="0" smtClean="0">
                          <a:solidFill>
                            <a:srgbClr val="000000"/>
                          </a:solidFill>
                          <a:effectLst/>
                          <a:latin typeface="+mj-ea"/>
                          <a:ea typeface="+mj-ea"/>
                          <a:cs typeface="ＭＳ Ｐゴシック"/>
                        </a:rPr>
                        <a:t>（すべて委託）</a:t>
                      </a:r>
                      <a:endParaRPr lang="ja-JP" sz="14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コンテンツ プレースホルダー 2"/>
          <p:cNvSpPr txBox="1">
            <a:spLocks/>
          </p:cNvSpPr>
          <p:nvPr/>
        </p:nvSpPr>
        <p:spPr>
          <a:xfrm>
            <a:off x="10018745" y="1520276"/>
            <a:ext cx="8810742" cy="23356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dirty="0">
              <a:solidFill>
                <a:prstClr val="black"/>
              </a:solidFill>
            </a:endParaRPr>
          </a:p>
        </p:txBody>
      </p:sp>
      <p:sp>
        <p:nvSpPr>
          <p:cNvPr id="10" name="タイトル 3"/>
          <p:cNvSpPr txBox="1">
            <a:spLocks/>
          </p:cNvSpPr>
          <p:nvPr/>
        </p:nvSpPr>
        <p:spPr>
          <a:xfrm>
            <a:off x="0" y="-27384"/>
            <a:ext cx="9901238" cy="562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1800" dirty="0" smtClean="0">
                <a:solidFill>
                  <a:prstClr val="white"/>
                </a:solidFill>
                <a:latin typeface="ＭＳ Ｐゴシック"/>
              </a:rPr>
              <a:t>地域包括支援センターの評価に係る取組事例（北海道札幌市）</a:t>
            </a:r>
            <a:r>
              <a:rPr lang="en-US" altLang="ja-JP" sz="1800" dirty="0" smtClean="0">
                <a:solidFill>
                  <a:prstClr val="white"/>
                </a:solidFill>
                <a:latin typeface="ＭＳ Ｐゴシック"/>
              </a:rPr>
              <a:t/>
            </a:r>
            <a:br>
              <a:rPr lang="en-US" altLang="ja-JP" sz="1800" dirty="0" smtClean="0">
                <a:solidFill>
                  <a:prstClr val="white"/>
                </a:solidFill>
                <a:latin typeface="ＭＳ Ｐゴシック"/>
              </a:rPr>
            </a:br>
            <a:r>
              <a:rPr lang="ja-JP" altLang="en-US" sz="1800" dirty="0" smtClean="0">
                <a:solidFill>
                  <a:prstClr val="white"/>
                </a:solidFill>
                <a:latin typeface="ＭＳ Ｐゴシック"/>
              </a:rPr>
              <a:t>～センターの自己評価を起点とした定期的な評価～</a:t>
            </a:r>
            <a:endParaRPr lang="ja-JP" altLang="en-US" sz="1800" dirty="0">
              <a:solidFill>
                <a:prstClr val="white"/>
              </a:solidFill>
              <a:latin typeface="ＭＳ Ｐゴシック"/>
            </a:endParaRPr>
          </a:p>
        </p:txBody>
      </p:sp>
      <p:sp>
        <p:nvSpPr>
          <p:cNvPr id="11" name="テキスト ボックス 10"/>
          <p:cNvSpPr txBox="1"/>
          <p:nvPr/>
        </p:nvSpPr>
        <p:spPr>
          <a:xfrm>
            <a:off x="155080" y="692697"/>
            <a:ext cx="1364808" cy="307777"/>
          </a:xfrm>
          <a:prstGeom prst="rect">
            <a:avLst/>
          </a:prstGeom>
          <a:noFill/>
        </p:spPr>
        <p:txBody>
          <a:bodyPr wrap="square" rtlCol="0">
            <a:spAutoFit/>
          </a:bodyPr>
          <a:lstStyle/>
          <a:p>
            <a:r>
              <a:rPr lang="en-US" altLang="ja-JP" sz="1400" dirty="0">
                <a:solidFill>
                  <a:prstClr val="black"/>
                </a:solidFill>
                <a:latin typeface="ＭＳ Ｐゴシック"/>
              </a:rPr>
              <a:t>【</a:t>
            </a:r>
            <a:r>
              <a:rPr lang="ja-JP" altLang="en-US" sz="1400" dirty="0" smtClean="0">
                <a:solidFill>
                  <a:prstClr val="black"/>
                </a:solidFill>
                <a:latin typeface="ＭＳ Ｐゴシック"/>
              </a:rPr>
              <a:t>基本情報</a:t>
            </a:r>
            <a:r>
              <a:rPr lang="en-US" altLang="ja-JP" sz="1400" dirty="0" smtClean="0">
                <a:solidFill>
                  <a:prstClr val="black"/>
                </a:solidFill>
                <a:latin typeface="ＭＳ Ｐゴシック"/>
              </a:rPr>
              <a:t>】</a:t>
            </a:r>
            <a:endParaRPr lang="ja-JP" altLang="en-US" sz="1400" dirty="0">
              <a:solidFill>
                <a:prstClr val="black"/>
              </a:solidFill>
              <a:latin typeface="ＭＳ Ｐゴシック"/>
            </a:endParaRPr>
          </a:p>
        </p:txBody>
      </p:sp>
      <p:sp>
        <p:nvSpPr>
          <p:cNvPr id="12" name="テキスト ボックス 11"/>
          <p:cNvSpPr txBox="1"/>
          <p:nvPr/>
        </p:nvSpPr>
        <p:spPr>
          <a:xfrm>
            <a:off x="155078" y="1684546"/>
            <a:ext cx="9425432" cy="738664"/>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取組の経緯</a:t>
            </a:r>
            <a:r>
              <a:rPr lang="en-US" altLang="ja-JP" sz="1400" dirty="0" smtClean="0">
                <a:solidFill>
                  <a:prstClr val="black"/>
                </a:solidFill>
              </a:rPr>
              <a:t>】</a:t>
            </a:r>
          </a:p>
          <a:p>
            <a:pPr marL="360000" indent="-457200"/>
            <a:r>
              <a:rPr lang="ja-JP" altLang="en-US" sz="1400" dirty="0" smtClean="0">
                <a:solidFill>
                  <a:prstClr val="black"/>
                </a:solidFill>
              </a:rPr>
              <a:t>　　○平成</a:t>
            </a:r>
            <a:r>
              <a:rPr lang="en-US" altLang="ja-JP" sz="1400" dirty="0" smtClean="0">
                <a:solidFill>
                  <a:prstClr val="black"/>
                </a:solidFill>
              </a:rPr>
              <a:t>18</a:t>
            </a:r>
            <a:r>
              <a:rPr lang="ja-JP" altLang="en-US" sz="1400" dirty="0" smtClean="0">
                <a:solidFill>
                  <a:prstClr val="black"/>
                </a:solidFill>
              </a:rPr>
              <a:t>年度のセンター設置当初から評価を実施。評価方法は、市独自で検討しながら開発したが、方法・様式は年度毎に修正が加えられている。</a:t>
            </a:r>
            <a:endParaRPr lang="en-US" altLang="ja-JP" sz="1400" dirty="0" smtClean="0">
              <a:solidFill>
                <a:prstClr val="black"/>
              </a:solidFill>
            </a:endParaRPr>
          </a:p>
        </p:txBody>
      </p:sp>
      <p:sp>
        <p:nvSpPr>
          <p:cNvPr id="13" name="テキスト ボックス 12"/>
          <p:cNvSpPr txBox="1"/>
          <p:nvPr/>
        </p:nvSpPr>
        <p:spPr>
          <a:xfrm>
            <a:off x="155074" y="2564905"/>
            <a:ext cx="9425432" cy="2462213"/>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取組の内容</a:t>
            </a:r>
            <a:r>
              <a:rPr lang="en-US" altLang="ja-JP" sz="1400" dirty="0" smtClean="0">
                <a:solidFill>
                  <a:prstClr val="black"/>
                </a:solidFill>
              </a:rPr>
              <a:t>】</a:t>
            </a:r>
          </a:p>
          <a:p>
            <a:pPr marL="360000" indent="-457200"/>
            <a:r>
              <a:rPr lang="ja-JP" altLang="en-US" sz="1400" dirty="0" smtClean="0">
                <a:solidFill>
                  <a:prstClr val="black"/>
                </a:solidFill>
              </a:rPr>
              <a:t>　</a:t>
            </a:r>
            <a:r>
              <a:rPr lang="ja-JP" altLang="en-US" sz="1400" dirty="0">
                <a:solidFill>
                  <a:prstClr val="black"/>
                </a:solidFill>
              </a:rPr>
              <a:t>　</a:t>
            </a:r>
            <a:r>
              <a:rPr lang="ja-JP" altLang="en-US" sz="1400" dirty="0" smtClean="0">
                <a:solidFill>
                  <a:prstClr val="black"/>
                </a:solidFill>
              </a:rPr>
              <a:t>○各センターにおいて、当該年度の重点項目とテーマを設定し、自己評価及び各区による評価を実施している。区は、各センターの事業全体についても評価を実施する。</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○行政が評価する巡回訪問は、区の職員（保健福祉課の保健支援係：保健師）が行っている。巡回訪問はセンターだけでなく、市内</a:t>
            </a:r>
            <a:r>
              <a:rPr lang="en-US" altLang="ja-JP" sz="1400" dirty="0" smtClean="0">
                <a:solidFill>
                  <a:prstClr val="black"/>
                </a:solidFill>
              </a:rPr>
              <a:t>53</a:t>
            </a:r>
            <a:r>
              <a:rPr lang="ja-JP" altLang="en-US" sz="1400" dirty="0" smtClean="0">
                <a:solidFill>
                  <a:prstClr val="black"/>
                </a:solidFill>
              </a:rPr>
              <a:t>箇所の介護予防センターも合わせて実施している。</a:t>
            </a:r>
            <a:endParaRPr lang="en-US" altLang="ja-JP" sz="1400" dirty="0" smtClean="0">
              <a:solidFill>
                <a:prstClr val="black"/>
              </a:solidFill>
            </a:endParaRPr>
          </a:p>
          <a:p>
            <a:pPr marL="360000" indent="-457200"/>
            <a:r>
              <a:rPr lang="ja-JP" altLang="en-US" sz="1400" dirty="0" smtClean="0">
                <a:solidFill>
                  <a:prstClr val="black"/>
                </a:solidFill>
              </a:rPr>
              <a:t>　　○巡回</a:t>
            </a:r>
            <a:r>
              <a:rPr lang="ja-JP" altLang="en-US" sz="1400" dirty="0" smtClean="0"/>
              <a:t>時に評価する際のチェック項目は、「①各センターが設定した自主テーマの評価」と「②全市共通テーマの評価」および「③指定介護予防支援事業所としての評価」があり、３種類の評価を行う形となる。（具体的には別紙参照）</a:t>
            </a:r>
            <a:endParaRPr lang="en-US" altLang="ja-JP" sz="1400" dirty="0" smtClean="0"/>
          </a:p>
          <a:p>
            <a:pPr marL="360000" indent="-457200"/>
            <a:r>
              <a:rPr lang="ja-JP" altLang="en-US" sz="1400" dirty="0"/>
              <a:t>　</a:t>
            </a:r>
            <a:r>
              <a:rPr lang="ja-JP" altLang="en-US" sz="1400" dirty="0" smtClean="0"/>
              <a:t>　○各区から市への報告は、評価ごとに冊子等により整理され、市が、総括表を作成し、運営協議会にて報告・審議している。</a:t>
            </a:r>
            <a:endParaRPr lang="en-US" altLang="ja-JP" sz="1400" dirty="0" smtClean="0"/>
          </a:p>
          <a:p>
            <a:pPr marL="360000" indent="-457200"/>
            <a:r>
              <a:rPr lang="ja-JP" altLang="en-US" sz="1400" dirty="0">
                <a:solidFill>
                  <a:prstClr val="black"/>
                </a:solidFill>
              </a:rPr>
              <a:t>　</a:t>
            </a:r>
            <a:r>
              <a:rPr lang="ja-JP" altLang="en-US" sz="1400" dirty="0" smtClean="0">
                <a:solidFill>
                  <a:prstClr val="black"/>
                </a:solidFill>
              </a:rPr>
              <a:t>　○区が巡回訪問して問題点があった場合には、センターへの指導等を各区が対応。</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○各センターにも、市全体の評価結果の報告書を</a:t>
            </a:r>
            <a:r>
              <a:rPr lang="ja-JP" altLang="en-US" sz="1400" dirty="0">
                <a:solidFill>
                  <a:prstClr val="black"/>
                </a:solidFill>
              </a:rPr>
              <a:t>配布</a:t>
            </a:r>
            <a:r>
              <a:rPr lang="ja-JP" altLang="en-US" sz="1400" dirty="0" smtClean="0">
                <a:solidFill>
                  <a:prstClr val="black"/>
                </a:solidFill>
              </a:rPr>
              <a:t>し、情報を共有。</a:t>
            </a:r>
            <a:endParaRPr lang="en-US" altLang="ja-JP" sz="1400" dirty="0" smtClean="0">
              <a:solidFill>
                <a:prstClr val="black"/>
              </a:solidFill>
            </a:endParaRPr>
          </a:p>
        </p:txBody>
      </p:sp>
      <p:sp>
        <p:nvSpPr>
          <p:cNvPr id="9" name="テキスト ボックス 8"/>
          <p:cNvSpPr txBox="1"/>
          <p:nvPr/>
        </p:nvSpPr>
        <p:spPr>
          <a:xfrm>
            <a:off x="194378" y="5211778"/>
            <a:ext cx="9386131" cy="954107"/>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取組の効果</a:t>
            </a:r>
            <a:r>
              <a:rPr lang="en-US" altLang="ja-JP" sz="1400" dirty="0" smtClean="0">
                <a:solidFill>
                  <a:prstClr val="black"/>
                </a:solidFill>
              </a:rPr>
              <a:t>】</a:t>
            </a:r>
          </a:p>
          <a:p>
            <a:pPr marL="360000" indent="-457200"/>
            <a:r>
              <a:rPr lang="ja-JP" altLang="en-US" sz="1400" dirty="0">
                <a:solidFill>
                  <a:prstClr val="black"/>
                </a:solidFill>
              </a:rPr>
              <a:t>　</a:t>
            </a:r>
            <a:r>
              <a:rPr lang="ja-JP" altLang="en-US" sz="1400" dirty="0" smtClean="0">
                <a:solidFill>
                  <a:prstClr val="black"/>
                </a:solidFill>
              </a:rPr>
              <a:t>　○毎年度の評価が集積されており、過去の動き</a:t>
            </a:r>
            <a:r>
              <a:rPr lang="ja-JP" altLang="en-US" sz="1400" dirty="0" smtClean="0"/>
              <a:t>も共有できるので、地域のニーズ把握等に活用できている。</a:t>
            </a:r>
            <a:endParaRPr lang="en-US" altLang="ja-JP" sz="1400" dirty="0" smtClean="0"/>
          </a:p>
          <a:p>
            <a:pPr marL="360000" indent="-457200"/>
            <a:r>
              <a:rPr lang="ja-JP" altLang="en-US" sz="1400" dirty="0"/>
              <a:t>　</a:t>
            </a:r>
            <a:r>
              <a:rPr lang="ja-JP" altLang="en-US" sz="1400" dirty="0" smtClean="0"/>
              <a:t>　○毎年度、巡回訪問による評価を実施することで、区とセンターの担当者が顔の見える関係が構築されている。</a:t>
            </a:r>
            <a:endParaRPr lang="en-US" altLang="ja-JP" sz="1400" dirty="0" smtClean="0"/>
          </a:p>
          <a:p>
            <a:pPr marL="360000" indent="-457200"/>
            <a:r>
              <a:rPr lang="ja-JP" altLang="en-US" sz="1400" dirty="0"/>
              <a:t>　</a:t>
            </a:r>
            <a:r>
              <a:rPr lang="ja-JP" altLang="en-US" sz="1400" dirty="0" smtClean="0"/>
              <a:t>　○毎年評価事業を行うことで、業務改善への意識付けとなっている。</a:t>
            </a:r>
            <a:endParaRPr lang="ja-JP" altLang="en-US" sz="1400" dirty="0"/>
          </a:p>
        </p:txBody>
      </p:sp>
      <p:sp>
        <p:nvSpPr>
          <p:cNvPr id="14" name="テキスト ボックス 13"/>
          <p:cNvSpPr txBox="1"/>
          <p:nvPr/>
        </p:nvSpPr>
        <p:spPr>
          <a:xfrm>
            <a:off x="168020" y="6453337"/>
            <a:ext cx="9278569" cy="430887"/>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「平成</a:t>
            </a:r>
            <a:r>
              <a:rPr lang="en-US" altLang="ja-JP" sz="1100" dirty="0" smtClean="0">
                <a:solidFill>
                  <a:prstClr val="black"/>
                </a:solidFill>
              </a:rPr>
              <a:t>25</a:t>
            </a:r>
            <a:r>
              <a:rPr lang="ja-JP" altLang="en-US" sz="1100" dirty="0" smtClean="0">
                <a:solidFill>
                  <a:prstClr val="black"/>
                </a:solidFill>
              </a:rPr>
              <a:t>年度老人保健健康増進等事業　地域包括支援センターにおける業務実態に関する調査研究事業報告書（三菱総合研究所）」を基に厚生労働省において概要をとりまとめた</a:t>
            </a:r>
            <a:endParaRPr lang="ja-JP" altLang="en-US" sz="1100" dirty="0">
              <a:solidFill>
                <a:prstClr val="black"/>
              </a:solidFill>
            </a:endParaRPr>
          </a:p>
        </p:txBody>
      </p:sp>
      <p:sp>
        <p:nvSpPr>
          <p:cNvPr id="15" name="テキスト ボックス 14"/>
          <p:cNvSpPr txBox="1"/>
          <p:nvPr/>
        </p:nvSpPr>
        <p:spPr>
          <a:xfrm>
            <a:off x="8046963" y="1340768"/>
            <a:ext cx="1800200" cy="230832"/>
          </a:xfrm>
          <a:prstGeom prst="rect">
            <a:avLst/>
          </a:prstGeom>
          <a:noFill/>
        </p:spPr>
        <p:txBody>
          <a:bodyPr wrap="square" rtlCol="0">
            <a:spAutoFit/>
          </a:bodyPr>
          <a:lstStyle/>
          <a:p>
            <a:r>
              <a:rPr kumimoji="1" lang="en-US" altLang="ja-JP" sz="900" dirty="0" smtClean="0"/>
              <a:t>※</a:t>
            </a:r>
            <a:r>
              <a:rPr kumimoji="1" lang="ja-JP" altLang="en-US" sz="900" dirty="0" smtClean="0"/>
              <a:t>基本情報は平成</a:t>
            </a:r>
            <a:r>
              <a:rPr kumimoji="1" lang="en-US" altLang="ja-JP" sz="900" dirty="0" smtClean="0"/>
              <a:t>25</a:t>
            </a:r>
            <a:r>
              <a:rPr kumimoji="1" lang="ja-JP" altLang="en-US" sz="900" dirty="0" smtClean="0"/>
              <a:t>年</a:t>
            </a:r>
            <a:r>
              <a:rPr kumimoji="1" lang="en-US" altLang="ja-JP" sz="900" dirty="0" smtClean="0"/>
              <a:t>4</a:t>
            </a:r>
            <a:r>
              <a:rPr kumimoji="1" lang="ja-JP" altLang="en-US" sz="900" dirty="0" smtClean="0"/>
              <a:t>月現在</a:t>
            </a:r>
            <a:endParaRPr kumimoji="1" lang="ja-JP" altLang="en-US" sz="900" dirty="0"/>
          </a:p>
        </p:txBody>
      </p:sp>
      <p:sp>
        <p:nvSpPr>
          <p:cNvPr id="16" name="正方形/長方形 15"/>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3119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1"/>
          <p:cNvSpPr txBox="1">
            <a:spLocks/>
          </p:cNvSpPr>
          <p:nvPr/>
        </p:nvSpPr>
        <p:spPr>
          <a:xfrm>
            <a:off x="94155" y="44672"/>
            <a:ext cx="9705911" cy="432000"/>
          </a:xfrm>
          <a:prstGeom prst="rect">
            <a:avLst/>
          </a:prstGeom>
          <a:solidFill>
            <a:srgbClr val="FFFF99"/>
          </a:solidFill>
          <a:ln w="9525">
            <a:solidFill>
              <a:schemeClr val="tx1"/>
            </a:solidFill>
          </a:ln>
          <a:effectLst/>
        </p:spPr>
        <p:style>
          <a:lnRef idx="3">
            <a:schemeClr val="lt1"/>
          </a:lnRef>
          <a:fillRef idx="1">
            <a:schemeClr val="accent1"/>
          </a:fillRef>
          <a:effectRef idx="1">
            <a:schemeClr val="accent1"/>
          </a:effectRef>
          <a:fontRef idx="minor">
            <a:schemeClr val="lt1"/>
          </a:fontRef>
        </p:style>
        <p:txBody>
          <a:bodyPr vert="horz" lIns="91440" tIns="36000" rIns="91440" bIns="36000" rtlCol="0" anchor="ctr">
            <a:noAutofit/>
          </a:bodyPr>
          <a:lstStyle/>
          <a:p>
            <a:pPr algn="ctr" defTabSz="913575" fontAlgn="auto">
              <a:spcBef>
                <a:spcPts val="0"/>
              </a:spcBef>
              <a:spcAft>
                <a:spcPts val="0"/>
              </a:spcAft>
              <a:defRPr/>
            </a:pPr>
            <a:r>
              <a:rPr lang="ja-JP" altLang="en-US" sz="2400" b="1" dirty="0" smtClean="0">
                <a:solidFill>
                  <a:prstClr val="black"/>
                </a:solidFill>
              </a:rPr>
              <a:t>地域包括支援センターの機能強化へ向けた方向性</a:t>
            </a:r>
            <a:endParaRPr lang="ja-JP" altLang="en-US" sz="2400" b="1" dirty="0">
              <a:solidFill>
                <a:prstClr val="black"/>
              </a:solidFill>
            </a:endParaRPr>
          </a:p>
        </p:txBody>
      </p:sp>
      <p:sp>
        <p:nvSpPr>
          <p:cNvPr id="28" name="角丸四角形 27"/>
          <p:cNvSpPr/>
          <p:nvPr/>
        </p:nvSpPr>
        <p:spPr>
          <a:xfrm>
            <a:off x="78936" y="1988840"/>
            <a:ext cx="2021253" cy="8288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defTabSz="913575" fontAlgn="auto">
              <a:spcBef>
                <a:spcPts val="0"/>
              </a:spcBef>
              <a:spcAft>
                <a:spcPts val="0"/>
              </a:spcAft>
            </a:pPr>
            <a:r>
              <a:rPr lang="ja-JP" altLang="en-US" sz="1600" b="1" dirty="0">
                <a:solidFill>
                  <a:prstClr val="white"/>
                </a:solidFill>
              </a:rPr>
              <a:t>人員</a:t>
            </a:r>
            <a:r>
              <a:rPr lang="ja-JP" altLang="en-US" sz="1600" b="1" dirty="0" smtClean="0">
                <a:solidFill>
                  <a:prstClr val="white"/>
                </a:solidFill>
              </a:rPr>
              <a:t>体制</a:t>
            </a:r>
            <a:endParaRPr lang="ja-JP" altLang="en-US" sz="1600" b="1" dirty="0">
              <a:solidFill>
                <a:prstClr val="white"/>
              </a:solidFill>
            </a:endParaRPr>
          </a:p>
        </p:txBody>
      </p:sp>
      <p:sp>
        <p:nvSpPr>
          <p:cNvPr id="43" name="角丸四角形 42"/>
          <p:cNvSpPr/>
          <p:nvPr/>
        </p:nvSpPr>
        <p:spPr>
          <a:xfrm>
            <a:off x="3870499" y="1766868"/>
            <a:ext cx="5625920" cy="1116000"/>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marL="180000" indent="-457200" algn="just" defTabSz="913575" fontAlgn="auto">
              <a:spcBef>
                <a:spcPts val="0"/>
              </a:spcBef>
              <a:spcAft>
                <a:spcPts val="0"/>
              </a:spcAft>
            </a:pPr>
            <a:r>
              <a:rPr lang="ja-JP" altLang="en-US" sz="1400" dirty="0" smtClean="0">
                <a:solidFill>
                  <a:prstClr val="black"/>
                </a:solidFill>
              </a:rPr>
              <a:t>○　高齢化の進展、それに伴う相談</a:t>
            </a:r>
            <a:r>
              <a:rPr lang="ja-JP" altLang="en-US" sz="1400" dirty="0">
                <a:solidFill>
                  <a:prstClr val="black"/>
                </a:solidFill>
              </a:rPr>
              <a:t>件数の増加等を勘案し</a:t>
            </a:r>
            <a:r>
              <a:rPr lang="ja-JP" altLang="en-US" sz="1400" dirty="0" smtClean="0">
                <a:solidFill>
                  <a:prstClr val="black"/>
                </a:solidFill>
              </a:rPr>
              <a:t>、センター</a:t>
            </a:r>
            <a:r>
              <a:rPr lang="ja-JP" altLang="en-US" sz="1400" dirty="0">
                <a:solidFill>
                  <a:prstClr val="black"/>
                </a:solidFill>
              </a:rPr>
              <a:t>に</a:t>
            </a:r>
            <a:r>
              <a:rPr lang="ja-JP" altLang="en-US" sz="1400" dirty="0" smtClean="0">
                <a:solidFill>
                  <a:prstClr val="black"/>
                </a:solidFill>
              </a:rPr>
              <a:t>対する</a:t>
            </a:r>
            <a:r>
              <a:rPr lang="ja-JP" altLang="en-US" sz="1400" b="1" u="sng" dirty="0" smtClean="0">
                <a:solidFill>
                  <a:srgbClr val="FF0000"/>
                </a:solidFill>
              </a:rPr>
              <a:t>人員体制</a:t>
            </a:r>
            <a:r>
              <a:rPr lang="ja-JP" altLang="en-US" sz="1400" b="1" u="sng" dirty="0">
                <a:solidFill>
                  <a:srgbClr val="FF0000"/>
                </a:solidFill>
              </a:rPr>
              <a:t>を業務量に応じて適切に</a:t>
            </a:r>
            <a:r>
              <a:rPr lang="ja-JP" altLang="en-US" sz="1400" b="1" u="sng" dirty="0" smtClean="0">
                <a:solidFill>
                  <a:srgbClr val="FF0000"/>
                </a:solidFill>
              </a:rPr>
              <a:t>配置</a:t>
            </a:r>
            <a:r>
              <a:rPr lang="ja-JP" altLang="en-US" sz="1400" dirty="0" smtClean="0">
                <a:solidFill>
                  <a:prstClr val="black"/>
                </a:solidFill>
              </a:rPr>
              <a:t>。</a:t>
            </a:r>
            <a:endParaRPr lang="en-US" altLang="ja-JP" sz="1400" dirty="0" smtClean="0">
              <a:solidFill>
                <a:prstClr val="black"/>
              </a:solidFill>
            </a:endParaRPr>
          </a:p>
          <a:p>
            <a:pPr marL="180000" indent="-457200" algn="just" defTabSz="913575" fontAlgn="auto">
              <a:spcBef>
                <a:spcPts val="0"/>
              </a:spcBef>
              <a:spcAft>
                <a:spcPts val="0"/>
              </a:spcAft>
            </a:pPr>
            <a:r>
              <a:rPr lang="ja-JP" altLang="en-US" sz="1400" dirty="0" smtClean="0">
                <a:solidFill>
                  <a:prstClr val="black"/>
                </a:solidFill>
              </a:rPr>
              <a:t>○　さらに、今後</a:t>
            </a:r>
            <a:r>
              <a:rPr lang="ja-JP" altLang="en-US" sz="1400" dirty="0">
                <a:solidFill>
                  <a:prstClr val="black"/>
                </a:solidFill>
              </a:rPr>
              <a:t>、現在の業務に加え、地域ケア会議の推進、在宅医療・介護の連携強化、認知症施策の推進を図る中で</a:t>
            </a:r>
            <a:r>
              <a:rPr lang="ja-JP" altLang="en-US" sz="1400" dirty="0" smtClean="0">
                <a:solidFill>
                  <a:prstClr val="black"/>
                </a:solidFill>
              </a:rPr>
              <a:t>、</a:t>
            </a:r>
            <a:r>
              <a:rPr lang="ja-JP" altLang="en-US" sz="1400" b="1" u="sng" dirty="0" smtClean="0">
                <a:solidFill>
                  <a:srgbClr val="FF0000"/>
                </a:solidFill>
              </a:rPr>
              <a:t>それぞれのセンターの役割に応じた人員</a:t>
            </a:r>
            <a:r>
              <a:rPr lang="ja-JP" altLang="en-US" sz="1400" b="1" u="sng" dirty="0">
                <a:solidFill>
                  <a:srgbClr val="FF0000"/>
                </a:solidFill>
              </a:rPr>
              <a:t>体制の強化</a:t>
            </a:r>
            <a:r>
              <a:rPr lang="ja-JP" altLang="en-US" sz="1400" dirty="0">
                <a:solidFill>
                  <a:prstClr val="black"/>
                </a:solidFill>
              </a:rPr>
              <a:t>を図ることが</a:t>
            </a:r>
            <a:r>
              <a:rPr lang="ja-JP" altLang="en-US" sz="1400" dirty="0" smtClean="0">
                <a:solidFill>
                  <a:prstClr val="black"/>
                </a:solidFill>
              </a:rPr>
              <a:t>必要。</a:t>
            </a:r>
            <a:endParaRPr lang="ja-JP" altLang="en-US" sz="1400" dirty="0">
              <a:solidFill>
                <a:prstClr val="black"/>
              </a:solidFill>
            </a:endParaRPr>
          </a:p>
        </p:txBody>
      </p:sp>
      <p:sp>
        <p:nvSpPr>
          <p:cNvPr id="44" name="角丸四角形 43"/>
          <p:cNvSpPr/>
          <p:nvPr/>
        </p:nvSpPr>
        <p:spPr>
          <a:xfrm>
            <a:off x="3870504" y="3212976"/>
            <a:ext cx="5625920" cy="972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defTabSz="913575" fontAlgn="auto">
              <a:spcBef>
                <a:spcPts val="0"/>
              </a:spcBef>
              <a:spcAft>
                <a:spcPts val="0"/>
              </a:spcAft>
            </a:pPr>
            <a:r>
              <a:rPr lang="ja-JP" altLang="en-US" sz="1400" dirty="0" smtClean="0">
                <a:solidFill>
                  <a:prstClr val="black"/>
                </a:solidFill>
              </a:rPr>
              <a:t>○　在宅</a:t>
            </a:r>
            <a:r>
              <a:rPr lang="ja-JP" altLang="en-US" sz="1400" dirty="0">
                <a:solidFill>
                  <a:prstClr val="black"/>
                </a:solidFill>
              </a:rPr>
              <a:t>医療・介護の連携強化</a:t>
            </a:r>
            <a:r>
              <a:rPr lang="ja-JP" altLang="en-US" sz="1400" dirty="0" smtClean="0">
                <a:solidFill>
                  <a:prstClr val="black"/>
                </a:solidFill>
              </a:rPr>
              <a:t>、地域ケア会議、認知症</a:t>
            </a:r>
            <a:r>
              <a:rPr lang="ja-JP" altLang="en-US" sz="1400" dirty="0">
                <a:solidFill>
                  <a:prstClr val="black"/>
                </a:solidFill>
              </a:rPr>
              <a:t>施策の</a:t>
            </a:r>
            <a:r>
              <a:rPr lang="ja-JP" altLang="en-US" sz="1400" dirty="0" smtClean="0">
                <a:solidFill>
                  <a:prstClr val="black"/>
                </a:solidFill>
              </a:rPr>
              <a:t>推進等を</a:t>
            </a:r>
            <a:r>
              <a:rPr lang="ja-JP" altLang="en-US" sz="1400" dirty="0">
                <a:solidFill>
                  <a:prstClr val="black"/>
                </a:solidFill>
              </a:rPr>
              <a:t>図る中で</a:t>
            </a:r>
            <a:r>
              <a:rPr lang="ja-JP" altLang="en-US" sz="1400" dirty="0" smtClean="0">
                <a:solidFill>
                  <a:prstClr val="black"/>
                </a:solidFill>
              </a:rPr>
              <a:t>、</a:t>
            </a:r>
            <a:r>
              <a:rPr lang="ja-JP" altLang="en-US" sz="1400" b="1" u="sng" dirty="0" smtClean="0">
                <a:solidFill>
                  <a:srgbClr val="FF0000"/>
                </a:solidFill>
              </a:rPr>
              <a:t>地域の中で直営等基幹となるセンターや機能強化型のセンターを位置付けるなど、センター間の役割分担・連携を強化</a:t>
            </a:r>
            <a:r>
              <a:rPr lang="ja-JP" altLang="en-US" sz="1400" dirty="0" smtClean="0">
                <a:solidFill>
                  <a:prstClr val="black"/>
                </a:solidFill>
              </a:rPr>
              <a:t>し、効率的かつ効果的な運営を目指す。</a:t>
            </a:r>
            <a:endParaRPr lang="en-US" altLang="ja-JP" sz="1400" dirty="0" smtClean="0">
              <a:solidFill>
                <a:prstClr val="black"/>
              </a:solidFill>
            </a:endParaRPr>
          </a:p>
        </p:txBody>
      </p:sp>
      <p:sp>
        <p:nvSpPr>
          <p:cNvPr id="45" name="角丸四角形 44"/>
          <p:cNvSpPr/>
          <p:nvPr/>
        </p:nvSpPr>
        <p:spPr>
          <a:xfrm>
            <a:off x="3870505" y="4437112"/>
            <a:ext cx="5578033" cy="936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defTabSz="913575" fontAlgn="auto">
              <a:spcBef>
                <a:spcPts val="0"/>
              </a:spcBef>
              <a:spcAft>
                <a:spcPts val="0"/>
              </a:spcAft>
            </a:pPr>
            <a:r>
              <a:rPr lang="ja-JP" altLang="en-US" sz="1400" dirty="0" smtClean="0">
                <a:solidFill>
                  <a:prstClr val="black"/>
                </a:solidFill>
              </a:rPr>
              <a:t>○　委託型</a:t>
            </a:r>
            <a:r>
              <a:rPr lang="ja-JP" altLang="en-US" sz="1400" dirty="0">
                <a:solidFill>
                  <a:prstClr val="black"/>
                </a:solidFill>
              </a:rPr>
              <a:t>センターに対して、市町村が提示する</a:t>
            </a:r>
            <a:r>
              <a:rPr lang="ja-JP" altLang="en-US" sz="1400" b="1" u="sng" dirty="0">
                <a:solidFill>
                  <a:srgbClr val="FF0000"/>
                </a:solidFill>
              </a:rPr>
              <a:t>委託方針</a:t>
            </a:r>
            <a:r>
              <a:rPr lang="ja-JP" altLang="en-US" sz="1400" dirty="0">
                <a:solidFill>
                  <a:prstClr val="black"/>
                </a:solidFill>
              </a:rPr>
              <a:t>について、</a:t>
            </a:r>
            <a:r>
              <a:rPr lang="ja-JP" altLang="en-US" sz="1400" b="1" u="sng" dirty="0" smtClean="0">
                <a:solidFill>
                  <a:srgbClr val="FF0000"/>
                </a:solidFill>
              </a:rPr>
              <a:t>より具体的な内容</a:t>
            </a:r>
            <a:r>
              <a:rPr lang="ja-JP" altLang="en-US" sz="1400" b="1" u="sng" dirty="0">
                <a:solidFill>
                  <a:srgbClr val="FF0000"/>
                </a:solidFill>
              </a:rPr>
              <a:t>を</a:t>
            </a:r>
            <a:r>
              <a:rPr lang="ja-JP" altLang="en-US" sz="1400" b="1" u="sng" dirty="0" smtClean="0">
                <a:solidFill>
                  <a:srgbClr val="FF0000"/>
                </a:solidFill>
              </a:rPr>
              <a:t>提示することを推進。</a:t>
            </a:r>
            <a:endParaRPr lang="en-US" altLang="ja-JP" sz="1400" b="1" u="sng" dirty="0" smtClean="0">
              <a:solidFill>
                <a:srgbClr val="FF0000"/>
              </a:solidFill>
            </a:endParaRPr>
          </a:p>
          <a:p>
            <a:pPr marL="180000" indent="-457200" algn="just" defTabSz="913575" fontAlgn="auto">
              <a:spcBef>
                <a:spcPts val="0"/>
              </a:spcBef>
              <a:spcAft>
                <a:spcPts val="0"/>
              </a:spcAft>
            </a:pPr>
            <a:r>
              <a:rPr lang="ja-JP" altLang="en-US" sz="1400" dirty="0" smtClean="0">
                <a:solidFill>
                  <a:prstClr val="black"/>
                </a:solidFill>
              </a:rPr>
              <a:t>○　これにより、市町村との役割分担、それぞれのセンターが担うべき業務内容</a:t>
            </a:r>
            <a:r>
              <a:rPr lang="ja-JP" altLang="en-US" sz="1400" dirty="0">
                <a:solidFill>
                  <a:prstClr val="black"/>
                </a:solidFill>
              </a:rPr>
              <a:t>を</a:t>
            </a:r>
            <a:r>
              <a:rPr lang="ja-JP" altLang="en-US" sz="1400" dirty="0" smtClean="0">
                <a:solidFill>
                  <a:prstClr val="black"/>
                </a:solidFill>
              </a:rPr>
              <a:t>明確化。</a:t>
            </a:r>
            <a:endParaRPr lang="en-US" altLang="ja-JP" sz="1400" dirty="0" smtClean="0">
              <a:solidFill>
                <a:prstClr val="black"/>
              </a:solidFill>
            </a:endParaRPr>
          </a:p>
        </p:txBody>
      </p:sp>
      <p:sp>
        <p:nvSpPr>
          <p:cNvPr id="38" name="角丸四角形 37"/>
          <p:cNvSpPr/>
          <p:nvPr/>
        </p:nvSpPr>
        <p:spPr>
          <a:xfrm>
            <a:off x="56435" y="3284984"/>
            <a:ext cx="2043742" cy="216024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業務内容の見直し</a:t>
            </a:r>
            <a:endParaRPr lang="ja-JP" altLang="en-US" sz="1600" b="1" dirty="0">
              <a:solidFill>
                <a:prstClr val="white"/>
              </a:solidFill>
            </a:endParaRPr>
          </a:p>
        </p:txBody>
      </p:sp>
      <p:sp>
        <p:nvSpPr>
          <p:cNvPr id="31" name="角丸四角形 30"/>
          <p:cNvSpPr/>
          <p:nvPr/>
        </p:nvSpPr>
        <p:spPr>
          <a:xfrm>
            <a:off x="78936" y="5733256"/>
            <a:ext cx="2021253" cy="6840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defTabSz="913575" fontAlgn="auto">
              <a:spcBef>
                <a:spcPts val="0"/>
              </a:spcBef>
              <a:spcAft>
                <a:spcPts val="0"/>
              </a:spcAft>
            </a:pPr>
            <a:r>
              <a:rPr lang="ja-JP" altLang="en-US" sz="1600" b="1" dirty="0" smtClean="0">
                <a:solidFill>
                  <a:prstClr val="white"/>
                </a:solidFill>
              </a:rPr>
              <a:t>効果的な運営の継続</a:t>
            </a:r>
            <a:endParaRPr lang="ja-JP" altLang="en-US" sz="1600" b="1" dirty="0">
              <a:solidFill>
                <a:prstClr val="white"/>
              </a:solidFill>
            </a:endParaRPr>
          </a:p>
        </p:txBody>
      </p:sp>
      <p:sp>
        <p:nvSpPr>
          <p:cNvPr id="48" name="角丸四角形 47"/>
          <p:cNvSpPr/>
          <p:nvPr/>
        </p:nvSpPr>
        <p:spPr>
          <a:xfrm>
            <a:off x="3870505" y="5551140"/>
            <a:ext cx="5578033" cy="126876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marL="180000" indent="-457200" algn="just" defTabSz="913575" fontAlgn="auto">
              <a:spcBef>
                <a:spcPts val="0"/>
              </a:spcBef>
              <a:spcAft>
                <a:spcPts val="0"/>
              </a:spcAft>
            </a:pPr>
            <a:r>
              <a:rPr lang="ja-JP" altLang="en-US" sz="1400" dirty="0" smtClean="0">
                <a:solidFill>
                  <a:prstClr val="black"/>
                </a:solidFill>
              </a:rPr>
              <a:t>○　センター</a:t>
            </a:r>
            <a:r>
              <a:rPr lang="ja-JP" altLang="en-US" sz="1400" dirty="0">
                <a:solidFill>
                  <a:prstClr val="black"/>
                </a:solidFill>
              </a:rPr>
              <a:t>がより充実した機能を果たして</a:t>
            </a:r>
            <a:r>
              <a:rPr lang="ja-JP" altLang="en-US" sz="1400" dirty="0" smtClean="0">
                <a:solidFill>
                  <a:prstClr val="black"/>
                </a:solidFill>
              </a:rPr>
              <a:t>いくには、運営に対する評価が必要。（現在、約３割の市町村が評価を実施）</a:t>
            </a:r>
            <a:endParaRPr lang="en-US" altLang="ja-JP" sz="1400" dirty="0" smtClean="0">
              <a:solidFill>
                <a:prstClr val="black"/>
              </a:solidFill>
            </a:endParaRPr>
          </a:p>
          <a:p>
            <a:pPr marL="180000" indent="-457200" algn="just" defTabSz="913575" fontAlgn="auto">
              <a:spcBef>
                <a:spcPts val="0"/>
              </a:spcBef>
              <a:spcAft>
                <a:spcPts val="0"/>
              </a:spcAft>
            </a:pPr>
            <a:r>
              <a:rPr lang="ja-JP" altLang="en-US" sz="1400" dirty="0" smtClean="0">
                <a:solidFill>
                  <a:prstClr val="black"/>
                </a:solidFill>
              </a:rPr>
              <a:t>○　</a:t>
            </a:r>
            <a:r>
              <a:rPr lang="ja-JP" altLang="en-US" sz="1400" b="1" u="sng" dirty="0" smtClean="0">
                <a:solidFill>
                  <a:srgbClr val="FF0000"/>
                </a:solidFill>
              </a:rPr>
              <a:t>市町村運営協議会等による評価の取組、ＰＤＣＡの充実等、継続的な評価・点検の取組を強化。</a:t>
            </a:r>
            <a:endParaRPr lang="en-US" altLang="ja-JP" sz="1400" b="1" u="sng" dirty="0">
              <a:solidFill>
                <a:srgbClr val="FF0000"/>
              </a:solidFill>
            </a:endParaRPr>
          </a:p>
          <a:p>
            <a:pPr marL="180000" indent="-457200" algn="just" defTabSz="913575" fontAlgn="auto">
              <a:spcBef>
                <a:spcPts val="0"/>
              </a:spcBef>
              <a:spcAft>
                <a:spcPts val="0"/>
              </a:spcAft>
            </a:pPr>
            <a:r>
              <a:rPr lang="en-US" altLang="ja-JP" sz="1400" b="1" dirty="0" smtClean="0">
                <a:solidFill>
                  <a:srgbClr val="FF0000"/>
                </a:solidFill>
              </a:rPr>
              <a:t>        </a:t>
            </a:r>
            <a:r>
              <a:rPr lang="ja-JP" altLang="en-US" sz="1400" dirty="0">
                <a:solidFill>
                  <a:prstClr val="black"/>
                </a:solidFill>
              </a:rPr>
              <a:t>併せて</a:t>
            </a:r>
            <a:r>
              <a:rPr lang="ja-JP" altLang="en-US" sz="1400" dirty="0" smtClean="0">
                <a:solidFill>
                  <a:prstClr val="black"/>
                </a:solidFill>
              </a:rPr>
              <a:t>、情報公表制度を活用し、センターの取組について周知する。</a:t>
            </a:r>
            <a:endParaRPr lang="en-US" altLang="ja-JP" sz="1400" dirty="0" smtClean="0">
              <a:solidFill>
                <a:prstClr val="black"/>
              </a:solidFill>
            </a:endParaRPr>
          </a:p>
        </p:txBody>
      </p:sp>
      <p:sp>
        <p:nvSpPr>
          <p:cNvPr id="49" name="加算記号 48"/>
          <p:cNvSpPr/>
          <p:nvPr/>
        </p:nvSpPr>
        <p:spPr>
          <a:xfrm>
            <a:off x="6623475" y="4205848"/>
            <a:ext cx="287894"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51" name="加算記号 50"/>
          <p:cNvSpPr/>
          <p:nvPr/>
        </p:nvSpPr>
        <p:spPr>
          <a:xfrm>
            <a:off x="6623475" y="2924944"/>
            <a:ext cx="287894"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53" name="加算記号 52"/>
          <p:cNvSpPr/>
          <p:nvPr/>
        </p:nvSpPr>
        <p:spPr>
          <a:xfrm>
            <a:off x="6630870" y="5301208"/>
            <a:ext cx="287894"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2" name="テキスト ボックス 1"/>
          <p:cNvSpPr txBox="1"/>
          <p:nvPr/>
        </p:nvSpPr>
        <p:spPr>
          <a:xfrm>
            <a:off x="94155" y="476672"/>
            <a:ext cx="9705911" cy="923330"/>
          </a:xfrm>
          <a:prstGeom prst="rect">
            <a:avLst/>
          </a:prstGeom>
          <a:noFill/>
          <a:ln>
            <a:solidFill>
              <a:schemeClr val="tx1"/>
            </a:solidFill>
          </a:ln>
        </p:spPr>
        <p:txBody>
          <a:bodyPr wrap="square" rtlCol="0">
            <a:spAutoFit/>
          </a:bodyPr>
          <a:lstStyle/>
          <a:p>
            <a:pPr algn="l" defTabSz="913575" fontAlgn="auto">
              <a:spcBef>
                <a:spcPts val="0"/>
              </a:spcBef>
              <a:spcAft>
                <a:spcPts val="0"/>
              </a:spcAft>
            </a:pPr>
            <a:r>
              <a:rPr lang="ja-JP" altLang="en-US" dirty="0" smtClean="0">
                <a:solidFill>
                  <a:prstClr val="black"/>
                </a:solidFill>
                <a:latin typeface="Calibri"/>
                <a:ea typeface="ＭＳ Ｐゴシック"/>
              </a:rPr>
              <a:t>　 地域包括支援センターは、行政</a:t>
            </a:r>
            <a:r>
              <a:rPr lang="ja-JP" altLang="en-US" dirty="0">
                <a:solidFill>
                  <a:prstClr val="black"/>
                </a:solidFill>
                <a:latin typeface="Calibri"/>
                <a:ea typeface="ＭＳ Ｐゴシック"/>
              </a:rPr>
              <a:t>直営型</a:t>
            </a:r>
            <a:r>
              <a:rPr lang="ja-JP" altLang="en-US" dirty="0" smtClean="0">
                <a:solidFill>
                  <a:prstClr val="black"/>
                </a:solidFill>
                <a:latin typeface="Calibri"/>
                <a:ea typeface="ＭＳ Ｐゴシック"/>
              </a:rPr>
              <a:t>、委託型にかかわらず、行政（市町村）機能の一部として地域の最前線に立ち、地域包括ケアシステムにおける中核的な機関として期待されることから、現状の課題や今後求められる役割を勘案しながら、複合的に機能強化を図ることが重要。</a:t>
            </a:r>
            <a:endParaRPr lang="ja-JP" altLang="en-US" dirty="0">
              <a:solidFill>
                <a:prstClr val="black"/>
              </a:solidFill>
              <a:latin typeface="Calibri"/>
              <a:ea typeface="ＭＳ Ｐゴシック"/>
            </a:endParaRPr>
          </a:p>
        </p:txBody>
      </p:sp>
      <p:sp>
        <p:nvSpPr>
          <p:cNvPr id="5" name="テキスト ボックス 4"/>
          <p:cNvSpPr txBox="1"/>
          <p:nvPr/>
        </p:nvSpPr>
        <p:spPr>
          <a:xfrm>
            <a:off x="5634038" y="1412776"/>
            <a:ext cx="2848765" cy="369332"/>
          </a:xfrm>
          <a:prstGeom prst="rect">
            <a:avLst/>
          </a:prstGeom>
          <a:noFill/>
        </p:spPr>
        <p:txBody>
          <a:bodyPr wrap="square" rtlCol="0">
            <a:spAutoFit/>
          </a:bodyPr>
          <a:lstStyle/>
          <a:p>
            <a:pPr algn="l" defTabSz="913575" fontAlgn="auto">
              <a:spcBef>
                <a:spcPts val="0"/>
              </a:spcBef>
              <a:spcAft>
                <a:spcPts val="0"/>
              </a:spcAft>
            </a:pPr>
            <a:r>
              <a:rPr lang="ja-JP" altLang="en-US" dirty="0" smtClean="0">
                <a:solidFill>
                  <a:prstClr val="black"/>
                </a:solidFill>
                <a:latin typeface="ＤＦ特太ゴシック体" pitchFamily="49" charset="-128"/>
                <a:ea typeface="ＤＦ特太ゴシック体" pitchFamily="49" charset="-128"/>
              </a:rPr>
              <a:t>（　方　向　性　）</a:t>
            </a:r>
            <a:endParaRPr lang="ja-JP" altLang="en-US" dirty="0">
              <a:solidFill>
                <a:prstClr val="black"/>
              </a:solidFill>
              <a:latin typeface="ＤＦ特太ゴシック体" pitchFamily="49" charset="-128"/>
              <a:ea typeface="ＤＦ特太ゴシック体" pitchFamily="49" charset="-128"/>
            </a:endParaRPr>
          </a:p>
        </p:txBody>
      </p:sp>
      <p:sp>
        <p:nvSpPr>
          <p:cNvPr id="20" name="テキスト ボックス 19"/>
          <p:cNvSpPr txBox="1"/>
          <p:nvPr/>
        </p:nvSpPr>
        <p:spPr>
          <a:xfrm rot="5400000">
            <a:off x="9066977" y="5958864"/>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別紙資料２</a:t>
            </a:r>
            <a:endParaRPr kumimoji="1" lang="ja-JP" altLang="en-US" sz="1600" dirty="0"/>
          </a:p>
        </p:txBody>
      </p:sp>
      <p:sp>
        <p:nvSpPr>
          <p:cNvPr id="12" name="右矢印 11"/>
          <p:cNvSpPr/>
          <p:nvPr/>
        </p:nvSpPr>
        <p:spPr>
          <a:xfrm>
            <a:off x="2109982" y="1916744"/>
            <a:ext cx="1760523" cy="1008200"/>
          </a:xfrm>
          <a:prstGeom prst="rightArrow">
            <a:avLst>
              <a:gd name="adj1" fmla="val 50000"/>
              <a:gd name="adj2" fmla="val 35128"/>
            </a:avLst>
          </a:prstGeom>
          <a:noFill/>
        </p:spPr>
        <p:style>
          <a:lnRef idx="2">
            <a:schemeClr val="dk1"/>
          </a:lnRef>
          <a:fillRef idx="1">
            <a:schemeClr val="lt1"/>
          </a:fillRef>
          <a:effectRef idx="0">
            <a:schemeClr val="dk1"/>
          </a:effectRef>
          <a:fontRef idx="minor">
            <a:schemeClr val="dk1"/>
          </a:fontRef>
        </p:style>
        <p:txBody>
          <a:bodyPr lIns="36000" rIns="0" rtlCol="0" anchor="ctr"/>
          <a:lstStyle/>
          <a:p>
            <a:pPr algn="l" defTabSz="913575" fontAlgn="auto">
              <a:spcBef>
                <a:spcPts val="0"/>
              </a:spcBef>
              <a:spcAft>
                <a:spcPts val="0"/>
              </a:spcAft>
            </a:pPr>
            <a:r>
              <a:rPr lang="ja-JP" altLang="en-US" sz="1200" dirty="0" smtClean="0">
                <a:solidFill>
                  <a:prstClr val="black"/>
                </a:solidFill>
              </a:rPr>
              <a:t>業務量に応じた配置</a:t>
            </a:r>
            <a:endParaRPr lang="en-US" altLang="ja-JP" sz="1200" dirty="0" smtClean="0">
              <a:solidFill>
                <a:prstClr val="black"/>
              </a:solidFill>
            </a:endParaRPr>
          </a:p>
        </p:txBody>
      </p:sp>
      <p:sp>
        <p:nvSpPr>
          <p:cNvPr id="39" name="右矢印 38"/>
          <p:cNvSpPr/>
          <p:nvPr/>
        </p:nvSpPr>
        <p:spPr>
          <a:xfrm>
            <a:off x="2115967" y="4437112"/>
            <a:ext cx="1753397" cy="1008112"/>
          </a:xfrm>
          <a:prstGeom prst="rightArrow">
            <a:avLst>
              <a:gd name="adj1" fmla="val 50000"/>
              <a:gd name="adj2" fmla="val 32444"/>
            </a:avLst>
          </a:prstGeom>
          <a:noFill/>
        </p:spPr>
        <p:style>
          <a:lnRef idx="2">
            <a:schemeClr val="dk1"/>
          </a:lnRef>
          <a:fillRef idx="1">
            <a:schemeClr val="lt1"/>
          </a:fillRef>
          <a:effectRef idx="0">
            <a:schemeClr val="dk1"/>
          </a:effectRef>
          <a:fontRef idx="minor">
            <a:schemeClr val="dk1"/>
          </a:fontRef>
        </p:style>
        <p:txBody>
          <a:bodyPr lIns="36000" rIns="0" rtlCol="0" anchor="ctr"/>
          <a:lstStyle/>
          <a:p>
            <a:pPr algn="l" defTabSz="913575" fontAlgn="auto">
              <a:spcBef>
                <a:spcPts val="0"/>
              </a:spcBef>
              <a:spcAft>
                <a:spcPts val="0"/>
              </a:spcAft>
            </a:pPr>
            <a:r>
              <a:rPr lang="ja-JP" altLang="en-US" sz="1200" dirty="0" smtClean="0">
                <a:solidFill>
                  <a:prstClr val="black"/>
                </a:solidFill>
              </a:rPr>
              <a:t>行政との</a:t>
            </a:r>
            <a:endParaRPr lang="en-US" altLang="ja-JP" sz="1200" dirty="0" smtClean="0">
              <a:solidFill>
                <a:prstClr val="black"/>
              </a:solidFill>
            </a:endParaRPr>
          </a:p>
          <a:p>
            <a:pPr algn="l" defTabSz="913575" fontAlgn="auto">
              <a:spcBef>
                <a:spcPts val="0"/>
              </a:spcBef>
              <a:spcAft>
                <a:spcPts val="0"/>
              </a:spcAft>
            </a:pPr>
            <a:r>
              <a:rPr lang="ja-JP" altLang="en-US" sz="1200" dirty="0">
                <a:solidFill>
                  <a:prstClr val="black"/>
                </a:solidFill>
              </a:rPr>
              <a:t>役割</a:t>
            </a:r>
            <a:r>
              <a:rPr lang="ja-JP" altLang="en-US" sz="1200" dirty="0" smtClean="0">
                <a:solidFill>
                  <a:prstClr val="black"/>
                </a:solidFill>
              </a:rPr>
              <a:t>分担・連携強化</a:t>
            </a:r>
            <a:endParaRPr lang="en-US" altLang="ja-JP" sz="1200" dirty="0" smtClean="0">
              <a:solidFill>
                <a:prstClr val="black"/>
              </a:solidFill>
            </a:endParaRPr>
          </a:p>
        </p:txBody>
      </p:sp>
      <p:sp>
        <p:nvSpPr>
          <p:cNvPr id="41" name="右矢印 40"/>
          <p:cNvSpPr/>
          <p:nvPr/>
        </p:nvSpPr>
        <p:spPr>
          <a:xfrm>
            <a:off x="2119720" y="3285160"/>
            <a:ext cx="1748961" cy="1079944"/>
          </a:xfrm>
          <a:prstGeom prst="rightArrow">
            <a:avLst>
              <a:gd name="adj1" fmla="val 50000"/>
              <a:gd name="adj2" fmla="val 28149"/>
            </a:avLst>
          </a:prstGeom>
          <a:noFill/>
        </p:spPr>
        <p:style>
          <a:lnRef idx="2">
            <a:schemeClr val="dk1"/>
          </a:lnRef>
          <a:fillRef idx="1">
            <a:schemeClr val="lt1"/>
          </a:fillRef>
          <a:effectRef idx="0">
            <a:schemeClr val="dk1"/>
          </a:effectRef>
          <a:fontRef idx="minor">
            <a:schemeClr val="dk1"/>
          </a:fontRef>
        </p:style>
        <p:txBody>
          <a:bodyPr lIns="36000" rIns="0" rtlCol="0" anchor="ctr"/>
          <a:lstStyle/>
          <a:p>
            <a:pPr algn="l" defTabSz="913575" fontAlgn="auto">
              <a:spcBef>
                <a:spcPts val="0"/>
              </a:spcBef>
              <a:spcAft>
                <a:spcPts val="0"/>
              </a:spcAft>
            </a:pPr>
            <a:r>
              <a:rPr lang="ja-JP" altLang="en-US" sz="1200" dirty="0" smtClean="0">
                <a:solidFill>
                  <a:prstClr val="black"/>
                </a:solidFill>
              </a:rPr>
              <a:t>センター間の</a:t>
            </a:r>
            <a:endParaRPr lang="en-US" altLang="ja-JP" sz="1200" dirty="0" smtClean="0">
              <a:solidFill>
                <a:prstClr val="black"/>
              </a:solidFill>
            </a:endParaRPr>
          </a:p>
          <a:p>
            <a:pPr algn="l" defTabSz="913575" fontAlgn="auto">
              <a:spcBef>
                <a:spcPts val="0"/>
              </a:spcBef>
              <a:spcAft>
                <a:spcPts val="0"/>
              </a:spcAft>
            </a:pPr>
            <a:r>
              <a:rPr lang="ja-JP" altLang="en-US" sz="1200" dirty="0" smtClean="0">
                <a:solidFill>
                  <a:prstClr val="black"/>
                </a:solidFill>
              </a:rPr>
              <a:t>役割分担・連携強化</a:t>
            </a:r>
            <a:endParaRPr lang="en-US" altLang="ja-JP" sz="1200" dirty="0" smtClean="0">
              <a:solidFill>
                <a:prstClr val="black"/>
              </a:solidFill>
            </a:endParaRPr>
          </a:p>
        </p:txBody>
      </p:sp>
      <p:sp>
        <p:nvSpPr>
          <p:cNvPr id="42" name="右矢印 41"/>
          <p:cNvSpPr/>
          <p:nvPr/>
        </p:nvSpPr>
        <p:spPr>
          <a:xfrm>
            <a:off x="2087401" y="5733256"/>
            <a:ext cx="1778830" cy="792000"/>
          </a:xfrm>
          <a:prstGeom prst="rightArrow">
            <a:avLst>
              <a:gd name="adj1" fmla="val 50000"/>
              <a:gd name="adj2" fmla="val 40689"/>
            </a:avLst>
          </a:prstGeom>
          <a:noFill/>
        </p:spPr>
        <p:style>
          <a:lnRef idx="2">
            <a:schemeClr val="dk1"/>
          </a:lnRef>
          <a:fillRef idx="1">
            <a:schemeClr val="lt1"/>
          </a:fillRef>
          <a:effectRef idx="0">
            <a:schemeClr val="dk1"/>
          </a:effectRef>
          <a:fontRef idx="minor">
            <a:schemeClr val="dk1"/>
          </a:fontRef>
        </p:style>
        <p:txBody>
          <a:bodyPr rtlCol="0" anchor="ctr"/>
          <a:lstStyle/>
          <a:p>
            <a:pPr algn="l" defTabSz="913575" fontAlgn="auto">
              <a:spcBef>
                <a:spcPts val="0"/>
              </a:spcBef>
              <a:spcAft>
                <a:spcPts val="0"/>
              </a:spcAft>
            </a:pPr>
            <a:r>
              <a:rPr lang="ja-JP" altLang="en-US" sz="1200" dirty="0" smtClean="0">
                <a:solidFill>
                  <a:prstClr val="black"/>
                </a:solidFill>
              </a:rPr>
              <a:t>ＰＤＣＡを充実</a:t>
            </a:r>
            <a:endParaRPr lang="en-US" altLang="ja-JP" sz="1200" dirty="0" smtClean="0">
              <a:solidFill>
                <a:prstClr val="black"/>
              </a:solidFill>
            </a:endParaRPr>
          </a:p>
        </p:txBody>
      </p:sp>
      <p:sp>
        <p:nvSpPr>
          <p:cNvPr id="21" name="正方形/長方形 20"/>
          <p:cNvSpPr/>
          <p:nvPr/>
        </p:nvSpPr>
        <p:spPr>
          <a:xfrm rot="5400000">
            <a:off x="-131874"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245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0630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fckhpwg4file2h.mhlwds.mhlw.go.jp\課室領域3\12305000_老健局　振興課\介サ・包括ケア\全国会議\（作業用）2607課長会議（真夏）\札幌市\平成25年度　評価事業実施要領\平成25年度　評価事業実施要領_PAGE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1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fckhpwg4file2h.mhlwds.mhlw.go.jp\課室領域3\12305000_老健局　振興課\介サ・包括ケア\全国会議\（作業用）2607課長会議（真夏）\札幌市\平成25年度　評価事業実施要領\平成25年度　評価事業実施要領_PAGE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0"/>
            <a:ext cx="4949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rot="5400000">
            <a:off x="-113897"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3293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951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6835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90123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rot="5400000">
            <a:off x="-131874" y="6455983"/>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56900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02147" y="764704"/>
            <a:ext cx="8424936" cy="4278094"/>
          </a:xfrm>
          <a:prstGeom prst="rect">
            <a:avLst/>
          </a:prstGeom>
          <a:noFill/>
          <a:ln w="6350">
            <a:solidFill>
              <a:schemeClr val="tx1"/>
            </a:solidFill>
          </a:ln>
        </p:spPr>
        <p:txBody>
          <a:bodyPr wrap="square" rtlCol="0">
            <a:spAutoFit/>
          </a:bodyPr>
          <a:lstStyle/>
          <a:p>
            <a:r>
              <a:rPr lang="en-US" altLang="ja-JP" sz="1600" dirty="0" smtClean="0"/>
              <a:t>【</a:t>
            </a:r>
            <a:r>
              <a:rPr lang="ja-JP" altLang="en-US" sz="1600" dirty="0" smtClean="0"/>
              <a:t>平成</a:t>
            </a:r>
            <a:r>
              <a:rPr lang="en-US" altLang="ja-JP" sz="1600" dirty="0" smtClean="0"/>
              <a:t>26</a:t>
            </a:r>
            <a:r>
              <a:rPr lang="ja-JP" altLang="en-US" sz="1600" dirty="0" smtClean="0"/>
              <a:t>年</a:t>
            </a:r>
            <a:r>
              <a:rPr lang="en-US" altLang="ja-JP" sz="1600" dirty="0"/>
              <a:t>6</a:t>
            </a:r>
            <a:r>
              <a:rPr lang="ja-JP" altLang="en-US" sz="1600" dirty="0" smtClean="0"/>
              <a:t>月</a:t>
            </a:r>
            <a:r>
              <a:rPr lang="en-US" altLang="ja-JP" sz="1600" dirty="0" smtClean="0"/>
              <a:t>17</a:t>
            </a:r>
            <a:r>
              <a:rPr lang="ja-JP" altLang="en-US" sz="1600" dirty="0" smtClean="0"/>
              <a:t>日　参議院厚生労働委員会　田村厚生労働大臣</a:t>
            </a:r>
            <a:r>
              <a:rPr lang="en-US" altLang="ja-JP" sz="1600" dirty="0" smtClean="0"/>
              <a:t>】</a:t>
            </a:r>
          </a:p>
          <a:p>
            <a:endParaRPr lang="en-US" altLang="ja-JP" sz="1600" dirty="0"/>
          </a:p>
          <a:p>
            <a:r>
              <a:rPr lang="ja-JP" altLang="en-US" sz="1600" dirty="0" smtClean="0"/>
              <a:t>　</a:t>
            </a:r>
            <a:r>
              <a:rPr lang="ja-JP" altLang="ja-JP" sz="1600" dirty="0"/>
              <a:t>地域包括支援センター、今</a:t>
            </a:r>
            <a:r>
              <a:rPr lang="ja-JP" altLang="ja-JP" sz="1600" dirty="0" smtClean="0"/>
              <a:t>四千</a:t>
            </a:r>
            <a:r>
              <a:rPr lang="ja-JP" altLang="en-US" sz="1600" dirty="0" smtClean="0"/>
              <a:t>五</a:t>
            </a:r>
            <a:r>
              <a:rPr lang="ja-JP" altLang="ja-JP" sz="1600" dirty="0" smtClean="0"/>
              <a:t>百弱</a:t>
            </a:r>
            <a:r>
              <a:rPr lang="ja-JP" altLang="ja-JP" sz="1600" dirty="0"/>
              <a:t>あります。 ブランチ含めますと七千二百弱と</a:t>
            </a:r>
            <a:r>
              <a:rPr lang="ja-JP" altLang="ja-JP" sz="1600" dirty="0" smtClean="0"/>
              <a:t>いうこと</a:t>
            </a:r>
            <a:r>
              <a:rPr lang="ja-JP" altLang="ja-JP" sz="1600" dirty="0"/>
              <a:t>でございまして、言うなれば地域の介護の要であることは間違いないわけであります。 高齢者の総合的な相談でありますとか、またケアマネジメント、そしてケアマネジャーの支援でありますとか、いろんな仕事をしていただいております。</a:t>
            </a:r>
          </a:p>
          <a:p>
            <a:r>
              <a:rPr lang="ja-JP" altLang="en-US" sz="1600" dirty="0" smtClean="0"/>
              <a:t>　</a:t>
            </a:r>
            <a:r>
              <a:rPr lang="ja-JP" altLang="ja-JP" sz="1600" dirty="0" smtClean="0"/>
              <a:t>やはり</a:t>
            </a:r>
            <a:r>
              <a:rPr lang="ja-JP" altLang="ja-JP" sz="1600" dirty="0"/>
              <a:t>これから、いろいろとお声をお聞きしますと、高齢者が増えてきて相談業務も増えて</a:t>
            </a:r>
            <a:r>
              <a:rPr lang="ja-JP" altLang="ja-JP" sz="1600" dirty="0" smtClean="0"/>
              <a:t>まい</a:t>
            </a:r>
            <a:r>
              <a:rPr lang="ja-JP" altLang="en-US" sz="1600" dirty="0" smtClean="0"/>
              <a:t>っ</a:t>
            </a:r>
            <a:r>
              <a:rPr lang="ja-JP" altLang="ja-JP" sz="1600" dirty="0" smtClean="0"/>
              <a:t>て</a:t>
            </a:r>
            <a:r>
              <a:rPr lang="ja-JP" altLang="ja-JP" sz="1600" dirty="0"/>
              <a:t>きておりますし、また一 方、今回の法律では、認知症施策、対策でありますとか地域ケア会議、こういうものも地域包括センターが大きな役割を担っていただくわけであります。</a:t>
            </a:r>
          </a:p>
          <a:p>
            <a:r>
              <a:rPr lang="ja-JP" altLang="en-US" sz="1600" dirty="0" smtClean="0"/>
              <a:t>　</a:t>
            </a:r>
            <a:r>
              <a:rPr lang="ja-JP" altLang="ja-JP" sz="1600" dirty="0" smtClean="0"/>
              <a:t>その</a:t>
            </a:r>
            <a:r>
              <a:rPr lang="ja-JP" altLang="ja-JP" sz="1600" dirty="0"/>
              <a:t>ようなことを考えれば、やはり</a:t>
            </a:r>
            <a:r>
              <a:rPr lang="ja-JP" altLang="ja-JP" sz="1600" u="sng" dirty="0"/>
              <a:t>その業務量等々を考えて、必要なところには</a:t>
            </a:r>
            <a:r>
              <a:rPr lang="ja-JP" altLang="ja-JP" sz="1600" u="sng" dirty="0" err="1"/>
              <a:t>めり</a:t>
            </a:r>
            <a:r>
              <a:rPr lang="ja-JP" altLang="ja-JP" sz="1600" u="sng" dirty="0"/>
              <a:t>張りを付けながらしっかりと対応を我々はしていかなければならないと思っております</a:t>
            </a:r>
            <a:r>
              <a:rPr lang="ja-JP" altLang="ja-JP" sz="1600" dirty="0"/>
              <a:t>し、前回も申し上げましたけれども、</a:t>
            </a:r>
            <a:r>
              <a:rPr lang="ja-JP" altLang="ja-JP" sz="1600" u="sng" dirty="0"/>
              <a:t>行政が直接関与しておるようなそういう地域包括支接センター、基幹センター、こういうところと連携しながら、役割分担もし、しっかりと支接体制も組んでいかなければならぬと</a:t>
            </a:r>
            <a:r>
              <a:rPr lang="ja-JP" altLang="ja-JP" sz="1600" u="sng" dirty="0" smtClean="0"/>
              <a:t>、</a:t>
            </a:r>
            <a:r>
              <a:rPr lang="ja-JP" altLang="en-US" sz="1600" u="sng" dirty="0" smtClean="0"/>
              <a:t>このように思っております</a:t>
            </a:r>
            <a:r>
              <a:rPr lang="ja-JP" altLang="en-US" sz="1600" dirty="0" smtClean="0"/>
              <a:t>。</a:t>
            </a:r>
            <a:endParaRPr lang="ja-JP" altLang="ja-JP" sz="1600" dirty="0"/>
          </a:p>
          <a:p>
            <a:r>
              <a:rPr lang="ja-JP" altLang="en-US" sz="1600" dirty="0" smtClean="0"/>
              <a:t>　</a:t>
            </a:r>
            <a:r>
              <a:rPr lang="ja-JP" altLang="ja-JP" sz="1600" dirty="0" smtClean="0"/>
              <a:t>いずれ</a:t>
            </a:r>
            <a:r>
              <a:rPr lang="ja-JP" altLang="ja-JP" sz="1600" dirty="0"/>
              <a:t>にいたしましても、これ、保険料と税と地域支援事業と</a:t>
            </a:r>
            <a:r>
              <a:rPr lang="ja-JP" altLang="ja-JP" sz="1600" dirty="0" smtClean="0"/>
              <a:t>いう</a:t>
            </a:r>
            <a:r>
              <a:rPr lang="ja-JP" altLang="ja-JP" sz="1600" dirty="0"/>
              <a:t>形でこれやっておるわけでございまして</a:t>
            </a:r>
            <a:r>
              <a:rPr lang="ja-JP" altLang="ja-JP" sz="1600" dirty="0" smtClean="0"/>
              <a:t>、我々</a:t>
            </a:r>
            <a:r>
              <a:rPr lang="ja-JP" altLang="ja-JP" sz="1600" dirty="0"/>
              <a:t>といたしましては、この地域包括支接センター、ここがしっかりと機能できるよう人員も含めて対応してまいりたいと、このように考えております。</a:t>
            </a:r>
            <a:endParaRPr lang="en-US" altLang="ja-JP" sz="1600" u="sng" dirty="0" smtClean="0"/>
          </a:p>
        </p:txBody>
      </p:sp>
      <p:sp>
        <p:nvSpPr>
          <p:cNvPr id="7" name="テキスト ボックス 6"/>
          <p:cNvSpPr txBox="1"/>
          <p:nvPr/>
        </p:nvSpPr>
        <p:spPr>
          <a:xfrm>
            <a:off x="607564" y="6072376"/>
            <a:ext cx="8424936" cy="584775"/>
          </a:xfrm>
          <a:prstGeom prst="rect">
            <a:avLst/>
          </a:prstGeom>
          <a:noFill/>
          <a:ln w="6350">
            <a:solidFill>
              <a:schemeClr val="tx1"/>
            </a:solidFill>
          </a:ln>
        </p:spPr>
        <p:txBody>
          <a:bodyPr wrap="square" rtlCol="0">
            <a:spAutoFit/>
          </a:bodyPr>
          <a:lstStyle/>
          <a:p>
            <a:r>
              <a:rPr lang="ja-JP" altLang="en-US" sz="1600" dirty="0" smtClean="0"/>
              <a:t>１　地域包括ケアシステムの推進に当たっては、地域の実情に十分配慮した上で、実施体制の充</a:t>
            </a:r>
            <a:endParaRPr lang="en-US" altLang="ja-JP" sz="1600" dirty="0" smtClean="0"/>
          </a:p>
          <a:p>
            <a:r>
              <a:rPr lang="ja-JP" altLang="en-US" sz="1600" dirty="0"/>
              <a:t>　</a:t>
            </a:r>
            <a:r>
              <a:rPr lang="ja-JP" altLang="en-US" sz="1600" dirty="0" smtClean="0"/>
              <a:t>実及び機能の強化を図り、その実現に努めること。　</a:t>
            </a:r>
            <a:endParaRPr lang="en-US" altLang="ja-JP" sz="1600" u="sng" dirty="0" smtClean="0"/>
          </a:p>
        </p:txBody>
      </p:sp>
      <p:sp>
        <p:nvSpPr>
          <p:cNvPr id="3" name="テキスト ボックス 2"/>
          <p:cNvSpPr txBox="1"/>
          <p:nvPr/>
        </p:nvSpPr>
        <p:spPr>
          <a:xfrm>
            <a:off x="126083" y="202525"/>
            <a:ext cx="6984776" cy="369332"/>
          </a:xfrm>
          <a:prstGeom prst="rect">
            <a:avLst/>
          </a:prstGeom>
          <a:noFill/>
        </p:spPr>
        <p:txBody>
          <a:bodyPr wrap="square" rtlCol="0">
            <a:spAutoFit/>
          </a:bodyPr>
          <a:lstStyle/>
          <a:p>
            <a:r>
              <a:rPr kumimoji="1" lang="ja-JP" altLang="en-US" dirty="0" smtClean="0">
                <a:latin typeface="ＤＦ特太ゴシック体" panose="020B0509000000000000" pitchFamily="49" charset="-128"/>
                <a:ea typeface="ＤＦ特太ゴシック体" panose="020B0509000000000000" pitchFamily="49" charset="-128"/>
              </a:rPr>
              <a:t>○　地域包括支援センターに係る国会審議の状況</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8" name="テキスト ボックス 7"/>
          <p:cNvSpPr txBox="1"/>
          <p:nvPr/>
        </p:nvSpPr>
        <p:spPr>
          <a:xfrm>
            <a:off x="126083" y="5301208"/>
            <a:ext cx="9433048" cy="646331"/>
          </a:xfrm>
          <a:prstGeom prst="rect">
            <a:avLst/>
          </a:prstGeom>
          <a:noFill/>
        </p:spPr>
        <p:txBody>
          <a:bodyPr wrap="square" rtlCol="0">
            <a:spAutoFit/>
          </a:bodyPr>
          <a:lstStyle/>
          <a:p>
            <a:pPr marL="180000" indent="-457200"/>
            <a:r>
              <a:rPr kumimoji="1" lang="ja-JP" altLang="en-US" dirty="0" smtClean="0">
                <a:latin typeface="ＤＦ特太ゴシック体" panose="020B0509000000000000" pitchFamily="49" charset="-128"/>
                <a:ea typeface="ＤＦ特太ゴシック体" panose="020B0509000000000000" pitchFamily="49" charset="-128"/>
              </a:rPr>
              <a:t>○　</a:t>
            </a:r>
            <a:r>
              <a:rPr lang="ja-JP" altLang="en-US" dirty="0">
                <a:latin typeface="ＤＦ特太ゴシック体" panose="020B0509000000000000" pitchFamily="49" charset="-128"/>
                <a:ea typeface="ＤＦ特太ゴシック体" panose="020B0509000000000000" pitchFamily="49" charset="-128"/>
              </a:rPr>
              <a:t>地域における医療及び介護の総合的な確保を推進するための関係法律の整備等に関する法律案に対する付帯決議　（抄）</a:t>
            </a:r>
          </a:p>
        </p:txBody>
      </p:sp>
      <p:sp>
        <p:nvSpPr>
          <p:cNvPr id="9" name="テキスト ボックス 8"/>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別紙資料６</a:t>
            </a:r>
            <a:endParaRPr kumimoji="1" lang="ja-JP" altLang="en-US" sz="1600" dirty="0"/>
          </a:p>
        </p:txBody>
      </p:sp>
      <p:sp>
        <p:nvSpPr>
          <p:cNvPr id="10" name="正方形/長方形 9"/>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21662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28630" y="4633236"/>
            <a:ext cx="9441083" cy="1172028"/>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lvl="0" indent="-457200"/>
            <a:r>
              <a:rPr lang="ja-JP" altLang="en-US" sz="1400" b="1" dirty="0" smtClean="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a:t>
            </a:r>
            <a:r>
              <a:rPr lang="ja-JP" altLang="en-US" sz="1400" dirty="0" smtClean="0">
                <a:solidFill>
                  <a:prstClr val="black"/>
                </a:solidFill>
                <a:latin typeface="HGSｺﾞｼｯｸM" panose="020B0600000000000000" pitchFamily="50" charset="-128"/>
                <a:ea typeface="HGSｺﾞｼｯｸM" panose="020B0600000000000000" pitchFamily="50" charset="-128"/>
              </a:rPr>
              <a:t>の定期的な情報</a:t>
            </a:r>
            <a:r>
              <a:rPr lang="ja-JP" altLang="en-US" sz="1400" dirty="0">
                <a:solidFill>
                  <a:prstClr val="black"/>
                </a:solidFill>
                <a:latin typeface="HGSｺﾞｼｯｸM" panose="020B0600000000000000" pitchFamily="50" charset="-128"/>
                <a:ea typeface="HGSｺﾞｼｯｸM" panose="020B0600000000000000" pitchFamily="50" charset="-128"/>
              </a:rPr>
              <a:t>共有及び連携・協働による</a:t>
            </a:r>
            <a:r>
              <a:rPr lang="ja-JP" altLang="en-US" sz="1400" dirty="0" smtClean="0">
                <a:solidFill>
                  <a:prstClr val="black"/>
                </a:solidFill>
                <a:latin typeface="HGSｺﾞｼｯｸM" panose="020B0600000000000000" pitchFamily="50" charset="-128"/>
                <a:ea typeface="HGSｺﾞｼｯｸM" panose="020B0600000000000000" pitchFamily="50" charset="-128"/>
              </a:rPr>
              <a:t>取組を推進</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630" y="764704"/>
            <a:ext cx="9441083" cy="3312368"/>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360000" lvl="0" indent="-457200"/>
            <a:r>
              <a:rPr lang="ja-JP" altLang="en-US" sz="1400" b="1" dirty="0" smtClean="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smtClean="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a:t>
            </a:r>
            <a:r>
              <a:rPr lang="ja-JP" altLang="en-US" sz="1400" dirty="0" smtClean="0">
                <a:solidFill>
                  <a:schemeClr val="tx1"/>
                </a:solidFill>
                <a:latin typeface="HGSｺﾞｼｯｸM" panose="020B0600000000000000" pitchFamily="50" charset="-128"/>
                <a:ea typeface="HGSｺﾞｼｯｸM" panose="020B0600000000000000" pitchFamily="50" charset="-128"/>
              </a:rPr>
              <a:t>コーディネート機能は、以下のＡ～Ｃの機能があるが、当面ＡとＢの機能を中心に充実。</a:t>
            </a:r>
          </a:p>
          <a:p>
            <a:pPr marL="360000" lvl="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lvl="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エリアとしては、第１層の市町村区域、第２層の中学校区域があり、平成</a:t>
            </a:r>
            <a:r>
              <a:rPr lang="en-US" altLang="ja-JP" sz="1400" dirty="0" smtClean="0">
                <a:solidFill>
                  <a:schemeClr val="tx1"/>
                </a:solidFill>
                <a:latin typeface="HGSｺﾞｼｯｸM" panose="020B0600000000000000" pitchFamily="50" charset="-128"/>
                <a:ea typeface="HGSｺﾞｼｯｸM" panose="020B0600000000000000" pitchFamily="50" charset="-128"/>
              </a:rPr>
              <a:t>26</a:t>
            </a:r>
            <a:r>
              <a:rPr lang="ja-JP" altLang="en-US" sz="1400" dirty="0" smtClean="0">
                <a:solidFill>
                  <a:schemeClr val="tx1"/>
                </a:solidFill>
                <a:latin typeface="HGSｺﾞｼｯｸM" panose="020B0600000000000000" pitchFamily="50" charset="-128"/>
                <a:ea typeface="HGSｺﾞｼｯｸM" panose="020B0600000000000000" pitchFamily="50" charset="-128"/>
              </a:rPr>
              <a:t>年度は第１層から着手、平成</a:t>
            </a:r>
            <a:r>
              <a:rPr lang="en-US" altLang="ja-JP" sz="1400" dirty="0" smtClean="0">
                <a:solidFill>
                  <a:schemeClr val="tx1"/>
                </a:solidFill>
                <a:latin typeface="HGSｺﾞｼｯｸM" panose="020B0600000000000000" pitchFamily="50" charset="-128"/>
                <a:ea typeface="HGSｺﾞｼｯｸM" panose="020B0600000000000000" pitchFamily="50" charset="-128"/>
              </a:rPr>
              <a:t>29</a:t>
            </a:r>
            <a:r>
              <a:rPr lang="ja-JP" altLang="en-US" sz="1400" dirty="0" smtClean="0">
                <a:solidFill>
                  <a:schemeClr val="tx1"/>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smtClean="0">
              <a:solidFill>
                <a:schemeClr val="tx1"/>
              </a:solidFill>
              <a:latin typeface="HGSｺﾞｼｯｸM" panose="020B0600000000000000" pitchFamily="50" charset="-128"/>
              <a:ea typeface="HGSｺﾞｼｯｸM" panose="020B0600000000000000" pitchFamily="50" charset="-128"/>
            </a:endParaRPr>
          </a:p>
          <a:p>
            <a:pPr marL="360000" lvl="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①</a:t>
            </a:r>
            <a:r>
              <a:rPr lang="ja-JP" altLang="en-US" sz="1200" dirty="0">
                <a:solidFill>
                  <a:prstClr val="black"/>
                </a:solidFill>
                <a:latin typeface="HGSｺﾞｼｯｸM" panose="020B0600000000000000" pitchFamily="50" charset="-128"/>
                <a:ea typeface="HGSｺﾞｼｯｸM" panose="020B0600000000000000" pitchFamily="50" charset="-128"/>
              </a:rPr>
              <a:t>　第１層　市町村区域で</a:t>
            </a:r>
            <a:r>
              <a:rPr lang="ja-JP" altLang="en-US" sz="1200" dirty="0" smtClean="0">
                <a:solidFill>
                  <a:prstClr val="black"/>
                </a:solidFill>
                <a:latin typeface="HGSｺﾞｼｯｸM" panose="020B0600000000000000" pitchFamily="50" charset="-128"/>
                <a:ea typeface="HGSｺﾞｼｯｸM" panose="020B0600000000000000" pitchFamily="50" charset="-128"/>
              </a:rPr>
              <a:t>、主に資源開発（不足するサービスや担い手の創出・養成、活動</a:t>
            </a:r>
            <a:r>
              <a:rPr lang="ja-JP" altLang="en-US" sz="1200" dirty="0">
                <a:solidFill>
                  <a:prstClr val="black"/>
                </a:solidFill>
                <a:latin typeface="HGSｺﾞｼｯｸM" panose="020B0600000000000000" pitchFamily="50" charset="-128"/>
                <a:ea typeface="HGSｺﾞｼｯｸM" panose="020B0600000000000000" pitchFamily="50" charset="-128"/>
              </a:rPr>
              <a:t>する</a:t>
            </a:r>
            <a:r>
              <a:rPr lang="ja-JP" altLang="en-US" sz="1200" dirty="0" smtClean="0">
                <a:solidFill>
                  <a:prstClr val="black"/>
                </a:solidFill>
                <a:latin typeface="HGSｺﾞｼｯｸM" panose="020B0600000000000000" pitchFamily="50" charset="-128"/>
                <a:ea typeface="HGSｺﾞｼｯｸM" panose="020B0600000000000000" pitchFamily="50" charset="-128"/>
              </a:rPr>
              <a:t>場の確保）中心</a:t>
            </a:r>
            <a:endParaRPr lang="ja-JP" altLang="en-US" sz="1200" dirty="0">
              <a:solidFill>
                <a:prstClr val="black"/>
              </a:solidFill>
              <a:latin typeface="HGSｺﾞｼｯｸM" panose="020B0600000000000000" pitchFamily="50" charset="-128"/>
              <a:ea typeface="HGSｺﾞｼｯｸM" panose="020B0600000000000000" pitchFamily="50" charset="-128"/>
            </a:endParaRPr>
          </a:p>
          <a:p>
            <a:pPr marL="360000" lvl="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②</a:t>
            </a:r>
            <a:r>
              <a:rPr lang="ja-JP" altLang="en-US" sz="1200" dirty="0">
                <a:solidFill>
                  <a:prstClr val="black"/>
                </a:solidFill>
                <a:latin typeface="HGSｺﾞｼｯｸM" panose="020B0600000000000000" pitchFamily="50" charset="-128"/>
                <a:ea typeface="HGSｺﾞｼｯｸM" panose="020B0600000000000000" pitchFamily="50" charset="-128"/>
              </a:rPr>
              <a:t>　第２層　</a:t>
            </a:r>
            <a:r>
              <a:rPr lang="ja-JP" altLang="en-US" sz="1200" dirty="0" smtClean="0">
                <a:solidFill>
                  <a:prstClr val="black"/>
                </a:solidFill>
                <a:latin typeface="HGSｺﾞｼｯｸM" panose="020B0600000000000000" pitchFamily="50" charset="-128"/>
                <a:ea typeface="HGSｺﾞｼｯｸM" panose="020B0600000000000000" pitchFamily="50" charset="-128"/>
              </a:rPr>
              <a:t>中学校</a:t>
            </a:r>
            <a:r>
              <a:rPr lang="ja-JP" altLang="en-US" sz="1200" dirty="0">
                <a:solidFill>
                  <a:prstClr val="black"/>
                </a:solidFill>
                <a:latin typeface="HGSｺﾞｼｯｸM" panose="020B0600000000000000" pitchFamily="50" charset="-128"/>
                <a:ea typeface="HGSｺﾞｼｯｸM" panose="020B0600000000000000" pitchFamily="50" charset="-128"/>
              </a:rPr>
              <a:t>区域で、第１層の機能の</a:t>
            </a:r>
            <a:r>
              <a:rPr lang="ja-JP" altLang="en-US" sz="1200" dirty="0" smtClean="0">
                <a:solidFill>
                  <a:prstClr val="black"/>
                </a:solidFill>
                <a:latin typeface="HGSｺﾞｼｯｸM" panose="020B0600000000000000" pitchFamily="50" charset="-128"/>
                <a:ea typeface="HGSｺﾞｼｯｸM" panose="020B0600000000000000" pitchFamily="50" charset="-128"/>
              </a:rPr>
              <a:t>下で具体的な活動を展開</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lvl="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schemeClr val="tx1"/>
                </a:solidFill>
                <a:latin typeface="HGSｺﾞｼｯｸM" panose="020B0600000000000000" pitchFamily="50" charset="-128"/>
                <a:ea typeface="HGSｺﾞｼｯｸM" panose="020B0600000000000000" pitchFamily="50" charset="-128"/>
              </a:rPr>
              <a:t>※ </a:t>
            </a:r>
            <a:r>
              <a:rPr lang="ja-JP" altLang="en-US" sz="1200" dirty="0" smtClean="0">
                <a:solidFill>
                  <a:schemeClr val="tx1"/>
                </a:solidFill>
                <a:latin typeface="HGSｺﾞｼｯｸM" panose="020B0600000000000000" pitchFamily="50" charset="-128"/>
                <a:ea typeface="HGSｺﾞｼｯｸM" panose="020B0600000000000000" pitchFamily="50" charset="-128"/>
              </a:rPr>
              <a:t>コーディネート機能には、第３層として、個々の生活支援サービスの事業主体で、利用者と提供者をマッチングする機能が</a:t>
            </a:r>
            <a:endParaRPr lang="en-US" altLang="ja-JP" sz="1200" dirty="0" smtClean="0">
              <a:solidFill>
                <a:schemeClr val="tx1"/>
              </a:solidFill>
              <a:latin typeface="HGSｺﾞｼｯｸM" panose="020B0600000000000000" pitchFamily="50" charset="-128"/>
              <a:ea typeface="HGSｺﾞｼｯｸM" panose="020B0600000000000000" pitchFamily="50" charset="-128"/>
            </a:endParaRPr>
          </a:p>
          <a:p>
            <a:pPr marL="360000" lvl="0" indent="-457200"/>
            <a:r>
              <a:rPr lang="en-US" altLang="ja-JP" sz="1200" dirty="0">
                <a:solidFill>
                  <a:schemeClr val="tx1"/>
                </a:solidFill>
                <a:latin typeface="HGSｺﾞｼｯｸM" panose="020B0600000000000000" pitchFamily="50" charset="-128"/>
                <a:ea typeface="HGSｺﾞｼｯｸM" panose="020B0600000000000000" pitchFamily="50" charset="-128"/>
              </a:rPr>
              <a:t> </a:t>
            </a:r>
            <a:r>
              <a:rPr lang="en-US" altLang="ja-JP" sz="1200" dirty="0" smtClean="0">
                <a:solidFill>
                  <a:schemeClr val="tx1"/>
                </a:solidFill>
                <a:latin typeface="HGSｺﾞｼｯｸM" panose="020B0600000000000000" pitchFamily="50" charset="-128"/>
                <a:ea typeface="HGSｺﾞｼｯｸM" panose="020B0600000000000000" pitchFamily="50" charset="-128"/>
              </a:rPr>
              <a:t>            </a:t>
            </a:r>
            <a:r>
              <a:rPr lang="ja-JP" altLang="en-US" sz="1200" dirty="0" smtClean="0">
                <a:solidFill>
                  <a:schemeClr val="tx1"/>
                </a:solidFill>
                <a:latin typeface="HGSｺﾞｼｯｸM" panose="020B0600000000000000" pitchFamily="50" charset="-128"/>
                <a:ea typeface="HGSｺﾞｼｯｸM" panose="020B0600000000000000" pitchFamily="50" charset="-128"/>
              </a:rPr>
              <a:t>あるが、これは本事業の対象外</a:t>
            </a:r>
            <a:endParaRPr lang="ja-JP" altLang="en-US" sz="1200" dirty="0">
              <a:solidFill>
                <a:schemeClr val="tx1"/>
              </a:solidFill>
              <a:latin typeface="HGSｺﾞｼｯｸM" panose="020B0600000000000000" pitchFamily="50" charset="-128"/>
              <a:ea typeface="HGSｺﾞｼｯｸM" panose="020B0600000000000000" pitchFamily="50" charset="-128"/>
            </a:endParaRPr>
          </a:p>
        </p:txBody>
      </p:sp>
      <p:sp>
        <p:nvSpPr>
          <p:cNvPr id="8" name="正方形/長方形 7"/>
          <p:cNvSpPr/>
          <p:nvPr/>
        </p:nvSpPr>
        <p:spPr bwMode="gray">
          <a:xfrm>
            <a:off x="55459" y="1439"/>
            <a:ext cx="9809275" cy="547241"/>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000" b="1" dirty="0" smtClean="0">
                <a:solidFill>
                  <a:schemeClr val="bg1"/>
                </a:solidFill>
                <a:latin typeface="ＤＨＰ平成ゴシックW5" panose="020B0500000000000000" pitchFamily="50" charset="-128"/>
                <a:ea typeface="ＤＨＰ平成ゴシックW5" panose="020B0500000000000000" pitchFamily="50" charset="-128"/>
              </a:rPr>
              <a:t>生活支援・介護予防の基盤整備におけるコーディネ</a:t>
            </a:r>
            <a:r>
              <a:rPr lang="ja-JP" altLang="en-US" sz="2000" b="1" dirty="0">
                <a:solidFill>
                  <a:schemeClr val="bg1"/>
                </a:solidFill>
                <a:latin typeface="ＤＨＰ平成ゴシックW5" panose="020B0500000000000000" pitchFamily="50" charset="-128"/>
                <a:ea typeface="ＤＨＰ平成ゴシックW5" panose="020B0500000000000000" pitchFamily="50" charset="-128"/>
              </a:rPr>
              <a:t>ー</a:t>
            </a:r>
            <a:r>
              <a:rPr lang="ja-JP" altLang="en-US" sz="2000" b="1" dirty="0" smtClean="0">
                <a:solidFill>
                  <a:schemeClr val="bg1"/>
                </a:solidFill>
                <a:latin typeface="ＤＨＰ平成ゴシックW5" panose="020B0500000000000000" pitchFamily="50" charset="-128"/>
                <a:ea typeface="ＤＨＰ平成ゴシックW5" panose="020B0500000000000000" pitchFamily="50" charset="-128"/>
              </a:rPr>
              <a:t>ター・協議体の役割</a:t>
            </a:r>
            <a:endParaRPr lang="ja-JP" altLang="en-US" sz="2000" b="1" dirty="0">
              <a:solidFill>
                <a:schemeClr val="bg1"/>
              </a:solidFill>
              <a:latin typeface="ＤＨＰ平成ゴシックW5" panose="020B0500000000000000" pitchFamily="50" charset="-128"/>
              <a:ea typeface="ＤＨＰ平成ゴシックW5" panose="020B0500000000000000" pitchFamily="50" charset="-128"/>
            </a:endParaRPr>
          </a:p>
        </p:txBody>
      </p:sp>
      <p:sp>
        <p:nvSpPr>
          <p:cNvPr id="9" name="正方形/長方形 8"/>
          <p:cNvSpPr/>
          <p:nvPr/>
        </p:nvSpPr>
        <p:spPr>
          <a:xfrm>
            <a:off x="598551" y="1556832"/>
            <a:ext cx="2977186"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accent3">
                    <a:lumMod val="50000"/>
                  </a:schemeClr>
                </a:solidFill>
                <a:latin typeface="HG丸ｺﾞｼｯｸM-PRO" panose="020F0600000000000000" pitchFamily="50" charset="-128"/>
                <a:ea typeface="HG丸ｺﾞｼｯｸM-PRO" panose="020F0600000000000000" pitchFamily="50" charset="-128"/>
              </a:rPr>
              <a:t>（Ａ）</a:t>
            </a:r>
            <a:r>
              <a:rPr kumimoji="1" lang="ja-JP" altLang="en-US" sz="1400" b="1" dirty="0" smtClean="0">
                <a:latin typeface="HG丸ｺﾞｼｯｸM-PRO" panose="020F0600000000000000" pitchFamily="50" charset="-128"/>
                <a:ea typeface="HG丸ｺﾞｼｯｸM-PRO" panose="020F0600000000000000" pitchFamily="50" charset="-128"/>
              </a:rPr>
              <a:t>資　源　開　発</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704654" y="1556792"/>
            <a:ext cx="2977186"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accent3">
                    <a:lumMod val="50000"/>
                  </a:schemeClr>
                </a:solidFill>
                <a:latin typeface="HG丸ｺﾞｼｯｸM-PRO" panose="020F0600000000000000" pitchFamily="50" charset="-128"/>
                <a:ea typeface="HG丸ｺﾞｼｯｸM-PRO" panose="020F0600000000000000" pitchFamily="50" charset="-128"/>
              </a:rPr>
              <a:t>（Ｂ）</a:t>
            </a:r>
            <a:r>
              <a:rPr kumimoji="1" lang="ja-JP" altLang="en-US" sz="1400" b="1" dirty="0" smtClean="0">
                <a:latin typeface="HG丸ｺﾞｼｯｸM-PRO" panose="020F0600000000000000" pitchFamily="50" charset="-128"/>
                <a:ea typeface="HG丸ｺﾞｼｯｸM-PRO" panose="020F0600000000000000" pitchFamily="50" charset="-128"/>
              </a:rPr>
              <a:t>ネットワーク構築</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776140" y="1556792"/>
            <a:ext cx="2977186"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chemeClr val="accent3">
                    <a:lumMod val="50000"/>
                  </a:schemeClr>
                </a:solidFill>
                <a:latin typeface="HG丸ｺﾞｼｯｸM-PRO" panose="020F0600000000000000" pitchFamily="50" charset="-128"/>
                <a:ea typeface="HG丸ｺﾞｼｯｸM-PRO" panose="020F0600000000000000" pitchFamily="50" charset="-128"/>
              </a:rPr>
              <a:t>（Ｃ）</a:t>
            </a:r>
            <a:r>
              <a:rPr lang="ja-JP" altLang="en-US" sz="1400" b="1" dirty="0" smtClean="0">
                <a:latin typeface="HG丸ｺﾞｼｯｸM-PRO" panose="020F0600000000000000" pitchFamily="50" charset="-128"/>
                <a:ea typeface="HG丸ｺﾞｼｯｸM-PRO" panose="020F0600000000000000" pitchFamily="50" charset="-128"/>
              </a:rPr>
              <a:t>ニーズと取組の</a:t>
            </a:r>
            <a:r>
              <a:rPr kumimoji="1" lang="ja-JP" altLang="en-US" sz="1400" b="1" dirty="0" smtClean="0">
                <a:latin typeface="HG丸ｺﾞｼｯｸM-PRO" panose="020F0600000000000000" pitchFamily="50" charset="-128"/>
                <a:ea typeface="HG丸ｺﾞｼｯｸM-PRO" panose="020F0600000000000000" pitchFamily="50" charset="-128"/>
              </a:rPr>
              <a:t>マッチング</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54075" y="764704"/>
            <a:ext cx="374556"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HGSｺﾞｼｯｸM" panose="020B0600000000000000" pitchFamily="50" charset="-128"/>
                <a:ea typeface="HGSｺﾞｼｯｸM" panose="020B0600000000000000" pitchFamily="50" charset="-128"/>
              </a:rPr>
              <a:t>生活支援</a:t>
            </a:r>
            <a:endParaRPr kumimoji="1" lang="en-US" altLang="ja-JP" sz="1400" b="1" dirty="0" smtClean="0">
              <a:latin typeface="HGSｺﾞｼｯｸM" panose="020B0600000000000000" pitchFamily="50" charset="-128"/>
              <a:ea typeface="HGSｺﾞｼｯｸM" panose="020B0600000000000000" pitchFamily="50" charset="-128"/>
            </a:endParaRPr>
          </a:p>
          <a:p>
            <a:pPr algn="ctr"/>
            <a:r>
              <a:rPr kumimoji="1" lang="ja-JP" altLang="en-US" sz="1400" b="1" dirty="0" smtClean="0">
                <a:latin typeface="HGSｺﾞｼｯｸM" panose="020B0600000000000000" pitchFamily="50" charset="-128"/>
                <a:ea typeface="HGSｺﾞｼｯｸM" panose="020B0600000000000000" pitchFamily="50" charset="-128"/>
              </a:rPr>
              <a:t>・</a:t>
            </a:r>
            <a:endParaRPr kumimoji="1" lang="en-US" altLang="ja-JP" sz="1400" b="1" dirty="0" smtClean="0">
              <a:latin typeface="HGSｺﾞｼｯｸM" panose="020B0600000000000000" pitchFamily="50" charset="-128"/>
              <a:ea typeface="HGSｺﾞｼｯｸM" panose="020B0600000000000000" pitchFamily="50" charset="-128"/>
            </a:endParaRPr>
          </a:p>
          <a:p>
            <a:pPr algn="ctr"/>
            <a:r>
              <a:rPr kumimoji="1" lang="ja-JP" altLang="en-US" sz="1400" b="1" dirty="0" smtClean="0">
                <a:latin typeface="HGSｺﾞｼｯｸM" panose="020B0600000000000000" pitchFamily="50" charset="-128"/>
                <a:ea typeface="HGSｺﾞｼｯｸM" panose="020B0600000000000000" pitchFamily="50" charset="-128"/>
              </a:rPr>
              <a:t>介護予防の基盤整備に向けた取組</a:t>
            </a:r>
            <a:endParaRPr kumimoji="1" lang="ja-JP" altLang="en-US" sz="1400" b="1" dirty="0">
              <a:latin typeface="HGSｺﾞｼｯｸM" panose="020B0600000000000000" pitchFamily="50" charset="-128"/>
              <a:ea typeface="HGSｺﾞｼｯｸM" panose="020B0600000000000000" pitchFamily="50" charset="-128"/>
            </a:endParaRPr>
          </a:p>
        </p:txBody>
      </p:sp>
      <p:sp>
        <p:nvSpPr>
          <p:cNvPr id="30" name="正方形/長方形 29"/>
          <p:cNvSpPr/>
          <p:nvPr/>
        </p:nvSpPr>
        <p:spPr>
          <a:xfrm>
            <a:off x="598551" y="1916832"/>
            <a:ext cx="2977186"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kumimoji="1" lang="ja-JP" altLang="en-US" sz="1100" dirty="0" smtClean="0">
                <a:latin typeface="ＭＳ ゴシック" panose="020B0609070205080204" pitchFamily="49" charset="-128"/>
                <a:ea typeface="ＭＳ ゴシック" panose="020B0609070205080204" pitchFamily="49" charset="-128"/>
              </a:rPr>
              <a:t>○　地域に不足するサービスの創出</a:t>
            </a:r>
            <a:endParaRPr kumimoji="1" lang="en-US" altLang="ja-JP" sz="1100" dirty="0" smtClean="0">
              <a:latin typeface="ＭＳ ゴシック" panose="020B0609070205080204" pitchFamily="49" charset="-128"/>
              <a:ea typeface="ＭＳ ゴシック" panose="020B0609070205080204" pitchFamily="49" charset="-128"/>
            </a:endParaRPr>
          </a:p>
          <a:p>
            <a:pPr marL="180000" indent="-457200"/>
            <a:r>
              <a:rPr lang="ja-JP" altLang="en-US" sz="1100" dirty="0" smtClean="0">
                <a:latin typeface="ＭＳ ゴシック" panose="020B0609070205080204" pitchFamily="49" charset="-128"/>
                <a:ea typeface="ＭＳ ゴシック" panose="020B0609070205080204" pitchFamily="49" charset="-128"/>
              </a:rPr>
              <a:t>○　サービスの担い手の養成</a:t>
            </a:r>
            <a:endParaRPr lang="en-US" altLang="ja-JP" sz="1100" dirty="0" smtClean="0">
              <a:latin typeface="ＭＳ ゴシック" panose="020B0609070205080204" pitchFamily="49" charset="-128"/>
              <a:ea typeface="ＭＳ ゴシック" panose="020B0609070205080204" pitchFamily="49" charset="-128"/>
            </a:endParaRPr>
          </a:p>
          <a:p>
            <a:pPr marL="180000" indent="-457200"/>
            <a:r>
              <a:rPr lang="ja-JP" altLang="en-US" sz="1100" dirty="0" smtClean="0">
                <a:latin typeface="ＭＳ ゴシック" panose="020B0609070205080204" pitchFamily="49" charset="-128"/>
                <a:ea typeface="ＭＳ ゴシック" panose="020B0609070205080204" pitchFamily="49" charset="-128"/>
              </a:rPr>
              <a:t>○　元気な高齢者などが担い手として活動する場の確保　</a:t>
            </a:r>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など</a:t>
            </a:r>
            <a:r>
              <a:rPr kumimoji="1" lang="ja-JP" altLang="en-US" sz="1100" dirty="0" smtClean="0">
                <a:latin typeface="ＭＳ ゴシック" panose="020B0609070205080204" pitchFamily="49" charset="-128"/>
                <a:ea typeface="ＭＳ ゴシック" panose="020B0609070205080204" pitchFamily="49" charset="-128"/>
              </a:rPr>
              <a:t>　</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3704654" y="1916832"/>
            <a:ext cx="2977186"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kumimoji="1" lang="ja-JP" altLang="en-US" sz="1100" dirty="0" smtClean="0">
                <a:latin typeface="ＭＳ ゴシック" panose="020B0609070205080204" pitchFamily="49" charset="-128"/>
                <a:ea typeface="ＭＳ ゴシック" panose="020B0609070205080204" pitchFamily="49" charset="-128"/>
              </a:rPr>
              <a:t>○　関係者間の情報共有</a:t>
            </a:r>
            <a:endParaRPr kumimoji="1" lang="en-US" altLang="ja-JP" sz="1100" dirty="0" smtClean="0">
              <a:latin typeface="ＭＳ ゴシック" panose="020B0609070205080204" pitchFamily="49" charset="-128"/>
              <a:ea typeface="ＭＳ ゴシック" panose="020B0609070205080204" pitchFamily="49" charset="-128"/>
            </a:endParaRPr>
          </a:p>
          <a:p>
            <a:pPr marL="180000" indent="-457200"/>
            <a:r>
              <a:rPr lang="ja-JP" altLang="en-US" sz="1100" dirty="0" smtClean="0">
                <a:latin typeface="ＭＳ ゴシック" panose="020B0609070205080204" pitchFamily="49" charset="-128"/>
                <a:ea typeface="ＭＳ ゴシック" panose="020B0609070205080204" pitchFamily="49" charset="-128"/>
              </a:rPr>
              <a:t>○　サービス提供主体間の連携の体制づくり</a:t>
            </a:r>
            <a:endParaRPr kumimoji="1" lang="en-US" altLang="ja-JP" sz="1100" dirty="0" smtClean="0">
              <a:latin typeface="ＭＳ ゴシック" panose="020B0609070205080204" pitchFamily="49" charset="-128"/>
              <a:ea typeface="ＭＳ ゴシック" panose="020B0609070205080204" pitchFamily="49" charset="-128"/>
            </a:endParaRPr>
          </a:p>
          <a:p>
            <a:pPr marL="180000" indent="-457200"/>
            <a:r>
              <a:rPr lang="ja-JP" altLang="en-US" sz="1100" dirty="0" smtClean="0">
                <a:latin typeface="ＭＳ ゴシック" panose="020B0609070205080204" pitchFamily="49" charset="-128"/>
                <a:ea typeface="ＭＳ ゴシック" panose="020B0609070205080204" pitchFamily="49" charset="-128"/>
              </a:rPr>
              <a:t>　など　</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32" name="正方形/長方形 31"/>
          <p:cNvSpPr/>
          <p:nvPr/>
        </p:nvSpPr>
        <p:spPr>
          <a:xfrm>
            <a:off x="6776140" y="1916832"/>
            <a:ext cx="2977186"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latin typeface="ＭＳ ゴシック" panose="020B0609070205080204" pitchFamily="49" charset="-128"/>
                <a:ea typeface="ＭＳ ゴシック" panose="020B0609070205080204" pitchFamily="49" charset="-128"/>
              </a:rPr>
              <a:t>○　地域の支援ニーズ</a:t>
            </a:r>
            <a:r>
              <a:rPr lang="ja-JP" altLang="en-US" sz="1100" dirty="0" smtClean="0">
                <a:latin typeface="ＭＳ ゴシック" panose="020B0609070205080204" pitchFamily="49" charset="-128"/>
                <a:ea typeface="ＭＳ ゴシック" panose="020B0609070205080204" pitchFamily="49" charset="-128"/>
              </a:rPr>
              <a:t>とサービス提供主体</a:t>
            </a:r>
            <a:r>
              <a:rPr lang="ja-JP" altLang="en-US" sz="1100" dirty="0">
                <a:latin typeface="ＭＳ ゴシック" panose="020B0609070205080204" pitchFamily="49" charset="-128"/>
                <a:ea typeface="ＭＳ ゴシック" panose="020B0609070205080204" pitchFamily="49" charset="-128"/>
              </a:rPr>
              <a:t>の活動を</a:t>
            </a:r>
            <a:r>
              <a:rPr lang="ja-JP" altLang="en-US" sz="1100" dirty="0" smtClean="0">
                <a:latin typeface="ＭＳ ゴシック" panose="020B0609070205080204" pitchFamily="49" charset="-128"/>
                <a:ea typeface="ＭＳ ゴシック" panose="020B0609070205080204" pitchFamily="49" charset="-128"/>
              </a:rPr>
              <a:t>マッチング</a:t>
            </a:r>
            <a:r>
              <a:rPr kumimoji="1" lang="ja-JP" altLang="en-US" sz="1100" dirty="0" smtClean="0">
                <a:latin typeface="ＭＳ ゴシック" panose="020B0609070205080204" pitchFamily="49" charset="-128"/>
                <a:ea typeface="ＭＳ ゴシック" panose="020B0609070205080204" pitchFamily="49" charset="-128"/>
              </a:rPr>
              <a:t>　など</a:t>
            </a:r>
            <a:endParaRPr kumimoji="1" lang="en-US" altLang="ja-JP" sz="1100" dirty="0" smtClean="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598552" y="5284250"/>
            <a:ext cx="9159672" cy="452522"/>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smtClean="0">
              <a:solidFill>
                <a:prstClr val="black"/>
              </a:solidFill>
            </a:endParaRPr>
          </a:p>
        </p:txBody>
      </p:sp>
      <p:sp>
        <p:nvSpPr>
          <p:cNvPr id="35" name="円/楕円 34"/>
          <p:cNvSpPr/>
          <p:nvPr/>
        </p:nvSpPr>
        <p:spPr>
          <a:xfrm>
            <a:off x="2257265" y="5370708"/>
            <a:ext cx="1612034" cy="306155"/>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民間企業</a:t>
            </a:r>
            <a:endParaRPr lang="ja-JP" altLang="en-US" sz="1100" b="1" dirty="0">
              <a:solidFill>
                <a:prstClr val="black"/>
              </a:solidFill>
              <a:latin typeface="メイリオ" pitchFamily="50" charset="-128"/>
              <a:ea typeface="メイリオ" pitchFamily="50" charset="-128"/>
            </a:endParaRPr>
          </a:p>
        </p:txBody>
      </p:sp>
      <p:sp>
        <p:nvSpPr>
          <p:cNvPr id="36" name="円/楕円 35"/>
          <p:cNvSpPr/>
          <p:nvPr/>
        </p:nvSpPr>
        <p:spPr>
          <a:xfrm>
            <a:off x="5734397" y="5385440"/>
            <a:ext cx="1894886" cy="291423"/>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ボランティア</a:t>
            </a:r>
            <a:endParaRPr lang="ja-JP" altLang="en-US" sz="1100" b="1" dirty="0">
              <a:solidFill>
                <a:prstClr val="black"/>
              </a:solidFill>
              <a:latin typeface="メイリオ" pitchFamily="50" charset="-128"/>
              <a:ea typeface="メイリオ" pitchFamily="50" charset="-128"/>
            </a:endParaRPr>
          </a:p>
        </p:txBody>
      </p:sp>
      <p:sp>
        <p:nvSpPr>
          <p:cNvPr id="37" name="円/楕円 36"/>
          <p:cNvSpPr/>
          <p:nvPr/>
        </p:nvSpPr>
        <p:spPr>
          <a:xfrm>
            <a:off x="707158" y="5370708"/>
            <a:ext cx="1477480" cy="321578"/>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ＮＰＯ</a:t>
            </a:r>
            <a:endParaRPr lang="ja-JP" altLang="en-US" sz="1100" b="1" dirty="0">
              <a:solidFill>
                <a:prstClr val="black"/>
              </a:solidFill>
              <a:latin typeface="メイリオ" pitchFamily="50" charset="-128"/>
              <a:ea typeface="メイリオ" pitchFamily="50" charset="-128"/>
            </a:endParaRPr>
          </a:p>
        </p:txBody>
      </p:sp>
      <p:sp>
        <p:nvSpPr>
          <p:cNvPr id="39" name="円/楕円 38"/>
          <p:cNvSpPr/>
          <p:nvPr/>
        </p:nvSpPr>
        <p:spPr>
          <a:xfrm>
            <a:off x="3943845" y="5385440"/>
            <a:ext cx="1687813" cy="3034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協同組合</a:t>
            </a:r>
            <a:endParaRPr lang="ja-JP" altLang="en-US" sz="1100" b="1" dirty="0">
              <a:solidFill>
                <a:prstClr val="black"/>
              </a:solidFill>
              <a:latin typeface="メイリオ" pitchFamily="50" charset="-128"/>
              <a:ea typeface="メイリオ" pitchFamily="50" charset="-128"/>
            </a:endParaRPr>
          </a:p>
        </p:txBody>
      </p:sp>
      <p:sp>
        <p:nvSpPr>
          <p:cNvPr id="40" name="円/楕円 39"/>
          <p:cNvSpPr/>
          <p:nvPr/>
        </p:nvSpPr>
        <p:spPr>
          <a:xfrm>
            <a:off x="7849141" y="5344452"/>
            <a:ext cx="1534950" cy="31160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社会福祉法人</a:t>
            </a:r>
            <a:endParaRPr lang="ja-JP" altLang="en-US" sz="1100" b="1" dirty="0">
              <a:solidFill>
                <a:prstClr val="black"/>
              </a:solidFill>
              <a:latin typeface="メイリオ" pitchFamily="50" charset="-128"/>
              <a:ea typeface="メイリオ" pitchFamily="50" charset="-128"/>
            </a:endParaRPr>
          </a:p>
        </p:txBody>
      </p:sp>
      <p:sp>
        <p:nvSpPr>
          <p:cNvPr id="43" name="正方形/長方形 42"/>
          <p:cNvSpPr/>
          <p:nvPr/>
        </p:nvSpPr>
        <p:spPr>
          <a:xfrm>
            <a:off x="598552" y="4947230"/>
            <a:ext cx="9176603"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生活支援・介護予防サービスの多様な</a:t>
            </a:r>
            <a:r>
              <a:rPr lang="ja-JP" altLang="en-US" sz="1400" b="1" dirty="0">
                <a:latin typeface="HG丸ｺﾞｼｯｸM-PRO" panose="020F0600000000000000" pitchFamily="50" charset="-128"/>
                <a:ea typeface="HG丸ｺﾞｼｯｸM-PRO" panose="020F0600000000000000" pitchFamily="50" charset="-128"/>
              </a:rPr>
              <a:t>関係</a:t>
            </a:r>
            <a:r>
              <a:rPr kumimoji="1" lang="ja-JP" altLang="en-US" sz="1400" b="1" dirty="0" smtClean="0">
                <a:latin typeface="HG丸ｺﾞｼｯｸM-PRO" panose="020F0600000000000000" pitchFamily="50" charset="-128"/>
                <a:ea typeface="HG丸ｺﾞｼｯｸM-PRO" panose="020F0600000000000000" pitchFamily="50" charset="-128"/>
              </a:rPr>
              <a:t>主体の参画例</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4" name="加算記号 13"/>
          <p:cNvSpPr/>
          <p:nvPr/>
        </p:nvSpPr>
        <p:spPr>
          <a:xfrm>
            <a:off x="4590544" y="4149080"/>
            <a:ext cx="432048"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88272" y="6002704"/>
            <a:ext cx="9108464" cy="738664"/>
          </a:xfrm>
          <a:prstGeom prst="rect">
            <a:avLst/>
          </a:prstGeom>
          <a:noFill/>
        </p:spPr>
        <p:txBody>
          <a:bodyPr wrap="square" rtlCol="0">
            <a:spAutoFit/>
          </a:bodyPr>
          <a:lstStyle/>
          <a:p>
            <a:pPr marL="252000" indent="-457200"/>
            <a:r>
              <a:rPr kumimoji="1" lang="en-US" altLang="ja-JP" sz="1400" dirty="0" smtClean="0">
                <a:latin typeface="+mn-ea"/>
              </a:rPr>
              <a:t>※</a:t>
            </a:r>
            <a:r>
              <a:rPr kumimoji="1" lang="ja-JP" altLang="en-US" sz="1400" dirty="0" smtClean="0">
                <a:latin typeface="+mn-ea"/>
              </a:rPr>
              <a:t>１　これらの取組については、平成２６年度予算案においても先行的に取り組めるよう５億円を計上。</a:t>
            </a:r>
            <a:endParaRPr kumimoji="1" lang="en-US" altLang="ja-JP" sz="1400" dirty="0" smtClean="0">
              <a:latin typeface="+mn-ea"/>
            </a:endParaRPr>
          </a:p>
          <a:p>
            <a:pPr marL="252000" indent="-457200"/>
            <a:r>
              <a:rPr kumimoji="1" lang="en-US" altLang="ja-JP" sz="1400" dirty="0" smtClean="0">
                <a:latin typeface="+mn-ea"/>
              </a:rPr>
              <a:t>※</a:t>
            </a:r>
            <a:r>
              <a:rPr kumimoji="1" lang="ja-JP" altLang="en-US" sz="1400" dirty="0" smtClean="0">
                <a:latin typeface="+mn-ea"/>
              </a:rPr>
              <a:t>２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endParaRPr kumimoji="1" lang="ja-JP" altLang="en-US" sz="1400" dirty="0">
              <a:latin typeface="+mn-ea"/>
            </a:endParaRPr>
          </a:p>
        </p:txBody>
      </p:sp>
      <p:sp>
        <p:nvSpPr>
          <p:cNvPr id="2" name="大かっこ 1"/>
          <p:cNvSpPr/>
          <p:nvPr/>
        </p:nvSpPr>
        <p:spPr>
          <a:xfrm>
            <a:off x="796716" y="3212976"/>
            <a:ext cx="8949396" cy="720080"/>
          </a:xfrm>
          <a:prstGeom prst="bracketPair">
            <a:avLst>
              <a:gd name="adj" fmla="val 14903"/>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rot="5400000">
            <a:off x="9087317" y="6098155"/>
            <a:ext cx="118113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別紙資料７</a:t>
            </a:r>
            <a:endParaRPr kumimoji="1" lang="ja-JP" altLang="en-US" sz="1600" dirty="0"/>
          </a:p>
        </p:txBody>
      </p:sp>
      <p:sp>
        <p:nvSpPr>
          <p:cNvPr id="3" name="正方形/長方形 2"/>
          <p:cNvSpPr/>
          <p:nvPr/>
        </p:nvSpPr>
        <p:spPr>
          <a:xfrm>
            <a:off x="9497866" y="5431725"/>
            <a:ext cx="277289" cy="27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等</a:t>
            </a:r>
            <a:endParaRPr kumimoji="1" lang="ja-JP" altLang="en-US" sz="1200" dirty="0">
              <a:solidFill>
                <a:schemeClr val="tx1"/>
              </a:solidFill>
            </a:endParaRPr>
          </a:p>
        </p:txBody>
      </p:sp>
      <p:sp>
        <p:nvSpPr>
          <p:cNvPr id="24" name="正方形/長方形 23"/>
          <p:cNvSpPr/>
          <p:nvPr/>
        </p:nvSpPr>
        <p:spPr>
          <a:xfrm rot="5400000">
            <a:off x="-72073" y="6390520"/>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9560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7108521" y="1052738"/>
            <a:ext cx="2760073" cy="615553"/>
          </a:xfrm>
          <a:prstGeom prst="rect">
            <a:avLst/>
          </a:prstGeom>
          <a:noFill/>
        </p:spPr>
        <p:txBody>
          <a:bodyPr wrap="square" rtlCol="0">
            <a:spAutoFit/>
          </a:bodyPr>
          <a:lstStyle/>
          <a:p>
            <a:pPr algn="ctr" defTabSz="913575"/>
            <a:r>
              <a:rPr lang="ja-JP" altLang="en-US" sz="1600" b="1" dirty="0" smtClean="0">
                <a:solidFill>
                  <a:prstClr val="black"/>
                </a:solidFill>
                <a:latin typeface="Calibri"/>
              </a:rPr>
              <a:t>地域支援事業</a:t>
            </a:r>
            <a:r>
              <a:rPr lang="en-US" altLang="ja-JP" sz="1600" b="1" dirty="0" smtClean="0">
                <a:solidFill>
                  <a:prstClr val="black"/>
                </a:solidFill>
                <a:latin typeface="Calibri"/>
              </a:rPr>
              <a:t>642</a:t>
            </a:r>
            <a:r>
              <a:rPr lang="ja-JP" altLang="en-US" sz="1600" b="1" dirty="0" smtClean="0">
                <a:solidFill>
                  <a:prstClr val="black"/>
                </a:solidFill>
                <a:latin typeface="Calibri"/>
              </a:rPr>
              <a:t>億円</a:t>
            </a:r>
            <a:endParaRPr lang="en-US" altLang="ja-JP" sz="1600" b="1" dirty="0" smtClean="0">
              <a:solidFill>
                <a:prstClr val="black"/>
              </a:solidFill>
              <a:latin typeface="Calibri"/>
            </a:endParaRPr>
          </a:p>
          <a:p>
            <a:pPr algn="ctr" defTabSz="913575"/>
            <a:r>
              <a:rPr lang="ja-JP" altLang="en-US" sz="1600" b="1" dirty="0" smtClean="0">
                <a:solidFill>
                  <a:prstClr val="black"/>
                </a:solidFill>
                <a:latin typeface="Calibri"/>
              </a:rPr>
              <a:t>のうち</a:t>
            </a:r>
            <a:r>
              <a:rPr lang="ja-JP" altLang="en-US" b="1" u="sng" dirty="0" smtClean="0">
                <a:solidFill>
                  <a:prstClr val="black"/>
                </a:solidFill>
                <a:latin typeface="Calibri"/>
              </a:rPr>
              <a:t>５億円</a:t>
            </a:r>
            <a:endParaRPr lang="ja-JP" altLang="en-US" sz="1400" b="1" dirty="0">
              <a:solidFill>
                <a:prstClr val="black"/>
              </a:solidFill>
              <a:latin typeface="Calibri"/>
            </a:endParaRPr>
          </a:p>
        </p:txBody>
      </p:sp>
      <p:sp>
        <p:nvSpPr>
          <p:cNvPr id="64" name="テキスト ボックス 63"/>
          <p:cNvSpPr txBox="1"/>
          <p:nvPr/>
        </p:nvSpPr>
        <p:spPr>
          <a:xfrm>
            <a:off x="342107" y="5493134"/>
            <a:ext cx="1656184" cy="430887"/>
          </a:xfrm>
          <a:prstGeom prst="rect">
            <a:avLst/>
          </a:prstGeom>
          <a:noFill/>
        </p:spPr>
        <p:txBody>
          <a:bodyPr wrap="square" rtlCol="0">
            <a:spAutoFit/>
          </a:bodyPr>
          <a:lstStyle/>
          <a:p>
            <a:pPr defTabSz="913575"/>
            <a:r>
              <a:rPr lang="ja-JP" altLang="en-US" sz="1100" dirty="0" smtClean="0">
                <a:solidFill>
                  <a:prstClr val="black"/>
                </a:solidFill>
                <a:latin typeface="Calibri"/>
              </a:rPr>
              <a:t>市町村・地域包括支援</a:t>
            </a:r>
            <a:endParaRPr lang="en-US" altLang="ja-JP" sz="1100" dirty="0" smtClean="0">
              <a:solidFill>
                <a:prstClr val="black"/>
              </a:solidFill>
              <a:latin typeface="Calibri"/>
            </a:endParaRPr>
          </a:p>
          <a:p>
            <a:pPr defTabSz="913575"/>
            <a:r>
              <a:rPr lang="ja-JP" altLang="en-US" sz="1100" dirty="0" smtClean="0">
                <a:solidFill>
                  <a:prstClr val="black"/>
                </a:solidFill>
                <a:latin typeface="Calibri"/>
              </a:rPr>
              <a:t>センターと連携・協力</a:t>
            </a:r>
            <a:endParaRPr lang="ja-JP" altLang="en-US" sz="1100" dirty="0">
              <a:solidFill>
                <a:prstClr val="black"/>
              </a:solidFill>
              <a:latin typeface="Calibri"/>
            </a:endParaRPr>
          </a:p>
        </p:txBody>
      </p:sp>
      <p:sp>
        <p:nvSpPr>
          <p:cNvPr id="65" name="テキスト ボックス 64"/>
          <p:cNvSpPr txBox="1"/>
          <p:nvPr/>
        </p:nvSpPr>
        <p:spPr>
          <a:xfrm>
            <a:off x="56443" y="3933056"/>
            <a:ext cx="2071094" cy="1154162"/>
          </a:xfrm>
          <a:prstGeom prst="rect">
            <a:avLst/>
          </a:prstGeom>
          <a:noFill/>
        </p:spPr>
        <p:txBody>
          <a:bodyPr wrap="square" rtlCol="0">
            <a:spAutoFit/>
          </a:bodyPr>
          <a:lstStyle/>
          <a:p>
            <a:pPr algn="ctr" defTabSz="913575"/>
            <a:r>
              <a:rPr lang="ja-JP" altLang="en-US" sz="1400" b="1" dirty="0" smtClean="0">
                <a:solidFill>
                  <a:srgbClr val="FF0000"/>
                </a:solidFill>
                <a:latin typeface="ＭＳ Ｐゴシック"/>
              </a:rPr>
              <a:t>生活支援ｺｰﾃﾞｨﾈｰﾀｰ</a:t>
            </a:r>
            <a:endParaRPr lang="en-US" altLang="ja-JP" sz="1400" b="1" dirty="0" smtClean="0">
              <a:solidFill>
                <a:srgbClr val="FF0000"/>
              </a:solidFill>
              <a:latin typeface="ＭＳ Ｐゴシック"/>
            </a:endParaRPr>
          </a:p>
          <a:p>
            <a:pPr algn="ctr" defTabSz="913575"/>
            <a:r>
              <a:rPr lang="en-US" altLang="ja-JP" sz="1300" b="1" dirty="0" smtClean="0">
                <a:solidFill>
                  <a:srgbClr val="FF0000"/>
                </a:solidFill>
                <a:latin typeface="ＭＳ Ｐゴシック"/>
              </a:rPr>
              <a:t>  </a:t>
            </a:r>
            <a:r>
              <a:rPr lang="ja-JP" altLang="en-US" sz="1300" b="1" dirty="0" smtClean="0">
                <a:solidFill>
                  <a:srgbClr val="FF0000"/>
                </a:solidFill>
                <a:latin typeface="ＭＳ Ｐゴシック"/>
              </a:rPr>
              <a:t>（地域支え合い推進員</a:t>
            </a:r>
            <a:r>
              <a:rPr lang="ja-JP" altLang="en-US" sz="1300" b="1" dirty="0">
                <a:solidFill>
                  <a:srgbClr val="FF0000"/>
                </a:solidFill>
                <a:latin typeface="ＭＳ Ｐゴシック"/>
              </a:rPr>
              <a:t>）</a:t>
            </a:r>
            <a:endParaRPr lang="en-US" altLang="ja-JP" sz="1300" b="1" dirty="0" smtClean="0">
              <a:solidFill>
                <a:srgbClr val="FF0000"/>
              </a:solidFill>
              <a:latin typeface="ＭＳ Ｐゴシック"/>
            </a:endParaRPr>
          </a:p>
          <a:p>
            <a:pPr algn="ctr" defTabSz="913575">
              <a:lnSpc>
                <a:spcPct val="150000"/>
              </a:lnSpc>
            </a:pPr>
            <a:r>
              <a:rPr lang="ja-JP" altLang="en-US" sz="1400" b="1" dirty="0" smtClean="0">
                <a:solidFill>
                  <a:srgbClr val="FF0000"/>
                </a:solidFill>
                <a:latin typeface="ＭＳ Ｐゴシック"/>
              </a:rPr>
              <a:t>＋</a:t>
            </a:r>
            <a:endParaRPr lang="en-US" altLang="ja-JP" sz="1400" b="1" dirty="0" smtClean="0">
              <a:solidFill>
                <a:srgbClr val="FF0000"/>
              </a:solidFill>
              <a:latin typeface="ＭＳ Ｐゴシック"/>
            </a:endParaRPr>
          </a:p>
          <a:p>
            <a:pPr algn="ctr" defTabSz="913575">
              <a:lnSpc>
                <a:spcPct val="150000"/>
              </a:lnSpc>
            </a:pPr>
            <a:r>
              <a:rPr lang="ja-JP" altLang="en-US" sz="1400" b="1" dirty="0" smtClean="0">
                <a:solidFill>
                  <a:srgbClr val="FF0000"/>
                </a:solidFill>
                <a:latin typeface="ＭＳ Ｐゴシック"/>
              </a:rPr>
              <a:t>協議体</a:t>
            </a:r>
            <a:endParaRPr lang="ja-JP" altLang="en-US" sz="1400" b="1" dirty="0">
              <a:solidFill>
                <a:srgbClr val="FF0000"/>
              </a:solidFill>
              <a:latin typeface="ＭＳ Ｐゴシック"/>
            </a:endParaRPr>
          </a:p>
        </p:txBody>
      </p:sp>
      <p:pic>
        <p:nvPicPr>
          <p:cNvPr id="103" name="Picture 9" descr="C:\Users\OSJSE\AppData\Local\Microsoft\Windows\Temporary Internet Files\Content.IE5\SAVABSOV\MM90023473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33470" y="4623004"/>
            <a:ext cx="549405" cy="427425"/>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3" descr="C:\Users\YCHXX\AppData\Local\Microsoft\Windows\Temporary Internet Files\Content.IE5\YO97QDGR\MC9004326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947" y="5013178"/>
            <a:ext cx="372031" cy="43280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83455" y="3861048"/>
            <a:ext cx="9701647" cy="2304256"/>
            <a:chOff x="183454" y="3592814"/>
            <a:chExt cx="9701647" cy="2304256"/>
          </a:xfrm>
        </p:grpSpPr>
        <p:sp>
          <p:nvSpPr>
            <p:cNvPr id="117" name="正方形/長方形 116"/>
            <p:cNvSpPr/>
            <p:nvPr/>
          </p:nvSpPr>
          <p:spPr>
            <a:xfrm>
              <a:off x="183454" y="3592814"/>
              <a:ext cx="1874827" cy="2252046"/>
            </a:xfrm>
            <a:prstGeom prst="rect">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3575"/>
              <a:endParaRPr lang="ja-JP" altLang="en-US" dirty="0">
                <a:solidFill>
                  <a:prstClr val="black"/>
                </a:solidFill>
              </a:endParaRPr>
            </a:p>
          </p:txBody>
        </p:sp>
        <p:sp>
          <p:nvSpPr>
            <p:cNvPr id="105" name="左矢印 104"/>
            <p:cNvSpPr/>
            <p:nvPr/>
          </p:nvSpPr>
          <p:spPr>
            <a:xfrm rot="10800000">
              <a:off x="2127538" y="3902859"/>
              <a:ext cx="392915" cy="988632"/>
            </a:xfrm>
            <a:prstGeom prst="leftArrow">
              <a:avLst/>
            </a:prstGeom>
            <a:solidFill>
              <a:schemeClr val="accent6">
                <a:lumMod val="60000"/>
                <a:lumOff val="40000"/>
              </a:schemeClr>
            </a:solidFill>
            <a:ln w="6350">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grpSp>
          <p:nvGrpSpPr>
            <p:cNvPr id="3" name="グループ化 2"/>
            <p:cNvGrpSpPr/>
            <p:nvPr/>
          </p:nvGrpSpPr>
          <p:grpSpPr>
            <a:xfrm>
              <a:off x="2628554" y="3686835"/>
              <a:ext cx="7256547" cy="2210235"/>
              <a:chOff x="2628554" y="3686835"/>
              <a:chExt cx="7256547" cy="2210235"/>
            </a:xfrm>
          </p:grpSpPr>
          <p:sp>
            <p:nvSpPr>
              <p:cNvPr id="74" name="角丸四角形 73"/>
              <p:cNvSpPr/>
              <p:nvPr/>
            </p:nvSpPr>
            <p:spPr>
              <a:xfrm>
                <a:off x="2628554" y="3686835"/>
                <a:ext cx="4496486" cy="1386354"/>
              </a:xfrm>
              <a:prstGeom prst="roundRect">
                <a:avLst/>
              </a:prstGeom>
              <a:solidFill>
                <a:schemeClr val="accent6">
                  <a:lumMod val="40000"/>
                  <a:lumOff val="60000"/>
                </a:schemeClr>
              </a:solidFill>
              <a:ln w="63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endParaRPr lang="en-US" altLang="ja-JP" sz="1400" dirty="0" smtClean="0">
                  <a:solidFill>
                    <a:prstClr val="black"/>
                  </a:solidFill>
                </a:endParaRPr>
              </a:p>
              <a:p>
                <a:pPr defTabSz="913575"/>
                <a:endParaRPr lang="en-US" altLang="ja-JP" sz="1400" dirty="0">
                  <a:solidFill>
                    <a:prstClr val="black"/>
                  </a:solidFill>
                </a:endParaRPr>
              </a:p>
              <a:p>
                <a:pPr defTabSz="913575"/>
                <a:endParaRPr lang="en-US" altLang="ja-JP" sz="1400" dirty="0" smtClean="0">
                  <a:solidFill>
                    <a:prstClr val="black"/>
                  </a:solidFill>
                </a:endParaRPr>
              </a:p>
            </p:txBody>
          </p:sp>
          <p:sp>
            <p:nvSpPr>
              <p:cNvPr id="7" name="加算記号 6"/>
              <p:cNvSpPr/>
              <p:nvPr/>
            </p:nvSpPr>
            <p:spPr>
              <a:xfrm>
                <a:off x="7125040" y="4153363"/>
                <a:ext cx="498648" cy="516114"/>
              </a:xfrm>
              <a:prstGeom prst="mathPlus">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3575"/>
                <a:endParaRPr lang="ja-JP" altLang="en-US">
                  <a:solidFill>
                    <a:prstClr val="black"/>
                  </a:solidFill>
                </a:endParaRPr>
              </a:p>
            </p:txBody>
          </p:sp>
          <p:sp>
            <p:nvSpPr>
              <p:cNvPr id="4" name="右矢印 3"/>
              <p:cNvSpPr/>
              <p:nvPr/>
            </p:nvSpPr>
            <p:spPr>
              <a:xfrm>
                <a:off x="2793094" y="5229200"/>
                <a:ext cx="899519" cy="387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10" name="テキスト ボックス 109"/>
              <p:cNvSpPr txBox="1"/>
              <p:nvPr/>
            </p:nvSpPr>
            <p:spPr>
              <a:xfrm>
                <a:off x="3680921" y="5250739"/>
                <a:ext cx="5937665" cy="646331"/>
              </a:xfrm>
              <a:prstGeom prst="rect">
                <a:avLst/>
              </a:prstGeom>
              <a:noFill/>
            </p:spPr>
            <p:txBody>
              <a:bodyPr wrap="square" rtlCol="0">
                <a:spAutoFit/>
              </a:bodyPr>
              <a:lstStyle/>
              <a:p>
                <a:pPr defTabSz="913575"/>
                <a:r>
                  <a:rPr lang="ja-JP" altLang="en-US" b="1" dirty="0" smtClean="0">
                    <a:solidFill>
                      <a:srgbClr val="1F497D"/>
                    </a:solidFill>
                    <a:latin typeface="ＭＳ Ｐゴシック"/>
                  </a:rPr>
                  <a:t>多様な主体の連携体制の構築、</a:t>
                </a:r>
                <a:endParaRPr lang="en-US" altLang="ja-JP" b="1" dirty="0" smtClean="0">
                  <a:solidFill>
                    <a:srgbClr val="1F497D"/>
                  </a:solidFill>
                  <a:latin typeface="ＭＳ Ｐゴシック"/>
                </a:endParaRPr>
              </a:p>
              <a:p>
                <a:pPr defTabSz="913575"/>
                <a:r>
                  <a:rPr lang="ja-JP" altLang="en-US" b="1" dirty="0" smtClean="0">
                    <a:solidFill>
                      <a:srgbClr val="1F497D"/>
                    </a:solidFill>
                    <a:latin typeface="ＭＳ Ｐゴシック"/>
                  </a:rPr>
                  <a:t>多様な生活支援サービスが地域に創出されることを目指す</a:t>
                </a:r>
                <a:endParaRPr lang="ja-JP" altLang="en-US" b="1" dirty="0">
                  <a:solidFill>
                    <a:srgbClr val="1F497D"/>
                  </a:solidFill>
                  <a:latin typeface="ＭＳ Ｐゴシック"/>
                </a:endParaRPr>
              </a:p>
            </p:txBody>
          </p:sp>
          <p:grpSp>
            <p:nvGrpSpPr>
              <p:cNvPr id="111" name="グループ化 110"/>
              <p:cNvGrpSpPr/>
              <p:nvPr/>
            </p:nvGrpSpPr>
            <p:grpSpPr>
              <a:xfrm>
                <a:off x="7610547" y="3702078"/>
                <a:ext cx="2274554" cy="1352917"/>
                <a:chOff x="6973866" y="4730711"/>
                <a:chExt cx="2334136" cy="1765309"/>
              </a:xfrm>
            </p:grpSpPr>
            <p:sp>
              <p:nvSpPr>
                <p:cNvPr id="112" name="角丸四角形 111"/>
                <p:cNvSpPr/>
                <p:nvPr/>
              </p:nvSpPr>
              <p:spPr>
                <a:xfrm>
                  <a:off x="6973866" y="4730711"/>
                  <a:ext cx="2202371" cy="1765308"/>
                </a:xfrm>
                <a:prstGeom prst="roundRect">
                  <a:avLst/>
                </a:prstGeom>
                <a:solidFill>
                  <a:schemeClr val="accent6">
                    <a:lumMod val="40000"/>
                    <a:lumOff val="60000"/>
                  </a:schemeClr>
                </a:solidFill>
                <a:ln w="635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en-US" altLang="ja-JP" sz="1600" b="1" dirty="0" smtClean="0">
                    <a:solidFill>
                      <a:srgbClr val="1F497D"/>
                    </a:solidFill>
                  </a:endParaRPr>
                </a:p>
                <a:p>
                  <a:pPr algn="ctr" defTabSz="913575"/>
                  <a:r>
                    <a:rPr lang="ja-JP" altLang="en-US" sz="1200" b="1" dirty="0" smtClean="0">
                      <a:solidFill>
                        <a:srgbClr val="1F497D"/>
                      </a:solidFill>
                    </a:rPr>
                    <a:t>民間事業者等も含めた</a:t>
                  </a:r>
                  <a:endParaRPr lang="en-US" altLang="ja-JP" sz="1200" b="1" dirty="0" smtClean="0">
                    <a:solidFill>
                      <a:srgbClr val="1F497D"/>
                    </a:solidFill>
                  </a:endParaRPr>
                </a:p>
                <a:p>
                  <a:pPr algn="ctr" defTabSz="913575"/>
                  <a:r>
                    <a:rPr lang="ja-JP" altLang="en-US" sz="1200" b="1" dirty="0" smtClean="0">
                      <a:solidFill>
                        <a:srgbClr val="1F497D"/>
                      </a:solidFill>
                    </a:rPr>
                    <a:t>ネットワーク化</a:t>
                  </a:r>
                  <a:endParaRPr lang="en-US" altLang="ja-JP" sz="1200" dirty="0" smtClean="0">
                    <a:solidFill>
                      <a:prstClr val="black"/>
                    </a:solidFill>
                  </a:endParaRPr>
                </a:p>
                <a:p>
                  <a:pPr algn="ctr" defTabSz="913575"/>
                  <a:endParaRPr lang="en-US" altLang="ja-JP" sz="1600" dirty="0" smtClean="0">
                    <a:solidFill>
                      <a:prstClr val="black"/>
                    </a:solidFill>
                  </a:endParaRPr>
                </a:p>
                <a:p>
                  <a:pPr defTabSz="913575"/>
                  <a:endParaRPr lang="en-US" altLang="ja-JP" sz="1400" dirty="0" smtClean="0">
                    <a:solidFill>
                      <a:prstClr val="black"/>
                    </a:solidFill>
                  </a:endParaRPr>
                </a:p>
                <a:p>
                  <a:pPr defTabSz="913575"/>
                  <a:endParaRPr lang="en-US" altLang="ja-JP" sz="1400" dirty="0">
                    <a:solidFill>
                      <a:prstClr val="black"/>
                    </a:solidFill>
                  </a:endParaRPr>
                </a:p>
                <a:p>
                  <a:pPr defTabSz="913575"/>
                  <a:endParaRPr lang="en-US" altLang="ja-JP" sz="1400" dirty="0" smtClean="0">
                    <a:solidFill>
                      <a:prstClr val="black"/>
                    </a:solidFill>
                  </a:endParaRPr>
                </a:p>
              </p:txBody>
            </p:sp>
            <p:sp>
              <p:nvSpPr>
                <p:cNvPr id="113" name="角丸四角形 112"/>
                <p:cNvSpPr/>
                <p:nvPr/>
              </p:nvSpPr>
              <p:spPr>
                <a:xfrm>
                  <a:off x="7094014" y="6099975"/>
                  <a:ext cx="1122731" cy="396045"/>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配達</a:t>
                  </a:r>
                  <a:r>
                    <a:rPr lang="ja-JP" altLang="en-US" sz="1100" dirty="0" smtClean="0">
                      <a:solidFill>
                        <a:prstClr val="black"/>
                      </a:solidFill>
                    </a:rPr>
                    <a:t>事業者に</a:t>
                  </a:r>
                  <a:endParaRPr lang="en-US" altLang="ja-JP" sz="1100" dirty="0" smtClean="0">
                    <a:solidFill>
                      <a:prstClr val="black"/>
                    </a:solidFill>
                  </a:endParaRPr>
                </a:p>
                <a:p>
                  <a:pPr algn="ctr" defTabSz="913575"/>
                  <a:r>
                    <a:rPr lang="ja-JP" altLang="en-US" sz="1100" dirty="0" smtClean="0">
                      <a:solidFill>
                        <a:prstClr val="black"/>
                      </a:solidFill>
                    </a:rPr>
                    <a:t>よる見守り</a:t>
                  </a:r>
                  <a:endParaRPr lang="en-US" altLang="ja-JP" sz="1100" dirty="0" smtClean="0">
                    <a:solidFill>
                      <a:prstClr val="black"/>
                    </a:solidFill>
                  </a:endParaRPr>
                </a:p>
              </p:txBody>
            </p:sp>
            <p:sp>
              <p:nvSpPr>
                <p:cNvPr id="114" name="角丸四角形 113"/>
                <p:cNvSpPr/>
                <p:nvPr/>
              </p:nvSpPr>
              <p:spPr>
                <a:xfrm>
                  <a:off x="8107825" y="6120192"/>
                  <a:ext cx="1200177" cy="351848"/>
                </a:xfrm>
                <a:prstGeom prst="round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black"/>
                      </a:solidFill>
                    </a:rPr>
                    <a:t>買い物支援</a:t>
                  </a:r>
                  <a:endParaRPr lang="en-US" altLang="ja-JP" sz="1100" dirty="0">
                    <a:solidFill>
                      <a:prstClr val="black"/>
                    </a:solidFill>
                  </a:endParaRPr>
                </a:p>
                <a:p>
                  <a:pPr algn="ctr" defTabSz="913575"/>
                  <a:r>
                    <a:rPr lang="ja-JP" altLang="en-US" sz="1100" dirty="0">
                      <a:solidFill>
                        <a:prstClr val="black"/>
                      </a:solidFill>
                    </a:rPr>
                    <a:t>外出</a:t>
                  </a:r>
                  <a:r>
                    <a:rPr lang="ja-JP" altLang="en-US" sz="1100" dirty="0" smtClean="0">
                      <a:solidFill>
                        <a:prstClr val="black"/>
                      </a:solidFill>
                    </a:rPr>
                    <a:t>支援など</a:t>
                  </a:r>
                  <a:endParaRPr lang="en-US" altLang="ja-JP" sz="1100" dirty="0" smtClean="0">
                    <a:solidFill>
                      <a:prstClr val="black"/>
                    </a:solidFill>
                  </a:endParaRPr>
                </a:p>
              </p:txBody>
            </p:sp>
            <p:pic>
              <p:nvPicPr>
                <p:cNvPr id="115" name="Picture 9" descr="C:\Users\OSJSE\AppData\Local\Microsoft\Windows\Temporary Internet Files\Content.IE5\SAVABSOV\MM900234730[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782" y="5462490"/>
                  <a:ext cx="517568" cy="557711"/>
                </a:xfrm>
                <a:prstGeom prst="rect">
                  <a:avLst/>
                </a:prstGeom>
                <a:noFill/>
                <a:extLst>
                  <a:ext uri="{909E8E84-426E-40DD-AFC4-6F175D3DCCD1}">
                    <a14:hiddenFill xmlns:a14="http://schemas.microsoft.com/office/drawing/2010/main">
                      <a:solidFill>
                        <a:srgbClr val="FFFFFF"/>
                      </a:solidFill>
                    </a14:hiddenFill>
                  </a:ext>
                </a:extLst>
              </p:spPr>
            </p:pic>
          </p:grpSp>
          <p:sp>
            <p:nvSpPr>
              <p:cNvPr id="118" name="角丸四角形 117"/>
              <p:cNvSpPr/>
              <p:nvPr/>
            </p:nvSpPr>
            <p:spPr>
              <a:xfrm>
                <a:off x="2714743" y="4231880"/>
                <a:ext cx="755000" cy="567633"/>
              </a:xfrm>
              <a:prstGeom prst="round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defTabSz="913575"/>
                <a:r>
                  <a:rPr lang="ja-JP" altLang="en-US" sz="1100" dirty="0">
                    <a:solidFill>
                      <a:prstClr val="black"/>
                    </a:solidFill>
                  </a:rPr>
                  <a:t>担い手の養成</a:t>
                </a:r>
              </a:p>
            </p:txBody>
          </p:sp>
          <p:sp>
            <p:nvSpPr>
              <p:cNvPr id="119" name="テキスト ボックス 118"/>
              <p:cNvSpPr txBox="1"/>
              <p:nvPr/>
            </p:nvSpPr>
            <p:spPr>
              <a:xfrm>
                <a:off x="2692775" y="3694186"/>
                <a:ext cx="4327092" cy="461665"/>
              </a:xfrm>
              <a:prstGeom prst="rect">
                <a:avLst/>
              </a:prstGeom>
              <a:noFill/>
            </p:spPr>
            <p:txBody>
              <a:bodyPr wrap="square" rtlCol="0">
                <a:spAutoFit/>
              </a:bodyPr>
              <a:lstStyle/>
              <a:p>
                <a:pPr algn="ctr" defTabSz="913575"/>
                <a:r>
                  <a:rPr lang="ja-JP" altLang="en-US" sz="1200" b="1" dirty="0">
                    <a:solidFill>
                      <a:srgbClr val="1F497D"/>
                    </a:solidFill>
                    <a:latin typeface="Calibri"/>
                  </a:rPr>
                  <a:t>生活支援サービスの担い手の養成</a:t>
                </a:r>
                <a:r>
                  <a:rPr lang="ja-JP" altLang="en-US" sz="1200" b="1" dirty="0" smtClean="0">
                    <a:solidFill>
                      <a:srgbClr val="1F497D"/>
                    </a:solidFill>
                    <a:latin typeface="Calibri"/>
                  </a:rPr>
                  <a:t>、</a:t>
                </a:r>
                <a:endParaRPr lang="en-US" altLang="ja-JP" sz="1200" b="1" dirty="0" smtClean="0">
                  <a:solidFill>
                    <a:srgbClr val="1F497D"/>
                  </a:solidFill>
                  <a:latin typeface="Calibri"/>
                </a:endParaRPr>
              </a:p>
              <a:p>
                <a:pPr algn="ctr" defTabSz="913575"/>
                <a:r>
                  <a:rPr lang="ja-JP" altLang="en-US" sz="1200" b="1" dirty="0" smtClean="0">
                    <a:solidFill>
                      <a:srgbClr val="1F497D"/>
                    </a:solidFill>
                    <a:latin typeface="Calibri"/>
                  </a:rPr>
                  <a:t>サービス</a:t>
                </a:r>
                <a:r>
                  <a:rPr lang="ja-JP" altLang="en-US" sz="1200" b="1" dirty="0">
                    <a:solidFill>
                      <a:srgbClr val="1F497D"/>
                    </a:solidFill>
                    <a:latin typeface="Calibri"/>
                  </a:rPr>
                  <a:t>開発、ニーズとのマッチング</a:t>
                </a:r>
                <a:endParaRPr lang="en-US" altLang="ja-JP" sz="1200" b="1" dirty="0">
                  <a:solidFill>
                    <a:srgbClr val="1F497D"/>
                  </a:solidFill>
                  <a:latin typeface="Calibri"/>
                </a:endParaRPr>
              </a:p>
            </p:txBody>
          </p:sp>
          <p:sp>
            <p:nvSpPr>
              <p:cNvPr id="120" name="角丸四角形 119"/>
              <p:cNvSpPr/>
              <p:nvPr/>
            </p:nvSpPr>
            <p:spPr>
              <a:xfrm>
                <a:off x="3782919" y="4118886"/>
                <a:ext cx="1359480" cy="712333"/>
              </a:xfrm>
              <a:prstGeom prst="round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defTabSz="913575"/>
                <a:r>
                  <a:rPr lang="ja-JP" altLang="en-US" sz="1100" dirty="0" smtClean="0">
                    <a:solidFill>
                      <a:prstClr val="black"/>
                    </a:solidFill>
                  </a:rPr>
                  <a:t>多様な介護予防・生活支援の活動の場</a:t>
                </a:r>
                <a:endParaRPr lang="en-US" altLang="ja-JP" sz="1100" dirty="0" smtClean="0">
                  <a:solidFill>
                    <a:prstClr val="black"/>
                  </a:solidFill>
                </a:endParaRPr>
              </a:p>
            </p:txBody>
          </p:sp>
          <p:sp>
            <p:nvSpPr>
              <p:cNvPr id="121" name="角丸四角形 120"/>
              <p:cNvSpPr/>
              <p:nvPr/>
            </p:nvSpPr>
            <p:spPr>
              <a:xfrm>
                <a:off x="5435101" y="4118887"/>
                <a:ext cx="1584754" cy="405635"/>
              </a:xfrm>
              <a:prstGeom prst="round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defTabSz="913575"/>
                <a:r>
                  <a:rPr lang="ja-JP" altLang="en-US" sz="1100" dirty="0" smtClean="0">
                    <a:solidFill>
                      <a:prstClr val="black"/>
                    </a:solidFill>
                  </a:rPr>
                  <a:t>高齢者中心の</a:t>
                </a:r>
                <a:endParaRPr lang="en-US" altLang="ja-JP" sz="1100" dirty="0" smtClean="0">
                  <a:solidFill>
                    <a:prstClr val="black"/>
                  </a:solidFill>
                </a:endParaRPr>
              </a:p>
              <a:p>
                <a:pPr algn="ctr" defTabSz="913575"/>
                <a:r>
                  <a:rPr lang="ja-JP" altLang="en-US" sz="1100" dirty="0" smtClean="0">
                    <a:solidFill>
                      <a:prstClr val="black"/>
                    </a:solidFill>
                  </a:rPr>
                  <a:t>地域の支え合い</a:t>
                </a:r>
                <a:endParaRPr lang="ja-JP" altLang="en-US" sz="1100" dirty="0">
                  <a:solidFill>
                    <a:prstClr val="black"/>
                  </a:solidFill>
                </a:endParaRPr>
              </a:p>
            </p:txBody>
          </p:sp>
          <p:sp>
            <p:nvSpPr>
              <p:cNvPr id="122" name="角丸四角形 121"/>
              <p:cNvSpPr/>
              <p:nvPr/>
            </p:nvSpPr>
            <p:spPr>
              <a:xfrm>
                <a:off x="5292799" y="4633125"/>
                <a:ext cx="1369055" cy="421862"/>
              </a:xfrm>
              <a:prstGeom prst="roundRect">
                <a:avLst/>
              </a:prstGeom>
              <a:ln w="317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3575"/>
                <a:r>
                  <a:rPr lang="ja-JP" altLang="en-US" sz="900" dirty="0" smtClean="0">
                    <a:solidFill>
                      <a:prstClr val="black"/>
                    </a:solidFill>
                  </a:rPr>
                  <a:t>サロン、体操教室、</a:t>
                </a:r>
                <a:endParaRPr lang="en-US" altLang="ja-JP" sz="900" dirty="0" smtClean="0">
                  <a:solidFill>
                    <a:prstClr val="black"/>
                  </a:solidFill>
                </a:endParaRPr>
              </a:p>
              <a:p>
                <a:pPr algn="ctr" defTabSz="913575"/>
                <a:r>
                  <a:rPr lang="ja-JP" altLang="en-US" sz="900" dirty="0" smtClean="0">
                    <a:solidFill>
                      <a:prstClr val="black"/>
                    </a:solidFill>
                  </a:rPr>
                  <a:t>ゴミ出し、安否確認等</a:t>
                </a:r>
                <a:endParaRPr lang="ja-JP" altLang="en-US" sz="900" dirty="0">
                  <a:solidFill>
                    <a:prstClr val="black"/>
                  </a:solidFill>
                </a:endParaRPr>
              </a:p>
            </p:txBody>
          </p:sp>
          <p:sp>
            <p:nvSpPr>
              <p:cNvPr id="123" name="右矢印 122"/>
              <p:cNvSpPr/>
              <p:nvPr/>
            </p:nvSpPr>
            <p:spPr>
              <a:xfrm>
                <a:off x="3519073" y="4334967"/>
                <a:ext cx="191893" cy="344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25" name="右矢印 124"/>
              <p:cNvSpPr/>
              <p:nvPr/>
            </p:nvSpPr>
            <p:spPr>
              <a:xfrm>
                <a:off x="5174460" y="4190896"/>
                <a:ext cx="191893" cy="225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138" name="右矢印 137"/>
              <p:cNvSpPr/>
              <p:nvPr/>
            </p:nvSpPr>
            <p:spPr>
              <a:xfrm rot="10800000">
                <a:off x="4574618" y="4702327"/>
                <a:ext cx="735136" cy="45719"/>
              </a:xfrm>
              <a:prstGeom prst="rightArrow">
                <a:avLst/>
              </a:prstGeom>
              <a:solidFill>
                <a:schemeClr val="accent5">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grpSp>
      </p:grpSp>
      <p:sp>
        <p:nvSpPr>
          <p:cNvPr id="75" name="タイトル 1"/>
          <p:cNvSpPr txBox="1">
            <a:spLocks/>
          </p:cNvSpPr>
          <p:nvPr/>
        </p:nvSpPr>
        <p:spPr>
          <a:xfrm>
            <a:off x="342107" y="1746314"/>
            <a:ext cx="9276474" cy="1898710"/>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50000"/>
              </a:lnSpc>
              <a:buFont typeface="Wingdings" panose="05000000000000000000" pitchFamily="2" charset="2"/>
              <a:buChar char="l"/>
            </a:pPr>
            <a:r>
              <a:rPr lang="ja-JP" altLang="en-US" sz="1600" b="1" dirty="0" smtClean="0">
                <a:solidFill>
                  <a:prstClr val="black"/>
                </a:solidFill>
              </a:rPr>
              <a:t>   生活支援サービスの充実及び高齢者の社会参加に向けて</a:t>
            </a:r>
            <a:r>
              <a:rPr lang="ja-JP" altLang="en-US" sz="1600" b="1" dirty="0">
                <a:solidFill>
                  <a:prstClr val="black"/>
                </a:solidFill>
              </a:rPr>
              <a:t>、ボランティア等の生活</a:t>
            </a:r>
            <a:r>
              <a:rPr lang="ja-JP" altLang="en-US" sz="1600" b="1" dirty="0" smtClean="0">
                <a:solidFill>
                  <a:prstClr val="black"/>
                </a:solidFill>
              </a:rPr>
              <a:t>支援・介護予防の担い手</a:t>
            </a:r>
            <a:r>
              <a:rPr lang="ja-JP" altLang="en-US" sz="1600" b="1" dirty="0">
                <a:solidFill>
                  <a:prstClr val="black"/>
                </a:solidFill>
              </a:rPr>
              <a:t>の養成・発掘など地域資源の開発</a:t>
            </a:r>
            <a:r>
              <a:rPr lang="ja-JP" altLang="en-US" sz="1600" b="1" dirty="0" smtClean="0">
                <a:solidFill>
                  <a:prstClr val="black"/>
                </a:solidFill>
              </a:rPr>
              <a:t>や地域のニーズと地域支援のマッチングなどを行う、生活支援コーディネーター（地域支え合い推進員）の配置や協議体の設置等について、平成</a:t>
            </a:r>
            <a:r>
              <a:rPr lang="en-US" altLang="ja-JP" sz="1600" b="1" dirty="0" smtClean="0">
                <a:solidFill>
                  <a:prstClr val="black"/>
                </a:solidFill>
              </a:rPr>
              <a:t>26</a:t>
            </a:r>
            <a:r>
              <a:rPr lang="ja-JP" altLang="en-US" sz="1600" b="1" dirty="0" smtClean="0">
                <a:solidFill>
                  <a:prstClr val="black"/>
                </a:solidFill>
              </a:rPr>
              <a:t>年度から、地域支援事業（任意事業）に位置づけて取組を進める。</a:t>
            </a:r>
            <a:endParaRPr lang="en-US" altLang="ja-JP" sz="1600" b="1" dirty="0" smtClean="0">
              <a:solidFill>
                <a:prstClr val="black"/>
              </a:solidFill>
            </a:endParaRPr>
          </a:p>
          <a:p>
            <a:pPr algn="l">
              <a:lnSpc>
                <a:spcPct val="150000"/>
              </a:lnSpc>
            </a:pPr>
            <a:r>
              <a:rPr lang="en-US" altLang="ja-JP" sz="1600" b="1" dirty="0">
                <a:solidFill>
                  <a:prstClr val="black"/>
                </a:solidFill>
                <a:latin typeface="ＭＳ Ｐゴシック"/>
              </a:rPr>
              <a:t> </a:t>
            </a:r>
            <a:r>
              <a:rPr lang="en-US" altLang="ja-JP" sz="1600" b="1" dirty="0" smtClean="0">
                <a:solidFill>
                  <a:prstClr val="black"/>
                </a:solidFill>
                <a:latin typeface="ＭＳ Ｐゴシック"/>
              </a:rPr>
              <a:t>      </a:t>
            </a:r>
            <a:r>
              <a:rPr lang="ja-JP" altLang="en-US" sz="1600" b="1" dirty="0" smtClean="0">
                <a:solidFill>
                  <a:prstClr val="black"/>
                </a:solidFill>
                <a:latin typeface="ＭＳ Ｐゴシック"/>
              </a:rPr>
              <a:t>地域の多様な担い手による受け皿確保のための基盤整備を推進。</a:t>
            </a:r>
            <a:endParaRPr lang="ja-JP" altLang="en-US" sz="1400" dirty="0">
              <a:solidFill>
                <a:prstClr val="black"/>
              </a:solidFill>
              <a:latin typeface="ＭＳ Ｐゴシック"/>
            </a:endParaRPr>
          </a:p>
        </p:txBody>
      </p:sp>
      <p:sp>
        <p:nvSpPr>
          <p:cNvPr id="11" name="テキスト ボックス 10"/>
          <p:cNvSpPr txBox="1"/>
          <p:nvPr/>
        </p:nvSpPr>
        <p:spPr>
          <a:xfrm>
            <a:off x="389584" y="51445"/>
            <a:ext cx="8910746" cy="1015663"/>
          </a:xfrm>
          <a:prstGeom prst="rect">
            <a:avLst/>
          </a:prstGeom>
          <a:noFill/>
        </p:spPr>
        <p:txBody>
          <a:bodyPr wrap="square" rtlCol="0">
            <a:spAutoFit/>
          </a:bodyPr>
          <a:lstStyle/>
          <a:p>
            <a:pPr algn="ctr" defTabSz="913575">
              <a:lnSpc>
                <a:spcPct val="150000"/>
              </a:lnSpc>
            </a:pPr>
            <a:r>
              <a:rPr lang="ja-JP" altLang="en-US" sz="2000" b="1" dirty="0" smtClean="0">
                <a:solidFill>
                  <a:prstClr val="black"/>
                </a:solidFill>
                <a:latin typeface="Calibri"/>
              </a:rPr>
              <a:t>平成</a:t>
            </a:r>
            <a:r>
              <a:rPr lang="en-US" altLang="ja-JP" sz="2000" b="1" dirty="0" smtClean="0">
                <a:solidFill>
                  <a:prstClr val="black"/>
                </a:solidFill>
                <a:latin typeface="Calibri"/>
              </a:rPr>
              <a:t>26</a:t>
            </a:r>
            <a:r>
              <a:rPr lang="ja-JP" altLang="en-US" sz="2000" b="1" dirty="0" smtClean="0">
                <a:solidFill>
                  <a:prstClr val="black"/>
                </a:solidFill>
                <a:latin typeface="Calibri"/>
              </a:rPr>
              <a:t>年度予算　生活支援・介護予防サービスの基盤整備</a:t>
            </a:r>
            <a:endParaRPr lang="en-US" altLang="ja-JP" sz="2000" b="1" dirty="0" smtClean="0">
              <a:solidFill>
                <a:prstClr val="black"/>
              </a:solidFill>
              <a:latin typeface="Calibri"/>
            </a:endParaRPr>
          </a:p>
          <a:p>
            <a:pPr algn="ctr" defTabSz="913575">
              <a:lnSpc>
                <a:spcPct val="150000"/>
              </a:lnSpc>
            </a:pPr>
            <a:r>
              <a:rPr lang="ja-JP" altLang="en-US" sz="2000" b="1" dirty="0" smtClean="0">
                <a:solidFill>
                  <a:prstClr val="black"/>
                </a:solidFill>
                <a:latin typeface="Calibri"/>
              </a:rPr>
              <a:t>－生活支援コーディネーター（地域支え合い推進員）の配置－</a:t>
            </a:r>
            <a:endParaRPr lang="ja-JP" altLang="en-US" sz="2000" b="1" dirty="0">
              <a:solidFill>
                <a:prstClr val="black"/>
              </a:solidFill>
              <a:latin typeface="Calibri"/>
            </a:endParaRPr>
          </a:p>
        </p:txBody>
      </p:sp>
      <p:sp>
        <p:nvSpPr>
          <p:cNvPr id="12" name="テキスト ボックス 11"/>
          <p:cNvSpPr txBox="1"/>
          <p:nvPr/>
        </p:nvSpPr>
        <p:spPr>
          <a:xfrm>
            <a:off x="56444" y="1259468"/>
            <a:ext cx="1348446" cy="369332"/>
          </a:xfrm>
          <a:prstGeom prst="rect">
            <a:avLst/>
          </a:prstGeom>
          <a:noFill/>
        </p:spPr>
        <p:txBody>
          <a:bodyPr wrap="none" rtlCol="0">
            <a:spAutoFit/>
          </a:bodyPr>
          <a:lstStyle/>
          <a:p>
            <a:pPr defTabSz="913575"/>
            <a:r>
              <a:rPr lang="en-US" altLang="ja-JP" b="1" dirty="0" smtClean="0">
                <a:solidFill>
                  <a:prstClr val="black"/>
                </a:solidFill>
                <a:latin typeface="Calibri"/>
              </a:rPr>
              <a:t>【</a:t>
            </a:r>
            <a:r>
              <a:rPr lang="ja-JP" altLang="en-US" b="1" dirty="0" smtClean="0">
                <a:solidFill>
                  <a:prstClr val="black"/>
                </a:solidFill>
                <a:latin typeface="Calibri"/>
              </a:rPr>
              <a:t>事業概要</a:t>
            </a:r>
            <a:r>
              <a:rPr lang="en-US" altLang="ja-JP" b="1" dirty="0" smtClean="0">
                <a:solidFill>
                  <a:prstClr val="black"/>
                </a:solidFill>
                <a:latin typeface="Calibri"/>
              </a:rPr>
              <a:t>】</a:t>
            </a:r>
            <a:endParaRPr lang="ja-JP" altLang="en-US" b="1" dirty="0">
              <a:solidFill>
                <a:prstClr val="black"/>
              </a:solidFill>
              <a:latin typeface="Calibri"/>
            </a:endParaRPr>
          </a:p>
        </p:txBody>
      </p:sp>
      <p:sp>
        <p:nvSpPr>
          <p:cNvPr id="2" name="テキスト ボックス 1"/>
          <p:cNvSpPr txBox="1"/>
          <p:nvPr/>
        </p:nvSpPr>
        <p:spPr>
          <a:xfrm>
            <a:off x="1127959" y="6300028"/>
            <a:ext cx="8490622" cy="369332"/>
          </a:xfrm>
          <a:prstGeom prst="rect">
            <a:avLst/>
          </a:prstGeom>
          <a:noFill/>
        </p:spPr>
        <p:txBody>
          <a:bodyPr wrap="square" rtlCol="0">
            <a:spAutoFit/>
          </a:bodyPr>
          <a:lstStyle/>
          <a:p>
            <a:pPr defTabSz="913575"/>
            <a:r>
              <a:rPr lang="en-US" altLang="ja-JP" dirty="0" smtClean="0">
                <a:solidFill>
                  <a:prstClr val="black"/>
                </a:solidFill>
                <a:latin typeface="Calibri"/>
              </a:rPr>
              <a:t>※</a:t>
            </a:r>
            <a:r>
              <a:rPr lang="ja-JP" altLang="en-US" dirty="0" smtClean="0">
                <a:solidFill>
                  <a:prstClr val="black"/>
                </a:solidFill>
                <a:latin typeface="Calibri"/>
              </a:rPr>
              <a:t>平成</a:t>
            </a:r>
            <a:r>
              <a:rPr lang="en-US" altLang="ja-JP" dirty="0" smtClean="0">
                <a:solidFill>
                  <a:prstClr val="black"/>
                </a:solidFill>
                <a:latin typeface="Calibri"/>
              </a:rPr>
              <a:t>26</a:t>
            </a:r>
            <a:r>
              <a:rPr lang="ja-JP" altLang="en-US" dirty="0" smtClean="0">
                <a:solidFill>
                  <a:prstClr val="black"/>
                </a:solidFill>
                <a:latin typeface="Calibri"/>
              </a:rPr>
              <a:t>年度は、</a:t>
            </a:r>
            <a:r>
              <a:rPr lang="en-US" altLang="ja-JP" dirty="0" smtClean="0">
                <a:solidFill>
                  <a:prstClr val="black"/>
                </a:solidFill>
                <a:latin typeface="Calibri"/>
              </a:rPr>
              <a:t>1,580</a:t>
            </a:r>
            <a:r>
              <a:rPr lang="ja-JP" altLang="en-US" dirty="0" smtClean="0">
                <a:solidFill>
                  <a:prstClr val="black"/>
                </a:solidFill>
                <a:latin typeface="Calibri"/>
              </a:rPr>
              <a:t>保険者のうち</a:t>
            </a:r>
            <a:r>
              <a:rPr lang="en-US" altLang="ja-JP" dirty="0" smtClean="0">
                <a:solidFill>
                  <a:prstClr val="black"/>
                </a:solidFill>
                <a:latin typeface="Calibri"/>
              </a:rPr>
              <a:t>1/5</a:t>
            </a:r>
            <a:r>
              <a:rPr lang="ja-JP" altLang="en-US" dirty="0" smtClean="0">
                <a:solidFill>
                  <a:prstClr val="black"/>
                </a:solidFill>
                <a:latin typeface="Calibri"/>
              </a:rPr>
              <a:t>程度（約</a:t>
            </a:r>
            <a:r>
              <a:rPr lang="en-US" altLang="ja-JP" dirty="0" smtClean="0">
                <a:solidFill>
                  <a:prstClr val="black"/>
                </a:solidFill>
                <a:latin typeface="Calibri"/>
              </a:rPr>
              <a:t>300</a:t>
            </a:r>
            <a:r>
              <a:rPr lang="ja-JP" altLang="en-US" dirty="0" smtClean="0">
                <a:solidFill>
                  <a:prstClr val="black"/>
                </a:solidFill>
                <a:latin typeface="Calibri"/>
              </a:rPr>
              <a:t>）の市町村が実施することを想定</a:t>
            </a:r>
            <a:endParaRPr lang="ja-JP" altLang="en-US" dirty="0">
              <a:solidFill>
                <a:prstClr val="black"/>
              </a:solidFill>
              <a:latin typeface="Calibri"/>
            </a:endParaRPr>
          </a:p>
        </p:txBody>
      </p:sp>
      <p:sp>
        <p:nvSpPr>
          <p:cNvPr id="33" name="テキスト ボックス 32"/>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別紙資料８</a:t>
            </a:r>
            <a:endParaRPr kumimoji="1" lang="ja-JP" altLang="en-US" sz="1600" dirty="0"/>
          </a:p>
        </p:txBody>
      </p:sp>
      <p:sp>
        <p:nvSpPr>
          <p:cNvPr id="34" name="正方形/長方形 33"/>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5653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56429" y="620688"/>
            <a:ext cx="9808305" cy="59046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200" dirty="0" smtClean="0">
                <a:latin typeface="ＭＳ ゴシック" panose="020B0609070205080204" pitchFamily="49" charset="-128"/>
                <a:ea typeface="ＭＳ ゴシック" panose="020B0609070205080204" pitchFamily="49" charset="-128"/>
              </a:rPr>
              <a:t>（１）コーディネーターの確保に向けた考え方</a:t>
            </a:r>
            <a:endParaRPr lang="en-US" altLang="ja-JP" sz="1200" dirty="0" smtClean="0">
              <a:latin typeface="ＭＳ ゴシック" panose="020B0609070205080204" pitchFamily="49" charset="-128"/>
              <a:ea typeface="ＭＳ ゴシック" panose="020B0609070205080204" pitchFamily="49" charset="-128"/>
            </a:endParaRPr>
          </a:p>
          <a:p>
            <a:pPr marL="360000" indent="-457200">
              <a:buNone/>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市町村におけるコーディネーターの確保にあたっては、全国的</a:t>
            </a:r>
            <a:r>
              <a:rPr lang="ja-JP" altLang="en-US" sz="1200" dirty="0" smtClean="0">
                <a:latin typeface="ＭＳ ゴシック" panose="020B0609070205080204" pitchFamily="49" charset="-128"/>
                <a:ea typeface="ＭＳ ゴシック" panose="020B0609070205080204" pitchFamily="49" charset="-128"/>
              </a:rPr>
              <a:t>な</a:t>
            </a:r>
            <a:r>
              <a:rPr lang="ja-JP" altLang="en-US" sz="1200" dirty="0">
                <a:latin typeface="ＭＳ ゴシック" panose="020B0609070205080204" pitchFamily="49" charset="-128"/>
                <a:ea typeface="ＭＳ ゴシック" panose="020B0609070205080204" pitchFamily="49" charset="-128"/>
              </a:rPr>
              <a:t>活動</a:t>
            </a:r>
            <a:r>
              <a:rPr lang="ja-JP" altLang="en-US" sz="1200" dirty="0" smtClean="0">
                <a:latin typeface="ＭＳ ゴシック" panose="020B0609070205080204" pitchFamily="49" charset="-128"/>
                <a:ea typeface="ＭＳ ゴシック" panose="020B0609070205080204" pitchFamily="49" charset="-128"/>
              </a:rPr>
              <a:t>水準</a:t>
            </a:r>
            <a:r>
              <a:rPr lang="ja-JP" altLang="en-US" sz="1200" dirty="0">
                <a:latin typeface="ＭＳ ゴシック" panose="020B0609070205080204" pitchFamily="49" charset="-128"/>
                <a:ea typeface="ＭＳ ゴシック" panose="020B0609070205080204" pitchFamily="49" charset="-128"/>
              </a:rPr>
              <a:t>の確保や計画的な育成の必要性を踏まえ、</a:t>
            </a:r>
            <a:r>
              <a:rPr lang="ja-JP" altLang="en-US" sz="1200" dirty="0" smtClean="0">
                <a:latin typeface="ＭＳ ゴシック" panose="020B0609070205080204" pitchFamily="49" charset="-128"/>
                <a:ea typeface="ＭＳ ゴシック" panose="020B0609070205080204" pitchFamily="49" charset="-128"/>
              </a:rPr>
              <a:t>国に</a:t>
            </a:r>
            <a:r>
              <a:rPr lang="ja-JP" altLang="en-US" sz="1200" dirty="0">
                <a:latin typeface="ＭＳ ゴシック" panose="020B0609070205080204" pitchFamily="49" charset="-128"/>
                <a:ea typeface="ＭＳ ゴシック" panose="020B0609070205080204" pitchFamily="49" charset="-128"/>
              </a:rPr>
              <a:t>おいて、研修カリキュラム・テキストの開発や広域的な範囲での養成研修の実施等を通じて、</a:t>
            </a:r>
            <a:r>
              <a:rPr lang="ja-JP" altLang="en-US" sz="1200" dirty="0" smtClean="0">
                <a:latin typeface="ＭＳ ゴシック" panose="020B0609070205080204" pitchFamily="49" charset="-128"/>
                <a:ea typeface="ＭＳ ゴシック" panose="020B0609070205080204" pitchFamily="49" charset="-128"/>
              </a:rPr>
              <a:t>市町村等の</a:t>
            </a:r>
            <a:r>
              <a:rPr lang="ja-JP" altLang="en-US" sz="1200" dirty="0">
                <a:latin typeface="ＭＳ ゴシック" panose="020B0609070205080204" pitchFamily="49" charset="-128"/>
                <a:ea typeface="ＭＳ ゴシック" panose="020B0609070205080204" pitchFamily="49" charset="-128"/>
              </a:rPr>
              <a:t>取組を支援する</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360000" indent="-457200">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研修テキストについては、研修終了後の微修正を行い、平成２６年度内に完成させ、各自治体あて情報提供予定である。</a:t>
            </a:r>
            <a:endParaRPr lang="en-US" altLang="ja-JP" sz="1200" dirty="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　コーディネーターは、養成研修を受講した者が望ましいが、必ずしも研修受講を要件とするものではなく、コーディネーター就任後に</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養成研修を受講することも可能とする。</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（２）</a:t>
            </a:r>
            <a:r>
              <a:rPr lang="ja-JP" altLang="en-US" sz="1200" dirty="0">
                <a:latin typeface="ＭＳ ゴシック" panose="020B0609070205080204" pitchFamily="49" charset="-128"/>
                <a:ea typeface="ＭＳ ゴシック" panose="020B0609070205080204" pitchFamily="49" charset="-128"/>
              </a:rPr>
              <a:t>コーディネーター</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養成</a:t>
            </a:r>
            <a:r>
              <a:rPr lang="ja-JP" altLang="en-US" sz="1200" dirty="0" smtClean="0">
                <a:latin typeface="ＭＳ ゴシック" panose="020B0609070205080204" pitchFamily="49" charset="-128"/>
                <a:ea typeface="ＭＳ ゴシック" panose="020B0609070205080204" pitchFamily="49" charset="-128"/>
              </a:rPr>
              <a:t>イメージ</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①</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各主体の</a:t>
            </a:r>
            <a:r>
              <a:rPr lang="ja-JP" altLang="en-US" sz="1200" dirty="0" smtClean="0">
                <a:latin typeface="ＭＳ ゴシック" panose="020B0609070205080204" pitchFamily="49" charset="-128"/>
                <a:ea typeface="ＭＳ ゴシック" panose="020B0609070205080204" pitchFamily="49" charset="-128"/>
              </a:rPr>
              <a:t>役割</a:t>
            </a:r>
            <a:r>
              <a:rPr lang="ja-JP" altLang="en-US" sz="120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　国：研修カリキュラム・テキストの</a:t>
            </a:r>
            <a:r>
              <a:rPr lang="ja-JP" altLang="en-US" sz="1200" dirty="0">
                <a:latin typeface="ＭＳ ゴシック" panose="020B0609070205080204" pitchFamily="49" charset="-128"/>
                <a:ea typeface="ＭＳ ゴシック" panose="020B0609070205080204" pitchFamily="49" charset="-128"/>
              </a:rPr>
              <a:t>開発</a:t>
            </a:r>
            <a:r>
              <a:rPr lang="ja-JP" altLang="en-US" sz="1200" dirty="0" smtClean="0">
                <a:latin typeface="ＭＳ ゴシック" panose="020B0609070205080204" pitchFamily="49" charset="-128"/>
                <a:ea typeface="ＭＳ ゴシック" panose="020B0609070205080204" pitchFamily="49" charset="-128"/>
              </a:rPr>
              <a:t>、中央研修の実施・運営</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　都道府県：中央研修の受講者の</a:t>
            </a:r>
            <a:r>
              <a:rPr lang="ja-JP" altLang="en-US" sz="1200" dirty="0">
                <a:latin typeface="ＭＳ ゴシック" panose="020B0609070205080204" pitchFamily="49" charset="-128"/>
                <a:ea typeface="ＭＳ ゴシック" panose="020B0609070205080204" pitchFamily="49" charset="-128"/>
              </a:rPr>
              <a:t>推薦</a:t>
            </a:r>
            <a:r>
              <a:rPr lang="ja-JP" altLang="en-US" sz="1200" dirty="0" smtClean="0">
                <a:latin typeface="ＭＳ ゴシック" panose="020B0609070205080204" pitchFamily="49" charset="-128"/>
                <a:ea typeface="ＭＳ ゴシック" panose="020B0609070205080204" pitchFamily="49" charset="-128"/>
              </a:rPr>
              <a:t>、都道府県単位の研修を実施</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　市町村：都道府県研修の受講者の推薦、研修受講者を活用したコーディネーターの配置</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②</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研修</a:t>
            </a:r>
            <a:r>
              <a:rPr lang="ja-JP" altLang="en-US" sz="1200" dirty="0" smtClean="0">
                <a:latin typeface="ＭＳ ゴシック" panose="020B0609070205080204" pitchFamily="49" charset="-128"/>
                <a:ea typeface="ＭＳ ゴシック" panose="020B0609070205080204" pitchFamily="49" charset="-128"/>
              </a:rPr>
              <a:t>体系＞</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中央</a:t>
            </a:r>
            <a:r>
              <a:rPr lang="ja-JP" altLang="en-US" sz="1200" dirty="0" smtClean="0">
                <a:latin typeface="ＭＳ ゴシック" panose="020B0609070205080204" pitchFamily="49" charset="-128"/>
                <a:ea typeface="ＭＳ ゴシック" panose="020B0609070205080204" pitchFamily="49" charset="-128"/>
              </a:rPr>
              <a:t>研修（平成２６年度）：全国から受講者を集め、９月４日～７日にかけて東京都内で実施（２日間</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２回）</a:t>
            </a:r>
            <a:endParaRPr lang="en-US" altLang="ja-JP" sz="1200" dirty="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（参考）第１回：９月４、５日（木、金）　第２回：９月６、７日（土、日）　各回３名</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２回</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４７都道府県＝計２８２名が受講</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都道府県研修（平成２７～２９年度）：中央研修受講者が中心となり、各都道府県の研修を実施（予定）</a:t>
            </a:r>
            <a:endParaRPr lang="en-US" altLang="ja-JP" sz="12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③</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研修の受講</a:t>
            </a:r>
            <a:r>
              <a:rPr lang="ja-JP" altLang="en-US" sz="1200" dirty="0" smtClean="0">
                <a:latin typeface="ＭＳ ゴシック" panose="020B0609070205080204" pitchFamily="49" charset="-128"/>
                <a:ea typeface="ＭＳ ゴシック" panose="020B0609070205080204" pitchFamily="49" charset="-128"/>
              </a:rPr>
              <a:t>要件</a:t>
            </a:r>
            <a:r>
              <a:rPr lang="ja-JP" altLang="en-US" sz="120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marL="360000" indent="-457200">
              <a:buNone/>
            </a:pP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a:t>
            </a:r>
            <a:r>
              <a:rPr lang="ja-JP" altLang="ja-JP" sz="1200" dirty="0" smtClean="0">
                <a:latin typeface="ＭＳ ゴシック" panose="020B0609070205080204" pitchFamily="49" charset="-128"/>
                <a:ea typeface="ＭＳ ゴシック" panose="020B0609070205080204" pitchFamily="49" charset="-128"/>
              </a:rPr>
              <a:t>地域のニーズを踏まえた</a:t>
            </a:r>
            <a:r>
              <a:rPr lang="ja-JP" altLang="en-US" sz="1200" dirty="0" smtClean="0">
                <a:latin typeface="ＭＳ ゴシック" panose="020B0609070205080204" pitchFamily="49" charset="-128"/>
                <a:ea typeface="ＭＳ ゴシック" panose="020B0609070205080204" pitchFamily="49" charset="-128"/>
              </a:rPr>
              <a:t>ボランティア養成、サロンの立ち上げ等</a:t>
            </a:r>
            <a:r>
              <a:rPr lang="ja-JP" altLang="ja-JP" sz="1200" dirty="0" smtClean="0">
                <a:latin typeface="ＭＳ ゴシック" panose="020B0609070205080204" pitchFamily="49" charset="-128"/>
                <a:ea typeface="ＭＳ ゴシック" panose="020B0609070205080204" pitchFamily="49" charset="-128"/>
              </a:rPr>
              <a:t>地域資源開発の実績がある</a:t>
            </a:r>
            <a:r>
              <a:rPr lang="ja-JP" altLang="en-US" sz="1200" dirty="0" smtClean="0">
                <a:latin typeface="ＭＳ ゴシック" panose="020B0609070205080204" pitchFamily="49" charset="-128"/>
                <a:ea typeface="ＭＳ ゴシック" panose="020B0609070205080204" pitchFamily="49" charset="-128"/>
              </a:rPr>
              <a:t>者が望ましい</a:t>
            </a:r>
            <a:endParaRPr lang="en-US" altLang="ja-JP" sz="1200" dirty="0" smtClean="0">
              <a:latin typeface="ＭＳ ゴシック" panose="020B0609070205080204" pitchFamily="49" charset="-128"/>
              <a:ea typeface="ＭＳ ゴシック" panose="020B0609070205080204" pitchFamily="49" charset="-128"/>
            </a:endParaRPr>
          </a:p>
          <a:p>
            <a:pPr marL="360000" indent="-457200">
              <a:buNone/>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　既</a:t>
            </a:r>
            <a:r>
              <a:rPr lang="ja-JP" altLang="en-US" sz="1200" dirty="0">
                <a:solidFill>
                  <a:prstClr val="black"/>
                </a:solidFill>
                <a:latin typeface="ＭＳ ゴシック" panose="020B0609070205080204" pitchFamily="49" charset="-128"/>
                <a:ea typeface="ＭＳ ゴシック" panose="020B0609070205080204" pitchFamily="49" charset="-128"/>
              </a:rPr>
              <a:t>に地域でコーディネート業務を担っている者が受講することを想定し</a:t>
            </a:r>
            <a:r>
              <a:rPr lang="ja-JP" altLang="en-US" sz="1200" dirty="0" smtClean="0">
                <a:solidFill>
                  <a:prstClr val="black"/>
                </a:solidFill>
                <a:latin typeface="ＭＳ ゴシック" panose="020B0609070205080204" pitchFamily="49" charset="-128"/>
                <a:ea typeface="ＭＳ ゴシック" panose="020B0609070205080204" pitchFamily="49" charset="-128"/>
              </a:rPr>
              <a:t>、資格</a:t>
            </a:r>
            <a:r>
              <a:rPr lang="ja-JP" altLang="en-US" sz="1200" dirty="0">
                <a:solidFill>
                  <a:prstClr val="black"/>
                </a:solidFill>
                <a:latin typeface="ＭＳ ゴシック" panose="020B0609070205080204" pitchFamily="49" charset="-128"/>
                <a:ea typeface="ＭＳ ゴシック" panose="020B0609070205080204" pitchFamily="49" charset="-128"/>
              </a:rPr>
              <a:t>要件等は設けない</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＜④</a:t>
            </a:r>
            <a:r>
              <a:rPr lang="en-US" altLang="ja-JP" sz="1200" dirty="0" smtClean="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研修カリキュラム＞</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459" y="1440"/>
            <a:ext cx="9809275" cy="47523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200" b="1" dirty="0" smtClean="0">
                <a:solidFill>
                  <a:schemeClr val="bg1"/>
                </a:solidFill>
                <a:latin typeface="ＤＨＰ平成ゴシックW5" panose="020B0500000000000000" pitchFamily="50" charset="-128"/>
                <a:ea typeface="ＤＨＰ平成ゴシックW5" panose="020B0500000000000000" pitchFamily="50" charset="-128"/>
              </a:rPr>
              <a:t>コーディネーターの養成について（イメージ）</a:t>
            </a:r>
            <a:r>
              <a:rPr lang="en-US" altLang="ja-JP" sz="2200" b="1" dirty="0" smtClean="0">
                <a:solidFill>
                  <a:schemeClr val="bg1"/>
                </a:solidFill>
                <a:latin typeface="ＤＨＰ平成ゴシックW5" panose="020B0500000000000000" pitchFamily="50" charset="-128"/>
                <a:ea typeface="ＤＨＰ平成ゴシックW5" panose="020B0500000000000000" pitchFamily="50" charset="-128"/>
              </a:rPr>
              <a:t>※</a:t>
            </a:r>
            <a:r>
              <a:rPr lang="ja-JP" altLang="en-US" sz="2200" b="1" dirty="0" smtClean="0">
                <a:solidFill>
                  <a:schemeClr val="bg1"/>
                </a:solidFill>
                <a:latin typeface="ＤＨＰ平成ゴシックW5" panose="020B0500000000000000" pitchFamily="50" charset="-128"/>
                <a:ea typeface="ＤＨＰ平成ゴシックW5" panose="020B0500000000000000" pitchFamily="50" charset="-128"/>
              </a:rPr>
              <a:t>検討中のもの</a:t>
            </a:r>
            <a:endParaRPr lang="ja-JP" altLang="en-US" sz="2200" b="1" dirty="0">
              <a:solidFill>
                <a:schemeClr val="bg1"/>
              </a:solidFill>
              <a:latin typeface="ＤＨＰ平成ゴシックW5" panose="020B0500000000000000" pitchFamily="50" charset="-128"/>
              <a:ea typeface="ＤＨＰ平成ゴシックW5" panose="020B05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781399575"/>
              </p:ext>
            </p:extLst>
          </p:nvPr>
        </p:nvGraphicFramePr>
        <p:xfrm>
          <a:off x="200376" y="5013176"/>
          <a:ext cx="4678270" cy="1260000"/>
        </p:xfrm>
        <a:graphic>
          <a:graphicData uri="http://schemas.openxmlformats.org/drawingml/2006/table">
            <a:tbl>
              <a:tblPr firstRow="1" bandRow="1">
                <a:tableStyleId>{5940675A-B579-460E-94D1-54222C63F5DA}</a:tableStyleId>
              </a:tblPr>
              <a:tblGrid>
                <a:gridCol w="4678270"/>
              </a:tblGrid>
              <a:tr h="252000">
                <a:tc>
                  <a:txBody>
                    <a:bodyPr/>
                    <a:lstStyle/>
                    <a:p>
                      <a:pPr algn="ctr"/>
                      <a:r>
                        <a:rPr kumimoji="1" lang="ja-JP" altLang="en-US" sz="1050" dirty="0" smtClean="0"/>
                        <a:t>講義内容（１日目）</a:t>
                      </a:r>
                      <a:endParaRPr kumimoji="1" lang="ja-JP" altLang="en-US" sz="1050" dirty="0"/>
                    </a:p>
                  </a:txBody>
                  <a:tcPr marL="91396" marR="91396"/>
                </a:tc>
              </a:tr>
              <a:tr h="252000">
                <a:tc>
                  <a:txBody>
                    <a:bodyPr/>
                    <a:lstStyle/>
                    <a:p>
                      <a:r>
                        <a:rPr kumimoji="1" lang="ja-JP" altLang="en-US" sz="1050" dirty="0" smtClean="0"/>
                        <a:t>介護保険制度の改正について</a:t>
                      </a:r>
                      <a:endParaRPr kumimoji="1" lang="ja-JP" altLang="en-US" sz="1050" dirty="0"/>
                    </a:p>
                  </a:txBody>
                  <a:tcPr marL="91396" marR="91396"/>
                </a:tc>
              </a:tr>
              <a:tr h="252000">
                <a:tc>
                  <a:txBody>
                    <a:bodyPr/>
                    <a:lstStyle/>
                    <a:p>
                      <a:r>
                        <a:rPr kumimoji="1" lang="ja-JP" altLang="en-US" sz="1050" dirty="0" smtClean="0"/>
                        <a:t>高齢者の生活支援ニーズと生活支援サービスについて</a:t>
                      </a:r>
                      <a:endParaRPr kumimoji="1" lang="ja-JP" altLang="en-US" sz="1050" dirty="0"/>
                    </a:p>
                  </a:txBody>
                  <a:tcPr marL="91396" marR="91396"/>
                </a:tc>
              </a:tr>
              <a:tr h="252000">
                <a:tc>
                  <a:txBody>
                    <a:bodyPr/>
                    <a:lstStyle/>
                    <a:p>
                      <a:r>
                        <a:rPr kumimoji="1" lang="ja-JP" altLang="en-US" sz="1050" dirty="0" smtClean="0"/>
                        <a:t>生活支援の目指すべき姿について（コーディネーターに期待する機能と役割）</a:t>
                      </a:r>
                      <a:endParaRPr kumimoji="1" lang="ja-JP" altLang="en-US" sz="1050" dirty="0"/>
                    </a:p>
                  </a:txBody>
                  <a:tcPr marL="91396" marR="91396"/>
                </a:tc>
              </a:tr>
              <a:tr h="252000">
                <a:tc>
                  <a:txBody>
                    <a:bodyPr/>
                    <a:lstStyle/>
                    <a:p>
                      <a:r>
                        <a:rPr kumimoji="1" lang="ja-JP" altLang="en-US" sz="1050" dirty="0" smtClean="0"/>
                        <a:t>多様な主体による多様な生活支援サービス事例について</a:t>
                      </a:r>
                      <a:endParaRPr kumimoji="1" lang="ja-JP" altLang="en-US" sz="1050" dirty="0"/>
                    </a:p>
                  </a:txBody>
                  <a:tcPr marL="91396" marR="91396"/>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22354991"/>
              </p:ext>
            </p:extLst>
          </p:nvPr>
        </p:nvGraphicFramePr>
        <p:xfrm>
          <a:off x="5094566" y="5013176"/>
          <a:ext cx="4390376" cy="1326960"/>
        </p:xfrm>
        <a:graphic>
          <a:graphicData uri="http://schemas.openxmlformats.org/drawingml/2006/table">
            <a:tbl>
              <a:tblPr firstRow="1" bandRow="1">
                <a:tableStyleId>{5940675A-B579-460E-94D1-54222C63F5DA}</a:tableStyleId>
              </a:tblPr>
              <a:tblGrid>
                <a:gridCol w="4390376"/>
              </a:tblGrid>
              <a:tr h="252000">
                <a:tc>
                  <a:txBody>
                    <a:bodyPr/>
                    <a:lstStyle/>
                    <a:p>
                      <a:pPr algn="ctr"/>
                      <a:r>
                        <a:rPr kumimoji="1" lang="ja-JP" altLang="en-US" sz="1050" dirty="0" smtClean="0"/>
                        <a:t>講義内容（２日目）</a:t>
                      </a:r>
                      <a:endParaRPr kumimoji="1" lang="ja-JP" altLang="en-US" sz="1050" dirty="0"/>
                    </a:p>
                  </a:txBody>
                  <a:tcPr marL="91396" marR="91396"/>
                </a:tc>
              </a:tr>
              <a:tr h="252000">
                <a:tc>
                  <a:txBody>
                    <a:bodyPr/>
                    <a:lstStyle/>
                    <a:p>
                      <a:r>
                        <a:rPr kumimoji="1" lang="ja-JP" altLang="en-US" sz="1050" dirty="0" smtClean="0"/>
                        <a:t>コーディネーターの独自の視点で行うべきアセスメントと支援について（事例のワークショップ）</a:t>
                      </a:r>
                      <a:endParaRPr kumimoji="1" lang="ja-JP" altLang="en-US" sz="1050" dirty="0"/>
                    </a:p>
                  </a:txBody>
                  <a:tcPr marL="91396" marR="91396"/>
                </a:tc>
              </a:tr>
              <a:tr h="252000">
                <a:tc>
                  <a:txBody>
                    <a:bodyPr/>
                    <a:lstStyle/>
                    <a:p>
                      <a:r>
                        <a:rPr kumimoji="1" lang="ja-JP" altLang="en-US" sz="1050" dirty="0" smtClean="0"/>
                        <a:t>高齢者に係る地域アセスメントの手法について（地域特性の把握、社会資源の把握、地域の生活支援ニーズの把握）</a:t>
                      </a:r>
                      <a:endParaRPr kumimoji="1" lang="ja-JP" altLang="en-US" sz="1050" dirty="0"/>
                    </a:p>
                  </a:txBody>
                  <a:tcPr marL="91396" marR="91396"/>
                </a:tc>
              </a:tr>
              <a:tr h="252000">
                <a:tc>
                  <a:txBody>
                    <a:bodyPr/>
                    <a:lstStyle/>
                    <a:p>
                      <a:r>
                        <a:rPr kumimoji="1" lang="ja-JP" altLang="en-US" sz="1050" dirty="0" smtClean="0"/>
                        <a:t>サービス開発の方法について</a:t>
                      </a:r>
                      <a:endParaRPr kumimoji="1" lang="ja-JP" altLang="en-US" sz="1050" dirty="0"/>
                    </a:p>
                  </a:txBody>
                  <a:tcPr marL="91396" marR="91396"/>
                </a:tc>
              </a:tr>
            </a:tbl>
          </a:graphicData>
        </a:graphic>
      </p:graphicFrame>
      <p:sp>
        <p:nvSpPr>
          <p:cNvPr id="9" name="テキスト ボックス 8"/>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別紙資料９</a:t>
            </a:r>
            <a:endParaRPr kumimoji="1" lang="ja-JP" altLang="en-US" sz="1600" dirty="0"/>
          </a:p>
        </p:txBody>
      </p:sp>
      <p:sp>
        <p:nvSpPr>
          <p:cNvPr id="11" name="正方形/長方形 10"/>
          <p:cNvSpPr/>
          <p:nvPr/>
        </p:nvSpPr>
        <p:spPr>
          <a:xfrm rot="5400000">
            <a:off x="-80236" y="64465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269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64642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520038" y="2952327"/>
            <a:ext cx="7570853" cy="3744416"/>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792362" y="3168351"/>
            <a:ext cx="6589123" cy="2016224"/>
          </a:xfrm>
          <a:prstGeom prst="roundRect">
            <a:avLst>
              <a:gd name="adj" fmla="val 20600"/>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algn="just"/>
            <a:endParaRPr lang="en-US" altLang="ja-JP" sz="1000" dirty="0" smtClean="0">
              <a:solidFill>
                <a:prstClr val="black"/>
              </a:solidFill>
              <a:latin typeface="ＭＳ Ｐゴシック" pitchFamily="50"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dirty="0" smtClean="0">
                <a:solidFill>
                  <a:prstClr val="black"/>
                </a:solidFill>
                <a:latin typeface="ＭＳ ゴシック" pitchFamily="49" charset="-128"/>
                <a:ea typeface="ＭＳ ゴシック" pitchFamily="49" charset="-128"/>
                <a:cs typeface="ＭＳ Ｐゴシック" pitchFamily="50" charset="-128"/>
              </a:rPr>
              <a:t>○地域包括支援センターが開催</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92075"/>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①地域支援ネットワークの構築</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②高齢者の自立支援に資するケアマネジメント支援</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③地域課題の把握</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などを行う。</a:t>
            </a:r>
            <a:endParaRPr lang="ja-JP" altLang="en-US" sz="1200" dirty="0" smtClean="0">
              <a:solidFill>
                <a:prstClr val="black"/>
              </a:solidFill>
              <a:cs typeface="ＭＳ Ｐゴシック" pitchFamily="50" charset="-128"/>
            </a:endParaRPr>
          </a:p>
        </p:txBody>
      </p:sp>
      <p:sp>
        <p:nvSpPr>
          <p:cNvPr id="4" name="Rectangle 2"/>
          <p:cNvSpPr>
            <a:spLocks noChangeArrowheads="1"/>
          </p:cNvSpPr>
          <p:nvPr/>
        </p:nvSpPr>
        <p:spPr bwMode="auto">
          <a:xfrm>
            <a:off x="116526" y="-603448"/>
            <a:ext cx="1846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69204" y="5472608"/>
            <a:ext cx="3196859"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地域づくり・資源開発</a:t>
            </a:r>
            <a:endParaRPr lang="ja-JP" altLang="en-US" sz="1600" dirty="0">
              <a:solidFill>
                <a:prstClr val="black"/>
              </a:solidFill>
              <a:latin typeface="HGSｺﾞｼｯｸE" pitchFamily="50" charset="-128"/>
              <a:ea typeface="HGSｺﾞｼｯｸE" pitchFamily="50" charset="-128"/>
            </a:endParaRPr>
          </a:p>
        </p:txBody>
      </p:sp>
      <p:sp>
        <p:nvSpPr>
          <p:cNvPr id="8" name="角丸四角形 7"/>
          <p:cNvSpPr/>
          <p:nvPr/>
        </p:nvSpPr>
        <p:spPr>
          <a:xfrm>
            <a:off x="2845449" y="5904656"/>
            <a:ext cx="4336349"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政策形成</a:t>
            </a:r>
            <a:endParaRPr lang="en-US" altLang="ja-JP" sz="1600" dirty="0" smtClean="0">
              <a:solidFill>
                <a:prstClr val="black"/>
              </a:solidFill>
              <a:latin typeface="HGSｺﾞｼｯｸE" pitchFamily="50" charset="-128"/>
              <a:ea typeface="HGSｺﾞｼｯｸE" pitchFamily="50" charset="-128"/>
            </a:endParaRPr>
          </a:p>
          <a:p>
            <a:pPr algn="ctr"/>
            <a:r>
              <a:rPr lang="ja-JP" altLang="en-US" sz="1200" dirty="0" smtClean="0">
                <a:solidFill>
                  <a:prstClr val="black"/>
                </a:solidFill>
                <a:latin typeface="ＭＳ Ｐゴシック"/>
              </a:rPr>
              <a:t>介護保険事業計画等への位置づけなど</a:t>
            </a:r>
            <a:endParaRPr lang="ja-JP" altLang="en-US" sz="1200" dirty="0">
              <a:solidFill>
                <a:prstClr val="black"/>
              </a:solidFill>
              <a:latin typeface="ＭＳ Ｐゴシック"/>
            </a:endParaRPr>
          </a:p>
        </p:txBody>
      </p:sp>
      <p:sp>
        <p:nvSpPr>
          <p:cNvPr id="10" name="角丸四角形 9"/>
          <p:cNvSpPr/>
          <p:nvPr/>
        </p:nvSpPr>
        <p:spPr>
          <a:xfrm>
            <a:off x="3469204" y="5040560"/>
            <a:ext cx="3196859"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SｺﾞｼｯｸE" pitchFamily="50" charset="-128"/>
                <a:ea typeface="HGSｺﾞｼｯｸE" pitchFamily="50" charset="-128"/>
              </a:rPr>
              <a:t>地域課題の把握</a:t>
            </a:r>
            <a:endParaRPr lang="ja-JP" altLang="en-US" sz="1600" dirty="0">
              <a:solidFill>
                <a:prstClr val="black"/>
              </a:solidFill>
              <a:latin typeface="HGSｺﾞｼｯｸE" pitchFamily="50" charset="-128"/>
              <a:ea typeface="HGSｺﾞｼｯｸE" pitchFamily="50" charset="-128"/>
            </a:endParaRPr>
          </a:p>
        </p:txBody>
      </p:sp>
      <p:sp>
        <p:nvSpPr>
          <p:cNvPr id="11" name="上矢印 10"/>
          <p:cNvSpPr/>
          <p:nvPr/>
        </p:nvSpPr>
        <p:spPr>
          <a:xfrm flipV="1">
            <a:off x="4638816" y="4896543"/>
            <a:ext cx="6237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116512" y="3600399"/>
            <a:ext cx="1256659"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smtClean="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0" name="Rectangle 49"/>
          <p:cNvSpPr>
            <a:spLocks noChangeArrowheads="1"/>
          </p:cNvSpPr>
          <p:nvPr/>
        </p:nvSpPr>
        <p:spPr bwMode="auto">
          <a:xfrm>
            <a:off x="6354189" y="3600413"/>
            <a:ext cx="2183193" cy="136815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主な</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自治体職員、包括職員、ケアマネジャー、介護事業者、民生委員、</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OT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PT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ST</a:t>
            </a:r>
            <a:r>
              <a:rPr lang="ja-JP" altLang="en-US" sz="900" dirty="0" err="1"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医師、歯科医師、薬剤師、看護師、管理栄養士、歯科衛生士その他必要に応じて参加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marL="84138" indent="-84138" algn="just"/>
            <a:r>
              <a:rPr lang="en-US" altLang="ja-JP" sz="900"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直接サービス提供に当たらない専門職種も参加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a:endParaRPr lang="ja-JP" altLang="en-US" sz="900" dirty="0" smtClean="0">
              <a:solidFill>
                <a:prstClr val="black"/>
              </a:solidFill>
              <a:cs typeface="ＭＳ Ｐゴシック" pitchFamily="50" charset="-128"/>
            </a:endParaRPr>
          </a:p>
        </p:txBody>
      </p:sp>
      <p:sp>
        <p:nvSpPr>
          <p:cNvPr id="24" name="AutoShape 43"/>
          <p:cNvSpPr>
            <a:spLocks noChangeArrowheads="1"/>
          </p:cNvSpPr>
          <p:nvPr/>
        </p:nvSpPr>
        <p:spPr bwMode="auto">
          <a:xfrm>
            <a:off x="2959377" y="3096343"/>
            <a:ext cx="4366385" cy="457448"/>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smtClean="0">
                <a:solidFill>
                  <a:prstClr val="black"/>
                </a:solidFill>
                <a:latin typeface="ＭＳ Ｐゴシック" pitchFamily="50" charset="-128"/>
                <a:cs typeface="ＭＳ Ｐゴシック" pitchFamily="50" charset="-128"/>
              </a:rPr>
              <a:t>地域包括支援センター</a:t>
            </a:r>
            <a:r>
              <a:rPr lang="ja-JP" altLang="en-US" sz="1200" dirty="0" smtClean="0">
                <a:solidFill>
                  <a:prstClr val="black"/>
                </a:solidFill>
                <a:latin typeface="ＭＳ Ｐゴシック" pitchFamily="50" charset="-128"/>
                <a:cs typeface="ＭＳ Ｐゴシック" pitchFamily="50" charset="-128"/>
              </a:rPr>
              <a:t>（</a:t>
            </a:r>
            <a:r>
              <a:rPr lang="en-US" altLang="ja-JP" sz="1200" dirty="0" smtClean="0">
                <a:solidFill>
                  <a:prstClr val="black"/>
                </a:solidFill>
                <a:latin typeface="ＭＳ Ｐゴシック" pitchFamily="50" charset="-128"/>
                <a:cs typeface="ＭＳ Ｐゴシック" pitchFamily="50" charset="-128"/>
              </a:rPr>
              <a:t>※</a:t>
            </a:r>
            <a:r>
              <a:rPr lang="ja-JP" altLang="en-US" sz="1200" dirty="0" smtClean="0">
                <a:solidFill>
                  <a:prstClr val="black"/>
                </a:solidFill>
                <a:latin typeface="ＭＳ Ｐゴシック" pitchFamily="50" charset="-128"/>
                <a:cs typeface="ＭＳ Ｐゴシック" pitchFamily="50" charset="-128"/>
              </a:rPr>
              <a:t>）</a:t>
            </a:r>
            <a:r>
              <a:rPr lang="ja-JP" altLang="en-US" sz="1400" b="1" dirty="0" smtClean="0">
                <a:solidFill>
                  <a:prstClr val="black"/>
                </a:solidFill>
                <a:latin typeface="ＭＳ Ｐゴシック" pitchFamily="50" charset="-128"/>
                <a:cs typeface="ＭＳ Ｐゴシック" pitchFamily="50" charset="-128"/>
              </a:rPr>
              <a:t>レベルでの会議</a:t>
            </a:r>
            <a:endParaRPr lang="en-US" altLang="ja-JP" sz="1400" b="1" dirty="0" smtClean="0">
              <a:solidFill>
                <a:prstClr val="black"/>
              </a:solidFill>
              <a:latin typeface="ＭＳ Ｐゴシック" pitchFamily="50" charset="-128"/>
              <a:cs typeface="ＭＳ Ｐゴシック" pitchFamily="50" charset="-128"/>
            </a:endParaRPr>
          </a:p>
          <a:p>
            <a:pPr algn="ctr"/>
            <a:r>
              <a:rPr lang="ja-JP" altLang="en-US" sz="1400" b="1" dirty="0" smtClean="0">
                <a:solidFill>
                  <a:prstClr val="black"/>
                </a:solidFill>
                <a:latin typeface="ＭＳ Ｐゴシック" pitchFamily="50" charset="-128"/>
                <a:cs typeface="ＭＳ Ｐゴシック" pitchFamily="50" charset="-128"/>
              </a:rPr>
              <a:t>（地域ケア個別会議）</a:t>
            </a:r>
            <a:endParaRPr lang="en-US" altLang="ja-JP" sz="1400" b="1" dirty="0" smtClean="0">
              <a:solidFill>
                <a:prstClr val="black"/>
              </a:solidFill>
              <a:latin typeface="ＭＳ Ｐゴシック" pitchFamily="50" charset="-128"/>
              <a:cs typeface="ＭＳ Ｐゴシック" pitchFamily="50" charset="-128"/>
            </a:endParaRPr>
          </a:p>
        </p:txBody>
      </p:sp>
      <p:sp>
        <p:nvSpPr>
          <p:cNvPr id="21" name="AutoShape 42"/>
          <p:cNvSpPr>
            <a:spLocks noChangeArrowheads="1"/>
          </p:cNvSpPr>
          <p:nvPr/>
        </p:nvSpPr>
        <p:spPr bwMode="auto">
          <a:xfrm>
            <a:off x="2689516" y="6480720"/>
            <a:ext cx="463622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smtClean="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smtClean="0">
              <a:solidFill>
                <a:prstClr val="black"/>
              </a:solidFill>
              <a:cs typeface="ＭＳ Ｐゴシック" pitchFamily="50" charset="-128"/>
            </a:endParaRPr>
          </a:p>
        </p:txBody>
      </p:sp>
      <p:sp>
        <p:nvSpPr>
          <p:cNvPr id="15" name="上矢印 14"/>
          <p:cNvSpPr/>
          <p:nvPr/>
        </p:nvSpPr>
        <p:spPr>
          <a:xfrm rot="16200000" flipH="1" flipV="1">
            <a:off x="1592994" y="3515377"/>
            <a:ext cx="360040" cy="818135"/>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38816" y="5328591"/>
            <a:ext cx="6237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38816" y="5760639"/>
            <a:ext cx="623769"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450578" y="3522091"/>
            <a:ext cx="701740" cy="230832"/>
          </a:xfrm>
          <a:prstGeom prst="rect">
            <a:avLst/>
          </a:prstGeom>
          <a:noFill/>
        </p:spPr>
        <p:txBody>
          <a:bodyPr wrap="square" rtlCol="0">
            <a:spAutoFit/>
          </a:bodyPr>
          <a:lstStyle/>
          <a:p>
            <a:r>
              <a:rPr lang="ja-JP" altLang="en-US" sz="900" dirty="0" smtClean="0">
                <a:solidFill>
                  <a:prstClr val="black"/>
                </a:solidFill>
              </a:rPr>
              <a:t>事例提供</a:t>
            </a:r>
            <a:endParaRPr lang="ja-JP" altLang="en-US" sz="900" dirty="0">
              <a:solidFill>
                <a:prstClr val="black"/>
              </a:solidFill>
            </a:endParaRPr>
          </a:p>
        </p:txBody>
      </p:sp>
      <p:sp>
        <p:nvSpPr>
          <p:cNvPr id="30" name="テキスト ボックス 29"/>
          <p:cNvSpPr txBox="1"/>
          <p:nvPr/>
        </p:nvSpPr>
        <p:spPr>
          <a:xfrm>
            <a:off x="1437884" y="4392487"/>
            <a:ext cx="701740" cy="230832"/>
          </a:xfrm>
          <a:prstGeom prst="rect">
            <a:avLst/>
          </a:prstGeom>
          <a:noFill/>
        </p:spPr>
        <p:txBody>
          <a:bodyPr wrap="square" rtlCol="0">
            <a:spAutoFit/>
          </a:bodyPr>
          <a:lstStyle/>
          <a:p>
            <a:r>
              <a:rPr lang="ja-JP" altLang="en-US" sz="900" dirty="0" smtClean="0">
                <a:solidFill>
                  <a:prstClr val="black"/>
                </a:solidFill>
              </a:rPr>
              <a:t>　支　援</a:t>
            </a:r>
            <a:endParaRPr lang="en-US" altLang="ja-JP" sz="900" dirty="0" smtClean="0">
              <a:solidFill>
                <a:prstClr val="black"/>
              </a:solidFill>
            </a:endParaRPr>
          </a:p>
        </p:txBody>
      </p:sp>
      <p:sp>
        <p:nvSpPr>
          <p:cNvPr id="34" name="AutoShape 58"/>
          <p:cNvSpPr>
            <a:spLocks noChangeArrowheads="1"/>
          </p:cNvSpPr>
          <p:nvPr/>
        </p:nvSpPr>
        <p:spPr bwMode="auto">
          <a:xfrm>
            <a:off x="194412" y="4104455"/>
            <a:ext cx="1091596"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smtClean="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608941" y="3787462"/>
            <a:ext cx="360040" cy="850033"/>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3305761" y="2596842"/>
            <a:ext cx="6551803" cy="400110"/>
          </a:xfrm>
          <a:prstGeom prst="rect">
            <a:avLst/>
          </a:prstGeom>
          <a:noFill/>
        </p:spPr>
        <p:txBody>
          <a:bodyPr wrap="square" rtlCol="0">
            <a:spAutoFit/>
          </a:bodyPr>
          <a:lstStyle/>
          <a:p>
            <a:r>
              <a:rPr lang="ja-JP" altLang="en-US" sz="1000" dirty="0" smtClean="0">
                <a:solidFill>
                  <a:prstClr val="black"/>
                </a:solidFill>
                <a:latin typeface="ＭＳ Ｐゴシック"/>
              </a:rPr>
              <a:t>・地域包括支援センターの箇所数：</a:t>
            </a:r>
            <a:r>
              <a:rPr lang="en-US" altLang="ja-JP" sz="1000" dirty="0" smtClean="0">
                <a:solidFill>
                  <a:prstClr val="black"/>
                </a:solidFill>
                <a:latin typeface="ＭＳ Ｐゴシック"/>
              </a:rPr>
              <a:t>4,484</a:t>
            </a:r>
            <a:r>
              <a:rPr lang="ja-JP" altLang="en-US" sz="1000" dirty="0" smtClean="0">
                <a:solidFill>
                  <a:prstClr val="black"/>
                </a:solidFill>
                <a:latin typeface="ＭＳ Ｐゴシック"/>
              </a:rPr>
              <a:t>ヶ所（センター・ブランチ・サブセンター合計</a:t>
            </a:r>
            <a:r>
              <a:rPr lang="en-US" altLang="ja-JP" sz="1000" dirty="0">
                <a:solidFill>
                  <a:prstClr val="black"/>
                </a:solidFill>
                <a:latin typeface="ＭＳ Ｐゴシック"/>
              </a:rPr>
              <a:t>7,072</a:t>
            </a:r>
            <a:r>
              <a:rPr lang="ja-JP" altLang="en-US" sz="1000" dirty="0" smtClean="0">
                <a:solidFill>
                  <a:prstClr val="black"/>
                </a:solidFill>
                <a:latin typeface="ＭＳ Ｐゴシック"/>
              </a:rPr>
              <a:t>ヶ所）（</a:t>
            </a:r>
            <a:r>
              <a:rPr lang="ja-JP" altLang="en-US" sz="1000" dirty="0">
                <a:solidFill>
                  <a:prstClr val="black"/>
                </a:solidFill>
                <a:latin typeface="ＭＳ Ｐゴシック"/>
              </a:rPr>
              <a:t>平成</a:t>
            </a:r>
            <a:r>
              <a:rPr lang="en-US" altLang="ja-JP" sz="1000" dirty="0">
                <a:solidFill>
                  <a:prstClr val="black"/>
                </a:solidFill>
                <a:latin typeface="ＭＳ Ｐゴシック"/>
              </a:rPr>
              <a:t>24</a:t>
            </a:r>
            <a:r>
              <a:rPr lang="ja-JP" altLang="en-US" sz="1000" dirty="0">
                <a:solidFill>
                  <a:prstClr val="black"/>
                </a:solidFill>
                <a:latin typeface="ＭＳ Ｐゴシック"/>
              </a:rPr>
              <a:t>年</a:t>
            </a:r>
            <a:r>
              <a:rPr lang="en-US" altLang="ja-JP" sz="1000" dirty="0">
                <a:solidFill>
                  <a:prstClr val="black"/>
                </a:solidFill>
                <a:latin typeface="ＭＳ Ｐゴシック"/>
              </a:rPr>
              <a:t>4</a:t>
            </a:r>
            <a:r>
              <a:rPr lang="ja-JP" altLang="en-US" sz="1000" dirty="0">
                <a:solidFill>
                  <a:prstClr val="black"/>
                </a:solidFill>
                <a:latin typeface="ＭＳ Ｐゴシック"/>
              </a:rPr>
              <a:t>月末現在</a:t>
            </a:r>
            <a:r>
              <a:rPr lang="ja-JP" altLang="en-US" sz="1000" dirty="0" smtClean="0">
                <a:solidFill>
                  <a:prstClr val="black"/>
                </a:solidFill>
                <a:latin typeface="ＭＳ Ｐゴシック"/>
              </a:rPr>
              <a:t>）</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・地域ケア会議は全国の保険者で約</a:t>
            </a:r>
            <a:r>
              <a:rPr lang="en-US" altLang="ja-JP" sz="1000" dirty="0" smtClean="0">
                <a:solidFill>
                  <a:prstClr val="black"/>
                </a:solidFill>
                <a:latin typeface="ＭＳ Ｐゴシック"/>
              </a:rPr>
              <a:t>8</a:t>
            </a:r>
            <a:r>
              <a:rPr lang="ja-JP" altLang="en-US" sz="1000" dirty="0" smtClean="0">
                <a:solidFill>
                  <a:prstClr val="black"/>
                </a:solidFill>
                <a:latin typeface="ＭＳ Ｐゴシック"/>
              </a:rPr>
              <a:t>割（</a:t>
            </a:r>
            <a:r>
              <a:rPr lang="en-US" altLang="ja-JP" sz="1000" dirty="0" smtClean="0">
                <a:solidFill>
                  <a:prstClr val="black"/>
                </a:solidFill>
                <a:latin typeface="ＭＳ Ｐゴシック"/>
              </a:rPr>
              <a:t>1,202</a:t>
            </a:r>
            <a:r>
              <a:rPr lang="ja-JP" altLang="en-US" sz="1000" dirty="0" smtClean="0">
                <a:solidFill>
                  <a:prstClr val="black"/>
                </a:solidFill>
                <a:latin typeface="ＭＳ Ｐゴシック"/>
              </a:rPr>
              <a:t>保険者）で実施（平成</a:t>
            </a:r>
            <a:r>
              <a:rPr lang="en-US" altLang="ja-JP" sz="1000" dirty="0" smtClean="0">
                <a:solidFill>
                  <a:prstClr val="black"/>
                </a:solidFill>
                <a:latin typeface="ＭＳ Ｐゴシック"/>
              </a:rPr>
              <a:t>24</a:t>
            </a:r>
            <a:r>
              <a:rPr lang="ja-JP" altLang="en-US" sz="1000" dirty="0" smtClean="0">
                <a:solidFill>
                  <a:prstClr val="black"/>
                </a:solidFill>
                <a:latin typeface="ＭＳ Ｐゴシック"/>
              </a:rPr>
              <a:t>年６月に調査実施）</a:t>
            </a:r>
            <a:endParaRPr lang="ja-JP" altLang="en-US" sz="1000" dirty="0">
              <a:solidFill>
                <a:prstClr val="black"/>
              </a:solidFill>
              <a:latin typeface="ＭＳ Ｐゴシック"/>
            </a:endParaRPr>
          </a:p>
        </p:txBody>
      </p:sp>
      <p:sp>
        <p:nvSpPr>
          <p:cNvPr id="27" name="AutoShape 58"/>
          <p:cNvSpPr>
            <a:spLocks noChangeArrowheads="1"/>
          </p:cNvSpPr>
          <p:nvPr/>
        </p:nvSpPr>
        <p:spPr bwMode="auto">
          <a:xfrm>
            <a:off x="8685586" y="3672407"/>
            <a:ext cx="1160487"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連携拠点</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p:txBody>
      </p:sp>
      <p:sp>
        <p:nvSpPr>
          <p:cNvPr id="31" name="上矢印 30"/>
          <p:cNvSpPr/>
          <p:nvPr/>
        </p:nvSpPr>
        <p:spPr>
          <a:xfrm rot="5400000" flipV="1">
            <a:off x="8080549" y="4507754"/>
            <a:ext cx="360040" cy="850033"/>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上矢印 31"/>
          <p:cNvSpPr/>
          <p:nvPr/>
        </p:nvSpPr>
        <p:spPr>
          <a:xfrm rot="16200000" flipH="1" flipV="1">
            <a:off x="8142571" y="4811603"/>
            <a:ext cx="360040" cy="818135"/>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AutoShape 75"/>
          <p:cNvSpPr>
            <a:spLocks noChangeArrowheads="1"/>
          </p:cNvSpPr>
          <p:nvPr/>
        </p:nvSpPr>
        <p:spPr bwMode="auto">
          <a:xfrm>
            <a:off x="8771207" y="4176463"/>
            <a:ext cx="935654" cy="165618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医師会等関係団体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医療関係専門職等</a:t>
            </a:r>
            <a:endParaRPr lang="ja-JP" altLang="en-US" dirty="0" smtClean="0">
              <a:solidFill>
                <a:prstClr val="black"/>
              </a:solidFill>
              <a:cs typeface="ＭＳ Ｐゴシック" pitchFamily="50" charset="-128"/>
            </a:endParaRPr>
          </a:p>
        </p:txBody>
      </p:sp>
      <p:sp>
        <p:nvSpPr>
          <p:cNvPr id="38" name="テキスト ボックス 37"/>
          <p:cNvSpPr txBox="1"/>
          <p:nvPr/>
        </p:nvSpPr>
        <p:spPr>
          <a:xfrm>
            <a:off x="70484" y="332656"/>
            <a:ext cx="9717665" cy="2330620"/>
          </a:xfrm>
          <a:prstGeom prst="rect">
            <a:avLst/>
          </a:prstGeom>
          <a:noFill/>
          <a:ln w="19050">
            <a:solidFill>
              <a:schemeClr val="tx1"/>
            </a:solidFill>
          </a:ln>
        </p:spPr>
        <p:txBody>
          <a:bodyPr wrap="square" lIns="108000" tIns="72000" rIns="108000" bIns="72000" rtlCol="0">
            <a:spAutoFit/>
          </a:bodyPr>
          <a:lstStyle/>
          <a:p>
            <a:pPr marL="144000" indent="-174625" algn="just"/>
            <a:r>
              <a:rPr lang="ja-JP" altLang="en-US" sz="1600" dirty="0" smtClean="0">
                <a:solidFill>
                  <a:prstClr val="black"/>
                </a:solidFill>
              </a:rPr>
              <a:t>○　「地域ケア会議」</a:t>
            </a:r>
            <a:r>
              <a:rPr lang="ja-JP" altLang="en-US" sz="1400" dirty="0" smtClean="0">
                <a:solidFill>
                  <a:prstClr val="black"/>
                </a:solidFill>
              </a:rPr>
              <a:t>（地域包括支援センター及び市町村レベルの会議）</a:t>
            </a:r>
            <a:r>
              <a:rPr lang="ja-JP" altLang="en-US" sz="1600" dirty="0" smtClean="0">
                <a:solidFill>
                  <a:prstClr val="black"/>
                </a:solidFill>
              </a:rPr>
              <a:t>については、地域包括ケアシステムの実現のための有効なツールであり、更に取組を進めることが必要。</a:t>
            </a:r>
            <a:endParaRPr lang="en-US" altLang="ja-JP" sz="1600" dirty="0" smtClean="0">
              <a:solidFill>
                <a:prstClr val="black"/>
              </a:solidFill>
            </a:endParaRPr>
          </a:p>
          <a:p>
            <a:pPr marL="144000" indent="-174625" algn="just">
              <a:spcBef>
                <a:spcPts val="600"/>
              </a:spcBef>
            </a:pPr>
            <a:r>
              <a:rPr lang="ja-JP" altLang="en-US" sz="1600" dirty="0" smtClean="0">
                <a:solidFill>
                  <a:prstClr val="black"/>
                </a:solidFill>
              </a:rPr>
              <a:t>○　具体的には、</a:t>
            </a:r>
            <a:r>
              <a:rPr lang="ja-JP" altLang="en-US" sz="1600" u="sng" dirty="0" smtClean="0">
                <a:solidFill>
                  <a:prstClr val="black"/>
                </a:solidFill>
              </a:rPr>
              <a:t>個別</a:t>
            </a:r>
            <a:r>
              <a:rPr lang="ja-JP" altLang="en-US" sz="1600" u="sng" dirty="0">
                <a:solidFill>
                  <a:prstClr val="black"/>
                </a:solidFill>
              </a:rPr>
              <a:t>事例の検討を通じて、多職種協働によるケアマネジメント支援</a:t>
            </a:r>
            <a:r>
              <a:rPr lang="ja-JP" altLang="en-US" sz="1600" dirty="0">
                <a:solidFill>
                  <a:prstClr val="black"/>
                </a:solidFill>
              </a:rPr>
              <a:t>を行うと</a:t>
            </a:r>
            <a:r>
              <a:rPr lang="ja-JP" altLang="en-US" sz="1600" dirty="0" smtClean="0">
                <a:solidFill>
                  <a:prstClr val="black"/>
                </a:solidFill>
              </a:rPr>
              <a:t>ともに</a:t>
            </a:r>
            <a:r>
              <a:rPr lang="ja-JP" altLang="en-US" sz="1600" dirty="0">
                <a:solidFill>
                  <a:prstClr val="black"/>
                </a:solidFill>
              </a:rPr>
              <a:t>、</a:t>
            </a:r>
            <a:r>
              <a:rPr lang="ja-JP" altLang="en-US" sz="1600" u="sng" dirty="0" smtClean="0">
                <a:solidFill>
                  <a:prstClr val="black"/>
                </a:solidFill>
              </a:rPr>
              <a:t>地域</a:t>
            </a:r>
            <a:r>
              <a:rPr lang="ja-JP" altLang="en-US" sz="1600" u="sng" dirty="0">
                <a:solidFill>
                  <a:prstClr val="black"/>
                </a:solidFill>
              </a:rPr>
              <a:t>のネットワーク構築</a:t>
            </a:r>
            <a:r>
              <a:rPr lang="ja-JP" altLang="en-US" sz="1600" dirty="0">
                <a:solidFill>
                  <a:prstClr val="black"/>
                </a:solidFill>
              </a:rPr>
              <a:t>につなげるなど</a:t>
            </a:r>
            <a:r>
              <a:rPr lang="ja-JP" altLang="en-US" sz="1600" dirty="0" smtClean="0">
                <a:solidFill>
                  <a:prstClr val="black"/>
                </a:solidFill>
              </a:rPr>
              <a:t>、実効性</a:t>
            </a:r>
            <a:r>
              <a:rPr lang="ja-JP" altLang="en-US" sz="1600" dirty="0">
                <a:solidFill>
                  <a:prstClr val="black"/>
                </a:solidFill>
              </a:rPr>
              <a:t>あるものとして</a:t>
            </a:r>
            <a:r>
              <a:rPr lang="ja-JP" altLang="en-US" sz="1600" dirty="0" smtClean="0">
                <a:solidFill>
                  <a:prstClr val="black"/>
                </a:solidFill>
              </a:rPr>
              <a:t>定着・普及させる。</a:t>
            </a:r>
            <a:endParaRPr lang="en-US" altLang="ja-JP" sz="1600" dirty="0" smtClean="0">
              <a:solidFill>
                <a:prstClr val="black"/>
              </a:solidFill>
            </a:endParaRPr>
          </a:p>
          <a:p>
            <a:pPr marL="144000" indent="-174625" algn="just">
              <a:spcBef>
                <a:spcPts val="600"/>
              </a:spcBef>
            </a:pPr>
            <a:r>
              <a:rPr lang="ja-JP" altLang="en-US" sz="1600" dirty="0" smtClean="0">
                <a:solidFill>
                  <a:prstClr val="black"/>
                </a:solidFill>
              </a:rPr>
              <a:t>○　このため、これ</a:t>
            </a:r>
            <a:r>
              <a:rPr lang="ja-JP" altLang="en-US" sz="1600" dirty="0">
                <a:solidFill>
                  <a:prstClr val="black"/>
                </a:solidFill>
              </a:rPr>
              <a:t>まで通知に位置づけられて</a:t>
            </a:r>
            <a:r>
              <a:rPr lang="ja-JP" altLang="en-US" sz="1600" dirty="0" smtClean="0">
                <a:solidFill>
                  <a:prstClr val="black"/>
                </a:solidFill>
              </a:rPr>
              <a:t>いた地域ケア会議について、介護保険法で</a:t>
            </a:r>
            <a:r>
              <a:rPr lang="ja-JP" altLang="en-US" sz="1600" u="sng" dirty="0" smtClean="0">
                <a:solidFill>
                  <a:prstClr val="black"/>
                </a:solidFill>
              </a:rPr>
              <a:t>制度的に位置づける。</a:t>
            </a:r>
            <a:endParaRPr lang="en-US" altLang="ja-JP" sz="1600" u="sng" dirty="0" smtClean="0">
              <a:solidFill>
                <a:prstClr val="black"/>
              </a:solidFill>
            </a:endParaRPr>
          </a:p>
          <a:p>
            <a:pPr marL="360000" indent="-174625" algn="just"/>
            <a:r>
              <a:rPr lang="ja-JP" altLang="en-US" sz="1400" dirty="0">
                <a:solidFill>
                  <a:prstClr val="black"/>
                </a:solidFill>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適切な支援を図るために必要な</a:t>
            </a:r>
            <a:r>
              <a:rPr lang="ja-JP" altLang="en-US" sz="1200" u="sng" dirty="0" smtClean="0">
                <a:solidFill>
                  <a:prstClr val="black"/>
                </a:solidFill>
                <a:latin typeface="HG丸ｺﾞｼｯｸM-PRO" panose="020F0600000000000000" pitchFamily="50" charset="-128"/>
                <a:ea typeface="HG丸ｺﾞｼｯｸM-PRO" panose="020F0600000000000000" pitchFamily="50" charset="-128"/>
              </a:rPr>
              <a:t>検討を行う</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とともに、地域において自立した日常生活を営むために必要な支援体制に関する</a:t>
            </a:r>
            <a:r>
              <a:rPr lang="ja-JP" altLang="en-US" sz="1200" u="sng" dirty="0" smtClean="0">
                <a:solidFill>
                  <a:prstClr val="black"/>
                </a:solidFill>
                <a:latin typeface="HG丸ｺﾞｼｯｸM-PRO" panose="020F0600000000000000" pitchFamily="50" charset="-128"/>
                <a:ea typeface="HG丸ｺﾞｼｯｸM-PRO" panose="020F0600000000000000" pitchFamily="50" charset="-128"/>
              </a:rPr>
              <a:t>検討を行う</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ものとして位置づけ</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市町村が地域ケア会議を行うよう努めなければならない旨を規定</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　地域ケア会議に参加した者に対する守秘義務を規定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3" name="大かっこ 2"/>
          <p:cNvSpPr/>
          <p:nvPr/>
        </p:nvSpPr>
        <p:spPr>
          <a:xfrm>
            <a:off x="194413" y="1844824"/>
            <a:ext cx="9512449" cy="720080"/>
          </a:xfrm>
          <a:prstGeom prst="bracketPair">
            <a:avLst>
              <a:gd name="adj" fmla="val 677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37" name="タイトル 60"/>
          <p:cNvSpPr txBox="1">
            <a:spLocks/>
          </p:cNvSpPr>
          <p:nvPr/>
        </p:nvSpPr>
        <p:spPr>
          <a:xfrm>
            <a:off x="56454" y="0"/>
            <a:ext cx="9731696" cy="404664"/>
          </a:xfrm>
          <a:prstGeom prst="rect">
            <a:avLst/>
          </a:prstGeom>
          <a:solidFill>
            <a:srgbClr val="FDFAB5"/>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39" name="テキスト ボックス 38"/>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10</a:t>
            </a:r>
            <a:endParaRPr kumimoji="1" lang="ja-JP" altLang="en-US" sz="1600" dirty="0"/>
          </a:p>
        </p:txBody>
      </p:sp>
      <p:sp>
        <p:nvSpPr>
          <p:cNvPr id="35" name="正方形/長方形 34"/>
          <p:cNvSpPr/>
          <p:nvPr/>
        </p:nvSpPr>
        <p:spPr>
          <a:xfrm rot="5400000">
            <a:off x="-43413" y="138898"/>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694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0320" y="908720"/>
            <a:ext cx="9128227" cy="5832648"/>
          </a:xfrm>
          <a:ln>
            <a:solidFill>
              <a:schemeClr val="accent1">
                <a:shade val="50000"/>
              </a:schemeClr>
            </a:solidFill>
          </a:ln>
        </p:spPr>
        <p:txBody>
          <a:bodyPr>
            <a:normAutofit fontScale="92500" lnSpcReduction="10000"/>
          </a:bodyPr>
          <a:lstStyle/>
          <a:p>
            <a:pPr marL="468000" indent="-457200">
              <a:buNone/>
            </a:pPr>
            <a:r>
              <a:rPr kumimoji="1" lang="ja-JP" altLang="en-US" sz="2000" dirty="0" smtClean="0">
                <a:latin typeface="+mn-ea"/>
              </a:rPr>
              <a:t>平成２４年度</a:t>
            </a:r>
            <a:endParaRPr kumimoji="1" lang="en-US" altLang="ja-JP" sz="2000" dirty="0" smtClean="0">
              <a:latin typeface="+mn-ea"/>
            </a:endParaRPr>
          </a:p>
          <a:p>
            <a:pPr marL="468000" indent="-457200">
              <a:buNone/>
            </a:pPr>
            <a:r>
              <a:rPr kumimoji="1" lang="ja-JP" altLang="en-US" sz="1600" dirty="0" smtClean="0">
                <a:latin typeface="+mn-ea"/>
              </a:rPr>
              <a:t>　　○</a:t>
            </a:r>
            <a:r>
              <a:rPr lang="ja-JP" altLang="en-US" sz="1600" dirty="0">
                <a:latin typeface="+mn-ea"/>
              </a:rPr>
              <a:t>　</a:t>
            </a:r>
            <a:r>
              <a:rPr kumimoji="1" lang="ja-JP" altLang="en-US" sz="1600" dirty="0" smtClean="0">
                <a:latin typeface="+mn-ea"/>
              </a:rPr>
              <a:t>地域ケア会議への広域支援員・専門職派遣事業創設（都道府県等事業）</a:t>
            </a: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　「地域ケア会議運営マニュアル」の作成（平成</a:t>
            </a:r>
            <a:r>
              <a:rPr lang="en-US" altLang="ja-JP" sz="1600" dirty="0" smtClean="0">
                <a:latin typeface="+mn-ea"/>
              </a:rPr>
              <a:t>24</a:t>
            </a:r>
            <a:r>
              <a:rPr lang="ja-JP" altLang="en-US" sz="1600" dirty="0" smtClean="0">
                <a:latin typeface="+mn-ea"/>
              </a:rPr>
              <a:t>年度老人保健健康増進等事業）</a:t>
            </a:r>
            <a:endParaRPr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a:t>
            </a:r>
            <a:r>
              <a:rPr lang="en-US" altLang="ja-JP" sz="1600" dirty="0" smtClean="0">
                <a:latin typeface="+mn-ea"/>
                <a:hlinkClick r:id="rId2"/>
              </a:rPr>
              <a:t>http</a:t>
            </a:r>
            <a:r>
              <a:rPr lang="en-US" altLang="ja-JP" sz="1600" dirty="0">
                <a:latin typeface="+mn-ea"/>
                <a:hlinkClick r:id="rId2"/>
              </a:rPr>
              <a:t>://</a:t>
            </a:r>
            <a:r>
              <a:rPr lang="en-US" altLang="ja-JP" sz="1600" dirty="0" smtClean="0">
                <a:latin typeface="+mn-ea"/>
                <a:hlinkClick r:id="rId2"/>
              </a:rPr>
              <a:t>www.nenrin.or.jp/regional/manual.html</a:t>
            </a:r>
            <a:r>
              <a:rPr lang="ja-JP" altLang="en-US" sz="1600" dirty="0" smtClean="0">
                <a:latin typeface="+mn-ea"/>
              </a:rPr>
              <a:t>）←閲覧・ダウンロードできます</a:t>
            </a:r>
            <a:endParaRPr lang="en-US" altLang="ja-JP" sz="1600" dirty="0" smtClean="0">
              <a:latin typeface="+mn-ea"/>
            </a:endParaRPr>
          </a:p>
          <a:p>
            <a:pPr marL="468000" indent="-457200">
              <a:buNone/>
            </a:pPr>
            <a:endParaRPr kumimoji="1" lang="en-US" altLang="ja-JP" sz="2000" dirty="0" smtClean="0">
              <a:latin typeface="+mn-ea"/>
            </a:endParaRPr>
          </a:p>
          <a:p>
            <a:pPr marL="468000" indent="-457200">
              <a:buNone/>
            </a:pPr>
            <a:r>
              <a:rPr lang="ja-JP" altLang="en-US" sz="2000" dirty="0">
                <a:latin typeface="+mn-ea"/>
              </a:rPr>
              <a:t>平成</a:t>
            </a:r>
            <a:r>
              <a:rPr lang="ja-JP" altLang="en-US" sz="2000" dirty="0" smtClean="0">
                <a:latin typeface="+mn-ea"/>
              </a:rPr>
              <a:t>２５年度</a:t>
            </a:r>
            <a:endParaRPr lang="en-US" altLang="ja-JP" sz="2000" dirty="0" smtClean="0">
              <a:latin typeface="+mn-ea"/>
            </a:endParaRPr>
          </a:p>
          <a:p>
            <a:pPr marL="468000" indent="-457200">
              <a:buNone/>
            </a:pPr>
            <a:r>
              <a:rPr kumimoji="1" lang="ja-JP" altLang="en-US" sz="1600" dirty="0" smtClean="0">
                <a:latin typeface="+mn-ea"/>
              </a:rPr>
              <a:t>　　○　地域</a:t>
            </a:r>
            <a:r>
              <a:rPr kumimoji="1" lang="ja-JP" altLang="en-US" sz="1600" dirty="0">
                <a:latin typeface="+mn-ea"/>
              </a:rPr>
              <a:t>ケア</a:t>
            </a:r>
            <a:r>
              <a:rPr kumimoji="1" lang="ja-JP" altLang="en-US" sz="1600" dirty="0" smtClean="0">
                <a:latin typeface="+mn-ea"/>
              </a:rPr>
              <a:t>会議活動推進等事業の創設</a:t>
            </a: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（自治体実施分）</a:t>
            </a:r>
            <a:endParaRPr lang="en-US" altLang="ja-JP" sz="1600" dirty="0" smtClean="0">
              <a:latin typeface="+mn-ea"/>
            </a:endParaRPr>
          </a:p>
          <a:p>
            <a:pPr marL="468000" indent="-457200">
              <a:buNone/>
            </a:pPr>
            <a:r>
              <a:rPr kumimoji="1" lang="ja-JP" altLang="en-US" sz="1600" dirty="0">
                <a:latin typeface="+mn-ea"/>
              </a:rPr>
              <a:t>　</a:t>
            </a:r>
            <a:r>
              <a:rPr kumimoji="1" lang="ja-JP" altLang="en-US" sz="1600" dirty="0" smtClean="0">
                <a:latin typeface="+mn-ea"/>
              </a:rPr>
              <a:t>　　　・地域ケア会議への広域支援員・専門職派遣事業（都道府県事業）</a:t>
            </a:r>
            <a:endParaRPr kumimoji="1" lang="en-US" altLang="ja-JP" sz="1600" dirty="0" smtClean="0">
              <a:latin typeface="+mn-ea"/>
            </a:endParaRPr>
          </a:p>
          <a:p>
            <a:pPr marL="468000" indent="-457200">
              <a:buNone/>
            </a:pPr>
            <a:r>
              <a:rPr lang="ja-JP" altLang="en-US" sz="1600" dirty="0" smtClean="0">
                <a:latin typeface="+mn-ea"/>
              </a:rPr>
              <a:t>　　　　・地域</a:t>
            </a:r>
            <a:r>
              <a:rPr lang="ja-JP" altLang="en-US" sz="1600" dirty="0">
                <a:latin typeface="+mn-ea"/>
              </a:rPr>
              <a:t>ケア会議立ち上げに</a:t>
            </a:r>
            <a:r>
              <a:rPr lang="ja-JP" altLang="en-US" sz="1600" dirty="0" smtClean="0">
                <a:latin typeface="+mn-ea"/>
              </a:rPr>
              <a:t>かかる事業（市町村事業）</a:t>
            </a:r>
            <a:endParaRPr lang="en-US" altLang="ja-JP" sz="1600" dirty="0" smtClean="0">
              <a:latin typeface="+mn-ea"/>
            </a:endParaRPr>
          </a:p>
          <a:p>
            <a:pPr marL="468000" indent="-457200">
              <a:buNone/>
            </a:pPr>
            <a:r>
              <a:rPr kumimoji="1" lang="ja-JP" altLang="en-US" sz="1600" dirty="0">
                <a:latin typeface="+mn-ea"/>
              </a:rPr>
              <a:t>　</a:t>
            </a:r>
            <a:r>
              <a:rPr kumimoji="1" lang="ja-JP" altLang="en-US" sz="1600" dirty="0" smtClean="0">
                <a:latin typeface="+mn-ea"/>
              </a:rPr>
              <a:t>　　（国実施分）</a:t>
            </a: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・全国会議の開催（都道府県、指定都市、中核市、一般市町村担当者を対象）</a:t>
            </a:r>
            <a:endParaRPr lang="en-US" altLang="ja-JP" sz="1600" dirty="0" smtClean="0">
              <a:latin typeface="+mn-ea"/>
            </a:endParaRPr>
          </a:p>
          <a:p>
            <a:pPr marL="468000" indent="-457200">
              <a:buNone/>
            </a:pPr>
            <a:r>
              <a:rPr kumimoji="1" lang="ja-JP" altLang="en-US" sz="1600" dirty="0">
                <a:latin typeface="+mn-ea"/>
              </a:rPr>
              <a:t>　</a:t>
            </a:r>
            <a:r>
              <a:rPr kumimoji="1" lang="ja-JP" altLang="en-US" sz="1600" dirty="0" smtClean="0">
                <a:latin typeface="+mn-ea"/>
              </a:rPr>
              <a:t>　　　・「地域ケア会議実践事例集」の作成</a:t>
            </a:r>
            <a:endParaRPr kumimoji="1" lang="en-US" altLang="ja-JP" sz="1600" dirty="0" smtClean="0">
              <a:latin typeface="+mn-ea"/>
            </a:endParaRPr>
          </a:p>
          <a:p>
            <a:pPr marL="648000" indent="-457200">
              <a:buNone/>
            </a:pPr>
            <a:r>
              <a:rPr lang="ja-JP" altLang="en-US" sz="1600" dirty="0">
                <a:latin typeface="+mn-ea"/>
              </a:rPr>
              <a:t>　</a:t>
            </a:r>
            <a:r>
              <a:rPr lang="ja-JP" altLang="en-US" sz="1600" dirty="0" smtClean="0">
                <a:latin typeface="+mn-ea"/>
              </a:rPr>
              <a:t>　　　（</a:t>
            </a:r>
            <a:r>
              <a:rPr lang="en-US" altLang="ja-JP" sz="1600" dirty="0" smtClean="0">
                <a:latin typeface="+mn-ea"/>
                <a:hlinkClick r:id="rId3"/>
              </a:rPr>
              <a:t>http</a:t>
            </a:r>
            <a:r>
              <a:rPr lang="en-US" altLang="ja-JP" sz="1600" dirty="0">
                <a:latin typeface="+mn-ea"/>
                <a:hlinkClick r:id="rId3"/>
              </a:rPr>
              <a:t>://www.mhlw.go.jp/stf/seisakunitsuite/bunya/hukushi_kaigo/kaigo_koureisha/chiiki-houkatsu</a:t>
            </a:r>
            <a:r>
              <a:rPr lang="en-US" altLang="ja-JP" sz="1600" dirty="0" smtClean="0">
                <a:latin typeface="+mn-ea"/>
                <a:hlinkClick r:id="rId3"/>
              </a:rPr>
              <a:t>/</a:t>
            </a:r>
            <a:r>
              <a:rPr lang="ja-JP" altLang="en-US" sz="1600" dirty="0" smtClean="0">
                <a:latin typeface="+mn-ea"/>
              </a:rPr>
              <a:t>）</a:t>
            </a:r>
            <a:endParaRPr lang="en-US" altLang="ja-JP" sz="1600" dirty="0" smtClean="0">
              <a:latin typeface="+mn-ea"/>
            </a:endParaRPr>
          </a:p>
          <a:p>
            <a:pPr marL="648000" indent="-457200">
              <a:buNone/>
            </a:pPr>
            <a:r>
              <a:rPr lang="en-US" altLang="ja-JP" sz="1600" dirty="0">
                <a:latin typeface="+mn-ea"/>
              </a:rPr>
              <a:t> </a:t>
            </a:r>
            <a:r>
              <a:rPr lang="en-US" altLang="ja-JP" sz="1600" dirty="0" smtClean="0">
                <a:latin typeface="+mn-ea"/>
              </a:rPr>
              <a:t>         </a:t>
            </a:r>
            <a:r>
              <a:rPr lang="ja-JP" altLang="en-US" sz="1600" dirty="0">
                <a:latin typeface="+mn-ea"/>
              </a:rPr>
              <a:t>←</a:t>
            </a:r>
            <a:r>
              <a:rPr lang="ja-JP" altLang="en-US" sz="1600" dirty="0" smtClean="0">
                <a:latin typeface="+mn-ea"/>
              </a:rPr>
              <a:t>閲覧・ダウンロードできます</a:t>
            </a:r>
            <a:endParaRPr lang="en-US" altLang="ja-JP" sz="1600" dirty="0" smtClean="0">
              <a:latin typeface="+mn-ea"/>
            </a:endParaRPr>
          </a:p>
          <a:p>
            <a:pPr marL="468000" indent="-457200">
              <a:buNone/>
            </a:pPr>
            <a:endParaRPr kumimoji="1" lang="en-US" altLang="ja-JP" sz="1600" dirty="0" smtClean="0">
              <a:latin typeface="+mn-ea"/>
            </a:endParaRPr>
          </a:p>
          <a:p>
            <a:pPr marL="468000" indent="-457200">
              <a:buNone/>
            </a:pPr>
            <a:r>
              <a:rPr lang="ja-JP" altLang="en-US" sz="1600" dirty="0">
                <a:latin typeface="+mn-ea"/>
              </a:rPr>
              <a:t>　</a:t>
            </a:r>
            <a:r>
              <a:rPr lang="ja-JP" altLang="en-US" sz="1600" dirty="0" smtClean="0">
                <a:latin typeface="+mn-ea"/>
              </a:rPr>
              <a:t>　　　・地域ケア会議に係る実務者研修の実施（全国７ブロック、１２回開催。受講者約１，４００人）</a:t>
            </a:r>
            <a:endParaRPr lang="en-US" altLang="ja-JP" sz="1600" dirty="0" smtClean="0">
              <a:latin typeface="+mn-ea"/>
            </a:endParaRPr>
          </a:p>
          <a:p>
            <a:pPr marL="468000" indent="-457200">
              <a:buNone/>
            </a:pPr>
            <a:endParaRPr lang="en-US" altLang="ja-JP" sz="1600" dirty="0">
              <a:latin typeface="+mn-ea"/>
            </a:endParaRPr>
          </a:p>
          <a:p>
            <a:pPr marL="468000" indent="-457200">
              <a:buNone/>
            </a:pPr>
            <a:r>
              <a:rPr lang="ja-JP" altLang="en-US" sz="2000" dirty="0" smtClean="0">
                <a:latin typeface="+mn-ea"/>
              </a:rPr>
              <a:t>平成２６年度</a:t>
            </a:r>
            <a:endParaRPr lang="en-US" altLang="ja-JP" sz="2000" dirty="0">
              <a:latin typeface="+mn-ea"/>
            </a:endParaRPr>
          </a:p>
          <a:p>
            <a:pPr marL="468000" indent="-457200">
              <a:buNone/>
            </a:pPr>
            <a:r>
              <a:rPr lang="ja-JP" altLang="en-US" sz="1600" dirty="0">
                <a:latin typeface="+mn-ea"/>
              </a:rPr>
              <a:t>　　○</a:t>
            </a:r>
            <a:r>
              <a:rPr lang="ja-JP" altLang="en-US" sz="1600" dirty="0" smtClean="0">
                <a:latin typeface="+mn-ea"/>
              </a:rPr>
              <a:t>　２５年度に引き続き、地域ケア会議活用推進等事業を実施。</a:t>
            </a:r>
            <a:endParaRPr lang="en-US" altLang="ja-JP" sz="1600" dirty="0" smtClean="0">
              <a:latin typeface="+mn-ea"/>
            </a:endParaRPr>
          </a:p>
          <a:p>
            <a:pPr marL="612000" indent="-457200">
              <a:buNone/>
            </a:pPr>
            <a:r>
              <a:rPr kumimoji="1" lang="ja-JP" altLang="en-US" sz="1600" dirty="0">
                <a:latin typeface="+mn-ea"/>
              </a:rPr>
              <a:t>　</a:t>
            </a:r>
            <a:r>
              <a:rPr kumimoji="1" lang="ja-JP" altLang="en-US" sz="1600" dirty="0" smtClean="0">
                <a:latin typeface="+mn-ea"/>
              </a:rPr>
              <a:t>　</a:t>
            </a:r>
            <a:r>
              <a:rPr kumimoji="1" lang="en-US" altLang="ja-JP" sz="1600" dirty="0" smtClean="0">
                <a:latin typeface="+mn-ea"/>
              </a:rPr>
              <a:t>※</a:t>
            </a:r>
            <a:r>
              <a:rPr kumimoji="1" lang="ja-JP" altLang="en-US" sz="1600" dirty="0" smtClean="0">
                <a:latin typeface="+mn-ea"/>
              </a:rPr>
              <a:t>全国会議及び実務者研修は秋以降実施予定。なお実務者研修は、平成２７年度までを予定しており、全センターでの受講を目標としている。</a:t>
            </a:r>
            <a:endParaRPr kumimoji="1" lang="ja-JP" altLang="en-US" sz="1800" dirty="0">
              <a:latin typeface="+mn-ea"/>
            </a:endParaRPr>
          </a:p>
        </p:txBody>
      </p:sp>
      <p:sp>
        <p:nvSpPr>
          <p:cNvPr id="5" name="タイトル 1"/>
          <p:cNvSpPr txBox="1">
            <a:spLocks/>
          </p:cNvSpPr>
          <p:nvPr/>
        </p:nvSpPr>
        <p:spPr>
          <a:xfrm>
            <a:off x="68088" y="44624"/>
            <a:ext cx="9765063" cy="576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a:spcBef>
                <a:spcPct val="0"/>
              </a:spcBef>
              <a:defRPr/>
            </a:pPr>
            <a:r>
              <a:rPr lang="ja-JP" altLang="en-US" sz="2000" dirty="0" smtClean="0">
                <a:solidFill>
                  <a:prstClr val="black"/>
                </a:solidFill>
                <a:latin typeface="+mj-ea"/>
                <a:ea typeface="+mj-ea"/>
              </a:rPr>
              <a:t>地域</a:t>
            </a:r>
            <a:r>
              <a:rPr lang="ja-JP" altLang="en-US" sz="2000" dirty="0">
                <a:solidFill>
                  <a:prstClr val="black"/>
                </a:solidFill>
                <a:latin typeface="+mj-ea"/>
                <a:ea typeface="+mj-ea"/>
              </a:rPr>
              <a:t>ケア</a:t>
            </a:r>
            <a:r>
              <a:rPr lang="ja-JP" altLang="en-US" sz="2000" dirty="0" smtClean="0">
                <a:solidFill>
                  <a:prstClr val="black"/>
                </a:solidFill>
                <a:latin typeface="+mj-ea"/>
                <a:ea typeface="+mj-ea"/>
              </a:rPr>
              <a:t>会議に関する厚生労働省の取組</a:t>
            </a:r>
            <a:endParaRPr lang="ja-JP" altLang="en-US" sz="2000" dirty="0">
              <a:solidFill>
                <a:prstClr val="black"/>
              </a:solidFill>
              <a:latin typeface="+mj-ea"/>
              <a:ea typeface="+mj-ea"/>
            </a:endParaRPr>
          </a:p>
        </p:txBody>
      </p:sp>
      <p:sp>
        <p:nvSpPr>
          <p:cNvPr id="2" name="大かっこ 1"/>
          <p:cNvSpPr/>
          <p:nvPr/>
        </p:nvSpPr>
        <p:spPr>
          <a:xfrm>
            <a:off x="740176" y="2924944"/>
            <a:ext cx="8420886" cy="2520280"/>
          </a:xfrm>
          <a:prstGeom prst="bracketPair">
            <a:avLst>
              <a:gd name="adj" fmla="val 75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11</a:t>
            </a:r>
            <a:endParaRPr kumimoji="1" lang="ja-JP" altLang="en-US" sz="1600" dirty="0"/>
          </a:p>
        </p:txBody>
      </p:sp>
      <p:sp>
        <p:nvSpPr>
          <p:cNvPr id="7" name="正方形/長方形 6"/>
          <p:cNvSpPr/>
          <p:nvPr/>
        </p:nvSpPr>
        <p:spPr>
          <a:xfrm rot="5400000">
            <a:off x="-59444"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4438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gray">
          <a:xfrm>
            <a:off x="49136" y="42652"/>
            <a:ext cx="9758789" cy="3620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b="1" dirty="0">
                <a:solidFill>
                  <a:schemeClr val="tx1"/>
                </a:solidFill>
                <a:latin typeface="ＤＨＰ平成ゴシックW5" panose="020B0500000000000000" pitchFamily="50" charset="-128"/>
                <a:ea typeface="ＤＨＰ平成ゴシックW5" panose="020B0500000000000000" pitchFamily="50" charset="-128"/>
              </a:rPr>
              <a:t>介護</a:t>
            </a:r>
            <a:r>
              <a:rPr lang="ja-JP" altLang="en-US" b="1" dirty="0" smtClean="0">
                <a:solidFill>
                  <a:schemeClr val="tx1"/>
                </a:solidFill>
                <a:latin typeface="ＤＨＰ平成ゴシックW5" panose="020B0500000000000000" pitchFamily="50" charset="-128"/>
                <a:ea typeface="ＤＨＰ平成ゴシックW5" panose="020B0500000000000000" pitchFamily="50" charset="-128"/>
              </a:rPr>
              <a:t>サービス情報の公表制度の現状把握及び今後の利活用方策に関する検討会報告書　概要</a:t>
            </a:r>
            <a:endParaRPr kumimoji="1" lang="ja-JP" altLang="en-US" b="1" dirty="0">
              <a:solidFill>
                <a:schemeClr val="tx1"/>
              </a:solidFill>
              <a:latin typeface="ＤＨＰ平成ゴシックW5" panose="020B0500000000000000" pitchFamily="50" charset="-128"/>
              <a:ea typeface="ＤＨＰ平成ゴシックW5" panose="020B0500000000000000" pitchFamily="50" charset="-128"/>
            </a:endParaRPr>
          </a:p>
        </p:txBody>
      </p:sp>
      <p:sp>
        <p:nvSpPr>
          <p:cNvPr id="11" name="正方形/長方形 10"/>
          <p:cNvSpPr/>
          <p:nvPr/>
        </p:nvSpPr>
        <p:spPr bwMode="gray">
          <a:xfrm>
            <a:off x="30969" y="411526"/>
            <a:ext cx="9776956" cy="713218"/>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u="sng" dirty="0" smtClean="0">
                <a:latin typeface="ＭＳ ゴシック" pitchFamily="49" charset="-128"/>
                <a:ea typeface="ＭＳ ゴシック" pitchFamily="49" charset="-128"/>
              </a:rPr>
              <a:t>○　本検討会の目的</a:t>
            </a:r>
            <a:endParaRPr kumimoji="1" lang="en-US" altLang="ja-JP" sz="1200" b="1" u="sng" dirty="0" smtClean="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　介護</a:t>
            </a:r>
            <a:r>
              <a:rPr lang="ja-JP" altLang="en-US" sz="1200" dirty="0">
                <a:latin typeface="ＭＳ ゴシック" pitchFamily="49" charset="-128"/>
                <a:ea typeface="ＭＳ ゴシック" pitchFamily="49" charset="-128"/>
              </a:rPr>
              <a:t>サービス情報の公表制度（以下、「情報公表制度」という。）の現状と課題を把握するとともに、</a:t>
            </a:r>
            <a:r>
              <a:rPr lang="en-US" altLang="ja-JP" sz="1200" dirty="0">
                <a:latin typeface="ＭＳ ゴシック" pitchFamily="49" charset="-128"/>
                <a:ea typeface="ＭＳ ゴシック" pitchFamily="49" charset="-128"/>
              </a:rPr>
              <a:t>2025</a:t>
            </a:r>
            <a:r>
              <a:rPr lang="ja-JP" altLang="en-US" sz="1200" dirty="0">
                <a:latin typeface="ＭＳ ゴシック" pitchFamily="49" charset="-128"/>
                <a:ea typeface="ＭＳ ゴシック" pitchFamily="49" charset="-128"/>
              </a:rPr>
              <a:t>年を目途とした</a:t>
            </a:r>
            <a:r>
              <a:rPr lang="ja-JP" altLang="en-US" sz="1200" u="sng" dirty="0">
                <a:latin typeface="ＭＳ ゴシック" pitchFamily="49" charset="-128"/>
                <a:ea typeface="ＭＳ ゴシック" pitchFamily="49" charset="-128"/>
              </a:rPr>
              <a:t>地域包括ケアシステム構築へ向けた取組の推進に向けて、今後の情報公表制度の利活用方策について検討を</a:t>
            </a:r>
            <a:r>
              <a:rPr lang="ja-JP" altLang="en-US" sz="1200" u="sng" dirty="0" smtClean="0">
                <a:latin typeface="ＭＳ ゴシック" pitchFamily="49" charset="-128"/>
                <a:ea typeface="ＭＳ ゴシック" pitchFamily="49" charset="-128"/>
              </a:rPr>
              <a:t>行う</a:t>
            </a:r>
            <a:r>
              <a:rPr lang="ja-JP" altLang="en-US" sz="1200" dirty="0" smtClean="0">
                <a:latin typeface="ＭＳ ゴシック" pitchFamily="49" charset="-128"/>
                <a:ea typeface="ＭＳ ゴシック" pitchFamily="49" charset="-128"/>
              </a:rPr>
              <a:t>。</a:t>
            </a:r>
            <a:r>
              <a:rPr kumimoji="1" lang="ja-JP" altLang="en-US" sz="1200" dirty="0" smtClean="0">
                <a:latin typeface="ＭＳ ゴシック" pitchFamily="49" charset="-128"/>
                <a:ea typeface="ＭＳ ゴシック" pitchFamily="49" charset="-128"/>
              </a:rPr>
              <a:t>　</a:t>
            </a:r>
            <a:endParaRPr kumimoji="1" lang="ja-JP" altLang="en-US" sz="1200" dirty="0">
              <a:latin typeface="ＭＳ ゴシック" pitchFamily="49" charset="-128"/>
              <a:ea typeface="ＭＳ ゴシック" pitchFamily="49" charset="-128"/>
            </a:endParaRPr>
          </a:p>
        </p:txBody>
      </p:sp>
      <p:sp>
        <p:nvSpPr>
          <p:cNvPr id="12" name="正方形/長方形 11"/>
          <p:cNvSpPr/>
          <p:nvPr/>
        </p:nvSpPr>
        <p:spPr bwMode="gray">
          <a:xfrm>
            <a:off x="30969" y="1196752"/>
            <a:ext cx="5495714" cy="36004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ja-JP" altLang="en-US" sz="1400" b="1" u="sng" dirty="0">
                <a:latin typeface="ＭＳ ゴシック" pitchFamily="49" charset="-128"/>
                <a:ea typeface="ＭＳ ゴシック" pitchFamily="49" charset="-128"/>
              </a:rPr>
              <a:t>１</a:t>
            </a:r>
            <a:r>
              <a:rPr lang="ja-JP" altLang="en-US" sz="1400" b="1" u="sng" dirty="0" smtClean="0">
                <a:latin typeface="ＭＳ ゴシック" pitchFamily="49" charset="-128"/>
                <a:ea typeface="ＭＳ ゴシック" pitchFamily="49" charset="-128"/>
              </a:rPr>
              <a:t>．地域包括ケアシステム構築に向けた施策との連動</a:t>
            </a:r>
            <a:endParaRPr lang="ja-JP" altLang="en-US" sz="1400" dirty="0" smtClean="0">
              <a:latin typeface="ＭＳ ゴシック" pitchFamily="49" charset="-128"/>
              <a:ea typeface="ＭＳ ゴシック" pitchFamily="49" charset="-128"/>
            </a:endParaRPr>
          </a:p>
        </p:txBody>
      </p:sp>
      <p:sp>
        <p:nvSpPr>
          <p:cNvPr id="13" name="正方形/長方形 12"/>
          <p:cNvSpPr/>
          <p:nvPr/>
        </p:nvSpPr>
        <p:spPr bwMode="gray">
          <a:xfrm>
            <a:off x="30969" y="1556792"/>
            <a:ext cx="5495714" cy="86409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200" dirty="0" smtClean="0">
                <a:latin typeface="ＭＳ ゴシック" pitchFamily="49" charset="-128"/>
                <a:ea typeface="ＭＳ ゴシック" pitchFamily="49" charset="-128"/>
              </a:rPr>
              <a:t>○　地域包括ケアシステムの実現を情報提供の面から</a:t>
            </a:r>
            <a:r>
              <a:rPr lang="ja-JP" altLang="en-US" sz="1200" dirty="0">
                <a:latin typeface="ＭＳ ゴシック" pitchFamily="49" charset="-128"/>
                <a:ea typeface="ＭＳ ゴシック" pitchFamily="49" charset="-128"/>
              </a:rPr>
              <a:t>推進</a:t>
            </a:r>
            <a:r>
              <a:rPr lang="ja-JP" altLang="en-US" sz="1200" dirty="0" smtClean="0">
                <a:latin typeface="ＭＳ ゴシック" pitchFamily="49" charset="-128"/>
                <a:ea typeface="ＭＳ ゴシック" pitchFamily="49" charset="-128"/>
              </a:rPr>
              <a:t>するため、</a:t>
            </a:r>
            <a:r>
              <a:rPr lang="ja-JP" altLang="en-US" sz="1200" dirty="0">
                <a:latin typeface="ＭＳ ゴシック" pitchFamily="49" charset="-128"/>
                <a:ea typeface="ＭＳ ゴシック" pitchFamily="49" charset="-128"/>
              </a:rPr>
              <a:t>介護</a:t>
            </a:r>
            <a:r>
              <a:rPr lang="ja-JP" altLang="en-US" sz="1200" dirty="0" smtClean="0">
                <a:latin typeface="ＭＳ ゴシック" pitchFamily="49" charset="-128"/>
                <a:ea typeface="ＭＳ ゴシック" pitchFamily="49" charset="-128"/>
              </a:rPr>
              <a:t>サービスとともに、その他の多様な地域</a:t>
            </a:r>
            <a:r>
              <a:rPr lang="ja-JP" altLang="en-US" sz="1200" dirty="0">
                <a:latin typeface="ＭＳ ゴシック" pitchFamily="49" charset="-128"/>
                <a:ea typeface="ＭＳ ゴシック" pitchFamily="49" charset="-128"/>
              </a:rPr>
              <a:t>資源の</a:t>
            </a:r>
            <a:r>
              <a:rPr lang="ja-JP" altLang="en-US" sz="1200" dirty="0" smtClean="0">
                <a:latin typeface="ＭＳ ゴシック" pitchFamily="49" charset="-128"/>
                <a:ea typeface="ＭＳ ゴシック" pitchFamily="49" charset="-128"/>
              </a:rPr>
              <a:t>情報とを一元化し、介護サービス情報</a:t>
            </a:r>
            <a:r>
              <a:rPr lang="ja-JP" altLang="en-US" sz="1200" dirty="0">
                <a:latin typeface="ＭＳ ゴシック" pitchFamily="49" charset="-128"/>
                <a:ea typeface="ＭＳ ゴシック" pitchFamily="49" charset="-128"/>
              </a:rPr>
              <a:t>公表システム</a:t>
            </a:r>
            <a:r>
              <a:rPr lang="ja-JP" altLang="en-US" sz="1200" dirty="0" smtClean="0">
                <a:latin typeface="ＭＳ ゴシック" pitchFamily="49" charset="-128"/>
                <a:ea typeface="ＭＳ ゴシック" pitchFamily="49" charset="-128"/>
              </a:rPr>
              <a:t>を活用して、地域包括ケアシステムに関連する情報を一体的に発信すべき</a:t>
            </a:r>
            <a:endParaRPr kumimoji="1" lang="ja-JP" altLang="en-US" sz="1200" dirty="0">
              <a:latin typeface="ＭＳ ゴシック" pitchFamily="49" charset="-128"/>
              <a:ea typeface="ＭＳ ゴシック" pitchFamily="49" charset="-128"/>
            </a:endParaRPr>
          </a:p>
        </p:txBody>
      </p:sp>
      <p:sp>
        <p:nvSpPr>
          <p:cNvPr id="4" name="山形 3"/>
          <p:cNvSpPr/>
          <p:nvPr/>
        </p:nvSpPr>
        <p:spPr>
          <a:xfrm>
            <a:off x="5660020" y="1556791"/>
            <a:ext cx="264826" cy="771907"/>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14" name="正方形/長方形 13"/>
          <p:cNvSpPr/>
          <p:nvPr/>
        </p:nvSpPr>
        <p:spPr bwMode="gray">
          <a:xfrm>
            <a:off x="6030739" y="1556793"/>
            <a:ext cx="3777186" cy="86409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kumimoji="1" lang="ja-JP" altLang="en-US" sz="1200" dirty="0" smtClean="0">
                <a:latin typeface="ＭＳ ゴシック" pitchFamily="49" charset="-128"/>
                <a:ea typeface="ＭＳ ゴシック" pitchFamily="49" charset="-128"/>
              </a:rPr>
              <a:t>○　高齢者の総合相談から介護サービス等の利用の起点となる地域包括支援センターの情報を追加</a:t>
            </a:r>
            <a:endParaRPr kumimoji="1" lang="en-US" altLang="ja-JP" sz="1200" dirty="0" smtClean="0">
              <a:latin typeface="ＭＳ ゴシック" pitchFamily="49" charset="-128"/>
              <a:ea typeface="ＭＳ ゴシック" pitchFamily="49" charset="-128"/>
            </a:endParaRPr>
          </a:p>
          <a:p>
            <a:pPr marL="180000" indent="-457200"/>
            <a:r>
              <a:rPr lang="ja-JP" altLang="en-US" sz="1200" dirty="0" smtClean="0">
                <a:latin typeface="ＭＳ ゴシック" pitchFamily="49" charset="-128"/>
                <a:ea typeface="ＭＳ ゴシック" pitchFamily="49" charset="-128"/>
              </a:rPr>
              <a:t>○　高齢者の在宅生活を支える生活支援や社会参加に関する情報を追加</a:t>
            </a:r>
            <a:endParaRPr kumimoji="1" lang="ja-JP" altLang="en-US" sz="1200" dirty="0">
              <a:latin typeface="ＭＳ ゴシック" pitchFamily="49" charset="-128"/>
              <a:ea typeface="ＭＳ ゴシック" pitchFamily="49" charset="-128"/>
            </a:endParaRPr>
          </a:p>
        </p:txBody>
      </p:sp>
      <p:sp>
        <p:nvSpPr>
          <p:cNvPr id="18" name="正方形/長方形 17"/>
          <p:cNvSpPr/>
          <p:nvPr/>
        </p:nvSpPr>
        <p:spPr bwMode="gray">
          <a:xfrm>
            <a:off x="6030739" y="1196752"/>
            <a:ext cx="3777186" cy="36004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400" b="1" dirty="0" smtClean="0">
                <a:latin typeface="ＭＳ ゴシック" pitchFamily="49" charset="-128"/>
                <a:ea typeface="ＭＳ ゴシック" pitchFamily="49" charset="-128"/>
              </a:rPr>
              <a:t>方　向　性</a:t>
            </a:r>
          </a:p>
        </p:txBody>
      </p:sp>
      <p:sp>
        <p:nvSpPr>
          <p:cNvPr id="19" name="正方形/長方形 18"/>
          <p:cNvSpPr/>
          <p:nvPr/>
        </p:nvSpPr>
        <p:spPr bwMode="gray">
          <a:xfrm>
            <a:off x="30969" y="2492896"/>
            <a:ext cx="5495714" cy="36004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ja-JP" altLang="en-US" sz="1400" b="1" u="sng" dirty="0" smtClean="0">
                <a:latin typeface="ＭＳ ゴシック" pitchFamily="49" charset="-128"/>
                <a:ea typeface="ＭＳ ゴシック" pitchFamily="49" charset="-128"/>
              </a:rPr>
              <a:t>２．利用者のサービス選択</a:t>
            </a:r>
            <a:r>
              <a:rPr lang="ja-JP" altLang="en-US" sz="1400" b="1" u="sng" dirty="0">
                <a:latin typeface="ＭＳ ゴシック" pitchFamily="49" charset="-128"/>
                <a:ea typeface="ＭＳ ゴシック" pitchFamily="49" charset="-128"/>
              </a:rPr>
              <a:t>支援</a:t>
            </a:r>
            <a:r>
              <a:rPr lang="ja-JP" altLang="en-US" sz="1400" b="1" u="sng" dirty="0" smtClean="0">
                <a:latin typeface="ＭＳ ゴシック" pitchFamily="49" charset="-128"/>
                <a:ea typeface="ＭＳ ゴシック" pitchFamily="49" charset="-128"/>
              </a:rPr>
              <a:t>に向けた取組の推進</a:t>
            </a:r>
            <a:endParaRPr lang="ja-JP" altLang="en-US" sz="1400" dirty="0" smtClean="0">
              <a:latin typeface="ＭＳ ゴシック" pitchFamily="49" charset="-128"/>
              <a:ea typeface="ＭＳ ゴシック" pitchFamily="49" charset="-128"/>
            </a:endParaRPr>
          </a:p>
        </p:txBody>
      </p:sp>
      <p:sp>
        <p:nvSpPr>
          <p:cNvPr id="20" name="正方形/長方形 19"/>
          <p:cNvSpPr/>
          <p:nvPr/>
        </p:nvSpPr>
        <p:spPr bwMode="gray">
          <a:xfrm>
            <a:off x="30969" y="2852936"/>
            <a:ext cx="5495714" cy="108812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200" dirty="0" smtClean="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　</a:t>
            </a:r>
            <a:r>
              <a:rPr lang="ja-JP" altLang="en-US" sz="1200" dirty="0" smtClean="0">
                <a:latin typeface="ＭＳ ゴシック" pitchFamily="49" charset="-128"/>
                <a:ea typeface="ＭＳ ゴシック" pitchFamily="49" charset="-128"/>
              </a:rPr>
              <a:t>本制度がより利用者の介護サービス選択を支援できる制度となるため、前回の制度改正で都道府県の裁量で公表を行うことのできる情報</a:t>
            </a:r>
            <a:r>
              <a:rPr lang="ja-JP" altLang="en-US" sz="1200" dirty="0">
                <a:latin typeface="ＭＳ ゴシック" pitchFamily="49" charset="-128"/>
                <a:ea typeface="ＭＳ ゴシック" pitchFamily="49" charset="-128"/>
              </a:rPr>
              <a:t>が</a:t>
            </a:r>
            <a:r>
              <a:rPr lang="ja-JP" altLang="en-US" sz="1200" dirty="0" smtClean="0">
                <a:latin typeface="ＭＳ ゴシック" pitchFamily="49" charset="-128"/>
                <a:ea typeface="ＭＳ ゴシック" pitchFamily="49" charset="-128"/>
              </a:rPr>
              <a:t>追加されたことや、関連する他施策の動向等を踏まえ</a:t>
            </a:r>
            <a:r>
              <a:rPr lang="ja-JP" altLang="en-US" sz="1200" dirty="0">
                <a:latin typeface="ＭＳ ゴシック" pitchFamily="49" charset="-128"/>
                <a:ea typeface="ＭＳ ゴシック" pitchFamily="49" charset="-128"/>
              </a:rPr>
              <a:t>、利用者のサービス選択を</a:t>
            </a:r>
            <a:r>
              <a:rPr lang="ja-JP" altLang="en-US" sz="1200" dirty="0" smtClean="0">
                <a:latin typeface="ＭＳ ゴシック" pitchFamily="49" charset="-128"/>
                <a:ea typeface="ＭＳ ゴシック" pitchFamily="49" charset="-128"/>
              </a:rPr>
              <a:t>支援する情報の充実や提供方法の改善を図るべき</a:t>
            </a:r>
            <a:endParaRPr kumimoji="1" lang="ja-JP" altLang="en-US" sz="1200" dirty="0">
              <a:latin typeface="ＭＳ ゴシック" pitchFamily="49" charset="-128"/>
              <a:ea typeface="ＭＳ ゴシック" pitchFamily="49" charset="-128"/>
            </a:endParaRPr>
          </a:p>
        </p:txBody>
      </p:sp>
      <p:sp>
        <p:nvSpPr>
          <p:cNvPr id="27" name="山形 26"/>
          <p:cNvSpPr/>
          <p:nvPr/>
        </p:nvSpPr>
        <p:spPr>
          <a:xfrm>
            <a:off x="5660020" y="2852935"/>
            <a:ext cx="264826" cy="771907"/>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28" name="正方形/長方形 27"/>
          <p:cNvSpPr/>
          <p:nvPr/>
        </p:nvSpPr>
        <p:spPr bwMode="gray">
          <a:xfrm>
            <a:off x="6030739" y="2852937"/>
            <a:ext cx="3777186" cy="108812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050" dirty="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利用者のための情報の「見える化」の支援</a:t>
            </a:r>
            <a:endParaRPr lang="en-US" altLang="ja-JP" sz="1050" dirty="0" smtClean="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・サービス選択を支援する機能の充実（事業所の特色の充実、比較</a:t>
            </a:r>
            <a:r>
              <a:rPr lang="ja-JP" altLang="en-US" sz="1050" dirty="0">
                <a:latin typeface="ＭＳ ゴシック" pitchFamily="49" charset="-128"/>
                <a:ea typeface="ＭＳ ゴシック" pitchFamily="49" charset="-128"/>
              </a:rPr>
              <a:t>・検討する</a:t>
            </a:r>
            <a:r>
              <a:rPr lang="ja-JP" altLang="en-US" sz="1050" dirty="0" smtClean="0">
                <a:latin typeface="ＭＳ ゴシック" pitchFamily="49" charset="-128"/>
                <a:ea typeface="ＭＳ ゴシック" pitchFamily="49" charset="-128"/>
              </a:rPr>
              <a:t>ための</a:t>
            </a:r>
            <a:r>
              <a:rPr lang="ja-JP" altLang="en-US" sz="1050" dirty="0">
                <a:latin typeface="ＭＳ ゴシック" pitchFamily="49" charset="-128"/>
                <a:ea typeface="ＭＳ ゴシック" pitchFamily="49" charset="-128"/>
              </a:rPr>
              <a:t>情報提供方法の</a:t>
            </a:r>
            <a:r>
              <a:rPr lang="ja-JP" altLang="en-US" sz="1050" dirty="0" smtClean="0">
                <a:latin typeface="ＭＳ ゴシック" pitchFamily="49" charset="-128"/>
                <a:ea typeface="ＭＳ ゴシック" pitchFamily="49" charset="-128"/>
              </a:rPr>
              <a:t>改善等）</a:t>
            </a:r>
            <a:endParaRPr lang="ja-JP" altLang="en-US" sz="1050" dirty="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a:t>
            </a:r>
            <a:r>
              <a:rPr kumimoji="1" lang="ja-JP" altLang="en-US" sz="1050" dirty="0" smtClean="0">
                <a:latin typeface="ＭＳ ゴシック" pitchFamily="49" charset="-128"/>
                <a:ea typeface="ＭＳ ゴシック" pitchFamily="49" charset="-128"/>
              </a:rPr>
              <a:t>従業者に関する情報提供の円滑な実施</a:t>
            </a:r>
            <a:endParaRPr kumimoji="1" lang="en-US" altLang="ja-JP" sz="1050" dirty="0" smtClean="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・キャリア段位等、事業所の主体的な取組に関する情報の充実</a:t>
            </a:r>
            <a:endParaRPr lang="en-US" altLang="ja-JP" sz="1050" dirty="0" smtClean="0">
              <a:latin typeface="ＭＳ ゴシック" pitchFamily="49" charset="-128"/>
              <a:ea typeface="ＭＳ ゴシック" pitchFamily="49" charset="-128"/>
            </a:endParaRPr>
          </a:p>
        </p:txBody>
      </p:sp>
      <p:sp>
        <p:nvSpPr>
          <p:cNvPr id="29" name="正方形/長方形 28"/>
          <p:cNvSpPr/>
          <p:nvPr/>
        </p:nvSpPr>
        <p:spPr bwMode="gray">
          <a:xfrm>
            <a:off x="6030739" y="2492896"/>
            <a:ext cx="3777186" cy="36004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400" b="1" dirty="0" smtClean="0">
                <a:latin typeface="ＭＳ ゴシック" pitchFamily="49" charset="-128"/>
                <a:ea typeface="ＭＳ ゴシック" pitchFamily="49" charset="-128"/>
              </a:rPr>
              <a:t>方　向　性</a:t>
            </a:r>
          </a:p>
        </p:txBody>
      </p:sp>
      <p:sp>
        <p:nvSpPr>
          <p:cNvPr id="30" name="正方形/長方形 29"/>
          <p:cNvSpPr/>
          <p:nvPr/>
        </p:nvSpPr>
        <p:spPr bwMode="gray">
          <a:xfrm>
            <a:off x="93313" y="3941057"/>
            <a:ext cx="9191517" cy="3520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100" dirty="0" smtClean="0">
                <a:latin typeface="ＭＳ ゴシック" pitchFamily="49" charset="-128"/>
                <a:ea typeface="ＭＳ ゴシック" pitchFamily="49" charset="-128"/>
              </a:rPr>
              <a:t>※</a:t>
            </a:r>
            <a:r>
              <a:rPr kumimoji="1" lang="ja-JP" altLang="en-US" sz="1100" dirty="0" smtClean="0">
                <a:latin typeface="ＭＳ ゴシック" pitchFamily="49" charset="-128"/>
                <a:ea typeface="ＭＳ ゴシック" pitchFamily="49" charset="-128"/>
              </a:rPr>
              <a:t>その他、提供されるサービスの透明性確保の観点</a:t>
            </a:r>
            <a:r>
              <a:rPr lang="ja-JP" altLang="en-US" sz="1100" dirty="0" smtClean="0">
                <a:latin typeface="ＭＳ ゴシック" pitchFamily="49" charset="-128"/>
                <a:ea typeface="ＭＳ ゴシック" pitchFamily="49" charset="-128"/>
              </a:rPr>
              <a:t>から、</a:t>
            </a:r>
            <a:r>
              <a:rPr lang="ja-JP" altLang="en-US" sz="1100" dirty="0">
                <a:latin typeface="ＭＳ ゴシック" pitchFamily="49" charset="-128"/>
                <a:ea typeface="ＭＳ ゴシック" pitchFamily="49" charset="-128"/>
              </a:rPr>
              <a:t>情報公表制度を活用</a:t>
            </a:r>
            <a:r>
              <a:rPr lang="ja-JP" altLang="en-US" sz="1100" dirty="0" smtClean="0">
                <a:latin typeface="ＭＳ ゴシック" pitchFamily="49" charset="-128"/>
                <a:ea typeface="ＭＳ ゴシック" pitchFamily="49" charset="-128"/>
              </a:rPr>
              <a:t>して法定外の宿泊サービスの情報を公表</a:t>
            </a:r>
            <a:endParaRPr kumimoji="1" lang="ja-JP" altLang="en-US" sz="1100" dirty="0">
              <a:latin typeface="ＭＳ ゴシック" pitchFamily="49" charset="-128"/>
              <a:ea typeface="ＭＳ ゴシック" pitchFamily="49" charset="-128"/>
            </a:endParaRPr>
          </a:p>
        </p:txBody>
      </p:sp>
      <p:sp>
        <p:nvSpPr>
          <p:cNvPr id="31" name="正方形/長方形 30"/>
          <p:cNvSpPr/>
          <p:nvPr/>
        </p:nvSpPr>
        <p:spPr bwMode="gray">
          <a:xfrm>
            <a:off x="30969" y="4276477"/>
            <a:ext cx="4487602" cy="36004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ja-JP" altLang="en-US" sz="1400" b="1" u="sng" dirty="0">
                <a:latin typeface="ＭＳ ゴシック" pitchFamily="49" charset="-128"/>
                <a:ea typeface="ＭＳ ゴシック" pitchFamily="49" charset="-128"/>
              </a:rPr>
              <a:t>３</a:t>
            </a:r>
            <a:r>
              <a:rPr lang="ja-JP" altLang="en-US" sz="1400" b="1" u="sng" dirty="0" smtClean="0">
                <a:latin typeface="ＭＳ ゴシック" pitchFamily="49" charset="-128"/>
                <a:ea typeface="ＭＳ ゴシック" pitchFamily="49" charset="-128"/>
              </a:rPr>
              <a:t>．情報公表制度の利活用を促進</a:t>
            </a:r>
            <a:endParaRPr lang="ja-JP" altLang="en-US" sz="1400" dirty="0" smtClean="0">
              <a:latin typeface="ＭＳ ゴシック" pitchFamily="49" charset="-128"/>
              <a:ea typeface="ＭＳ ゴシック" pitchFamily="49" charset="-128"/>
            </a:endParaRPr>
          </a:p>
        </p:txBody>
      </p:sp>
      <p:sp>
        <p:nvSpPr>
          <p:cNvPr id="32" name="正方形/長方形 31"/>
          <p:cNvSpPr/>
          <p:nvPr/>
        </p:nvSpPr>
        <p:spPr bwMode="gray">
          <a:xfrm>
            <a:off x="30969" y="4636517"/>
            <a:ext cx="4487602" cy="952723"/>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200" dirty="0" smtClean="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　</a:t>
            </a:r>
            <a:r>
              <a:rPr lang="ja-JP" altLang="en-US" sz="1200" dirty="0" smtClean="0">
                <a:latin typeface="ＭＳ ゴシック" pitchFamily="49" charset="-128"/>
                <a:ea typeface="ＭＳ ゴシック" pitchFamily="49" charset="-128"/>
              </a:rPr>
              <a:t>国民の求める</a:t>
            </a:r>
            <a:r>
              <a:rPr lang="ja-JP" altLang="en-US" sz="1200" dirty="0">
                <a:latin typeface="ＭＳ ゴシック" pitchFamily="49" charset="-128"/>
                <a:ea typeface="ＭＳ ゴシック" pitchFamily="49" charset="-128"/>
              </a:rPr>
              <a:t>情報</a:t>
            </a:r>
            <a:r>
              <a:rPr lang="ja-JP" altLang="en-US" sz="1200" dirty="0" smtClean="0">
                <a:latin typeface="ＭＳ ゴシック" pitchFamily="49" charset="-128"/>
                <a:ea typeface="ＭＳ ゴシック" pitchFamily="49" charset="-128"/>
              </a:rPr>
              <a:t>や介護等が必要となる利用者層は、時代とともに変化し入れ替わっていくことを踏まえ、現役世代を含めた制度の継続的</a:t>
            </a:r>
            <a:r>
              <a:rPr lang="ja-JP" altLang="en-US" sz="1200" dirty="0">
                <a:latin typeface="ＭＳ ゴシック" pitchFamily="49" charset="-128"/>
                <a:ea typeface="ＭＳ ゴシック" pitchFamily="49" charset="-128"/>
              </a:rPr>
              <a:t>な</a:t>
            </a:r>
            <a:r>
              <a:rPr lang="ja-JP" altLang="en-US" sz="1200" dirty="0" smtClean="0">
                <a:latin typeface="ＭＳ ゴシック" pitchFamily="49" charset="-128"/>
                <a:ea typeface="ＭＳ ゴシック" pitchFamily="49" charset="-128"/>
              </a:rPr>
              <a:t>普及・啓発と情報公表システムの定期的な見直しを行っていくべき</a:t>
            </a:r>
            <a:endParaRPr kumimoji="1" lang="ja-JP" altLang="en-US" sz="1200" dirty="0">
              <a:latin typeface="ＭＳ ゴシック" pitchFamily="49" charset="-128"/>
              <a:ea typeface="ＭＳ ゴシック" pitchFamily="49" charset="-128"/>
            </a:endParaRPr>
          </a:p>
        </p:txBody>
      </p:sp>
      <p:sp>
        <p:nvSpPr>
          <p:cNvPr id="33" name="山形 32"/>
          <p:cNvSpPr/>
          <p:nvPr/>
        </p:nvSpPr>
        <p:spPr>
          <a:xfrm>
            <a:off x="4590579" y="4554343"/>
            <a:ext cx="264826" cy="771907"/>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4" name="正方形/長方形 33"/>
          <p:cNvSpPr/>
          <p:nvPr/>
        </p:nvSpPr>
        <p:spPr bwMode="gray">
          <a:xfrm>
            <a:off x="4941215" y="4636518"/>
            <a:ext cx="4866710" cy="1456778"/>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latin typeface="ＭＳ ゴシック" pitchFamily="49" charset="-128"/>
                <a:ea typeface="ＭＳ ゴシック" pitchFamily="49" charset="-128"/>
              </a:rPr>
              <a:t>○　継続的な</a:t>
            </a:r>
            <a:r>
              <a:rPr lang="ja-JP" altLang="en-US" sz="1100" dirty="0" smtClean="0">
                <a:latin typeface="ＭＳ ゴシック" pitchFamily="49" charset="-128"/>
                <a:ea typeface="ＭＳ ゴシック" pitchFamily="49" charset="-128"/>
              </a:rPr>
              <a:t>普及・啓発</a:t>
            </a:r>
            <a:r>
              <a:rPr lang="ja-JP" altLang="en-US" sz="1100" dirty="0">
                <a:latin typeface="ＭＳ ゴシック" pitchFamily="49" charset="-128"/>
                <a:ea typeface="ＭＳ ゴシック" pitchFamily="49" charset="-128"/>
              </a:rPr>
              <a:t>の推進</a:t>
            </a:r>
            <a:endParaRPr lang="en-US" altLang="ja-JP" sz="1100" dirty="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・サービス利用手続の中で行う</a:t>
            </a:r>
            <a:r>
              <a:rPr lang="ja-JP" altLang="en-US" sz="1100" dirty="0" smtClean="0">
                <a:latin typeface="ＭＳ ゴシック" pitchFamily="49" charset="-128"/>
                <a:ea typeface="ＭＳ ゴシック" pitchFamily="49" charset="-128"/>
              </a:rPr>
              <a:t>効果的な普及・啓発</a:t>
            </a:r>
            <a:endParaRPr lang="en-US" altLang="ja-JP" sz="1100" dirty="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a:t>
            </a:r>
            <a:r>
              <a:rPr lang="ja-JP" altLang="en-US" sz="1100" dirty="0" smtClean="0">
                <a:latin typeface="ＭＳ ゴシック" pitchFamily="49" charset="-128"/>
                <a:ea typeface="ＭＳ ゴシック" pitchFamily="49" charset="-128"/>
              </a:rPr>
              <a:t>病院待合室や</a:t>
            </a:r>
            <a:r>
              <a:rPr lang="ja-JP" altLang="en-US" sz="1100" dirty="0">
                <a:latin typeface="ＭＳ ゴシック" pitchFamily="49" charset="-128"/>
                <a:ea typeface="ＭＳ ゴシック" pitchFamily="49" charset="-128"/>
              </a:rPr>
              <a:t>市役所</a:t>
            </a:r>
            <a:r>
              <a:rPr lang="ja-JP" altLang="en-US" sz="1100" dirty="0" smtClean="0">
                <a:latin typeface="ＭＳ ゴシック" pitchFamily="49" charset="-128"/>
                <a:ea typeface="ＭＳ ゴシック" pitchFamily="49" charset="-128"/>
              </a:rPr>
              <a:t>窓口</a:t>
            </a:r>
            <a:r>
              <a:rPr lang="ja-JP" altLang="en-US" sz="1100" dirty="0">
                <a:latin typeface="ＭＳ ゴシック" pitchFamily="49" charset="-128"/>
                <a:ea typeface="ＭＳ ゴシック" pitchFamily="49" charset="-128"/>
              </a:rPr>
              <a:t>等</a:t>
            </a:r>
            <a:r>
              <a:rPr lang="ja-JP" altLang="en-US" sz="1100" dirty="0" smtClean="0">
                <a:latin typeface="ＭＳ ゴシック" pitchFamily="49" charset="-128"/>
                <a:ea typeface="ＭＳ ゴシック" pitchFamily="49" charset="-128"/>
              </a:rPr>
              <a:t>で</a:t>
            </a:r>
            <a:r>
              <a:rPr lang="ja-JP" altLang="en-US" sz="1100" dirty="0">
                <a:latin typeface="ＭＳ ゴシック" pitchFamily="49" charset="-128"/>
                <a:ea typeface="ＭＳ ゴシック" pitchFamily="49" charset="-128"/>
              </a:rPr>
              <a:t>行う高齢世代になる前からの</a:t>
            </a:r>
            <a:r>
              <a:rPr lang="ja-JP" altLang="en-US" sz="1100" dirty="0" smtClean="0">
                <a:latin typeface="ＭＳ ゴシック" pitchFamily="49" charset="-128"/>
                <a:ea typeface="ＭＳ ゴシック" pitchFamily="49" charset="-128"/>
              </a:rPr>
              <a:t>普及・啓発</a:t>
            </a:r>
            <a:endParaRPr lang="ja-JP" altLang="en-US" sz="1100" dirty="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a:t>
            </a:r>
            <a:r>
              <a:rPr lang="ja-JP" altLang="en-US" sz="1100" dirty="0" smtClean="0">
                <a:latin typeface="ＭＳ ゴシック" pitchFamily="49" charset="-128"/>
                <a:ea typeface="ＭＳ ゴシック" pitchFamily="49" charset="-128"/>
              </a:rPr>
              <a:t>・地域包括支援センターにおける情報</a:t>
            </a:r>
            <a:r>
              <a:rPr lang="ja-JP" altLang="en-US" sz="1100" dirty="0">
                <a:latin typeface="ＭＳ ゴシック" pitchFamily="49" charset="-128"/>
                <a:ea typeface="ＭＳ ゴシック" pitchFamily="49" charset="-128"/>
              </a:rPr>
              <a:t>公表システムの利用支援</a:t>
            </a:r>
            <a:endParaRPr lang="en-US" altLang="ja-JP" sz="1100" dirty="0">
              <a:latin typeface="ＭＳ ゴシック" pitchFamily="49" charset="-128"/>
              <a:ea typeface="ＭＳ ゴシック" pitchFamily="49" charset="-128"/>
            </a:endParaRPr>
          </a:p>
          <a:p>
            <a:r>
              <a:rPr kumimoji="1" lang="ja-JP" altLang="en-US" sz="1100" dirty="0" smtClean="0">
                <a:latin typeface="ＭＳ ゴシック" pitchFamily="49" charset="-128"/>
                <a:ea typeface="ＭＳ ゴシック" pitchFamily="49" charset="-128"/>
              </a:rPr>
              <a:t>○　</a:t>
            </a:r>
            <a:r>
              <a:rPr lang="ja-JP" altLang="en-US" sz="1100" dirty="0">
                <a:latin typeface="ＭＳ ゴシック" pitchFamily="49" charset="-128"/>
                <a:ea typeface="ＭＳ ゴシック" pitchFamily="49" charset="-128"/>
              </a:rPr>
              <a:t>時代</a:t>
            </a:r>
            <a:r>
              <a:rPr lang="ja-JP" altLang="en-US" sz="1100" dirty="0" smtClean="0">
                <a:latin typeface="ＭＳ ゴシック" pitchFamily="49" charset="-128"/>
                <a:ea typeface="ＭＳ ゴシック" pitchFamily="49" charset="-128"/>
              </a:rPr>
              <a:t>のニーズに応じた</a:t>
            </a:r>
            <a:r>
              <a:rPr kumimoji="1" lang="ja-JP" altLang="en-US" sz="1100" dirty="0" smtClean="0">
                <a:latin typeface="ＭＳ ゴシック" pitchFamily="49" charset="-128"/>
                <a:ea typeface="ＭＳ ゴシック" pitchFamily="49" charset="-128"/>
              </a:rPr>
              <a:t>システムの</a:t>
            </a:r>
            <a:r>
              <a:rPr lang="ja-JP" altLang="en-US" sz="1100" dirty="0">
                <a:latin typeface="ＭＳ ゴシック" pitchFamily="49" charset="-128"/>
                <a:ea typeface="ＭＳ ゴシック" pitchFamily="49" charset="-128"/>
              </a:rPr>
              <a:t>構築</a:t>
            </a:r>
            <a:endParaRPr kumimoji="1" lang="en-US" altLang="ja-JP" sz="1100" dirty="0" smtClean="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a:t>
            </a:r>
            <a:r>
              <a:rPr lang="ja-JP" altLang="en-US" sz="1100" dirty="0" smtClean="0">
                <a:latin typeface="ＭＳ ゴシック" pitchFamily="49" charset="-128"/>
                <a:ea typeface="ＭＳ ゴシック" pitchFamily="49" charset="-128"/>
              </a:rPr>
              <a:t>・情報の見せ方・可視化の工夫</a:t>
            </a:r>
            <a:endParaRPr lang="en-US" altLang="ja-JP" sz="1100" dirty="0" smtClean="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a:t>
            </a:r>
            <a:r>
              <a:rPr lang="ja-JP" altLang="en-US" sz="1100" dirty="0" smtClean="0">
                <a:latin typeface="ＭＳ ゴシック" pitchFamily="49" charset="-128"/>
                <a:ea typeface="ＭＳ ゴシック" pitchFamily="49" charset="-128"/>
              </a:rPr>
              <a:t>（情報の入口（概要情報）の工夫、スマートフォンの活用、</a:t>
            </a:r>
            <a:r>
              <a:rPr kumimoji="1" lang="ja-JP" altLang="en-US" sz="1100" dirty="0" smtClean="0">
                <a:latin typeface="ＭＳ ゴシック" pitchFamily="49" charset="-128"/>
                <a:ea typeface="ＭＳ ゴシック" pitchFamily="49" charset="-128"/>
              </a:rPr>
              <a:t>画像・</a:t>
            </a:r>
            <a:endParaRPr kumimoji="1" lang="en-US" altLang="ja-JP" sz="1100" dirty="0" smtClean="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a:t>
            </a:r>
            <a:r>
              <a:rPr lang="ja-JP" altLang="en-US" sz="1100" dirty="0" smtClean="0">
                <a:latin typeface="ＭＳ ゴシック" pitchFamily="49" charset="-128"/>
                <a:ea typeface="ＭＳ ゴシック" pitchFamily="49" charset="-128"/>
              </a:rPr>
              <a:t>　</a:t>
            </a:r>
            <a:r>
              <a:rPr kumimoji="1" lang="ja-JP" altLang="en-US" sz="1100" dirty="0" smtClean="0">
                <a:latin typeface="ＭＳ ゴシック" pitchFamily="49" charset="-128"/>
                <a:ea typeface="ＭＳ ゴシック" pitchFamily="49" charset="-128"/>
              </a:rPr>
              <a:t>グラフ・チャートの活用等）</a:t>
            </a:r>
            <a:endParaRPr kumimoji="1" lang="en-US" altLang="ja-JP" sz="1100" dirty="0" smtClean="0">
              <a:latin typeface="ＭＳ ゴシック" pitchFamily="49" charset="-128"/>
              <a:ea typeface="ＭＳ ゴシック" pitchFamily="49" charset="-128"/>
            </a:endParaRPr>
          </a:p>
        </p:txBody>
      </p:sp>
      <p:sp>
        <p:nvSpPr>
          <p:cNvPr id="35" name="正方形/長方形 34"/>
          <p:cNvSpPr/>
          <p:nvPr/>
        </p:nvSpPr>
        <p:spPr bwMode="gray">
          <a:xfrm>
            <a:off x="4941215" y="4276477"/>
            <a:ext cx="4866710" cy="36004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400" b="1" dirty="0" smtClean="0">
                <a:latin typeface="ＭＳ ゴシック" pitchFamily="49" charset="-128"/>
                <a:ea typeface="ＭＳ ゴシック" pitchFamily="49" charset="-128"/>
              </a:rPr>
              <a:t>方　向　性</a:t>
            </a:r>
          </a:p>
        </p:txBody>
      </p:sp>
      <p:sp>
        <p:nvSpPr>
          <p:cNvPr id="36" name="正方形/長方形 35"/>
          <p:cNvSpPr/>
          <p:nvPr/>
        </p:nvSpPr>
        <p:spPr bwMode="gray">
          <a:xfrm>
            <a:off x="54075" y="5885273"/>
            <a:ext cx="9191517" cy="3520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smtClean="0">
                <a:latin typeface="ＭＳ ゴシック" pitchFamily="49" charset="-128"/>
                <a:ea typeface="ＭＳ ゴシック" pitchFamily="49" charset="-128"/>
              </a:rPr>
              <a:t>これらの方向性に沿った見直しを実施することで、</a:t>
            </a:r>
            <a:endParaRPr kumimoji="1" lang="ja-JP" altLang="en-US" sz="1400" b="1" dirty="0">
              <a:latin typeface="ＭＳ ゴシック" pitchFamily="49" charset="-128"/>
              <a:ea typeface="ＭＳ ゴシック" pitchFamily="49" charset="-128"/>
            </a:endParaRPr>
          </a:p>
        </p:txBody>
      </p:sp>
      <p:sp>
        <p:nvSpPr>
          <p:cNvPr id="37" name="正方形/長方形 36"/>
          <p:cNvSpPr/>
          <p:nvPr/>
        </p:nvSpPr>
        <p:spPr bwMode="gray">
          <a:xfrm>
            <a:off x="-1801" y="6237312"/>
            <a:ext cx="9776956" cy="52690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b="1" dirty="0" smtClean="0">
                <a:latin typeface="HGPｺﾞｼｯｸM" panose="020B0600000000000000" pitchFamily="50" charset="-128"/>
                <a:ea typeface="HGPｺﾞｼｯｸM" panose="020B0600000000000000" pitchFamily="50" charset="-128"/>
              </a:rPr>
              <a:t>⇒地域包括ケアシステムに関連する地域資源を</a:t>
            </a:r>
            <a:r>
              <a:rPr lang="ja-JP" altLang="en-US" sz="1400" b="1" dirty="0">
                <a:latin typeface="HGPｺﾞｼｯｸM" panose="020B0600000000000000" pitchFamily="50" charset="-128"/>
                <a:ea typeface="HGPｺﾞｼｯｸM" panose="020B0600000000000000" pitchFamily="50" charset="-128"/>
              </a:rPr>
              <a:t>一元</a:t>
            </a:r>
            <a:r>
              <a:rPr lang="ja-JP" altLang="en-US" sz="1400" b="1" dirty="0" smtClean="0">
                <a:latin typeface="HGPｺﾞｼｯｸM" panose="020B0600000000000000" pitchFamily="50" charset="-128"/>
                <a:ea typeface="HGPｺﾞｼｯｸM" panose="020B0600000000000000" pitchFamily="50" charset="-128"/>
              </a:rPr>
              <a:t>的に映し出しながら情報提供</a:t>
            </a:r>
            <a:endParaRPr lang="en-US" altLang="ja-JP" sz="1400" b="1" dirty="0" smtClean="0">
              <a:latin typeface="HGPｺﾞｼｯｸM" panose="020B0600000000000000" pitchFamily="50" charset="-128"/>
              <a:ea typeface="HGPｺﾞｼｯｸM" panose="020B0600000000000000" pitchFamily="50" charset="-128"/>
            </a:endParaRPr>
          </a:p>
          <a:p>
            <a:r>
              <a:rPr lang="ja-JP" altLang="en-US" sz="1400" b="1" dirty="0" smtClean="0">
                <a:latin typeface="HGPｺﾞｼｯｸM" panose="020B0600000000000000" pitchFamily="50" charset="-128"/>
                <a:ea typeface="HGPｺﾞｼｯｸM" panose="020B0600000000000000" pitchFamily="50" charset="-128"/>
              </a:rPr>
              <a:t>⇒事業所の情報発信機能を強化するとともにサービス選択に資する情報を充実させることで、国民の適切なサービスの選択を促進</a:t>
            </a:r>
          </a:p>
        </p:txBody>
      </p:sp>
      <p:sp>
        <p:nvSpPr>
          <p:cNvPr id="23" name="テキスト ボックス 22"/>
          <p:cNvSpPr txBox="1"/>
          <p:nvPr/>
        </p:nvSpPr>
        <p:spPr>
          <a:xfrm rot="5400000">
            <a:off x="910995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12</a:t>
            </a:r>
            <a:endParaRPr kumimoji="1" lang="ja-JP" altLang="en-US" sz="1600" dirty="0"/>
          </a:p>
        </p:txBody>
      </p:sp>
      <p:sp>
        <p:nvSpPr>
          <p:cNvPr id="24" name="正方形/長方形 23"/>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25797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7633681" y="3799785"/>
            <a:ext cx="2142119" cy="85279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多職種協働による個別事例のケアマネジメントの充実と地域課題の解決による地域包括ケアシステムの構築</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16407" y="471189"/>
            <a:ext cx="9668426" cy="1384995"/>
          </a:xfrm>
          <a:prstGeom prst="rect">
            <a:avLst/>
          </a:prstGeom>
          <a:ln>
            <a:solidFill>
              <a:schemeClr val="accent1">
                <a:shade val="50000"/>
              </a:schemeClr>
            </a:solidFill>
          </a:ln>
        </p:spPr>
        <p:txBody>
          <a:bodyPr wrap="square">
            <a:spAutoFit/>
          </a:bodyPr>
          <a:lstStyle/>
          <a:p>
            <a:pPr algn="l" defTabSz="913575" fontAlgn="auto">
              <a:spcBef>
                <a:spcPts val="0"/>
              </a:spcBef>
              <a:spcAft>
                <a:spcPts val="0"/>
              </a:spcAft>
            </a:pPr>
            <a:r>
              <a:rPr lang="ja-JP" altLang="en-US" sz="1400" dirty="0">
                <a:solidFill>
                  <a:prstClr val="black"/>
                </a:solidFill>
                <a:latin typeface="ＭＳ Ｐゴシック" pitchFamily="50" charset="-128"/>
                <a:ea typeface="ＭＳ Ｐゴシック" pitchFamily="50" charset="-128"/>
              </a:rPr>
              <a:t>○高齢化の進展、相談件数の増加等に伴う業務量の増加およびセンターごとの役割に応じた人員体制を強化</a:t>
            </a:r>
            <a:r>
              <a:rPr lang="ja-JP" altLang="en-US" sz="1400" dirty="0" smtClean="0">
                <a:solidFill>
                  <a:prstClr val="black"/>
                </a:solidFill>
                <a:latin typeface="ＭＳ Ｐゴシック" pitchFamily="50" charset="-128"/>
                <a:ea typeface="ＭＳ Ｐゴシック" pitchFamily="50" charset="-128"/>
              </a:rPr>
              <a:t>する。</a:t>
            </a:r>
            <a:endParaRPr lang="en-US" altLang="ja-JP" sz="1400" dirty="0">
              <a:solidFill>
                <a:prstClr val="black"/>
              </a:solidFill>
              <a:latin typeface="ＭＳ Ｐゴシック" pitchFamily="50" charset="-128"/>
              <a:ea typeface="ＭＳ Ｐゴシック" pitchFamily="50" charset="-128"/>
            </a:endParaRPr>
          </a:p>
          <a:p>
            <a:pPr algn="l" defTabSz="913575" fontAlgn="auto">
              <a:spcBef>
                <a:spcPts val="0"/>
              </a:spcBef>
              <a:spcAft>
                <a:spcPts val="0"/>
              </a:spcAft>
            </a:pPr>
            <a:r>
              <a:rPr lang="ja-JP" altLang="en-US" sz="1400" dirty="0">
                <a:solidFill>
                  <a:prstClr val="black"/>
                </a:solidFill>
                <a:latin typeface="ＭＳ Ｐゴシック" pitchFamily="50" charset="-128"/>
                <a:ea typeface="ＭＳ Ｐゴシック" pitchFamily="50" charset="-128"/>
              </a:rPr>
              <a:t>○市町村は運営方針を明確にし、業務の委託に際しては具体的に</a:t>
            </a:r>
            <a:r>
              <a:rPr lang="ja-JP" altLang="en-US" sz="1400" dirty="0" smtClean="0">
                <a:solidFill>
                  <a:prstClr val="black"/>
                </a:solidFill>
                <a:latin typeface="ＭＳ Ｐゴシック" pitchFamily="50" charset="-128"/>
                <a:ea typeface="ＭＳ Ｐゴシック" pitchFamily="50" charset="-128"/>
              </a:rPr>
              <a:t>示す。</a:t>
            </a:r>
            <a:endParaRPr lang="en-US" altLang="ja-JP" sz="1400" dirty="0">
              <a:solidFill>
                <a:prstClr val="black"/>
              </a:solidFill>
              <a:latin typeface="ＭＳ Ｐゴシック" pitchFamily="50" charset="-128"/>
              <a:ea typeface="ＭＳ Ｐゴシック" pitchFamily="50" charset="-128"/>
            </a:endParaRPr>
          </a:p>
          <a:p>
            <a:pPr algn="l" defTabSz="913575" fontAlgn="auto">
              <a:spcBef>
                <a:spcPts val="0"/>
              </a:spcBef>
              <a:spcAft>
                <a:spcPts val="0"/>
              </a:spcAft>
            </a:pPr>
            <a:r>
              <a:rPr lang="ja-JP" altLang="en-US" sz="1400" dirty="0">
                <a:solidFill>
                  <a:prstClr val="black"/>
                </a:solidFill>
                <a:latin typeface="ＭＳ Ｐゴシック" pitchFamily="50" charset="-128"/>
                <a:ea typeface="ＭＳ Ｐゴシック" pitchFamily="50" charset="-128"/>
              </a:rPr>
              <a:t>○直営等基幹的な役割を担うセンターや、機能強化型のセンターを位置づけるなど、センター間の役割分担・連携を</a:t>
            </a:r>
            <a:endParaRPr lang="en-US" altLang="ja-JP" sz="1400" dirty="0">
              <a:solidFill>
                <a:prstClr val="black"/>
              </a:solidFill>
              <a:latin typeface="ＭＳ Ｐゴシック" pitchFamily="50" charset="-128"/>
              <a:ea typeface="ＭＳ Ｐゴシック" pitchFamily="50" charset="-128"/>
            </a:endParaRPr>
          </a:p>
          <a:p>
            <a:pPr algn="l" defTabSz="913575" fontAlgn="auto">
              <a:spcBef>
                <a:spcPts val="0"/>
              </a:spcBef>
              <a:spcAft>
                <a:spcPts val="0"/>
              </a:spcAft>
            </a:pPr>
            <a:r>
              <a:rPr lang="ja-JP" altLang="en-US" sz="1400" dirty="0">
                <a:solidFill>
                  <a:prstClr val="black"/>
                </a:solidFill>
                <a:latin typeface="ＭＳ Ｐゴシック" pitchFamily="50" charset="-128"/>
                <a:ea typeface="ＭＳ Ｐゴシック" pitchFamily="50" charset="-128"/>
              </a:rPr>
              <a:t>　強化し、効率的かつ効果的な運営</a:t>
            </a:r>
            <a:r>
              <a:rPr lang="ja-JP" altLang="en-US" sz="1400" dirty="0" smtClean="0">
                <a:solidFill>
                  <a:prstClr val="black"/>
                </a:solidFill>
                <a:latin typeface="ＭＳ Ｐゴシック" pitchFamily="50" charset="-128"/>
                <a:ea typeface="ＭＳ Ｐゴシック" pitchFamily="50" charset="-128"/>
              </a:rPr>
              <a:t>を目指す。</a:t>
            </a:r>
            <a:endParaRPr lang="en-US" altLang="ja-JP" sz="1400" dirty="0">
              <a:solidFill>
                <a:prstClr val="black"/>
              </a:solidFill>
              <a:latin typeface="ＭＳ Ｐゴシック" pitchFamily="50" charset="-128"/>
              <a:ea typeface="ＭＳ Ｐゴシック" pitchFamily="50" charset="-128"/>
            </a:endParaRPr>
          </a:p>
          <a:p>
            <a:pPr algn="l" defTabSz="913575" fontAlgn="auto">
              <a:spcBef>
                <a:spcPts val="0"/>
              </a:spcBef>
              <a:spcAft>
                <a:spcPts val="0"/>
              </a:spcAft>
            </a:pPr>
            <a:r>
              <a:rPr lang="ja-JP" altLang="en-US" sz="1400" dirty="0">
                <a:solidFill>
                  <a:prstClr val="black"/>
                </a:solidFill>
                <a:latin typeface="ＭＳ Ｐゴシック" pitchFamily="50" charset="-128"/>
                <a:ea typeface="ＭＳ Ｐゴシック" pitchFamily="50" charset="-128"/>
              </a:rPr>
              <a:t>○地域包括支援センター運営協議会による評価、ＰＤＣＡの充実等により、継続的な評価・点検を強化する。</a:t>
            </a:r>
            <a:endParaRPr lang="en-US" altLang="ja-JP" sz="1400" dirty="0">
              <a:solidFill>
                <a:prstClr val="black"/>
              </a:solidFill>
              <a:latin typeface="ＭＳ Ｐゴシック" pitchFamily="50" charset="-128"/>
              <a:ea typeface="ＭＳ Ｐゴシック" pitchFamily="50" charset="-128"/>
            </a:endParaRPr>
          </a:p>
          <a:p>
            <a:pPr algn="l" defTabSz="913575" fontAlgn="auto">
              <a:spcBef>
                <a:spcPts val="0"/>
              </a:spcBef>
              <a:spcAft>
                <a:spcPts val="0"/>
              </a:spcAft>
            </a:pPr>
            <a:r>
              <a:rPr lang="ja-JP" altLang="en-US" sz="1400" dirty="0">
                <a:solidFill>
                  <a:prstClr val="black"/>
                </a:solidFill>
                <a:latin typeface="ＭＳ Ｐゴシック" pitchFamily="50" charset="-128"/>
                <a:ea typeface="ＭＳ Ｐゴシック" pitchFamily="50" charset="-128"/>
              </a:rPr>
              <a:t>○地域包括支援センターの</a:t>
            </a:r>
            <a:r>
              <a:rPr lang="ja-JP" altLang="en-US" sz="1400" dirty="0" smtClean="0">
                <a:solidFill>
                  <a:prstClr val="black"/>
                </a:solidFill>
                <a:latin typeface="ＭＳ Ｐゴシック" pitchFamily="50" charset="-128"/>
                <a:ea typeface="ＭＳ Ｐゴシック" pitchFamily="50" charset="-128"/>
              </a:rPr>
              <a:t>取組に</a:t>
            </a:r>
            <a:r>
              <a:rPr lang="ja-JP" altLang="en-US" sz="1400" dirty="0">
                <a:solidFill>
                  <a:prstClr val="black"/>
                </a:solidFill>
                <a:latin typeface="ＭＳ Ｐゴシック" pitchFamily="50" charset="-128"/>
                <a:ea typeface="ＭＳ Ｐゴシック" pitchFamily="50" charset="-128"/>
              </a:rPr>
              <a:t>関する情報公表を行う。</a:t>
            </a:r>
            <a:endParaRPr lang="en-US" altLang="ja-JP" sz="1400" dirty="0">
              <a:solidFill>
                <a:prstClr val="black"/>
              </a:solidFill>
              <a:latin typeface="ＭＳ Ｐゴシック" pitchFamily="50" charset="-128"/>
              <a:ea typeface="ＭＳ Ｐゴシック" pitchFamily="50" charset="-128"/>
            </a:endParaRPr>
          </a:p>
        </p:txBody>
      </p:sp>
      <p:sp>
        <p:nvSpPr>
          <p:cNvPr id="47" name="角丸四角形 46"/>
          <p:cNvSpPr/>
          <p:nvPr/>
        </p:nvSpPr>
        <p:spPr>
          <a:xfrm>
            <a:off x="33577" y="3807577"/>
            <a:ext cx="2285983" cy="833188"/>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早期診断・早期対応等により、認知症になっても住み慣れた地域で暮らし続けられる支援体制づくりなど、認知症施策を推進</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01755" y="2497236"/>
            <a:ext cx="2329752"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地域医師会等との連携により、在宅医療・介護の一体的な提供体制を構築</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9" name="円/楕円 58"/>
          <p:cNvSpPr/>
          <p:nvPr/>
        </p:nvSpPr>
        <p:spPr>
          <a:xfrm>
            <a:off x="2637092" y="2488215"/>
            <a:ext cx="4616154" cy="2840200"/>
          </a:xfrm>
          <a:prstGeom prst="ellipse">
            <a:avLst/>
          </a:prstGeom>
          <a:solidFill>
            <a:srgbClr val="FFFF66"/>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69" name="角丸四角形 68"/>
          <p:cNvSpPr/>
          <p:nvPr/>
        </p:nvSpPr>
        <p:spPr>
          <a:xfrm>
            <a:off x="2669558" y="5678195"/>
            <a:ext cx="4903236" cy="496314"/>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200" b="1" dirty="0" smtClean="0">
                <a:solidFill>
                  <a:prstClr val="black"/>
                </a:solidFill>
                <a:latin typeface="HG丸ｺﾞｼｯｸM-PRO" pitchFamily="50" charset="-128"/>
                <a:ea typeface="HG丸ｺﾞｼｯｸM-PRO" pitchFamily="50" charset="-128"/>
              </a:rPr>
              <a:t>　市町村　</a:t>
            </a:r>
            <a:r>
              <a:rPr lang="ja-JP" altLang="en-US" sz="1200" b="1" dirty="0" smtClean="0">
                <a:solidFill>
                  <a:srgbClr val="1F497D"/>
                </a:solidFill>
                <a:latin typeface="HG丸ｺﾞｼｯｸM-PRO" pitchFamily="50" charset="-128"/>
                <a:ea typeface="HG丸ｺﾞｼｯｸM-PRO" pitchFamily="50" charset="-128"/>
              </a:rPr>
              <a:t>  </a:t>
            </a:r>
            <a:endParaRPr lang="en-US" altLang="ja-JP" sz="1200" b="1" dirty="0" smtClean="0">
              <a:solidFill>
                <a:srgbClr val="1F497D"/>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200" b="1" dirty="0" smtClean="0">
                <a:solidFill>
                  <a:srgbClr val="1F497D"/>
                </a:solidFill>
                <a:latin typeface="HG丸ｺﾞｼｯｸM-PRO" pitchFamily="50" charset="-128"/>
                <a:ea typeface="HG丸ｺﾞｼｯｸM-PRO" pitchFamily="50" charset="-128"/>
              </a:rPr>
              <a:t>　運営方針の策定・新総合事業の実施・地域ケア会議の実施等</a:t>
            </a:r>
            <a:endParaRPr lang="ja-JP" altLang="en-US" sz="1200" b="1" dirty="0">
              <a:solidFill>
                <a:srgbClr val="1F497D"/>
              </a:solidFill>
              <a:latin typeface="HG丸ｺﾞｼｯｸM-PRO" pitchFamily="50" charset="-128"/>
              <a:ea typeface="HG丸ｺﾞｼｯｸM-PRO" pitchFamily="50" charset="-128"/>
            </a:endParaRPr>
          </a:p>
        </p:txBody>
      </p:sp>
      <p:sp>
        <p:nvSpPr>
          <p:cNvPr id="70" name="角丸四角形 69"/>
          <p:cNvSpPr/>
          <p:nvPr/>
        </p:nvSpPr>
        <p:spPr>
          <a:xfrm>
            <a:off x="2669558" y="6289301"/>
            <a:ext cx="4903236" cy="461029"/>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200" b="1" dirty="0" smtClean="0">
                <a:solidFill>
                  <a:prstClr val="black"/>
                </a:solidFill>
                <a:latin typeface="HG丸ｺﾞｼｯｸM-PRO" pitchFamily="50" charset="-128"/>
                <a:ea typeface="HG丸ｺﾞｼｯｸM-PRO" pitchFamily="50" charset="-128"/>
              </a:rPr>
              <a:t>　都道府県</a:t>
            </a:r>
            <a:r>
              <a:rPr lang="ja-JP" altLang="en-US" sz="1200" b="1" dirty="0" smtClean="0">
                <a:solidFill>
                  <a:srgbClr val="1F497D"/>
                </a:solidFill>
                <a:latin typeface="HG丸ｺﾞｼｯｸM-PRO" pitchFamily="50" charset="-128"/>
                <a:ea typeface="HG丸ｺﾞｼｯｸM-PRO" pitchFamily="50" charset="-128"/>
              </a:rPr>
              <a:t>　</a:t>
            </a:r>
            <a:endParaRPr lang="en-US" altLang="ja-JP" sz="1200" b="1" dirty="0" smtClean="0">
              <a:solidFill>
                <a:srgbClr val="1F497D"/>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200" b="1" dirty="0" smtClean="0">
                <a:solidFill>
                  <a:srgbClr val="1F497D"/>
                </a:solidFill>
                <a:latin typeface="HG丸ｺﾞｼｯｸM-PRO" pitchFamily="50" charset="-128"/>
                <a:ea typeface="HG丸ｺﾞｼｯｸM-PRO" pitchFamily="50" charset="-128"/>
              </a:rPr>
              <a:t>　市町村に対する情報提供、助言、</a:t>
            </a:r>
            <a:r>
              <a:rPr lang="ja-JP" altLang="en-US" sz="1200" b="1" dirty="0">
                <a:solidFill>
                  <a:srgbClr val="1F497D"/>
                </a:solidFill>
                <a:latin typeface="HG丸ｺﾞｼｯｸM-PRO" pitchFamily="50" charset="-128"/>
                <a:ea typeface="HG丸ｺﾞｼｯｸM-PRO" pitchFamily="50" charset="-128"/>
              </a:rPr>
              <a:t>支援</a:t>
            </a:r>
            <a:r>
              <a:rPr lang="ja-JP" altLang="en-US" sz="1200" b="1" dirty="0" smtClean="0">
                <a:solidFill>
                  <a:srgbClr val="1F497D"/>
                </a:solidFill>
                <a:latin typeface="HG丸ｺﾞｼｯｸM-PRO" pitchFamily="50" charset="-128"/>
                <a:ea typeface="HG丸ｺﾞｼｯｸM-PRO" pitchFamily="50" charset="-128"/>
              </a:rPr>
              <a:t>、バックアップ等　</a:t>
            </a:r>
            <a:endParaRPr lang="ja-JP" altLang="en-US" sz="1200" b="1" dirty="0">
              <a:solidFill>
                <a:srgbClr val="1F497D"/>
              </a:solidFill>
              <a:latin typeface="HG丸ｺﾞｼｯｸM-PRO" pitchFamily="50" charset="-128"/>
              <a:ea typeface="HG丸ｺﾞｼｯｸM-PRO" pitchFamily="50" charset="-128"/>
            </a:endParaRPr>
          </a:p>
        </p:txBody>
      </p:sp>
      <p:pic>
        <p:nvPicPr>
          <p:cNvPr id="55"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9542" y="6279469"/>
            <a:ext cx="611966" cy="560357"/>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601772" y="1976369"/>
            <a:ext cx="2339350" cy="520809"/>
          </a:xfrm>
          <a:prstGeom prst="roundRect">
            <a:avLst>
              <a:gd name="adj" fmla="val 7272"/>
            </a:avLst>
          </a:prstGeom>
          <a:gradFill>
            <a:gsLst>
              <a:gs pos="0">
                <a:schemeClr val="accent1">
                  <a:lumMod val="60000"/>
                  <a:lumOff val="40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defTabSz="913575" fontAlgn="auto">
              <a:spcBef>
                <a:spcPts val="0"/>
              </a:spcBef>
              <a:spcAft>
                <a:spcPts val="0"/>
              </a:spcAft>
            </a:pPr>
            <a:r>
              <a:rPr lang="ja-JP" altLang="en-US" sz="1400" b="1" dirty="0" smtClean="0">
                <a:solidFill>
                  <a:prstClr val="black"/>
                </a:solidFill>
              </a:rPr>
              <a:t>在宅医療・介護連携</a:t>
            </a:r>
            <a:endParaRPr lang="en-US" altLang="ja-JP" sz="1400" b="1" dirty="0" smtClean="0">
              <a:solidFill>
                <a:prstClr val="black"/>
              </a:solidFill>
            </a:endParaRPr>
          </a:p>
        </p:txBody>
      </p:sp>
      <p:sp>
        <p:nvSpPr>
          <p:cNvPr id="71" name="角丸四角形 70"/>
          <p:cNvSpPr/>
          <p:nvPr/>
        </p:nvSpPr>
        <p:spPr>
          <a:xfrm>
            <a:off x="33577" y="3330112"/>
            <a:ext cx="2285983" cy="506799"/>
          </a:xfrm>
          <a:prstGeom prst="roundRect">
            <a:avLst>
              <a:gd name="adj" fmla="val 7272"/>
            </a:avLst>
          </a:prstGeom>
          <a:gradFill>
            <a:gsLst>
              <a:gs pos="0">
                <a:schemeClr val="accent6"/>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l" defTabSz="913575" fontAlgn="auto">
              <a:spcBef>
                <a:spcPts val="0"/>
              </a:spcBef>
              <a:spcAft>
                <a:spcPts val="0"/>
              </a:spcAft>
            </a:pPr>
            <a:r>
              <a:rPr lang="ja-JP" altLang="en-US" sz="1200" b="1" dirty="0" smtClean="0">
                <a:solidFill>
                  <a:prstClr val="black"/>
                </a:solidFill>
              </a:rPr>
              <a:t>認知症初期集中支援チーム</a:t>
            </a:r>
            <a:endParaRPr lang="en-US" altLang="ja-JP" sz="1200" b="1" dirty="0" smtClean="0">
              <a:solidFill>
                <a:prstClr val="black"/>
              </a:solidFill>
            </a:endParaRPr>
          </a:p>
          <a:p>
            <a:pPr algn="l" defTabSz="913575" fontAlgn="auto">
              <a:spcBef>
                <a:spcPts val="0"/>
              </a:spcBef>
              <a:spcAft>
                <a:spcPts val="0"/>
              </a:spcAft>
            </a:pPr>
            <a:r>
              <a:rPr lang="ja-JP" altLang="en-US" sz="1200" b="1" dirty="0" smtClean="0">
                <a:solidFill>
                  <a:prstClr val="black"/>
                </a:solidFill>
              </a:rPr>
              <a:t>認知症地域支援推進員</a:t>
            </a:r>
            <a:endParaRPr lang="ja-JP" altLang="en-US" sz="1200" b="1" dirty="0">
              <a:solidFill>
                <a:prstClr val="black"/>
              </a:solidFill>
            </a:endParaRPr>
          </a:p>
        </p:txBody>
      </p:sp>
      <p:sp>
        <p:nvSpPr>
          <p:cNvPr id="75" name="角丸四角形 74"/>
          <p:cNvSpPr/>
          <p:nvPr/>
        </p:nvSpPr>
        <p:spPr>
          <a:xfrm>
            <a:off x="5592993" y="4541287"/>
            <a:ext cx="1979791" cy="364080"/>
          </a:xfrm>
          <a:prstGeom prst="roundRect">
            <a:avLst>
              <a:gd name="adj" fmla="val 7272"/>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defTabSz="913575" fontAlgn="auto">
              <a:spcBef>
                <a:spcPts val="0"/>
              </a:spcBef>
              <a:spcAft>
                <a:spcPts val="0"/>
              </a:spcAft>
            </a:pPr>
            <a:r>
              <a:rPr lang="ja-JP" altLang="en-US" sz="1400" b="1" dirty="0" smtClean="0">
                <a:solidFill>
                  <a:prstClr val="black"/>
                </a:solidFill>
              </a:rPr>
              <a:t>介護予防の推進</a:t>
            </a:r>
            <a:endParaRPr lang="en-US" altLang="ja-JP" sz="1400" b="1" dirty="0" smtClean="0">
              <a:solidFill>
                <a:prstClr val="black"/>
              </a:solidFill>
            </a:endParaRPr>
          </a:p>
        </p:txBody>
      </p:sp>
      <p:pic>
        <p:nvPicPr>
          <p:cNvPr id="62" name="Picture 6" descr="C:\Program Files\Microsoft Office\MEDIA\CAGCAT10\j0205462.wmf"/>
          <p:cNvPicPr>
            <a:picLocks noChangeAspect="1" noChangeArrowheads="1"/>
          </p:cNvPicPr>
          <p:nvPr/>
        </p:nvPicPr>
        <p:blipFill>
          <a:blip r:embed="rId4" cstate="print"/>
          <a:srcRect/>
          <a:stretch>
            <a:fillRect/>
          </a:stretch>
        </p:blipFill>
        <p:spPr bwMode="auto">
          <a:xfrm>
            <a:off x="4036879" y="2455423"/>
            <a:ext cx="1843603" cy="1333675"/>
          </a:xfrm>
          <a:prstGeom prst="rect">
            <a:avLst/>
          </a:prstGeom>
          <a:noFill/>
          <a:ln>
            <a:noFill/>
          </a:ln>
        </p:spPr>
      </p:pic>
      <p:pic>
        <p:nvPicPr>
          <p:cNvPr id="94"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53" y="5678253"/>
            <a:ext cx="611966" cy="560357"/>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7633681" y="3266292"/>
            <a:ext cx="2142119" cy="533487"/>
          </a:xfrm>
          <a:prstGeom prst="roundRect">
            <a:avLst>
              <a:gd name="adj" fmla="val 7272"/>
            </a:avLst>
          </a:prstGeom>
          <a:gradFill>
            <a:gsLst>
              <a:gs pos="0">
                <a:schemeClr val="accent3">
                  <a:lumMod val="60000"/>
                  <a:lumOff val="4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defTabSz="913575" fontAlgn="auto">
              <a:spcBef>
                <a:spcPts val="0"/>
              </a:spcBef>
              <a:spcAft>
                <a:spcPts val="0"/>
              </a:spcAft>
            </a:pPr>
            <a:r>
              <a:rPr lang="ja-JP" altLang="en-US" sz="1400" b="1" dirty="0">
                <a:solidFill>
                  <a:prstClr val="black"/>
                </a:solidFill>
              </a:rPr>
              <a:t>地域</a:t>
            </a:r>
            <a:r>
              <a:rPr lang="ja-JP" altLang="en-US" sz="1400" b="1" dirty="0" smtClean="0">
                <a:solidFill>
                  <a:prstClr val="black"/>
                </a:solidFill>
              </a:rPr>
              <a:t>ケア会議</a:t>
            </a:r>
            <a:endParaRPr lang="ja-JP" altLang="en-US" sz="1400" b="1" dirty="0">
              <a:solidFill>
                <a:prstClr val="black"/>
              </a:solidFill>
            </a:endParaRPr>
          </a:p>
        </p:txBody>
      </p:sp>
      <p:sp>
        <p:nvSpPr>
          <p:cNvPr id="35" name="角丸四角形 34"/>
          <p:cNvSpPr/>
          <p:nvPr/>
        </p:nvSpPr>
        <p:spPr>
          <a:xfrm>
            <a:off x="2339974" y="4487012"/>
            <a:ext cx="1934267" cy="505562"/>
          </a:xfrm>
          <a:prstGeom prst="roundRect">
            <a:avLst>
              <a:gd name="adj" fmla="val 7272"/>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l" defTabSz="913575" fontAlgn="auto">
              <a:spcBef>
                <a:spcPts val="0"/>
              </a:spcBef>
              <a:spcAft>
                <a:spcPts val="0"/>
              </a:spcAft>
            </a:pPr>
            <a:r>
              <a:rPr lang="ja-JP" altLang="en-US" sz="1100" b="1" dirty="0" smtClean="0">
                <a:solidFill>
                  <a:prstClr val="black"/>
                </a:solidFill>
              </a:rPr>
              <a:t>包括的支援業務</a:t>
            </a:r>
            <a:endParaRPr lang="en-US" altLang="ja-JP" sz="1100" b="1" dirty="0" smtClean="0">
              <a:solidFill>
                <a:prstClr val="black"/>
              </a:solidFill>
            </a:endParaRPr>
          </a:p>
          <a:p>
            <a:pPr algn="l" defTabSz="913575" fontAlgn="auto">
              <a:spcBef>
                <a:spcPts val="0"/>
              </a:spcBef>
              <a:spcAft>
                <a:spcPts val="0"/>
              </a:spcAft>
            </a:pPr>
            <a:r>
              <a:rPr lang="ja-JP" altLang="en-US" sz="1100" b="1" dirty="0" smtClean="0">
                <a:solidFill>
                  <a:prstClr val="black"/>
                </a:solidFill>
              </a:rPr>
              <a:t>介護予防ケアマネジメント</a:t>
            </a:r>
            <a:endParaRPr lang="en-US" altLang="ja-JP" sz="1100" b="1" dirty="0" smtClean="0">
              <a:solidFill>
                <a:prstClr val="black"/>
              </a:solidFill>
            </a:endParaRPr>
          </a:p>
        </p:txBody>
      </p:sp>
      <p:sp>
        <p:nvSpPr>
          <p:cNvPr id="53" name="角丸四角形 52"/>
          <p:cNvSpPr/>
          <p:nvPr/>
        </p:nvSpPr>
        <p:spPr>
          <a:xfrm>
            <a:off x="3307085" y="3543050"/>
            <a:ext cx="3436873" cy="89406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400" b="1" dirty="0" smtClean="0">
                <a:solidFill>
                  <a:srgbClr val="1F497D"/>
                </a:solidFill>
                <a:latin typeface="HG丸ｺﾞｼｯｸM-PRO" pitchFamily="50" charset="-128"/>
                <a:ea typeface="HG丸ｺﾞｼｯｸM-PRO" pitchFamily="50" charset="-128"/>
              </a:rPr>
              <a:t>地域包括支援センター</a:t>
            </a:r>
            <a:endParaRPr lang="en-US" altLang="ja-JP" sz="1400" b="1" dirty="0">
              <a:solidFill>
                <a:srgbClr val="1F497D"/>
              </a:solidFill>
              <a:latin typeface="HG丸ｺﾞｼｯｸM-PRO" pitchFamily="50" charset="-128"/>
              <a:ea typeface="HG丸ｺﾞｼｯｸM-PRO" pitchFamily="50" charset="-128"/>
            </a:endParaRPr>
          </a:p>
          <a:p>
            <a:pPr algn="l" defTabSz="913575" fontAlgn="auto">
              <a:spcBef>
                <a:spcPts val="0"/>
              </a:spcBef>
              <a:spcAft>
                <a:spcPts val="0"/>
              </a:spcAft>
            </a:pPr>
            <a:r>
              <a:rPr lang="en-US" altLang="ja-JP" sz="1100" b="1" dirty="0" smtClean="0">
                <a:solidFill>
                  <a:srgbClr val="1F497D"/>
                </a:solidFill>
                <a:latin typeface="HG丸ｺﾞｼｯｸM-PRO" pitchFamily="50" charset="-128"/>
                <a:ea typeface="HG丸ｺﾞｼｯｸM-PRO" pitchFamily="50" charset="-128"/>
              </a:rPr>
              <a:t>※</a:t>
            </a:r>
            <a:r>
              <a:rPr lang="ja-JP" altLang="en-US" sz="1100" b="1" dirty="0">
                <a:solidFill>
                  <a:srgbClr val="FF0000"/>
                </a:solidFill>
                <a:latin typeface="HG丸ｺﾞｼｯｸM-PRO" pitchFamily="50" charset="-128"/>
                <a:ea typeface="HG丸ｺﾞｼｯｸM-PRO" pitchFamily="50" charset="-128"/>
              </a:rPr>
              <a:t> </a:t>
            </a:r>
            <a:r>
              <a:rPr lang="ja-JP" altLang="en-US" sz="1100" b="1" dirty="0">
                <a:solidFill>
                  <a:srgbClr val="1F497D"/>
                </a:solidFill>
                <a:latin typeface="HG丸ｺﾞｼｯｸM-PRO" pitchFamily="50" charset="-128"/>
                <a:ea typeface="HG丸ｺﾞｼｯｸM-PRO" pitchFamily="50" charset="-128"/>
              </a:rPr>
              <a:t>地域の実情を踏まえ、</a:t>
            </a:r>
            <a:r>
              <a:rPr lang="ja-JP" altLang="en-US" sz="1100" b="1" dirty="0" smtClean="0">
                <a:solidFill>
                  <a:srgbClr val="FF0000"/>
                </a:solidFill>
                <a:latin typeface="HG丸ｺﾞｼｯｸM-PRO" pitchFamily="50" charset="-128"/>
                <a:ea typeface="HG丸ｺﾞｼｯｸM-PRO" pitchFamily="50" charset="-128"/>
              </a:rPr>
              <a:t>基幹的</a:t>
            </a:r>
            <a:r>
              <a:rPr lang="ja-JP" altLang="en-US" sz="1100" b="1" dirty="0">
                <a:solidFill>
                  <a:srgbClr val="1F497D"/>
                </a:solidFill>
                <a:latin typeface="HG丸ｺﾞｼｯｸM-PRO" pitchFamily="50" charset="-128"/>
                <a:ea typeface="HG丸ｺﾞｼｯｸM-PRO" pitchFamily="50" charset="-128"/>
              </a:rPr>
              <a:t>な役割</a:t>
            </a:r>
            <a:r>
              <a:rPr lang="ja-JP" altLang="en-US" sz="1100" b="1" dirty="0" smtClean="0">
                <a:solidFill>
                  <a:srgbClr val="1F497D"/>
                </a:solidFill>
                <a:latin typeface="HG丸ｺﾞｼｯｸM-PRO" pitchFamily="50" charset="-128"/>
                <a:ea typeface="HG丸ｺﾞｼｯｸM-PRO" pitchFamily="50" charset="-128"/>
              </a:rPr>
              <a:t>のセン</a:t>
            </a:r>
            <a:endParaRPr lang="en-US" altLang="ja-JP" sz="1100" b="1" dirty="0" smtClean="0">
              <a:solidFill>
                <a:srgbClr val="1F497D"/>
              </a:solidFill>
              <a:latin typeface="HG丸ｺﾞｼｯｸM-PRO" pitchFamily="50" charset="-128"/>
              <a:ea typeface="HG丸ｺﾞｼｯｸM-PRO" pitchFamily="50" charset="-128"/>
            </a:endParaRPr>
          </a:p>
          <a:p>
            <a:pPr algn="l" defTabSz="913575" fontAlgn="auto">
              <a:spcBef>
                <a:spcPts val="0"/>
              </a:spcBef>
              <a:spcAft>
                <a:spcPts val="0"/>
              </a:spcAft>
            </a:pPr>
            <a:r>
              <a:rPr lang="en-US" altLang="ja-JP" sz="1100" b="1" dirty="0">
                <a:solidFill>
                  <a:srgbClr val="1F497D"/>
                </a:solidFill>
                <a:latin typeface="HG丸ｺﾞｼｯｸM-PRO" pitchFamily="50" charset="-128"/>
                <a:ea typeface="HG丸ｺﾞｼｯｸM-PRO" pitchFamily="50" charset="-128"/>
              </a:rPr>
              <a:t> </a:t>
            </a:r>
            <a:r>
              <a:rPr lang="en-US" altLang="ja-JP" sz="1100" b="1" dirty="0" smtClean="0">
                <a:solidFill>
                  <a:srgbClr val="1F497D"/>
                </a:solidFill>
                <a:latin typeface="HG丸ｺﾞｼｯｸM-PRO" pitchFamily="50" charset="-128"/>
                <a:ea typeface="HG丸ｺﾞｼｯｸM-PRO" pitchFamily="50" charset="-128"/>
              </a:rPr>
              <a:t>   </a:t>
            </a:r>
            <a:r>
              <a:rPr lang="ja-JP" altLang="en-US" sz="1100" b="1" dirty="0" smtClean="0">
                <a:solidFill>
                  <a:srgbClr val="1F497D"/>
                </a:solidFill>
                <a:latin typeface="HG丸ｺﾞｼｯｸM-PRO" pitchFamily="50" charset="-128"/>
                <a:ea typeface="HG丸ｺﾞｼｯｸM-PRO" pitchFamily="50" charset="-128"/>
              </a:rPr>
              <a:t>ター（</a:t>
            </a:r>
            <a:r>
              <a:rPr lang="en-US" altLang="ja-JP" sz="1100" b="1" dirty="0" smtClean="0">
                <a:solidFill>
                  <a:srgbClr val="1F497D"/>
                </a:solidFill>
                <a:latin typeface="HG丸ｺﾞｼｯｸM-PRO" pitchFamily="50" charset="-128"/>
                <a:ea typeface="HG丸ｺﾞｼｯｸM-PRO" pitchFamily="50" charset="-128"/>
              </a:rPr>
              <a:t>※</a:t>
            </a:r>
            <a:r>
              <a:rPr lang="ja-JP" altLang="en-US" sz="1100" b="1" dirty="0" smtClean="0">
                <a:solidFill>
                  <a:srgbClr val="1F497D"/>
                </a:solidFill>
                <a:latin typeface="HG丸ｺﾞｼｯｸM-PRO" pitchFamily="50" charset="-128"/>
                <a:ea typeface="HG丸ｺﾞｼｯｸM-PRO" pitchFamily="50" charset="-128"/>
              </a:rPr>
              <a:t>１）や</a:t>
            </a:r>
            <a:r>
              <a:rPr lang="ja-JP" altLang="en-US" sz="1100" b="1" dirty="0">
                <a:solidFill>
                  <a:srgbClr val="FF0000"/>
                </a:solidFill>
                <a:latin typeface="HG丸ｺﾞｼｯｸM-PRO" pitchFamily="50" charset="-128"/>
                <a:ea typeface="HG丸ｺﾞｼｯｸM-PRO" pitchFamily="50" charset="-128"/>
              </a:rPr>
              <a:t>機能</a:t>
            </a:r>
            <a:r>
              <a:rPr lang="ja-JP" altLang="en-US" sz="1100" b="1" dirty="0" smtClean="0">
                <a:solidFill>
                  <a:srgbClr val="FF0000"/>
                </a:solidFill>
                <a:latin typeface="HG丸ｺﾞｼｯｸM-PRO" pitchFamily="50" charset="-128"/>
                <a:ea typeface="HG丸ｺﾞｼｯｸM-PRO" pitchFamily="50" charset="-128"/>
              </a:rPr>
              <a:t>強化型</a:t>
            </a:r>
            <a:r>
              <a:rPr lang="ja-JP" altLang="en-US" sz="1100" b="1" dirty="0">
                <a:solidFill>
                  <a:srgbClr val="1F497D"/>
                </a:solidFill>
                <a:latin typeface="HG丸ｺﾞｼｯｸM-PRO" pitchFamily="50" charset="-128"/>
                <a:ea typeface="HG丸ｺﾞｼｯｸM-PRO" pitchFamily="50" charset="-128"/>
              </a:rPr>
              <a:t>の</a:t>
            </a:r>
            <a:r>
              <a:rPr lang="ja-JP" altLang="en-US" sz="1100" b="1" dirty="0" smtClean="0">
                <a:solidFill>
                  <a:srgbClr val="1F497D"/>
                </a:solidFill>
                <a:latin typeface="HG丸ｺﾞｼｯｸM-PRO" pitchFamily="50" charset="-128"/>
                <a:ea typeface="HG丸ｺﾞｼｯｸM-PRO" pitchFamily="50" charset="-128"/>
              </a:rPr>
              <a:t>センター（</a:t>
            </a:r>
            <a:r>
              <a:rPr lang="en-US" altLang="ja-JP" sz="1100" b="1" dirty="0" smtClean="0">
                <a:solidFill>
                  <a:srgbClr val="1F497D"/>
                </a:solidFill>
                <a:latin typeface="HG丸ｺﾞｼｯｸM-PRO" pitchFamily="50" charset="-128"/>
                <a:ea typeface="HG丸ｺﾞｼｯｸM-PRO" pitchFamily="50" charset="-128"/>
              </a:rPr>
              <a:t>※</a:t>
            </a:r>
          </a:p>
          <a:p>
            <a:pPr algn="l" defTabSz="913575" fontAlgn="auto">
              <a:spcBef>
                <a:spcPts val="0"/>
              </a:spcBef>
              <a:spcAft>
                <a:spcPts val="0"/>
              </a:spcAft>
            </a:pPr>
            <a:r>
              <a:rPr lang="en-US" altLang="ja-JP" sz="1100" b="1" dirty="0">
                <a:solidFill>
                  <a:srgbClr val="1F497D"/>
                </a:solidFill>
                <a:latin typeface="HG丸ｺﾞｼｯｸM-PRO" pitchFamily="50" charset="-128"/>
                <a:ea typeface="HG丸ｺﾞｼｯｸM-PRO" pitchFamily="50" charset="-128"/>
              </a:rPr>
              <a:t> </a:t>
            </a:r>
            <a:r>
              <a:rPr lang="en-US" altLang="ja-JP" sz="1100" b="1" dirty="0" smtClean="0">
                <a:solidFill>
                  <a:srgbClr val="1F497D"/>
                </a:solidFill>
                <a:latin typeface="HG丸ｺﾞｼｯｸM-PRO" pitchFamily="50" charset="-128"/>
                <a:ea typeface="HG丸ｺﾞｼｯｸM-PRO" pitchFamily="50" charset="-128"/>
              </a:rPr>
              <a:t>   </a:t>
            </a:r>
            <a:r>
              <a:rPr lang="ja-JP" altLang="en-US" sz="1100" b="1" dirty="0" smtClean="0">
                <a:solidFill>
                  <a:srgbClr val="1F497D"/>
                </a:solidFill>
                <a:latin typeface="HG丸ｺﾞｼｯｸM-PRO" pitchFamily="50" charset="-128"/>
                <a:ea typeface="HG丸ｺﾞｼｯｸM-PRO" pitchFamily="50" charset="-128"/>
              </a:rPr>
              <a:t>２）を位置づけるなどセンター間の役割分</a:t>
            </a:r>
            <a:endParaRPr lang="en-US" altLang="ja-JP" sz="1100" b="1" dirty="0" smtClean="0">
              <a:solidFill>
                <a:srgbClr val="1F497D"/>
              </a:solidFill>
              <a:latin typeface="HG丸ｺﾞｼｯｸM-PRO" pitchFamily="50" charset="-128"/>
              <a:ea typeface="HG丸ｺﾞｼｯｸM-PRO" pitchFamily="50" charset="-128"/>
            </a:endParaRPr>
          </a:p>
          <a:p>
            <a:pPr algn="l" defTabSz="913575" fontAlgn="auto">
              <a:spcBef>
                <a:spcPts val="0"/>
              </a:spcBef>
              <a:spcAft>
                <a:spcPts val="0"/>
              </a:spcAft>
            </a:pPr>
            <a:r>
              <a:rPr lang="en-US" altLang="ja-JP" sz="1100" b="1" dirty="0">
                <a:solidFill>
                  <a:srgbClr val="1F497D"/>
                </a:solidFill>
                <a:latin typeface="HG丸ｺﾞｼｯｸM-PRO" pitchFamily="50" charset="-128"/>
                <a:ea typeface="HG丸ｺﾞｼｯｸM-PRO" pitchFamily="50" charset="-128"/>
              </a:rPr>
              <a:t> </a:t>
            </a:r>
            <a:r>
              <a:rPr lang="en-US" altLang="ja-JP" sz="1100" b="1" dirty="0" smtClean="0">
                <a:solidFill>
                  <a:srgbClr val="1F497D"/>
                </a:solidFill>
                <a:latin typeface="HG丸ｺﾞｼｯｸM-PRO" pitchFamily="50" charset="-128"/>
                <a:ea typeface="HG丸ｺﾞｼｯｸM-PRO" pitchFamily="50" charset="-128"/>
              </a:rPr>
              <a:t>   </a:t>
            </a:r>
            <a:r>
              <a:rPr lang="ja-JP" altLang="en-US" sz="1100" b="1" dirty="0" smtClean="0">
                <a:solidFill>
                  <a:srgbClr val="1F497D"/>
                </a:solidFill>
                <a:latin typeface="HG丸ｺﾞｼｯｸM-PRO" pitchFamily="50" charset="-128"/>
                <a:ea typeface="HG丸ｺﾞｼｯｸM-PRO" pitchFamily="50" charset="-128"/>
              </a:rPr>
              <a:t>担・連携を強化</a:t>
            </a:r>
            <a:endParaRPr lang="en-US" altLang="ja-JP" sz="1100" b="1" dirty="0" smtClean="0">
              <a:solidFill>
                <a:srgbClr val="1F497D"/>
              </a:solidFill>
              <a:latin typeface="HG丸ｺﾞｼｯｸM-PRO" pitchFamily="50" charset="-128"/>
              <a:ea typeface="HG丸ｺﾞｼｯｸM-PRO" pitchFamily="50" charset="-128"/>
            </a:endParaRPr>
          </a:p>
        </p:txBody>
      </p:sp>
      <p:pic>
        <p:nvPicPr>
          <p:cNvPr id="1027" name="Picture 3" descr="C:\Users\OSJSE\AppData\Local\Microsoft\Windows\Temporary Internet Files\Content.IE5\YH69ASV8\MC9002396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47" y="1928798"/>
            <a:ext cx="510908" cy="5150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671896" y="4838811"/>
            <a:ext cx="2126908" cy="1960599"/>
            <a:chOff x="7085131" y="4838752"/>
            <a:chExt cx="1964244" cy="2019247"/>
          </a:xfrm>
        </p:grpSpPr>
        <p:sp>
          <p:nvSpPr>
            <p:cNvPr id="29" name="角丸四角形 28"/>
            <p:cNvSpPr/>
            <p:nvPr/>
          </p:nvSpPr>
          <p:spPr>
            <a:xfrm>
              <a:off x="7085131" y="4838752"/>
              <a:ext cx="1964244" cy="2019247"/>
            </a:xfrm>
            <a:prstGeom prst="roundRect">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endParaRPr lang="en-US" altLang="ja-JP" sz="1050" dirty="0" smtClean="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7141671" y="4860358"/>
              <a:ext cx="1907704" cy="1996994"/>
            </a:xfrm>
            <a:prstGeom prst="rect">
              <a:avLst/>
            </a:prstGeom>
          </p:spPr>
          <p:txBody>
            <a:bodyPr wrap="square">
              <a:spAutoFit/>
            </a:bodyPr>
            <a:lstStyle/>
            <a:p>
              <a:pPr algn="l" defTabSz="913575" fontAlgn="auto">
                <a:spcBef>
                  <a:spcPts val="0"/>
                </a:spcBef>
                <a:spcAft>
                  <a:spcPts val="0"/>
                </a:spcAft>
              </a:pPr>
              <a:r>
                <a:rPr lang="en-US" altLang="ja-JP" sz="1000" b="1" dirty="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１　</a:t>
              </a:r>
              <a:r>
                <a:rPr lang="ja-JP" altLang="en-US" sz="1000" b="1" dirty="0" smtClean="0">
                  <a:solidFill>
                    <a:srgbClr val="0070C0"/>
                  </a:solidFill>
                  <a:latin typeface="HG丸ｺﾞｼｯｸM-PRO" pitchFamily="50" charset="-128"/>
                  <a:ea typeface="HG丸ｺﾞｼｯｸM-PRO" pitchFamily="50" charset="-128"/>
                </a:rPr>
                <a:t>基幹的な役割の</a:t>
              </a:r>
              <a:endParaRPr lang="en-US" altLang="ja-JP" sz="1000" b="1" dirty="0" smtClean="0">
                <a:solidFill>
                  <a:srgbClr val="0070C0"/>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b="1" dirty="0">
                  <a:solidFill>
                    <a:srgbClr val="0070C0"/>
                  </a:solidFill>
                  <a:latin typeface="HG丸ｺﾞｼｯｸM-PRO" pitchFamily="50" charset="-128"/>
                  <a:ea typeface="HG丸ｺﾞｼｯｸM-PRO" pitchFamily="50" charset="-128"/>
                </a:rPr>
                <a:t>　</a:t>
              </a:r>
              <a:r>
                <a:rPr lang="ja-JP" altLang="en-US" sz="1000" b="1" dirty="0" smtClean="0">
                  <a:solidFill>
                    <a:srgbClr val="0070C0"/>
                  </a:solidFill>
                  <a:latin typeface="HG丸ｺﾞｼｯｸM-PRO" pitchFamily="50" charset="-128"/>
                  <a:ea typeface="HG丸ｺﾞｼｯｸM-PRO" pitchFamily="50" charset="-128"/>
                </a:rPr>
                <a:t>　　　　　　　センター</a:t>
              </a:r>
              <a:endParaRPr lang="en-US" altLang="ja-JP" sz="1000" b="1" dirty="0">
                <a:solidFill>
                  <a:srgbClr val="0070C0"/>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smtClean="0">
                  <a:solidFill>
                    <a:prstClr val="black"/>
                  </a:solidFill>
                  <a:latin typeface="HG丸ｺﾞｼｯｸM-PRO" pitchFamily="50" charset="-128"/>
                  <a:ea typeface="HG丸ｺﾞｼｯｸM-PRO" pitchFamily="50" charset="-128"/>
                </a:rPr>
                <a:t>（直営センターで実施も可）</a:t>
              </a:r>
              <a:endParaRPr lang="en-US" altLang="ja-JP" sz="1000" b="1" dirty="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たとえば、センター間の</a:t>
              </a:r>
              <a:endParaRPr lang="en-US" altLang="ja-JP" sz="100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総合調整、他センターの</a:t>
              </a:r>
              <a:endParaRPr lang="en-US" altLang="ja-JP" sz="100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後方支援、地域ケア推進</a:t>
              </a:r>
              <a:endParaRPr lang="en-US" altLang="ja-JP" sz="100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会議の開催などを担う</a:t>
              </a:r>
              <a:endParaRPr lang="en-US" altLang="ja-JP" sz="1000" dirty="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endParaRPr lang="en-US" altLang="ja-JP" sz="1000" b="1" dirty="0" smtClean="0">
                <a:solidFill>
                  <a:srgbClr val="0070C0"/>
                </a:solidFill>
                <a:latin typeface="HG丸ｺﾞｼｯｸM-PRO" pitchFamily="50" charset="-128"/>
                <a:ea typeface="HG丸ｺﾞｼｯｸM-PRO" pitchFamily="50" charset="-128"/>
              </a:endParaRPr>
            </a:p>
            <a:p>
              <a:pPr algn="l" defTabSz="913575" fontAlgn="auto">
                <a:spcBef>
                  <a:spcPts val="0"/>
                </a:spcBef>
                <a:spcAft>
                  <a:spcPts val="0"/>
                </a:spcAft>
              </a:pPr>
              <a:r>
                <a:rPr lang="en-US" altLang="ja-JP" sz="1000" b="1" dirty="0" smtClean="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２　機能</a:t>
              </a:r>
              <a:r>
                <a:rPr lang="ja-JP" altLang="en-US" sz="1000" b="1" dirty="0" smtClean="0">
                  <a:solidFill>
                    <a:srgbClr val="0070C0"/>
                  </a:solidFill>
                  <a:latin typeface="HG丸ｺﾞｼｯｸM-PRO" pitchFamily="50" charset="-128"/>
                  <a:ea typeface="HG丸ｺﾞｼｯｸM-PRO" pitchFamily="50" charset="-128"/>
                </a:rPr>
                <a:t>強化型のセンター</a:t>
              </a:r>
              <a:endParaRPr lang="en-US" altLang="ja-JP" sz="1000" b="1" dirty="0">
                <a:solidFill>
                  <a:srgbClr val="0070C0"/>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過去</a:t>
              </a:r>
              <a:r>
                <a:rPr lang="ja-JP" altLang="en-US" sz="1000" dirty="0">
                  <a:solidFill>
                    <a:prstClr val="black"/>
                  </a:solidFill>
                  <a:latin typeface="HG丸ｺﾞｼｯｸM-PRO" pitchFamily="50" charset="-128"/>
                  <a:ea typeface="HG丸ｺﾞｼｯｸM-PRO" pitchFamily="50" charset="-128"/>
                </a:rPr>
                <a:t>の実績や得意</a:t>
              </a:r>
              <a:r>
                <a:rPr lang="ja-JP" altLang="en-US" sz="1000" dirty="0" smtClean="0">
                  <a:solidFill>
                    <a:prstClr val="black"/>
                  </a:solidFill>
                  <a:latin typeface="HG丸ｺﾞｼｯｸM-PRO" pitchFamily="50" charset="-128"/>
                  <a:ea typeface="HG丸ｺﾞｼｯｸM-PRO" pitchFamily="50" charset="-128"/>
                </a:rPr>
                <a:t>分野を踏</a:t>
              </a:r>
              <a:endParaRPr lang="en-US" altLang="ja-JP" sz="100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まえ</a:t>
              </a:r>
              <a:r>
                <a:rPr lang="ja-JP" altLang="en-US" sz="1000" dirty="0" err="1" smtClean="0">
                  <a:solidFill>
                    <a:prstClr val="black"/>
                  </a:solidFill>
                  <a:latin typeface="HG丸ｺﾞｼｯｸM-PRO" pitchFamily="50" charset="-128"/>
                  <a:ea typeface="HG丸ｺﾞｼｯｸM-PRO" pitchFamily="50" charset="-128"/>
                </a:rPr>
                <a:t>て</a:t>
              </a:r>
              <a:r>
                <a:rPr lang="ja-JP" altLang="en-US" sz="1000" dirty="0" smtClean="0">
                  <a:solidFill>
                    <a:prstClr val="black"/>
                  </a:solidFill>
                  <a:latin typeface="HG丸ｺﾞｼｯｸM-PRO" pitchFamily="50" charset="-128"/>
                  <a:ea typeface="HG丸ｺﾞｼｯｸM-PRO" pitchFamily="50" charset="-128"/>
                </a:rPr>
                <a:t>機能</a:t>
              </a:r>
              <a:r>
                <a:rPr lang="ja-JP" altLang="en-US" sz="1000" dirty="0">
                  <a:solidFill>
                    <a:prstClr val="black"/>
                  </a:solidFill>
                  <a:latin typeface="HG丸ｺﾞｼｯｸM-PRO" pitchFamily="50" charset="-128"/>
                  <a:ea typeface="HG丸ｺﾞｼｯｸM-PRO" pitchFamily="50" charset="-128"/>
                </a:rPr>
                <a:t>を強化し</a:t>
              </a:r>
              <a:r>
                <a:rPr lang="ja-JP" altLang="en-US" sz="1000" dirty="0" smtClean="0">
                  <a:solidFill>
                    <a:prstClr val="black"/>
                  </a:solidFill>
                  <a:latin typeface="HG丸ｺﾞｼｯｸM-PRO" pitchFamily="50" charset="-128"/>
                  <a:ea typeface="HG丸ｺﾞｼｯｸM-PRO" pitchFamily="50" charset="-128"/>
                </a:rPr>
                <a:t>、他の</a:t>
              </a:r>
              <a:endParaRPr lang="en-US" altLang="ja-JP" sz="100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00" dirty="0">
                  <a:solidFill>
                    <a:prstClr val="black"/>
                  </a:solidFill>
                  <a:latin typeface="HG丸ｺﾞｼｯｸM-PRO" pitchFamily="50" charset="-128"/>
                  <a:ea typeface="HG丸ｺﾞｼｯｸM-PRO" pitchFamily="50" charset="-128"/>
                </a:rPr>
                <a:t>　</a:t>
              </a:r>
              <a:r>
                <a:rPr lang="ja-JP" altLang="en-US" sz="1000" dirty="0" smtClean="0">
                  <a:solidFill>
                    <a:prstClr val="black"/>
                  </a:solidFill>
                  <a:latin typeface="HG丸ｺﾞｼｯｸM-PRO" pitchFamily="50" charset="-128"/>
                  <a:ea typeface="HG丸ｺﾞｼｯｸM-PRO" pitchFamily="50" charset="-128"/>
                </a:rPr>
                <a:t>センター</a:t>
              </a:r>
              <a:r>
                <a:rPr lang="ja-JP" altLang="en-US" sz="1000" dirty="0">
                  <a:solidFill>
                    <a:prstClr val="black"/>
                  </a:solidFill>
                  <a:latin typeface="HG丸ｺﾞｼｯｸM-PRO" pitchFamily="50" charset="-128"/>
                  <a:ea typeface="HG丸ｺﾞｼｯｸM-PRO" pitchFamily="50" charset="-128"/>
                </a:rPr>
                <a:t>の</a:t>
              </a:r>
              <a:r>
                <a:rPr lang="ja-JP" altLang="en-US" sz="1000" dirty="0" smtClean="0">
                  <a:solidFill>
                    <a:prstClr val="black"/>
                  </a:solidFill>
                  <a:latin typeface="HG丸ｺﾞｼｯｸM-PRO" pitchFamily="50" charset="-128"/>
                  <a:ea typeface="HG丸ｺﾞｼｯｸM-PRO" pitchFamily="50" charset="-128"/>
                </a:rPr>
                <a:t>後方支援も担う</a:t>
              </a:r>
              <a:endParaRPr lang="en-US" altLang="ja-JP" sz="1000" dirty="0">
                <a:solidFill>
                  <a:prstClr val="black"/>
                </a:solidFill>
                <a:latin typeface="HG丸ｺﾞｼｯｸM-PRO" pitchFamily="50" charset="-128"/>
                <a:ea typeface="HG丸ｺﾞｼｯｸM-PRO" pitchFamily="50" charset="-128"/>
              </a:endParaRPr>
            </a:p>
          </p:txBody>
        </p:sp>
      </p:grpSp>
      <p:grpSp>
        <p:nvGrpSpPr>
          <p:cNvPr id="11" name="グループ化 10"/>
          <p:cNvGrpSpPr/>
          <p:nvPr/>
        </p:nvGrpSpPr>
        <p:grpSpPr>
          <a:xfrm>
            <a:off x="33558" y="4903359"/>
            <a:ext cx="2177786" cy="1958958"/>
            <a:chOff x="95338" y="4903359"/>
            <a:chExt cx="2011230" cy="1958958"/>
          </a:xfrm>
        </p:grpSpPr>
        <p:sp>
          <p:nvSpPr>
            <p:cNvPr id="42" name="角丸四角形 41"/>
            <p:cNvSpPr/>
            <p:nvPr/>
          </p:nvSpPr>
          <p:spPr>
            <a:xfrm>
              <a:off x="95338" y="4903359"/>
              <a:ext cx="2011230" cy="1895992"/>
            </a:xfrm>
            <a:prstGeom prst="roundRect">
              <a:avLst/>
            </a:prstGeom>
            <a:solidFill>
              <a:schemeClr val="bg1">
                <a:lumMod val="95000"/>
              </a:schemeClr>
            </a:solidFill>
            <a:ln w="63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endParaRPr lang="en-US" altLang="ja-JP" sz="1100" dirty="0" smtClean="0">
                <a:solidFill>
                  <a:prstClr val="black"/>
                </a:solidFill>
                <a:latin typeface="HG丸ｺﾞｼｯｸM-PRO" pitchFamily="50" charset="-128"/>
                <a:ea typeface="HG丸ｺﾞｼｯｸM-PRO" pitchFamily="50" charset="-128"/>
              </a:endParaRPr>
            </a:p>
          </p:txBody>
        </p:sp>
        <p:sp>
          <p:nvSpPr>
            <p:cNvPr id="9" name="正方形/長方形 8"/>
            <p:cNvSpPr/>
            <p:nvPr/>
          </p:nvSpPr>
          <p:spPr>
            <a:xfrm>
              <a:off x="171848" y="4992574"/>
              <a:ext cx="1934719" cy="1869743"/>
            </a:xfrm>
            <a:prstGeom prst="rect">
              <a:avLst/>
            </a:prstGeom>
          </p:spPr>
          <p:txBody>
            <a:bodyPr wrap="square">
              <a:spAutoFit/>
            </a:bodyPr>
            <a:lstStyle/>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今後充実する業務について</a:t>
              </a:r>
              <a:r>
                <a:rPr lang="ja-JP" altLang="en-US" sz="1050" dirty="0" smtClean="0">
                  <a:solidFill>
                    <a:prstClr val="black"/>
                  </a:solidFill>
                  <a:latin typeface="HG丸ｺﾞｼｯｸM-PRO" pitchFamily="50" charset="-128"/>
                  <a:ea typeface="HG丸ｺﾞｼｯｸM-PRO" pitchFamily="50" charset="-128"/>
                </a:rPr>
                <a:t>は地域</a:t>
              </a:r>
              <a:r>
                <a:rPr lang="ja-JP" altLang="en-US" sz="1050" dirty="0">
                  <a:solidFill>
                    <a:prstClr val="black"/>
                  </a:solidFill>
                  <a:latin typeface="HG丸ｺﾞｼｯｸM-PRO" pitchFamily="50" charset="-128"/>
                  <a:ea typeface="HG丸ｺﾞｼｯｸM-PRO" pitchFamily="50" charset="-128"/>
                </a:rPr>
                <a:t>包括支援</a:t>
              </a:r>
              <a:r>
                <a:rPr lang="ja-JP" altLang="en-US" sz="1050" dirty="0" smtClean="0">
                  <a:solidFill>
                    <a:prstClr val="black"/>
                  </a:solidFill>
                  <a:latin typeface="HG丸ｺﾞｼｯｸM-PRO" pitchFamily="50" charset="-128"/>
                  <a:ea typeface="HG丸ｺﾞｼｯｸM-PRO" pitchFamily="50" charset="-128"/>
                </a:rPr>
                <a:t>センターまたは</a:t>
              </a:r>
              <a:r>
                <a:rPr lang="ja-JP" altLang="en-US" sz="1050" dirty="0">
                  <a:solidFill>
                    <a:prstClr val="black"/>
                  </a:solidFill>
                  <a:latin typeface="HG丸ｺﾞｼｯｸM-PRO" pitchFamily="50" charset="-128"/>
                  <a:ea typeface="HG丸ｺﾞｼｯｸM-PRO" pitchFamily="50" charset="-128"/>
                </a:rPr>
                <a:t>適切な機関が実施</a:t>
              </a:r>
              <a:endParaRPr lang="en-US" altLang="ja-JP" sz="1050" dirty="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smtClean="0">
                  <a:solidFill>
                    <a:prstClr val="black"/>
                  </a:solidFill>
                  <a:latin typeface="HG丸ｺﾞｼｯｸM-PRO" pitchFamily="50" charset="-128"/>
                  <a:ea typeface="HG丸ｺﾞｼｯｸM-PRO" pitchFamily="50" charset="-128"/>
                </a:rPr>
                <a:t>＜例＞</a:t>
              </a:r>
              <a:endParaRPr lang="en-US" altLang="ja-JP" sz="1050" dirty="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a:t>
              </a:r>
              <a:r>
                <a:rPr lang="ja-JP" altLang="en-US" sz="1050" dirty="0" smtClean="0">
                  <a:solidFill>
                    <a:prstClr val="black"/>
                  </a:solidFill>
                  <a:latin typeface="HG丸ｺﾞｼｯｸM-PRO" pitchFamily="50" charset="-128"/>
                  <a:ea typeface="HG丸ｺﾞｼｯｸM-PRO" pitchFamily="50" charset="-128"/>
                </a:rPr>
                <a:t>基幹的な役割のセンターに</a:t>
              </a:r>
              <a:endParaRPr lang="en-US" altLang="ja-JP" sz="105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位置づける</a:t>
              </a:r>
              <a:r>
                <a:rPr lang="ja-JP" altLang="en-US" sz="1050" dirty="0">
                  <a:solidFill>
                    <a:prstClr val="black"/>
                  </a:solidFill>
                  <a:latin typeface="HG丸ｺﾞｼｯｸM-PRO" pitchFamily="50" charset="-128"/>
                  <a:ea typeface="HG丸ｺﾞｼｯｸM-PRO" pitchFamily="50" charset="-128"/>
                </a:rPr>
                <a:t>方法</a:t>
              </a:r>
              <a:endParaRPr lang="en-US" altLang="ja-JP" sz="1050" dirty="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・他の適切な機関に</a:t>
              </a:r>
              <a:r>
                <a:rPr lang="ja-JP" altLang="en-US" sz="1050" dirty="0" smtClean="0">
                  <a:solidFill>
                    <a:prstClr val="black"/>
                  </a:solidFill>
                  <a:latin typeface="HG丸ｺﾞｼｯｸM-PRO" pitchFamily="50" charset="-128"/>
                  <a:ea typeface="HG丸ｺﾞｼｯｸM-PRO" pitchFamily="50" charset="-128"/>
                </a:rPr>
                <a:t>委託して</a:t>
              </a:r>
              <a:endParaRPr lang="en-US" altLang="ja-JP" sz="105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連携</a:t>
              </a:r>
              <a:r>
                <a:rPr lang="ja-JP" altLang="en-US" sz="1050" dirty="0">
                  <a:solidFill>
                    <a:prstClr val="black"/>
                  </a:solidFill>
                  <a:latin typeface="HG丸ｺﾞｼｯｸM-PRO" pitchFamily="50" charset="-128"/>
                  <a:ea typeface="HG丸ｺﾞｼｯｸM-PRO" pitchFamily="50" charset="-128"/>
                </a:rPr>
                <a:t>する方法</a:t>
              </a:r>
              <a:endParaRPr lang="en-US" altLang="ja-JP" sz="1050" dirty="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a:t>
              </a:r>
              <a:r>
                <a:rPr lang="ja-JP" altLang="en-US" sz="1050" dirty="0" smtClean="0">
                  <a:solidFill>
                    <a:prstClr val="black"/>
                  </a:solidFill>
                  <a:latin typeface="HG丸ｺﾞｼｯｸM-PRO" pitchFamily="50" charset="-128"/>
                  <a:ea typeface="HG丸ｺﾞｼｯｸM-PRO" pitchFamily="50" charset="-128"/>
                </a:rPr>
                <a:t>基幹的な役割のセンターと</a:t>
              </a:r>
              <a:endParaRPr lang="en-US" altLang="ja-JP" sz="105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機能</a:t>
              </a:r>
              <a:r>
                <a:rPr lang="ja-JP" altLang="en-US" sz="1050" smtClean="0">
                  <a:solidFill>
                    <a:prstClr val="black"/>
                  </a:solidFill>
                  <a:latin typeface="HG丸ｺﾞｼｯｸM-PRO" pitchFamily="50" charset="-128"/>
                  <a:ea typeface="HG丸ｺﾞｼｯｸM-PRO" pitchFamily="50" charset="-128"/>
                </a:rPr>
                <a:t>強化型のセンタ</a:t>
              </a:r>
              <a:r>
                <a:rPr lang="ja-JP" altLang="en-US" sz="1050" dirty="0" smtClean="0">
                  <a:solidFill>
                    <a:prstClr val="black"/>
                  </a:solidFill>
                  <a:latin typeface="HG丸ｺﾞｼｯｸM-PRO" pitchFamily="50" charset="-128"/>
                  <a:ea typeface="HG丸ｺﾞｼｯｸM-PRO" pitchFamily="50" charset="-128"/>
                </a:rPr>
                <a:t>－で分</a:t>
              </a:r>
              <a:endParaRPr lang="en-US" altLang="ja-JP" sz="1050" dirty="0" smtClean="0">
                <a:solidFill>
                  <a:prstClr val="black"/>
                </a:solidFill>
                <a:latin typeface="HG丸ｺﾞｼｯｸM-PRO" pitchFamily="50" charset="-128"/>
                <a:ea typeface="HG丸ｺﾞｼｯｸM-PRO" pitchFamily="50" charset="-128"/>
              </a:endParaRPr>
            </a:p>
            <a:p>
              <a:pPr algn="l" defTabSz="913575" fontAlgn="auto">
                <a:spcBef>
                  <a:spcPts val="0"/>
                </a:spcBef>
                <a:spcAft>
                  <a:spcPts val="0"/>
                </a:spcAft>
              </a:pPr>
              <a:r>
                <a:rPr lang="ja-JP" altLang="en-US" sz="1050" dirty="0">
                  <a:solidFill>
                    <a:prstClr val="black"/>
                  </a:solidFill>
                  <a:latin typeface="HG丸ｺﾞｼｯｸM-PRO" pitchFamily="50" charset="-128"/>
                  <a:ea typeface="HG丸ｺﾞｼｯｸM-PRO" pitchFamily="50" charset="-128"/>
                </a:rPr>
                <a:t>　</a:t>
              </a:r>
              <a:r>
                <a:rPr lang="ja-JP" altLang="en-US" sz="1050" dirty="0" err="1" smtClean="0">
                  <a:solidFill>
                    <a:prstClr val="black"/>
                  </a:solidFill>
                  <a:latin typeface="HG丸ｺﾞｼｯｸM-PRO" pitchFamily="50" charset="-128"/>
                  <a:ea typeface="HG丸ｺﾞｼｯｸM-PRO" pitchFamily="50" charset="-128"/>
                </a:rPr>
                <a:t>担する</a:t>
              </a:r>
              <a:r>
                <a:rPr lang="ja-JP" altLang="en-US" sz="1050" dirty="0" smtClean="0">
                  <a:solidFill>
                    <a:prstClr val="black"/>
                  </a:solidFill>
                  <a:latin typeface="HG丸ｺﾞｼｯｸM-PRO" pitchFamily="50" charset="-128"/>
                  <a:ea typeface="HG丸ｺﾞｼｯｸM-PRO" pitchFamily="50" charset="-128"/>
                </a:rPr>
                <a:t>方法</a:t>
              </a:r>
              <a:r>
                <a:rPr lang="ja-JP" altLang="en-US" sz="1050" dirty="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　　　　等</a:t>
              </a:r>
              <a:endParaRPr lang="en-US" altLang="ja-JP" sz="1050" dirty="0">
                <a:solidFill>
                  <a:prstClr val="black"/>
                </a:solidFill>
                <a:latin typeface="HG丸ｺﾞｼｯｸM-PRO" pitchFamily="50" charset="-128"/>
                <a:ea typeface="HG丸ｺﾞｼｯｸM-PRO" pitchFamily="50" charset="-128"/>
              </a:endParaRPr>
            </a:p>
          </p:txBody>
        </p:sp>
      </p:grpSp>
      <p:sp>
        <p:nvSpPr>
          <p:cNvPr id="50" name="角丸四角形 49"/>
          <p:cNvSpPr/>
          <p:nvPr/>
        </p:nvSpPr>
        <p:spPr>
          <a:xfrm>
            <a:off x="6892486" y="2469040"/>
            <a:ext cx="2736433"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高齢者のニーズとボランティア</a:t>
            </a:r>
            <a:r>
              <a:rPr lang="ja-JP" altLang="en-US" sz="1000" dirty="0">
                <a:solidFill>
                  <a:prstClr val="black"/>
                </a:solidFill>
                <a:latin typeface="HG丸ｺﾞｼｯｸM-PRO" panose="020F0600000000000000" pitchFamily="50" charset="-128"/>
                <a:ea typeface="HG丸ｺﾞｼｯｸM-PRO" panose="020F0600000000000000" pitchFamily="50" charset="-128"/>
              </a:rPr>
              <a:t>等</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の</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地域資源とのマッチングにより、多様な主体による生活支援を充実</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5586126" y="4903417"/>
            <a:ext cx="1986651" cy="701589"/>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多様な参加の場づくりと</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リハビリ専門職の適切な関与により、高齢者が生きがいをもって生活できるよう支援</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2339974" y="4992575"/>
            <a:ext cx="1934267" cy="61237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従来の業務を評価・改善することにより、地域包括ケアの</a:t>
            </a:r>
            <a:r>
              <a:rPr lang="ja-JP" altLang="en-US" sz="1050" dirty="0">
                <a:solidFill>
                  <a:prstClr val="black"/>
                </a:solidFill>
                <a:latin typeface="HG丸ｺﾞｼｯｸM-PRO" panose="020F0600000000000000" pitchFamily="50" charset="-128"/>
                <a:ea typeface="HG丸ｺﾞｼｯｸM-PRO" panose="020F0600000000000000" pitchFamily="50" charset="-128"/>
              </a:rPr>
              <a:t>取組</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を充実</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6" name="角丸四角形 75"/>
          <p:cNvSpPr/>
          <p:nvPr/>
        </p:nvSpPr>
        <p:spPr>
          <a:xfrm>
            <a:off x="6887805" y="1969919"/>
            <a:ext cx="2741084" cy="518296"/>
          </a:xfrm>
          <a:prstGeom prst="roundRect">
            <a:avLst>
              <a:gd name="adj" fmla="val 7272"/>
            </a:avLst>
          </a:prstGeom>
          <a:gradFill>
            <a:gsLst>
              <a:gs pos="0">
                <a:schemeClr val="accent4">
                  <a:lumMod val="60000"/>
                  <a:lumOff val="40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defTabSz="913575" fontAlgn="auto">
              <a:spcBef>
                <a:spcPts val="0"/>
              </a:spcBef>
              <a:spcAft>
                <a:spcPts val="0"/>
              </a:spcAft>
            </a:pPr>
            <a:r>
              <a:rPr lang="ja-JP" altLang="en-US" sz="1400" b="1" dirty="0" smtClean="0">
                <a:solidFill>
                  <a:prstClr val="black"/>
                </a:solidFill>
              </a:rPr>
              <a:t>生活支援</a:t>
            </a:r>
            <a:r>
              <a:rPr lang="ja-JP" altLang="en-US" sz="1400" b="1" dirty="0">
                <a:solidFill>
                  <a:prstClr val="black"/>
                </a:solidFill>
              </a:rPr>
              <a:t>コーディネーター</a:t>
            </a:r>
            <a:endParaRPr lang="en-US" altLang="ja-JP" sz="1400" b="1" dirty="0" smtClean="0">
              <a:solidFill>
                <a:prstClr val="black"/>
              </a:solidFill>
            </a:endParaRPr>
          </a:p>
        </p:txBody>
      </p:sp>
      <p:sp>
        <p:nvSpPr>
          <p:cNvPr id="14" name="上下矢印 13"/>
          <p:cNvSpPr/>
          <p:nvPr/>
        </p:nvSpPr>
        <p:spPr>
          <a:xfrm rot="18123305">
            <a:off x="3252228" y="1977268"/>
            <a:ext cx="319800" cy="845532"/>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61" name="上下矢印 60"/>
          <p:cNvSpPr/>
          <p:nvPr/>
        </p:nvSpPr>
        <p:spPr>
          <a:xfrm rot="16200000">
            <a:off x="2542502" y="3240929"/>
            <a:ext cx="310910" cy="674657"/>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63" name="上下矢印 62"/>
          <p:cNvSpPr/>
          <p:nvPr/>
        </p:nvSpPr>
        <p:spPr>
          <a:xfrm rot="3418410">
            <a:off x="6252296" y="1992598"/>
            <a:ext cx="353529" cy="845532"/>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64" name="上下矢印 63"/>
          <p:cNvSpPr/>
          <p:nvPr/>
        </p:nvSpPr>
        <p:spPr>
          <a:xfrm rot="5400000">
            <a:off x="7054928" y="3311853"/>
            <a:ext cx="327962" cy="707733"/>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36" name="テキスト ボックス 35"/>
          <p:cNvSpPr txBox="1"/>
          <p:nvPr/>
        </p:nvSpPr>
        <p:spPr>
          <a:xfrm>
            <a:off x="56440" y="44625"/>
            <a:ext cx="9741787" cy="461665"/>
          </a:xfrm>
          <a:prstGeom prst="rect">
            <a:avLst/>
          </a:prstGeom>
          <a:solidFill>
            <a:srgbClr val="FFFF00">
              <a:alpha val="29000"/>
            </a:srgbClr>
          </a:solidFill>
          <a:ln>
            <a:solidFill>
              <a:schemeClr val="tx1"/>
            </a:solidFill>
          </a:ln>
        </p:spPr>
        <p:txBody>
          <a:bodyPr wrap="square" rtlCol="0">
            <a:spAutoFit/>
          </a:bodyPr>
          <a:lstStyle/>
          <a:p>
            <a:pPr algn="ctr" defTabSz="913575"/>
            <a:r>
              <a:rPr lang="ja-JP" altLang="en-US" sz="2400" dirty="0">
                <a:solidFill>
                  <a:prstClr val="black"/>
                </a:solidFill>
                <a:latin typeface="HGP創英角ｺﾞｼｯｸUB" pitchFamily="50" charset="-128"/>
                <a:ea typeface="HGP創英角ｺﾞｼｯｸUB" pitchFamily="50" charset="-128"/>
              </a:rPr>
              <a:t>地域</a:t>
            </a:r>
            <a:r>
              <a:rPr lang="ja-JP" altLang="en-US" sz="2400" dirty="0" smtClean="0">
                <a:solidFill>
                  <a:prstClr val="black"/>
                </a:solidFill>
                <a:latin typeface="HGP創英角ｺﾞｼｯｸUB" pitchFamily="50" charset="-128"/>
                <a:ea typeface="HGP創英角ｺﾞｼｯｸUB" pitchFamily="50" charset="-128"/>
              </a:rPr>
              <a:t>包括支援センターの機能強化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34" name="正方形/長方形 33"/>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246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01165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正方形/長方形 127"/>
          <p:cNvSpPr/>
          <p:nvPr/>
        </p:nvSpPr>
        <p:spPr>
          <a:xfrm>
            <a:off x="5526683" y="2960840"/>
            <a:ext cx="4349025" cy="381377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180000" indent="-457200" algn="ctr"/>
            <a:endParaRPr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9" name="正方形/長方形 68"/>
          <p:cNvSpPr/>
          <p:nvPr/>
        </p:nvSpPr>
        <p:spPr bwMode="gray">
          <a:xfrm>
            <a:off x="55456" y="18414"/>
            <a:ext cx="9809275" cy="403225"/>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200" b="1" dirty="0" smtClean="0">
                <a:solidFill>
                  <a:schemeClr val="bg1"/>
                </a:solidFill>
                <a:latin typeface="ＤＨＰ平成ゴシックW5" panose="020B0500000000000000" pitchFamily="50" charset="-128"/>
                <a:ea typeface="ＤＨＰ平成ゴシックW5" panose="020B0500000000000000" pitchFamily="50" charset="-128"/>
              </a:rPr>
              <a:t>今後の介護サービス情報公表制度の活用の方向性</a:t>
            </a:r>
            <a:endParaRPr lang="ja-JP" altLang="en-US" sz="2200" b="1" dirty="0">
              <a:solidFill>
                <a:schemeClr val="bg1"/>
              </a:solidFill>
              <a:latin typeface="ＤＨＰ平成ゴシックW5" panose="020B0500000000000000" pitchFamily="50" charset="-128"/>
              <a:ea typeface="ＤＨＰ平成ゴシックW5" panose="020B0500000000000000" pitchFamily="50" charset="-128"/>
            </a:endParaRPr>
          </a:p>
        </p:txBody>
      </p:sp>
      <p:sp>
        <p:nvSpPr>
          <p:cNvPr id="79" name="正方形/長方形 78"/>
          <p:cNvSpPr/>
          <p:nvPr/>
        </p:nvSpPr>
        <p:spPr bwMode="gray">
          <a:xfrm>
            <a:off x="40125" y="476672"/>
            <a:ext cx="3204000" cy="52103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u="sng" dirty="0" smtClean="0">
                <a:latin typeface="ＭＳ ゴシック" pitchFamily="49" charset="-128"/>
                <a:ea typeface="ＭＳ ゴシック" pitchFamily="49" charset="-128"/>
              </a:rPr>
              <a:t>地域包括ケアシステム構築に向けた</a:t>
            </a:r>
            <a:endParaRPr lang="en-US" altLang="ja-JP" sz="1400" b="1" u="sng" dirty="0" smtClean="0">
              <a:latin typeface="ＭＳ ゴシック" pitchFamily="49" charset="-128"/>
              <a:ea typeface="ＭＳ ゴシック" pitchFamily="49" charset="-128"/>
            </a:endParaRPr>
          </a:p>
          <a:p>
            <a:pPr algn="ctr"/>
            <a:r>
              <a:rPr lang="ja-JP" altLang="en-US" sz="1400" b="1" u="sng" dirty="0" smtClean="0">
                <a:latin typeface="ＭＳ ゴシック" pitchFamily="49" charset="-128"/>
                <a:ea typeface="ＭＳ ゴシック" pitchFamily="49" charset="-128"/>
              </a:rPr>
              <a:t>施策との連動</a:t>
            </a:r>
            <a:endParaRPr lang="ja-JP" altLang="en-US" sz="1400" dirty="0" smtClean="0">
              <a:latin typeface="ＭＳ ゴシック" pitchFamily="49" charset="-128"/>
              <a:ea typeface="ＭＳ ゴシック" pitchFamily="49" charset="-128"/>
            </a:endParaRPr>
          </a:p>
        </p:txBody>
      </p:sp>
      <p:sp>
        <p:nvSpPr>
          <p:cNvPr id="88" name="正方形/長方形 87"/>
          <p:cNvSpPr/>
          <p:nvPr/>
        </p:nvSpPr>
        <p:spPr bwMode="gray">
          <a:xfrm>
            <a:off x="3375599" y="476672"/>
            <a:ext cx="3204000" cy="52103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u="sng" dirty="0">
                <a:latin typeface="ＭＳ ゴシック" pitchFamily="49" charset="-128"/>
                <a:ea typeface="ＭＳ ゴシック" pitchFamily="49" charset="-128"/>
              </a:rPr>
              <a:t>利用者のサービス</a:t>
            </a:r>
            <a:r>
              <a:rPr lang="ja-JP" altLang="en-US" sz="1400" b="1" u="sng" dirty="0" smtClean="0">
                <a:latin typeface="ＭＳ ゴシック" pitchFamily="49" charset="-128"/>
                <a:ea typeface="ＭＳ ゴシック" pitchFamily="49" charset="-128"/>
              </a:rPr>
              <a:t>選択支援に向けた取組の</a:t>
            </a:r>
            <a:r>
              <a:rPr lang="ja-JP" altLang="en-US" sz="1400" b="1" u="sng" dirty="0">
                <a:latin typeface="ＭＳ ゴシック" pitchFamily="49" charset="-128"/>
                <a:ea typeface="ＭＳ ゴシック" pitchFamily="49" charset="-128"/>
              </a:rPr>
              <a:t>推進</a:t>
            </a:r>
            <a:endParaRPr lang="ja-JP" altLang="en-US" sz="1400" dirty="0">
              <a:latin typeface="ＭＳ ゴシック" pitchFamily="49" charset="-128"/>
              <a:ea typeface="ＭＳ ゴシック" pitchFamily="49" charset="-128"/>
            </a:endParaRPr>
          </a:p>
        </p:txBody>
      </p:sp>
      <p:sp>
        <p:nvSpPr>
          <p:cNvPr id="89" name="正方形/長方形 88"/>
          <p:cNvSpPr/>
          <p:nvPr/>
        </p:nvSpPr>
        <p:spPr bwMode="gray">
          <a:xfrm>
            <a:off x="6664069" y="476673"/>
            <a:ext cx="3204000" cy="324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u="sng" dirty="0">
                <a:latin typeface="ＭＳ ゴシック" pitchFamily="49" charset="-128"/>
                <a:ea typeface="ＭＳ ゴシック" pitchFamily="49" charset="-128"/>
              </a:rPr>
              <a:t>情報公表制度の利</a:t>
            </a:r>
            <a:r>
              <a:rPr lang="ja-JP" altLang="en-US" sz="1400" b="1" u="sng" dirty="0" smtClean="0">
                <a:latin typeface="ＭＳ ゴシック" pitchFamily="49" charset="-128"/>
                <a:ea typeface="ＭＳ ゴシック" pitchFamily="49" charset="-128"/>
              </a:rPr>
              <a:t>活用を促進</a:t>
            </a:r>
            <a:endParaRPr lang="ja-JP" altLang="en-US" sz="1400" dirty="0" smtClean="0">
              <a:latin typeface="ＭＳ ゴシック" pitchFamily="49" charset="-128"/>
              <a:ea typeface="ＭＳ ゴシック" pitchFamily="49" charset="-128"/>
            </a:endParaRPr>
          </a:p>
        </p:txBody>
      </p:sp>
      <p:sp>
        <p:nvSpPr>
          <p:cNvPr id="90" name="正方形/長方形 89"/>
          <p:cNvSpPr/>
          <p:nvPr/>
        </p:nvSpPr>
        <p:spPr bwMode="gray">
          <a:xfrm>
            <a:off x="40125" y="984704"/>
            <a:ext cx="3204000" cy="93753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kumimoji="1" lang="ja-JP" altLang="en-US" sz="1200" dirty="0" smtClean="0">
                <a:latin typeface="ＭＳ ゴシック" pitchFamily="49" charset="-128"/>
                <a:ea typeface="ＭＳ ゴシック" pitchFamily="49" charset="-128"/>
              </a:rPr>
              <a:t>○　高齢者の総合相談から介護サービス等の利用の起点となる地域包括支援センターの情報を</a:t>
            </a:r>
            <a:r>
              <a:rPr lang="ja-JP" altLang="en-US" sz="1200" dirty="0">
                <a:latin typeface="ＭＳ ゴシック" pitchFamily="49" charset="-128"/>
                <a:ea typeface="ＭＳ ゴシック" pitchFamily="49" charset="-128"/>
              </a:rPr>
              <a:t>追加</a:t>
            </a:r>
            <a:endParaRPr kumimoji="1" lang="en-US" altLang="ja-JP" sz="1200" dirty="0" smtClean="0">
              <a:latin typeface="ＭＳ ゴシック" pitchFamily="49" charset="-128"/>
              <a:ea typeface="ＭＳ ゴシック" pitchFamily="49" charset="-128"/>
            </a:endParaRPr>
          </a:p>
          <a:p>
            <a:pPr marL="180000" indent="-457200"/>
            <a:r>
              <a:rPr lang="ja-JP" altLang="en-US" sz="1200" dirty="0" smtClean="0">
                <a:latin typeface="ＭＳ ゴシック" pitchFamily="49" charset="-128"/>
                <a:ea typeface="ＭＳ ゴシック" pitchFamily="49" charset="-128"/>
              </a:rPr>
              <a:t>○　高齢者の在宅生活を支える生活支援や</a:t>
            </a:r>
            <a:r>
              <a:rPr lang="ja-JP" altLang="en-US" sz="1200" dirty="0">
                <a:latin typeface="ＭＳ ゴシック" pitchFamily="49" charset="-128"/>
                <a:ea typeface="ＭＳ ゴシック" pitchFamily="49" charset="-128"/>
              </a:rPr>
              <a:t>社会参加</a:t>
            </a:r>
            <a:r>
              <a:rPr lang="ja-JP" altLang="en-US" sz="1200" dirty="0" smtClean="0">
                <a:latin typeface="ＭＳ ゴシック" pitchFamily="49" charset="-128"/>
                <a:ea typeface="ＭＳ ゴシック" pitchFamily="49" charset="-128"/>
              </a:rPr>
              <a:t>に関する情報を追加</a:t>
            </a:r>
            <a:endParaRPr kumimoji="1" lang="ja-JP" altLang="en-US" sz="1200" dirty="0">
              <a:latin typeface="ＭＳ ゴシック" pitchFamily="49" charset="-128"/>
              <a:ea typeface="ＭＳ ゴシック" pitchFamily="49" charset="-128"/>
            </a:endParaRPr>
          </a:p>
        </p:txBody>
      </p:sp>
      <p:sp>
        <p:nvSpPr>
          <p:cNvPr id="91" name="正方形/長方形 90"/>
          <p:cNvSpPr/>
          <p:nvPr/>
        </p:nvSpPr>
        <p:spPr bwMode="gray">
          <a:xfrm>
            <a:off x="3375599" y="984704"/>
            <a:ext cx="3204000" cy="937537"/>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050" dirty="0">
                <a:latin typeface="ＭＳ ゴシック" pitchFamily="49" charset="-128"/>
                <a:ea typeface="ＭＳ ゴシック" pitchFamily="49" charset="-128"/>
              </a:rPr>
              <a:t>○　利用者のため</a:t>
            </a:r>
            <a:r>
              <a:rPr lang="ja-JP" altLang="en-US" sz="1050" dirty="0" smtClean="0">
                <a:latin typeface="ＭＳ ゴシック" pitchFamily="49" charset="-128"/>
                <a:ea typeface="ＭＳ ゴシック" pitchFamily="49" charset="-128"/>
              </a:rPr>
              <a:t>の情報の「</a:t>
            </a:r>
            <a:r>
              <a:rPr lang="ja-JP" altLang="en-US" sz="1050" dirty="0">
                <a:latin typeface="ＭＳ ゴシック" pitchFamily="49" charset="-128"/>
                <a:ea typeface="ＭＳ ゴシック" pitchFamily="49" charset="-128"/>
              </a:rPr>
              <a:t>見える化」の支援</a:t>
            </a:r>
            <a:endParaRPr lang="en-US" altLang="ja-JP" sz="1050" dirty="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・サービス選択を支援する機能の</a:t>
            </a:r>
            <a:r>
              <a:rPr lang="ja-JP" altLang="en-US" sz="1050" dirty="0" smtClean="0">
                <a:latin typeface="ＭＳ ゴシック" pitchFamily="49" charset="-128"/>
                <a:ea typeface="ＭＳ ゴシック" pitchFamily="49" charset="-128"/>
              </a:rPr>
              <a:t>充実</a:t>
            </a:r>
            <a:endParaRPr lang="en-US" altLang="ja-JP" sz="1050" dirty="0" smtClean="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・従業者に関する情報提供の円滑な実施</a:t>
            </a:r>
            <a:endParaRPr lang="en-US" altLang="ja-JP" sz="1050" dirty="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・キャリア段位等、事業所の主体的な取組に</a:t>
            </a:r>
            <a:r>
              <a:rPr lang="ja-JP" altLang="en-US" sz="1050" dirty="0" smtClean="0">
                <a:latin typeface="ＭＳ ゴシック" pitchFamily="49" charset="-128"/>
                <a:ea typeface="ＭＳ ゴシック" pitchFamily="49" charset="-128"/>
              </a:rPr>
              <a:t>関</a:t>
            </a:r>
            <a:endParaRPr lang="en-US" altLang="ja-JP" sz="1050" dirty="0" smtClean="0">
              <a:latin typeface="ＭＳ ゴシック" pitchFamily="49" charset="-128"/>
              <a:ea typeface="ＭＳ ゴシック" pitchFamily="49" charset="-128"/>
            </a:endParaRPr>
          </a:p>
          <a:p>
            <a:pPr marL="180000" indent="-457200"/>
            <a:r>
              <a:rPr lang="ja-JP" altLang="en-US" sz="1050" dirty="0">
                <a:latin typeface="ＭＳ ゴシック" pitchFamily="49" charset="-128"/>
                <a:ea typeface="ＭＳ ゴシック" pitchFamily="49" charset="-128"/>
              </a:rPr>
              <a:t>　</a:t>
            </a:r>
            <a:r>
              <a:rPr lang="ja-JP" altLang="en-US" sz="1050" dirty="0" smtClean="0">
                <a:latin typeface="ＭＳ ゴシック" pitchFamily="49" charset="-128"/>
                <a:ea typeface="ＭＳ ゴシック" pitchFamily="49" charset="-128"/>
              </a:rPr>
              <a:t>　する</a:t>
            </a:r>
            <a:r>
              <a:rPr lang="ja-JP" altLang="en-US" sz="1050" dirty="0">
                <a:latin typeface="ＭＳ ゴシック" pitchFamily="49" charset="-128"/>
                <a:ea typeface="ＭＳ ゴシック" pitchFamily="49" charset="-128"/>
              </a:rPr>
              <a:t>情報の充実</a:t>
            </a:r>
            <a:endParaRPr lang="en-US" altLang="ja-JP" sz="1050" dirty="0">
              <a:latin typeface="ＭＳ ゴシック" pitchFamily="49" charset="-128"/>
              <a:ea typeface="ＭＳ ゴシック" pitchFamily="49" charset="-128"/>
            </a:endParaRPr>
          </a:p>
        </p:txBody>
      </p:sp>
      <p:sp>
        <p:nvSpPr>
          <p:cNvPr id="93" name="正方形/長方形 92"/>
          <p:cNvSpPr/>
          <p:nvPr/>
        </p:nvSpPr>
        <p:spPr bwMode="gray">
          <a:xfrm>
            <a:off x="6670394" y="800832"/>
            <a:ext cx="3204000" cy="11160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180000" indent="-457200"/>
            <a:r>
              <a:rPr lang="ja-JP" altLang="en-US" sz="1200" dirty="0" smtClean="0">
                <a:latin typeface="ＭＳ ゴシック" pitchFamily="49" charset="-128"/>
                <a:ea typeface="ＭＳ ゴシック" pitchFamily="49" charset="-128"/>
              </a:rPr>
              <a:t>　時代とともに介護等を必要とする世代は入れ替わっていくことから、</a:t>
            </a:r>
            <a:endParaRPr lang="en-US" altLang="ja-JP" sz="1200" dirty="0" smtClean="0">
              <a:latin typeface="ＭＳ ゴシック" pitchFamily="49" charset="-128"/>
              <a:ea typeface="ＭＳ ゴシック" pitchFamily="49" charset="-128"/>
            </a:endParaRPr>
          </a:p>
          <a:p>
            <a:pPr marL="180000" indent="-457200"/>
            <a:r>
              <a:rPr lang="ja-JP" altLang="en-US" sz="1200" dirty="0">
                <a:latin typeface="ＭＳ ゴシック" pitchFamily="49" charset="-128"/>
                <a:ea typeface="ＭＳ ゴシック" pitchFamily="49" charset="-128"/>
              </a:rPr>
              <a:t>○　現役世代を含めた継続的な</a:t>
            </a:r>
            <a:r>
              <a:rPr lang="ja-JP" altLang="en-US" sz="1200" dirty="0" smtClean="0">
                <a:latin typeface="ＭＳ ゴシック" pitchFamily="49" charset="-128"/>
                <a:ea typeface="ＭＳ ゴシック" pitchFamily="49" charset="-128"/>
              </a:rPr>
              <a:t>普及・啓発</a:t>
            </a:r>
            <a:r>
              <a:rPr lang="ja-JP" altLang="en-US" sz="1200" dirty="0">
                <a:latin typeface="ＭＳ ゴシック" pitchFamily="49" charset="-128"/>
                <a:ea typeface="ＭＳ ゴシック" pitchFamily="49" charset="-128"/>
              </a:rPr>
              <a:t>の推進</a:t>
            </a:r>
          </a:p>
          <a:p>
            <a:pPr marL="180000" indent="-457200"/>
            <a:r>
              <a:rPr lang="ja-JP" altLang="en-US" sz="1200" dirty="0" smtClean="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　時代</a:t>
            </a:r>
            <a:r>
              <a:rPr lang="ja-JP" altLang="en-US" sz="1200" dirty="0" smtClean="0">
                <a:latin typeface="ＭＳ ゴシック" pitchFamily="49" charset="-128"/>
                <a:ea typeface="ＭＳ ゴシック" pitchFamily="49" charset="-128"/>
              </a:rPr>
              <a:t>のニーズに対応したシステムとなるよう定期的に改善</a:t>
            </a:r>
            <a:endParaRPr lang="ja-JP" altLang="en-US" sz="1200" dirty="0">
              <a:latin typeface="ＭＳ ゴシック" pitchFamily="49" charset="-128"/>
              <a:ea typeface="ＭＳ ゴシック" pitchFamily="49" charset="-128"/>
            </a:endParaRPr>
          </a:p>
        </p:txBody>
      </p:sp>
      <p:sp>
        <p:nvSpPr>
          <p:cNvPr id="2" name="二等辺三角形 1"/>
          <p:cNvSpPr/>
          <p:nvPr/>
        </p:nvSpPr>
        <p:spPr>
          <a:xfrm flipV="1">
            <a:off x="198091" y="1988840"/>
            <a:ext cx="9432000" cy="972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5647327" y="3356992"/>
            <a:ext cx="4132013" cy="2495919"/>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lang="ja-JP" altLang="en-US" sz="1400" dirty="0">
              <a:solidFill>
                <a:prstClr val="black"/>
              </a:solidFill>
              <a:latin typeface="HG丸ｺﾞｼｯｸM-PRO" pitchFamily="50" charset="-128"/>
              <a:ea typeface="HG丸ｺﾞｼｯｸM-PRO" pitchFamily="50" charset="-128"/>
            </a:endParaRPr>
          </a:p>
        </p:txBody>
      </p:sp>
      <p:sp>
        <p:nvSpPr>
          <p:cNvPr id="95" name="円/楕円 94"/>
          <p:cNvSpPr/>
          <p:nvPr/>
        </p:nvSpPr>
        <p:spPr>
          <a:xfrm>
            <a:off x="6300482" y="3995077"/>
            <a:ext cx="2736617" cy="151583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6" name="グループ化 95"/>
          <p:cNvGrpSpPr/>
          <p:nvPr/>
        </p:nvGrpSpPr>
        <p:grpSpPr>
          <a:xfrm>
            <a:off x="6121977" y="3963989"/>
            <a:ext cx="779625" cy="540000"/>
            <a:chOff x="590742" y="5325365"/>
            <a:chExt cx="720000" cy="540000"/>
          </a:xfrm>
        </p:grpSpPr>
        <p:pic>
          <p:nvPicPr>
            <p:cNvPr id="97" name="図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42" y="5325365"/>
              <a:ext cx="720000" cy="540000"/>
            </a:xfrm>
            <a:prstGeom prst="rect">
              <a:avLst/>
            </a:prstGeom>
          </p:spPr>
        </p:pic>
        <p:sp>
          <p:nvSpPr>
            <p:cNvPr id="98" name="正方形/長方形 97"/>
            <p:cNvSpPr/>
            <p:nvPr/>
          </p:nvSpPr>
          <p:spPr>
            <a:xfrm>
              <a:off x="692250" y="5539990"/>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Ａ</a:t>
              </a:r>
            </a:p>
          </p:txBody>
        </p:sp>
      </p:grpSp>
      <p:grpSp>
        <p:nvGrpSpPr>
          <p:cNvPr id="99" name="グループ化 98"/>
          <p:cNvGrpSpPr/>
          <p:nvPr/>
        </p:nvGrpSpPr>
        <p:grpSpPr>
          <a:xfrm>
            <a:off x="6189786" y="4604044"/>
            <a:ext cx="779625" cy="540000"/>
            <a:chOff x="1175534" y="6273376"/>
            <a:chExt cx="720000" cy="540000"/>
          </a:xfrm>
        </p:grpSpPr>
        <p:grpSp>
          <p:nvGrpSpPr>
            <p:cNvPr id="100" name="グループ化 99"/>
            <p:cNvGrpSpPr/>
            <p:nvPr/>
          </p:nvGrpSpPr>
          <p:grpSpPr>
            <a:xfrm>
              <a:off x="1175534" y="6273376"/>
              <a:ext cx="720000" cy="540000"/>
              <a:chOff x="1187624" y="6021288"/>
              <a:chExt cx="720000" cy="540000"/>
            </a:xfrm>
          </p:grpSpPr>
          <p:pic>
            <p:nvPicPr>
              <p:cNvPr id="102" name="図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021288"/>
                <a:ext cx="720000" cy="540000"/>
              </a:xfrm>
              <a:prstGeom prst="rect">
                <a:avLst/>
              </a:prstGeom>
            </p:spPr>
          </p:pic>
          <p:sp>
            <p:nvSpPr>
              <p:cNvPr id="103" name="正方形/長方形 102"/>
              <p:cNvSpPr/>
              <p:nvPr/>
            </p:nvSpPr>
            <p:spPr>
              <a:xfrm>
                <a:off x="1290720" y="6241485"/>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Ｅ</a:t>
                </a:r>
              </a:p>
            </p:txBody>
          </p:sp>
        </p:grpSp>
        <p:pic>
          <p:nvPicPr>
            <p:cNvPr id="101" name="図 100"/>
            <p:cNvPicPr>
              <a:picLocks noChangeAspect="1"/>
            </p:cNvPicPr>
            <p:nvPr/>
          </p:nvPicPr>
          <p:blipFill>
            <a:blip r:embed="rId5" cstate="print">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32302" y="6327773"/>
              <a:ext cx="362656" cy="215603"/>
            </a:xfrm>
            <a:prstGeom prst="rect">
              <a:avLst/>
            </a:prstGeom>
            <a:solidFill>
              <a:schemeClr val="accent6">
                <a:lumMod val="60000"/>
                <a:lumOff val="40000"/>
              </a:schemeClr>
            </a:solidFill>
          </p:spPr>
        </p:pic>
      </p:grpSp>
      <p:grpSp>
        <p:nvGrpSpPr>
          <p:cNvPr id="104" name="グループ化 103"/>
          <p:cNvGrpSpPr/>
          <p:nvPr/>
        </p:nvGrpSpPr>
        <p:grpSpPr>
          <a:xfrm>
            <a:off x="8676346" y="4005247"/>
            <a:ext cx="779625" cy="540000"/>
            <a:chOff x="1187624" y="6021288"/>
            <a:chExt cx="720000" cy="540000"/>
          </a:xfrm>
        </p:grpSpPr>
        <p:pic>
          <p:nvPicPr>
            <p:cNvPr id="105" name="図 1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021288"/>
              <a:ext cx="720000" cy="540000"/>
            </a:xfrm>
            <a:prstGeom prst="rect">
              <a:avLst/>
            </a:prstGeom>
          </p:spPr>
        </p:pic>
        <p:sp>
          <p:nvSpPr>
            <p:cNvPr id="106" name="正方形/長方形 105"/>
            <p:cNvSpPr/>
            <p:nvPr/>
          </p:nvSpPr>
          <p:spPr>
            <a:xfrm>
              <a:off x="1290720" y="6241485"/>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Ｃ</a:t>
              </a:r>
            </a:p>
          </p:txBody>
        </p:sp>
      </p:grpSp>
      <p:sp>
        <p:nvSpPr>
          <p:cNvPr id="18" name="正方形/長方形 17"/>
          <p:cNvSpPr/>
          <p:nvPr/>
        </p:nvSpPr>
        <p:spPr>
          <a:xfrm>
            <a:off x="5927724" y="3500903"/>
            <a:ext cx="3628880" cy="2191379"/>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07" name="グループ化 106"/>
          <p:cNvGrpSpPr/>
          <p:nvPr/>
        </p:nvGrpSpPr>
        <p:grpSpPr>
          <a:xfrm>
            <a:off x="7456171" y="3581613"/>
            <a:ext cx="779625" cy="540000"/>
            <a:chOff x="1822898" y="5049240"/>
            <a:chExt cx="720000" cy="540000"/>
          </a:xfrm>
        </p:grpSpPr>
        <p:grpSp>
          <p:nvGrpSpPr>
            <p:cNvPr id="108" name="グループ化 107"/>
            <p:cNvGrpSpPr/>
            <p:nvPr/>
          </p:nvGrpSpPr>
          <p:grpSpPr>
            <a:xfrm>
              <a:off x="1822898" y="5049240"/>
              <a:ext cx="720000" cy="540000"/>
              <a:chOff x="1187624" y="6021288"/>
              <a:chExt cx="720000" cy="540000"/>
            </a:xfrm>
          </p:grpSpPr>
          <p:pic>
            <p:nvPicPr>
              <p:cNvPr id="110" name="図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021288"/>
                <a:ext cx="720000" cy="540000"/>
              </a:xfrm>
              <a:prstGeom prst="rect">
                <a:avLst/>
              </a:prstGeom>
            </p:spPr>
          </p:pic>
          <p:sp>
            <p:nvSpPr>
              <p:cNvPr id="111" name="正方形/長方形 110"/>
              <p:cNvSpPr/>
              <p:nvPr/>
            </p:nvSpPr>
            <p:spPr>
              <a:xfrm>
                <a:off x="1290720" y="6241485"/>
                <a:ext cx="270000" cy="193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Ｂ</a:t>
                </a:r>
              </a:p>
            </p:txBody>
          </p:sp>
        </p:grpSp>
        <p:pic>
          <p:nvPicPr>
            <p:cNvPr id="109" name="図 108"/>
            <p:cNvPicPr>
              <a:picLocks/>
            </p:cNvPicPr>
            <p:nvPr/>
          </p:nvPicPr>
          <p:blipFill>
            <a:blip r:embed="rId7" cstate="print">
              <a:extLst>
                <a:ext uri="{BEBA8EAE-BF5A-486C-A8C5-ECC9F3942E4B}">
                  <a14:imgProps xmlns:a14="http://schemas.microsoft.com/office/drawing/2010/main">
                    <a14:imgLayer r:embed="rId8">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73686" y="5103240"/>
              <a:ext cx="360000" cy="216000"/>
            </a:xfrm>
            <a:prstGeom prst="rect">
              <a:avLst/>
            </a:prstGeom>
            <a:solidFill>
              <a:srgbClr val="FFFF66"/>
            </a:solidFill>
          </p:spPr>
        </p:pic>
      </p:grpSp>
      <p:grpSp>
        <p:nvGrpSpPr>
          <p:cNvPr id="17" name="グループ化 16"/>
          <p:cNvGrpSpPr/>
          <p:nvPr/>
        </p:nvGrpSpPr>
        <p:grpSpPr>
          <a:xfrm>
            <a:off x="10855275" y="3193346"/>
            <a:ext cx="654197" cy="923145"/>
            <a:chOff x="10563577" y="3140967"/>
            <a:chExt cx="723746" cy="723746"/>
          </a:xfrm>
        </p:grpSpPr>
        <p:cxnSp>
          <p:nvCxnSpPr>
            <p:cNvPr id="16" name="直線コネクタ 15"/>
            <p:cNvCxnSpPr/>
            <p:nvPr/>
          </p:nvCxnSpPr>
          <p:spPr>
            <a:xfrm>
              <a:off x="10563577" y="3140968"/>
              <a:ext cx="0" cy="723745"/>
            </a:xfrm>
            <a:prstGeom prst="line">
              <a:avLst/>
            </a:prstGeom>
          </p:spPr>
          <p:style>
            <a:lnRef idx="2">
              <a:schemeClr val="dk1"/>
            </a:lnRef>
            <a:fillRef idx="0">
              <a:schemeClr val="dk1"/>
            </a:fillRef>
            <a:effectRef idx="1">
              <a:schemeClr val="dk1"/>
            </a:effectRef>
            <a:fontRef idx="minor">
              <a:schemeClr val="tx1"/>
            </a:fontRef>
          </p:style>
        </p:cxnSp>
        <p:cxnSp>
          <p:nvCxnSpPr>
            <p:cNvPr id="77" name="直線コネクタ 76"/>
            <p:cNvCxnSpPr/>
            <p:nvPr/>
          </p:nvCxnSpPr>
          <p:spPr>
            <a:xfrm>
              <a:off x="11287323" y="3140967"/>
              <a:ext cx="0" cy="723745"/>
            </a:xfrm>
            <a:prstGeom prst="line">
              <a:avLst/>
            </a:prstGeom>
          </p:spPr>
          <p:style>
            <a:lnRef idx="2">
              <a:schemeClr val="dk1"/>
            </a:lnRef>
            <a:fillRef idx="0">
              <a:schemeClr val="dk1"/>
            </a:fillRef>
            <a:effectRef idx="1">
              <a:schemeClr val="dk1"/>
            </a:effectRef>
            <a:fontRef idx="minor">
              <a:schemeClr val="tx1"/>
            </a:fontRef>
          </p:style>
        </p:cxnSp>
        <p:cxnSp>
          <p:nvCxnSpPr>
            <p:cNvPr id="80" name="直線コネクタ 79"/>
            <p:cNvCxnSpPr/>
            <p:nvPr/>
          </p:nvCxnSpPr>
          <p:spPr>
            <a:xfrm rot="16200000">
              <a:off x="10925450" y="2779095"/>
              <a:ext cx="0" cy="723745"/>
            </a:xfrm>
            <a:prstGeom prst="line">
              <a:avLst/>
            </a:prstGeom>
          </p:spPr>
          <p:style>
            <a:lnRef idx="2">
              <a:schemeClr val="dk1"/>
            </a:lnRef>
            <a:fillRef idx="0">
              <a:schemeClr val="dk1"/>
            </a:fillRef>
            <a:effectRef idx="1">
              <a:schemeClr val="dk1"/>
            </a:effectRef>
            <a:fontRef idx="minor">
              <a:schemeClr val="tx1"/>
            </a:fontRef>
          </p:style>
        </p:cxnSp>
      </p:grpSp>
      <p:grpSp>
        <p:nvGrpSpPr>
          <p:cNvPr id="112" name="グループ化 111"/>
          <p:cNvGrpSpPr/>
          <p:nvPr/>
        </p:nvGrpSpPr>
        <p:grpSpPr>
          <a:xfrm>
            <a:off x="8646965" y="4604044"/>
            <a:ext cx="779625" cy="540000"/>
            <a:chOff x="2472634" y="6273376"/>
            <a:chExt cx="720000" cy="540000"/>
          </a:xfrm>
        </p:grpSpPr>
        <p:grpSp>
          <p:nvGrpSpPr>
            <p:cNvPr id="113" name="グループ化 112"/>
            <p:cNvGrpSpPr/>
            <p:nvPr/>
          </p:nvGrpSpPr>
          <p:grpSpPr>
            <a:xfrm>
              <a:off x="2472634" y="6273376"/>
              <a:ext cx="720000" cy="540000"/>
              <a:chOff x="2472634" y="6033433"/>
              <a:chExt cx="720000" cy="540000"/>
            </a:xfrm>
          </p:grpSpPr>
          <p:pic>
            <p:nvPicPr>
              <p:cNvPr id="115" name="図 1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634" y="6033433"/>
                <a:ext cx="720000" cy="540000"/>
              </a:xfrm>
              <a:prstGeom prst="rect">
                <a:avLst/>
              </a:prstGeom>
            </p:spPr>
          </p:pic>
          <p:sp>
            <p:nvSpPr>
              <p:cNvPr id="116" name="正方形/長方形 115"/>
              <p:cNvSpPr/>
              <p:nvPr/>
            </p:nvSpPr>
            <p:spPr>
              <a:xfrm>
                <a:off x="2573808" y="6253630"/>
                <a:ext cx="270000" cy="176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HG丸ｺﾞｼｯｸM-PRO" pitchFamily="50" charset="-128"/>
                    <a:ea typeface="HG丸ｺﾞｼｯｸM-PRO" pitchFamily="50" charset="-128"/>
                  </a:rPr>
                  <a:t>Ｄ</a:t>
                </a:r>
              </a:p>
            </p:txBody>
          </p:sp>
        </p:grpSp>
        <p:pic>
          <p:nvPicPr>
            <p:cNvPr id="114" name="図 113"/>
            <p:cNvPicPr>
              <a:picLocks/>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2555808" y="6342979"/>
              <a:ext cx="288000" cy="198000"/>
            </a:xfrm>
            <a:prstGeom prst="rect">
              <a:avLst/>
            </a:prstGeom>
          </p:spPr>
        </p:pic>
      </p:grpSp>
      <p:sp>
        <p:nvSpPr>
          <p:cNvPr id="117" name="テキスト ボックス 116"/>
          <p:cNvSpPr txBox="1"/>
          <p:nvPr/>
        </p:nvSpPr>
        <p:spPr>
          <a:xfrm>
            <a:off x="5700982" y="3760605"/>
            <a:ext cx="1458228" cy="153795"/>
          </a:xfrm>
          <a:prstGeom prst="roundRect">
            <a:avLst/>
          </a:prstGeom>
          <a:solidFill>
            <a:srgbClr val="FFFF99"/>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a:solidFill>
                  <a:prstClr val="black"/>
                </a:solidFill>
                <a:latin typeface="HG丸ｺﾞｼｯｸM-PRO" pitchFamily="50" charset="-128"/>
                <a:ea typeface="HG丸ｺﾞｼｯｸM-PRO" pitchFamily="50" charset="-128"/>
              </a:rPr>
              <a:t>地域包括支援センター</a:t>
            </a:r>
          </a:p>
        </p:txBody>
      </p:sp>
      <p:sp>
        <p:nvSpPr>
          <p:cNvPr id="118" name="テキスト ボックス 117"/>
          <p:cNvSpPr txBox="1"/>
          <p:nvPr/>
        </p:nvSpPr>
        <p:spPr>
          <a:xfrm>
            <a:off x="7057607" y="3424374"/>
            <a:ext cx="1265397" cy="153795"/>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a:solidFill>
                  <a:prstClr val="black"/>
                </a:solidFill>
                <a:latin typeface="HG丸ｺﾞｼｯｸM-PRO" pitchFamily="50" charset="-128"/>
                <a:ea typeface="HG丸ｺﾞｼｯｸM-PRO" pitchFamily="50" charset="-128"/>
              </a:rPr>
              <a:t>居宅介護支援事業所</a:t>
            </a:r>
          </a:p>
        </p:txBody>
      </p:sp>
      <p:sp>
        <p:nvSpPr>
          <p:cNvPr id="119" name="テキスト ボックス 118"/>
          <p:cNvSpPr txBox="1"/>
          <p:nvPr/>
        </p:nvSpPr>
        <p:spPr>
          <a:xfrm>
            <a:off x="8660926" y="3851504"/>
            <a:ext cx="1013776" cy="153795"/>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a:solidFill>
                  <a:prstClr val="black"/>
                </a:solidFill>
                <a:latin typeface="HG丸ｺﾞｼｯｸM-PRO" pitchFamily="50" charset="-128"/>
                <a:ea typeface="HG丸ｺﾞｼｯｸM-PRO" pitchFamily="50" charset="-128"/>
              </a:rPr>
              <a:t>訪問介護</a:t>
            </a:r>
            <a:r>
              <a:rPr lang="ja-JP" altLang="en-US" sz="900" dirty="0" smtClean="0">
                <a:solidFill>
                  <a:prstClr val="black"/>
                </a:solidFill>
                <a:latin typeface="HG丸ｺﾞｼｯｸM-PRO" pitchFamily="50" charset="-128"/>
                <a:ea typeface="HG丸ｺﾞｼｯｸM-PRO" pitchFamily="50" charset="-128"/>
              </a:rPr>
              <a:t>事業所等</a:t>
            </a:r>
            <a:endParaRPr lang="ja-JP" altLang="en-US" sz="900" dirty="0">
              <a:solidFill>
                <a:prstClr val="black"/>
              </a:solidFill>
              <a:latin typeface="HG丸ｺﾞｼｯｸM-PRO" pitchFamily="50" charset="-128"/>
              <a:ea typeface="HG丸ｺﾞｼｯｸM-PRO" pitchFamily="50" charset="-128"/>
            </a:endParaRPr>
          </a:p>
        </p:txBody>
      </p:sp>
      <p:sp>
        <p:nvSpPr>
          <p:cNvPr id="120" name="テキスト ボックス 119"/>
          <p:cNvSpPr txBox="1"/>
          <p:nvPr/>
        </p:nvSpPr>
        <p:spPr>
          <a:xfrm>
            <a:off x="8665869" y="5208083"/>
            <a:ext cx="1026665" cy="302828"/>
          </a:xfrm>
          <a:prstGeom prst="roundRect">
            <a:avLst/>
          </a:prstGeom>
          <a:solidFill>
            <a:schemeClr val="accent5">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a:solidFill>
                  <a:prstClr val="black"/>
                </a:solidFill>
                <a:latin typeface="HG丸ｺﾞｼｯｸM-PRO" pitchFamily="50" charset="-128"/>
                <a:ea typeface="HG丸ｺﾞｼｯｸM-PRO" pitchFamily="50" charset="-128"/>
              </a:rPr>
              <a:t>特別</a:t>
            </a:r>
            <a:r>
              <a:rPr lang="ja-JP" altLang="en-US" sz="900" dirty="0" smtClean="0">
                <a:solidFill>
                  <a:prstClr val="black"/>
                </a:solidFill>
                <a:latin typeface="HG丸ｺﾞｼｯｸM-PRO" pitchFamily="50" charset="-128"/>
                <a:ea typeface="HG丸ｺﾞｼｯｸM-PRO" pitchFamily="50" charset="-128"/>
              </a:rPr>
              <a:t>養護</a:t>
            </a:r>
            <a:endParaRPr lang="en-US" altLang="ja-JP" sz="900" dirty="0" smtClean="0">
              <a:solidFill>
                <a:prstClr val="black"/>
              </a:solidFill>
              <a:latin typeface="HG丸ｺﾞｼｯｸM-PRO" pitchFamily="50" charset="-128"/>
              <a:ea typeface="HG丸ｺﾞｼｯｸM-PRO" pitchFamily="50" charset="-128"/>
            </a:endParaRPr>
          </a:p>
          <a:p>
            <a:pPr algn="ctr"/>
            <a:r>
              <a:rPr lang="ja-JP" altLang="en-US" sz="900" dirty="0" smtClean="0">
                <a:solidFill>
                  <a:prstClr val="black"/>
                </a:solidFill>
                <a:latin typeface="HG丸ｺﾞｼｯｸM-PRO" pitchFamily="50" charset="-128"/>
                <a:ea typeface="HG丸ｺﾞｼｯｸM-PRO" pitchFamily="50" charset="-128"/>
              </a:rPr>
              <a:t>老人ホーム等</a:t>
            </a:r>
            <a:endParaRPr lang="ja-JP" altLang="en-US" sz="900" dirty="0">
              <a:solidFill>
                <a:prstClr val="black"/>
              </a:solidFill>
              <a:latin typeface="HG丸ｺﾞｼｯｸM-PRO" pitchFamily="50" charset="-128"/>
              <a:ea typeface="HG丸ｺﾞｼｯｸM-PRO" pitchFamily="50" charset="-128"/>
            </a:endParaRPr>
          </a:p>
        </p:txBody>
      </p:sp>
      <p:sp>
        <p:nvSpPr>
          <p:cNvPr id="121" name="テキスト ボックス 120"/>
          <p:cNvSpPr txBox="1"/>
          <p:nvPr/>
        </p:nvSpPr>
        <p:spPr>
          <a:xfrm>
            <a:off x="5663664" y="5245222"/>
            <a:ext cx="983610" cy="153795"/>
          </a:xfrm>
          <a:prstGeom prst="round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900" dirty="0">
                <a:solidFill>
                  <a:prstClr val="black"/>
                </a:solidFill>
                <a:latin typeface="HG丸ｺﾞｼｯｸM-PRO" pitchFamily="50" charset="-128"/>
                <a:ea typeface="HG丸ｺﾞｼｯｸM-PRO" pitchFamily="50" charset="-128"/>
              </a:rPr>
              <a:t>配食</a:t>
            </a:r>
            <a:r>
              <a:rPr lang="ja-JP" altLang="en-US" sz="900" dirty="0" smtClean="0">
                <a:solidFill>
                  <a:prstClr val="black"/>
                </a:solidFill>
                <a:latin typeface="HG丸ｺﾞｼｯｸM-PRO" pitchFamily="50" charset="-128"/>
                <a:ea typeface="HG丸ｺﾞｼｯｸM-PRO" pitchFamily="50" charset="-128"/>
              </a:rPr>
              <a:t>サービス等</a:t>
            </a:r>
            <a:endParaRPr lang="ja-JP" altLang="en-US" sz="900" dirty="0">
              <a:solidFill>
                <a:prstClr val="black"/>
              </a:solidFill>
              <a:latin typeface="HG丸ｺﾞｼｯｸM-PRO" pitchFamily="50" charset="-128"/>
              <a:ea typeface="HG丸ｺﾞｼｯｸM-PRO" pitchFamily="50" charset="-128"/>
            </a:endParaRPr>
          </a:p>
        </p:txBody>
      </p:sp>
      <p:pic>
        <p:nvPicPr>
          <p:cNvPr id="122" name="図 1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57607" y="4139576"/>
            <a:ext cx="588339" cy="554714"/>
          </a:xfrm>
          <a:prstGeom prst="rect">
            <a:avLst/>
          </a:prstGeom>
        </p:spPr>
      </p:pic>
      <p:pic>
        <p:nvPicPr>
          <p:cNvPr id="123" name="図 1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9662" y="4103759"/>
            <a:ext cx="672995" cy="621525"/>
          </a:xfrm>
          <a:prstGeom prst="rect">
            <a:avLst/>
          </a:prstGeom>
        </p:spPr>
      </p:pic>
      <p:sp>
        <p:nvSpPr>
          <p:cNvPr id="124" name="角丸四角形 123"/>
          <p:cNvSpPr/>
          <p:nvPr/>
        </p:nvSpPr>
        <p:spPr>
          <a:xfrm>
            <a:off x="5797710" y="6163549"/>
            <a:ext cx="3473389" cy="55043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050" dirty="0" smtClean="0">
                <a:solidFill>
                  <a:prstClr val="black"/>
                </a:solidFill>
              </a:rPr>
              <a:t>他の公的情報提供サービスとの連携</a:t>
            </a:r>
            <a:endParaRPr lang="en-US" altLang="ja-JP" sz="1050" dirty="0" smtClean="0">
              <a:solidFill>
                <a:prstClr val="black"/>
              </a:solidFill>
            </a:endParaRPr>
          </a:p>
          <a:p>
            <a:pPr marL="180000" indent="-457200"/>
            <a:r>
              <a:rPr lang="ja-JP" altLang="en-US" sz="1050" dirty="0" smtClean="0">
                <a:solidFill>
                  <a:prstClr val="black"/>
                </a:solidFill>
              </a:rPr>
              <a:t>　○　医療機能情報・薬局機能情報提供制度</a:t>
            </a:r>
            <a:endParaRPr lang="en-US" altLang="ja-JP" sz="1050" dirty="0" smtClean="0">
              <a:solidFill>
                <a:prstClr val="black"/>
              </a:solidFill>
            </a:endParaRPr>
          </a:p>
          <a:p>
            <a:pPr marL="180000" indent="-457200"/>
            <a:r>
              <a:rPr lang="ja-JP" altLang="en-US" sz="1050" dirty="0" smtClean="0">
                <a:solidFill>
                  <a:prstClr val="black"/>
                </a:solidFill>
              </a:rPr>
              <a:t>　○　サービス付き高齢者向け住宅情報提供システム</a:t>
            </a:r>
            <a:endParaRPr lang="ja-JP" altLang="en-US" sz="1050" dirty="0">
              <a:solidFill>
                <a:prstClr val="black"/>
              </a:solidFill>
            </a:endParaRPr>
          </a:p>
        </p:txBody>
      </p:sp>
      <p:sp>
        <p:nvSpPr>
          <p:cNvPr id="127" name="正方形/長方形 126"/>
          <p:cNvSpPr/>
          <p:nvPr/>
        </p:nvSpPr>
        <p:spPr>
          <a:xfrm>
            <a:off x="5526683" y="2963033"/>
            <a:ext cx="1747562" cy="36004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180000" indent="-457200" algn="ct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rPr>
              <a:t>情報公表システム</a:t>
            </a:r>
            <a:endParaRPr lang="ja-JP" altLang="en-US" sz="1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73" name="テキスト ボックス 72"/>
          <p:cNvSpPr txBox="1"/>
          <p:nvPr/>
        </p:nvSpPr>
        <p:spPr>
          <a:xfrm>
            <a:off x="73389" y="2132856"/>
            <a:ext cx="9791342"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lIns="72000" rIns="72000" rtlCol="0" anchor="ctr">
            <a:spAutoFit/>
          </a:bodyPr>
          <a:lstStyle/>
          <a:p>
            <a:r>
              <a:rPr lang="ja-JP" altLang="en-US" sz="1400" b="1" dirty="0">
                <a:latin typeface="HGPｺﾞｼｯｸM" panose="020B0600000000000000" pitchFamily="50" charset="-128"/>
                <a:ea typeface="HGPｺﾞｼｯｸM" panose="020B0600000000000000" pitchFamily="50" charset="-128"/>
              </a:rPr>
              <a:t>⇒　地域包括ケアシステムに関連する地域資源を一元的に映し出しながら情報提供</a:t>
            </a:r>
            <a:endParaRPr lang="en-US" altLang="ja-JP" sz="1400" b="1" dirty="0">
              <a:latin typeface="HGPｺﾞｼｯｸM" panose="020B0600000000000000" pitchFamily="50" charset="-128"/>
              <a:ea typeface="HGPｺﾞｼｯｸM" panose="020B0600000000000000" pitchFamily="50" charset="-128"/>
            </a:endParaRPr>
          </a:p>
          <a:p>
            <a:r>
              <a:rPr lang="ja-JP" altLang="en-US" sz="1400" b="1" dirty="0">
                <a:latin typeface="HGPｺﾞｼｯｸM" panose="020B0600000000000000" pitchFamily="50" charset="-128"/>
                <a:ea typeface="HGPｺﾞｼｯｸM" panose="020B0600000000000000" pitchFamily="50" charset="-128"/>
              </a:rPr>
              <a:t>⇒　事業所の情報発信機能を強化するとともにサービス選択に資する情報を充実させることで、国民の適切なサービスの選択を促進</a:t>
            </a:r>
          </a:p>
        </p:txBody>
      </p:sp>
      <p:sp>
        <p:nvSpPr>
          <p:cNvPr id="72" name="正方形/長方形 71"/>
          <p:cNvSpPr/>
          <p:nvPr/>
        </p:nvSpPr>
        <p:spPr>
          <a:xfrm>
            <a:off x="6901602" y="4735045"/>
            <a:ext cx="1577409" cy="661087"/>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050" b="1" dirty="0">
                <a:solidFill>
                  <a:schemeClr val="bg1"/>
                </a:solidFill>
                <a:latin typeface="HG丸ｺﾞｼｯｸM-PRO" pitchFamily="50" charset="-128"/>
                <a:ea typeface="HG丸ｺﾞｼｯｸM-PRO" pitchFamily="50" charset="-128"/>
              </a:rPr>
              <a:t>住まい</a:t>
            </a:r>
            <a:r>
              <a:rPr lang="ja-JP" altLang="en-US" sz="1050" b="1" dirty="0" smtClean="0">
                <a:solidFill>
                  <a:schemeClr val="bg1"/>
                </a:solidFill>
                <a:latin typeface="HG丸ｺﾞｼｯｸM-PRO" pitchFamily="50" charset="-128"/>
                <a:ea typeface="HG丸ｺﾞｼｯｸM-PRO" pitchFamily="50" charset="-128"/>
              </a:rPr>
              <a:t>を中心に</a:t>
            </a:r>
            <a:endParaRPr lang="en-US" altLang="ja-JP" sz="1050" b="1" dirty="0" smtClean="0">
              <a:solidFill>
                <a:schemeClr val="bg1"/>
              </a:solidFill>
              <a:latin typeface="HG丸ｺﾞｼｯｸM-PRO" pitchFamily="50" charset="-128"/>
              <a:ea typeface="HG丸ｺﾞｼｯｸM-PRO" pitchFamily="50" charset="-128"/>
            </a:endParaRPr>
          </a:p>
          <a:p>
            <a:pPr algn="ctr"/>
            <a:r>
              <a:rPr lang="ja-JP" altLang="en-US" sz="1050" b="1" dirty="0" smtClean="0">
                <a:solidFill>
                  <a:schemeClr val="bg1"/>
                </a:solidFill>
                <a:latin typeface="HG丸ｺﾞｼｯｸM-PRO" pitchFamily="50" charset="-128"/>
                <a:ea typeface="HG丸ｺﾞｼｯｸM-PRO" pitchFamily="50" charset="-128"/>
              </a:rPr>
              <a:t>多様な地域資源が</a:t>
            </a:r>
            <a:endParaRPr lang="en-US" altLang="ja-JP" sz="1050" b="1" dirty="0" smtClean="0">
              <a:solidFill>
                <a:schemeClr val="bg1"/>
              </a:solidFill>
              <a:latin typeface="HG丸ｺﾞｼｯｸM-PRO" pitchFamily="50" charset="-128"/>
              <a:ea typeface="HG丸ｺﾞｼｯｸM-PRO" pitchFamily="50" charset="-128"/>
            </a:endParaRPr>
          </a:p>
          <a:p>
            <a:pPr algn="ctr"/>
            <a:r>
              <a:rPr lang="ja-JP" altLang="en-US" sz="1050" b="1" dirty="0" smtClean="0">
                <a:solidFill>
                  <a:schemeClr val="bg1"/>
                </a:solidFill>
                <a:latin typeface="HG丸ｺﾞｼｯｸM-PRO" pitchFamily="50" charset="-128"/>
                <a:ea typeface="HG丸ｺﾞｼｯｸM-PRO" pitchFamily="50" charset="-128"/>
              </a:rPr>
              <a:t>一元的に映し出される</a:t>
            </a:r>
            <a:endParaRPr lang="ja-JP" altLang="en-US" sz="1050" b="1" dirty="0">
              <a:solidFill>
                <a:schemeClr val="bg1"/>
              </a:solidFill>
              <a:latin typeface="HG丸ｺﾞｼｯｸM-PRO" pitchFamily="50" charset="-128"/>
              <a:ea typeface="HG丸ｺﾞｼｯｸM-PRO" pitchFamily="50" charset="-128"/>
            </a:endParaRPr>
          </a:p>
        </p:txBody>
      </p:sp>
      <p:sp>
        <p:nvSpPr>
          <p:cNvPr id="74" name="正方形/長方形 73"/>
          <p:cNvSpPr/>
          <p:nvPr/>
        </p:nvSpPr>
        <p:spPr>
          <a:xfrm>
            <a:off x="74479" y="3349005"/>
            <a:ext cx="1188000" cy="38653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dirty="0" smtClean="0">
                <a:solidFill>
                  <a:schemeClr val="bg1"/>
                </a:solidFill>
                <a:latin typeface="HG丸ｺﾞｼｯｸM-PRO" pitchFamily="50" charset="-128"/>
                <a:ea typeface="HG丸ｺﾞｼｯｸM-PRO" pitchFamily="50" charset="-128"/>
              </a:rPr>
              <a:t>国民</a:t>
            </a:r>
            <a:endParaRPr lang="ja-JP" altLang="en-US" sz="1600" dirty="0">
              <a:solidFill>
                <a:schemeClr val="bg1"/>
              </a:solidFill>
              <a:latin typeface="HG丸ｺﾞｼｯｸM-PRO" pitchFamily="50" charset="-128"/>
              <a:ea typeface="HG丸ｺﾞｼｯｸM-PRO" pitchFamily="50" charset="-128"/>
            </a:endParaRPr>
          </a:p>
        </p:txBody>
      </p:sp>
      <p:sp>
        <p:nvSpPr>
          <p:cNvPr id="75" name="正方形/長方形 74"/>
          <p:cNvSpPr/>
          <p:nvPr/>
        </p:nvSpPr>
        <p:spPr>
          <a:xfrm>
            <a:off x="1566243" y="3068960"/>
            <a:ext cx="3888432" cy="94662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r>
              <a:rPr lang="ja-JP" altLang="en-US" sz="1200" dirty="0" smtClean="0">
                <a:solidFill>
                  <a:prstClr val="black"/>
                </a:solidFill>
                <a:latin typeface="HG丸ｺﾞｼｯｸM-PRO" pitchFamily="50" charset="-128"/>
                <a:ea typeface="HG丸ｺﾞｼｯｸM-PRO" pitchFamily="50" charset="-128"/>
              </a:rPr>
              <a:t>○　介護サービス以外の地域資源に関する情報の充実により、住み慣れた地域で在宅生活を</a:t>
            </a:r>
            <a:r>
              <a:rPr lang="ja-JP" altLang="en-US" sz="1200" dirty="0">
                <a:solidFill>
                  <a:prstClr val="black"/>
                </a:solidFill>
                <a:latin typeface="HG丸ｺﾞｼｯｸM-PRO" pitchFamily="50" charset="-128"/>
                <a:ea typeface="HG丸ｺﾞｼｯｸM-PRO" pitchFamily="50" charset="-128"/>
              </a:rPr>
              <a:t>続ける</a:t>
            </a:r>
            <a:r>
              <a:rPr lang="ja-JP" altLang="en-US" sz="1200" dirty="0" smtClean="0">
                <a:solidFill>
                  <a:prstClr val="black"/>
                </a:solidFill>
                <a:latin typeface="HG丸ｺﾞｼｯｸM-PRO" pitchFamily="50" charset="-128"/>
                <a:ea typeface="HG丸ｺﾞｼｯｸM-PRO" pitchFamily="50" charset="-128"/>
              </a:rPr>
              <a:t>ために必要な情報を一体的に取得・活用</a:t>
            </a:r>
            <a:endParaRPr lang="en-US" altLang="ja-JP" sz="1200" dirty="0" smtClean="0">
              <a:solidFill>
                <a:prstClr val="black"/>
              </a:solidFill>
              <a:latin typeface="HG丸ｺﾞｼｯｸM-PRO" pitchFamily="50" charset="-128"/>
              <a:ea typeface="HG丸ｺﾞｼｯｸM-PRO" pitchFamily="50" charset="-128"/>
            </a:endParaRPr>
          </a:p>
          <a:p>
            <a:pPr marL="180000" indent="-457200"/>
            <a:r>
              <a:rPr lang="ja-JP" altLang="en-US" sz="1200" dirty="0" smtClean="0">
                <a:solidFill>
                  <a:prstClr val="black"/>
                </a:solidFill>
                <a:latin typeface="HG丸ｺﾞｼｯｸM-PRO" pitchFamily="50" charset="-128"/>
                <a:ea typeface="HG丸ｺﾞｼｯｸM-PRO" pitchFamily="50" charset="-128"/>
              </a:rPr>
              <a:t>○　比較・検討するための情報の充実等を通じて、より自分にふさわしいサービスを自らが選択</a:t>
            </a:r>
            <a:endParaRPr lang="ja-JP" altLang="en-US" sz="1200" dirty="0">
              <a:solidFill>
                <a:prstClr val="black"/>
              </a:solidFill>
              <a:latin typeface="HG丸ｺﾞｼｯｸM-PRO" pitchFamily="50" charset="-128"/>
              <a:ea typeface="HG丸ｺﾞｼｯｸM-PRO" pitchFamily="50" charset="-128"/>
            </a:endParaRPr>
          </a:p>
        </p:txBody>
      </p:sp>
      <p:sp>
        <p:nvSpPr>
          <p:cNvPr id="76" name="正方形/長方形 75"/>
          <p:cNvSpPr/>
          <p:nvPr/>
        </p:nvSpPr>
        <p:spPr>
          <a:xfrm>
            <a:off x="74479" y="4432285"/>
            <a:ext cx="1188000" cy="46001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smtClean="0">
                <a:solidFill>
                  <a:schemeClr val="bg1"/>
                </a:solidFill>
                <a:latin typeface="HG丸ｺﾞｼｯｸM-PRO" pitchFamily="50" charset="-128"/>
                <a:ea typeface="HG丸ｺﾞｼｯｸM-PRO" pitchFamily="50" charset="-128"/>
              </a:rPr>
              <a:t>介護サービス事業所・施設</a:t>
            </a:r>
            <a:endParaRPr lang="ja-JP" altLang="en-US" sz="1200" dirty="0">
              <a:solidFill>
                <a:schemeClr val="bg1"/>
              </a:solidFill>
              <a:latin typeface="HG丸ｺﾞｼｯｸM-PRO" pitchFamily="50" charset="-128"/>
              <a:ea typeface="HG丸ｺﾞｼｯｸM-PRO" pitchFamily="50" charset="-128"/>
            </a:endParaRPr>
          </a:p>
        </p:txBody>
      </p:sp>
      <p:sp>
        <p:nvSpPr>
          <p:cNvPr id="78" name="正方形/長方形 77"/>
          <p:cNvSpPr/>
          <p:nvPr/>
        </p:nvSpPr>
        <p:spPr>
          <a:xfrm>
            <a:off x="74479" y="6293182"/>
            <a:ext cx="1188000" cy="386533"/>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dirty="0" smtClean="0">
                <a:solidFill>
                  <a:schemeClr val="bg1"/>
                </a:solidFill>
                <a:latin typeface="HG丸ｺﾞｼｯｸM-PRO" pitchFamily="50" charset="-128"/>
                <a:ea typeface="HG丸ｺﾞｼｯｸM-PRO" pitchFamily="50" charset="-128"/>
              </a:rPr>
              <a:t>自治体</a:t>
            </a:r>
            <a:endParaRPr lang="ja-JP" altLang="en-US" sz="1600" dirty="0">
              <a:solidFill>
                <a:schemeClr val="bg1"/>
              </a:solidFill>
              <a:latin typeface="HG丸ｺﾞｼｯｸM-PRO" pitchFamily="50" charset="-128"/>
              <a:ea typeface="HG丸ｺﾞｼｯｸM-PRO" pitchFamily="50" charset="-128"/>
            </a:endParaRPr>
          </a:p>
        </p:txBody>
      </p:sp>
      <p:sp>
        <p:nvSpPr>
          <p:cNvPr id="81" name="正方形/長方形 80"/>
          <p:cNvSpPr/>
          <p:nvPr/>
        </p:nvSpPr>
        <p:spPr>
          <a:xfrm>
            <a:off x="74479" y="5290011"/>
            <a:ext cx="1188000" cy="6840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100" dirty="0" smtClean="0">
                <a:solidFill>
                  <a:schemeClr val="bg1"/>
                </a:solidFill>
                <a:latin typeface="HG丸ｺﾞｼｯｸM-PRO" pitchFamily="50" charset="-128"/>
                <a:ea typeface="HG丸ｺﾞｼｯｸM-PRO" pitchFamily="50" charset="-128"/>
              </a:rPr>
              <a:t>地域包括支援</a:t>
            </a:r>
            <a:endParaRPr lang="en-US" altLang="ja-JP" sz="1100" dirty="0" smtClean="0">
              <a:solidFill>
                <a:schemeClr val="bg1"/>
              </a:solidFill>
              <a:latin typeface="HG丸ｺﾞｼｯｸM-PRO" pitchFamily="50" charset="-128"/>
              <a:ea typeface="HG丸ｺﾞｼｯｸM-PRO" pitchFamily="50" charset="-128"/>
            </a:endParaRPr>
          </a:p>
          <a:p>
            <a:pPr algn="ctr"/>
            <a:r>
              <a:rPr lang="ja-JP" altLang="en-US" sz="1100" dirty="0" smtClean="0">
                <a:solidFill>
                  <a:schemeClr val="bg1"/>
                </a:solidFill>
                <a:latin typeface="HG丸ｺﾞｼｯｸM-PRO" pitchFamily="50" charset="-128"/>
                <a:ea typeface="HG丸ｺﾞｼｯｸM-PRO" pitchFamily="50" charset="-128"/>
              </a:rPr>
              <a:t>センター</a:t>
            </a:r>
            <a:r>
              <a:rPr lang="ja-JP" altLang="en-US" sz="1100" dirty="0">
                <a:solidFill>
                  <a:schemeClr val="bg1"/>
                </a:solidFill>
                <a:latin typeface="HG丸ｺﾞｼｯｸM-PRO" pitchFamily="50" charset="-128"/>
                <a:ea typeface="HG丸ｺﾞｼｯｸM-PRO" pitchFamily="50" charset="-128"/>
              </a:rPr>
              <a:t>・</a:t>
            </a:r>
            <a:endParaRPr lang="en-US" altLang="ja-JP" sz="1100" dirty="0" smtClean="0">
              <a:solidFill>
                <a:schemeClr val="bg1"/>
              </a:solidFill>
              <a:latin typeface="HG丸ｺﾞｼｯｸM-PRO" pitchFamily="50" charset="-128"/>
              <a:ea typeface="HG丸ｺﾞｼｯｸM-PRO" pitchFamily="50" charset="-128"/>
            </a:endParaRPr>
          </a:p>
          <a:p>
            <a:pPr algn="ctr"/>
            <a:r>
              <a:rPr lang="ja-JP" altLang="en-US" sz="1100" dirty="0" smtClean="0">
                <a:solidFill>
                  <a:schemeClr val="bg1"/>
                </a:solidFill>
                <a:latin typeface="HG丸ｺﾞｼｯｸM-PRO" pitchFamily="50" charset="-128"/>
                <a:ea typeface="HG丸ｺﾞｼｯｸM-PRO" pitchFamily="50" charset="-128"/>
              </a:rPr>
              <a:t>介護支援専門員</a:t>
            </a:r>
            <a:endParaRPr lang="ja-JP" altLang="en-US" sz="1100" dirty="0">
              <a:solidFill>
                <a:schemeClr val="bg1"/>
              </a:solidFill>
              <a:latin typeface="HG丸ｺﾞｼｯｸM-PRO" pitchFamily="50" charset="-128"/>
              <a:ea typeface="HG丸ｺﾞｼｯｸM-PRO" pitchFamily="50" charset="-128"/>
            </a:endParaRPr>
          </a:p>
        </p:txBody>
      </p:sp>
      <p:sp>
        <p:nvSpPr>
          <p:cNvPr id="83" name="正方形/長方形 82"/>
          <p:cNvSpPr/>
          <p:nvPr/>
        </p:nvSpPr>
        <p:spPr>
          <a:xfrm>
            <a:off x="1566243" y="4087590"/>
            <a:ext cx="3888432" cy="114940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r>
              <a:rPr lang="ja-JP" altLang="en-US" sz="1200" dirty="0">
                <a:solidFill>
                  <a:prstClr val="black"/>
                </a:solidFill>
                <a:latin typeface="HG丸ｺﾞｼｯｸM-PRO" pitchFamily="50" charset="-128"/>
                <a:ea typeface="HG丸ｺﾞｼｯｸM-PRO" pitchFamily="50" charset="-128"/>
              </a:rPr>
              <a:t>○　事業所の運営理念やサービス提供に</a:t>
            </a:r>
            <a:r>
              <a:rPr lang="ja-JP" altLang="en-US" sz="1200" dirty="0" smtClean="0">
                <a:solidFill>
                  <a:prstClr val="black"/>
                </a:solidFill>
                <a:latin typeface="HG丸ｺﾞｼｯｸM-PRO" pitchFamily="50" charset="-128"/>
                <a:ea typeface="HG丸ｺﾞｼｯｸM-PRO" pitchFamily="50" charset="-128"/>
              </a:rPr>
              <a:t>向けた独自の取組等の情報発信機能を積極的に活用し、利用者のサービス選択を支援</a:t>
            </a:r>
            <a:endParaRPr lang="ja-JP" altLang="en-US" sz="1200" dirty="0">
              <a:solidFill>
                <a:prstClr val="black"/>
              </a:solidFill>
              <a:latin typeface="HG丸ｺﾞｼｯｸM-PRO" pitchFamily="50" charset="-128"/>
              <a:ea typeface="HG丸ｺﾞｼｯｸM-PRO" pitchFamily="50" charset="-128"/>
            </a:endParaRPr>
          </a:p>
          <a:p>
            <a:pPr marL="180000" indent="-457200"/>
            <a:r>
              <a:rPr lang="ja-JP" altLang="en-US" sz="1200" dirty="0" smtClean="0">
                <a:solidFill>
                  <a:prstClr val="black"/>
                </a:solidFill>
                <a:latin typeface="HG丸ｺﾞｼｯｸM-PRO" pitchFamily="50" charset="-128"/>
                <a:ea typeface="HG丸ｺﾞｼｯｸM-PRO" pitchFamily="50" charset="-128"/>
              </a:rPr>
              <a:t>○　従業者に関する情報発信に主体的に取り組むことにより、雇用管理の取組を促進。サービスの質の向上と人材確保にも寄与</a:t>
            </a:r>
            <a:endParaRPr lang="en-US" altLang="ja-JP" sz="1200" dirty="0" smtClean="0">
              <a:solidFill>
                <a:prstClr val="black"/>
              </a:solidFill>
              <a:latin typeface="HG丸ｺﾞｼｯｸM-PRO" pitchFamily="50" charset="-128"/>
              <a:ea typeface="HG丸ｺﾞｼｯｸM-PRO" pitchFamily="50" charset="-128"/>
            </a:endParaRPr>
          </a:p>
        </p:txBody>
      </p:sp>
      <p:sp>
        <p:nvSpPr>
          <p:cNvPr id="84" name="正方形/長方形 83"/>
          <p:cNvSpPr/>
          <p:nvPr/>
        </p:nvSpPr>
        <p:spPr>
          <a:xfrm>
            <a:off x="1566243" y="6045200"/>
            <a:ext cx="3888432" cy="76414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r>
              <a:rPr lang="ja-JP" altLang="en-US" sz="1200" dirty="0" smtClean="0">
                <a:solidFill>
                  <a:prstClr val="black"/>
                </a:solidFill>
                <a:latin typeface="HG丸ｺﾞｼｯｸM-PRO" pitchFamily="50" charset="-128"/>
                <a:ea typeface="HG丸ｺﾞｼｯｸM-PRO" pitchFamily="50" charset="-128"/>
              </a:rPr>
              <a:t>○　多様な地域資源の整備状況を「見える化」し、一体的に把握</a:t>
            </a:r>
            <a:r>
              <a:rPr lang="ja-JP" altLang="en-US" sz="1200" dirty="0">
                <a:solidFill>
                  <a:prstClr val="black"/>
                </a:solidFill>
                <a:latin typeface="HG丸ｺﾞｼｯｸM-PRO" pitchFamily="50" charset="-128"/>
                <a:ea typeface="HG丸ｺﾞｼｯｸM-PRO" pitchFamily="50" charset="-128"/>
              </a:rPr>
              <a:t>できるため</a:t>
            </a:r>
            <a:r>
              <a:rPr lang="ja-JP" altLang="en-US" sz="1200" dirty="0" smtClean="0">
                <a:solidFill>
                  <a:prstClr val="black"/>
                </a:solidFill>
                <a:latin typeface="HG丸ｺﾞｼｯｸM-PRO" pitchFamily="50" charset="-128"/>
                <a:ea typeface="HG丸ｺﾞｼｯｸM-PRO" pitchFamily="50" charset="-128"/>
              </a:rPr>
              <a:t>、地域包括ケアシステムの構築へ向けた取組をさらに推進するとともに、地域の事業所間の連携体制を構築</a:t>
            </a:r>
            <a:endParaRPr lang="ja-JP" altLang="en-US" sz="1200" dirty="0">
              <a:solidFill>
                <a:prstClr val="black"/>
              </a:solidFill>
              <a:latin typeface="HG丸ｺﾞｼｯｸM-PRO" pitchFamily="50" charset="-128"/>
              <a:ea typeface="HG丸ｺﾞｼｯｸM-PRO" pitchFamily="50" charset="-128"/>
            </a:endParaRPr>
          </a:p>
        </p:txBody>
      </p:sp>
      <p:sp>
        <p:nvSpPr>
          <p:cNvPr id="85" name="正方形/長方形 84"/>
          <p:cNvSpPr/>
          <p:nvPr/>
        </p:nvSpPr>
        <p:spPr>
          <a:xfrm>
            <a:off x="1566243" y="5308011"/>
            <a:ext cx="3888432" cy="648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r>
              <a:rPr lang="ja-JP" altLang="en-US" sz="1200" dirty="0" smtClean="0">
                <a:solidFill>
                  <a:prstClr val="black"/>
                </a:solidFill>
                <a:latin typeface="HG丸ｺﾞｼｯｸM-PRO" pitchFamily="50" charset="-128"/>
                <a:ea typeface="HG丸ｺﾞｼｯｸM-PRO" pitchFamily="50" charset="-128"/>
              </a:rPr>
              <a:t>○　多様な主体が提供する生活支援等のサービスが一元的に把握できるため、総合相談やケアマネジメント等で活用</a:t>
            </a:r>
            <a:endParaRPr lang="ja-JP" altLang="en-US" sz="1200" dirty="0">
              <a:solidFill>
                <a:prstClr val="black"/>
              </a:solidFill>
              <a:latin typeface="HG丸ｺﾞｼｯｸM-PRO" pitchFamily="50" charset="-128"/>
              <a:ea typeface="HG丸ｺﾞｼｯｸM-PRO" pitchFamily="50" charset="-128"/>
            </a:endParaRPr>
          </a:p>
        </p:txBody>
      </p:sp>
      <p:sp>
        <p:nvSpPr>
          <p:cNvPr id="86" name="正方形/長方形 85"/>
          <p:cNvSpPr/>
          <p:nvPr/>
        </p:nvSpPr>
        <p:spPr bwMode="gray">
          <a:xfrm>
            <a:off x="1494235" y="2785098"/>
            <a:ext cx="2520280" cy="35587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smtClean="0">
                <a:latin typeface="ＭＳ ゴシック" pitchFamily="49" charset="-128"/>
                <a:ea typeface="ＭＳ ゴシック" pitchFamily="49" charset="-128"/>
              </a:rPr>
              <a:t>＜見直しにより目指す</a:t>
            </a:r>
            <a:r>
              <a:rPr lang="ja-JP" altLang="en-US" sz="1200" b="1" dirty="0">
                <a:latin typeface="ＭＳ ゴシック" pitchFamily="49" charset="-128"/>
                <a:ea typeface="ＭＳ ゴシック" pitchFamily="49" charset="-128"/>
              </a:rPr>
              <a:t>効果</a:t>
            </a:r>
            <a:r>
              <a:rPr kumimoji="1" lang="ja-JP" altLang="en-US" sz="1200" b="1" dirty="0" smtClean="0">
                <a:latin typeface="ＭＳ ゴシック" pitchFamily="49" charset="-128"/>
                <a:ea typeface="ＭＳ ゴシック" pitchFamily="49" charset="-128"/>
              </a:rPr>
              <a:t>＞</a:t>
            </a:r>
            <a:endParaRPr kumimoji="1" lang="ja-JP" altLang="en-US" sz="1200" b="1" dirty="0">
              <a:latin typeface="ＭＳ ゴシック" pitchFamily="49" charset="-128"/>
              <a:ea typeface="ＭＳ ゴシック" pitchFamily="49" charset="-128"/>
            </a:endParaRPr>
          </a:p>
        </p:txBody>
      </p:sp>
      <p:sp>
        <p:nvSpPr>
          <p:cNvPr id="87" name="山形 86"/>
          <p:cNvSpPr/>
          <p:nvPr/>
        </p:nvSpPr>
        <p:spPr>
          <a:xfrm>
            <a:off x="1301417" y="3360901"/>
            <a:ext cx="216000" cy="362741"/>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92" name="山形 91"/>
          <p:cNvSpPr/>
          <p:nvPr/>
        </p:nvSpPr>
        <p:spPr>
          <a:xfrm>
            <a:off x="1301417" y="4480922"/>
            <a:ext cx="216000" cy="362741"/>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140" name="山形 139"/>
          <p:cNvSpPr/>
          <p:nvPr/>
        </p:nvSpPr>
        <p:spPr>
          <a:xfrm>
            <a:off x="1301417" y="6305078"/>
            <a:ext cx="216000" cy="362741"/>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141" name="山形 140"/>
          <p:cNvSpPr/>
          <p:nvPr/>
        </p:nvSpPr>
        <p:spPr>
          <a:xfrm>
            <a:off x="1301417" y="5450641"/>
            <a:ext cx="216000" cy="362741"/>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70" name="正方形/長方形 69"/>
          <p:cNvSpPr/>
          <p:nvPr/>
        </p:nvSpPr>
        <p:spPr bwMode="gray">
          <a:xfrm>
            <a:off x="79118" y="2785098"/>
            <a:ext cx="1343109" cy="35587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rIns="0" rtlCol="0" anchor="ctr"/>
          <a:lstStyle/>
          <a:p>
            <a:pPr algn="ctr"/>
            <a:r>
              <a:rPr kumimoji="1" lang="ja-JP" altLang="en-US" sz="1100" b="1" dirty="0" smtClean="0">
                <a:latin typeface="ＭＳ ゴシック" pitchFamily="49" charset="-128"/>
                <a:ea typeface="ＭＳ ゴシック" pitchFamily="49" charset="-128"/>
              </a:rPr>
              <a:t>（制度の主な利用者）</a:t>
            </a:r>
            <a:endParaRPr kumimoji="1" lang="ja-JP" altLang="en-US" sz="1100" b="1" dirty="0">
              <a:latin typeface="ＭＳ ゴシック" pitchFamily="49" charset="-128"/>
              <a:ea typeface="ＭＳ ゴシック" pitchFamily="49" charset="-128"/>
            </a:endParaRPr>
          </a:p>
        </p:txBody>
      </p:sp>
      <p:sp>
        <p:nvSpPr>
          <p:cNvPr id="61" name="正方形/長方形 60"/>
          <p:cNvSpPr/>
          <p:nvPr/>
        </p:nvSpPr>
        <p:spPr bwMode="gray">
          <a:xfrm>
            <a:off x="7341326" y="2956317"/>
            <a:ext cx="2520280" cy="35587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ＭＳ ゴシック" pitchFamily="49" charset="-128"/>
                <a:ea typeface="ＭＳ ゴシック" pitchFamily="49" charset="-128"/>
              </a:rPr>
              <a:t>＜今後の掲載イメージ＞</a:t>
            </a:r>
            <a:endParaRPr kumimoji="1" lang="ja-JP" altLang="en-US" sz="1400" b="1" dirty="0">
              <a:latin typeface="ＭＳ ゴシック" pitchFamily="49" charset="-128"/>
              <a:ea typeface="ＭＳ ゴシック" pitchFamily="49" charset="-128"/>
            </a:endParaRPr>
          </a:p>
        </p:txBody>
      </p:sp>
      <p:sp>
        <p:nvSpPr>
          <p:cNvPr id="126" name="上下矢印 125"/>
          <p:cNvSpPr/>
          <p:nvPr/>
        </p:nvSpPr>
        <p:spPr>
          <a:xfrm flipH="1">
            <a:off x="5663661" y="5813382"/>
            <a:ext cx="1349389" cy="379405"/>
          </a:xfrm>
          <a:prstGeom prst="upDownArrow">
            <a:avLst>
              <a:gd name="adj1" fmla="val 47849"/>
              <a:gd name="adj2" fmla="val 34734"/>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テキスト ボックス 124"/>
          <p:cNvSpPr txBox="1"/>
          <p:nvPr/>
        </p:nvSpPr>
        <p:spPr>
          <a:xfrm>
            <a:off x="6011922" y="5877272"/>
            <a:ext cx="594881" cy="261610"/>
          </a:xfrm>
          <a:prstGeom prst="rect">
            <a:avLst/>
          </a:prstGeom>
          <a:noFill/>
        </p:spPr>
        <p:txBody>
          <a:bodyPr wrap="square" rtlCol="0">
            <a:spAutoFit/>
          </a:bodyPr>
          <a:lstStyle/>
          <a:p>
            <a:pPr algn="ctr"/>
            <a:r>
              <a:rPr lang="ja-JP" altLang="en-US" sz="1100" dirty="0">
                <a:solidFill>
                  <a:prstClr val="black"/>
                </a:solidFill>
                <a:latin typeface="HG丸ｺﾞｼｯｸM-PRO" pitchFamily="50" charset="-128"/>
                <a:ea typeface="HG丸ｺﾞｼｯｸM-PRO" pitchFamily="50" charset="-128"/>
              </a:rPr>
              <a:t>連携</a:t>
            </a:r>
          </a:p>
        </p:txBody>
      </p:sp>
      <p:sp>
        <p:nvSpPr>
          <p:cNvPr id="82" name="四角形吹き出し 81"/>
          <p:cNvSpPr/>
          <p:nvPr/>
        </p:nvSpPr>
        <p:spPr>
          <a:xfrm>
            <a:off x="7327155" y="5877272"/>
            <a:ext cx="2448000" cy="216000"/>
          </a:xfrm>
          <a:prstGeom prst="wedgeRectCallout">
            <a:avLst>
              <a:gd name="adj1" fmla="val -43886"/>
              <a:gd name="adj2" fmla="val -128856"/>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050" b="1" dirty="0" smtClean="0">
                <a:solidFill>
                  <a:schemeClr val="bg1"/>
                </a:solidFill>
                <a:latin typeface="HG丸ｺﾞｼｯｸM-PRO" pitchFamily="50" charset="-128"/>
                <a:ea typeface="HG丸ｺﾞｼｯｸM-PRO" pitchFamily="50" charset="-128"/>
              </a:rPr>
              <a:t>地域の事業所間の連携体制を構築</a:t>
            </a:r>
            <a:endParaRPr lang="ja-JP" altLang="en-US" sz="1050" b="1" dirty="0">
              <a:solidFill>
                <a:schemeClr val="bg1"/>
              </a:solidFill>
              <a:latin typeface="HG丸ｺﾞｼｯｸM-PRO" pitchFamily="50" charset="-128"/>
              <a:ea typeface="HG丸ｺﾞｼｯｸM-PRO" pitchFamily="50" charset="-128"/>
            </a:endParaRPr>
          </a:p>
        </p:txBody>
      </p:sp>
      <p:sp>
        <p:nvSpPr>
          <p:cNvPr id="129" name="山形 128"/>
          <p:cNvSpPr/>
          <p:nvPr/>
        </p:nvSpPr>
        <p:spPr>
          <a:xfrm>
            <a:off x="6356937" y="3382591"/>
            <a:ext cx="226742" cy="262433"/>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0" name="山形 129"/>
          <p:cNvSpPr/>
          <p:nvPr/>
        </p:nvSpPr>
        <p:spPr>
          <a:xfrm rot="16200000">
            <a:off x="5814353" y="4406350"/>
            <a:ext cx="226742" cy="262433"/>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1" name="山形 130"/>
          <p:cNvSpPr/>
          <p:nvPr/>
        </p:nvSpPr>
        <p:spPr>
          <a:xfrm>
            <a:off x="8769962" y="3373516"/>
            <a:ext cx="226742" cy="262433"/>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2" name="山形 131"/>
          <p:cNvSpPr/>
          <p:nvPr/>
        </p:nvSpPr>
        <p:spPr>
          <a:xfrm flipH="1">
            <a:off x="7106008" y="5545792"/>
            <a:ext cx="226742" cy="262433"/>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3" name="山形 132"/>
          <p:cNvSpPr/>
          <p:nvPr/>
        </p:nvSpPr>
        <p:spPr>
          <a:xfrm rot="5400000">
            <a:off x="9415119" y="4391722"/>
            <a:ext cx="226742" cy="262433"/>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4" name="正方形/長方形 133"/>
          <p:cNvSpPr/>
          <p:nvPr/>
        </p:nvSpPr>
        <p:spPr>
          <a:xfrm rot="5400000">
            <a:off x="-111767"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76155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bwMode="gray">
          <a:xfrm>
            <a:off x="0" y="-27384"/>
            <a:ext cx="9901238" cy="576064"/>
          </a:xfrm>
          <a:prstGeom prst="rect">
            <a:avLst/>
          </a:prstGeom>
          <a:ln>
            <a:noFill/>
          </a:ln>
        </p:spPr>
        <p:style>
          <a:lnRef idx="2">
            <a:schemeClr val="dk1"/>
          </a:lnRef>
          <a:fillRef idx="1">
            <a:schemeClr val="lt1"/>
          </a:fillRef>
          <a:effectRef idx="0">
            <a:schemeClr val="dk1"/>
          </a:effectRef>
          <a:fontRef idx="minor">
            <a:schemeClr val="dk1"/>
          </a:fontRef>
        </p:style>
        <p:txBody>
          <a:bodyPr anchor="ctr">
            <a:normAutofit/>
          </a:bodyPr>
          <a:lstStyle/>
          <a:p>
            <a:pPr algn="ctr" eaLnBrk="0" fontAlgn="base" hangingPunct="0">
              <a:spcBef>
                <a:spcPct val="0"/>
              </a:spcBef>
              <a:spcAft>
                <a:spcPct val="0"/>
              </a:spcAft>
              <a:defRPr/>
            </a:pPr>
            <a:r>
              <a:rPr lang="ja-JP" altLang="en-US" sz="2800" kern="0" dirty="0" smtClean="0">
                <a:solidFill>
                  <a:prstClr val="black"/>
                </a:solidFill>
                <a:latin typeface="HG丸ｺﾞｼｯｸM-PRO" pitchFamily="50" charset="-128"/>
                <a:ea typeface="HG丸ｺﾞｼｯｸM-PRO" pitchFamily="50" charset="-128"/>
              </a:rPr>
              <a:t>制度改正に係る公表の方向性について</a:t>
            </a:r>
            <a:endParaRPr lang="ja-JP" altLang="en-US" sz="2800" kern="0" dirty="0">
              <a:solidFill>
                <a:prstClr val="black"/>
              </a:solidFill>
              <a:latin typeface="HG丸ｺﾞｼｯｸM-PRO" pitchFamily="50" charset="-128"/>
              <a:ea typeface="HG丸ｺﾞｼｯｸM-PRO"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96321669"/>
              </p:ext>
            </p:extLst>
          </p:nvPr>
        </p:nvGraphicFramePr>
        <p:xfrm>
          <a:off x="198094" y="707336"/>
          <a:ext cx="9540001" cy="4815632"/>
        </p:xfrm>
        <a:graphic>
          <a:graphicData uri="http://schemas.openxmlformats.org/drawingml/2006/table">
            <a:tbl>
              <a:tblPr firstRow="1" bandRow="1">
                <a:tableStyleId>{5940675A-B579-460E-94D1-54222C63F5DA}</a:tableStyleId>
              </a:tblPr>
              <a:tblGrid>
                <a:gridCol w="1165851"/>
                <a:gridCol w="2728991"/>
                <a:gridCol w="2806962"/>
                <a:gridCol w="2838197"/>
              </a:tblGrid>
              <a:tr h="504056">
                <a:tc>
                  <a:txBody>
                    <a:bodyPr/>
                    <a:lstStyle/>
                    <a:p>
                      <a:endParaRPr kumimoji="1" lang="ja-JP" altLang="en-US" sz="1400" dirty="0"/>
                    </a:p>
                  </a:txBody>
                  <a:tcPr marL="91439" marR="91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smtClean="0">
                          <a:solidFill>
                            <a:prstClr val="black"/>
                          </a:solidFill>
                        </a:rPr>
                        <a:t>地域包括支援センターの公表</a:t>
                      </a:r>
                      <a:endParaRPr kumimoji="1" lang="ja-JP" altLang="en-US" sz="1400" b="1" dirty="0"/>
                    </a:p>
                  </a:txBody>
                  <a:tcPr marL="91439" marR="91439" anchor="ctr">
                    <a:solidFill>
                      <a:srgbClr val="FFFFCC"/>
                    </a:solidFill>
                  </a:tcPr>
                </a:tc>
                <a:tc>
                  <a:txBody>
                    <a:bodyPr/>
                    <a:lstStyle/>
                    <a:p>
                      <a:pPr algn="ctr"/>
                      <a:r>
                        <a:rPr kumimoji="1" lang="ja-JP" altLang="en-US" sz="1400" b="1" dirty="0" smtClean="0"/>
                        <a:t>生活支援サービスの公表</a:t>
                      </a:r>
                      <a:endParaRPr kumimoji="1" lang="ja-JP" altLang="en-US" sz="1400" b="1" dirty="0"/>
                    </a:p>
                  </a:txBody>
                  <a:tcPr marL="91439" marR="91439" anchor="ctr">
                    <a:solidFill>
                      <a:srgbClr val="FFFFCC"/>
                    </a:solidFill>
                  </a:tcPr>
                </a:tc>
                <a:tc>
                  <a:txBody>
                    <a:bodyPr/>
                    <a:lstStyle/>
                    <a:p>
                      <a:pPr algn="ctr"/>
                      <a:r>
                        <a:rPr kumimoji="1" lang="ja-JP" altLang="en-US" sz="1400" b="1" dirty="0" smtClean="0"/>
                        <a:t>介護従業者に関する情報の公表</a:t>
                      </a:r>
                      <a:endParaRPr kumimoji="1" lang="ja-JP" altLang="en-US" sz="1400" b="1" dirty="0"/>
                    </a:p>
                  </a:txBody>
                  <a:tcPr marL="91439" marR="91439" anchor="ctr">
                    <a:solidFill>
                      <a:srgbClr val="FFFFCC"/>
                    </a:solidFill>
                  </a:tcPr>
                </a:tc>
              </a:tr>
              <a:tr h="921464">
                <a:tc>
                  <a:txBody>
                    <a:bodyPr/>
                    <a:lstStyle/>
                    <a:p>
                      <a:pPr algn="ctr"/>
                      <a:r>
                        <a:rPr kumimoji="1" lang="ja-JP" altLang="en-US" sz="1400" dirty="0" smtClean="0">
                          <a:solidFill>
                            <a:schemeClr val="tx1"/>
                          </a:solidFill>
                        </a:rPr>
                        <a:t>概　要</a:t>
                      </a:r>
                      <a:endParaRPr kumimoji="1" lang="ja-JP" altLang="en-US" sz="1400" dirty="0">
                        <a:solidFill>
                          <a:schemeClr val="tx1"/>
                        </a:solidFill>
                      </a:endParaRPr>
                    </a:p>
                  </a:txBody>
                  <a:tcPr marL="91439" marR="91439" anchor="ctr"/>
                </a:tc>
                <a:tc>
                  <a:txBody>
                    <a:bodyPr/>
                    <a:lstStyle/>
                    <a:p>
                      <a:r>
                        <a:rPr kumimoji="1" lang="ja-JP" altLang="en-US" sz="1400" dirty="0" smtClean="0">
                          <a:solidFill>
                            <a:schemeClr val="tx1"/>
                          </a:solidFill>
                        </a:rPr>
                        <a:t>市町村は、地域包括支援センターが設置されたとき等について、センターの業務内容及び運営状況に関する情報を公表する。</a:t>
                      </a:r>
                      <a:endParaRPr kumimoji="1" lang="ja-JP" altLang="en-US" sz="1400" dirty="0">
                        <a:solidFill>
                          <a:schemeClr val="tx1"/>
                        </a:solidFill>
                      </a:endParaRPr>
                    </a:p>
                  </a:txBody>
                  <a:tcPr marL="91439" marR="91439" anchor="ctr"/>
                </a:tc>
                <a:tc>
                  <a:txBody>
                    <a:bodyPr/>
                    <a:lstStyle/>
                    <a:p>
                      <a:r>
                        <a:rPr kumimoji="1" lang="ja-JP" altLang="en-US" sz="1400" dirty="0" smtClean="0">
                          <a:solidFill>
                            <a:schemeClr val="tx1"/>
                          </a:solidFill>
                        </a:rPr>
                        <a:t>市町村は、地域で生活支援等を行う事業者からサービス内容等に関する情報の提供を受け、公表する。</a:t>
                      </a:r>
                      <a:endParaRPr kumimoji="1" lang="ja-JP" altLang="en-US" sz="1400" dirty="0">
                        <a:solidFill>
                          <a:schemeClr val="tx1"/>
                        </a:solidFill>
                      </a:endParaRPr>
                    </a:p>
                  </a:txBody>
                  <a:tcPr marL="91439" marR="91439" anchor="ctr"/>
                </a:tc>
                <a:tc>
                  <a:txBody>
                    <a:bodyPr/>
                    <a:lstStyle/>
                    <a:p>
                      <a:r>
                        <a:rPr kumimoji="1" lang="ja-JP" altLang="en-US" sz="1400" dirty="0" smtClean="0">
                          <a:solidFill>
                            <a:schemeClr val="tx1"/>
                          </a:solidFill>
                        </a:rPr>
                        <a:t>現在公表されている情報に、介護従業者に関する情報をさらに追加する。</a:t>
                      </a:r>
                      <a:endParaRPr kumimoji="1" lang="ja-JP" altLang="en-US" sz="1400" dirty="0">
                        <a:solidFill>
                          <a:schemeClr val="tx1"/>
                        </a:solidFill>
                      </a:endParaRPr>
                    </a:p>
                  </a:txBody>
                  <a:tcPr marL="91439" marR="91439" anchor="ctr"/>
                </a:tc>
              </a:tr>
              <a:tr h="1198056">
                <a:tc>
                  <a:txBody>
                    <a:bodyPr/>
                    <a:lstStyle/>
                    <a:p>
                      <a:pPr algn="ctr"/>
                      <a:r>
                        <a:rPr kumimoji="1" lang="ja-JP" altLang="en-US" sz="1400" dirty="0" smtClean="0">
                          <a:solidFill>
                            <a:schemeClr val="tx1"/>
                          </a:solidFill>
                        </a:rPr>
                        <a:t>公表する</a:t>
                      </a:r>
                      <a:endParaRPr kumimoji="1" lang="en-US" altLang="ja-JP" sz="1400" dirty="0" smtClean="0">
                        <a:solidFill>
                          <a:schemeClr val="tx1"/>
                        </a:solidFill>
                      </a:endParaRPr>
                    </a:p>
                    <a:p>
                      <a:pPr algn="ctr"/>
                      <a:r>
                        <a:rPr kumimoji="1" lang="ja-JP" altLang="en-US" sz="1400" dirty="0" smtClean="0">
                          <a:solidFill>
                            <a:schemeClr val="tx1"/>
                          </a:solidFill>
                        </a:rPr>
                        <a:t>項目</a:t>
                      </a:r>
                    </a:p>
                  </a:txBody>
                  <a:tcPr marL="91439" marR="91439" anchor="ctr"/>
                </a:tc>
                <a:tc>
                  <a:txBody>
                    <a:bodyPr/>
                    <a:lstStyle/>
                    <a:p>
                      <a:pPr marL="182563" indent="-182563"/>
                      <a:r>
                        <a:rPr kumimoji="1" lang="ja-JP" altLang="en-US" sz="1400" dirty="0" smtClean="0">
                          <a:solidFill>
                            <a:schemeClr val="tx1"/>
                          </a:solidFill>
                        </a:rPr>
                        <a:t>■　相談する地域住民にとって必要と考えられる情報</a:t>
                      </a:r>
                    </a:p>
                    <a:p>
                      <a:pPr marL="447675" indent="-447675">
                        <a:spcBef>
                          <a:spcPts val="600"/>
                        </a:spcBef>
                      </a:pPr>
                      <a:r>
                        <a:rPr kumimoji="1" lang="ja-JP" altLang="en-US" sz="1400" dirty="0" smtClean="0">
                          <a:solidFill>
                            <a:schemeClr val="tx1"/>
                          </a:solidFill>
                        </a:rPr>
                        <a:t>　（例）センター名、運営主体、住所、業務内容、活動実績等</a:t>
                      </a:r>
                      <a:endParaRPr kumimoji="1" lang="en-US" altLang="ja-JP" sz="1400" dirty="0" smtClean="0">
                        <a:solidFill>
                          <a:schemeClr val="tx1"/>
                        </a:solidFill>
                      </a:endParaRPr>
                    </a:p>
                  </a:txBody>
                  <a:tcPr marL="91439" marR="91439" anchor="ctr"/>
                </a:tc>
                <a:tc>
                  <a:txBody>
                    <a:bodyPr/>
                    <a:lstStyle/>
                    <a:p>
                      <a:pPr marL="180000" indent="-457200"/>
                      <a:r>
                        <a:rPr kumimoji="1" lang="ja-JP" altLang="en-US" sz="1400" dirty="0" smtClean="0">
                          <a:solidFill>
                            <a:schemeClr val="tx1"/>
                          </a:solidFill>
                        </a:rPr>
                        <a:t>■　市町村が把握している生活支援等の情報</a:t>
                      </a:r>
                    </a:p>
                    <a:p>
                      <a:pPr marL="447675" indent="-447675">
                        <a:spcBef>
                          <a:spcPts val="600"/>
                        </a:spcBef>
                      </a:pPr>
                      <a:r>
                        <a:rPr kumimoji="1" lang="ja-JP" altLang="en-US" sz="1400" dirty="0" smtClean="0">
                          <a:solidFill>
                            <a:schemeClr val="tx1"/>
                          </a:solidFill>
                        </a:rPr>
                        <a:t>　（例）事業所名、運営主体、住所、サービス分類、サービス提供地域、利用料　等</a:t>
                      </a:r>
                      <a:endParaRPr kumimoji="1" lang="ja-JP" altLang="en-US" sz="1400" dirty="0">
                        <a:solidFill>
                          <a:schemeClr val="tx1"/>
                        </a:solidFill>
                      </a:endParaRPr>
                    </a:p>
                  </a:txBody>
                  <a:tcPr marL="91439" marR="91439" anchor="ctr"/>
                </a:tc>
                <a:tc>
                  <a:txBody>
                    <a:bodyPr/>
                    <a:lstStyle/>
                    <a:p>
                      <a:pPr marL="182563" indent="-182563"/>
                      <a:r>
                        <a:rPr kumimoji="1" lang="ja-JP" altLang="en-US" sz="1400" dirty="0" smtClean="0">
                          <a:solidFill>
                            <a:schemeClr val="tx1"/>
                          </a:solidFill>
                        </a:rPr>
                        <a:t>■　介護サービスに従事する従業者に関する情報</a:t>
                      </a:r>
                    </a:p>
                    <a:p>
                      <a:pPr marL="447675" indent="-447675">
                        <a:spcBef>
                          <a:spcPts val="600"/>
                        </a:spcBef>
                      </a:pPr>
                      <a:r>
                        <a:rPr kumimoji="1" lang="ja-JP" altLang="en-US" sz="1400" dirty="0" smtClean="0">
                          <a:solidFill>
                            <a:schemeClr val="tx1"/>
                          </a:solidFill>
                        </a:rPr>
                        <a:t>　（例）賃金体系、定昇制度、キャリア段位制度に係る取組　等</a:t>
                      </a:r>
                    </a:p>
                  </a:txBody>
                  <a:tcPr marL="91439" marR="91439" anchor="ctr"/>
                </a:tc>
              </a:tr>
              <a:tr h="836112">
                <a:tc>
                  <a:txBody>
                    <a:bodyPr/>
                    <a:lstStyle/>
                    <a:p>
                      <a:pPr algn="ctr"/>
                      <a:r>
                        <a:rPr kumimoji="1" lang="ja-JP" altLang="en-US" sz="1400" dirty="0" smtClean="0">
                          <a:solidFill>
                            <a:schemeClr val="tx1"/>
                          </a:solidFill>
                        </a:rPr>
                        <a:t>公表主体</a:t>
                      </a:r>
                      <a:endParaRPr kumimoji="1" lang="ja-JP" altLang="en-US" sz="1400" dirty="0">
                        <a:solidFill>
                          <a:schemeClr val="tx1"/>
                        </a:solidFill>
                      </a:endParaRPr>
                    </a:p>
                  </a:txBody>
                  <a:tcPr marL="91439" marR="91439" anchor="ctr"/>
                </a:tc>
                <a:tc>
                  <a:txBody>
                    <a:bodyPr/>
                    <a:lstStyle/>
                    <a:p>
                      <a:pPr marL="182563" indent="-182563"/>
                      <a:r>
                        <a:rPr kumimoji="1" lang="ja-JP" altLang="en-US" sz="1400" dirty="0" smtClean="0">
                          <a:solidFill>
                            <a:schemeClr val="tx1"/>
                          </a:solidFill>
                        </a:rPr>
                        <a:t>■　市町村</a:t>
                      </a:r>
                      <a:endParaRPr kumimoji="1" lang="ja-JP" altLang="en-US" sz="1400" dirty="0">
                        <a:solidFill>
                          <a:schemeClr val="tx1"/>
                        </a:solidFill>
                      </a:endParaRPr>
                    </a:p>
                  </a:txBody>
                  <a:tcPr marL="91439" marR="91439" anchor="ctr"/>
                </a:tc>
                <a:tc>
                  <a:txBody>
                    <a:bodyPr/>
                    <a:lstStyle/>
                    <a:p>
                      <a:pPr marL="182563" indent="-182563"/>
                      <a:r>
                        <a:rPr kumimoji="1" lang="ja-JP" altLang="en-US" sz="1400" dirty="0" smtClean="0">
                          <a:solidFill>
                            <a:schemeClr val="tx1"/>
                          </a:solidFill>
                        </a:rPr>
                        <a:t>■　市町村</a:t>
                      </a:r>
                      <a:endParaRPr kumimoji="1" lang="ja-JP" altLang="en-US" sz="1400" dirty="0">
                        <a:solidFill>
                          <a:schemeClr val="tx1"/>
                        </a:solidFill>
                      </a:endParaRPr>
                    </a:p>
                  </a:txBody>
                  <a:tcPr marL="91439" marR="91439" anchor="ctr"/>
                </a:tc>
                <a:tc>
                  <a:txBody>
                    <a:bodyPr/>
                    <a:lstStyle/>
                    <a:p>
                      <a:endParaRPr kumimoji="1" lang="en-US" altLang="ja-JP" sz="1400" dirty="0" smtClean="0">
                        <a:solidFill>
                          <a:schemeClr val="tx1"/>
                        </a:solidFill>
                      </a:endParaRPr>
                    </a:p>
                    <a:p>
                      <a:r>
                        <a:rPr kumimoji="1" lang="ja-JP" altLang="en-US" sz="1400" dirty="0" smtClean="0">
                          <a:solidFill>
                            <a:schemeClr val="tx1"/>
                          </a:solidFill>
                        </a:rPr>
                        <a:t>■　都道府県</a:t>
                      </a:r>
                    </a:p>
                    <a:p>
                      <a:r>
                        <a:rPr kumimoji="1" lang="ja-JP" altLang="en-US" sz="1400" dirty="0" smtClean="0">
                          <a:solidFill>
                            <a:schemeClr val="tx1"/>
                          </a:solidFill>
                        </a:rPr>
                        <a:t>　</a:t>
                      </a:r>
                      <a:endParaRPr kumimoji="1" lang="ja-JP" altLang="en-US" sz="1400" dirty="0">
                        <a:solidFill>
                          <a:schemeClr val="tx1"/>
                        </a:solidFill>
                      </a:endParaRPr>
                    </a:p>
                  </a:txBody>
                  <a:tcPr marL="91439" marR="91439" anchor="ctr"/>
                </a:tc>
              </a:tr>
              <a:tr h="1296144">
                <a:tc>
                  <a:txBody>
                    <a:bodyPr/>
                    <a:lstStyle/>
                    <a:p>
                      <a:pPr algn="ctr"/>
                      <a:r>
                        <a:rPr kumimoji="1" lang="ja-JP" altLang="en-US" sz="1400" dirty="0" smtClean="0">
                          <a:solidFill>
                            <a:schemeClr val="tx1"/>
                          </a:solidFill>
                        </a:rPr>
                        <a:t>公表時期</a:t>
                      </a:r>
                      <a:endParaRPr kumimoji="1" lang="ja-JP" altLang="en-US" sz="1400" dirty="0">
                        <a:solidFill>
                          <a:schemeClr val="tx1"/>
                        </a:solidFill>
                      </a:endParaRPr>
                    </a:p>
                  </a:txBody>
                  <a:tcPr marL="91439" marR="91439" anchor="ctr"/>
                </a:tc>
                <a:tc>
                  <a:txBody>
                    <a:bodyPr/>
                    <a:lstStyle/>
                    <a:p>
                      <a:pPr marL="182563" indent="-182563"/>
                      <a:r>
                        <a:rPr kumimoji="1" lang="ja-JP" altLang="en-US" sz="1400" dirty="0" smtClean="0">
                          <a:solidFill>
                            <a:schemeClr val="tx1"/>
                          </a:solidFill>
                        </a:rPr>
                        <a:t>■　設置時　等</a:t>
                      </a:r>
                      <a:endParaRPr kumimoji="1" lang="en-US" altLang="ja-JP" sz="1400" dirty="0" smtClean="0">
                        <a:solidFill>
                          <a:schemeClr val="tx1"/>
                        </a:solidFill>
                      </a:endParaRPr>
                    </a:p>
                    <a:p>
                      <a:pPr marL="182563" indent="-182563"/>
                      <a:r>
                        <a:rPr kumimoji="1" lang="en-US" altLang="ja-JP" sz="1400" dirty="0" smtClean="0">
                          <a:solidFill>
                            <a:schemeClr val="tx1"/>
                          </a:solidFill>
                        </a:rPr>
                        <a:t>※</a:t>
                      </a:r>
                      <a:r>
                        <a:rPr kumimoji="1" lang="ja-JP" altLang="en-US" sz="1400" dirty="0" smtClean="0">
                          <a:solidFill>
                            <a:schemeClr val="tx1"/>
                          </a:solidFill>
                        </a:rPr>
                        <a:t>公表内容に変更が生じた場合は随時更新が可能</a:t>
                      </a:r>
                      <a:endParaRPr kumimoji="1" lang="ja-JP" altLang="en-US" sz="1400" dirty="0">
                        <a:solidFill>
                          <a:schemeClr val="tx1"/>
                        </a:solidFill>
                      </a:endParaRPr>
                    </a:p>
                  </a:txBody>
                  <a:tcPr marL="91439" marR="91439" anchor="ctr"/>
                </a:tc>
                <a:tc>
                  <a:txBody>
                    <a:bodyPr/>
                    <a:lstStyle/>
                    <a:p>
                      <a:pPr marL="180000" indent="-457200"/>
                      <a:r>
                        <a:rPr kumimoji="1" lang="ja-JP" altLang="en-US" sz="1400" dirty="0" smtClean="0">
                          <a:solidFill>
                            <a:schemeClr val="tx1"/>
                          </a:solidFill>
                        </a:rPr>
                        <a:t>■　生活支援等に関する情報を把握した時　等</a:t>
                      </a:r>
                      <a:endParaRPr kumimoji="1" lang="en-US" altLang="ja-JP" sz="1400" dirty="0" smtClean="0">
                        <a:solidFill>
                          <a:schemeClr val="tx1"/>
                        </a:solidFill>
                      </a:endParaRPr>
                    </a:p>
                    <a:p>
                      <a:pPr marL="180000" indent="-457200"/>
                      <a:r>
                        <a:rPr kumimoji="1" lang="en-US" altLang="ja-JP" sz="1400" dirty="0" smtClean="0">
                          <a:solidFill>
                            <a:schemeClr val="tx1"/>
                          </a:solidFill>
                        </a:rPr>
                        <a:t>※</a:t>
                      </a:r>
                      <a:r>
                        <a:rPr kumimoji="1" lang="ja-JP" altLang="en-US" sz="1400" dirty="0" smtClean="0">
                          <a:solidFill>
                            <a:schemeClr val="tx1"/>
                          </a:solidFill>
                        </a:rPr>
                        <a:t>新たな情報を把握した時、公表内容に変更が生じた場合は随時更新が可能</a:t>
                      </a:r>
                      <a:endParaRPr kumimoji="1" lang="ja-JP" altLang="en-US" sz="1400" dirty="0">
                        <a:solidFill>
                          <a:schemeClr val="tx1"/>
                        </a:solidFill>
                      </a:endParaRPr>
                    </a:p>
                  </a:txBody>
                  <a:tcPr marL="91439" marR="91439" anchor="ctr"/>
                </a:tc>
                <a:tc>
                  <a:txBody>
                    <a:bodyPr/>
                    <a:lstStyle/>
                    <a:p>
                      <a:pPr marL="180000" indent="-457200"/>
                      <a:r>
                        <a:rPr kumimoji="1" lang="ja-JP" altLang="en-US" sz="1400" dirty="0" smtClean="0">
                          <a:solidFill>
                            <a:schemeClr val="tx1"/>
                          </a:solidFill>
                        </a:rPr>
                        <a:t>■　毎年度の介護サービス情報の公表時期にあわせて公表</a:t>
                      </a:r>
                    </a:p>
                  </a:txBody>
                  <a:tcPr marL="91439" marR="91439" anchor="ctr"/>
                </a:tc>
              </a:tr>
            </a:tbl>
          </a:graphicData>
        </a:graphic>
      </p:graphicFrame>
      <p:sp>
        <p:nvSpPr>
          <p:cNvPr id="8" name="テキスト ボックス 7"/>
          <p:cNvSpPr txBox="1"/>
          <p:nvPr/>
        </p:nvSpPr>
        <p:spPr bwMode="gray">
          <a:xfrm>
            <a:off x="91098" y="6093296"/>
            <a:ext cx="9124378" cy="523220"/>
          </a:xfrm>
          <a:prstGeom prst="rect">
            <a:avLst/>
          </a:prstGeom>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180000" indent="-457200"/>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　それぞれの具体的な公表内容について</a:t>
            </a:r>
            <a:r>
              <a:rPr lang="ja-JP" altLang="en-US" sz="1400" dirty="0">
                <a:latin typeface="HG丸ｺﾞｼｯｸM-PRO" pitchFamily="50" charset="-128"/>
                <a:ea typeface="HG丸ｺﾞｼｯｸM-PRO" pitchFamily="50" charset="-128"/>
              </a:rPr>
              <a:t>は</a:t>
            </a:r>
            <a:r>
              <a:rPr lang="ja-JP" altLang="en-US" sz="1400" dirty="0" smtClean="0">
                <a:latin typeface="HG丸ｺﾞｼｯｸM-PRO" pitchFamily="50" charset="-128"/>
                <a:ea typeface="HG丸ｺﾞｼｯｸM-PRO" pitchFamily="50" charset="-128"/>
              </a:rPr>
              <a:t>、社会保障審議会介護保険部会のとりまとめ内容等を踏まえ検討を行っていく予定。</a:t>
            </a:r>
            <a:endParaRPr lang="en-US" altLang="ja-JP" sz="1400" dirty="0" smtClean="0">
              <a:latin typeface="HG丸ｺﾞｼｯｸM-PRO" pitchFamily="50" charset="-128"/>
              <a:ea typeface="HG丸ｺﾞｼｯｸM-PRO" pitchFamily="50" charset="-128"/>
            </a:endParaRPr>
          </a:p>
        </p:txBody>
      </p:sp>
      <p:sp>
        <p:nvSpPr>
          <p:cNvPr id="2" name="正方形/長方形 1"/>
          <p:cNvSpPr/>
          <p:nvPr/>
        </p:nvSpPr>
        <p:spPr>
          <a:xfrm>
            <a:off x="223566" y="2204864"/>
            <a:ext cx="9505056" cy="12241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13</a:t>
            </a:r>
            <a:endParaRPr kumimoji="1" lang="ja-JP" altLang="en-US" sz="1600" dirty="0"/>
          </a:p>
        </p:txBody>
      </p:sp>
      <p:sp>
        <p:nvSpPr>
          <p:cNvPr id="9" name="正方形/長方形 8"/>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56108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2349" y="965041"/>
            <a:ext cx="9278568" cy="5170646"/>
          </a:xfrm>
          <a:prstGeom prst="rect">
            <a:avLst/>
          </a:prstGeom>
          <a:ln>
            <a:solidFill>
              <a:schemeClr val="accent1"/>
            </a:solidFill>
          </a:ln>
        </p:spPr>
        <p:txBody>
          <a:bodyPr wrap="square">
            <a:spAutoFit/>
          </a:bodyPr>
          <a:lstStyle/>
          <a:p>
            <a:pPr marL="180000" indent="-457200"/>
            <a:r>
              <a:rPr lang="ja-JP" altLang="en-US" sz="1500" dirty="0"/>
              <a:t>６．介護サービス情報公表制度の見直し</a:t>
            </a:r>
          </a:p>
          <a:p>
            <a:pPr marL="180000" indent="-457200"/>
            <a:endParaRPr lang="ja-JP" altLang="en-US" sz="1500" dirty="0"/>
          </a:p>
          <a:p>
            <a:pPr marL="180000" indent="-457200"/>
            <a:r>
              <a:rPr lang="ja-JP" altLang="en-US" sz="1500" dirty="0"/>
              <a:t>○　情報公表制度は平成</a:t>
            </a:r>
            <a:r>
              <a:rPr lang="en-US" altLang="ja-JP" sz="1500" dirty="0"/>
              <a:t>18</a:t>
            </a:r>
            <a:r>
              <a:rPr lang="ja-JP" altLang="en-US" sz="1500" dirty="0"/>
              <a:t>年度から制度化されたものであるが、介護サービスの利用者やその家族等が介護サービス事業所や施設を比較・検討して適切に選択するための情報を都道府県がインターネット等で提供する仕組みとして、現在、全国約</a:t>
            </a:r>
            <a:r>
              <a:rPr lang="en-US" altLang="ja-JP" sz="1500" dirty="0"/>
              <a:t>17</a:t>
            </a:r>
            <a:r>
              <a:rPr lang="ja-JP" altLang="en-US" sz="1500" dirty="0"/>
              <a:t>万か所の介護サービス事業所の情報が公表されている。</a:t>
            </a:r>
          </a:p>
          <a:p>
            <a:pPr marL="180000" indent="-457200"/>
            <a:endParaRPr lang="ja-JP" altLang="en-US" sz="1500" dirty="0"/>
          </a:p>
          <a:p>
            <a:pPr marL="180000" indent="-457200"/>
            <a:r>
              <a:rPr lang="ja-JP" altLang="en-US" sz="1500" dirty="0"/>
              <a:t>○　地域包括ケアシステム構築の観点から考えると、高齢者が住み慣れた地域での生活を継続するために有益な情報である地域包括支援センターと配食や見守り等の生活支援の情報については、現在の公表制度では情報を入手できないことから、これらの情報についても、既に全国に定着している本公表制度を活用し、介護サービスの情報と一体的に集約した上で、広く情報発信していくことが適当である。</a:t>
            </a:r>
          </a:p>
          <a:p>
            <a:pPr marL="180000" indent="-457200"/>
            <a:endParaRPr lang="ja-JP" altLang="en-US" sz="1500" dirty="0"/>
          </a:p>
          <a:p>
            <a:pPr marL="180000" indent="-457200"/>
            <a:r>
              <a:rPr lang="ja-JP" altLang="en-US" sz="1500" dirty="0"/>
              <a:t>○　また、平成</a:t>
            </a:r>
            <a:r>
              <a:rPr lang="en-US" altLang="ja-JP" sz="1500" dirty="0"/>
              <a:t>23</a:t>
            </a:r>
            <a:r>
              <a:rPr lang="ja-JP" altLang="en-US" sz="1500" dirty="0"/>
              <a:t>年の改正の際、事業者による雇用管理の取組を進めることを目的とし、都道府県に対して、介護サービスの質及び介護従業者に関する情報について公表を行うよう配慮するとの規定が設けられたが、現在のところ、これらの情報を公表している都道府県は少ない。今後、介護人材の確保が重要となる中、各事業所における雇用管理の取組を推進することが重要であり、現行の従業者等に関する情報公表の仕組みについて、円滑に事業所が情報を公表できるよう見直しを行う必要がある。なお、この点に関し、従業者の処遇に関わる情報として介護プロフェッショナルキャリア段位制度の情報等について公表すべきとの意見があった。</a:t>
            </a:r>
          </a:p>
          <a:p>
            <a:pPr marL="180000" indent="-457200"/>
            <a:endParaRPr lang="ja-JP" altLang="en-US" sz="1500" dirty="0"/>
          </a:p>
          <a:p>
            <a:pPr marL="180000" indent="-457200"/>
            <a:r>
              <a:rPr lang="ja-JP" altLang="en-US" sz="1500" dirty="0"/>
              <a:t>○　さらに、サービスの質の担保の観点から、通所介護の設備を利用して提供している法定外の宿泊サービスについての情報公表も行う必要がある。また、利用者や家族は介護サービスの情報を必ずしもホームページを通じて入手するのではないことから、地域の高齢者ボランティア等を活用して、地域包括支援センター等で情報公表システムを用いて利用者や家族に分かりやすく情報提供するなどの工夫も重要である。</a:t>
            </a:r>
          </a:p>
        </p:txBody>
      </p:sp>
      <p:sp>
        <p:nvSpPr>
          <p:cNvPr id="3" name="正方形/長方形 2"/>
          <p:cNvSpPr/>
          <p:nvPr/>
        </p:nvSpPr>
        <p:spPr>
          <a:xfrm>
            <a:off x="508974" y="188641"/>
            <a:ext cx="8805317" cy="646331"/>
          </a:xfrm>
          <a:prstGeom prst="rect">
            <a:avLst/>
          </a:prstGeom>
        </p:spPr>
        <p:txBody>
          <a:bodyPr wrap="square">
            <a:spAutoFit/>
          </a:bodyPr>
          <a:lstStyle/>
          <a:p>
            <a:pPr algn="ctr"/>
            <a:r>
              <a:rPr lang="ja-JP" altLang="en-US" sz="2000" dirty="0" smtClean="0"/>
              <a:t>（参考）介護</a:t>
            </a:r>
            <a:r>
              <a:rPr lang="ja-JP" altLang="en-US" sz="2000" dirty="0"/>
              <a:t>保険制度の見直しに関する</a:t>
            </a:r>
            <a:r>
              <a:rPr lang="ja-JP" altLang="en-US" sz="2000" dirty="0" smtClean="0"/>
              <a:t>意見（抄）</a:t>
            </a:r>
            <a:endParaRPr lang="en-US" altLang="ja-JP" sz="2000" dirty="0" smtClean="0"/>
          </a:p>
          <a:p>
            <a:pPr algn="ctr"/>
            <a:r>
              <a:rPr lang="ja-JP" altLang="en-US" sz="1600" dirty="0" smtClean="0"/>
              <a:t>（平成</a:t>
            </a:r>
            <a:r>
              <a:rPr lang="ja-JP" altLang="en-US" sz="1600" dirty="0"/>
              <a:t>２５年１２月</a:t>
            </a:r>
            <a:r>
              <a:rPr lang="ja-JP" altLang="en-US" sz="1600" dirty="0" smtClean="0"/>
              <a:t>２０日社会</a:t>
            </a:r>
            <a:r>
              <a:rPr lang="ja-JP" altLang="en-US" sz="1600" dirty="0"/>
              <a:t>保障審議会介護保険</a:t>
            </a:r>
            <a:r>
              <a:rPr lang="ja-JP" altLang="en-US" sz="1600" dirty="0" smtClean="0"/>
              <a:t>部会）</a:t>
            </a:r>
            <a:endParaRPr lang="ja-JP" altLang="en-US" sz="1600" dirty="0"/>
          </a:p>
        </p:txBody>
      </p:sp>
      <p:sp>
        <p:nvSpPr>
          <p:cNvPr id="4" name="正方形/長方形 3"/>
          <p:cNvSpPr/>
          <p:nvPr/>
        </p:nvSpPr>
        <p:spPr>
          <a:xfrm rot="5400000">
            <a:off x="-111767"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6247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84355" y="620688"/>
            <a:ext cx="9163369" cy="230832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457200"/>
            <a:r>
              <a:rPr lang="ja-JP" altLang="en-US" sz="1600" dirty="0" smtClean="0">
                <a:solidFill>
                  <a:prstClr val="black"/>
                </a:solidFill>
                <a:latin typeface="HGSｺﾞｼｯｸM" pitchFamily="50" charset="-128"/>
                <a:ea typeface="HGSｺﾞｼｯｸM" pitchFamily="50" charset="-128"/>
              </a:rPr>
              <a:t>○　地域包括ケアシステム構築の観点から、現在公表されている介護サービス事業所の他に、地域包括支援センターと配食や見守り等の生活支援の情報について、本公表制度を活用し、広く国民に情報発信を行う。</a:t>
            </a:r>
            <a:endParaRPr lang="en-US" altLang="ja-JP" sz="1600" dirty="0" smtClean="0">
              <a:solidFill>
                <a:prstClr val="black"/>
              </a:solidFill>
              <a:latin typeface="HGSｺﾞｼｯｸM" pitchFamily="50" charset="-128"/>
              <a:ea typeface="HGSｺﾞｼｯｸM" pitchFamily="50" charset="-128"/>
            </a:endParaRPr>
          </a:p>
          <a:p>
            <a:pPr marL="180000" indent="-457200"/>
            <a:r>
              <a:rPr lang="ja-JP" altLang="en-US" sz="1600" dirty="0">
                <a:solidFill>
                  <a:prstClr val="black"/>
                </a:solidFill>
                <a:latin typeface="HGSｺﾞｼｯｸM" pitchFamily="50" charset="-128"/>
                <a:ea typeface="HGSｺﾞｼｯｸM" pitchFamily="50" charset="-128"/>
              </a:rPr>
              <a:t>　　また</a:t>
            </a:r>
            <a:r>
              <a:rPr lang="ja-JP" altLang="en-US" sz="1600" dirty="0" smtClean="0">
                <a:solidFill>
                  <a:prstClr val="black"/>
                </a:solidFill>
                <a:latin typeface="HGSｺﾞｼｯｸM" pitchFamily="50" charset="-128"/>
                <a:ea typeface="HGSｺﾞｼｯｸM" pitchFamily="50" charset="-128"/>
              </a:rPr>
              <a:t>、通所</a:t>
            </a:r>
            <a:r>
              <a:rPr lang="ja-JP" altLang="en-US" sz="1600" dirty="0">
                <a:solidFill>
                  <a:prstClr val="black"/>
                </a:solidFill>
                <a:latin typeface="HGSｺﾞｼｯｸM" pitchFamily="50" charset="-128"/>
                <a:ea typeface="HGSｺﾞｼｯｸM" pitchFamily="50" charset="-128"/>
              </a:rPr>
              <a:t>介護の設備を利用して提供している法定外の宿泊サービスの</a:t>
            </a:r>
            <a:r>
              <a:rPr lang="ja-JP" altLang="en-US" sz="1600" dirty="0" smtClean="0">
                <a:solidFill>
                  <a:prstClr val="black"/>
                </a:solidFill>
                <a:latin typeface="HGSｺﾞｼｯｸM" pitchFamily="50" charset="-128"/>
                <a:ea typeface="HGSｺﾞｼｯｸM" pitchFamily="50" charset="-128"/>
              </a:rPr>
              <a:t>情報も公表。</a:t>
            </a:r>
          </a:p>
          <a:p>
            <a:pPr marL="180000" indent="-457200"/>
            <a:r>
              <a:rPr lang="ja-JP" altLang="en-US" sz="1600" dirty="0" smtClean="0">
                <a:solidFill>
                  <a:prstClr val="black"/>
                </a:solidFill>
                <a:latin typeface="HGSｺﾞｼｯｸM" pitchFamily="50" charset="-128"/>
                <a:ea typeface="HGSｺﾞｼｯｸM" pitchFamily="50" charset="-128"/>
              </a:rPr>
              <a:t>○　今後、介護人材の確保が</a:t>
            </a:r>
            <a:r>
              <a:rPr lang="ja-JP" altLang="en-US" sz="1600" dirty="0">
                <a:solidFill>
                  <a:prstClr val="black"/>
                </a:solidFill>
                <a:latin typeface="HGSｺﾞｼｯｸM" pitchFamily="50" charset="-128"/>
                <a:ea typeface="HGSｺﾞｼｯｸM" pitchFamily="50" charset="-128"/>
              </a:rPr>
              <a:t>重要となる中</a:t>
            </a:r>
            <a:r>
              <a:rPr lang="ja-JP" altLang="en-US" sz="1600" dirty="0" smtClean="0">
                <a:solidFill>
                  <a:prstClr val="black"/>
                </a:solidFill>
                <a:latin typeface="HGSｺﾞｼｯｸM" pitchFamily="50" charset="-128"/>
                <a:ea typeface="HGSｺﾞｼｯｸM" pitchFamily="50" charset="-128"/>
              </a:rPr>
              <a:t>、各事業所における雇用管理の取組を推進することが重要であり、現行の従業者等に関する情報公表の仕組みについて、円滑に事業所が情報</a:t>
            </a:r>
            <a:r>
              <a:rPr lang="ja-JP" altLang="en-US" sz="1600" dirty="0">
                <a:solidFill>
                  <a:prstClr val="black"/>
                </a:solidFill>
                <a:latin typeface="HGSｺﾞｼｯｸM" pitchFamily="50" charset="-128"/>
                <a:ea typeface="HGSｺﾞｼｯｸM" pitchFamily="50" charset="-128"/>
              </a:rPr>
              <a:t>を公表できる</a:t>
            </a:r>
            <a:r>
              <a:rPr lang="ja-JP" altLang="en-US" sz="1600" smtClean="0">
                <a:solidFill>
                  <a:prstClr val="black"/>
                </a:solidFill>
                <a:latin typeface="HGSｺﾞｼｯｸM" pitchFamily="50" charset="-128"/>
                <a:ea typeface="HGSｺﾞｼｯｸM" pitchFamily="50" charset="-128"/>
              </a:rPr>
              <a:t>よう見直しを</a:t>
            </a:r>
            <a:r>
              <a:rPr lang="ja-JP" altLang="en-US" sz="1600" dirty="0" smtClean="0">
                <a:solidFill>
                  <a:prstClr val="black"/>
                </a:solidFill>
                <a:latin typeface="HGSｺﾞｼｯｸM" pitchFamily="50" charset="-128"/>
                <a:ea typeface="HGSｺﾞｼｯｸM" pitchFamily="50" charset="-128"/>
              </a:rPr>
              <a:t>行う。</a:t>
            </a:r>
            <a:endParaRPr lang="en-US" altLang="ja-JP" sz="1600" dirty="0" smtClean="0">
              <a:solidFill>
                <a:prstClr val="black"/>
              </a:solidFill>
              <a:latin typeface="HGSｺﾞｼｯｸM" pitchFamily="50" charset="-128"/>
              <a:ea typeface="HGSｺﾞｼｯｸM" pitchFamily="50" charset="-128"/>
            </a:endParaRPr>
          </a:p>
          <a:p>
            <a:pPr marL="180000" indent="-457200"/>
            <a:r>
              <a:rPr lang="ja-JP" altLang="en-US" sz="1600" dirty="0" smtClean="0">
                <a:solidFill>
                  <a:prstClr val="black"/>
                </a:solidFill>
                <a:latin typeface="HGSｺﾞｼｯｸM" pitchFamily="50" charset="-128"/>
                <a:ea typeface="HGSｺﾞｼｯｸM" pitchFamily="50" charset="-128"/>
              </a:rPr>
              <a:t>○　インターネットを通じて情報を入手することができない方に対しても、地域包括支援センター等で情報公表システムを活用して分かりやすく情報提供するなどの工夫が必要。</a:t>
            </a:r>
            <a:endParaRPr lang="en-US" altLang="ja-JP" sz="1600" dirty="0" smtClean="0">
              <a:solidFill>
                <a:prstClr val="black"/>
              </a:solidFill>
              <a:latin typeface="HGSｺﾞｼｯｸM" pitchFamily="50" charset="-128"/>
              <a:ea typeface="HGSｺﾞｼｯｸM" pitchFamily="50" charset="-128"/>
            </a:endParaRPr>
          </a:p>
        </p:txBody>
      </p:sp>
      <p:sp>
        <p:nvSpPr>
          <p:cNvPr id="41" name="正方形/長方形 40"/>
          <p:cNvSpPr/>
          <p:nvPr/>
        </p:nvSpPr>
        <p:spPr>
          <a:xfrm>
            <a:off x="4638734" y="3140968"/>
            <a:ext cx="4931018" cy="3528392"/>
          </a:xfrm>
          <a:prstGeom prst="rect">
            <a:avLst/>
          </a:prstGeom>
          <a:ln w="38100">
            <a:solidFill>
              <a:schemeClr val="accent3"/>
            </a:solidFill>
          </a:ln>
        </p:spPr>
        <p:style>
          <a:lnRef idx="2">
            <a:schemeClr val="dk1"/>
          </a:lnRef>
          <a:fillRef idx="1">
            <a:schemeClr val="lt1"/>
          </a:fillRef>
          <a:effectRef idx="0">
            <a:schemeClr val="dk1"/>
          </a:effectRef>
          <a:fontRef idx="minor">
            <a:schemeClr val="dk1"/>
          </a:fontRef>
        </p:style>
        <p:txBody>
          <a:bodyPr rtlCol="0" anchor="t"/>
          <a:lstStyle/>
          <a:p>
            <a:r>
              <a:rPr lang="ja-JP" altLang="en-US" sz="1400" dirty="0" smtClean="0">
                <a:solidFill>
                  <a:prstClr val="black"/>
                </a:solidFill>
                <a:latin typeface="HG丸ｺﾞｼｯｸM-PRO" pitchFamily="50" charset="-128"/>
                <a:ea typeface="HG丸ｺﾞｼｯｸM-PRO" pitchFamily="50" charset="-128"/>
              </a:rPr>
              <a:t>＜掲載イメージ＞</a:t>
            </a:r>
            <a:endParaRPr lang="ja-JP" altLang="en-US" sz="1400" dirty="0">
              <a:solidFill>
                <a:prstClr val="black"/>
              </a:solidFill>
              <a:latin typeface="HG丸ｺﾞｼｯｸM-PRO" pitchFamily="50" charset="-128"/>
              <a:ea typeface="HG丸ｺﾞｼｯｸM-PRO" pitchFamily="50" charset="-128"/>
            </a:endParaRPr>
          </a:p>
        </p:txBody>
      </p:sp>
      <p:sp>
        <p:nvSpPr>
          <p:cNvPr id="7" name="円/楕円 6"/>
          <p:cNvSpPr/>
          <p:nvPr/>
        </p:nvSpPr>
        <p:spPr>
          <a:xfrm>
            <a:off x="5291867" y="3926299"/>
            <a:ext cx="3670268" cy="25270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719" y="4077072"/>
            <a:ext cx="930381" cy="767686"/>
          </a:xfrm>
          <a:prstGeom prst="rect">
            <a:avLst/>
          </a:prstGeom>
        </p:spPr>
      </p:pic>
      <p:pic>
        <p:nvPicPr>
          <p:cNvPr id="61" name="図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604" y="5229200"/>
            <a:ext cx="930381" cy="767686"/>
          </a:xfrm>
          <a:prstGeom prst="rect">
            <a:avLst/>
          </a:prstGeom>
        </p:spPr>
      </p:pic>
      <p:pic>
        <p:nvPicPr>
          <p:cNvPr id="64" name="図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8653" y="4301305"/>
            <a:ext cx="930381" cy="767686"/>
          </a:xfrm>
          <a:prstGeom prst="rect">
            <a:avLst/>
          </a:prstGeom>
        </p:spPr>
      </p:pic>
      <p:grpSp>
        <p:nvGrpSpPr>
          <p:cNvPr id="32" name="グループ化 31"/>
          <p:cNvGrpSpPr/>
          <p:nvPr/>
        </p:nvGrpSpPr>
        <p:grpSpPr>
          <a:xfrm>
            <a:off x="6983142" y="3597418"/>
            <a:ext cx="930381" cy="767686"/>
            <a:chOff x="1822898" y="5049240"/>
            <a:chExt cx="720000" cy="540000"/>
          </a:xfrm>
        </p:grpSpPr>
        <p:pic>
          <p:nvPicPr>
            <p:cNvPr id="51" name="図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898" y="5049240"/>
              <a:ext cx="720000" cy="540000"/>
            </a:xfrm>
            <a:prstGeom prst="rect">
              <a:avLst/>
            </a:prstGeom>
          </p:spPr>
        </p:pic>
        <p:pic>
          <p:nvPicPr>
            <p:cNvPr id="24" name="図 23"/>
            <p:cNvPicPr>
              <a:picLocks/>
            </p:cNvPicPr>
            <p:nvPr/>
          </p:nvPicPr>
          <p:blipFill>
            <a:blip r:embed="rId5" cstate="print">
              <a:extLst>
                <a:ext uri="{BEBA8EAE-BF5A-486C-A8C5-ECC9F3942E4B}">
                  <a14:imgProps xmlns:a14="http://schemas.microsoft.com/office/drawing/2010/main">
                    <a14:imgLayer r:embed="rId6">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73686" y="5103240"/>
              <a:ext cx="360000" cy="216000"/>
            </a:xfrm>
            <a:prstGeom prst="rect">
              <a:avLst/>
            </a:prstGeom>
            <a:solidFill>
              <a:srgbClr val="FFFF66"/>
            </a:solidFill>
          </p:spPr>
        </p:pic>
      </p:grpSp>
      <p:grpSp>
        <p:nvGrpSpPr>
          <p:cNvPr id="44" name="グループ化 43"/>
          <p:cNvGrpSpPr/>
          <p:nvPr/>
        </p:nvGrpSpPr>
        <p:grpSpPr>
          <a:xfrm>
            <a:off x="7684883" y="5445224"/>
            <a:ext cx="930381" cy="767686"/>
            <a:chOff x="2472634" y="6273376"/>
            <a:chExt cx="720000" cy="540000"/>
          </a:xfrm>
        </p:grpSpPr>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2634" y="6273376"/>
              <a:ext cx="720000" cy="540000"/>
            </a:xfrm>
            <a:prstGeom prst="rect">
              <a:avLst/>
            </a:prstGeom>
          </p:spPr>
        </p:pic>
        <p:pic>
          <p:nvPicPr>
            <p:cNvPr id="16" name="図 15"/>
            <p:cNvPicPr>
              <a:picLocks/>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2555808" y="6342979"/>
              <a:ext cx="288000" cy="198000"/>
            </a:xfrm>
            <a:prstGeom prst="rect">
              <a:avLst/>
            </a:prstGeom>
          </p:spPr>
        </p:pic>
      </p:grpSp>
      <p:sp>
        <p:nvSpPr>
          <p:cNvPr id="57" name="テキスト ボックス 56"/>
          <p:cNvSpPr txBox="1"/>
          <p:nvPr/>
        </p:nvSpPr>
        <p:spPr>
          <a:xfrm>
            <a:off x="4769837" y="3789042"/>
            <a:ext cx="1740206" cy="218641"/>
          </a:xfrm>
          <a:prstGeom prst="roundRect">
            <a:avLst/>
          </a:prstGeom>
          <a:solidFill>
            <a:srgbClr val="FFFF99"/>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200" b="1" dirty="0" smtClean="0">
                <a:solidFill>
                  <a:prstClr val="black"/>
                </a:solidFill>
                <a:latin typeface="HG丸ｺﾞｼｯｸM-PRO" pitchFamily="50" charset="-128"/>
                <a:ea typeface="HG丸ｺﾞｼｯｸM-PRO" pitchFamily="50" charset="-128"/>
              </a:rPr>
              <a:t>地域包括支援センター</a:t>
            </a:r>
            <a:endParaRPr lang="ja-JP" altLang="en-US" sz="1200" b="1" dirty="0">
              <a:solidFill>
                <a:prstClr val="black"/>
              </a:solidFill>
              <a:latin typeface="HG丸ｺﾞｼｯｸM-PRO" pitchFamily="50" charset="-128"/>
              <a:ea typeface="HG丸ｺﾞｼｯｸM-PRO" pitchFamily="50" charset="-128"/>
            </a:endParaRPr>
          </a:p>
        </p:txBody>
      </p:sp>
      <p:sp>
        <p:nvSpPr>
          <p:cNvPr id="58" name="テキスト ボックス 57"/>
          <p:cNvSpPr txBox="1"/>
          <p:nvPr/>
        </p:nvSpPr>
        <p:spPr>
          <a:xfrm>
            <a:off x="6847351" y="3284986"/>
            <a:ext cx="1510087" cy="218641"/>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100" dirty="0" smtClean="0">
                <a:solidFill>
                  <a:prstClr val="black"/>
                </a:solidFill>
                <a:latin typeface="HG丸ｺﾞｼｯｸM-PRO" pitchFamily="50" charset="-128"/>
                <a:ea typeface="HG丸ｺﾞｼｯｸM-PRO" pitchFamily="50" charset="-128"/>
              </a:rPr>
              <a:t>居宅介護支援事業所</a:t>
            </a:r>
            <a:endParaRPr lang="ja-JP" altLang="en-US" sz="1100" dirty="0">
              <a:solidFill>
                <a:prstClr val="black"/>
              </a:solidFill>
              <a:latin typeface="HG丸ｺﾞｼｯｸM-PRO" pitchFamily="50" charset="-128"/>
              <a:ea typeface="HG丸ｺﾞｼｯｸM-PRO" pitchFamily="50" charset="-128"/>
            </a:endParaRPr>
          </a:p>
        </p:txBody>
      </p:sp>
      <p:sp>
        <p:nvSpPr>
          <p:cNvPr id="59" name="テキスト ボックス 58"/>
          <p:cNvSpPr txBox="1"/>
          <p:nvPr/>
        </p:nvSpPr>
        <p:spPr>
          <a:xfrm>
            <a:off x="7991495" y="3861048"/>
            <a:ext cx="1365754" cy="218641"/>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100" dirty="0">
                <a:solidFill>
                  <a:prstClr val="black"/>
                </a:solidFill>
                <a:latin typeface="HG丸ｺﾞｼｯｸM-PRO" pitchFamily="50" charset="-128"/>
                <a:ea typeface="HG丸ｺﾞｼｯｸM-PRO" pitchFamily="50" charset="-128"/>
              </a:rPr>
              <a:t>訪問</a:t>
            </a:r>
            <a:r>
              <a:rPr lang="ja-JP" altLang="en-US" sz="1100" dirty="0" smtClean="0">
                <a:solidFill>
                  <a:prstClr val="black"/>
                </a:solidFill>
                <a:latin typeface="HG丸ｺﾞｼｯｸM-PRO" pitchFamily="50" charset="-128"/>
                <a:ea typeface="HG丸ｺﾞｼｯｸM-PRO" pitchFamily="50" charset="-128"/>
              </a:rPr>
              <a:t>介護事業所等</a:t>
            </a:r>
            <a:endParaRPr lang="ja-JP" altLang="en-US" sz="11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7684884" y="6306705"/>
            <a:ext cx="1546576" cy="218641"/>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100" dirty="0" smtClean="0">
                <a:solidFill>
                  <a:prstClr val="black"/>
                </a:solidFill>
                <a:latin typeface="HG丸ｺﾞｼｯｸM-PRO" pitchFamily="50" charset="-128"/>
                <a:ea typeface="HG丸ｺﾞｼｯｸM-PRO" pitchFamily="50" charset="-128"/>
              </a:rPr>
              <a:t>介護老人福祉施設等</a:t>
            </a:r>
            <a:endParaRPr lang="ja-JP" altLang="en-US" sz="1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003750" y="6093298"/>
            <a:ext cx="1428322" cy="218641"/>
          </a:xfrm>
          <a:prstGeom prst="roundRect">
            <a:avLst/>
          </a:prstGeom>
          <a:solidFill>
            <a:schemeClr val="accent6">
              <a:lumMod val="20000"/>
              <a:lumOff val="80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200" b="1" dirty="0" smtClean="0">
                <a:solidFill>
                  <a:prstClr val="black"/>
                </a:solidFill>
                <a:latin typeface="HG丸ｺﾞｼｯｸM-PRO" pitchFamily="50" charset="-128"/>
                <a:ea typeface="HG丸ｺﾞｼｯｸM-PRO" pitchFamily="50" charset="-128"/>
              </a:rPr>
              <a:t>配食サービス等</a:t>
            </a:r>
            <a:endParaRPr lang="ja-JP" altLang="en-US" sz="1200" b="1" dirty="0">
              <a:solidFill>
                <a:prstClr val="black"/>
              </a:solidFill>
              <a:latin typeface="HG丸ｺﾞｼｯｸM-PRO" pitchFamily="50" charset="-128"/>
              <a:ea typeface="HG丸ｺﾞｼｯｸM-PRO" pitchFamily="50" charset="-128"/>
            </a:endParaRP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7631" y="4510859"/>
            <a:ext cx="914631" cy="862359"/>
          </a:xfrm>
          <a:prstGeom prst="rect">
            <a:avLst/>
          </a:prstGeom>
        </p:spPr>
      </p:pic>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2710" y="4597195"/>
            <a:ext cx="956757" cy="883585"/>
          </a:xfrm>
          <a:prstGeom prst="rect">
            <a:avLst/>
          </a:prstGeom>
        </p:spPr>
      </p:pic>
      <p:sp>
        <p:nvSpPr>
          <p:cNvPr id="69" name="タイトル 1"/>
          <p:cNvSpPr txBox="1">
            <a:spLocks/>
          </p:cNvSpPr>
          <p:nvPr/>
        </p:nvSpPr>
        <p:spPr bwMode="auto">
          <a:xfrm>
            <a:off x="138478" y="44624"/>
            <a:ext cx="9706333" cy="404664"/>
          </a:xfrm>
          <a:prstGeom prst="rect">
            <a:avLst/>
          </a:prstGeom>
          <a:solidFill>
            <a:srgbClr val="FFFFCC"/>
          </a:solidFill>
          <a:ln w="9525">
            <a:solidFill>
              <a:srgbClr val="2D2D8A">
                <a:lumMod val="75000"/>
              </a:srgb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b="1" dirty="0" smtClean="0">
                <a:solidFill>
                  <a:schemeClr val="tx1"/>
                </a:solidFill>
                <a:latin typeface="HGS創英角ｺﾞｼｯｸUB" panose="020B0900000000000000" pitchFamily="50" charset="-128"/>
                <a:ea typeface="HGS創英角ｺﾞｼｯｸUB" panose="020B0900000000000000" pitchFamily="50" charset="-128"/>
              </a:rPr>
              <a:t>介護サービス情報公表制度見直しの全体像</a:t>
            </a:r>
            <a:endParaRPr lang="ja-JP" altLang="en-US" sz="2400" b="1" kern="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68" name="角丸四角形 67"/>
          <p:cNvSpPr/>
          <p:nvPr/>
        </p:nvSpPr>
        <p:spPr>
          <a:xfrm>
            <a:off x="506263" y="6093298"/>
            <a:ext cx="2924620" cy="728621"/>
          </a:xfrm>
          <a:prstGeom prst="roundRect">
            <a:avLst>
              <a:gd name="adj" fmla="val 829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1400" dirty="0" smtClean="0">
              <a:solidFill>
                <a:prstClr val="white"/>
              </a:solidFill>
            </a:endParaRPr>
          </a:p>
          <a:p>
            <a:pPr algn="ctr"/>
            <a:endParaRPr lang="en-US" altLang="ja-JP" sz="1400" dirty="0">
              <a:solidFill>
                <a:prstClr val="white"/>
              </a:solidFill>
            </a:endParaRPr>
          </a:p>
          <a:p>
            <a:pPr algn="ctr"/>
            <a:r>
              <a:rPr lang="en-US" altLang="ja-JP" sz="1200" dirty="0" smtClean="0">
                <a:solidFill>
                  <a:prstClr val="white"/>
                </a:solidFill>
              </a:rPr>
              <a:t>※</a:t>
            </a:r>
            <a:r>
              <a:rPr lang="ja-JP" altLang="en-US" sz="1200" dirty="0" smtClean="0">
                <a:solidFill>
                  <a:prstClr val="white"/>
                </a:solidFill>
              </a:rPr>
              <a:t>キャリア段位制度の情報等も検討</a:t>
            </a:r>
            <a:endParaRPr lang="ja-JP" altLang="en-US" sz="1200" dirty="0">
              <a:solidFill>
                <a:prstClr val="white"/>
              </a:solidFill>
            </a:endParaRPr>
          </a:p>
        </p:txBody>
      </p:sp>
      <p:sp>
        <p:nvSpPr>
          <p:cNvPr id="72" name="角丸四角形 71"/>
          <p:cNvSpPr/>
          <p:nvPr/>
        </p:nvSpPr>
        <p:spPr>
          <a:xfrm>
            <a:off x="544547" y="3605657"/>
            <a:ext cx="2886337" cy="1156552"/>
          </a:xfrm>
          <a:prstGeom prst="roundRect">
            <a:avLst>
              <a:gd name="adj" fmla="val 8298"/>
            </a:avLst>
          </a:prstGeom>
          <a:solidFill>
            <a:schemeClr val="accent3"/>
          </a:solidFill>
          <a:ln/>
        </p:spPr>
        <p:style>
          <a:lnRef idx="0">
            <a:schemeClr val="accent6"/>
          </a:lnRef>
          <a:fillRef idx="1001">
            <a:schemeClr val="dk2"/>
          </a:fillRef>
          <a:effectRef idx="3">
            <a:schemeClr val="accent6"/>
          </a:effectRef>
          <a:fontRef idx="minor">
            <a:schemeClr val="lt1"/>
          </a:fontRef>
        </p:style>
        <p:txBody>
          <a:bodyPr rtlCol="0" anchor="ctr"/>
          <a:lstStyle/>
          <a:p>
            <a:pPr algn="ctr"/>
            <a:endParaRPr lang="ja-JP" altLang="en-US" sz="1400" dirty="0">
              <a:solidFill>
                <a:prstClr val="white"/>
              </a:solidFill>
            </a:endParaRPr>
          </a:p>
        </p:txBody>
      </p:sp>
      <p:sp>
        <p:nvSpPr>
          <p:cNvPr id="73" name="角丸四角形 72"/>
          <p:cNvSpPr/>
          <p:nvPr/>
        </p:nvSpPr>
        <p:spPr>
          <a:xfrm>
            <a:off x="726794" y="3759209"/>
            <a:ext cx="2561938" cy="342000"/>
          </a:xfrm>
          <a:prstGeom prst="roundRect">
            <a:avLst/>
          </a:prstGeom>
          <a:ln w="38100">
            <a:solidFill>
              <a:schemeClr val="accent3"/>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地域包括支援センター</a:t>
            </a:r>
            <a:endParaRPr lang="ja-JP" altLang="en-US" sz="1400" dirty="0">
              <a:solidFill>
                <a:prstClr val="black"/>
              </a:solidFill>
            </a:endParaRPr>
          </a:p>
        </p:txBody>
      </p:sp>
      <p:sp>
        <p:nvSpPr>
          <p:cNvPr id="75" name="角丸四角形 74"/>
          <p:cNvSpPr/>
          <p:nvPr/>
        </p:nvSpPr>
        <p:spPr>
          <a:xfrm>
            <a:off x="726794" y="4191257"/>
            <a:ext cx="2561938" cy="342000"/>
          </a:xfrm>
          <a:prstGeom prst="roundRect">
            <a:avLst/>
          </a:prstGeom>
          <a:ln w="38100">
            <a:solidFill>
              <a:schemeClr val="accent3"/>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生活支援サービス</a:t>
            </a:r>
            <a:endParaRPr lang="ja-JP" altLang="en-US" sz="1400" dirty="0">
              <a:solidFill>
                <a:prstClr val="black"/>
              </a:solidFill>
            </a:endParaRPr>
          </a:p>
        </p:txBody>
      </p:sp>
      <p:sp>
        <p:nvSpPr>
          <p:cNvPr id="80" name="角丸四角形 79"/>
          <p:cNvSpPr/>
          <p:nvPr/>
        </p:nvSpPr>
        <p:spPr>
          <a:xfrm>
            <a:off x="778720" y="6183344"/>
            <a:ext cx="2338875" cy="342000"/>
          </a:xfrm>
          <a:prstGeom prst="round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従業者に関する情報</a:t>
            </a:r>
            <a:endParaRPr lang="ja-JP" altLang="en-US" sz="1400" dirty="0">
              <a:solidFill>
                <a:prstClr val="black"/>
              </a:solidFill>
            </a:endParaRPr>
          </a:p>
        </p:txBody>
      </p:sp>
      <p:sp>
        <p:nvSpPr>
          <p:cNvPr id="81" name="角丸四角形 80"/>
          <p:cNvSpPr/>
          <p:nvPr/>
        </p:nvSpPr>
        <p:spPr>
          <a:xfrm>
            <a:off x="584234" y="4911336"/>
            <a:ext cx="2846649" cy="533888"/>
          </a:xfrm>
          <a:prstGeom prst="roundRect">
            <a:avLst/>
          </a:prstGeom>
          <a:ln w="9525">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通所介護の宿泊サービス情報</a:t>
            </a:r>
            <a:endParaRPr lang="en-US" altLang="ja-JP" sz="1400" dirty="0" smtClean="0">
              <a:solidFill>
                <a:prstClr val="black"/>
              </a:solidFill>
            </a:endParaRPr>
          </a:p>
          <a:p>
            <a:pPr algn="ctr"/>
            <a:r>
              <a:rPr lang="en-US" altLang="ja-JP" sz="1200" dirty="0" smtClean="0">
                <a:solidFill>
                  <a:prstClr val="black"/>
                </a:solidFill>
              </a:rPr>
              <a:t>※</a:t>
            </a:r>
            <a:r>
              <a:rPr lang="ja-JP" altLang="en-US" sz="1200" dirty="0" smtClean="0">
                <a:solidFill>
                  <a:prstClr val="black"/>
                </a:solidFill>
              </a:rPr>
              <a:t>通所介護の情報に追加</a:t>
            </a:r>
            <a:endParaRPr lang="ja-JP" altLang="en-US" sz="1200" dirty="0">
              <a:solidFill>
                <a:prstClr val="black"/>
              </a:solidFill>
            </a:endParaRPr>
          </a:p>
        </p:txBody>
      </p:sp>
      <p:sp>
        <p:nvSpPr>
          <p:cNvPr id="2" name="正方形/長方形 1"/>
          <p:cNvSpPr/>
          <p:nvPr/>
        </p:nvSpPr>
        <p:spPr>
          <a:xfrm>
            <a:off x="118213" y="3131413"/>
            <a:ext cx="3352760" cy="42586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kumimoji="1" lang="ja-JP" altLang="en-US" dirty="0" smtClean="0"/>
              <a:t>新たに国民に情報発信</a:t>
            </a:r>
            <a:endParaRPr kumimoji="1" lang="ja-JP" altLang="en-US" dirty="0"/>
          </a:p>
        </p:txBody>
      </p:sp>
      <p:sp>
        <p:nvSpPr>
          <p:cNvPr id="82" name="正方形/長方形 81"/>
          <p:cNvSpPr/>
          <p:nvPr/>
        </p:nvSpPr>
        <p:spPr>
          <a:xfrm>
            <a:off x="165718" y="5631446"/>
            <a:ext cx="3742616" cy="42586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ja-JP" altLang="en-US" dirty="0"/>
              <a:t>人材確保の観点から活用を促進</a:t>
            </a:r>
          </a:p>
        </p:txBody>
      </p:sp>
      <p:sp>
        <p:nvSpPr>
          <p:cNvPr id="10" name="右矢印 9"/>
          <p:cNvSpPr/>
          <p:nvPr/>
        </p:nvSpPr>
        <p:spPr>
          <a:xfrm>
            <a:off x="3430883" y="3675926"/>
            <a:ext cx="1207851" cy="1086285"/>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14</a:t>
            </a:r>
            <a:endParaRPr kumimoji="1" lang="ja-JP" altLang="en-US" sz="1600" dirty="0"/>
          </a:p>
        </p:txBody>
      </p:sp>
      <p:sp>
        <p:nvSpPr>
          <p:cNvPr id="33" name="正方形/長方形 32"/>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74315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15920" y="44624"/>
            <a:ext cx="9772836" cy="400110"/>
          </a:xfrm>
          <a:prstGeom prst="rect">
            <a:avLst/>
          </a:prstGeom>
          <a:noFill/>
        </p:spPr>
        <p:txBody>
          <a:bodyPr wrap="square" rtlCol="0">
            <a:spAutoFit/>
          </a:bodyPr>
          <a:lstStyle/>
          <a:p>
            <a:pPr marL="271463" indent="-271463"/>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生活支援・介護予防サービスへの民間企業の参入推進</a:t>
            </a:r>
            <a:endParaRPr kumimoji="1" lang="ja-JP" altLang="en-US" sz="20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003" y="2276872"/>
            <a:ext cx="2881550" cy="234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861" y="2690044"/>
            <a:ext cx="1896756" cy="13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正方形/長方形 39"/>
          <p:cNvSpPr/>
          <p:nvPr/>
        </p:nvSpPr>
        <p:spPr>
          <a:xfrm>
            <a:off x="5094566" y="1836095"/>
            <a:ext cx="3958536" cy="724445"/>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179388" indent="-179388"/>
            <a:r>
              <a:rPr lang="ja-JP" altLang="en-US" sz="1400" dirty="0" smtClean="0">
                <a:solidFill>
                  <a:prstClr val="black"/>
                </a:solidFill>
                <a:latin typeface="メイリオ" pitchFamily="50" charset="-128"/>
                <a:ea typeface="メイリオ" pitchFamily="50" charset="-128"/>
              </a:rPr>
              <a:t>例２　喫茶店にサロンを併設し、認知症の方・家族を支援</a:t>
            </a:r>
            <a:endParaRPr lang="ja-JP" altLang="en-US" sz="1400" dirty="0">
              <a:solidFill>
                <a:prstClr val="black"/>
              </a:solidFill>
              <a:latin typeface="メイリオ" pitchFamily="50" charset="-128"/>
              <a:ea typeface="メイリオ" pitchFamily="50" charset="-128"/>
            </a:endParaRPr>
          </a:p>
        </p:txBody>
      </p:sp>
      <p:sp>
        <p:nvSpPr>
          <p:cNvPr id="41" name="正方形/長方形 40"/>
          <p:cNvSpPr/>
          <p:nvPr/>
        </p:nvSpPr>
        <p:spPr>
          <a:xfrm>
            <a:off x="632216" y="1840460"/>
            <a:ext cx="4030510" cy="724445"/>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179388" indent="-179388"/>
            <a:r>
              <a:rPr lang="ja-JP" altLang="en-US" sz="1400" dirty="0" smtClean="0">
                <a:solidFill>
                  <a:prstClr val="black"/>
                </a:solidFill>
                <a:latin typeface="メイリオ" pitchFamily="50" charset="-128"/>
                <a:ea typeface="メイリオ" pitchFamily="50" charset="-128"/>
              </a:rPr>
              <a:t>例１　スーパー・コンビニ等の店舗にサロン・体操教室などを組み合わせ</a:t>
            </a:r>
            <a:endParaRPr lang="ja-JP" altLang="en-US" sz="1400" dirty="0">
              <a:solidFill>
                <a:prstClr val="black"/>
              </a:solidFill>
              <a:latin typeface="メイリオ" pitchFamily="50" charset="-128"/>
              <a:ea typeface="メイリオ" pitchFamily="50" charset="-128"/>
            </a:endParaRPr>
          </a:p>
        </p:txBody>
      </p:sp>
      <p:sp>
        <p:nvSpPr>
          <p:cNvPr id="10" name="正方形/長方形 9"/>
          <p:cNvSpPr/>
          <p:nvPr/>
        </p:nvSpPr>
        <p:spPr>
          <a:xfrm>
            <a:off x="54075" y="404665"/>
            <a:ext cx="9644434" cy="3816424"/>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rtlCol="0" anchor="t" anchorCtr="0"/>
          <a:lstStyle/>
          <a:p>
            <a:pPr marL="177800" indent="-177800"/>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272349" y="459830"/>
            <a:ext cx="9356540" cy="1384995"/>
          </a:xfrm>
          <a:prstGeom prst="rect">
            <a:avLst/>
          </a:prstGeom>
          <a:noFill/>
        </p:spPr>
        <p:txBody>
          <a:bodyPr wrap="square" rtlCol="0">
            <a:spAutoFit/>
          </a:bodyPr>
          <a:lstStyle/>
          <a:p>
            <a:pPr marL="177800" indent="-177800"/>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民間</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14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健康増進・生活</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支援・介護予防サービスの多機能</a:t>
            </a:r>
            <a:r>
              <a:rPr lang="ja-JP" altLang="en-US" sz="14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拠点</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「街のワクワク（</a:t>
            </a:r>
            <a:r>
              <a:rPr lang="en-US" altLang="ja-JP"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WAC </a:t>
            </a:r>
            <a:r>
              <a:rPr lang="en-US" altLang="ja-JP" sz="1400" u="sng" dirty="0" err="1">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WAC</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）プレイス」（仮称）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と称して、</a:t>
            </a:r>
            <a:r>
              <a:rPr lang="ja-JP" altLang="en-US" sz="14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市町村に一元的に情報集約して住民に提供する仕組み</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構築</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63538" indent="-177800"/>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63538"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１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例えばスーパー</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・コンビニ、飲食店、フィットネスクラブ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63538"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　①総合相談・健康相談、②訪問型サービス、③通所型サービス、④買い物支援、⑤宅配・配食サービス、⑥見守り</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8713" y="4293096"/>
            <a:ext cx="9644434" cy="2448272"/>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rtlCol="0" anchor="t" anchorCtr="0"/>
          <a:lstStyle/>
          <a:p>
            <a:pPr marL="177800" indent="-177800"/>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7933" y="4422592"/>
            <a:ext cx="9644434" cy="2246769"/>
          </a:xfrm>
          <a:prstGeom prst="rect">
            <a:avLst/>
          </a:prstGeom>
          <a:noFill/>
        </p:spPr>
        <p:txBody>
          <a:bodyPr wrap="square" rtlCol="0">
            <a:spAutoFit/>
          </a:bodyPr>
          <a:lstStyle/>
          <a:p>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「日本再興戦略」改訂</a:t>
            </a:r>
            <a:r>
              <a:rPr lang="en-GB" altLang="ja-JP" sz="1400" dirty="0" smtClean="0">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未来への挑戦</a:t>
            </a:r>
            <a:r>
              <a:rPr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日閣議</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決定・抜粋）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第二　３つのアクションプラン</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二．戦略市場創造プラン</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テーマ１：国民の「健康寿命」の延伸</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（３）新たに講ずべき具体的施策</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ii</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）公的保険外のサービス産業の活性化</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②ヘルスケア産業を担う民間事業者等が創意工夫を発揮できる市場環境の整備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163638" indent="-84138"/>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民間</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企業（コンビニ、飲食店等）による健康増進・生活支援・介護予防サービスの多機能拠点（</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総合</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相談、訪問・通所サービス、宅配・配食サービス、見守り等）を「街のワクワク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(WAC WAC)</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プレイス」（仮称）として、市町村にその情報を一元的に集約して住民に提供する仕組みを来年度中に構築する。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3" name="テキスト ボックス 12"/>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15</a:t>
            </a:r>
            <a:endParaRPr kumimoji="1" lang="ja-JP" altLang="en-US" sz="1600" dirty="0"/>
          </a:p>
        </p:txBody>
      </p:sp>
      <p:sp>
        <p:nvSpPr>
          <p:cNvPr id="14" name="正方形/長方形 13"/>
          <p:cNvSpPr/>
          <p:nvPr/>
        </p:nvSpPr>
        <p:spPr>
          <a:xfrm rot="5400000">
            <a:off x="-66613" y="6455984"/>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37324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4378" y="44624"/>
            <a:ext cx="9590453" cy="504055"/>
          </a:xfrm>
          <a:solidFill>
            <a:srgbClr val="002060"/>
          </a:solidFill>
          <a:ln w="12700">
            <a:solidFill>
              <a:schemeClr val="tx1"/>
            </a:solidFill>
          </a:ln>
        </p:spPr>
        <p:txBody>
          <a:bodyPr>
            <a:normAutofit/>
          </a:bodyPr>
          <a:lstStyle/>
          <a:p>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介護サービス情報公表システム改修の概要（</a:t>
            </a:r>
            <a:r>
              <a:rPr lang="en-US" altLang="ja-JP" sz="2400" b="1" dirty="0" smtClean="0">
                <a:solidFill>
                  <a:schemeClr val="bg1"/>
                </a:solidFill>
                <a:latin typeface="HGP創英角ｺﾞｼｯｸUB" panose="020B0900000000000000" pitchFamily="50" charset="-128"/>
                <a:ea typeface="HGP創英角ｺﾞｼｯｸUB" panose="020B0900000000000000" pitchFamily="50" charset="-128"/>
              </a:rPr>
              <a:t>H26.10</a:t>
            </a: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月リリース分）</a:t>
            </a:r>
            <a:endParaRPr kumimoji="1"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94378" y="980728"/>
            <a:ext cx="9590453" cy="1224136"/>
          </a:xfrm>
          <a:prstGeom prst="rect">
            <a:avLst/>
          </a:prstGeom>
          <a:solidFill>
            <a:schemeClr val="bg1"/>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smtClean="0">
                <a:solidFill>
                  <a:schemeClr val="tx1"/>
                </a:solidFill>
                <a:latin typeface="+mn-ea"/>
                <a:cs typeface="Meiryo UI" panose="020B0604030504040204" pitchFamily="50" charset="-128"/>
              </a:rPr>
              <a:t>○住所からの検索</a:t>
            </a:r>
            <a:r>
              <a:rPr kumimoji="1" lang="en-US" altLang="ja-JP" sz="1400" dirty="0" smtClean="0">
                <a:solidFill>
                  <a:schemeClr val="tx1"/>
                </a:solidFill>
                <a:latin typeface="+mn-ea"/>
                <a:cs typeface="Meiryo UI" panose="020B0604030504040204" pitchFamily="50" charset="-128"/>
              </a:rPr>
              <a:t>…</a:t>
            </a:r>
            <a:r>
              <a:rPr kumimoji="1" lang="ja-JP" altLang="en-US" sz="1400" dirty="0" smtClean="0">
                <a:solidFill>
                  <a:schemeClr val="tx1"/>
                </a:solidFill>
                <a:latin typeface="+mn-ea"/>
                <a:cs typeface="Meiryo UI" panose="020B0604030504040204" pitchFamily="50" charset="-128"/>
              </a:rPr>
              <a:t>新たに、</a:t>
            </a:r>
            <a:r>
              <a:rPr lang="ja-JP" altLang="en-US" sz="1400" dirty="0" smtClean="0">
                <a:solidFill>
                  <a:schemeClr val="tx1"/>
                </a:solidFill>
                <a:latin typeface="+mn-ea"/>
                <a:cs typeface="Meiryo UI" panose="020B0604030504040204" pitchFamily="50" charset="-128"/>
              </a:rPr>
              <a:t>自宅等を中心に周辺の事業所が検索できる機能を追加。</a:t>
            </a:r>
            <a:endParaRPr lang="en-US" altLang="ja-JP" sz="1400" dirty="0" smtClean="0">
              <a:solidFill>
                <a:schemeClr val="tx1"/>
              </a:solidFill>
              <a:latin typeface="+mn-ea"/>
              <a:cs typeface="Meiryo UI" panose="020B0604030504040204" pitchFamily="50" charset="-128"/>
            </a:endParaRPr>
          </a:p>
          <a:p>
            <a:r>
              <a:rPr lang="ja-JP" altLang="en-US" sz="1400" dirty="0" smtClean="0">
                <a:solidFill>
                  <a:schemeClr val="tx1"/>
                </a:solidFill>
                <a:latin typeface="+mn-ea"/>
                <a:cs typeface="Meiryo UI" panose="020B0604030504040204" pitchFamily="50" charset="-128"/>
              </a:rPr>
              <a:t>○地図からの検索</a:t>
            </a:r>
            <a:r>
              <a:rPr lang="en-US" altLang="ja-JP" sz="1400" dirty="0" smtClean="0">
                <a:solidFill>
                  <a:schemeClr val="tx1"/>
                </a:solidFill>
                <a:latin typeface="+mn-ea"/>
                <a:cs typeface="Meiryo UI" panose="020B0604030504040204" pitchFamily="50" charset="-128"/>
              </a:rPr>
              <a:t>…</a:t>
            </a:r>
            <a:r>
              <a:rPr lang="ja-JP" altLang="en-US" sz="1400" dirty="0" smtClean="0">
                <a:solidFill>
                  <a:schemeClr val="tx1"/>
                </a:solidFill>
                <a:latin typeface="+mn-ea"/>
                <a:cs typeface="Meiryo UI" panose="020B0604030504040204" pitchFamily="50" charset="-128"/>
              </a:rPr>
              <a:t>これまでの都道府県内に限られた検索から、県外の隣接する市町村を一緒に検索することが可能。</a:t>
            </a:r>
            <a:endParaRPr lang="en-US" altLang="ja-JP" sz="1400" dirty="0">
              <a:solidFill>
                <a:schemeClr val="tx1"/>
              </a:solidFill>
              <a:latin typeface="+mn-ea"/>
              <a:cs typeface="Meiryo UI" panose="020B0604030504040204" pitchFamily="50" charset="-128"/>
            </a:endParaRPr>
          </a:p>
          <a:p>
            <a:r>
              <a:rPr lang="ja-JP" altLang="en-US" sz="1400" dirty="0" smtClean="0">
                <a:solidFill>
                  <a:schemeClr val="tx1"/>
                </a:solidFill>
                <a:latin typeface="+mn-ea"/>
                <a:cs typeface="Meiryo UI" panose="020B0604030504040204" pitchFamily="50" charset="-128"/>
              </a:rPr>
              <a:t>○事業所比較機能</a:t>
            </a:r>
            <a:r>
              <a:rPr lang="en-US" altLang="ja-JP" sz="1400" dirty="0" smtClean="0">
                <a:solidFill>
                  <a:schemeClr val="tx1"/>
                </a:solidFill>
                <a:latin typeface="+mn-ea"/>
                <a:cs typeface="Meiryo UI" panose="020B0604030504040204" pitchFamily="50" charset="-128"/>
              </a:rPr>
              <a:t>…</a:t>
            </a:r>
            <a:r>
              <a:rPr lang="ja-JP" altLang="en-US" sz="1400" dirty="0" smtClean="0">
                <a:solidFill>
                  <a:schemeClr val="tx1"/>
                </a:solidFill>
                <a:latin typeface="+mn-ea"/>
                <a:cs typeface="Meiryo UI" panose="020B0604030504040204" pitchFamily="50" charset="-128"/>
              </a:rPr>
              <a:t>一度に比較出来る事業所数を３件から３０件まで拡大。さらに、事業所間で内容が異なる項目を着色。</a:t>
            </a:r>
            <a:endParaRPr lang="en-US" altLang="ja-JP" sz="1400" dirty="0" smtClean="0">
              <a:solidFill>
                <a:schemeClr val="tx1"/>
              </a:solidFill>
              <a:latin typeface="+mn-ea"/>
              <a:cs typeface="Meiryo UI" panose="020B0604030504040204" pitchFamily="50" charset="-128"/>
            </a:endParaRPr>
          </a:p>
          <a:p>
            <a:r>
              <a:rPr kumimoji="1" lang="ja-JP" altLang="en-US" sz="1400" dirty="0" smtClean="0">
                <a:solidFill>
                  <a:schemeClr val="tx1"/>
                </a:solidFill>
                <a:latin typeface="+mn-ea"/>
                <a:cs typeface="Meiryo UI" panose="020B0604030504040204" pitchFamily="50" charset="-128"/>
              </a:rPr>
              <a:t>○検索結果一覧</a:t>
            </a:r>
            <a:r>
              <a:rPr kumimoji="1" lang="en-US" altLang="ja-JP" sz="1400" dirty="0" smtClean="0">
                <a:solidFill>
                  <a:schemeClr val="tx1"/>
                </a:solidFill>
                <a:latin typeface="+mn-ea"/>
                <a:cs typeface="Meiryo UI" panose="020B0604030504040204" pitchFamily="50" charset="-128"/>
              </a:rPr>
              <a:t>…</a:t>
            </a:r>
            <a:r>
              <a:rPr lang="ja-JP" altLang="en-US" sz="1400" dirty="0" smtClean="0">
                <a:solidFill>
                  <a:schemeClr val="tx1"/>
                </a:solidFill>
                <a:latin typeface="+mn-ea"/>
                <a:cs typeface="Meiryo UI" panose="020B0604030504040204" pitchFamily="50" charset="-128"/>
              </a:rPr>
              <a:t>見やすいレイアウトにするとともに、</a:t>
            </a:r>
            <a:r>
              <a:rPr kumimoji="1" lang="ja-JP" altLang="en-US" sz="1400" dirty="0" smtClean="0">
                <a:solidFill>
                  <a:schemeClr val="tx1"/>
                </a:solidFill>
                <a:latin typeface="+mn-ea"/>
                <a:cs typeface="Meiryo UI" panose="020B0604030504040204" pitchFamily="50" charset="-128"/>
              </a:rPr>
              <a:t>１ページにつき５件までの表示から最大５０件まで可能とする。</a:t>
            </a:r>
            <a:endParaRPr kumimoji="1" lang="en-US" altLang="ja-JP" sz="1400" dirty="0" smtClean="0">
              <a:solidFill>
                <a:schemeClr val="tx1"/>
              </a:solidFill>
              <a:latin typeface="+mn-ea"/>
              <a:cs typeface="Meiryo UI" panose="020B0604030504040204" pitchFamily="50" charset="-128"/>
            </a:endParaRPr>
          </a:p>
          <a:p>
            <a:r>
              <a:rPr lang="ja-JP" altLang="en-US" sz="1400" dirty="0" smtClean="0">
                <a:solidFill>
                  <a:schemeClr val="tx1"/>
                </a:solidFill>
                <a:latin typeface="+mn-ea"/>
                <a:cs typeface="Meiryo UI" panose="020B0604030504040204" pitchFamily="50" charset="-128"/>
              </a:rPr>
              <a:t>○その他</a:t>
            </a:r>
            <a:r>
              <a:rPr lang="en-US" altLang="ja-JP" sz="1400" dirty="0" smtClean="0">
                <a:solidFill>
                  <a:schemeClr val="tx1"/>
                </a:solidFill>
                <a:latin typeface="+mn-ea"/>
                <a:cs typeface="Meiryo UI" panose="020B0604030504040204" pitchFamily="50" charset="-128"/>
              </a:rPr>
              <a:t>…</a:t>
            </a:r>
            <a:r>
              <a:rPr lang="ja-JP" altLang="en-US" sz="1400" dirty="0" smtClean="0">
                <a:solidFill>
                  <a:schemeClr val="tx1"/>
                </a:solidFill>
                <a:latin typeface="+mn-ea"/>
                <a:cs typeface="Meiryo UI" panose="020B0604030504040204" pitchFamily="50" charset="-128"/>
              </a:rPr>
              <a:t>全体的に見やすく、使いやすくする観点から改善</a:t>
            </a:r>
            <a:endParaRPr kumimoji="1" lang="ja-JP" altLang="en-US" sz="1400" dirty="0">
              <a:solidFill>
                <a:schemeClr val="tx1"/>
              </a:solidFill>
              <a:latin typeface="+mn-ea"/>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29534065"/>
              </p:ext>
            </p:extLst>
          </p:nvPr>
        </p:nvGraphicFramePr>
        <p:xfrm>
          <a:off x="547000" y="2924945"/>
          <a:ext cx="9012130" cy="3672408"/>
        </p:xfrm>
        <a:graphic>
          <a:graphicData uri="http://schemas.openxmlformats.org/drawingml/2006/table">
            <a:tbl>
              <a:tblPr firstRow="1" bandRow="1">
                <a:tableStyleId>{5940675A-B579-460E-94D1-54222C63F5DA}</a:tableStyleId>
              </a:tblPr>
              <a:tblGrid>
                <a:gridCol w="4506065"/>
                <a:gridCol w="4506065"/>
              </a:tblGrid>
              <a:tr h="358927">
                <a:tc>
                  <a:txBody>
                    <a:bodyPr/>
                    <a:lstStyle/>
                    <a:p>
                      <a:pPr algn="ctr"/>
                      <a:r>
                        <a:rPr kumimoji="1" lang="ja-JP" altLang="en-US" sz="1600" dirty="0" smtClean="0">
                          <a:latin typeface="+mn-ea"/>
                          <a:ea typeface="+mn-ea"/>
                          <a:cs typeface="Meiryo UI" panose="020B0604030504040204" pitchFamily="50" charset="-128"/>
                        </a:rPr>
                        <a:t>現行画面</a:t>
                      </a:r>
                      <a:endParaRPr kumimoji="1" lang="ja-JP" altLang="en-US" sz="1600" dirty="0">
                        <a:latin typeface="+mn-ea"/>
                        <a:ea typeface="+mn-ea"/>
                        <a:cs typeface="Meiryo UI" panose="020B0604030504040204" pitchFamily="50" charset="-128"/>
                      </a:endParaRPr>
                    </a:p>
                  </a:txBody>
                  <a:tcPr marL="99012" marR="99012"/>
                </a:tc>
                <a:tc>
                  <a:txBody>
                    <a:bodyPr/>
                    <a:lstStyle/>
                    <a:p>
                      <a:pPr algn="ctr"/>
                      <a:r>
                        <a:rPr kumimoji="1" lang="ja-JP" altLang="en-US" sz="1600" dirty="0" smtClean="0">
                          <a:latin typeface="+mn-ea"/>
                          <a:ea typeface="+mn-ea"/>
                          <a:cs typeface="Meiryo UI" panose="020B0604030504040204" pitchFamily="50" charset="-128"/>
                        </a:rPr>
                        <a:t>改修後画面（イメージ）</a:t>
                      </a:r>
                      <a:endParaRPr kumimoji="1" lang="ja-JP" altLang="en-US" sz="1600" dirty="0">
                        <a:latin typeface="+mn-ea"/>
                        <a:ea typeface="+mn-ea"/>
                        <a:cs typeface="Meiryo UI" panose="020B0604030504040204" pitchFamily="50" charset="-128"/>
                      </a:endParaRPr>
                    </a:p>
                  </a:txBody>
                  <a:tcPr marL="99012" marR="99012"/>
                </a:tc>
              </a:tr>
              <a:tr h="3313481">
                <a:tc>
                  <a:txBody>
                    <a:bodyPr/>
                    <a:lstStyle/>
                    <a:p>
                      <a:endParaRPr kumimoji="1" lang="ja-JP" altLang="en-US" dirty="0"/>
                    </a:p>
                  </a:txBody>
                  <a:tcPr marL="99012" marR="99012"/>
                </a:tc>
                <a:tc>
                  <a:txBody>
                    <a:bodyPr/>
                    <a:lstStyle/>
                    <a:p>
                      <a:endParaRPr kumimoji="1" lang="ja-JP" altLang="en-US" dirty="0"/>
                    </a:p>
                  </a:txBody>
                  <a:tcPr marL="99012" marR="99012"/>
                </a:tc>
              </a:tr>
            </a:tbl>
          </a:graphicData>
        </a:graphic>
      </p:graphicFrame>
      <p:pic>
        <p:nvPicPr>
          <p:cNvPr id="1026"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48" y="3366357"/>
            <a:ext cx="4067974" cy="308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02_都道府県トップ"/>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555" y="3447740"/>
            <a:ext cx="4226626" cy="308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210354" y="2456892"/>
            <a:ext cx="4020186" cy="360040"/>
          </a:xfrm>
          <a:prstGeom prst="round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「住所からの検索」のイメージ画面の例</a:t>
            </a:r>
            <a:endParaRPr kumimoji="1" lang="ja-JP" altLang="en-US" sz="1600" b="1" dirty="0"/>
          </a:p>
        </p:txBody>
      </p:sp>
      <p:sp>
        <p:nvSpPr>
          <p:cNvPr id="8" name="円/楕円 7"/>
          <p:cNvSpPr/>
          <p:nvPr/>
        </p:nvSpPr>
        <p:spPr>
          <a:xfrm>
            <a:off x="6474711" y="4828855"/>
            <a:ext cx="1243735" cy="462207"/>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4379" y="620688"/>
            <a:ext cx="2183193" cy="360040"/>
          </a:xfrm>
          <a:prstGeom prst="round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主</a:t>
            </a:r>
            <a:r>
              <a:rPr lang="ja-JP" altLang="en-US" sz="1600" b="1" dirty="0" smtClean="0"/>
              <a:t>な改修内容</a:t>
            </a:r>
            <a:endParaRPr kumimoji="1" lang="ja-JP" altLang="en-US" sz="1600" b="1" dirty="0"/>
          </a:p>
        </p:txBody>
      </p:sp>
      <p:sp>
        <p:nvSpPr>
          <p:cNvPr id="12" name="テキスト ボックス 11"/>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16</a:t>
            </a:r>
            <a:endParaRPr kumimoji="1" lang="ja-JP" altLang="en-US" sz="1600" dirty="0"/>
          </a:p>
        </p:txBody>
      </p:sp>
      <p:sp>
        <p:nvSpPr>
          <p:cNvPr id="13" name="正方形/長方形 12"/>
          <p:cNvSpPr/>
          <p:nvPr/>
        </p:nvSpPr>
        <p:spPr>
          <a:xfrm rot="5400000">
            <a:off x="-113897" y="121042"/>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19966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739192071"/>
              </p:ext>
            </p:extLst>
          </p:nvPr>
        </p:nvGraphicFramePr>
        <p:xfrm>
          <a:off x="270099" y="629568"/>
          <a:ext cx="9407785" cy="5654827"/>
        </p:xfrm>
        <a:graphic>
          <a:graphicData uri="http://schemas.openxmlformats.org/drawingml/2006/table">
            <a:tbl>
              <a:tblPr firstRow="1" bandRow="1">
                <a:tableStyleId>{93296810-A885-4BE3-A3E7-6D5BEEA58F35}</a:tableStyleId>
              </a:tblPr>
              <a:tblGrid>
                <a:gridCol w="412245"/>
                <a:gridCol w="2080886"/>
                <a:gridCol w="2053167"/>
                <a:gridCol w="1686530"/>
                <a:gridCol w="1657572"/>
                <a:gridCol w="1517385"/>
              </a:tblGrid>
              <a:tr h="783208">
                <a:tc>
                  <a:txBody>
                    <a:bodyPr/>
                    <a:lstStyle/>
                    <a:p>
                      <a:pPr algn="ctr"/>
                      <a:endParaRPr kumimoji="1" lang="ja-JP" altLang="en-US" sz="16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平成２６年</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１０月</a:t>
                      </a: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HG丸ｺﾞｼｯｸM-PRO" pitchFamily="50" charset="-128"/>
                          <a:ea typeface="HG丸ｺﾞｼｯｸM-PRO" pitchFamily="50" charset="-128"/>
                        </a:rPr>
                        <a:t>平成２７年</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３月</a:t>
                      </a: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HG丸ｺﾞｼｯｸM-PRO" pitchFamily="50" charset="-128"/>
                          <a:ea typeface="HG丸ｺﾞｼｯｸM-PRO" pitchFamily="50" charset="-128"/>
                        </a:rPr>
                        <a:t>平成２７年</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７月</a:t>
                      </a: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平成２７年</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itchFamily="50" charset="-128"/>
                          <a:ea typeface="HG丸ｺﾞｼｯｸM-PRO" pitchFamily="50" charset="-128"/>
                        </a:rPr>
                        <a:t>１０月</a:t>
                      </a:r>
                    </a:p>
                    <a:p>
                      <a:pPr algn="ct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平成２８年度</a:t>
                      </a:r>
                    </a:p>
                    <a:p>
                      <a:pPr algn="ctr"/>
                      <a:r>
                        <a:rPr kumimoji="1" lang="ja-JP" altLang="en-US" sz="1400" dirty="0" smtClean="0">
                          <a:latin typeface="HG丸ｺﾞｼｯｸM-PRO" pitchFamily="50" charset="-128"/>
                          <a:ea typeface="HG丸ｺﾞｼｯｸM-PRO" pitchFamily="50" charset="-128"/>
                        </a:rPr>
                        <a:t>以降</a:t>
                      </a:r>
                    </a:p>
                    <a:p>
                      <a:pPr algn="ct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360">
                <a:tc>
                  <a:txBody>
                    <a:bodyPr/>
                    <a:lstStyle/>
                    <a:p>
                      <a:pPr algn="ctr"/>
                      <a:r>
                        <a:rPr kumimoji="1" lang="ja-JP" altLang="en-US" sz="1600" dirty="0" smtClean="0"/>
                        <a:t>改修事項</a:t>
                      </a:r>
                      <a:endParaRPr kumimoji="1" lang="ja-JP" altLang="en-US" sz="16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457200" algn="ctr"/>
                      <a:r>
                        <a:rPr kumimoji="1" lang="ja-JP" altLang="en-US" sz="1400" dirty="0" smtClean="0">
                          <a:latin typeface="HG丸ｺﾞｼｯｸM-PRO" panose="020F0600000000000000" pitchFamily="50" charset="-128"/>
                          <a:ea typeface="HG丸ｺﾞｼｯｸM-PRO" panose="020F0600000000000000" pitchFamily="50" charset="-128"/>
                        </a:rPr>
                        <a:t>公表画面等機能改善</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000" indent="-457200" algn="ctr"/>
                      <a:r>
                        <a:rPr kumimoji="1" lang="ja-JP" altLang="en-US" sz="1400" dirty="0" smtClean="0">
                          <a:latin typeface="HG丸ｺﾞｼｯｸM-PRO" panose="020F0600000000000000" pitchFamily="50" charset="-128"/>
                          <a:ea typeface="HG丸ｺﾞｼｯｸM-PRO" panose="020F0600000000000000" pitchFamily="50" charset="-128"/>
                        </a:rPr>
                        <a:t>（見やすさ等の改善）</a:t>
                      </a: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457200" algn="ctr"/>
                      <a:r>
                        <a:rPr kumimoji="1" lang="ja-JP" altLang="en-US" sz="1400" dirty="0" smtClean="0">
                          <a:latin typeface="HG丸ｺﾞｼｯｸM-PRO" panose="020F0600000000000000" pitchFamily="50" charset="-128"/>
                          <a:ea typeface="HG丸ｺﾞｼｯｸM-PRO" panose="020F0600000000000000" pitchFamily="50" charset="-128"/>
                        </a:rPr>
                        <a:t>公表画面等機能改善</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000" indent="-457200" algn="ctr"/>
                      <a:r>
                        <a:rPr kumimoji="1" lang="ja-JP" altLang="en-US" sz="1400" dirty="0" smtClean="0">
                          <a:latin typeface="HG丸ｺﾞｼｯｸM-PRO" panose="020F0600000000000000" pitchFamily="50" charset="-128"/>
                          <a:ea typeface="HG丸ｺﾞｼｯｸM-PRO" panose="020F0600000000000000" pitchFamily="50" charset="-128"/>
                        </a:rPr>
                        <a:t>（見やすさ等の改善）</a:t>
                      </a: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indent="-45720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itchFamily="50" charset="-128"/>
                          <a:ea typeface="HG丸ｺﾞｼｯｸM-PRO" pitchFamily="50" charset="-128"/>
                        </a:rPr>
                        <a:t>制度改正の対応</a:t>
                      </a:r>
                      <a:endParaRPr kumimoji="1" lang="ja-JP" altLang="en-US" sz="14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indent="-45720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itchFamily="50" charset="-128"/>
                          <a:ea typeface="HG丸ｺﾞｼｯｸM-PRO" pitchFamily="50" charset="-128"/>
                        </a:rPr>
                        <a:t>制度改正の対応</a:t>
                      </a:r>
                      <a:endParaRPr kumimoji="1" lang="en-US" altLang="ja-JP" sz="1400" dirty="0" smtClean="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457200" algn="ctr"/>
                      <a:r>
                        <a:rPr kumimoji="1" lang="ja-JP" altLang="en-US" sz="1400" dirty="0" smtClean="0">
                          <a:latin typeface="HG丸ｺﾞｼｯｸM-PRO" pitchFamily="50" charset="-128"/>
                          <a:ea typeface="HG丸ｺﾞｼｯｸM-PRO" pitchFamily="50" charset="-128"/>
                        </a:rPr>
                        <a:t>地方分権改革</a:t>
                      </a:r>
                      <a:endParaRPr kumimoji="1" lang="en-US" altLang="ja-JP" sz="1400" dirty="0" smtClean="0">
                        <a:latin typeface="HG丸ｺﾞｼｯｸM-PRO" pitchFamily="50" charset="-128"/>
                        <a:ea typeface="HG丸ｺﾞｼｯｸM-PRO" pitchFamily="50" charset="-128"/>
                      </a:endParaRPr>
                    </a:p>
                    <a:p>
                      <a:pPr marL="180000" indent="-457200" algn="ctr"/>
                      <a:r>
                        <a:rPr kumimoji="1" lang="ja-JP" altLang="en-US" sz="1400" dirty="0" err="1" smtClean="0">
                          <a:latin typeface="HG丸ｺﾞｼｯｸM-PRO" pitchFamily="50" charset="-128"/>
                          <a:ea typeface="HG丸ｺﾞｼｯｸM-PRO" pitchFamily="50" charset="-128"/>
                        </a:rPr>
                        <a:t>への</a:t>
                      </a:r>
                      <a:r>
                        <a:rPr kumimoji="1" lang="ja-JP" altLang="en-US" sz="1400" dirty="0" smtClean="0">
                          <a:latin typeface="HG丸ｺﾞｼｯｸM-PRO" pitchFamily="50" charset="-128"/>
                          <a:ea typeface="HG丸ｺﾞｼｯｸM-PRO" pitchFamily="50" charset="-128"/>
                        </a:rPr>
                        <a:t>対応</a:t>
                      </a:r>
                      <a:endParaRPr kumimoji="1" lang="en-US" altLang="ja-JP" sz="1400" dirty="0" smtClean="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3147">
                <a:tc>
                  <a:txBody>
                    <a:bodyPr/>
                    <a:lstStyle/>
                    <a:p>
                      <a:pPr algn="ctr"/>
                      <a:r>
                        <a:rPr kumimoji="1" lang="ja-JP" altLang="en-US" sz="1600" dirty="0" smtClean="0"/>
                        <a:t>具体的な項目</a:t>
                      </a:r>
                      <a:endParaRPr kumimoji="1" lang="ja-JP" altLang="en-US" sz="1600" dirty="0">
                        <a:latin typeface="HG丸ｺﾞｼｯｸM-PRO" pitchFamily="50" charset="-128"/>
                        <a:ea typeface="HG丸ｺﾞｼｯｸM-PRO"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○住所からの検索</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○比較機能の見直し</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○公表画面のレイアウト等の改善</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○事業所の特色の充実</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　等</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○スマートフォンアプリの開発</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（ＧＰＳ（位置情報）による簡易検索等）</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457200" algn="l"/>
                      <a:endPar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endPar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○従業者に関する情報の追加（キャリア段位に関する取組情報を含む）</a:t>
                      </a:r>
                    </a:p>
                    <a:p>
                      <a:pPr marL="180000" indent="-457200" algn="l"/>
                      <a:endPar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○通所介護の情報に宿泊サービスの情報を追加</a:t>
                      </a:r>
                    </a:p>
                    <a:p>
                      <a:pPr marL="180000" indent="-457200" algn="l"/>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○地域包括支援センター及び生活支援サービスの公表</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p>
                      <a:pPr marL="180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（市町村がシステムを活用）</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457200" algn="l"/>
                      <a:r>
                        <a:rPr kumimoji="1" lang="ja-JP" altLang="en-US" sz="1400" b="0" dirty="0" smtClean="0">
                          <a:solidFill>
                            <a:schemeClr val="tx1"/>
                          </a:solidFill>
                          <a:latin typeface="HG丸ｺﾞｼｯｸM-PRO" panose="020F0600000000000000" pitchFamily="50" charset="-128"/>
                          <a:ea typeface="HG丸ｺﾞｼｯｸM-PRO" panose="020F0600000000000000" pitchFamily="50" charset="-128"/>
                        </a:rPr>
                        <a:t>○都道府県が公表している介護サービス事業所情報の公表・調査等の事務を指定都市に委譲（２８年度中に改修を行い、２９年度を目途に稼働を予定）</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txBody>
                  <a:tcPr marL="99013" marR="990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正方形/長方形 26"/>
          <p:cNvSpPr/>
          <p:nvPr/>
        </p:nvSpPr>
        <p:spPr bwMode="gray">
          <a:xfrm>
            <a:off x="55456" y="44624"/>
            <a:ext cx="9809275" cy="403225"/>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200" b="1" dirty="0" smtClean="0">
                <a:solidFill>
                  <a:schemeClr val="bg1"/>
                </a:solidFill>
                <a:latin typeface="ＤＨＰ平成ゴシックW5" panose="020B0500000000000000" pitchFamily="50" charset="-128"/>
                <a:ea typeface="ＤＨＰ平成ゴシックW5" panose="020B0500000000000000" pitchFamily="50" charset="-128"/>
              </a:rPr>
              <a:t>主な情報公表システム</a:t>
            </a:r>
            <a:r>
              <a:rPr lang="ja-JP" altLang="en-US" sz="2200" b="1" dirty="0">
                <a:solidFill>
                  <a:schemeClr val="bg1"/>
                </a:solidFill>
                <a:latin typeface="ＤＨＰ平成ゴシックW5" panose="020B0500000000000000" pitchFamily="50" charset="-128"/>
                <a:ea typeface="ＤＨＰ平成ゴシックW5" panose="020B0500000000000000" pitchFamily="50" charset="-128"/>
              </a:rPr>
              <a:t>改修の</a:t>
            </a:r>
            <a:r>
              <a:rPr lang="ja-JP" altLang="en-US" sz="2200" b="1" dirty="0" smtClean="0">
                <a:solidFill>
                  <a:schemeClr val="bg1"/>
                </a:solidFill>
                <a:latin typeface="ＤＨＰ平成ゴシックW5" panose="020B0500000000000000" pitchFamily="50" charset="-128"/>
                <a:ea typeface="ＤＨＰ平成ゴシックW5" panose="020B0500000000000000" pitchFamily="50" charset="-128"/>
              </a:rPr>
              <a:t>スケジュール（現時点の予定）</a:t>
            </a:r>
            <a:endParaRPr lang="ja-JP" altLang="en-US" sz="2200" b="1" dirty="0">
              <a:solidFill>
                <a:schemeClr val="bg1"/>
              </a:solidFill>
              <a:latin typeface="ＤＨＰ平成ゴシックW5" panose="020B0500000000000000" pitchFamily="50" charset="-128"/>
              <a:ea typeface="ＤＨＰ平成ゴシックW5" panose="020B0500000000000000" pitchFamily="50" charset="-128"/>
            </a:endParaRPr>
          </a:p>
        </p:txBody>
      </p:sp>
      <p:sp>
        <p:nvSpPr>
          <p:cNvPr id="7" name="テキスト ボックス 6"/>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a:t>
            </a:r>
            <a:r>
              <a:rPr kumimoji="1" lang="en-US" altLang="ja-JP" sz="1600" dirty="0" smtClean="0"/>
              <a:t>17</a:t>
            </a:r>
            <a:endParaRPr kumimoji="1" lang="ja-JP" altLang="en-US" sz="1600" dirty="0"/>
          </a:p>
        </p:txBody>
      </p:sp>
      <p:sp>
        <p:nvSpPr>
          <p:cNvPr id="3" name="テキスト ボックス 2"/>
          <p:cNvSpPr txBox="1"/>
          <p:nvPr/>
        </p:nvSpPr>
        <p:spPr>
          <a:xfrm>
            <a:off x="270099" y="6381328"/>
            <a:ext cx="5400600" cy="307777"/>
          </a:xfrm>
          <a:prstGeom prst="rect">
            <a:avLst/>
          </a:prstGeom>
          <a:noFill/>
        </p:spPr>
        <p:txBody>
          <a:bodyPr wrap="square" rtlCol="0">
            <a:spAutoFit/>
          </a:bodyPr>
          <a:lstStyle/>
          <a:p>
            <a:r>
              <a:rPr kumimoji="1" lang="en-US" altLang="ja-JP" sz="1400" dirty="0" smtClean="0"/>
              <a:t>※</a:t>
            </a:r>
            <a:r>
              <a:rPr kumimoji="1" lang="ja-JP" altLang="en-US" sz="1400" dirty="0" smtClean="0"/>
              <a:t>現時点での予定であり、今後変更の可能性がある</a:t>
            </a:r>
            <a:endParaRPr kumimoji="1" lang="ja-JP" altLang="en-US" sz="1400" dirty="0"/>
          </a:p>
        </p:txBody>
      </p:sp>
      <p:sp>
        <p:nvSpPr>
          <p:cNvPr id="6" name="正方形/長方形 5"/>
          <p:cNvSpPr/>
          <p:nvPr/>
        </p:nvSpPr>
        <p:spPr>
          <a:xfrm rot="5400000">
            <a:off x="-131874" y="6493930"/>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279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2420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0" y="0"/>
            <a:ext cx="9901238" cy="461665"/>
          </a:xfrm>
          <a:prstGeom prst="rect">
            <a:avLst/>
          </a:prstGeom>
          <a:noFill/>
          <a:ln w="9525">
            <a:noFill/>
            <a:miter lim="800000"/>
            <a:headEnd/>
            <a:tailEnd/>
          </a:ln>
        </p:spPr>
        <p:txBody>
          <a:bodyPr>
            <a:spAutoFit/>
          </a:bodyPr>
          <a:lstStyle/>
          <a:p>
            <a:pPr algn="ctr"/>
            <a:r>
              <a:rPr lang="ja-JP" altLang="en-US" sz="2400" b="1" dirty="0" smtClean="0">
                <a:latin typeface="+mn-ea"/>
              </a:rPr>
              <a:t>（参考）地域</a:t>
            </a:r>
            <a:r>
              <a:rPr lang="ja-JP" altLang="en-US" sz="2400" b="1" dirty="0">
                <a:latin typeface="+mn-ea"/>
              </a:rPr>
              <a:t>包括支援センターの設置</a:t>
            </a:r>
            <a:r>
              <a:rPr lang="ja-JP" altLang="en-US" sz="2400" b="1" dirty="0" smtClean="0">
                <a:latin typeface="+mn-ea"/>
              </a:rPr>
              <a:t>状況</a:t>
            </a:r>
            <a:endParaRPr lang="ja-JP" altLang="en-US" sz="2400" b="1" dirty="0">
              <a:latin typeface="+mn-ea"/>
            </a:endParaRPr>
          </a:p>
        </p:txBody>
      </p:sp>
      <p:sp>
        <p:nvSpPr>
          <p:cNvPr id="7" name="角丸四角形 6"/>
          <p:cNvSpPr/>
          <p:nvPr/>
        </p:nvSpPr>
        <p:spPr>
          <a:xfrm>
            <a:off x="486123" y="620688"/>
            <a:ext cx="8856984" cy="1152128"/>
          </a:xfrm>
          <a:prstGeom prst="roundRect">
            <a:avLst>
              <a:gd name="adj" fmla="val 4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defRPr/>
            </a:pPr>
            <a:r>
              <a:rPr lang="ja-JP" altLang="en-US" sz="1400" dirty="0" smtClean="0">
                <a:solidFill>
                  <a:schemeClr val="tx1"/>
                </a:solidFill>
                <a:latin typeface="HG丸ｺﾞｼｯｸM-PRO" pitchFamily="50" charset="-128"/>
                <a:ea typeface="HG丸ｺﾞｼｯｸM-PRO" pitchFamily="50" charset="-128"/>
              </a:rPr>
              <a:t>○　地域</a:t>
            </a:r>
            <a:r>
              <a:rPr lang="ja-JP" altLang="en-US" sz="1400" dirty="0">
                <a:solidFill>
                  <a:schemeClr val="tx1"/>
                </a:solidFill>
                <a:latin typeface="HG丸ｺﾞｼｯｸM-PRO" pitchFamily="50" charset="-128"/>
                <a:ea typeface="HG丸ｺﾞｼｯｸM-PRO" pitchFamily="50" charset="-128"/>
              </a:rPr>
              <a:t>包括支援</a:t>
            </a:r>
            <a:r>
              <a:rPr lang="ja-JP" altLang="en-US" sz="1400" dirty="0" smtClean="0">
                <a:solidFill>
                  <a:schemeClr val="tx1"/>
                </a:solidFill>
                <a:latin typeface="HG丸ｺﾞｼｯｸM-PRO" pitchFamily="50" charset="-128"/>
                <a:ea typeface="HG丸ｺﾞｼｯｸM-PRO" pitchFamily="50" charset="-128"/>
              </a:rPr>
              <a:t>センターはすべての保険者に設置されており、全国に</a:t>
            </a:r>
            <a:r>
              <a:rPr lang="en-US" altLang="ja-JP" sz="1400" dirty="0" smtClean="0">
                <a:solidFill>
                  <a:schemeClr val="tx1"/>
                </a:solidFill>
                <a:latin typeface="HG丸ｺﾞｼｯｸM-PRO" pitchFamily="50" charset="-128"/>
                <a:ea typeface="HG丸ｺﾞｼｯｸM-PRO" pitchFamily="50" charset="-128"/>
              </a:rPr>
              <a:t>4,484</a:t>
            </a:r>
            <a:r>
              <a:rPr lang="ja-JP" altLang="en-US" sz="1400" dirty="0" smtClean="0">
                <a:solidFill>
                  <a:schemeClr val="tx1"/>
                </a:solidFill>
                <a:latin typeface="HG丸ｺﾞｼｯｸM-PRO" pitchFamily="50" charset="-128"/>
                <a:ea typeface="HG丸ｺﾞｼｯｸM-PRO" pitchFamily="50" charset="-128"/>
              </a:rPr>
              <a:t>カ所</a:t>
            </a:r>
            <a:endParaRPr lang="en-US" altLang="ja-JP" sz="1400" dirty="0" smtClean="0">
              <a:solidFill>
                <a:schemeClr val="tx1"/>
              </a:solidFill>
              <a:latin typeface="HG丸ｺﾞｼｯｸM-PRO" pitchFamily="50" charset="-128"/>
              <a:ea typeface="HG丸ｺﾞｼｯｸM-PRO" pitchFamily="50" charset="-128"/>
            </a:endParaRPr>
          </a:p>
          <a:p>
            <a:pPr marL="177800" indent="-177800" fontAlgn="auto">
              <a:spcBef>
                <a:spcPts val="0"/>
              </a:spcBef>
              <a:spcAft>
                <a:spcPts val="0"/>
              </a:spcAft>
              <a:defRPr/>
            </a:pPr>
            <a:r>
              <a:rPr lang="ja-JP" altLang="en-US" sz="1400" dirty="0" smtClean="0">
                <a:solidFill>
                  <a:schemeClr val="tx1"/>
                </a:solidFill>
                <a:latin typeface="HG丸ｺﾞｼｯｸM-PRO" pitchFamily="50" charset="-128"/>
                <a:ea typeface="HG丸ｺﾞｼｯｸM-PRO" pitchFamily="50" charset="-128"/>
              </a:rPr>
              <a:t>○　ブランチ</a:t>
            </a:r>
            <a:r>
              <a:rPr lang="ja-JP" altLang="en-US" sz="1400" dirty="0">
                <a:solidFill>
                  <a:schemeClr val="tx1"/>
                </a:solidFill>
                <a:latin typeface="HG丸ｺﾞｼｯｸM-PRO" pitchFamily="50" charset="-128"/>
                <a:ea typeface="HG丸ｺﾞｼｯｸM-PRO" pitchFamily="50" charset="-128"/>
              </a:rPr>
              <a:t>・サブセンターを合わせると設置数</a:t>
            </a:r>
            <a:r>
              <a:rPr lang="ja-JP" altLang="en-US" sz="1400" dirty="0" smtClean="0">
                <a:solidFill>
                  <a:schemeClr val="tx1"/>
                </a:solidFill>
                <a:latin typeface="HG丸ｺﾞｼｯｸM-PRO" pitchFamily="50" charset="-128"/>
                <a:ea typeface="HG丸ｺﾞｼｯｸM-PRO" pitchFamily="50" charset="-128"/>
              </a:rPr>
              <a:t>は</a:t>
            </a:r>
            <a:r>
              <a:rPr lang="en-US" altLang="ja-JP" sz="1400" dirty="0" smtClean="0">
                <a:solidFill>
                  <a:schemeClr val="tx1"/>
                </a:solidFill>
                <a:latin typeface="HG丸ｺﾞｼｯｸM-PRO" pitchFamily="50" charset="-128"/>
                <a:ea typeface="HG丸ｺﾞｼｯｸM-PRO" pitchFamily="50" charset="-128"/>
              </a:rPr>
              <a:t>7,196</a:t>
            </a:r>
            <a:r>
              <a:rPr lang="ja-JP" altLang="en-US" sz="1400" dirty="0" smtClean="0">
                <a:solidFill>
                  <a:schemeClr val="tx1"/>
                </a:solidFill>
                <a:latin typeface="HG丸ｺﾞｼｯｸM-PRO" pitchFamily="50" charset="-128"/>
                <a:ea typeface="HG丸ｺﾞｼｯｸM-PRO" pitchFamily="50" charset="-128"/>
              </a:rPr>
              <a:t>カ所</a:t>
            </a:r>
            <a:r>
              <a:rPr lang="ja-JP" altLang="en-US" sz="1400" dirty="0">
                <a:solidFill>
                  <a:schemeClr val="tx1"/>
                </a:solidFill>
                <a:latin typeface="HG丸ｺﾞｼｯｸM-PRO" pitchFamily="50" charset="-128"/>
                <a:ea typeface="HG丸ｺﾞｼｯｸM-PRO" pitchFamily="50" charset="-128"/>
              </a:rPr>
              <a:t>となる</a:t>
            </a:r>
            <a:r>
              <a:rPr lang="ja-JP" altLang="en-US" sz="1400" dirty="0" smtClean="0">
                <a:solidFill>
                  <a:schemeClr val="tx1"/>
                </a:solidFill>
                <a:latin typeface="HG丸ｺﾞｼｯｸM-PRO" pitchFamily="50" charset="-128"/>
                <a:ea typeface="HG丸ｺﾞｼｯｸM-PRO" pitchFamily="50" charset="-128"/>
              </a:rPr>
              <a:t>。</a:t>
            </a:r>
            <a:endParaRPr lang="en-US" altLang="ja-JP" sz="1400" dirty="0" smtClean="0">
              <a:solidFill>
                <a:schemeClr val="tx1"/>
              </a:solidFill>
              <a:latin typeface="HG丸ｺﾞｼｯｸM-PRO" pitchFamily="50" charset="-128"/>
              <a:ea typeface="HG丸ｺﾞｼｯｸM-PRO" pitchFamily="50" charset="-128"/>
            </a:endParaRPr>
          </a:p>
          <a:p>
            <a:pPr marL="177800" indent="-177800" fontAlgn="auto">
              <a:spcBef>
                <a:spcPts val="0"/>
              </a:spcBef>
              <a:spcAft>
                <a:spcPts val="0"/>
              </a:spcAft>
              <a:defRPr/>
            </a:pPr>
            <a:r>
              <a:rPr lang="ja-JP" altLang="en-US" sz="1400" dirty="0" smtClean="0">
                <a:solidFill>
                  <a:schemeClr val="tx1"/>
                </a:solidFill>
                <a:latin typeface="HG丸ｺﾞｼｯｸM-PRO" pitchFamily="50" charset="-128"/>
                <a:ea typeface="HG丸ｺﾞｼｯｸM-PRO" pitchFamily="50" charset="-128"/>
              </a:rPr>
              <a:t>○　前年比で、センターは</a:t>
            </a:r>
            <a:r>
              <a:rPr lang="en-US" altLang="ja-JP" sz="1400" dirty="0" smtClean="0">
                <a:solidFill>
                  <a:schemeClr val="tx1"/>
                </a:solidFill>
                <a:latin typeface="HG丸ｺﾞｼｯｸM-PRO" pitchFamily="50" charset="-128"/>
                <a:ea typeface="HG丸ｺﾞｼｯｸM-PRO" pitchFamily="50" charset="-128"/>
              </a:rPr>
              <a:t>156</a:t>
            </a:r>
            <a:r>
              <a:rPr lang="ja-JP" altLang="en-US" sz="1400" dirty="0" smtClean="0">
                <a:solidFill>
                  <a:schemeClr val="tx1"/>
                </a:solidFill>
                <a:latin typeface="HG丸ｺﾞｼｯｸM-PRO" pitchFamily="50" charset="-128"/>
                <a:ea typeface="HG丸ｺﾞｼｯｸM-PRO" pitchFamily="50" charset="-128"/>
              </a:rPr>
              <a:t>カ所増え、ブランチ・サブセンターが</a:t>
            </a:r>
            <a:r>
              <a:rPr lang="en-US" altLang="ja-JP" sz="1400" dirty="0" smtClean="0">
                <a:solidFill>
                  <a:schemeClr val="tx1"/>
                </a:solidFill>
                <a:latin typeface="HG丸ｺﾞｼｯｸM-PRO" pitchFamily="50" charset="-128"/>
                <a:ea typeface="HG丸ｺﾞｼｯｸM-PRO" pitchFamily="50" charset="-128"/>
              </a:rPr>
              <a:t>32</a:t>
            </a:r>
            <a:r>
              <a:rPr lang="ja-JP" altLang="en-US" sz="1400" dirty="0" smtClean="0">
                <a:solidFill>
                  <a:schemeClr val="tx1"/>
                </a:solidFill>
                <a:latin typeface="HG丸ｺﾞｼｯｸM-PRO" pitchFamily="50" charset="-128"/>
                <a:ea typeface="HG丸ｺﾞｼｯｸM-PRO" pitchFamily="50" charset="-128"/>
              </a:rPr>
              <a:t>カ所減</a:t>
            </a:r>
            <a:r>
              <a:rPr lang="ja-JP" altLang="en-US" sz="1400" dirty="0">
                <a:solidFill>
                  <a:schemeClr val="tx1"/>
                </a:solidFill>
                <a:latin typeface="HG丸ｺﾞｼｯｸM-PRO" pitchFamily="50" charset="-128"/>
                <a:ea typeface="HG丸ｺﾞｼｯｸM-PRO" pitchFamily="50" charset="-128"/>
              </a:rPr>
              <a:t>り</a:t>
            </a:r>
            <a:r>
              <a:rPr lang="ja-JP" altLang="en-US" sz="1400" dirty="0" smtClean="0">
                <a:solidFill>
                  <a:schemeClr val="tx1"/>
                </a:solidFill>
                <a:latin typeface="HG丸ｺﾞｼｯｸM-PRO" pitchFamily="50" charset="-128"/>
                <a:ea typeface="HG丸ｺﾞｼｯｸM-PRO" pitchFamily="50" charset="-128"/>
              </a:rPr>
              <a:t>、全体では</a:t>
            </a:r>
            <a:r>
              <a:rPr lang="en-US" altLang="ja-JP" sz="1400" dirty="0">
                <a:solidFill>
                  <a:schemeClr val="tx1"/>
                </a:solidFill>
                <a:latin typeface="HG丸ｺﾞｼｯｸM-PRO" pitchFamily="50" charset="-128"/>
                <a:ea typeface="HG丸ｺﾞｼｯｸM-PRO" pitchFamily="50" charset="-128"/>
              </a:rPr>
              <a:t>124</a:t>
            </a:r>
            <a:r>
              <a:rPr lang="ja-JP" altLang="en-US" sz="1400" dirty="0" smtClean="0">
                <a:solidFill>
                  <a:schemeClr val="tx1"/>
                </a:solidFill>
                <a:latin typeface="HG丸ｺﾞｼｯｸM-PRO" pitchFamily="50" charset="-128"/>
                <a:ea typeface="HG丸ｺﾞｼｯｸM-PRO" pitchFamily="50" charset="-128"/>
              </a:rPr>
              <a:t>カ所増加</a:t>
            </a:r>
            <a:endParaRPr lang="en-US" altLang="ja-JP" sz="1400" dirty="0">
              <a:solidFill>
                <a:schemeClr val="tx1"/>
              </a:solidFill>
              <a:latin typeface="HG丸ｺﾞｼｯｸM-PRO" pitchFamily="50" charset="-128"/>
              <a:ea typeface="HG丸ｺﾞｼｯｸM-PRO" pitchFamily="50" charset="-128"/>
            </a:endParaRPr>
          </a:p>
          <a:p>
            <a:pPr marL="177800" indent="-177800"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　地域包括支援センターの設置主体は、直営が約３割、委託が約</a:t>
            </a:r>
            <a:r>
              <a:rPr lang="ja-JP" altLang="en-US" sz="1400" dirty="0" smtClean="0">
                <a:solidFill>
                  <a:schemeClr val="tx1"/>
                </a:solidFill>
                <a:latin typeface="HG丸ｺﾞｼｯｸM-PRO" pitchFamily="50" charset="-128"/>
                <a:ea typeface="HG丸ｺﾞｼｯｸM-PRO" pitchFamily="50" charset="-128"/>
              </a:rPr>
              <a:t>７割で、委託が増加している。　</a:t>
            </a:r>
            <a:endParaRPr lang="en-US" altLang="ja-JP" sz="1400" dirty="0">
              <a:solidFill>
                <a:schemeClr val="tx1"/>
              </a:solidFill>
              <a:latin typeface="HG丸ｺﾞｼｯｸM-PRO" pitchFamily="50" charset="-128"/>
              <a:ea typeface="HG丸ｺﾞｼｯｸM-PRO"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84509364"/>
              </p:ext>
            </p:extLst>
          </p:nvPr>
        </p:nvGraphicFramePr>
        <p:xfrm>
          <a:off x="738651" y="2132856"/>
          <a:ext cx="4500000" cy="1728192"/>
        </p:xfrm>
        <a:graphic>
          <a:graphicData uri="http://schemas.openxmlformats.org/drawingml/2006/table">
            <a:tbl>
              <a:tblPr/>
              <a:tblGrid>
                <a:gridCol w="3060000"/>
                <a:gridCol w="1440000"/>
              </a:tblGrid>
              <a:tr h="419997">
                <a:tc>
                  <a:txBody>
                    <a:bodyPr/>
                    <a:lstStyle/>
                    <a:p>
                      <a:pPr algn="l" fontAlgn="ctr"/>
                      <a:r>
                        <a:rPr lang="ja-JP" altLang="en-US" sz="1400" b="1" i="0" u="none" strike="noStrike" dirty="0" smtClean="0">
                          <a:solidFill>
                            <a:srgbClr val="FF0000"/>
                          </a:solidFill>
                          <a:latin typeface="HG丸ｺﾞｼｯｸM-PRO" pitchFamily="50" charset="-128"/>
                          <a:ea typeface="HG丸ｺﾞｼｯｸM-PRO" pitchFamily="50" charset="-128"/>
                        </a:rPr>
                        <a:t>地域包括センター</a:t>
                      </a:r>
                      <a:r>
                        <a:rPr lang="ja-JP" altLang="en-US" sz="1400" b="1" i="0" u="none" strike="noStrike" dirty="0">
                          <a:solidFill>
                            <a:srgbClr val="FF0000"/>
                          </a:solidFill>
                          <a:latin typeface="HG丸ｺﾞｼｯｸM-PRO" pitchFamily="50" charset="-128"/>
                          <a:ea typeface="HG丸ｺﾞｼｯｸM-PRO" pitchFamily="50" charset="-128"/>
                        </a:rPr>
                        <a:t>設置数</a:t>
                      </a:r>
                    </a:p>
                  </a:txBody>
                  <a:tcPr marL="72002"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1" i="0" u="none" strike="noStrike" dirty="0" smtClean="0">
                          <a:solidFill>
                            <a:srgbClr val="FF0000"/>
                          </a:solidFill>
                          <a:latin typeface="HG丸ｺﾞｼｯｸM-PRO" pitchFamily="50" charset="-128"/>
                          <a:ea typeface="HG丸ｺﾞｼｯｸM-PRO" pitchFamily="50" charset="-128"/>
                        </a:rPr>
                        <a:t>４</a:t>
                      </a:r>
                      <a:r>
                        <a:rPr lang="en-US" altLang="ja-JP" sz="1400" b="1" i="0" u="none" strike="noStrike" dirty="0" smtClean="0">
                          <a:solidFill>
                            <a:srgbClr val="FF0000"/>
                          </a:solidFill>
                          <a:latin typeface="HG丸ｺﾞｼｯｸM-PRO" pitchFamily="50" charset="-128"/>
                          <a:ea typeface="HG丸ｺﾞｼｯｸM-PRO" pitchFamily="50" charset="-128"/>
                        </a:rPr>
                        <a:t>,</a:t>
                      </a:r>
                      <a:r>
                        <a:rPr lang="ja-JP" altLang="en-US" sz="1400" b="1" i="0" u="none" strike="noStrike" dirty="0" smtClean="0">
                          <a:solidFill>
                            <a:srgbClr val="FF0000"/>
                          </a:solidFill>
                          <a:latin typeface="HG丸ｺﾞｼｯｸM-PRO" pitchFamily="50" charset="-128"/>
                          <a:ea typeface="HG丸ｺﾞｼｯｸM-PRO" pitchFamily="50" charset="-128"/>
                        </a:rPr>
                        <a:t>４８４か所</a:t>
                      </a:r>
                      <a:endParaRPr lang="ja-JP" altLang="en-US" sz="1400" b="1" i="0" u="none" strike="noStrike" dirty="0">
                        <a:solidFill>
                          <a:srgbClr val="FF0000"/>
                        </a:solidFill>
                        <a:latin typeface="HG丸ｺﾞｼｯｸM-PRO" pitchFamily="50" charset="-128"/>
                        <a:ea typeface="HG丸ｺﾞｼｯｸM-PRO" pitchFamily="50" charset="-128"/>
                      </a:endParaRPr>
                    </a:p>
                  </a:txBody>
                  <a:tcPr marL="72002"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97">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ブランチ設置数</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002"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２</a:t>
                      </a:r>
                      <a:r>
                        <a:rPr lang="en-US" altLang="ja-JP" sz="1400" b="0" i="0" u="none" strike="noStrike" dirty="0" smtClean="0">
                          <a:solidFill>
                            <a:srgbClr val="000000"/>
                          </a:solidFill>
                          <a:latin typeface="HG丸ｺﾞｼｯｸM-PRO" pitchFamily="50" charset="-128"/>
                          <a:ea typeface="HG丸ｺﾞｼｯｸM-PRO" pitchFamily="50" charset="-128"/>
                        </a:rPr>
                        <a:t>,</a:t>
                      </a:r>
                      <a:r>
                        <a:rPr lang="ja-JP" altLang="en-US" sz="1400" b="0" i="0" u="none" strike="noStrike" dirty="0" smtClean="0">
                          <a:solidFill>
                            <a:srgbClr val="000000"/>
                          </a:solidFill>
                          <a:latin typeface="HG丸ｺﾞｼｯｸM-PRO" pitchFamily="50" charset="-128"/>
                          <a:ea typeface="HG丸ｺﾞｼｯｸM-PRO" pitchFamily="50" charset="-128"/>
                        </a:rPr>
                        <a:t>３６８か所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002"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97">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サブセンター設置数</a:t>
                      </a:r>
                      <a:endParaRPr lang="en-US" altLang="ja-JP" sz="1400" b="0" i="0" u="none" strike="noStrike" dirty="0" smtClean="0">
                        <a:solidFill>
                          <a:srgbClr val="000000"/>
                        </a:solidFill>
                        <a:latin typeface="HG丸ｺﾞｼｯｸM-PRO" pitchFamily="50" charset="-128"/>
                        <a:ea typeface="HG丸ｺﾞｼｯｸM-PRO" pitchFamily="50" charset="-128"/>
                      </a:endParaRPr>
                    </a:p>
                  </a:txBody>
                  <a:tcPr marL="72002"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３４４か所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002"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201">
                <a:tc>
                  <a:txBody>
                    <a:bodyPr/>
                    <a:lstStyle/>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センター・ブランチ・サブセンター</a:t>
                      </a:r>
                      <a:endParaRPr lang="en-US" altLang="ja-JP" sz="1400" b="0" i="0" u="none" strike="noStrike" dirty="0" smtClean="0">
                        <a:solidFill>
                          <a:srgbClr val="000000"/>
                        </a:solidFill>
                        <a:latin typeface="HG丸ｺﾞｼｯｸM-PRO" pitchFamily="50" charset="-128"/>
                        <a:ea typeface="HG丸ｺﾞｼｯｸM-PRO" pitchFamily="50" charset="-128"/>
                      </a:endParaRPr>
                    </a:p>
                    <a:p>
                      <a:pPr algn="l" fontAlgn="ctr"/>
                      <a:r>
                        <a:rPr lang="ja-JP" altLang="en-US" sz="1400" b="0" i="0" u="none" strike="noStrike" dirty="0" smtClean="0">
                          <a:solidFill>
                            <a:srgbClr val="000000"/>
                          </a:solidFill>
                          <a:latin typeface="HG丸ｺﾞｼｯｸM-PRO" pitchFamily="50" charset="-128"/>
                          <a:ea typeface="HG丸ｺﾞｼｯｸM-PRO" pitchFamily="50" charset="-128"/>
                        </a:rPr>
                        <a:t>合計</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002"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smtClean="0">
                          <a:solidFill>
                            <a:srgbClr val="000000"/>
                          </a:solidFill>
                          <a:latin typeface="HG丸ｺﾞｼｯｸM-PRO" pitchFamily="50" charset="-128"/>
                          <a:ea typeface="HG丸ｺﾞｼｯｸM-PRO" pitchFamily="50" charset="-128"/>
                        </a:rPr>
                        <a:t>７</a:t>
                      </a:r>
                      <a:r>
                        <a:rPr lang="en-US" altLang="ja-JP" sz="1400" b="0" i="0" u="none" strike="noStrike" dirty="0" smtClean="0">
                          <a:solidFill>
                            <a:srgbClr val="000000"/>
                          </a:solidFill>
                          <a:latin typeface="HG丸ｺﾞｼｯｸM-PRO" pitchFamily="50" charset="-128"/>
                          <a:ea typeface="HG丸ｺﾞｼｯｸM-PRO" pitchFamily="50" charset="-128"/>
                        </a:rPr>
                        <a:t>,</a:t>
                      </a:r>
                      <a:r>
                        <a:rPr lang="ja-JP" altLang="en-US" sz="1400" b="0" i="0" u="none" strike="noStrike" dirty="0" smtClean="0">
                          <a:solidFill>
                            <a:srgbClr val="000000"/>
                          </a:solidFill>
                          <a:latin typeface="HG丸ｺﾞｼｯｸM-PRO" pitchFamily="50" charset="-128"/>
                          <a:ea typeface="HG丸ｺﾞｼｯｸM-PRO" pitchFamily="50" charset="-128"/>
                        </a:rPr>
                        <a:t>１９６か所</a:t>
                      </a:r>
                      <a:endParaRPr lang="ja-JP" altLang="en-US" sz="1400" b="0" i="0" u="none" strike="noStrike" dirty="0">
                        <a:solidFill>
                          <a:srgbClr val="000000"/>
                        </a:solidFill>
                        <a:latin typeface="HG丸ｺﾞｼｯｸM-PRO" pitchFamily="50" charset="-128"/>
                        <a:ea typeface="HG丸ｺﾞｼｯｸM-PRO" pitchFamily="50" charset="-128"/>
                      </a:endParaRPr>
                    </a:p>
                  </a:txBody>
                  <a:tcPr marL="72002" marR="10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141" name="テキスト ボックス 9"/>
          <p:cNvSpPr txBox="1">
            <a:spLocks noChangeArrowheads="1"/>
          </p:cNvSpPr>
          <p:nvPr/>
        </p:nvSpPr>
        <p:spPr bwMode="auto">
          <a:xfrm>
            <a:off x="272351" y="1772816"/>
            <a:ext cx="3286477" cy="338554"/>
          </a:xfrm>
          <a:prstGeom prst="rect">
            <a:avLst/>
          </a:prstGeom>
          <a:noFill/>
          <a:ln w="9525">
            <a:noFill/>
            <a:miter lim="800000"/>
            <a:headEnd/>
            <a:tailEnd/>
          </a:ln>
        </p:spPr>
        <p:txBody>
          <a:bodyPr wrap="none">
            <a:spAutoFit/>
          </a:bodyPr>
          <a:lstStyle/>
          <a:p>
            <a:r>
              <a:rPr lang="ja-JP" altLang="en-US" sz="1600" b="1" dirty="0">
                <a:latin typeface="HG丸ｺﾞｼｯｸM-PRO" pitchFamily="50" charset="-128"/>
                <a:ea typeface="HG丸ｺﾞｼｯｸM-PRO" pitchFamily="50" charset="-128"/>
              </a:rPr>
              <a:t>◎地域包括支援センターの設置数</a:t>
            </a:r>
          </a:p>
        </p:txBody>
      </p:sp>
      <p:sp>
        <p:nvSpPr>
          <p:cNvPr id="4122" name="テキスト ボックス 130"/>
          <p:cNvSpPr txBox="1">
            <a:spLocks noChangeArrowheads="1"/>
          </p:cNvSpPr>
          <p:nvPr/>
        </p:nvSpPr>
        <p:spPr bwMode="auto">
          <a:xfrm>
            <a:off x="506264" y="6525344"/>
            <a:ext cx="8264944" cy="332656"/>
          </a:xfrm>
          <a:prstGeom prst="rect">
            <a:avLst/>
          </a:prstGeom>
          <a:noFill/>
          <a:ln w="9525">
            <a:noFill/>
            <a:miter lim="800000"/>
            <a:headEnd/>
            <a:tailEnd/>
          </a:ln>
        </p:spPr>
        <p:txBody>
          <a:bodyPr wrap="none"/>
          <a:lstStyle/>
          <a:p>
            <a:pPr algn="r">
              <a:defRPr/>
            </a:pPr>
            <a:r>
              <a:rPr lang="ja-JP" altLang="en-US" sz="1100" kern="0" dirty="0" smtClean="0">
                <a:latin typeface="ＭＳ Ｐ明朝" pitchFamily="18" charset="-128"/>
                <a:ea typeface="ＭＳ Ｐ明朝" pitchFamily="18" charset="-128"/>
              </a:rPr>
              <a:t>平成</a:t>
            </a:r>
            <a:r>
              <a:rPr lang="en-US" altLang="ja-JP" sz="1100" kern="0" dirty="0">
                <a:latin typeface="ＭＳ Ｐ明朝" pitchFamily="18" charset="-128"/>
                <a:ea typeface="ＭＳ Ｐ明朝" pitchFamily="18" charset="-128"/>
              </a:rPr>
              <a:t>25</a:t>
            </a:r>
            <a:r>
              <a:rPr lang="ja-JP" altLang="en-US" sz="1100" kern="0" dirty="0" smtClean="0">
                <a:latin typeface="ＭＳ Ｐ明朝" pitchFamily="18" charset="-128"/>
                <a:ea typeface="ＭＳ Ｐ明朝" pitchFamily="18" charset="-128"/>
              </a:rPr>
              <a:t>年度老健事業「地域</a:t>
            </a:r>
            <a:r>
              <a:rPr lang="ja-JP" altLang="en-US" sz="1100" kern="0" dirty="0">
                <a:latin typeface="ＭＳ Ｐ明朝" pitchFamily="18" charset="-128"/>
                <a:ea typeface="ＭＳ Ｐ明朝" pitchFamily="18" charset="-128"/>
              </a:rPr>
              <a:t>包括支援センターにおける業務実態に関する調査研究事業</a:t>
            </a:r>
            <a:r>
              <a:rPr lang="ja-JP" altLang="en-US" sz="1100" kern="0" dirty="0" smtClean="0">
                <a:latin typeface="ＭＳ Ｐ明朝" pitchFamily="18" charset="-128"/>
                <a:ea typeface="ＭＳ Ｐ明朝" pitchFamily="18" charset="-128"/>
              </a:rPr>
              <a:t>報告書」（</a:t>
            </a:r>
            <a:r>
              <a:rPr lang="ja-JP" altLang="en-US" sz="1100" kern="0" dirty="0">
                <a:latin typeface="ＭＳ Ｐ明朝" pitchFamily="18" charset="-128"/>
                <a:ea typeface="ＭＳ Ｐ明朝" pitchFamily="18" charset="-128"/>
              </a:rPr>
              <a:t>平成</a:t>
            </a:r>
            <a:r>
              <a:rPr lang="en-US" altLang="ja-JP" sz="1100" kern="0" dirty="0" smtClean="0">
                <a:latin typeface="ＭＳ Ｐ明朝" pitchFamily="18" charset="-128"/>
                <a:ea typeface="ＭＳ Ｐ明朝" pitchFamily="18" charset="-128"/>
              </a:rPr>
              <a:t>2</a:t>
            </a:r>
            <a:r>
              <a:rPr lang="en-US" altLang="ja-JP" sz="1100" kern="0" dirty="0">
                <a:latin typeface="ＭＳ Ｐ明朝" pitchFamily="18" charset="-128"/>
                <a:ea typeface="ＭＳ Ｐ明朝" pitchFamily="18" charset="-128"/>
              </a:rPr>
              <a:t>5</a:t>
            </a:r>
            <a:r>
              <a:rPr lang="ja-JP" altLang="en-US" sz="1100" kern="0" dirty="0" smtClean="0">
                <a:latin typeface="ＭＳ Ｐ明朝" pitchFamily="18" charset="-128"/>
                <a:ea typeface="ＭＳ Ｐ明朝" pitchFamily="18" charset="-128"/>
              </a:rPr>
              <a:t>年</a:t>
            </a:r>
            <a:r>
              <a:rPr lang="ja-JP" altLang="en-US" sz="1100" kern="0" dirty="0">
                <a:latin typeface="ＭＳ Ｐ明朝" pitchFamily="18" charset="-128"/>
                <a:ea typeface="ＭＳ Ｐ明朝" pitchFamily="18" charset="-128"/>
              </a:rPr>
              <a:t>４月現在）</a:t>
            </a:r>
            <a:endParaRPr lang="ja-JP" altLang="en-US" sz="1100" dirty="0">
              <a:latin typeface="ＭＳ Ｐ明朝" pitchFamily="18" charset="-128"/>
              <a:ea typeface="ＭＳ Ｐ明朝" pitchFamily="18" charset="-128"/>
            </a:endParaRPr>
          </a:p>
        </p:txBody>
      </p:sp>
      <p:graphicFrame>
        <p:nvGraphicFramePr>
          <p:cNvPr id="12" name="コンテンツ プレースホルダ 4"/>
          <p:cNvGraphicFramePr>
            <a:graphicFrameLocks noGrp="1"/>
          </p:cNvGraphicFramePr>
          <p:nvPr>
            <p:ph idx="1"/>
            <p:extLst>
              <p:ext uri="{D42A27DB-BD31-4B8C-83A1-F6EECF244321}">
                <p14:modId xmlns:p14="http://schemas.microsoft.com/office/powerpoint/2010/main" val="3706394440"/>
              </p:ext>
            </p:extLst>
          </p:nvPr>
        </p:nvGraphicFramePr>
        <p:xfrm>
          <a:off x="5886275" y="2420888"/>
          <a:ext cx="3820587"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p:cNvGraphicFramePr/>
          <p:nvPr>
            <p:extLst>
              <p:ext uri="{D42A27DB-BD31-4B8C-83A1-F6EECF244321}">
                <p14:modId xmlns:p14="http://schemas.microsoft.com/office/powerpoint/2010/main" val="3572384185"/>
              </p:ext>
            </p:extLst>
          </p:nvPr>
        </p:nvGraphicFramePr>
        <p:xfrm>
          <a:off x="2214315" y="3933056"/>
          <a:ext cx="3535365" cy="2758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グラフ 2"/>
          <p:cNvGraphicFramePr/>
          <p:nvPr>
            <p:extLst>
              <p:ext uri="{D42A27DB-BD31-4B8C-83A1-F6EECF244321}">
                <p14:modId xmlns:p14="http://schemas.microsoft.com/office/powerpoint/2010/main" val="3955071610"/>
              </p:ext>
            </p:extLst>
          </p:nvPr>
        </p:nvGraphicFramePr>
        <p:xfrm>
          <a:off x="-666005" y="3824422"/>
          <a:ext cx="4104456" cy="2852937"/>
        </p:xfrm>
        <a:graphic>
          <a:graphicData uri="http://schemas.openxmlformats.org/drawingml/2006/chart">
            <c:chart xmlns:c="http://schemas.openxmlformats.org/drawingml/2006/chart" xmlns:r="http://schemas.openxmlformats.org/officeDocument/2006/relationships" r:id="rId5"/>
          </a:graphicData>
        </a:graphic>
      </p:graphicFrame>
      <p:sp>
        <p:nvSpPr>
          <p:cNvPr id="4" name="テキスト ボックス 3"/>
          <p:cNvSpPr txBox="1"/>
          <p:nvPr/>
        </p:nvSpPr>
        <p:spPr>
          <a:xfrm>
            <a:off x="5886723" y="2111370"/>
            <a:ext cx="792088" cy="261610"/>
          </a:xfrm>
          <a:prstGeom prst="rect">
            <a:avLst/>
          </a:prstGeom>
          <a:noFill/>
        </p:spPr>
        <p:txBody>
          <a:bodyPr wrap="square" rtlCol="0">
            <a:spAutoFit/>
          </a:bodyPr>
          <a:lstStyle/>
          <a:p>
            <a:r>
              <a:rPr kumimoji="1" lang="ja-JP" altLang="en-US" sz="1100" dirty="0" smtClean="0"/>
              <a:t>（％）</a:t>
            </a:r>
            <a:endParaRPr kumimoji="1" lang="ja-JP" altLang="en-US" sz="1100" dirty="0"/>
          </a:p>
        </p:txBody>
      </p:sp>
      <p:sp>
        <p:nvSpPr>
          <p:cNvPr id="13" name="テキスト ボックス 12"/>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t>別紙資料３</a:t>
            </a:r>
            <a:endParaRPr kumimoji="1" lang="ja-JP" altLang="en-US" sz="1600" dirty="0"/>
          </a:p>
        </p:txBody>
      </p:sp>
      <p:sp>
        <p:nvSpPr>
          <p:cNvPr id="14" name="正方形/長方形 13"/>
          <p:cNvSpPr/>
          <p:nvPr/>
        </p:nvSpPr>
        <p:spPr>
          <a:xfrm rot="5400000">
            <a:off x="-113897" y="6411360"/>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247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63453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 5"/>
          <p:cNvGraphicFramePr>
            <a:graphicFrameLocks/>
          </p:cNvGraphicFramePr>
          <p:nvPr>
            <p:extLst>
              <p:ext uri="{D42A27DB-BD31-4B8C-83A1-F6EECF244321}">
                <p14:modId xmlns:p14="http://schemas.microsoft.com/office/powerpoint/2010/main" val="1068641337"/>
              </p:ext>
            </p:extLst>
          </p:nvPr>
        </p:nvGraphicFramePr>
        <p:xfrm>
          <a:off x="5108649" y="2037058"/>
          <a:ext cx="4580531" cy="201852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0" y="0"/>
            <a:ext cx="9901238" cy="540000"/>
          </a:xfrm>
          <a:noFill/>
        </p:spPr>
        <p:txBody>
          <a:bodyPr>
            <a:normAutofit/>
          </a:bodyPr>
          <a:lstStyle/>
          <a:p>
            <a:r>
              <a:rPr kumimoji="1" lang="ja-JP" altLang="en-US" sz="2800" dirty="0" smtClean="0">
                <a:latin typeface="+mn-ea"/>
                <a:ea typeface="+mn-ea"/>
              </a:rPr>
              <a:t>（参考）地域包括支援センター</a:t>
            </a:r>
            <a:r>
              <a:rPr lang="ja-JP" altLang="en-US" sz="2800" dirty="0" smtClean="0">
                <a:latin typeface="+mn-ea"/>
                <a:ea typeface="+mn-ea"/>
              </a:rPr>
              <a:t>の職員の状況</a:t>
            </a:r>
            <a:endParaRPr kumimoji="1" lang="ja-JP" altLang="en-US" sz="2800" dirty="0">
              <a:latin typeface="+mn-ea"/>
              <a:ea typeface="+mn-ea"/>
            </a:endParaRP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3848687508"/>
              </p:ext>
            </p:extLst>
          </p:nvPr>
        </p:nvGraphicFramePr>
        <p:xfrm>
          <a:off x="177814" y="2010339"/>
          <a:ext cx="4597125" cy="2045251"/>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194408" y="6596390"/>
            <a:ext cx="9161063" cy="261610"/>
          </a:xfrm>
          <a:prstGeom prst="rect">
            <a:avLst/>
          </a:prstGeom>
        </p:spPr>
        <p:txBody>
          <a:bodyPr wrap="square">
            <a:spAutoFit/>
          </a:bodyPr>
          <a:lstStyle/>
          <a:p>
            <a:r>
              <a:rPr lang="ja-JP" altLang="en-US" sz="1100" dirty="0" smtClean="0">
                <a:latin typeface="+mn-ea"/>
              </a:rPr>
              <a:t>平成</a:t>
            </a:r>
            <a:r>
              <a:rPr lang="en-US" altLang="ja-JP" sz="1100" dirty="0" smtClean="0">
                <a:latin typeface="+mn-ea"/>
              </a:rPr>
              <a:t>25</a:t>
            </a:r>
            <a:r>
              <a:rPr lang="ja-JP" altLang="en-US" sz="1100" dirty="0" smtClean="0">
                <a:latin typeface="+mn-ea"/>
              </a:rPr>
              <a:t>年度老健事業「地域包括支援センターにおける業務実態に関する調査研究事業」（三菱総研）</a:t>
            </a:r>
            <a:endParaRPr lang="ja-JP" altLang="en-US" sz="1100" dirty="0">
              <a:latin typeface="+mn-ea"/>
            </a:endParaRPr>
          </a:p>
        </p:txBody>
      </p:sp>
      <p:sp>
        <p:nvSpPr>
          <p:cNvPr id="5" name="角丸四角形 4"/>
          <p:cNvSpPr/>
          <p:nvPr/>
        </p:nvSpPr>
        <p:spPr>
          <a:xfrm>
            <a:off x="194382" y="548681"/>
            <a:ext cx="9472973" cy="1008111"/>
          </a:xfrm>
          <a:prstGeom prst="roundRect">
            <a:avLst>
              <a:gd name="adj" fmla="val 474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センター従事者数は</a:t>
            </a:r>
            <a:r>
              <a:rPr lang="ja-JP" altLang="en-US" sz="1400" dirty="0">
                <a:solidFill>
                  <a:schemeClr val="tx1"/>
                </a:solidFill>
                <a:latin typeface="HGｺﾞｼｯｸM" pitchFamily="49" charset="-128"/>
                <a:ea typeface="HGｺﾞｼｯｸM" pitchFamily="49" charset="-128"/>
              </a:rPr>
              <a:t>年々</a:t>
            </a:r>
            <a:r>
              <a:rPr lang="ja-JP" altLang="en-US" sz="1400" dirty="0" smtClean="0">
                <a:solidFill>
                  <a:schemeClr val="tx1"/>
                </a:solidFill>
                <a:latin typeface="HGｺﾞｼｯｸM" pitchFamily="49" charset="-128"/>
                <a:ea typeface="HGｺﾞｼｯｸM" pitchFamily="49" charset="-128"/>
              </a:rPr>
              <a:t>増加しており、特に主任介護支援専門員が増えている</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センターの平均職員数は</a:t>
            </a:r>
            <a:r>
              <a:rPr lang="en-US" altLang="ja-JP" sz="1400" dirty="0" smtClean="0">
                <a:solidFill>
                  <a:schemeClr val="tx1"/>
                </a:solidFill>
                <a:latin typeface="HGｺﾞｼｯｸM" pitchFamily="49" charset="-128"/>
                <a:ea typeface="HGｺﾞｼｯｸM" pitchFamily="49" charset="-128"/>
              </a:rPr>
              <a:t>5.8</a:t>
            </a:r>
            <a:r>
              <a:rPr lang="ja-JP" altLang="en-US" sz="1400" dirty="0" smtClean="0">
                <a:solidFill>
                  <a:schemeClr val="tx1"/>
                </a:solidFill>
                <a:latin typeface="HGｺﾞｼｯｸM" pitchFamily="49" charset="-128"/>
                <a:ea typeface="HGｺﾞｼｯｸM" pitchFamily="49" charset="-128"/>
              </a:rPr>
              <a:t>人</a:t>
            </a:r>
            <a:r>
              <a:rPr lang="ja-JP" altLang="en-US" sz="1400" dirty="0">
                <a:solidFill>
                  <a:schemeClr val="tx1"/>
                </a:solidFill>
                <a:latin typeface="HGｺﾞｼｯｸM" pitchFamily="49" charset="-128"/>
                <a:ea typeface="HGｺﾞｼｯｸM" pitchFamily="49" charset="-128"/>
              </a:rPr>
              <a:t>（</a:t>
            </a:r>
            <a:r>
              <a:rPr lang="ja-JP" altLang="en-US" sz="1400" dirty="0" smtClean="0">
                <a:solidFill>
                  <a:schemeClr val="tx1"/>
                </a:solidFill>
                <a:latin typeface="HGｺﾞｼｯｸM" pitchFamily="49" charset="-128"/>
                <a:ea typeface="HGｺﾞｼｯｸM" pitchFamily="49" charset="-128"/>
              </a:rPr>
              <a:t>Ｈ</a:t>
            </a:r>
            <a:r>
              <a:rPr lang="en-US" altLang="ja-JP" sz="1400" dirty="0" smtClean="0">
                <a:solidFill>
                  <a:schemeClr val="tx1"/>
                </a:solidFill>
                <a:latin typeface="HGｺﾞｼｯｸM" pitchFamily="49" charset="-128"/>
                <a:ea typeface="HGｺﾞｼｯｸM" pitchFamily="49" charset="-128"/>
              </a:rPr>
              <a:t>24</a:t>
            </a:r>
            <a:r>
              <a:rPr lang="ja-JP" altLang="en-US" sz="1400" dirty="0" smtClean="0">
                <a:solidFill>
                  <a:schemeClr val="tx1"/>
                </a:solidFill>
                <a:latin typeface="HGｺﾞｼｯｸM" pitchFamily="49" charset="-128"/>
                <a:ea typeface="HGｺﾞｼｯｸM" pitchFamily="49" charset="-128"/>
              </a:rPr>
              <a:t>年度調査は</a:t>
            </a:r>
            <a:r>
              <a:rPr lang="en-US" altLang="ja-JP" sz="1400" dirty="0" smtClean="0">
                <a:solidFill>
                  <a:schemeClr val="tx1"/>
                </a:solidFill>
                <a:latin typeface="HGｺﾞｼｯｸM" pitchFamily="49" charset="-128"/>
                <a:ea typeface="HGｺﾞｼｯｸM" pitchFamily="49" charset="-128"/>
              </a:rPr>
              <a:t>5.6</a:t>
            </a:r>
            <a:r>
              <a:rPr lang="ja-JP" altLang="en-US" sz="1400" dirty="0" smtClean="0">
                <a:solidFill>
                  <a:schemeClr val="tx1"/>
                </a:solidFill>
                <a:latin typeface="HGｺﾞｼｯｸM" pitchFamily="49" charset="-128"/>
                <a:ea typeface="HGｺﾞｼｯｸM" pitchFamily="49" charset="-128"/>
              </a:rPr>
              <a:t>人）</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包括的支援業務の従事者数は、主任介護支援専門員より保健師・社会福祉士が多い</a:t>
            </a:r>
            <a:endParaRPr lang="en-US" altLang="ja-JP" sz="1400" dirty="0" smtClean="0">
              <a:solidFill>
                <a:schemeClr val="tx1"/>
              </a:solidFill>
              <a:latin typeface="HGｺﾞｼｯｸM" pitchFamily="49" charset="-128"/>
              <a:ea typeface="HGｺﾞｼｯｸM" pitchFamily="49" charset="-128"/>
            </a:endParaRPr>
          </a:p>
          <a:p>
            <a:pPr marL="177800" indent="-177800" fontAlgn="auto">
              <a:spcBef>
                <a:spcPts val="0"/>
              </a:spcBef>
              <a:spcAft>
                <a:spcPts val="0"/>
              </a:spcAft>
              <a:defRPr/>
            </a:pPr>
            <a:r>
              <a:rPr lang="ja-JP" altLang="en-US" sz="1400" dirty="0" smtClean="0">
                <a:solidFill>
                  <a:schemeClr val="tx1"/>
                </a:solidFill>
                <a:latin typeface="HGｺﾞｼｯｸM" pitchFamily="49" charset="-128"/>
                <a:ea typeface="HGｺﾞｼｯｸM" pitchFamily="49" charset="-128"/>
              </a:rPr>
              <a:t>○ ３職種以外の配置については、介護支援専門員が約８割</a:t>
            </a:r>
            <a:endParaRPr lang="en-US" altLang="ja-JP" sz="1400" dirty="0" smtClean="0">
              <a:solidFill>
                <a:schemeClr val="tx1"/>
              </a:solidFill>
              <a:latin typeface="HGｺﾞｼｯｸM" pitchFamily="49" charset="-128"/>
              <a:ea typeface="HGｺﾞｼｯｸM" pitchFamily="49" charset="-128"/>
            </a:endParaRPr>
          </a:p>
        </p:txBody>
      </p:sp>
      <p:sp>
        <p:nvSpPr>
          <p:cNvPr id="8" name="テキスト ボックス 9"/>
          <p:cNvSpPr txBox="1">
            <a:spLocks noChangeArrowheads="1"/>
          </p:cNvSpPr>
          <p:nvPr/>
        </p:nvSpPr>
        <p:spPr bwMode="auto">
          <a:xfrm>
            <a:off x="0" y="1700808"/>
            <a:ext cx="3001354"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◎センター従事者数</a:t>
            </a:r>
            <a:endParaRPr lang="ja-JP" altLang="en-US" sz="1400" dirty="0">
              <a:latin typeface="HGSｺﾞｼｯｸE" pitchFamily="50" charset="-128"/>
              <a:ea typeface="HGSｺﾞｼｯｸE" pitchFamily="50" charset="-128"/>
            </a:endParaRPr>
          </a:p>
        </p:txBody>
      </p:sp>
      <p:sp>
        <p:nvSpPr>
          <p:cNvPr id="9" name="テキスト ボックス 9"/>
          <p:cNvSpPr txBox="1">
            <a:spLocks noChangeArrowheads="1"/>
          </p:cNvSpPr>
          <p:nvPr/>
        </p:nvSpPr>
        <p:spPr bwMode="auto">
          <a:xfrm>
            <a:off x="-38435" y="4026552"/>
            <a:ext cx="3898558"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HGSｺﾞｼｯｸE" pitchFamily="50" charset="-128"/>
                <a:ea typeface="HGSｺﾞｼｯｸE" pitchFamily="50" charset="-128"/>
              </a:rPr>
              <a:t>　</a:t>
            </a:r>
            <a:r>
              <a:rPr lang="ja-JP" altLang="en-US" sz="1600" dirty="0" smtClean="0">
                <a:latin typeface="HGSｺﾞｼｯｸE" pitchFamily="50" charset="-128"/>
                <a:ea typeface="HGSｺﾞｼｯｸE" pitchFamily="50" charset="-128"/>
              </a:rPr>
              <a:t>　◎</a:t>
            </a:r>
            <a:r>
              <a:rPr lang="en-US" altLang="ja-JP" sz="1600" dirty="0" smtClean="0">
                <a:latin typeface="HGSｺﾞｼｯｸE" pitchFamily="50" charset="-128"/>
                <a:ea typeface="HGSｺﾞｼｯｸE" pitchFamily="50" charset="-128"/>
              </a:rPr>
              <a:t>1</a:t>
            </a:r>
            <a:r>
              <a:rPr lang="ja-JP" altLang="en-US" sz="1600" dirty="0" smtClean="0">
                <a:latin typeface="HGSｺﾞｼｯｸE" pitchFamily="50" charset="-128"/>
                <a:ea typeface="HGSｺﾞｼｯｸE" pitchFamily="50" charset="-128"/>
              </a:rPr>
              <a:t>センター当たりの</a:t>
            </a:r>
            <a:endParaRPr lang="en-US" altLang="ja-JP" sz="1600" dirty="0" smtClean="0">
              <a:latin typeface="HGSｺﾞｼｯｸE" pitchFamily="50" charset="-128"/>
              <a:ea typeface="HGSｺﾞｼｯｸE" pitchFamily="50" charset="-128"/>
            </a:endParaRPr>
          </a:p>
          <a:p>
            <a:r>
              <a:rPr lang="ja-JP" altLang="en-US" sz="1600" dirty="0">
                <a:latin typeface="HGSｺﾞｼｯｸE" pitchFamily="50" charset="-128"/>
                <a:ea typeface="HGSｺﾞｼｯｸE" pitchFamily="50" charset="-128"/>
              </a:rPr>
              <a:t>　</a:t>
            </a:r>
            <a:r>
              <a:rPr lang="ja-JP" altLang="en-US" sz="1600" dirty="0" smtClean="0">
                <a:latin typeface="HGSｺﾞｼｯｸE" pitchFamily="50" charset="-128"/>
                <a:ea typeface="HGSｺﾞｼｯｸE" pitchFamily="50" charset="-128"/>
              </a:rPr>
              <a:t>　　　平均職員数</a:t>
            </a:r>
            <a:endParaRPr lang="en-US" altLang="ja-JP" sz="1600" dirty="0" smtClean="0">
              <a:latin typeface="HGSｺﾞｼｯｸE" pitchFamily="50" charset="-128"/>
              <a:ea typeface="HGSｺﾞｼｯｸE" pitchFamily="50" charset="-128"/>
            </a:endParaRPr>
          </a:p>
        </p:txBody>
      </p:sp>
      <p:sp>
        <p:nvSpPr>
          <p:cNvPr id="13" name="テキスト ボックス 9"/>
          <p:cNvSpPr txBox="1">
            <a:spLocks noChangeArrowheads="1"/>
          </p:cNvSpPr>
          <p:nvPr/>
        </p:nvSpPr>
        <p:spPr bwMode="auto">
          <a:xfrm>
            <a:off x="4990154" y="1700808"/>
            <a:ext cx="3859023"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◎包括的</a:t>
            </a:r>
            <a:r>
              <a:rPr lang="ja-JP" altLang="en-US" sz="1600" dirty="0">
                <a:latin typeface="HGSｺﾞｼｯｸE" pitchFamily="50" charset="-128"/>
                <a:ea typeface="HGSｺﾞｼｯｸE" pitchFamily="50" charset="-128"/>
              </a:rPr>
              <a:t>支援</a:t>
            </a:r>
            <a:r>
              <a:rPr lang="ja-JP" altLang="en-US" sz="1600" dirty="0" smtClean="0">
                <a:latin typeface="HGSｺﾞｼｯｸE" pitchFamily="50" charset="-128"/>
                <a:ea typeface="HGSｺﾞｼｯｸE" pitchFamily="50" charset="-128"/>
              </a:rPr>
              <a:t>業務の従事者数</a:t>
            </a:r>
            <a:endParaRPr lang="ja-JP" altLang="en-US" sz="1200" dirty="0">
              <a:solidFill>
                <a:srgbClr val="FF0000"/>
              </a:solidFill>
              <a:latin typeface="HGｺﾞｼｯｸM" pitchFamily="49" charset="-128"/>
              <a:ea typeface="HGｺﾞｼｯｸM" pitchFamily="49"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283095225"/>
              </p:ext>
            </p:extLst>
          </p:nvPr>
        </p:nvGraphicFramePr>
        <p:xfrm>
          <a:off x="3289508" y="4549966"/>
          <a:ext cx="3173279" cy="2033792"/>
        </p:xfrm>
        <a:graphic>
          <a:graphicData uri="http://schemas.openxmlformats.org/drawingml/2006/table">
            <a:tbl>
              <a:tblPr firstRow="1" bandRow="1">
                <a:tableStyleId>{5C22544A-7EE6-4342-B048-85BDC9FD1C3A}</a:tableStyleId>
              </a:tblPr>
              <a:tblGrid>
                <a:gridCol w="1949279"/>
                <a:gridCol w="1224000"/>
              </a:tblGrid>
              <a:tr h="406473">
                <a:tc>
                  <a:txBody>
                    <a:bodyPr/>
                    <a:lstStyle/>
                    <a:p>
                      <a:pPr algn="ctr"/>
                      <a:r>
                        <a:rPr kumimoji="1" lang="ja-JP" altLang="en-US" sz="1400" b="0" dirty="0" smtClean="0">
                          <a:latin typeface="HGSｺﾞｼｯｸE" pitchFamily="50" charset="-128"/>
                          <a:ea typeface="HGSｺﾞｼｯｸE" pitchFamily="50" charset="-128"/>
                        </a:rPr>
                        <a:t>職　種</a:t>
                      </a:r>
                      <a:endParaRPr kumimoji="1" lang="ja-JP" altLang="en-US" sz="1400" b="0" dirty="0">
                        <a:latin typeface="HGSｺﾞｼｯｸE" pitchFamily="50" charset="-128"/>
                        <a:ea typeface="HGSｺﾞｼｯｸE" pitchFamily="50" charset="-128"/>
                      </a:endParaRPr>
                    </a:p>
                  </a:txBody>
                  <a:tcPr marL="99012" marR="99012"/>
                </a:tc>
                <a:tc>
                  <a:txBody>
                    <a:bodyPr/>
                    <a:lstStyle/>
                    <a:p>
                      <a:pPr algn="ctr"/>
                      <a:r>
                        <a:rPr kumimoji="1" lang="ja-JP" altLang="en-US" sz="1400" b="0" dirty="0" smtClean="0">
                          <a:latin typeface="HGSｺﾞｼｯｸE" pitchFamily="50" charset="-128"/>
                          <a:ea typeface="HGSｺﾞｼｯｸE" pitchFamily="50" charset="-128"/>
                        </a:rPr>
                        <a:t>平均人数</a:t>
                      </a:r>
                      <a:endParaRPr kumimoji="1" lang="ja-JP" altLang="en-US" sz="1400" b="0" dirty="0">
                        <a:latin typeface="HGSｺﾞｼｯｸE" pitchFamily="50" charset="-128"/>
                        <a:ea typeface="HGSｺﾞｼｯｸE" pitchFamily="50" charset="-128"/>
                      </a:endParaRPr>
                    </a:p>
                  </a:txBody>
                  <a:tcPr marL="99012" marR="99012"/>
                </a:tc>
              </a:tr>
              <a:tr h="451226">
                <a:tc>
                  <a:txBody>
                    <a:bodyPr/>
                    <a:lstStyle/>
                    <a:p>
                      <a:r>
                        <a:rPr kumimoji="1" lang="ja-JP" altLang="en-US" sz="1400" dirty="0" smtClean="0">
                          <a:latin typeface="HGｺﾞｼｯｸM" pitchFamily="49" charset="-128"/>
                          <a:ea typeface="HGｺﾞｼｯｸM" pitchFamily="49" charset="-128"/>
                        </a:rPr>
                        <a:t>保健師</a:t>
                      </a:r>
                      <a:r>
                        <a:rPr kumimoji="1" lang="ja-JP" altLang="en-US" sz="1050" dirty="0" smtClean="0">
                          <a:latin typeface="HGｺﾞｼｯｸM" pitchFamily="49" charset="-128"/>
                          <a:ea typeface="HGｺﾞｼｯｸM" pitchFamily="49" charset="-128"/>
                        </a:rPr>
                        <a:t>（準ずる者を含む）</a:t>
                      </a:r>
                      <a:endParaRPr kumimoji="1" lang="en-US" altLang="ja-JP" sz="1050" dirty="0" smtClean="0">
                        <a:latin typeface="HGｺﾞｼｯｸM" pitchFamily="49" charset="-128"/>
                        <a:ea typeface="HGｺﾞｼｯｸM" pitchFamily="49" charset="-128"/>
                      </a:endParaRPr>
                    </a:p>
                  </a:txBody>
                  <a:tcPr marL="99012" marR="990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1.5(1.2)</a:t>
                      </a:r>
                      <a:r>
                        <a:rPr kumimoji="1" lang="ja-JP" altLang="en-US" sz="1400" dirty="0" smtClean="0">
                          <a:latin typeface="HGｺﾞｼｯｸM" pitchFamily="49" charset="-128"/>
                          <a:ea typeface="HGｺﾞｼｯｸM" pitchFamily="49" charset="-128"/>
                        </a:rPr>
                        <a:t>人</a:t>
                      </a:r>
                    </a:p>
                  </a:txBody>
                  <a:tcPr marL="99012" marR="99012"/>
                </a:tc>
              </a:tr>
              <a:tr h="451226">
                <a:tc>
                  <a:txBody>
                    <a:bodyPr/>
                    <a:lstStyle/>
                    <a:p>
                      <a:r>
                        <a:rPr kumimoji="1" lang="ja-JP" altLang="en-US" sz="1400" dirty="0" smtClean="0">
                          <a:latin typeface="HGｺﾞｼｯｸM" pitchFamily="49" charset="-128"/>
                          <a:ea typeface="HGｺﾞｼｯｸM" pitchFamily="49" charset="-128"/>
                        </a:rPr>
                        <a:t>社会福祉士</a:t>
                      </a:r>
                      <a:r>
                        <a:rPr kumimoji="1" lang="ja-JP" altLang="en-US" sz="1050" dirty="0" smtClean="0">
                          <a:latin typeface="HGｺﾞｼｯｸM" pitchFamily="49" charset="-128"/>
                          <a:ea typeface="HGｺﾞｼｯｸM" pitchFamily="49" charset="-128"/>
                        </a:rPr>
                        <a:t>（準ずる者を含む）</a:t>
                      </a:r>
                      <a:endParaRPr kumimoji="1" lang="ja-JP" altLang="en-US" sz="1050" dirty="0">
                        <a:latin typeface="HGｺﾞｼｯｸM" pitchFamily="49" charset="-128"/>
                        <a:ea typeface="HGｺﾞｼｯｸM" pitchFamily="49" charset="-128"/>
                      </a:endParaRPr>
                    </a:p>
                  </a:txBody>
                  <a:tcPr marL="99012" marR="99012"/>
                </a:tc>
                <a:tc>
                  <a:txBody>
                    <a:bodyPr/>
                    <a:lstStyle/>
                    <a:p>
                      <a:pPr algn="ctr"/>
                      <a:r>
                        <a:rPr kumimoji="1" lang="en-US" altLang="ja-JP" sz="1400" dirty="0" smtClean="0">
                          <a:latin typeface="HGｺﾞｼｯｸM" pitchFamily="49" charset="-128"/>
                          <a:ea typeface="HGｺﾞｼｯｸM" pitchFamily="49" charset="-128"/>
                        </a:rPr>
                        <a:t>1.5(1.2)</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012" marR="99012"/>
                </a:tc>
              </a:tr>
              <a:tr h="406473">
                <a:tc>
                  <a:txBody>
                    <a:bodyPr/>
                    <a:lstStyle/>
                    <a:p>
                      <a:r>
                        <a:rPr kumimoji="1" lang="ja-JP" altLang="en-US" sz="1400" dirty="0" smtClean="0">
                          <a:latin typeface="HGｺﾞｼｯｸM" pitchFamily="49" charset="-128"/>
                          <a:ea typeface="HGｺﾞｼｯｸM" pitchFamily="49" charset="-128"/>
                        </a:rPr>
                        <a:t>主任介護支援専門員</a:t>
                      </a:r>
                      <a:endParaRPr kumimoji="1" lang="ja-JP" altLang="en-US" sz="1400" dirty="0">
                        <a:latin typeface="HGｺﾞｼｯｸM" pitchFamily="49" charset="-128"/>
                        <a:ea typeface="HGｺﾞｼｯｸM" pitchFamily="49" charset="-128"/>
                      </a:endParaRPr>
                    </a:p>
                  </a:txBody>
                  <a:tcPr marL="99012" marR="990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1.2(1.0)</a:t>
                      </a:r>
                      <a:r>
                        <a:rPr kumimoji="1" lang="ja-JP" altLang="en-US" sz="1400" dirty="0" smtClean="0">
                          <a:latin typeface="HGｺﾞｼｯｸM" pitchFamily="49" charset="-128"/>
                          <a:ea typeface="HGｺﾞｼｯｸM" pitchFamily="49" charset="-128"/>
                        </a:rPr>
                        <a:t>人</a:t>
                      </a:r>
                    </a:p>
                  </a:txBody>
                  <a:tcPr marL="99012" marR="99012"/>
                </a:tc>
              </a:tr>
              <a:tr h="273807">
                <a:tc>
                  <a:txBody>
                    <a:bodyPr/>
                    <a:lstStyle/>
                    <a:p>
                      <a:pPr algn="ctr"/>
                      <a:r>
                        <a:rPr kumimoji="1" lang="ja-JP" altLang="en-US" sz="1400" dirty="0" smtClean="0">
                          <a:latin typeface="HGｺﾞｼｯｸM" pitchFamily="49" charset="-128"/>
                          <a:ea typeface="HGｺﾞｼｯｸM" pitchFamily="49" charset="-128"/>
                        </a:rPr>
                        <a:t>計</a:t>
                      </a:r>
                      <a:endParaRPr kumimoji="1" lang="ja-JP" altLang="en-US" sz="1400" dirty="0">
                        <a:latin typeface="HGｺﾞｼｯｸM" pitchFamily="49" charset="-128"/>
                        <a:ea typeface="HGｺﾞｼｯｸM" pitchFamily="49" charset="-128"/>
                      </a:endParaRPr>
                    </a:p>
                  </a:txBody>
                  <a:tcPr marL="99012" marR="99012"/>
                </a:tc>
                <a:tc>
                  <a:txBody>
                    <a:bodyPr/>
                    <a:lstStyle/>
                    <a:p>
                      <a:pPr algn="ctr"/>
                      <a:r>
                        <a:rPr kumimoji="1" lang="en-US" altLang="ja-JP" sz="1400" dirty="0" smtClean="0">
                          <a:latin typeface="HGｺﾞｼｯｸM" pitchFamily="49" charset="-128"/>
                          <a:ea typeface="HGｺﾞｼｯｸM" pitchFamily="49" charset="-128"/>
                        </a:rPr>
                        <a:t>4.2(3.4)</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012" marR="99012"/>
                </a:tc>
              </a:tr>
            </a:tbl>
          </a:graphicData>
        </a:graphic>
      </p:graphicFrame>
      <p:sp>
        <p:nvSpPr>
          <p:cNvPr id="21" name="テキスト ボックス 9"/>
          <p:cNvSpPr txBox="1">
            <a:spLocks noChangeArrowheads="1"/>
          </p:cNvSpPr>
          <p:nvPr/>
        </p:nvSpPr>
        <p:spPr bwMode="auto">
          <a:xfrm>
            <a:off x="3313225" y="4005064"/>
            <a:ext cx="2573048"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◎包括的</a:t>
            </a:r>
            <a:r>
              <a:rPr lang="ja-JP" altLang="en-US" sz="1600" dirty="0">
                <a:latin typeface="HGSｺﾞｼｯｸE" pitchFamily="50" charset="-128"/>
                <a:ea typeface="HGSｺﾞｼｯｸE" pitchFamily="50" charset="-128"/>
              </a:rPr>
              <a:t>支援</a:t>
            </a:r>
            <a:r>
              <a:rPr lang="ja-JP" altLang="en-US" sz="1600" dirty="0" smtClean="0">
                <a:latin typeface="HGSｺﾞｼｯｸE" pitchFamily="50" charset="-128"/>
                <a:ea typeface="HGSｺﾞｼｯｸE" pitchFamily="50" charset="-128"/>
              </a:rPr>
              <a:t>業務の</a:t>
            </a:r>
            <a:endParaRPr lang="en-US" altLang="ja-JP" sz="1600" dirty="0" smtClean="0">
              <a:latin typeface="HGSｺﾞｼｯｸE" pitchFamily="50" charset="-128"/>
              <a:ea typeface="HGSｺﾞｼｯｸE" pitchFamily="50" charset="-128"/>
            </a:endParaRPr>
          </a:p>
          <a:p>
            <a:r>
              <a:rPr lang="ja-JP" altLang="en-US" sz="1600" dirty="0" smtClean="0">
                <a:latin typeface="HGSｺﾞｼｯｸE" pitchFamily="50" charset="-128"/>
                <a:ea typeface="HGSｺﾞｼｯｸE" pitchFamily="50" charset="-128"/>
              </a:rPr>
              <a:t>　平均従事者数</a:t>
            </a:r>
            <a:endParaRPr lang="ja-JP" altLang="en-US" sz="1200" dirty="0">
              <a:solidFill>
                <a:srgbClr val="FF0000"/>
              </a:solidFill>
              <a:latin typeface="HGｺﾞｼｯｸM" pitchFamily="49" charset="-128"/>
              <a:ea typeface="HGｺﾞｼｯｸM" pitchFamily="49" charset="-128"/>
            </a:endParaRPr>
          </a:p>
        </p:txBody>
      </p:sp>
      <p:sp>
        <p:nvSpPr>
          <p:cNvPr id="22" name="正方形/長方形 21"/>
          <p:cNvSpPr/>
          <p:nvPr/>
        </p:nvSpPr>
        <p:spPr>
          <a:xfrm>
            <a:off x="5340475" y="4077077"/>
            <a:ext cx="1169567" cy="461665"/>
          </a:xfrm>
          <a:prstGeom prst="rect">
            <a:avLst/>
          </a:prstGeom>
        </p:spPr>
        <p:txBody>
          <a:bodyPr wrap="square">
            <a:spAutoFit/>
          </a:bodyPr>
          <a:lstStyle/>
          <a:p>
            <a:r>
              <a:rPr lang="en-US" altLang="ja-JP" sz="800" dirty="0" smtClean="0">
                <a:latin typeface="+mn-ea"/>
              </a:rPr>
              <a:t>※</a:t>
            </a:r>
            <a:r>
              <a:rPr lang="ja-JP" altLang="en-US" sz="800" dirty="0" smtClean="0">
                <a:latin typeface="+mn-ea"/>
              </a:rPr>
              <a:t>（　）内は介護予防支援業務を兼務する職員の平均人数</a:t>
            </a:r>
            <a:endParaRPr lang="ja-JP" altLang="en-US" sz="800" dirty="0">
              <a:latin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102358114"/>
              </p:ext>
            </p:extLst>
          </p:nvPr>
        </p:nvGraphicFramePr>
        <p:xfrm>
          <a:off x="116415" y="4567455"/>
          <a:ext cx="2984136" cy="2014266"/>
        </p:xfrm>
        <a:graphic>
          <a:graphicData uri="http://schemas.openxmlformats.org/drawingml/2006/table">
            <a:tbl>
              <a:tblPr firstRow="1" bandRow="1">
                <a:tableStyleId>{5C22544A-7EE6-4342-B048-85BDC9FD1C3A}</a:tableStyleId>
              </a:tblPr>
              <a:tblGrid>
                <a:gridCol w="2012136"/>
                <a:gridCol w="972000"/>
              </a:tblGrid>
              <a:tr h="397729">
                <a:tc>
                  <a:txBody>
                    <a:bodyPr/>
                    <a:lstStyle/>
                    <a:p>
                      <a:pPr algn="ctr"/>
                      <a:r>
                        <a:rPr kumimoji="1" lang="ja-JP" altLang="en-US" sz="1400" b="0" dirty="0" smtClean="0">
                          <a:latin typeface="HGSｺﾞｼｯｸE" pitchFamily="50" charset="-128"/>
                          <a:ea typeface="HGSｺﾞｼｯｸE" pitchFamily="50" charset="-128"/>
                        </a:rPr>
                        <a:t>職　種</a:t>
                      </a:r>
                      <a:endParaRPr kumimoji="1" lang="ja-JP" altLang="en-US" sz="1400" b="0" dirty="0">
                        <a:latin typeface="HGSｺﾞｼｯｸE" pitchFamily="50" charset="-128"/>
                        <a:ea typeface="HGSｺﾞｼｯｸE" pitchFamily="50" charset="-128"/>
                      </a:endParaRPr>
                    </a:p>
                  </a:txBody>
                  <a:tcPr marL="99012" marR="99012"/>
                </a:tc>
                <a:tc>
                  <a:txBody>
                    <a:bodyPr/>
                    <a:lstStyle/>
                    <a:p>
                      <a:pPr algn="ctr"/>
                      <a:r>
                        <a:rPr kumimoji="1" lang="ja-JP" altLang="en-US" sz="1400" b="0" dirty="0" smtClean="0">
                          <a:latin typeface="HGSｺﾞｼｯｸE" pitchFamily="50" charset="-128"/>
                          <a:ea typeface="HGSｺﾞｼｯｸE" pitchFamily="50" charset="-128"/>
                        </a:rPr>
                        <a:t>平均人数</a:t>
                      </a:r>
                      <a:endParaRPr kumimoji="1" lang="ja-JP" altLang="en-US" sz="1400" b="0" dirty="0">
                        <a:latin typeface="HGSｺﾞｼｯｸE" pitchFamily="50" charset="-128"/>
                        <a:ea typeface="HGSｺﾞｼｯｸE" pitchFamily="50" charset="-128"/>
                      </a:endParaRPr>
                    </a:p>
                  </a:txBody>
                  <a:tcPr marL="99012" marR="99012"/>
                </a:tc>
              </a:tr>
              <a:tr h="449188">
                <a:tc>
                  <a:txBody>
                    <a:bodyPr/>
                    <a:lstStyle/>
                    <a:p>
                      <a:r>
                        <a:rPr kumimoji="1" lang="ja-JP" altLang="en-US" sz="1400" dirty="0" smtClean="0">
                          <a:latin typeface="HGｺﾞｼｯｸM" pitchFamily="49" charset="-128"/>
                          <a:ea typeface="HGｺﾞｼｯｸM" pitchFamily="49" charset="-128"/>
                        </a:rPr>
                        <a:t>保健師</a:t>
                      </a:r>
                      <a:r>
                        <a:rPr kumimoji="1" lang="ja-JP" altLang="en-US" sz="1050" dirty="0" smtClean="0">
                          <a:latin typeface="HGｺﾞｼｯｸM" pitchFamily="49" charset="-128"/>
                          <a:ea typeface="HGｺﾞｼｯｸM" pitchFamily="49" charset="-128"/>
                        </a:rPr>
                        <a:t>（準ずる者を含む）</a:t>
                      </a:r>
                      <a:endParaRPr kumimoji="1" lang="en-US" altLang="ja-JP" sz="1050" dirty="0" smtClean="0">
                        <a:latin typeface="HGｺﾞｼｯｸM" pitchFamily="49" charset="-128"/>
                        <a:ea typeface="HGｺﾞｼｯｸM" pitchFamily="49" charset="-128"/>
                      </a:endParaRPr>
                    </a:p>
                  </a:txBody>
                  <a:tcPr marL="99012" marR="990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1.7</a:t>
                      </a:r>
                      <a:r>
                        <a:rPr kumimoji="1" lang="ja-JP" altLang="en-US" sz="1400" dirty="0" smtClean="0">
                          <a:latin typeface="HGｺﾞｼｯｸM" pitchFamily="49" charset="-128"/>
                          <a:ea typeface="HGｺﾞｼｯｸM" pitchFamily="49" charset="-128"/>
                        </a:rPr>
                        <a:t>人</a:t>
                      </a:r>
                    </a:p>
                  </a:txBody>
                  <a:tcPr marL="99012" marR="99012"/>
                </a:tc>
              </a:tr>
              <a:tr h="449188">
                <a:tc>
                  <a:txBody>
                    <a:bodyPr/>
                    <a:lstStyle/>
                    <a:p>
                      <a:r>
                        <a:rPr kumimoji="1" lang="ja-JP" altLang="en-US" sz="1400" dirty="0" smtClean="0">
                          <a:latin typeface="HGｺﾞｼｯｸM" pitchFamily="49" charset="-128"/>
                          <a:ea typeface="HGｺﾞｼｯｸM" pitchFamily="49" charset="-128"/>
                        </a:rPr>
                        <a:t>社会福祉士</a:t>
                      </a:r>
                      <a:r>
                        <a:rPr kumimoji="1" lang="ja-JP" altLang="en-US" sz="1050" dirty="0" smtClean="0">
                          <a:latin typeface="HGｺﾞｼｯｸM" pitchFamily="49" charset="-128"/>
                          <a:ea typeface="HGｺﾞｼｯｸM" pitchFamily="49" charset="-128"/>
                        </a:rPr>
                        <a:t>（準ずる者を含む）</a:t>
                      </a:r>
                      <a:endParaRPr kumimoji="1" lang="ja-JP" altLang="en-US" sz="1050" dirty="0">
                        <a:latin typeface="HGｺﾞｼｯｸM" pitchFamily="49" charset="-128"/>
                        <a:ea typeface="HGｺﾞｼｯｸM" pitchFamily="49" charset="-128"/>
                      </a:endParaRPr>
                    </a:p>
                  </a:txBody>
                  <a:tcPr marL="99012" marR="99012"/>
                </a:tc>
                <a:tc>
                  <a:txBody>
                    <a:bodyPr/>
                    <a:lstStyle/>
                    <a:p>
                      <a:pPr algn="ctr"/>
                      <a:r>
                        <a:rPr kumimoji="1" lang="en-US" altLang="ja-JP" sz="1400" dirty="0" smtClean="0">
                          <a:latin typeface="HGｺﾞｼｯｸM" pitchFamily="49" charset="-128"/>
                          <a:ea typeface="HGｺﾞｼｯｸM" pitchFamily="49" charset="-128"/>
                        </a:rPr>
                        <a:t>1.7</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012" marR="99012"/>
                </a:tc>
              </a:tr>
              <a:tr h="397729">
                <a:tc>
                  <a:txBody>
                    <a:bodyPr/>
                    <a:lstStyle/>
                    <a:p>
                      <a:r>
                        <a:rPr kumimoji="1" lang="ja-JP" altLang="en-US" sz="1400" dirty="0" smtClean="0">
                          <a:latin typeface="HGｺﾞｼｯｸM" pitchFamily="49" charset="-128"/>
                          <a:ea typeface="HGｺﾞｼｯｸM" pitchFamily="49" charset="-128"/>
                        </a:rPr>
                        <a:t>主任介護支援専門員</a:t>
                      </a:r>
                      <a:endParaRPr kumimoji="1" lang="ja-JP" altLang="en-US" sz="1400" dirty="0">
                        <a:latin typeface="HGｺﾞｼｯｸM" pitchFamily="49" charset="-128"/>
                        <a:ea typeface="HGｺﾞｼｯｸM" pitchFamily="49" charset="-128"/>
                      </a:endParaRPr>
                    </a:p>
                  </a:txBody>
                  <a:tcPr marL="99012" marR="990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HGｺﾞｼｯｸM" pitchFamily="49" charset="-128"/>
                          <a:ea typeface="HGｺﾞｼｯｸM" pitchFamily="49" charset="-128"/>
                        </a:rPr>
                        <a:t>2.3</a:t>
                      </a:r>
                      <a:r>
                        <a:rPr kumimoji="1" lang="ja-JP" altLang="en-US" sz="1400" dirty="0" smtClean="0">
                          <a:latin typeface="HGｺﾞｼｯｸM" pitchFamily="49" charset="-128"/>
                          <a:ea typeface="HGｺﾞｼｯｸM" pitchFamily="49" charset="-128"/>
                        </a:rPr>
                        <a:t>人</a:t>
                      </a:r>
                    </a:p>
                  </a:txBody>
                  <a:tcPr marL="99012" marR="99012"/>
                </a:tc>
              </a:tr>
              <a:tr h="292194">
                <a:tc>
                  <a:txBody>
                    <a:bodyPr/>
                    <a:lstStyle/>
                    <a:p>
                      <a:pPr algn="ctr"/>
                      <a:r>
                        <a:rPr kumimoji="1" lang="ja-JP" altLang="en-US" sz="1400" dirty="0" smtClean="0">
                          <a:latin typeface="HGｺﾞｼｯｸM" pitchFamily="49" charset="-128"/>
                          <a:ea typeface="HGｺﾞｼｯｸM" pitchFamily="49" charset="-128"/>
                        </a:rPr>
                        <a:t>計</a:t>
                      </a:r>
                      <a:endParaRPr kumimoji="1" lang="ja-JP" altLang="en-US" sz="1400" dirty="0">
                        <a:latin typeface="HGｺﾞｼｯｸM" pitchFamily="49" charset="-128"/>
                        <a:ea typeface="HGｺﾞｼｯｸM" pitchFamily="49" charset="-128"/>
                      </a:endParaRPr>
                    </a:p>
                  </a:txBody>
                  <a:tcPr marL="99012" marR="99012"/>
                </a:tc>
                <a:tc>
                  <a:txBody>
                    <a:bodyPr/>
                    <a:lstStyle/>
                    <a:p>
                      <a:pPr algn="ctr"/>
                      <a:r>
                        <a:rPr kumimoji="1" lang="en-US" altLang="ja-JP" sz="1400" dirty="0" smtClean="0">
                          <a:latin typeface="HGｺﾞｼｯｸM" pitchFamily="49" charset="-128"/>
                          <a:ea typeface="HGｺﾞｼｯｸM" pitchFamily="49" charset="-128"/>
                        </a:rPr>
                        <a:t>5.8</a:t>
                      </a:r>
                      <a:r>
                        <a:rPr kumimoji="1" lang="ja-JP" altLang="en-US" sz="1400" dirty="0" smtClean="0">
                          <a:latin typeface="HGｺﾞｼｯｸM" pitchFamily="49" charset="-128"/>
                          <a:ea typeface="HGｺﾞｼｯｸM" pitchFamily="49" charset="-128"/>
                        </a:rPr>
                        <a:t>人</a:t>
                      </a:r>
                      <a:endParaRPr kumimoji="1" lang="ja-JP" altLang="en-US" sz="1400" dirty="0">
                        <a:latin typeface="HGｺﾞｼｯｸM" pitchFamily="49" charset="-128"/>
                        <a:ea typeface="HGｺﾞｼｯｸM" pitchFamily="49" charset="-128"/>
                      </a:endParaRPr>
                    </a:p>
                  </a:txBody>
                  <a:tcPr marL="99012" marR="99012"/>
                </a:tc>
              </a:tr>
            </a:tbl>
          </a:graphicData>
        </a:graphic>
      </p:graphicFrame>
      <p:sp>
        <p:nvSpPr>
          <p:cNvPr id="3" name="正方形/長方形 2"/>
          <p:cNvSpPr/>
          <p:nvPr/>
        </p:nvSpPr>
        <p:spPr>
          <a:xfrm>
            <a:off x="8064601" y="1628800"/>
            <a:ext cx="1638546" cy="369332"/>
          </a:xfrm>
          <a:prstGeom prst="rect">
            <a:avLst/>
          </a:prstGeom>
        </p:spPr>
        <p:txBody>
          <a:bodyPr wrap="square">
            <a:spAutoFit/>
          </a:bodyPr>
          <a:lstStyle/>
          <a:p>
            <a:pPr marL="177800" indent="-177800" fontAlgn="auto">
              <a:spcBef>
                <a:spcPts val="0"/>
              </a:spcBef>
              <a:spcAft>
                <a:spcPts val="0"/>
              </a:spcAft>
              <a:defRPr/>
            </a:pPr>
            <a:r>
              <a:rPr lang="en-US" altLang="ja-JP" sz="900" dirty="0">
                <a:latin typeface="HGｺﾞｼｯｸM" pitchFamily="49" charset="-128"/>
                <a:ea typeface="HGｺﾞｼｯｸM" pitchFamily="49" charset="-128"/>
              </a:rPr>
              <a:t>※</a:t>
            </a:r>
            <a:r>
              <a:rPr lang="ja-JP" altLang="en-US" sz="900" dirty="0">
                <a:latin typeface="HGｺﾞｼｯｸM" pitchFamily="49" charset="-128"/>
                <a:ea typeface="HGｺﾞｼｯｸM" pitchFamily="49" charset="-128"/>
              </a:rPr>
              <a:t>センター</a:t>
            </a:r>
            <a:r>
              <a:rPr lang="ja-JP" altLang="en-US" sz="900" dirty="0" smtClean="0">
                <a:latin typeface="HGｺﾞｼｯｸM" pitchFamily="49" charset="-128"/>
                <a:ea typeface="HGｺﾞｼｯｸM" pitchFamily="49" charset="-128"/>
              </a:rPr>
              <a:t>職員数はすべて</a:t>
            </a:r>
            <a:endParaRPr lang="en-US" altLang="ja-JP" sz="900" dirty="0" smtClean="0">
              <a:latin typeface="HGｺﾞｼｯｸM" pitchFamily="49" charset="-128"/>
              <a:ea typeface="HGｺﾞｼｯｸM" pitchFamily="49" charset="-128"/>
            </a:endParaRPr>
          </a:p>
          <a:p>
            <a:pPr marL="177800" indent="-177800" fontAlgn="auto">
              <a:spcBef>
                <a:spcPts val="0"/>
              </a:spcBef>
              <a:spcAft>
                <a:spcPts val="0"/>
              </a:spcAft>
              <a:defRPr/>
            </a:pPr>
            <a:r>
              <a:rPr lang="ja-JP" altLang="en-US" sz="900" dirty="0" smtClean="0">
                <a:latin typeface="HGｺﾞｼｯｸM" pitchFamily="49" charset="-128"/>
                <a:ea typeface="HGｺﾞｼｯｸM" pitchFamily="49" charset="-128"/>
              </a:rPr>
              <a:t>　常勤換算</a:t>
            </a:r>
            <a:r>
              <a:rPr lang="ja-JP" altLang="en-US" sz="900" dirty="0">
                <a:latin typeface="HGｺﾞｼｯｸM" pitchFamily="49" charset="-128"/>
                <a:ea typeface="HGｺﾞｼｯｸM" pitchFamily="49" charset="-128"/>
              </a:rPr>
              <a:t>に</a:t>
            </a:r>
            <a:r>
              <a:rPr lang="ja-JP" altLang="en-US" sz="900" dirty="0" smtClean="0">
                <a:latin typeface="HGｺﾞｼｯｸM" pitchFamily="49" charset="-128"/>
                <a:ea typeface="HGｺﾞｼｯｸM" pitchFamily="49" charset="-128"/>
              </a:rPr>
              <a:t>よるもの</a:t>
            </a:r>
            <a:endParaRPr lang="en-US" altLang="ja-JP" sz="900" dirty="0">
              <a:latin typeface="HGｺﾞｼｯｸM" pitchFamily="49" charset="-128"/>
              <a:ea typeface="HGｺﾞｼｯｸM" pitchFamily="49" charset="-128"/>
            </a:endParaRPr>
          </a:p>
        </p:txBody>
      </p:sp>
      <p:sp>
        <p:nvSpPr>
          <p:cNvPr id="24" name="テキスト ボックス 9"/>
          <p:cNvSpPr txBox="1">
            <a:spLocks noChangeArrowheads="1"/>
          </p:cNvSpPr>
          <p:nvPr/>
        </p:nvSpPr>
        <p:spPr bwMode="auto">
          <a:xfrm>
            <a:off x="6743960" y="4026550"/>
            <a:ext cx="3859023" cy="33855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HGSｺﾞｼｯｸE" pitchFamily="50" charset="-128"/>
                <a:ea typeface="HGSｺﾞｼｯｸE" pitchFamily="50" charset="-128"/>
              </a:rPr>
              <a:t>（参考）３職種以外の配置</a:t>
            </a:r>
            <a:endParaRPr lang="ja-JP" altLang="en-US" sz="1200" dirty="0">
              <a:solidFill>
                <a:srgbClr val="FF0000"/>
              </a:solidFill>
              <a:latin typeface="HGｺﾞｼｯｸM" pitchFamily="49" charset="-128"/>
              <a:ea typeface="HGｺﾞｼｯｸM" pitchFamily="49" charset="-128"/>
            </a:endParaRPr>
          </a:p>
        </p:txBody>
      </p:sp>
      <p:graphicFrame>
        <p:nvGraphicFramePr>
          <p:cNvPr id="10" name="グラフ 9"/>
          <p:cNvGraphicFramePr/>
          <p:nvPr>
            <p:extLst>
              <p:ext uri="{D42A27DB-BD31-4B8C-83A1-F6EECF244321}">
                <p14:modId xmlns:p14="http://schemas.microsoft.com/office/powerpoint/2010/main" val="3039180770"/>
              </p:ext>
            </p:extLst>
          </p:nvPr>
        </p:nvGraphicFramePr>
        <p:xfrm>
          <a:off x="6437631" y="4320820"/>
          <a:ext cx="3484236" cy="5927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グラフ 10"/>
          <p:cNvGraphicFramePr/>
          <p:nvPr>
            <p:extLst>
              <p:ext uri="{D42A27DB-BD31-4B8C-83A1-F6EECF244321}">
                <p14:modId xmlns:p14="http://schemas.microsoft.com/office/powerpoint/2010/main" val="2565083967"/>
              </p:ext>
            </p:extLst>
          </p:nvPr>
        </p:nvGraphicFramePr>
        <p:xfrm>
          <a:off x="6764640" y="4805298"/>
          <a:ext cx="2924544" cy="2052702"/>
        </p:xfrm>
        <a:graphic>
          <a:graphicData uri="http://schemas.openxmlformats.org/drawingml/2006/chart">
            <c:chart xmlns:c="http://schemas.openxmlformats.org/drawingml/2006/chart" xmlns:r="http://schemas.openxmlformats.org/officeDocument/2006/relationships" r:id="rId6"/>
          </a:graphicData>
        </a:graphic>
      </p:graphicFrame>
      <p:sp>
        <p:nvSpPr>
          <p:cNvPr id="12" name="正方形/長方形 11"/>
          <p:cNvSpPr/>
          <p:nvPr/>
        </p:nvSpPr>
        <p:spPr>
          <a:xfrm>
            <a:off x="9361970" y="4509120"/>
            <a:ext cx="422866"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9630976" y="4797152"/>
            <a:ext cx="0" cy="3725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9355444" y="5169734"/>
            <a:ext cx="31191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361970" y="5131798"/>
            <a:ext cx="760805" cy="276999"/>
          </a:xfrm>
          <a:prstGeom prst="rect">
            <a:avLst/>
          </a:prstGeom>
          <a:noFill/>
        </p:spPr>
        <p:txBody>
          <a:bodyPr wrap="square" rtlCol="0">
            <a:spAutoFit/>
          </a:bodyPr>
          <a:lstStyle/>
          <a:p>
            <a:r>
              <a:rPr kumimoji="1" lang="ja-JP" altLang="en-US" sz="1200" dirty="0" smtClean="0"/>
              <a:t>（内訳）</a:t>
            </a:r>
            <a:endParaRPr kumimoji="1" lang="ja-JP" altLang="en-US" sz="1200" dirty="0"/>
          </a:p>
        </p:txBody>
      </p:sp>
      <p:sp>
        <p:nvSpPr>
          <p:cNvPr id="28" name="テキスト ボックス 27"/>
          <p:cNvSpPr txBox="1"/>
          <p:nvPr/>
        </p:nvSpPr>
        <p:spPr>
          <a:xfrm>
            <a:off x="8673468" y="6131114"/>
            <a:ext cx="1248398" cy="584775"/>
          </a:xfrm>
          <a:prstGeom prst="rect">
            <a:avLst/>
          </a:prstGeom>
          <a:noFill/>
        </p:spPr>
        <p:txBody>
          <a:bodyPr wrap="square" rtlCol="0">
            <a:spAutoFit/>
          </a:bodyPr>
          <a:lstStyle/>
          <a:p>
            <a:r>
              <a:rPr kumimoji="1" lang="en-US" altLang="ja-JP" sz="800" dirty="0" smtClean="0"/>
              <a:t>※</a:t>
            </a:r>
            <a:r>
              <a:rPr kumimoji="1" lang="ja-JP" altLang="en-US" sz="800" dirty="0" smtClean="0"/>
              <a:t>保健師・社会福祉士・</a:t>
            </a:r>
            <a:r>
              <a:rPr lang="ja-JP" altLang="en-US" sz="800" dirty="0" smtClean="0"/>
              <a:t>主任</a:t>
            </a:r>
            <a:r>
              <a:rPr lang="ja-JP" altLang="en-US" sz="800" dirty="0"/>
              <a:t>介護支援</a:t>
            </a:r>
            <a:r>
              <a:rPr lang="ja-JP" altLang="en-US" sz="800" dirty="0" smtClean="0"/>
              <a:t>専門員はそれぞれ準ずる者を含む。</a:t>
            </a:r>
            <a:endParaRPr lang="en-US" altLang="ja-JP" sz="800" dirty="0" smtClean="0"/>
          </a:p>
        </p:txBody>
      </p:sp>
      <p:sp>
        <p:nvSpPr>
          <p:cNvPr id="26" name="正方形/長方形 25"/>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248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68231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2350" y="6381328"/>
            <a:ext cx="9278569" cy="430887"/>
          </a:xfrm>
          <a:prstGeom prst="rect">
            <a:avLst/>
          </a:prstGeom>
          <a:noFill/>
        </p:spPr>
        <p:txBody>
          <a:bodyPr wrap="square" rtlCol="0">
            <a:spAutoFit/>
          </a:bodyPr>
          <a:lstStyle/>
          <a:p>
            <a:r>
              <a:rPr kumimoji="1" lang="en-US" altLang="ja-JP" sz="1100" dirty="0" smtClean="0"/>
              <a:t>※</a:t>
            </a:r>
            <a:r>
              <a:rPr kumimoji="1" lang="ja-JP" altLang="en-US" sz="1100" dirty="0" smtClean="0"/>
              <a:t>平成２４年度老人保健健康増進等事業「地域包括支援センターにおける業務実態や機能のあり方に関する調査研究事業」三菱総合研究所</a:t>
            </a:r>
            <a:endParaRPr kumimoji="1" lang="en-US" altLang="ja-JP" sz="1100" dirty="0" smtClean="0"/>
          </a:p>
          <a:p>
            <a:r>
              <a:rPr lang="ja-JP" altLang="en-US" sz="1100" dirty="0"/>
              <a:t>　</a:t>
            </a:r>
            <a:r>
              <a:rPr lang="ja-JP" altLang="en-US" sz="1100" dirty="0" smtClean="0"/>
              <a:t> 地域包括支援センターが抱える課題：その他の内容（自由記述）より</a:t>
            </a:r>
            <a:endParaRPr kumimoji="1" lang="ja-JP" altLang="en-US" sz="1100" dirty="0"/>
          </a:p>
        </p:txBody>
      </p:sp>
      <p:sp>
        <p:nvSpPr>
          <p:cNvPr id="2" name="タイトル 1"/>
          <p:cNvSpPr>
            <a:spLocks noGrp="1"/>
          </p:cNvSpPr>
          <p:nvPr>
            <p:ph type="title"/>
          </p:nvPr>
        </p:nvSpPr>
        <p:spPr>
          <a:xfrm>
            <a:off x="0" y="58614"/>
            <a:ext cx="9901238" cy="490066"/>
          </a:xfr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kumimoji="1" lang="ja-JP" altLang="en-US" sz="1800" dirty="0" smtClean="0">
                <a:solidFill>
                  <a:schemeClr val="tx1"/>
                </a:solidFill>
              </a:rPr>
              <a:t>（参考）地域包括支援センターが抱える課題（センター実態調査における自由記述より）</a:t>
            </a:r>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794606589"/>
              </p:ext>
            </p:extLst>
          </p:nvPr>
        </p:nvGraphicFramePr>
        <p:xfrm>
          <a:off x="558131" y="620688"/>
          <a:ext cx="8829693" cy="5648960"/>
        </p:xfrm>
        <a:graphic>
          <a:graphicData uri="http://schemas.openxmlformats.org/drawingml/2006/table">
            <a:tbl>
              <a:tblPr firstRow="1" bandRow="1">
                <a:tableStyleId>{5940675A-B579-460E-94D1-54222C63F5DA}</a:tableStyleId>
              </a:tblPr>
              <a:tblGrid>
                <a:gridCol w="2592000"/>
                <a:gridCol w="6237693"/>
              </a:tblGrid>
              <a:tr h="370840">
                <a:tc>
                  <a:txBody>
                    <a:bodyPr/>
                    <a:lstStyle/>
                    <a:p>
                      <a:pPr algn="ctr"/>
                      <a:r>
                        <a:rPr kumimoji="1" lang="ja-JP" altLang="en-US" sz="1600" dirty="0" smtClean="0"/>
                        <a:t>業務量等</a:t>
                      </a:r>
                      <a:endParaRPr kumimoji="1" lang="ja-JP" altLang="en-US" sz="1600" dirty="0"/>
                    </a:p>
                  </a:txBody>
                  <a:tcPr marL="99012" marR="99012" anchor="ctr"/>
                </a:tc>
                <a:tc>
                  <a:txBody>
                    <a:bodyPr/>
                    <a:lstStyle/>
                    <a:p>
                      <a:r>
                        <a:rPr kumimoji="1" lang="ja-JP" altLang="en-US" sz="1400" dirty="0" smtClean="0"/>
                        <a:t>○困難事例の対応に要するための時間が増えている。</a:t>
                      </a:r>
                      <a:endParaRPr kumimoji="1" lang="en-US" altLang="ja-JP" sz="1400" dirty="0" smtClean="0"/>
                    </a:p>
                    <a:p>
                      <a:pPr marL="177800" indent="-177800"/>
                      <a:r>
                        <a:rPr kumimoji="1" lang="ja-JP" altLang="en-US" sz="1400" dirty="0" smtClean="0"/>
                        <a:t>○要支援認定者が増え、そのプラン数も増加傾向にあり、他の業務に支障が出ている。</a:t>
                      </a:r>
                      <a:endParaRPr kumimoji="1" lang="en-US" altLang="ja-JP" sz="1400" dirty="0" smtClean="0"/>
                    </a:p>
                  </a:txBody>
                  <a:tcPr marL="99012" marR="99012"/>
                </a:tc>
              </a:tr>
              <a:tr h="370840">
                <a:tc>
                  <a:txBody>
                    <a:bodyPr/>
                    <a:lstStyle/>
                    <a:p>
                      <a:pPr algn="ctr"/>
                      <a:r>
                        <a:rPr kumimoji="1" lang="ja-JP" altLang="en-US" sz="1600" dirty="0" smtClean="0"/>
                        <a:t>職員体制等</a:t>
                      </a:r>
                      <a:endParaRPr kumimoji="1" lang="ja-JP" altLang="en-US" sz="1600" dirty="0"/>
                    </a:p>
                  </a:txBody>
                  <a:tcPr marL="99012" marR="99012" anchor="ctr"/>
                </a:tc>
                <a:tc>
                  <a:txBody>
                    <a:bodyPr/>
                    <a:lstStyle/>
                    <a:p>
                      <a:r>
                        <a:rPr kumimoji="1" lang="ja-JP" altLang="en-US" sz="1400" dirty="0" smtClean="0"/>
                        <a:t>○専門職の確保が難しい。</a:t>
                      </a:r>
                      <a:endParaRPr kumimoji="1" lang="en-US" altLang="ja-JP" sz="1400" dirty="0" smtClean="0"/>
                    </a:p>
                    <a:p>
                      <a:r>
                        <a:rPr kumimoji="1" lang="ja-JP" altLang="en-US" sz="1400" dirty="0" smtClean="0"/>
                        <a:t>○３名で土日を含む対応をしているため、勤務の調整が難しい。</a:t>
                      </a:r>
                      <a:endParaRPr kumimoji="1" lang="en-US" altLang="ja-JP" sz="1400" dirty="0" smtClean="0"/>
                    </a:p>
                  </a:txBody>
                  <a:tcPr marL="99012" marR="99012"/>
                </a:tc>
              </a:tr>
              <a:tr h="370840">
                <a:tc>
                  <a:txBody>
                    <a:bodyPr/>
                    <a:lstStyle/>
                    <a:p>
                      <a:pPr algn="ctr"/>
                      <a:r>
                        <a:rPr kumimoji="1" lang="ja-JP" altLang="en-US" sz="1600" dirty="0" smtClean="0"/>
                        <a:t>認知度</a:t>
                      </a:r>
                      <a:endParaRPr kumimoji="1" lang="ja-JP" altLang="en-US" sz="1600" dirty="0"/>
                    </a:p>
                  </a:txBody>
                  <a:tcPr marL="99012" marR="99012" anchor="ctr"/>
                </a:tc>
                <a:tc>
                  <a:txBody>
                    <a:bodyPr/>
                    <a:lstStyle/>
                    <a:p>
                      <a:r>
                        <a:rPr kumimoji="1" lang="ja-JP" altLang="en-US" sz="1400" dirty="0" smtClean="0"/>
                        <a:t>○一般にはセンターを知らない人も多く活動に支障を感じる。</a:t>
                      </a:r>
                      <a:endParaRPr kumimoji="1" lang="en-US" altLang="ja-JP" sz="1400" dirty="0" smtClean="0"/>
                    </a:p>
                  </a:txBody>
                  <a:tcPr marL="99012" marR="99012"/>
                </a:tc>
              </a:tr>
              <a:tr h="370840">
                <a:tc>
                  <a:txBody>
                    <a:bodyPr/>
                    <a:lstStyle/>
                    <a:p>
                      <a:pPr algn="ctr"/>
                      <a:r>
                        <a:rPr kumimoji="1" lang="ja-JP" altLang="en-US" sz="1600" dirty="0" smtClean="0"/>
                        <a:t>業務内容・役割</a:t>
                      </a:r>
                      <a:endParaRPr kumimoji="1" lang="ja-JP" altLang="en-US" sz="1600" dirty="0"/>
                    </a:p>
                  </a:txBody>
                  <a:tcPr marL="99012" marR="99012" anchor="ctr"/>
                </a:tc>
                <a:tc>
                  <a:txBody>
                    <a:bodyPr/>
                    <a:lstStyle/>
                    <a:p>
                      <a:r>
                        <a:rPr kumimoji="1" lang="ja-JP" altLang="en-US" sz="1400" dirty="0" smtClean="0"/>
                        <a:t>○行政とセンターの役割分担が不明確。</a:t>
                      </a:r>
                      <a:endParaRPr kumimoji="1" lang="en-US" altLang="ja-JP" sz="1400" dirty="0" smtClean="0"/>
                    </a:p>
                    <a:p>
                      <a:pPr marL="177800" indent="-177800"/>
                      <a:r>
                        <a:rPr kumimoji="1" lang="ja-JP" altLang="en-US" sz="1400" dirty="0" smtClean="0"/>
                        <a:t>○センターは多職種で解決できるため丸投げのケースが多く、他機関との役割分担が課題</a:t>
                      </a:r>
                      <a:endParaRPr kumimoji="1" lang="en-US" altLang="ja-JP" sz="1400" dirty="0" smtClean="0"/>
                    </a:p>
                  </a:txBody>
                  <a:tcPr marL="99012" marR="99012"/>
                </a:tc>
              </a:tr>
              <a:tr h="370840">
                <a:tc>
                  <a:txBody>
                    <a:bodyPr/>
                    <a:lstStyle/>
                    <a:p>
                      <a:pPr algn="ctr"/>
                      <a:r>
                        <a:rPr kumimoji="1" lang="ja-JP" altLang="en-US" sz="1600" dirty="0" smtClean="0"/>
                        <a:t>精神疾患に対する対応</a:t>
                      </a:r>
                      <a:endParaRPr kumimoji="1" lang="ja-JP" altLang="en-US" sz="1600" dirty="0"/>
                    </a:p>
                  </a:txBody>
                  <a:tcPr marL="99012" marR="99012" anchor="ctr"/>
                </a:tc>
                <a:tc>
                  <a:txBody>
                    <a:bodyPr/>
                    <a:lstStyle/>
                    <a:p>
                      <a:r>
                        <a:rPr kumimoji="1" lang="ja-JP" altLang="en-US" sz="1400" dirty="0" smtClean="0"/>
                        <a:t>○セルフネグレクトや精神疾患を持っている方の対応が難しい。</a:t>
                      </a:r>
                      <a:endParaRPr kumimoji="1" lang="en-US" altLang="ja-JP" sz="1400" dirty="0" smtClean="0"/>
                    </a:p>
                  </a:txBody>
                  <a:tcPr marL="99012" marR="99012"/>
                </a:tc>
              </a:tr>
              <a:tr h="370840">
                <a:tc>
                  <a:txBody>
                    <a:bodyPr/>
                    <a:lstStyle/>
                    <a:p>
                      <a:pPr algn="ctr"/>
                      <a:r>
                        <a:rPr kumimoji="1" lang="ja-JP" altLang="en-US" sz="1600" dirty="0" smtClean="0"/>
                        <a:t>行政との連携</a:t>
                      </a:r>
                      <a:endParaRPr kumimoji="1" lang="ja-JP" altLang="en-US" sz="1600" dirty="0"/>
                    </a:p>
                  </a:txBody>
                  <a:tcPr marL="99012" marR="99012" anchor="ctr"/>
                </a:tc>
                <a:tc>
                  <a:txBody>
                    <a:bodyPr/>
                    <a:lstStyle/>
                    <a:p>
                      <a:r>
                        <a:rPr kumimoji="1" lang="ja-JP" altLang="en-US" sz="1400" dirty="0" smtClean="0"/>
                        <a:t>○何でもセンター任せの風潮が強く、行政の協力が弱い。</a:t>
                      </a:r>
                      <a:endParaRPr kumimoji="1" lang="en-US" altLang="ja-JP" sz="1400" dirty="0" smtClean="0"/>
                    </a:p>
                    <a:p>
                      <a:pPr marL="177800" indent="-177800"/>
                      <a:r>
                        <a:rPr kumimoji="1" lang="ja-JP" altLang="en-US" sz="1400" dirty="0" smtClean="0"/>
                        <a:t>○本来あるべき行政のバックアップが無いので、解決しがたい問題が増えたり、どのように動いて良いかわからないことも多くある。</a:t>
                      </a:r>
                      <a:endParaRPr kumimoji="1" lang="en-US" altLang="ja-JP" sz="1400" dirty="0" smtClean="0"/>
                    </a:p>
                  </a:txBody>
                  <a:tcPr marL="99012" marR="99012"/>
                </a:tc>
              </a:tr>
              <a:tr h="370840">
                <a:tc>
                  <a:txBody>
                    <a:bodyPr/>
                    <a:lstStyle/>
                    <a:p>
                      <a:pPr algn="ctr"/>
                      <a:r>
                        <a:rPr kumimoji="1" lang="ja-JP" altLang="en-US" sz="1600" dirty="0" smtClean="0"/>
                        <a:t>社会資源</a:t>
                      </a:r>
                      <a:endParaRPr kumimoji="1" lang="ja-JP" altLang="en-US" sz="1600" dirty="0"/>
                    </a:p>
                  </a:txBody>
                  <a:tcPr marL="99012" marR="99012" anchor="ctr"/>
                </a:tc>
                <a:tc>
                  <a:txBody>
                    <a:bodyPr/>
                    <a:lstStyle/>
                    <a:p>
                      <a:r>
                        <a:rPr kumimoji="1" lang="ja-JP" altLang="en-US" sz="1400" dirty="0" smtClean="0"/>
                        <a:t>○認知症や権利擁護関係の課題について、つなぐ資源（機関）がほとんど無い。</a:t>
                      </a:r>
                      <a:endParaRPr kumimoji="1" lang="en-US" altLang="ja-JP" sz="1400" dirty="0" smtClean="0"/>
                    </a:p>
                    <a:p>
                      <a:pPr marL="177800" indent="-177800"/>
                      <a:r>
                        <a:rPr kumimoji="1" lang="ja-JP" altLang="en-US" sz="1400" dirty="0" smtClean="0"/>
                        <a:t>○認知症高齢者の増加と支え手の減少から、新たなインフォーマルなサービスを生むことが難しい。</a:t>
                      </a:r>
                      <a:endParaRPr kumimoji="1" lang="en-US" altLang="ja-JP" sz="1400" dirty="0" smtClean="0"/>
                    </a:p>
                  </a:txBody>
                  <a:tcPr marL="99012" marR="99012"/>
                </a:tc>
              </a:tr>
              <a:tr h="370840">
                <a:tc>
                  <a:txBody>
                    <a:bodyPr/>
                    <a:lstStyle/>
                    <a:p>
                      <a:pPr algn="ctr"/>
                      <a:r>
                        <a:rPr kumimoji="1" lang="ja-JP" altLang="en-US" sz="1600" dirty="0" smtClean="0"/>
                        <a:t>委託型の課題</a:t>
                      </a:r>
                      <a:endParaRPr kumimoji="1" lang="ja-JP" altLang="en-US" sz="1600" dirty="0"/>
                    </a:p>
                  </a:txBody>
                  <a:tcPr marL="99012" marR="99012" anchor="ctr"/>
                </a:tc>
                <a:tc>
                  <a:txBody>
                    <a:bodyPr/>
                    <a:lstStyle/>
                    <a:p>
                      <a:pPr marL="177800" indent="-177800"/>
                      <a:r>
                        <a:rPr kumimoji="1" lang="ja-JP" altLang="en-US" sz="1400" dirty="0" smtClean="0"/>
                        <a:t>○委託型には、利用者や擁護者に対する措置の権限が無く、直営包括に立ち会い等を求めるため、スピードが求められる業務に支障。</a:t>
                      </a:r>
                      <a:endParaRPr kumimoji="1" lang="en-US" altLang="ja-JP" sz="1400" dirty="0" smtClean="0"/>
                    </a:p>
                  </a:txBody>
                  <a:tcPr marL="99012" marR="99012"/>
                </a:tc>
              </a:tr>
              <a:tr h="370840">
                <a:tc>
                  <a:txBody>
                    <a:bodyPr/>
                    <a:lstStyle/>
                    <a:p>
                      <a:pPr algn="ctr"/>
                      <a:r>
                        <a:rPr kumimoji="1" lang="ja-JP" altLang="en-US" sz="1600" dirty="0" smtClean="0"/>
                        <a:t>相談件数の増加、複雑化</a:t>
                      </a:r>
                      <a:endParaRPr kumimoji="1" lang="ja-JP" altLang="en-US" sz="1600" dirty="0"/>
                    </a:p>
                  </a:txBody>
                  <a:tcPr marL="99012" marR="99012" anchor="ctr"/>
                </a:tc>
                <a:tc>
                  <a:txBody>
                    <a:bodyPr/>
                    <a:lstStyle/>
                    <a:p>
                      <a:pPr marL="177800" indent="-177800"/>
                      <a:r>
                        <a:rPr kumimoji="1" lang="ja-JP" altLang="en-US" sz="1400" dirty="0" smtClean="0"/>
                        <a:t>○独居、身寄りの無い高齢者が増加し、安否確認、生活支援、入院、万が一の場合まで全てに関わらざるを得ないが、どこまでやるべきか判断できない。</a:t>
                      </a:r>
                      <a:endParaRPr kumimoji="1" lang="en-US" altLang="ja-JP" sz="1400" dirty="0" smtClean="0"/>
                    </a:p>
                    <a:p>
                      <a:pPr marL="177800" indent="-177800"/>
                      <a:r>
                        <a:rPr kumimoji="1" lang="ja-JP" altLang="en-US" sz="1400" dirty="0" smtClean="0"/>
                        <a:t>○認知症、精神疾患、虐待のケースなど、専門的な知識、技術が必要な相談が増えてきている。</a:t>
                      </a:r>
                      <a:endParaRPr kumimoji="1" lang="en-US" altLang="ja-JP" sz="1400" dirty="0" smtClean="0"/>
                    </a:p>
                  </a:txBody>
                  <a:tcPr marL="99012" marR="99012"/>
                </a:tc>
              </a:tr>
            </a:tbl>
          </a:graphicData>
        </a:graphic>
      </p:graphicFrame>
      <p:sp>
        <p:nvSpPr>
          <p:cNvPr id="7" name="正方形/長方形 6"/>
          <p:cNvSpPr/>
          <p:nvPr/>
        </p:nvSpPr>
        <p:spPr>
          <a:xfrm rot="5400000">
            <a:off x="-111767" y="64101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249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9493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27384"/>
            <a:ext cx="9901238" cy="56207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ja-JP" altLang="en-US" sz="1800" dirty="0" smtClean="0">
                <a:latin typeface="+mn-ea"/>
                <a:ea typeface="+mn-ea"/>
              </a:rPr>
              <a:t>地域包括支援センター運営方針に係る取組事例（神奈川県鎌倉市）</a:t>
            </a:r>
            <a:r>
              <a:rPr lang="en-US" altLang="ja-JP" sz="1800" dirty="0" smtClean="0">
                <a:latin typeface="+mn-ea"/>
                <a:ea typeface="+mn-ea"/>
              </a:rPr>
              <a:t/>
            </a:r>
            <a:br>
              <a:rPr lang="en-US" altLang="ja-JP" sz="1800" dirty="0" smtClean="0">
                <a:latin typeface="+mn-ea"/>
                <a:ea typeface="+mn-ea"/>
              </a:rPr>
            </a:br>
            <a:r>
              <a:rPr lang="ja-JP" altLang="en-US" sz="1800" dirty="0" smtClean="0">
                <a:latin typeface="+mn-ea"/>
                <a:ea typeface="+mn-ea"/>
              </a:rPr>
              <a:t>～行政とセンターが一緒に考える活動方針～</a:t>
            </a:r>
            <a:endParaRPr kumimoji="1" lang="ja-JP" altLang="en-US" sz="1800" dirty="0">
              <a:latin typeface="+mn-ea"/>
              <a:ea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2748446741"/>
              </p:ext>
            </p:extLst>
          </p:nvPr>
        </p:nvGraphicFramePr>
        <p:xfrm>
          <a:off x="1684767" y="903477"/>
          <a:ext cx="4922036" cy="936105"/>
        </p:xfrm>
        <a:graphic>
          <a:graphicData uri="http://schemas.openxmlformats.org/drawingml/2006/table">
            <a:tbl>
              <a:tblPr firstRow="1" firstCol="1" lastRow="1" lastCol="1" bandRow="1" bandCol="1"/>
              <a:tblGrid>
                <a:gridCol w="1538136"/>
                <a:gridCol w="3383900"/>
              </a:tblGrid>
              <a:tr h="312035">
                <a:tc>
                  <a:txBody>
                    <a:bodyPr/>
                    <a:lstStyle/>
                    <a:p>
                      <a:pPr marL="8890" algn="just">
                        <a:spcAft>
                          <a:spcPts val="0"/>
                        </a:spcAft>
                      </a:pPr>
                      <a:r>
                        <a:rPr lang="ja-JP" sz="1200" kern="0" dirty="0">
                          <a:solidFill>
                            <a:srgbClr val="000000"/>
                          </a:solidFill>
                          <a:effectLst/>
                          <a:latin typeface="+mj-ea"/>
                          <a:ea typeface="+mj-ea"/>
                          <a:cs typeface="ＭＳ Ｐゴシック"/>
                        </a:rPr>
                        <a:t>管内人口</a:t>
                      </a:r>
                      <a:endParaRPr lang="ja-JP" sz="12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1200" kern="0" dirty="0" smtClean="0">
                          <a:solidFill>
                            <a:srgbClr val="000000"/>
                          </a:solidFill>
                          <a:effectLst/>
                          <a:latin typeface="+mj-ea"/>
                          <a:ea typeface="+mj-ea"/>
                          <a:cs typeface="ＭＳ Ｐゴシック"/>
                        </a:rPr>
                        <a:t>177,895</a:t>
                      </a:r>
                      <a:r>
                        <a:rPr lang="ja-JP" sz="1200" kern="0" dirty="0" smtClean="0">
                          <a:solidFill>
                            <a:srgbClr val="000000"/>
                          </a:solidFill>
                          <a:effectLst/>
                          <a:latin typeface="+mj-ea"/>
                          <a:ea typeface="+mj-ea"/>
                          <a:cs typeface="ＭＳ Ｐゴシック"/>
                        </a:rPr>
                        <a:t>人</a:t>
                      </a:r>
                      <a:r>
                        <a:rPr lang="ja-JP" altLang="en-US" sz="1200" kern="0" dirty="0" smtClean="0">
                          <a:solidFill>
                            <a:srgbClr val="000000"/>
                          </a:solidFill>
                          <a:effectLst/>
                          <a:latin typeface="+mj-ea"/>
                          <a:ea typeface="+mj-ea"/>
                          <a:cs typeface="ＭＳ Ｐゴシック"/>
                        </a:rPr>
                        <a:t>（</a:t>
                      </a:r>
                      <a:r>
                        <a:rPr lang="ja-JP" sz="1200" kern="0" dirty="0" smtClean="0">
                          <a:solidFill>
                            <a:srgbClr val="000000"/>
                          </a:solidFill>
                          <a:effectLst/>
                          <a:latin typeface="+mj-ea"/>
                          <a:ea typeface="+mj-ea"/>
                          <a:cs typeface="ＭＳ Ｐゴシック"/>
                        </a:rPr>
                        <a:t>うち要</a:t>
                      </a:r>
                      <a:r>
                        <a:rPr lang="ja-JP" sz="1200" kern="0" dirty="0">
                          <a:solidFill>
                            <a:srgbClr val="000000"/>
                          </a:solidFill>
                          <a:effectLst/>
                          <a:latin typeface="+mj-ea"/>
                          <a:ea typeface="+mj-ea"/>
                          <a:cs typeface="ＭＳ Ｐゴシック"/>
                        </a:rPr>
                        <a:t>介護認定者数</a:t>
                      </a:r>
                      <a:r>
                        <a:rPr lang="en-US" sz="1200" kern="0" dirty="0">
                          <a:solidFill>
                            <a:srgbClr val="000000"/>
                          </a:solidFill>
                          <a:effectLst/>
                          <a:latin typeface="+mj-ea"/>
                          <a:ea typeface="+mj-ea"/>
                          <a:cs typeface="ＭＳ Ｐゴシック"/>
                        </a:rPr>
                        <a:t>9,036</a:t>
                      </a:r>
                      <a:r>
                        <a:rPr lang="ja-JP" sz="1200" kern="0" dirty="0" smtClean="0">
                          <a:solidFill>
                            <a:srgbClr val="000000"/>
                          </a:solidFill>
                          <a:effectLst/>
                          <a:latin typeface="+mj-ea"/>
                          <a:ea typeface="+mj-ea"/>
                          <a:cs typeface="ＭＳ Ｐゴシック"/>
                        </a:rPr>
                        <a:t>人</a:t>
                      </a:r>
                      <a:r>
                        <a:rPr lang="ja-JP" altLang="en-US" sz="1200" kern="0" dirty="0" smtClean="0">
                          <a:solidFill>
                            <a:srgbClr val="000000"/>
                          </a:solidFill>
                          <a:effectLst/>
                          <a:latin typeface="+mj-ea"/>
                          <a:ea typeface="+mj-ea"/>
                          <a:cs typeface="ＭＳ Ｐゴシック"/>
                        </a:rPr>
                        <a:t>）　</a:t>
                      </a:r>
                      <a:endParaRPr lang="ja-JP" sz="12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marL="8890" algn="just">
                        <a:spcAft>
                          <a:spcPts val="0"/>
                        </a:spcAft>
                      </a:pPr>
                      <a:r>
                        <a:rPr lang="ja-JP" sz="1200" kern="0" dirty="0">
                          <a:solidFill>
                            <a:srgbClr val="000000"/>
                          </a:solidFill>
                          <a:effectLst/>
                          <a:latin typeface="+mj-ea"/>
                          <a:ea typeface="+mj-ea"/>
                          <a:cs typeface="ＭＳ Ｐゴシック"/>
                        </a:rPr>
                        <a:t>管内高齢者人口</a:t>
                      </a:r>
                      <a:endParaRPr lang="ja-JP" sz="12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1200" kern="0" dirty="0">
                          <a:solidFill>
                            <a:srgbClr val="000000"/>
                          </a:solidFill>
                          <a:effectLst/>
                          <a:latin typeface="+mj-ea"/>
                          <a:ea typeface="+mj-ea"/>
                          <a:cs typeface="ＭＳ Ｐゴシック"/>
                        </a:rPr>
                        <a:t>50,783</a:t>
                      </a:r>
                      <a:r>
                        <a:rPr lang="ja-JP" sz="1200" kern="0" dirty="0">
                          <a:solidFill>
                            <a:srgbClr val="000000"/>
                          </a:solidFill>
                          <a:effectLst/>
                          <a:latin typeface="+mj-ea"/>
                          <a:ea typeface="+mj-ea"/>
                          <a:cs typeface="ＭＳ Ｐゴシック"/>
                        </a:rPr>
                        <a:t>人</a:t>
                      </a:r>
                      <a:endParaRPr lang="ja-JP" sz="12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marL="8890" algn="just">
                        <a:spcAft>
                          <a:spcPts val="0"/>
                        </a:spcAft>
                      </a:pPr>
                      <a:r>
                        <a:rPr lang="ja-JP" sz="1200" kern="0" dirty="0">
                          <a:solidFill>
                            <a:srgbClr val="000000"/>
                          </a:solidFill>
                          <a:effectLst/>
                          <a:latin typeface="+mj-ea"/>
                          <a:ea typeface="+mj-ea"/>
                          <a:cs typeface="ＭＳ Ｐゴシック"/>
                        </a:rPr>
                        <a:t>管内センター数</a:t>
                      </a:r>
                      <a:endParaRPr lang="ja-JP" sz="12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1200" kern="0" dirty="0" smtClean="0">
                          <a:solidFill>
                            <a:srgbClr val="000000"/>
                          </a:solidFill>
                          <a:effectLst/>
                          <a:latin typeface="+mj-ea"/>
                          <a:ea typeface="+mj-ea"/>
                          <a:cs typeface="ＭＳ Ｐゴシック"/>
                        </a:rPr>
                        <a:t>7</a:t>
                      </a:r>
                      <a:r>
                        <a:rPr lang="ja-JP" sz="1200" kern="0" dirty="0" smtClean="0">
                          <a:solidFill>
                            <a:srgbClr val="000000"/>
                          </a:solidFill>
                          <a:effectLst/>
                          <a:latin typeface="+mj-ea"/>
                          <a:ea typeface="+mj-ea"/>
                          <a:cs typeface="ＭＳ Ｐゴシック"/>
                        </a:rPr>
                        <a:t>ヶ所</a:t>
                      </a:r>
                      <a:r>
                        <a:rPr lang="ja-JP" altLang="en-US" sz="1200" kern="0" dirty="0" smtClean="0">
                          <a:solidFill>
                            <a:srgbClr val="000000"/>
                          </a:solidFill>
                          <a:effectLst/>
                          <a:latin typeface="+mj-ea"/>
                          <a:ea typeface="+mj-ea"/>
                          <a:cs typeface="ＭＳ Ｐゴシック"/>
                        </a:rPr>
                        <a:t>（すべて委託）</a:t>
                      </a:r>
                      <a:endParaRPr lang="ja-JP" sz="1200" kern="100" dirty="0">
                        <a:effectLst/>
                        <a:latin typeface="+mj-ea"/>
                        <a:ea typeface="+mj-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テキスト ボックス 8"/>
          <p:cNvSpPr txBox="1"/>
          <p:nvPr/>
        </p:nvSpPr>
        <p:spPr>
          <a:xfrm>
            <a:off x="155080" y="747282"/>
            <a:ext cx="1676693" cy="307777"/>
          </a:xfrm>
          <a:prstGeom prst="rect">
            <a:avLst/>
          </a:prstGeom>
          <a:noFill/>
        </p:spPr>
        <p:txBody>
          <a:bodyPr wrap="square" rtlCol="0">
            <a:spAutoFit/>
          </a:bodyPr>
          <a:lstStyle/>
          <a:p>
            <a:r>
              <a:rPr lang="en-US" altLang="ja-JP" sz="1400" dirty="0">
                <a:solidFill>
                  <a:prstClr val="black"/>
                </a:solidFill>
                <a:latin typeface="ＭＳ Ｐゴシック"/>
              </a:rPr>
              <a:t>【</a:t>
            </a:r>
            <a:r>
              <a:rPr lang="ja-JP" altLang="en-US" sz="1400" dirty="0" smtClean="0">
                <a:solidFill>
                  <a:prstClr val="black"/>
                </a:solidFill>
                <a:latin typeface="ＭＳ Ｐゴシック"/>
              </a:rPr>
              <a:t>基本情報</a:t>
            </a:r>
            <a:r>
              <a:rPr lang="en-US" altLang="ja-JP" sz="1400" dirty="0" smtClean="0">
                <a:solidFill>
                  <a:prstClr val="black"/>
                </a:solidFill>
                <a:latin typeface="ＭＳ Ｐゴシック"/>
              </a:rPr>
              <a:t>】</a:t>
            </a:r>
            <a:endParaRPr lang="ja-JP" altLang="en-US" sz="1400" dirty="0">
              <a:solidFill>
                <a:prstClr val="black"/>
              </a:solidFill>
              <a:latin typeface="ＭＳ Ｐゴシック"/>
            </a:endParaRPr>
          </a:p>
        </p:txBody>
      </p:sp>
      <p:sp>
        <p:nvSpPr>
          <p:cNvPr id="2" name="テキスト ボックス 1"/>
          <p:cNvSpPr txBox="1"/>
          <p:nvPr/>
        </p:nvSpPr>
        <p:spPr>
          <a:xfrm>
            <a:off x="155078" y="2043425"/>
            <a:ext cx="9425432" cy="738664"/>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取組の経緯</a:t>
            </a:r>
            <a:r>
              <a:rPr lang="en-US" altLang="ja-JP" sz="1400" dirty="0" smtClean="0">
                <a:solidFill>
                  <a:prstClr val="black"/>
                </a:solidFill>
              </a:rPr>
              <a:t>】</a:t>
            </a:r>
          </a:p>
          <a:p>
            <a:pPr marL="360000" indent="-457200"/>
            <a:r>
              <a:rPr lang="ja-JP" altLang="en-US" sz="1400" dirty="0" smtClean="0">
                <a:solidFill>
                  <a:prstClr val="black"/>
                </a:solidFill>
              </a:rPr>
              <a:t>　　○全て委託型のセンターであるため、運営を委託する際、業務内容を明確化することが必要と認識</a:t>
            </a:r>
            <a:endParaRPr lang="en-US" altLang="ja-JP" sz="1400" dirty="0" smtClean="0">
              <a:solidFill>
                <a:prstClr val="black"/>
              </a:solidFill>
            </a:endParaRPr>
          </a:p>
          <a:p>
            <a:pPr marL="360000" indent="-457200"/>
            <a:r>
              <a:rPr lang="ja-JP" altLang="en-US" sz="1400" dirty="0" smtClean="0">
                <a:solidFill>
                  <a:prstClr val="black"/>
                </a:solidFill>
              </a:rPr>
              <a:t>　　○平成</a:t>
            </a:r>
            <a:r>
              <a:rPr lang="en-US" altLang="ja-JP" sz="1400" dirty="0" smtClean="0">
                <a:solidFill>
                  <a:prstClr val="black"/>
                </a:solidFill>
              </a:rPr>
              <a:t>24</a:t>
            </a:r>
            <a:r>
              <a:rPr lang="ja-JP" altLang="en-US" sz="1400" dirty="0" smtClean="0">
                <a:solidFill>
                  <a:prstClr val="black"/>
                </a:solidFill>
              </a:rPr>
              <a:t>年度の制度改正に先駆け、平成</a:t>
            </a:r>
            <a:r>
              <a:rPr lang="en-US" altLang="ja-JP" sz="1400" dirty="0" smtClean="0">
                <a:solidFill>
                  <a:prstClr val="black"/>
                </a:solidFill>
              </a:rPr>
              <a:t>23</a:t>
            </a:r>
            <a:r>
              <a:rPr lang="ja-JP" altLang="en-US" sz="1400" dirty="0" smtClean="0">
                <a:solidFill>
                  <a:prstClr val="black"/>
                </a:solidFill>
              </a:rPr>
              <a:t>年度よりセンター事業計画を提示する取組を市独自で検討・実施</a:t>
            </a:r>
            <a:endParaRPr lang="ja-JP" altLang="en-US" sz="1400" dirty="0">
              <a:solidFill>
                <a:prstClr val="black"/>
              </a:solidFill>
            </a:endParaRPr>
          </a:p>
        </p:txBody>
      </p:sp>
      <p:sp>
        <p:nvSpPr>
          <p:cNvPr id="10" name="テキスト ボックス 9"/>
          <p:cNvSpPr txBox="1"/>
          <p:nvPr/>
        </p:nvSpPr>
        <p:spPr>
          <a:xfrm>
            <a:off x="155079" y="3051538"/>
            <a:ext cx="9239897" cy="954107"/>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取組内容</a:t>
            </a:r>
            <a:r>
              <a:rPr lang="en-US" altLang="ja-JP" sz="1400" dirty="0" smtClean="0">
                <a:solidFill>
                  <a:prstClr val="black"/>
                </a:solidFill>
              </a:rPr>
              <a:t>】</a:t>
            </a:r>
          </a:p>
          <a:p>
            <a:pPr marL="360000" indent="-457200"/>
            <a:r>
              <a:rPr lang="ja-JP" altLang="en-US" sz="1400" dirty="0" smtClean="0">
                <a:solidFill>
                  <a:prstClr val="black"/>
                </a:solidFill>
              </a:rPr>
              <a:t>　　○毎年</a:t>
            </a:r>
            <a:r>
              <a:rPr lang="ja-JP" altLang="en-US" sz="1400" dirty="0">
                <a:solidFill>
                  <a:prstClr val="black"/>
                </a:solidFill>
              </a:rPr>
              <a:t>９月頃</a:t>
            </a:r>
            <a:r>
              <a:rPr lang="ja-JP" altLang="en-US" sz="1400" dirty="0" smtClean="0">
                <a:solidFill>
                  <a:prstClr val="black"/>
                </a:solidFill>
              </a:rPr>
              <a:t>から、行政と</a:t>
            </a:r>
            <a:r>
              <a:rPr lang="ja-JP" altLang="en-US" sz="1400" dirty="0">
                <a:solidFill>
                  <a:prstClr val="black"/>
                </a:solidFill>
              </a:rPr>
              <a:t>７つの</a:t>
            </a:r>
            <a:r>
              <a:rPr lang="ja-JP" altLang="en-US" sz="1400" dirty="0" smtClean="0">
                <a:solidFill>
                  <a:prstClr val="black"/>
                </a:solidFill>
              </a:rPr>
              <a:t>センターの管理者等が会合</a:t>
            </a:r>
            <a:r>
              <a:rPr lang="ja-JP" altLang="en-US" sz="1400" dirty="0">
                <a:solidFill>
                  <a:prstClr val="black"/>
                </a:solidFill>
              </a:rPr>
              <a:t>を</a:t>
            </a:r>
            <a:r>
              <a:rPr lang="ja-JP" altLang="en-US" sz="1400" dirty="0" smtClean="0">
                <a:solidFill>
                  <a:prstClr val="black"/>
                </a:solidFill>
              </a:rPr>
              <a:t>重ね、事業</a:t>
            </a:r>
            <a:r>
              <a:rPr lang="ja-JP" altLang="en-US" sz="1400" dirty="0">
                <a:solidFill>
                  <a:prstClr val="black"/>
                </a:solidFill>
              </a:rPr>
              <a:t>計画（活動方針</a:t>
            </a:r>
            <a:r>
              <a:rPr lang="ja-JP" altLang="en-US" sz="1400" dirty="0" smtClean="0">
                <a:solidFill>
                  <a:prstClr val="black"/>
                </a:solidFill>
              </a:rPr>
              <a:t>）案を作成。３月</a:t>
            </a:r>
            <a:r>
              <a:rPr lang="ja-JP" altLang="en-US" sz="1400" dirty="0">
                <a:solidFill>
                  <a:prstClr val="black"/>
                </a:solidFill>
              </a:rPr>
              <a:t>に市の介護保険運営協議会</a:t>
            </a:r>
            <a:r>
              <a:rPr lang="ja-JP" altLang="en-US" sz="1400" dirty="0" smtClean="0">
                <a:solidFill>
                  <a:prstClr val="black"/>
                </a:solidFill>
              </a:rPr>
              <a:t>で審議</a:t>
            </a:r>
            <a:r>
              <a:rPr lang="ja-JP" altLang="en-US" sz="1400" dirty="0">
                <a:solidFill>
                  <a:prstClr val="black"/>
                </a:solidFill>
              </a:rPr>
              <a:t>のうえ</a:t>
            </a:r>
            <a:r>
              <a:rPr lang="ja-JP" altLang="en-US" sz="1400" dirty="0" smtClean="0">
                <a:solidFill>
                  <a:prstClr val="black"/>
                </a:solidFill>
              </a:rPr>
              <a:t>、内容</a:t>
            </a:r>
            <a:r>
              <a:rPr lang="ja-JP" altLang="en-US" sz="1400" dirty="0">
                <a:solidFill>
                  <a:prstClr val="black"/>
                </a:solidFill>
              </a:rPr>
              <a:t>を</a:t>
            </a:r>
            <a:r>
              <a:rPr lang="ja-JP" altLang="en-US" sz="1400" dirty="0" smtClean="0">
                <a:solidFill>
                  <a:prstClr val="black"/>
                </a:solidFill>
              </a:rPr>
              <a:t>確定。（具体的な内容は別紙参照）</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○確定した市の事業</a:t>
            </a:r>
            <a:r>
              <a:rPr lang="ja-JP" altLang="en-US" sz="1400" dirty="0">
                <a:solidFill>
                  <a:prstClr val="black"/>
                </a:solidFill>
              </a:rPr>
              <a:t>計画（活動方針）に沿って</a:t>
            </a:r>
            <a:r>
              <a:rPr lang="ja-JP" altLang="en-US" sz="1400" dirty="0" smtClean="0">
                <a:solidFill>
                  <a:prstClr val="black"/>
                </a:solidFill>
              </a:rPr>
              <a:t>、各センターの事業計画（活動方針）を立てる。</a:t>
            </a:r>
            <a:endParaRPr lang="en-US" altLang="ja-JP" sz="1400" dirty="0" smtClean="0">
              <a:solidFill>
                <a:prstClr val="black"/>
              </a:solidFill>
            </a:endParaRPr>
          </a:p>
        </p:txBody>
      </p:sp>
      <p:sp>
        <p:nvSpPr>
          <p:cNvPr id="14" name="テキスト ボックス 13"/>
          <p:cNvSpPr txBox="1"/>
          <p:nvPr/>
        </p:nvSpPr>
        <p:spPr>
          <a:xfrm>
            <a:off x="194378" y="4365104"/>
            <a:ext cx="9239897" cy="2031325"/>
          </a:xfrm>
          <a:prstGeom prst="rect">
            <a:avLst/>
          </a:prstGeom>
          <a:noFill/>
          <a:ln>
            <a:solidFill>
              <a:schemeClr val="tx1"/>
            </a:solidFill>
            <a:prstDash val="dash"/>
          </a:ln>
        </p:spPr>
        <p:txBody>
          <a:bodyPr wrap="square" rtlCol="0">
            <a:spAutoFit/>
          </a:bodyPr>
          <a:lstStyle/>
          <a:p>
            <a:pPr marL="360000" indent="-457200"/>
            <a:r>
              <a:rPr lang="en-US" altLang="ja-JP" sz="1400" dirty="0">
                <a:solidFill>
                  <a:prstClr val="black"/>
                </a:solidFill>
              </a:rPr>
              <a:t>【</a:t>
            </a:r>
            <a:r>
              <a:rPr lang="ja-JP" altLang="en-US" sz="1400" dirty="0" smtClean="0">
                <a:solidFill>
                  <a:prstClr val="black"/>
                </a:solidFill>
              </a:rPr>
              <a:t>取組の効果</a:t>
            </a:r>
            <a:r>
              <a:rPr lang="en-US" altLang="ja-JP" sz="1400" dirty="0" smtClean="0">
                <a:solidFill>
                  <a:prstClr val="black"/>
                </a:solidFill>
              </a:rPr>
              <a:t>】</a:t>
            </a:r>
          </a:p>
          <a:p>
            <a:pPr marL="360000" indent="-457200"/>
            <a:r>
              <a:rPr lang="ja-JP" altLang="en-US" sz="1400" dirty="0">
                <a:solidFill>
                  <a:prstClr val="black"/>
                </a:solidFill>
              </a:rPr>
              <a:t>　</a:t>
            </a:r>
            <a:r>
              <a:rPr lang="ja-JP" altLang="en-US" sz="1400" dirty="0" smtClean="0">
                <a:solidFill>
                  <a:prstClr val="black"/>
                </a:solidFill>
              </a:rPr>
              <a:t>　○行政と７つのセンターが</a:t>
            </a:r>
            <a:r>
              <a:rPr lang="ja-JP" altLang="en-US" sz="1400" dirty="0">
                <a:solidFill>
                  <a:prstClr val="black"/>
                </a:solidFill>
              </a:rPr>
              <a:t>協働</a:t>
            </a:r>
            <a:r>
              <a:rPr lang="ja-JP" altLang="en-US" sz="1400" dirty="0" smtClean="0">
                <a:solidFill>
                  <a:prstClr val="black"/>
                </a:solidFill>
              </a:rPr>
              <a:t>して</a:t>
            </a:r>
            <a:r>
              <a:rPr lang="ja-JP" altLang="en-US" sz="1400" dirty="0">
                <a:solidFill>
                  <a:prstClr val="black"/>
                </a:solidFill>
              </a:rPr>
              <a:t>事業計画（活動方針）を作成しているので、行政・各センターの一体性は高まっており、情報共有・意思疎通が</a:t>
            </a:r>
            <a:r>
              <a:rPr lang="ja-JP" altLang="en-US" sz="1400" dirty="0" smtClean="0">
                <a:solidFill>
                  <a:prstClr val="black"/>
                </a:solidFill>
              </a:rPr>
              <a:t>円滑化。</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７つのセンターは全て法人の性格が異なっており（医療系、福祉系など）、当初は意識合わせ等で苦労した面があるが、現在は方向性が一致。</a:t>
            </a:r>
            <a:endParaRPr lang="en-US" altLang="ja-JP" sz="1400" dirty="0" smtClean="0">
              <a:solidFill>
                <a:prstClr val="black"/>
              </a:solidFill>
            </a:endParaRPr>
          </a:p>
          <a:p>
            <a:pPr marL="360000" indent="-457200"/>
            <a:r>
              <a:rPr lang="ja-JP" altLang="en-US" sz="1400" dirty="0">
                <a:solidFill>
                  <a:prstClr val="black"/>
                </a:solidFill>
              </a:rPr>
              <a:t>　</a:t>
            </a:r>
            <a:r>
              <a:rPr lang="ja-JP" altLang="en-US" sz="1400" dirty="0" smtClean="0">
                <a:solidFill>
                  <a:prstClr val="black"/>
                </a:solidFill>
              </a:rPr>
              <a:t>　○７つのセンターが協働して実施する活動項目も作成。（ワンストップ相談窓口としてのセンターの普及啓発に係るイベントの参加など）</a:t>
            </a:r>
            <a:endParaRPr lang="ja-JP" altLang="en-US" sz="1400" dirty="0">
              <a:solidFill>
                <a:prstClr val="black"/>
              </a:solidFill>
            </a:endParaRPr>
          </a:p>
          <a:p>
            <a:pPr marL="360000" indent="-457200"/>
            <a:r>
              <a:rPr lang="ja-JP" altLang="en-US" sz="1400" dirty="0" smtClean="0">
                <a:solidFill>
                  <a:prstClr val="black"/>
                </a:solidFill>
              </a:rPr>
              <a:t>　　○７つのセンター</a:t>
            </a:r>
            <a:r>
              <a:rPr lang="ja-JP" altLang="en-US" sz="1400" dirty="0">
                <a:solidFill>
                  <a:prstClr val="black"/>
                </a:solidFill>
              </a:rPr>
              <a:t>が集まる会合の中で行政に対する提案が出てくることもあり、各センターの</a:t>
            </a:r>
            <a:r>
              <a:rPr lang="ja-JP" altLang="en-US" sz="1400" dirty="0" smtClean="0">
                <a:solidFill>
                  <a:prstClr val="black"/>
                </a:solidFill>
              </a:rPr>
              <a:t>取り組みにおいて</a:t>
            </a:r>
            <a:r>
              <a:rPr lang="ja-JP" altLang="en-US" sz="1400" dirty="0">
                <a:solidFill>
                  <a:prstClr val="black"/>
                </a:solidFill>
              </a:rPr>
              <a:t>積極性が</a:t>
            </a:r>
            <a:r>
              <a:rPr lang="ja-JP" altLang="en-US" sz="1400" dirty="0" smtClean="0">
                <a:solidFill>
                  <a:prstClr val="black"/>
                </a:solidFill>
              </a:rPr>
              <a:t>高まっている。</a:t>
            </a:r>
            <a:endParaRPr lang="ja-JP" altLang="en-US" sz="1400" dirty="0">
              <a:solidFill>
                <a:prstClr val="black"/>
              </a:solidFill>
            </a:endParaRPr>
          </a:p>
        </p:txBody>
      </p:sp>
      <p:sp>
        <p:nvSpPr>
          <p:cNvPr id="6" name="テキスト ボックス 5"/>
          <p:cNvSpPr txBox="1"/>
          <p:nvPr/>
        </p:nvSpPr>
        <p:spPr>
          <a:xfrm>
            <a:off x="228508" y="6454497"/>
            <a:ext cx="9278569" cy="430887"/>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「平成</a:t>
            </a:r>
            <a:r>
              <a:rPr lang="en-US" altLang="ja-JP" sz="1100" dirty="0" smtClean="0">
                <a:solidFill>
                  <a:prstClr val="black"/>
                </a:solidFill>
              </a:rPr>
              <a:t>25</a:t>
            </a:r>
            <a:r>
              <a:rPr lang="ja-JP" altLang="en-US" sz="1100" dirty="0" smtClean="0">
                <a:solidFill>
                  <a:prstClr val="black"/>
                </a:solidFill>
              </a:rPr>
              <a:t>年度老人保健健康増進等事業　地域包括支援センターにおける業務実態に関する調査研究事業報告書（三菱総合研究所）」を基に厚生労働省において概要をとりまとめた</a:t>
            </a:r>
            <a:endParaRPr lang="ja-JP" altLang="en-US" sz="1100" dirty="0">
              <a:solidFill>
                <a:prstClr val="black"/>
              </a:solidFill>
            </a:endParaRPr>
          </a:p>
        </p:txBody>
      </p:sp>
      <p:sp>
        <p:nvSpPr>
          <p:cNvPr id="11" name="テキスト ボックス 10"/>
          <p:cNvSpPr txBox="1"/>
          <p:nvPr/>
        </p:nvSpPr>
        <p:spPr>
          <a:xfrm rot="5400000">
            <a:off x="9066977" y="6033190"/>
            <a:ext cx="1221817" cy="338554"/>
          </a:xfrm>
          <a:prstGeom prst="rect">
            <a:avLst/>
          </a:prstGeom>
          <a:solidFill>
            <a:schemeClr val="bg1"/>
          </a:solidFill>
          <a:ln>
            <a:solidFill>
              <a:schemeClr val="accent1"/>
            </a:solidFill>
          </a:ln>
        </p:spPr>
        <p:txBody>
          <a:bodyPr wrap="square" rtlCol="0">
            <a:spAutoFit/>
          </a:bodyPr>
          <a:lstStyle/>
          <a:p>
            <a:pPr algn="ctr"/>
            <a:r>
              <a:rPr lang="ja-JP" altLang="en-US" sz="1600" dirty="0" smtClean="0">
                <a:solidFill>
                  <a:prstClr val="black"/>
                </a:solidFill>
              </a:rPr>
              <a:t>別紙資料４</a:t>
            </a:r>
            <a:endParaRPr lang="ja-JP" altLang="en-US" sz="1600" dirty="0">
              <a:solidFill>
                <a:prstClr val="black"/>
              </a:solidFill>
            </a:endParaRPr>
          </a:p>
        </p:txBody>
      </p:sp>
      <p:sp>
        <p:nvSpPr>
          <p:cNvPr id="3" name="テキスト ボックス 2"/>
          <p:cNvSpPr txBox="1"/>
          <p:nvPr/>
        </p:nvSpPr>
        <p:spPr>
          <a:xfrm>
            <a:off x="6678811" y="1556792"/>
            <a:ext cx="3168352"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基本情報は平成</a:t>
            </a:r>
            <a:r>
              <a:rPr lang="en-US" altLang="ja-JP" sz="1200" dirty="0" smtClean="0">
                <a:solidFill>
                  <a:prstClr val="black"/>
                </a:solidFill>
              </a:rPr>
              <a:t>25</a:t>
            </a:r>
            <a:r>
              <a:rPr lang="ja-JP" altLang="en-US" sz="1200" dirty="0" smtClean="0">
                <a:solidFill>
                  <a:prstClr val="black"/>
                </a:solidFill>
              </a:rPr>
              <a:t>年</a:t>
            </a:r>
            <a:r>
              <a:rPr lang="en-US" altLang="ja-JP" sz="1200" dirty="0" smtClean="0">
                <a:solidFill>
                  <a:prstClr val="black"/>
                </a:solidFill>
              </a:rPr>
              <a:t>4</a:t>
            </a:r>
            <a:r>
              <a:rPr lang="ja-JP" altLang="en-US" sz="1200" dirty="0" smtClean="0">
                <a:solidFill>
                  <a:prstClr val="black"/>
                </a:solidFill>
              </a:rPr>
              <a:t>月現在</a:t>
            </a:r>
            <a:endParaRPr lang="ja-JP" altLang="en-US" sz="1200" dirty="0">
              <a:solidFill>
                <a:prstClr val="black"/>
              </a:solidFill>
            </a:endParaRPr>
          </a:p>
        </p:txBody>
      </p:sp>
      <p:sp>
        <p:nvSpPr>
          <p:cNvPr id="12" name="正方形/長方形 11"/>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1062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51413" y="0"/>
            <a:ext cx="4949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414" y="3994"/>
            <a:ext cx="4949824" cy="685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TKIOK\Documents\平成２６年度　地域包括支援センター事業計画（活動方針）\平成２６年度　地域包括支援センター事業計画（活動方針）_PAGE0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994"/>
            <a:ext cx="4951414" cy="685400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rot="5400000">
            <a:off x="-17216" y="6376335"/>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4571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KIOK\Documents\平成２６年度　地域包括支援センター事業計画（活動方針）\平成２６年度　地域包括支援センター事業計画（活動方針）_PAGE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1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KIOK\Documents\平成２６年度　地域包括支援センター事業計画（活動方針）\平成２６年度　地域包括支援センター事業計画（活動方針）_PAGE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12" y="0"/>
            <a:ext cx="4949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rot="5400000">
            <a:off x="-131874" y="138899"/>
            <a:ext cx="515913" cy="28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252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88605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3281</Words>
  <Application>Microsoft Office PowerPoint</Application>
  <PresentationFormat>ユーザー設定</PresentationFormat>
  <Paragraphs>733</Paragraphs>
  <Slides>36</Slides>
  <Notes>12</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Office ​​テーマ</vt:lpstr>
      <vt:lpstr>PowerPoint プレゼンテーション</vt:lpstr>
      <vt:lpstr>PowerPoint プレゼンテーション</vt:lpstr>
      <vt:lpstr>PowerPoint プレゼンテーション</vt:lpstr>
      <vt:lpstr>PowerPoint プレゼンテーション</vt:lpstr>
      <vt:lpstr>（参考）地域包括支援センターの職員の状況</vt:lpstr>
      <vt:lpstr>（参考）地域包括支援センターが抱える課題（センター実態調査における自由記述より）</vt:lpstr>
      <vt:lpstr>地域包括支援センター運営方針に係る取組事例（神奈川県鎌倉市） ～行政とセンターが一緒に考える活動方針～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介護サービス情報公表システム改修の概要（H26.10月リリース分）</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厚生労働省ネットワークシステム</cp:lastModifiedBy>
  <cp:revision>74</cp:revision>
  <cp:lastPrinted>2014-07-22T06:08:29Z</cp:lastPrinted>
  <dcterms:created xsi:type="dcterms:W3CDTF">2014-02-14T09:28:44Z</dcterms:created>
  <dcterms:modified xsi:type="dcterms:W3CDTF">2014-07-29T10:16:38Z</dcterms:modified>
</cp:coreProperties>
</file>