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0" r:id="rId2"/>
    <p:sldId id="257" r:id="rId3"/>
    <p:sldId id="258"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4A05A1F-AB54-4FC0-B617-76B745081AD8}" type="datetimeFigureOut">
              <a:rPr kumimoji="1" lang="ja-JP" altLang="en-US" smtClean="0"/>
              <a:t>2014/7/26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736280E-61D2-4E4E-8095-5097B67E58EB}" type="slidenum">
              <a:rPr kumimoji="1" lang="ja-JP" altLang="en-US" smtClean="0"/>
              <a:t>‹#›</a:t>
            </a:fld>
            <a:endParaRPr kumimoji="1" lang="ja-JP" altLang="en-US"/>
          </a:p>
        </p:txBody>
      </p:sp>
    </p:spTree>
    <p:extLst>
      <p:ext uri="{BB962C8B-B14F-4D97-AF65-F5344CB8AC3E}">
        <p14:creationId xmlns:p14="http://schemas.microsoft.com/office/powerpoint/2010/main" val="40807882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スライド イメージ プレースホルダ 1"/>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1843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1843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A61246-DD53-4185-AC4F-83AE30D0C4BA}" type="slidenum">
              <a:rPr lang="ja-JP" altLang="en-US"/>
              <a:pPr fontAlgn="base">
                <a:spcBef>
                  <a:spcPct val="0"/>
                </a:spcBef>
                <a:spcAft>
                  <a:spcPct val="0"/>
                </a:spcAft>
              </a:pPr>
              <a:t>1</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6125"/>
            <a:ext cx="49657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976347-805E-4FFF-9923-2C031D7650CD}" type="slidenum">
              <a:rPr lang="ja-JP" altLang="en-US" smtClean="0">
                <a:solidFill>
                  <a:prstClr val="black"/>
                </a:solidFill>
              </a:rPr>
              <a:pPr/>
              <a:t>2</a:t>
            </a:fld>
            <a:endParaRPr lang="ja-JP" altLang="en-US" dirty="0">
              <a:solidFill>
                <a:prstClr val="black"/>
              </a:solidFill>
            </a:endParaRPr>
          </a:p>
        </p:txBody>
      </p:sp>
    </p:spTree>
    <p:extLst>
      <p:ext uri="{BB962C8B-B14F-4D97-AF65-F5344CB8AC3E}">
        <p14:creationId xmlns:p14="http://schemas.microsoft.com/office/powerpoint/2010/main" val="546904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スライド イメージ プレースホルダ 1"/>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1843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smtClean="0"/>
          </a:p>
        </p:txBody>
      </p:sp>
      <p:sp>
        <p:nvSpPr>
          <p:cNvPr id="1843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A61246-DD53-4185-AC4F-83AE30D0C4BA}" type="slidenum">
              <a:rPr lang="ja-JP" altLang="en-US">
                <a:solidFill>
                  <a:prstClr val="black"/>
                </a:solidFill>
              </a:rPr>
              <a:pPr/>
              <a:t>3</a:t>
            </a:fld>
            <a:endParaRPr lang="en-US" altLang="ja-JP">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93321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3206382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2230146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3220883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158880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1280342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1108160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3269225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37533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2919148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4E70292-17EA-404F-9C09-04C5A07C9C28}" type="datetimeFigureOut">
              <a:rPr kumimoji="1" lang="ja-JP" altLang="en-US" smtClean="0"/>
              <a:t>2014/7/26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282878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E70292-17EA-404F-9C09-04C5A07C9C28}" type="datetimeFigureOut">
              <a:rPr kumimoji="1" lang="ja-JP" altLang="en-US" smtClean="0"/>
              <a:t>2014/7/26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03D25-841D-43FD-9A91-B6C7CE9041ED}" type="slidenum">
              <a:rPr kumimoji="1" lang="ja-JP" altLang="en-US" smtClean="0"/>
              <a:t>‹#›</a:t>
            </a:fld>
            <a:endParaRPr kumimoji="1" lang="ja-JP" altLang="en-US"/>
          </a:p>
        </p:txBody>
      </p:sp>
    </p:spTree>
    <p:extLst>
      <p:ext uri="{BB962C8B-B14F-4D97-AF65-F5344CB8AC3E}">
        <p14:creationId xmlns:p14="http://schemas.microsoft.com/office/powerpoint/2010/main" val="542631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上矢印 3"/>
          <p:cNvSpPr/>
          <p:nvPr/>
        </p:nvSpPr>
        <p:spPr>
          <a:xfrm rot="4531330">
            <a:off x="3913127" y="5528683"/>
            <a:ext cx="177761" cy="41285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円/楕円 49"/>
          <p:cNvSpPr/>
          <p:nvPr/>
        </p:nvSpPr>
        <p:spPr bwMode="auto">
          <a:xfrm>
            <a:off x="3176153" y="2996952"/>
            <a:ext cx="3057570" cy="1080120"/>
          </a:xfrm>
          <a:prstGeom prst="ellipse">
            <a:avLst/>
          </a:prstGeom>
          <a:solidFill>
            <a:srgbClr val="FF99CC">
              <a:alpha val="30000"/>
            </a:srgbClr>
          </a:solidFill>
          <a:ln w="9525" cap="flat" cmpd="sng" algn="ctr">
            <a:solidFill>
              <a:schemeClr val="tx1"/>
            </a:solidFill>
            <a:prstDash val="solid"/>
            <a:round/>
            <a:headEnd type="none" w="med" len="med"/>
            <a:tailEnd type="none" w="med" len="med"/>
          </a:ln>
          <a:effectLst/>
        </p:spPr>
        <p:txBody>
          <a:bodyPr vert="horz" wrap="square" lIns="36804" tIns="7359" rIns="36804" bIns="7359" numCol="1" rtlCol="0" anchor="t" anchorCtr="0" compatLnSpc="1">
            <a:prstTxWarp prst="textNoShape">
              <a:avLst/>
            </a:prstTxWarp>
          </a:bodyPr>
          <a:lstStyle/>
          <a:p>
            <a:pPr marL="119063" marR="0" indent="-119063" algn="l" defTabSz="873125"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0" y="476674"/>
            <a:ext cx="9144000" cy="2400653"/>
          </a:xfrm>
          <a:prstGeom prst="rect">
            <a:avLst/>
          </a:prstGeom>
          <a:solidFill>
            <a:schemeClr val="accent6">
              <a:lumMod val="20000"/>
              <a:lumOff val="80000"/>
            </a:schemeClr>
          </a:solidFill>
        </p:spPr>
        <p:txBody>
          <a:bodyPr lIns="91436" tIns="45718" rIns="91436" bIns="45718">
            <a:spAutoFit/>
          </a:bodyPr>
          <a:lstStyle/>
          <a:p>
            <a:pPr marL="269875" indent="-269875" defTabSz="914421" fontAlgn="auto">
              <a:lnSpc>
                <a:spcPts val="1800"/>
              </a:lnSpc>
              <a:spcBef>
                <a:spcPts val="0"/>
              </a:spcBef>
              <a:spcAft>
                <a:spcPts val="0"/>
              </a:spcAft>
              <a:defRP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　疾病を抱えても、自宅等の住み慣れた生活の場で療養し、自分らしい生活を続けられるためには、地域における医療・介護の関係機関（</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）が連携して、包括的かつ継続的な在宅医療・介護の提供を行うことが必要。</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defTabSz="914421" fontAlgn="auto">
              <a:lnSpc>
                <a:spcPts val="1800"/>
              </a:lnSpc>
              <a:spcBef>
                <a:spcPts val="0"/>
              </a:spcBef>
              <a:spcAft>
                <a:spcPts val="0"/>
              </a:spcAft>
              <a:defRPr/>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）在宅療養を支える関係機関の例</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defTabSz="914421" fontAlgn="auto">
              <a:lnSpc>
                <a:spcPts val="1800"/>
              </a:lnSpc>
              <a:spcBef>
                <a:spcPts val="0"/>
              </a:spcBef>
              <a:spcAft>
                <a:spcPts val="0"/>
              </a:spcAft>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・在宅療養</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支援診療所・歯科診療所等　（定期的な訪問診療等の実施）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defTabSz="914421" fontAlgn="auto">
              <a:lnSpc>
                <a:spcPts val="1800"/>
              </a:lnSpc>
              <a:spcBef>
                <a:spcPts val="0"/>
              </a:spcBef>
              <a:spcAft>
                <a:spcPts val="0"/>
              </a:spcAft>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・在宅療養支援病院</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診療所（有床診療所）等　（急変時に一時的に入院の受け入れの実施）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defTabSz="914421" fontAlgn="auto">
              <a:lnSpc>
                <a:spcPts val="1800"/>
              </a:lnSpc>
              <a:spcBef>
                <a:spcPts val="0"/>
              </a:spcBef>
              <a:spcAft>
                <a:spcPts val="0"/>
              </a:spcAft>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・訪問看護事業所、薬局　（医療機関と連携し、服薬管理や点滴・褥瘡処置等の医療処置、看取りケアの実施等）</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defTabSz="914421" fontAlgn="auto">
              <a:lnSpc>
                <a:spcPts val="1800"/>
              </a:lnSpc>
              <a:spcBef>
                <a:spcPts val="0"/>
              </a:spcBef>
              <a:spcAft>
                <a:spcPts val="0"/>
              </a:spcAft>
              <a:defRPr/>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・介護サービス事業所　（入浴、排せつ、食事等の介護の実施）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9875" indent="-269875" defTabSz="914421" fontAlgn="auto">
              <a:lnSpc>
                <a:spcPts val="1800"/>
              </a:lnSpc>
              <a:spcBef>
                <a:spcPts val="0"/>
              </a:spcBef>
              <a:spcAft>
                <a:spcPts val="0"/>
              </a:spcAft>
              <a:defRP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このため、関係機関が連携し、多職種協働により在宅医療・介護を一体的に提供できる体制を構築するため、都道府県・保健所の支援の下、市区町村が中心となって、地域の医師会等と緊密に連携しながら、地域の関係機関の連携体制の構築を図る。</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正方形/長方形 52"/>
          <p:cNvSpPr/>
          <p:nvPr/>
        </p:nvSpPr>
        <p:spPr>
          <a:xfrm>
            <a:off x="5867400" y="188913"/>
            <a:ext cx="3276600" cy="2159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en-US" altLang="ja-JP"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【24</a:t>
            </a:r>
            <a:r>
              <a:rPr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年度要求額　：１８０４百万円　</a:t>
            </a:r>
            <a:r>
              <a:rPr lang="en-US" altLang="ja-JP"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正方形/長方形 55"/>
          <p:cNvSpPr/>
          <p:nvPr/>
        </p:nvSpPr>
        <p:spPr>
          <a:xfrm>
            <a:off x="0" y="2"/>
            <a:ext cx="9144000" cy="47667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b"/>
          <a:lstStyle/>
          <a:p>
            <a:pPr algn="ctr" fontAlgn="auto">
              <a:spcBef>
                <a:spcPts val="0"/>
              </a:spcBef>
              <a:spcAft>
                <a:spcPts val="0"/>
              </a:spcAft>
              <a:defRPr/>
            </a:pPr>
            <a:r>
              <a:rPr lang="ja-JP" altLang="en-US" sz="24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在宅</a:t>
            </a:r>
            <a:r>
              <a:rPr lang="ja-JP" altLang="en-US" sz="2400" b="1"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医療・介護連携の推進</a:t>
            </a:r>
            <a:endParaRPr lang="ja-JP" altLang="en-US" sz="24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97"/>
          <p:cNvGrpSpPr/>
          <p:nvPr/>
        </p:nvGrpSpPr>
        <p:grpSpPr>
          <a:xfrm>
            <a:off x="-188420" y="2996952"/>
            <a:ext cx="8560582" cy="3543186"/>
            <a:chOff x="-2126788" y="1471585"/>
            <a:chExt cx="9273966" cy="4797609"/>
          </a:xfrm>
        </p:grpSpPr>
        <p:pic>
          <p:nvPicPr>
            <p:cNvPr id="101" name="Picture 35" descr="C:\Users\ARNAS\Desktop\MC900151245.WMF"/>
            <p:cNvPicPr>
              <a:picLocks noChangeAspect="1" noChangeArrowheads="1"/>
            </p:cNvPicPr>
            <p:nvPr/>
          </p:nvPicPr>
          <p:blipFill>
            <a:blip r:embed="rId3" cstate="print"/>
            <a:srcRect/>
            <a:stretch>
              <a:fillRect/>
            </a:stretch>
          </p:blipFill>
          <p:spPr bwMode="auto">
            <a:xfrm>
              <a:off x="3386825" y="4802806"/>
              <a:ext cx="642009" cy="450850"/>
            </a:xfrm>
            <a:prstGeom prst="rect">
              <a:avLst/>
            </a:prstGeom>
            <a:noFill/>
            <a:ln w="9525">
              <a:noFill/>
              <a:miter lim="800000"/>
              <a:headEnd/>
              <a:tailEnd/>
            </a:ln>
          </p:spPr>
        </p:pic>
        <p:sp>
          <p:nvSpPr>
            <p:cNvPr id="102" name="ドーナツ 101"/>
            <p:cNvSpPr/>
            <p:nvPr/>
          </p:nvSpPr>
          <p:spPr>
            <a:xfrm>
              <a:off x="378040" y="2956820"/>
              <a:ext cx="5500153" cy="3312374"/>
            </a:xfrm>
            <a:prstGeom prst="donut">
              <a:avLst>
                <a:gd name="adj" fmla="val 16279"/>
              </a:avLst>
            </a:prstGeom>
            <a:gradFill flip="none" rotWithShape="1">
              <a:gsLst>
                <a:gs pos="48000">
                  <a:srgbClr val="5E9EFF">
                    <a:alpha val="95000"/>
                  </a:srgbClr>
                </a:gs>
                <a:gs pos="39999">
                  <a:srgbClr val="85C2FF"/>
                </a:gs>
                <a:gs pos="70000">
                  <a:srgbClr val="C4D6EB"/>
                </a:gs>
                <a:gs pos="100000">
                  <a:srgbClr val="FFEBFA"/>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endPar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3" name="Picture 145" descr="E:\JPEG\IP08_K\IP08_K05.JPG"/>
            <p:cNvPicPr>
              <a:picLocks noChangeAspect="1" noChangeArrowheads="1"/>
            </p:cNvPicPr>
            <p:nvPr/>
          </p:nvPicPr>
          <p:blipFill>
            <a:blip r:embed="rId4" cstate="print"/>
            <a:srcRect/>
            <a:stretch>
              <a:fillRect/>
            </a:stretch>
          </p:blipFill>
          <p:spPr bwMode="auto">
            <a:xfrm>
              <a:off x="3080339" y="4076700"/>
              <a:ext cx="702763" cy="812800"/>
            </a:xfrm>
            <a:prstGeom prst="rect">
              <a:avLst/>
            </a:prstGeom>
            <a:noFill/>
            <a:ln w="9525">
              <a:noFill/>
              <a:miter lim="800000"/>
              <a:headEnd/>
              <a:tailEnd/>
            </a:ln>
          </p:spPr>
        </p:pic>
        <p:sp>
          <p:nvSpPr>
            <p:cNvPr id="104" name="正方形/長方形 103"/>
            <p:cNvSpPr/>
            <p:nvPr/>
          </p:nvSpPr>
          <p:spPr bwMode="auto">
            <a:xfrm flipH="1">
              <a:off x="2874318" y="1563609"/>
              <a:ext cx="2528657" cy="2507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地域</a:t>
              </a:r>
              <a:r>
                <a:rPr lang="ja-JP" altLang="en-US"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包括</a:t>
              </a: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支援センター</a:t>
              </a:r>
              <a:endParaRPr lang="en-US" altLang="ja-JP"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5" name="Picture 12" descr="C:\Users\ARNAS\Desktop\MC900079127.WMF"/>
            <p:cNvPicPr>
              <a:picLocks noChangeAspect="1" noChangeArrowheads="1"/>
            </p:cNvPicPr>
            <p:nvPr/>
          </p:nvPicPr>
          <p:blipFill>
            <a:blip r:embed="rId5" cstate="print"/>
            <a:srcRect/>
            <a:stretch>
              <a:fillRect/>
            </a:stretch>
          </p:blipFill>
          <p:spPr bwMode="auto">
            <a:xfrm>
              <a:off x="3528392" y="1959093"/>
              <a:ext cx="1000885" cy="785482"/>
            </a:xfrm>
            <a:prstGeom prst="rect">
              <a:avLst/>
            </a:prstGeom>
            <a:noFill/>
            <a:ln w="9525">
              <a:noFill/>
              <a:miter lim="800000"/>
              <a:headEnd/>
              <a:tailEnd/>
            </a:ln>
          </p:spPr>
        </p:pic>
        <p:sp>
          <p:nvSpPr>
            <p:cNvPr id="106" name="正方形/長方形 105"/>
            <p:cNvSpPr/>
            <p:nvPr/>
          </p:nvSpPr>
          <p:spPr bwMode="auto">
            <a:xfrm flipH="1">
              <a:off x="-168020" y="4201629"/>
              <a:ext cx="1943913" cy="360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在宅療養支援</a:t>
              </a: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診療所等</a:t>
              </a:r>
              <a:endParaRPr lang="en-US" altLang="ja-JP"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9" name="正方形/長方形 108"/>
            <p:cNvSpPr/>
            <p:nvPr/>
          </p:nvSpPr>
          <p:spPr bwMode="auto">
            <a:xfrm flipH="1">
              <a:off x="2123067" y="4581525"/>
              <a:ext cx="1446574" cy="2159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患者</a:t>
              </a:r>
              <a:endParaRPr lang="en-US" altLang="ja-JP"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auto">
                <a:spcBef>
                  <a:spcPts val="0"/>
                </a:spcBef>
                <a:spcAft>
                  <a:spcPts val="0"/>
                </a:spcAft>
                <a:defRPr/>
              </a:pP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・利用者</a:t>
              </a:r>
              <a:endParaRPr lang="en-US" altLang="ja-JP"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0" name="正方形/長方形 109"/>
            <p:cNvSpPr/>
            <p:nvPr/>
          </p:nvSpPr>
          <p:spPr bwMode="auto">
            <a:xfrm flipH="1">
              <a:off x="-2126788" y="4964325"/>
              <a:ext cx="3816122" cy="5048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在宅療養支援</a:t>
              </a: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病院・診療所</a:t>
              </a:r>
              <a:r>
                <a:rPr lang="en-US" altLang="ja-JP"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有</a:t>
              </a:r>
              <a:r>
                <a:rPr lang="ja-JP" altLang="en-US"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床</a:t>
              </a: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診療所</a:t>
              </a:r>
              <a:r>
                <a:rPr lang="en-US" altLang="ja-JP"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等</a:t>
              </a:r>
              <a:endParaRPr lang="en-US" altLang="ja-JP"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 name="正方形/長方形 110"/>
            <p:cNvSpPr/>
            <p:nvPr/>
          </p:nvSpPr>
          <p:spPr bwMode="auto">
            <a:xfrm flipH="1">
              <a:off x="5544616" y="3167804"/>
              <a:ext cx="1602562" cy="2889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介護サービス事業所</a:t>
              </a:r>
              <a:endParaRPr lang="en-US" altLang="ja-JP"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4" name="正方形/長方形 113"/>
            <p:cNvSpPr/>
            <p:nvPr/>
          </p:nvSpPr>
          <p:spPr bwMode="auto">
            <a:xfrm flipH="1">
              <a:off x="1314145" y="4863244"/>
              <a:ext cx="1014737" cy="2159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訪問診療</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6" name="正方形/長方形 115"/>
            <p:cNvSpPr/>
            <p:nvPr/>
          </p:nvSpPr>
          <p:spPr bwMode="auto">
            <a:xfrm flipH="1">
              <a:off x="4248472" y="4817014"/>
              <a:ext cx="1013095" cy="215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訪問看護等</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7" name="下矢印 116"/>
            <p:cNvSpPr/>
            <p:nvPr/>
          </p:nvSpPr>
          <p:spPr>
            <a:xfrm rot="3697106">
              <a:off x="4212329" y="3815106"/>
              <a:ext cx="324150" cy="795341"/>
            </a:xfrm>
            <a:prstGeom prst="downArrow">
              <a:avLst>
                <a:gd name="adj1" fmla="val 38878"/>
                <a:gd name="adj2" fmla="val 50000"/>
              </a:avLst>
            </a:prstGeom>
            <a:solidFill>
              <a:srgbClr val="4F81B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2" name="正方形/長方形 121"/>
            <p:cNvSpPr/>
            <p:nvPr/>
          </p:nvSpPr>
          <p:spPr bwMode="auto">
            <a:xfrm flipH="1">
              <a:off x="1944216" y="3947817"/>
              <a:ext cx="1014737" cy="2158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訪問診療</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4" name="正方形/長方形 123"/>
            <p:cNvSpPr/>
            <p:nvPr/>
          </p:nvSpPr>
          <p:spPr bwMode="auto">
            <a:xfrm flipH="1">
              <a:off x="3810423" y="3691638"/>
              <a:ext cx="1170725" cy="217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介護サービス</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27" name="Picture 17" descr="C:\Users\ARNAS\Desktop\MC900079135.WMF"/>
            <p:cNvPicPr>
              <a:picLocks noChangeAspect="1" noChangeArrowheads="1"/>
            </p:cNvPicPr>
            <p:nvPr/>
          </p:nvPicPr>
          <p:blipFill>
            <a:blip r:embed="rId6" cstate="print"/>
            <a:srcRect/>
            <a:stretch>
              <a:fillRect/>
            </a:stretch>
          </p:blipFill>
          <p:spPr bwMode="auto">
            <a:xfrm>
              <a:off x="526652" y="3430364"/>
              <a:ext cx="758590" cy="576262"/>
            </a:xfrm>
            <a:prstGeom prst="rect">
              <a:avLst/>
            </a:prstGeom>
            <a:noFill/>
            <a:ln w="9525">
              <a:noFill/>
              <a:miter lim="800000"/>
              <a:headEnd/>
              <a:tailEnd/>
            </a:ln>
          </p:spPr>
        </p:pic>
        <p:pic>
          <p:nvPicPr>
            <p:cNvPr id="128" name="Picture 12" descr="C:\Users\ARNAS\Desktop\MC900079127.WMF"/>
            <p:cNvPicPr>
              <a:picLocks noChangeAspect="1" noChangeArrowheads="1"/>
            </p:cNvPicPr>
            <p:nvPr/>
          </p:nvPicPr>
          <p:blipFill>
            <a:blip r:embed="rId5" cstate="print">
              <a:duotone>
                <a:prstClr val="black"/>
                <a:schemeClr val="accent4">
                  <a:lumMod val="75000"/>
                  <a:tint val="45000"/>
                  <a:satMod val="400000"/>
                </a:schemeClr>
              </a:duotone>
            </a:blip>
            <a:srcRect/>
            <a:stretch>
              <a:fillRect/>
            </a:stretch>
          </p:blipFill>
          <p:spPr bwMode="auto">
            <a:xfrm>
              <a:off x="1185429" y="5173175"/>
              <a:ext cx="908803" cy="685982"/>
            </a:xfrm>
            <a:prstGeom prst="rect">
              <a:avLst/>
            </a:prstGeom>
            <a:noFill/>
            <a:ln w="9525">
              <a:noFill/>
              <a:miter lim="800000"/>
              <a:headEnd/>
              <a:tailEnd/>
            </a:ln>
          </p:spPr>
        </p:pic>
        <p:sp>
          <p:nvSpPr>
            <p:cNvPr id="129" name="正方形/長方形 128"/>
            <p:cNvSpPr/>
            <p:nvPr/>
          </p:nvSpPr>
          <p:spPr bwMode="auto">
            <a:xfrm flipH="1">
              <a:off x="2328257" y="5541476"/>
              <a:ext cx="2021752" cy="3176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一時</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入院</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auto">
                <a:spcBef>
                  <a:spcPts val="0"/>
                </a:spcBef>
                <a:spcAft>
                  <a:spcPts val="0"/>
                </a:spcAft>
                <a:defRPr/>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（急変時の一時受け入れ）</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30" name="Picture 12" descr="C:\Users\ARNAS\Desktop\MC900079127.WMF"/>
            <p:cNvPicPr>
              <a:picLocks noChangeAspect="1" noChangeArrowheads="1"/>
            </p:cNvPicPr>
            <p:nvPr/>
          </p:nvPicPr>
          <p:blipFill>
            <a:blip r:embed="rId5" cstate="print"/>
            <a:srcRect/>
            <a:stretch>
              <a:fillRect/>
            </a:stretch>
          </p:blipFill>
          <p:spPr bwMode="auto">
            <a:xfrm>
              <a:off x="5509406" y="5176645"/>
              <a:ext cx="477813" cy="361949"/>
            </a:xfrm>
            <a:prstGeom prst="rect">
              <a:avLst/>
            </a:prstGeom>
            <a:noFill/>
            <a:ln w="9525">
              <a:noFill/>
              <a:miter lim="800000"/>
              <a:headEnd/>
              <a:tailEnd/>
            </a:ln>
          </p:spPr>
        </p:pic>
        <p:sp>
          <p:nvSpPr>
            <p:cNvPr id="131" name="左右矢印 130"/>
            <p:cNvSpPr/>
            <p:nvPr/>
          </p:nvSpPr>
          <p:spPr>
            <a:xfrm>
              <a:off x="2676872" y="2279978"/>
              <a:ext cx="851520" cy="351315"/>
            </a:xfrm>
            <a:prstGeom prst="leftRightArrow">
              <a:avLst/>
            </a:prstGeom>
            <a:solidFill>
              <a:srgbClr val="FF9999"/>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2" name="テキスト ボックス 179"/>
            <p:cNvSpPr txBox="1">
              <a:spLocks noChangeArrowheads="1"/>
            </p:cNvSpPr>
            <p:nvPr/>
          </p:nvSpPr>
          <p:spPr bwMode="auto">
            <a:xfrm>
              <a:off x="2849463" y="2314539"/>
              <a:ext cx="533480" cy="375067"/>
            </a:xfrm>
            <a:prstGeom prst="rect">
              <a:avLst/>
            </a:prstGeom>
            <a:noFill/>
            <a:ln w="9525">
              <a:noFill/>
              <a:miter lim="800000"/>
              <a:headEnd/>
              <a:tailEnd/>
            </a:ln>
          </p:spPr>
          <p:txBody>
            <a:bodyPr wrap="none">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連携</a:t>
              </a:r>
            </a:p>
          </p:txBody>
        </p:sp>
        <p:pic>
          <p:nvPicPr>
            <p:cNvPr id="133" name="Picture 13" descr="C:\Users\ARNAS\Desktop\MC900079129.WMF"/>
            <p:cNvPicPr>
              <a:picLocks noChangeAspect="1" noChangeArrowheads="1"/>
            </p:cNvPicPr>
            <p:nvPr/>
          </p:nvPicPr>
          <p:blipFill>
            <a:blip r:embed="rId7" cstate="print"/>
            <a:srcRect/>
            <a:stretch>
              <a:fillRect/>
            </a:stretch>
          </p:blipFill>
          <p:spPr bwMode="auto">
            <a:xfrm>
              <a:off x="4746527" y="5079144"/>
              <a:ext cx="866959" cy="703263"/>
            </a:xfrm>
            <a:prstGeom prst="rect">
              <a:avLst/>
            </a:prstGeom>
            <a:noFill/>
            <a:ln w="9525">
              <a:noFill/>
              <a:miter lim="800000"/>
              <a:headEnd/>
              <a:tailEnd/>
            </a:ln>
          </p:spPr>
        </p:pic>
        <p:sp>
          <p:nvSpPr>
            <p:cNvPr id="134" name="正方形/長方形 133"/>
            <p:cNvSpPr/>
            <p:nvPr/>
          </p:nvSpPr>
          <p:spPr bwMode="auto">
            <a:xfrm flipH="1">
              <a:off x="4200466" y="5711256"/>
              <a:ext cx="2574287" cy="33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訪問看護事業所、薬局等</a:t>
              </a:r>
              <a:endParaRPr lang="en-US" altLang="ja-JP"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35" name="Picture 17" descr="C:\Users\ARNAS\Desktop\MC900079135.WMF"/>
            <p:cNvPicPr>
              <a:picLocks noChangeAspect="1" noChangeArrowheads="1"/>
            </p:cNvPicPr>
            <p:nvPr/>
          </p:nvPicPr>
          <p:blipFill>
            <a:blip r:embed="rId6" cstate="print"/>
            <a:srcRect/>
            <a:stretch>
              <a:fillRect/>
            </a:stretch>
          </p:blipFill>
          <p:spPr bwMode="auto">
            <a:xfrm>
              <a:off x="4902544" y="3076870"/>
              <a:ext cx="527294" cy="637251"/>
            </a:xfrm>
            <a:prstGeom prst="rect">
              <a:avLst/>
            </a:prstGeom>
            <a:noFill/>
            <a:ln w="9525">
              <a:noFill/>
              <a:miter lim="800000"/>
              <a:headEnd/>
              <a:tailEnd/>
            </a:ln>
          </p:spPr>
        </p:pic>
        <p:sp>
          <p:nvSpPr>
            <p:cNvPr id="136" name="正方形/長方形 135"/>
            <p:cNvSpPr/>
            <p:nvPr/>
          </p:nvSpPr>
          <p:spPr bwMode="auto">
            <a:xfrm flipH="1">
              <a:off x="-12003" y="1471585"/>
              <a:ext cx="3217135" cy="5032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在宅医療・介護連携支援センター（仮称）</a:t>
              </a:r>
              <a:endParaRPr lang="en-US" altLang="ja-JP"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auto">
                <a:spcBef>
                  <a:spcPts val="0"/>
                </a:spcBef>
                <a:spcAft>
                  <a:spcPts val="0"/>
                </a:spcAft>
                <a:defRPr/>
              </a:pP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（郡市区医師会等）</a:t>
              </a:r>
              <a:endParaRPr lang="en-US" altLang="ja-JP"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37" name="Picture 11" descr="C:\Users\ARNAS\Desktop\MC900079128.WMF"/>
            <p:cNvPicPr>
              <a:picLocks noChangeAspect="1" noChangeArrowheads="1"/>
            </p:cNvPicPr>
            <p:nvPr/>
          </p:nvPicPr>
          <p:blipFill>
            <a:blip r:embed="rId8" cstate="print"/>
            <a:srcRect/>
            <a:stretch>
              <a:fillRect/>
            </a:stretch>
          </p:blipFill>
          <p:spPr bwMode="auto">
            <a:xfrm>
              <a:off x="1761331" y="2020489"/>
              <a:ext cx="999959" cy="734100"/>
            </a:xfrm>
            <a:prstGeom prst="rect">
              <a:avLst/>
            </a:prstGeom>
            <a:noFill/>
            <a:ln w="9525">
              <a:noFill/>
              <a:miter lim="800000"/>
              <a:headEnd/>
              <a:tailEnd/>
            </a:ln>
          </p:spPr>
        </p:pic>
        <p:sp>
          <p:nvSpPr>
            <p:cNvPr id="138" name="下矢印 137"/>
            <p:cNvSpPr/>
            <p:nvPr/>
          </p:nvSpPr>
          <p:spPr>
            <a:xfrm>
              <a:off x="2409800" y="2751499"/>
              <a:ext cx="1479798" cy="975016"/>
            </a:xfrm>
            <a:prstGeom prst="downArrow">
              <a:avLst>
                <a:gd name="adj1" fmla="val 62025"/>
                <a:gd name="adj2" fmla="val 43987"/>
              </a:avLst>
            </a:pr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9" name="正方形/長方形 138"/>
            <p:cNvSpPr/>
            <p:nvPr/>
          </p:nvSpPr>
          <p:spPr bwMode="auto">
            <a:xfrm flipH="1">
              <a:off x="2547342" y="3080647"/>
              <a:ext cx="1247896" cy="2873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関係機関の</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auto">
                <a:spcBef>
                  <a:spcPts val="0"/>
                </a:spcBef>
                <a:spcAft>
                  <a:spcPts val="0"/>
                </a:spcAft>
                <a:defRPr/>
              </a:pP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連携体制の</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auto">
                <a:spcBef>
                  <a:spcPts val="0"/>
                </a:spcBef>
                <a:spcAft>
                  <a:spcPts val="0"/>
                </a:spcAft>
                <a:defRPr/>
              </a:pP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構築支援</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 name="右矢印 2"/>
          <p:cNvSpPr/>
          <p:nvPr/>
        </p:nvSpPr>
        <p:spPr>
          <a:xfrm rot="1271418">
            <a:off x="3543328" y="5155001"/>
            <a:ext cx="589298" cy="1785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左カーブ矢印 6"/>
          <p:cNvSpPr/>
          <p:nvPr/>
        </p:nvSpPr>
        <p:spPr>
          <a:xfrm rot="2313416">
            <a:off x="4087897" y="5659584"/>
            <a:ext cx="188176" cy="55326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左矢印 7"/>
          <p:cNvSpPr/>
          <p:nvPr/>
        </p:nvSpPr>
        <p:spPr>
          <a:xfrm rot="1505675">
            <a:off x="5736545" y="5723088"/>
            <a:ext cx="401786" cy="14797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 42"/>
          <p:cNvSpPr/>
          <p:nvPr/>
        </p:nvSpPr>
        <p:spPr>
          <a:xfrm>
            <a:off x="7254298" y="3296600"/>
            <a:ext cx="1782197" cy="439497"/>
          </a:xfrm>
          <a:prstGeom prst="roundRect">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都道府県・保健所</a:t>
            </a:r>
            <a:endParaRPr lang="en-US" altLang="ja-JP"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下矢印 44"/>
          <p:cNvSpPr/>
          <p:nvPr/>
        </p:nvSpPr>
        <p:spPr>
          <a:xfrm rot="5400000">
            <a:off x="6414229" y="3194376"/>
            <a:ext cx="775559" cy="701801"/>
          </a:xfrm>
          <a:prstGeom prst="downArrow">
            <a:avLst>
              <a:gd name="adj1" fmla="val 62025"/>
              <a:gd name="adj2" fmla="val 43987"/>
            </a:avLst>
          </a:pr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357" tIns="45680" rIns="91357" bIns="45680" rtlCol="0" anchor="ctr"/>
          <a:lstStyle/>
          <a:p>
            <a:pPr algn="ct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6300193" y="3212978"/>
            <a:ext cx="954107" cy="646331"/>
          </a:xfrm>
          <a:prstGeom prst="rect">
            <a:avLst/>
          </a:prstGeom>
        </p:spPr>
        <p:txBody>
          <a:bodyPr wrap="none">
            <a:spAutoFit/>
          </a:bodyPr>
          <a:lstStyle/>
          <a:p>
            <a:pPr algn="ct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後方</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支援、</a:t>
            </a:r>
            <a:endPar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広域</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調整</a:t>
            </a: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a:t>
            </a:r>
            <a:endPar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支援</a:t>
            </a:r>
            <a:endParaRPr lang="ja-JP" altLang="en-US" sz="1200" b="1" dirty="0"/>
          </a:p>
        </p:txBody>
      </p:sp>
      <p:sp>
        <p:nvSpPr>
          <p:cNvPr id="49" name="正方形/長方形 48"/>
          <p:cNvSpPr/>
          <p:nvPr/>
        </p:nvSpPr>
        <p:spPr bwMode="auto">
          <a:xfrm flipH="1">
            <a:off x="3563888" y="2708920"/>
            <a:ext cx="2334144" cy="18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algn="ctr" fontAlgn="auto">
              <a:spcBef>
                <a:spcPts val="0"/>
              </a:spcBef>
              <a:spcAft>
                <a:spcPts val="0"/>
              </a:spcAft>
              <a:defRPr/>
            </a:pPr>
            <a:r>
              <a:rPr lang="ja-JP" altLang="en-US" sz="11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市町村</a:t>
            </a:r>
            <a:endParaRPr lang="en-US" altLang="ja-JP" sz="11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179512" y="3389949"/>
            <a:ext cx="2689499" cy="938719"/>
          </a:xfrm>
          <a:prstGeom prst="rect">
            <a:avLst/>
          </a:prstGeom>
          <a:noFill/>
          <a:ln>
            <a:solidFill>
              <a:schemeClr val="accent1">
                <a:shade val="50000"/>
              </a:schemeClr>
            </a:solidFill>
          </a:ln>
        </p:spPr>
        <p:txBody>
          <a:bodyPr wrap="square" rtlCol="0">
            <a:spAutoFit/>
          </a:bodyPr>
          <a:lstStyle/>
          <a:p>
            <a:pPr marL="92075" indent="-92075" fontAlgn="auto">
              <a:spcBef>
                <a:spcPts val="0"/>
              </a:spcBef>
              <a:spcAft>
                <a:spcPts val="0"/>
              </a:spcAft>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・地域の医療・介護関係者による協議の開催</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92075" indent="-92075" fontAlgn="auto">
              <a:spcBef>
                <a:spcPts val="0"/>
              </a:spcBef>
              <a:spcAft>
                <a:spcPts val="0"/>
              </a:spcAft>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・医療・介護関係機関の連携促進</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92075" indent="-92075" fontAlgn="auto">
              <a:spcBef>
                <a:spcPts val="0"/>
              </a:spcBef>
              <a:spcAft>
                <a:spcPts val="0"/>
              </a:spcAft>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・在宅医療に関する人材育成や普及啓発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等</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2" name="直線コネクタ 11"/>
          <p:cNvCxnSpPr>
            <a:stCxn id="5" idx="3"/>
          </p:cNvCxnSpPr>
          <p:nvPr/>
        </p:nvCxnSpPr>
        <p:spPr>
          <a:xfrm>
            <a:off x="2869011" y="3859309"/>
            <a:ext cx="1454640" cy="390354"/>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6" name="スライド番号プレースホルダー 12"/>
          <p:cNvSpPr>
            <a:spLocks noGrp="1"/>
          </p:cNvSpPr>
          <p:nvPr>
            <p:ph type="sldNum" sz="quarter" idx="12"/>
          </p:nvPr>
        </p:nvSpPr>
        <p:spPr>
          <a:xfrm>
            <a:off x="7024756" y="6520260"/>
            <a:ext cx="2133600" cy="365125"/>
          </a:xfrm>
        </p:spPr>
        <p:txBody>
          <a:bodyPr/>
          <a:lstStyle/>
          <a:p>
            <a:fld id="{7C30DF6F-6F30-4B35-B330-20A2CB06AE0B}" type="slidenum">
              <a:rPr kumimoji="1" lang="ja-JP" altLang="en-US" smtClean="0"/>
              <a:t>1</a:t>
            </a:fld>
            <a:endParaRPr kumimoji="1" lang="ja-JP" altLang="en-US" dirty="0"/>
          </a:p>
        </p:txBody>
      </p:sp>
      <p:sp>
        <p:nvSpPr>
          <p:cNvPr id="9" name="正方形/長方形 8"/>
          <p:cNvSpPr/>
          <p:nvPr/>
        </p:nvSpPr>
        <p:spPr>
          <a:xfrm rot="5400000">
            <a:off x="-124064" y="6468880"/>
            <a:ext cx="648072" cy="3289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365</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72129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39784" y="1375044"/>
            <a:ext cx="9064431" cy="1909940"/>
          </a:xfrm>
          <a:prstGeom prst="roundRect">
            <a:avLst>
              <a:gd name="adj" fmla="val 9614"/>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065" tIns="45534" rIns="91065" bIns="45534" rtlCol="0" anchor="ctr" anchorCtr="0"/>
          <a:lstStyle/>
          <a:p>
            <a:pPr marL="178813" indent="-178813">
              <a:lnSpc>
                <a:spcPts val="1800"/>
              </a:lnSpc>
            </a:pP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在宅医療・介護の連携推進については、これまで医政局施策の在宅医療連携拠点事業（平成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年度）、在宅医療推進事業（平成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年度～）により一定の成果。それを踏まえ、介護保険法の中で制度化し、全国的に取り組む</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8813" indent="-178813">
              <a:lnSpc>
                <a:spcPts val="1800"/>
              </a:lnSpc>
            </a:pP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8813" indent="-178813">
              <a:lnSpc>
                <a:spcPts val="1800"/>
              </a:lnSpc>
            </a:pP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具体的には、介護保険法の地域支援事業に位置づけ、</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市区町村</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が主体となり</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郡</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市区医師会等</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と連携しつつ、取り組む</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70651" y="827796"/>
            <a:ext cx="9051415" cy="368956"/>
          </a:xfrm>
          <a:prstGeom prst="rect">
            <a:avLst/>
          </a:prstGeom>
          <a:solidFill>
            <a:srgbClr val="FFFF99"/>
          </a:solidFill>
          <a:ln w="25400">
            <a:solidFill>
              <a:schemeClr val="accent1">
                <a:lumMod val="75000"/>
              </a:schemeClr>
            </a:solidFill>
          </a:ln>
        </p:spPr>
        <p:txBody>
          <a:bodyPr wrap="square" lIns="91065" tIns="45534" rIns="91065" bIns="45534" rtlCol="0" anchor="ctr" anchorCtr="0">
            <a:spAutoFit/>
          </a:bodyPr>
          <a:lstStyle/>
          <a:p>
            <a:pPr algn="ctr" fontAlgn="base">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地域支援事業の</a:t>
            </a:r>
            <a:r>
              <a:rPr lang="ja-JP" altLang="en-US"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見直し</a:t>
            </a:r>
            <a:endParaRPr lang="ja-JP" altLang="en-US"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0" y="0"/>
            <a:ext cx="9144000" cy="69269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144" tIns="45572" rIns="91144" bIns="45572" anchor="ctr"/>
          <a:lstStyle/>
          <a:p>
            <a:pPr algn="ctr">
              <a:defRPr/>
            </a:pPr>
            <a:r>
              <a:rPr lang="ja-JP" altLang="en-US" sz="2400" b="1"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在宅</a:t>
            </a:r>
            <a:r>
              <a:rPr lang="ja-JP" altLang="en-US" sz="24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医療・介護連携の推進のため</a:t>
            </a:r>
            <a:r>
              <a:rPr lang="ja-JP" altLang="en-US" sz="2400" b="1"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の介護保険制度</a:t>
            </a:r>
            <a:r>
              <a:rPr lang="ja-JP" altLang="en-US" sz="2400" b="1"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改正</a:t>
            </a:r>
          </a:p>
        </p:txBody>
      </p:sp>
      <p:sp>
        <p:nvSpPr>
          <p:cNvPr id="2" name="テキスト ボックス 1"/>
          <p:cNvSpPr txBox="1"/>
          <p:nvPr/>
        </p:nvSpPr>
        <p:spPr>
          <a:xfrm>
            <a:off x="14067" y="3645024"/>
            <a:ext cx="9108000" cy="2862027"/>
          </a:xfrm>
          <a:prstGeom prst="rect">
            <a:avLst/>
          </a:prstGeom>
          <a:noFill/>
          <a:ln>
            <a:solidFill>
              <a:schemeClr val="tx1"/>
            </a:solidFill>
            <a:prstDash val="dash"/>
          </a:ln>
        </p:spPr>
        <p:txBody>
          <a:bodyPr wrap="square" lIns="91148" tIns="45574" rIns="91148" bIns="45574" rtlCol="0">
            <a:spAutoFit/>
          </a:bodyPr>
          <a:lstStyle/>
          <a:p>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（参考）</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「地域における医療及び介護の総合的な確保を推進するための関係法律の整備等に関する法律</a:t>
            </a:r>
            <a:r>
              <a:rPr lang="ja-JP" altLang="en-US"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」による</a:t>
            </a:r>
            <a:r>
              <a:rPr lang="ja-JP" altLang="en-US"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改正後の介護</a:t>
            </a:r>
            <a:r>
              <a:rPr lang="ja-JP" altLang="en-US"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保険法</a:t>
            </a:r>
            <a:endParaRPr lang="en-US" altLang="ja-JP"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4266" indent="-175652"/>
            <a:r>
              <a:rPr lang="ja-JP" altLang="en-US"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115</a:t>
            </a:r>
            <a:r>
              <a:rPr lang="ja-JP" altLang="en-US"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a:t>
            </a:r>
            <a:endParaRPr lang="en-US" altLang="ja-JP"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4266" indent="-175652"/>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市町村は、介護予防・日常生活支援総合事業のほか、被保険者が要介護状態等となることを予防するとともに、要介護状態等となった場合においても、可能な限り、地域において自立した日常生活を営むことができるよう支援するため、地域支援事業として、次に掲げる事業を行うものとする。</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4266" indent="-175652"/>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一～三　（略）</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441496" indent="-352883"/>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四　医療に関する専門的知識を有する者が、介護サービス事業者、居宅における医療を提供する医療機関その他の関係者の連携を推進するものとして厚生労働省令で定める事業（前号に掲げる事業を除く。）</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4266" indent="-175652"/>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五、六　（略</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4266" indent="-175652"/>
            <a:r>
              <a:rPr lang="ja-JP" altLang="en-US"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115</a:t>
            </a:r>
            <a:r>
              <a:rPr lang="ja-JP" altLang="en-US"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a:t>
            </a:r>
            <a:r>
              <a:rPr lang="en-US" altLang="ja-JP" sz="1200" b="1"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10</a:t>
            </a:r>
          </a:p>
          <a:p>
            <a:pPr marL="263525" indent="-85725"/>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　市町村</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115</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号に掲げる事業</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の円滑な実施のために必要な関係者相互間の連絡調整を行うことができる。</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3525" indent="-85725"/>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２　市町村</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が行う第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115</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号に掲げる事業の関係者は、当該事業に協力するよう努めなければならない。</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63525" indent="-85725"/>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３　都道府県は、市町村が行う第</a:t>
            </a:r>
            <a:r>
              <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115</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号に掲げる事業に関し、情報の提供その他市町村に対する必要な協力をすることができる。</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スライド番号プレースホルダー 1"/>
          <p:cNvSpPr>
            <a:spLocks noGrp="1"/>
          </p:cNvSpPr>
          <p:nvPr>
            <p:ph type="sldNum" sz="quarter" idx="12"/>
          </p:nvPr>
        </p:nvSpPr>
        <p:spPr>
          <a:xfrm>
            <a:off x="7010400" y="6520260"/>
            <a:ext cx="2133600" cy="365125"/>
          </a:xfrm>
        </p:spPr>
        <p:txBody>
          <a:bodyPr/>
          <a:lstStyle/>
          <a:p>
            <a:fld id="{5A02BD7A-635E-43A0-8464-FD5073BFE4FA}" type="slidenum">
              <a:rPr lang="ja-JP" altLang="en-US" smtClean="0">
                <a:solidFill>
                  <a:prstClr val="black">
                    <a:tint val="75000"/>
                  </a:prstClr>
                </a:solidFill>
              </a:rPr>
              <a:pPr/>
              <a:t>2</a:t>
            </a:fld>
            <a:endParaRPr lang="ja-JP" altLang="en-US" dirty="0">
              <a:solidFill>
                <a:prstClr val="black">
                  <a:tint val="75000"/>
                </a:prstClr>
              </a:solidFill>
            </a:endParaRPr>
          </a:p>
        </p:txBody>
      </p:sp>
      <p:sp>
        <p:nvSpPr>
          <p:cNvPr id="7" name="正方形/長方形 6"/>
          <p:cNvSpPr/>
          <p:nvPr/>
        </p:nvSpPr>
        <p:spPr>
          <a:xfrm rot="5400000">
            <a:off x="-124064" y="132176"/>
            <a:ext cx="648072" cy="3289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366</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44716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0" y="-27383"/>
            <a:ext cx="9143971" cy="43204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defRPr/>
            </a:pPr>
            <a:r>
              <a:rPr lang="ja-JP" altLang="en-US" sz="2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在宅医療・介護連携推進事業（介護保険の地域支援事業、平成２７年度～）</a:t>
            </a:r>
            <a:endParaRPr lang="ja-JP" altLang="en-US" sz="2000" b="1" spc="-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89409" y="620688"/>
            <a:ext cx="8969648" cy="1887696"/>
          </a:xfrm>
          <a:prstGeom prst="rect">
            <a:avLst/>
          </a:prstGeom>
          <a:noFill/>
          <a:ln>
            <a:solidFill>
              <a:schemeClr val="accent1"/>
            </a:solidFill>
            <a:prstDash val="solid"/>
          </a:ln>
        </p:spPr>
        <p:txBody>
          <a:bodyPr wrap="square" rtlCol="0">
            <a:spAutoFit/>
          </a:bodyPr>
          <a:lstStyle/>
          <a:p>
            <a:pPr marL="176213" indent="-176213">
              <a:lnSpc>
                <a:spcPts val="2000"/>
              </a:lnSpc>
            </a:pP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介護保険法の地域支援事業の包括的支援事業に位置づけ。</a:t>
            </a:r>
            <a:endPar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6213" indent="-176213">
              <a:lnSpc>
                <a:spcPts val="2000"/>
              </a:lnSpc>
            </a:pP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可能な市区町村は平成</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月から取組を開始し、平成</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は全ての市区町村で実施。</a:t>
            </a:r>
            <a:endPar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6213" indent="-176213">
              <a:lnSpc>
                <a:spcPts val="2000"/>
              </a:lnSpc>
            </a:pP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各市町村が、原則として（ア）～（ク）の全ての事業項目を実施。</a:t>
            </a:r>
            <a:endPar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6213" indent="-176213">
              <a:lnSpc>
                <a:spcPts val="2000"/>
              </a:lnSpc>
            </a:pP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一部を郡市医師会等（地域の中核的医療機関や他の団体を含む）に委託</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することが</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できる。</a:t>
            </a:r>
            <a:endPar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6213" indent="-176213">
              <a:lnSpc>
                <a:spcPts val="2000"/>
              </a:lnSpc>
            </a:pP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都道府県・保健所が、市町村と都道府県医師会等の関係団体、病院等との協議の支援や、都道府県レベルでの研修等により支援。国は、事業実施の手引き書や事例集の作成等により支援。都道府県を通じて実施状況を把握。</a:t>
            </a:r>
            <a:endPar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 28"/>
          <p:cNvSpPr/>
          <p:nvPr/>
        </p:nvSpPr>
        <p:spPr>
          <a:xfrm>
            <a:off x="374654" y="2864882"/>
            <a:ext cx="5781522"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smtClean="0">
                <a:solidFill>
                  <a:schemeClr val="tx1"/>
                </a:solidFill>
              </a:rPr>
              <a:t>（ア）　地域の医療・介護サービス資源の把握</a:t>
            </a:r>
            <a:endParaRPr lang="ja-JP" altLang="en-US" sz="1600" dirty="0">
              <a:solidFill>
                <a:schemeClr val="tx1"/>
              </a:solidFill>
            </a:endParaRPr>
          </a:p>
        </p:txBody>
      </p:sp>
      <p:sp>
        <p:nvSpPr>
          <p:cNvPr id="69" name="スライド番号プレースホルダー 4"/>
          <p:cNvSpPr>
            <a:spLocks noGrp="1"/>
          </p:cNvSpPr>
          <p:nvPr>
            <p:ph type="sldNum" sz="quarter" idx="12"/>
          </p:nvPr>
        </p:nvSpPr>
        <p:spPr>
          <a:xfrm>
            <a:off x="6902896" y="6376243"/>
            <a:ext cx="2133600" cy="365125"/>
          </a:xfrm>
        </p:spPr>
        <p:txBody>
          <a:bodyPr/>
          <a:lstStyle/>
          <a:p>
            <a:fld id="{F01C23A9-56D0-4047-8E43-7348AB6C84B8}" type="slidenum">
              <a:rPr kumimoji="1" lang="ja-JP" altLang="en-US" smtClean="0">
                <a:solidFill>
                  <a:schemeClr val="tx1"/>
                </a:solidFill>
              </a:rPr>
              <a:t>3</a:t>
            </a:fld>
            <a:endParaRPr kumimoji="1" lang="ja-JP" altLang="en-US" dirty="0">
              <a:solidFill>
                <a:schemeClr val="tx1"/>
              </a:solidFill>
            </a:endParaRPr>
          </a:p>
        </p:txBody>
      </p:sp>
      <p:sp>
        <p:nvSpPr>
          <p:cNvPr id="70" name="正方形/長方形 69"/>
          <p:cNvSpPr/>
          <p:nvPr/>
        </p:nvSpPr>
        <p:spPr bwMode="auto">
          <a:xfrm flipH="1">
            <a:off x="407568" y="2564904"/>
            <a:ext cx="2448272" cy="2255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anchor="ctr"/>
          <a:lstStyle/>
          <a:p>
            <a:pPr fontAlgn="auto">
              <a:spcBef>
                <a:spcPts val="0"/>
              </a:spcBef>
              <a:spcAft>
                <a:spcPts val="0"/>
              </a:spcAf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○事業項目</a:t>
            </a:r>
            <a:endPar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角丸四角形 32"/>
          <p:cNvSpPr/>
          <p:nvPr/>
        </p:nvSpPr>
        <p:spPr>
          <a:xfrm>
            <a:off x="374652" y="5428296"/>
            <a:ext cx="5781524"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smtClean="0">
                <a:solidFill>
                  <a:schemeClr val="tx1"/>
                </a:solidFill>
              </a:rPr>
              <a:t>（キ）　地域住民への普及啓発</a:t>
            </a:r>
            <a:endParaRPr lang="ja-JP" altLang="en-US" sz="1600" dirty="0">
              <a:solidFill>
                <a:schemeClr val="tx1"/>
              </a:solidFill>
            </a:endParaRPr>
          </a:p>
        </p:txBody>
      </p:sp>
      <p:sp>
        <p:nvSpPr>
          <p:cNvPr id="35" name="角丸四角形 34"/>
          <p:cNvSpPr/>
          <p:nvPr/>
        </p:nvSpPr>
        <p:spPr>
          <a:xfrm>
            <a:off x="384666" y="3296859"/>
            <a:ext cx="5771510"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smtClean="0">
                <a:solidFill>
                  <a:schemeClr val="tx1"/>
                </a:solidFill>
              </a:rPr>
              <a:t>（イ）　在宅医療･介護連携の課題と抽出の対応の協議</a:t>
            </a:r>
            <a:endParaRPr lang="ja-JP" altLang="en-US" sz="1600" dirty="0">
              <a:solidFill>
                <a:schemeClr val="tx1"/>
              </a:solidFill>
            </a:endParaRPr>
          </a:p>
        </p:txBody>
      </p:sp>
      <p:sp>
        <p:nvSpPr>
          <p:cNvPr id="36" name="角丸四角形 35"/>
          <p:cNvSpPr/>
          <p:nvPr/>
        </p:nvSpPr>
        <p:spPr>
          <a:xfrm>
            <a:off x="354774" y="3728912"/>
            <a:ext cx="5801402"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a:solidFill>
                  <a:schemeClr val="tx1"/>
                </a:solidFill>
              </a:rPr>
              <a:t> </a:t>
            </a:r>
            <a:r>
              <a:rPr lang="ja-JP" altLang="en-US" sz="1600" dirty="0" smtClean="0">
                <a:solidFill>
                  <a:schemeClr val="tx1"/>
                </a:solidFill>
              </a:rPr>
              <a:t>（ウ）　在宅医療・介護連携に関する相談の受付等</a:t>
            </a:r>
            <a:endParaRPr lang="ja-JP" altLang="en-US" sz="1600" dirty="0">
              <a:solidFill>
                <a:schemeClr val="tx1"/>
              </a:solidFill>
            </a:endParaRPr>
          </a:p>
        </p:txBody>
      </p:sp>
      <p:sp>
        <p:nvSpPr>
          <p:cNvPr id="41" name="角丸四角形 40"/>
          <p:cNvSpPr/>
          <p:nvPr/>
        </p:nvSpPr>
        <p:spPr>
          <a:xfrm>
            <a:off x="384666" y="4152870"/>
            <a:ext cx="5771510"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smtClean="0">
                <a:solidFill>
                  <a:schemeClr val="tx1"/>
                </a:solidFill>
              </a:rPr>
              <a:t>（エ）　在宅医療・介護サービス等の情報の共有支援</a:t>
            </a:r>
            <a:endParaRPr lang="ja-JP" altLang="en-US" sz="1600" dirty="0">
              <a:solidFill>
                <a:schemeClr val="tx1"/>
              </a:solidFill>
            </a:endParaRPr>
          </a:p>
        </p:txBody>
      </p:sp>
      <p:sp>
        <p:nvSpPr>
          <p:cNvPr id="42" name="角丸四角形 41"/>
          <p:cNvSpPr/>
          <p:nvPr/>
        </p:nvSpPr>
        <p:spPr>
          <a:xfrm>
            <a:off x="378525" y="4578864"/>
            <a:ext cx="5777651"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smtClean="0">
                <a:solidFill>
                  <a:schemeClr val="tx1"/>
                </a:solidFill>
              </a:rPr>
              <a:t>（オ）　在宅医療・介護関係者の研修</a:t>
            </a:r>
            <a:endParaRPr lang="ja-JP" altLang="en-US" sz="1600" dirty="0">
              <a:solidFill>
                <a:schemeClr val="tx1"/>
              </a:solidFill>
            </a:endParaRPr>
          </a:p>
        </p:txBody>
      </p:sp>
      <p:sp>
        <p:nvSpPr>
          <p:cNvPr id="46" name="角丸四角形 45"/>
          <p:cNvSpPr/>
          <p:nvPr/>
        </p:nvSpPr>
        <p:spPr>
          <a:xfrm>
            <a:off x="386529" y="5007365"/>
            <a:ext cx="5769647"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smtClean="0">
                <a:solidFill>
                  <a:schemeClr val="tx1"/>
                </a:solidFill>
              </a:rPr>
              <a:t>（カ）　</a:t>
            </a:r>
            <a:r>
              <a:rPr lang="en-US" altLang="ja-JP" sz="1600" dirty="0" smtClean="0">
                <a:solidFill>
                  <a:schemeClr val="tx1"/>
                </a:solidFill>
              </a:rPr>
              <a:t>24</a:t>
            </a:r>
            <a:r>
              <a:rPr lang="ja-JP" altLang="en-US" sz="1600" dirty="0" smtClean="0">
                <a:solidFill>
                  <a:schemeClr val="tx1"/>
                </a:solidFill>
              </a:rPr>
              <a:t>時間</a:t>
            </a:r>
            <a:r>
              <a:rPr lang="en-US" altLang="ja-JP" sz="1600" dirty="0" smtClean="0">
                <a:solidFill>
                  <a:schemeClr val="tx1"/>
                </a:solidFill>
              </a:rPr>
              <a:t>365</a:t>
            </a:r>
            <a:r>
              <a:rPr lang="ja-JP" altLang="en-US" sz="1600" dirty="0" smtClean="0">
                <a:solidFill>
                  <a:schemeClr val="tx1"/>
                </a:solidFill>
              </a:rPr>
              <a:t>日の在宅医療・介護サービス提供体制の構築</a:t>
            </a:r>
            <a:endParaRPr lang="ja-JP" altLang="en-US" sz="1600" dirty="0">
              <a:solidFill>
                <a:schemeClr val="tx1"/>
              </a:solidFill>
            </a:endParaRPr>
          </a:p>
        </p:txBody>
      </p:sp>
      <p:sp>
        <p:nvSpPr>
          <p:cNvPr id="47" name="角丸四角形 46"/>
          <p:cNvSpPr/>
          <p:nvPr/>
        </p:nvSpPr>
        <p:spPr>
          <a:xfrm>
            <a:off x="386529" y="5877272"/>
            <a:ext cx="5769647" cy="338554"/>
          </a:xfrm>
          <a:prstGeom prst="roundRect">
            <a:avLst>
              <a:gd name="adj" fmla="val 7275"/>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600" dirty="0" smtClean="0">
                <a:solidFill>
                  <a:schemeClr val="tx1"/>
                </a:solidFill>
              </a:rPr>
              <a:t>（ク）　二次医療圏内・関係市町村の連携</a:t>
            </a:r>
            <a:endParaRPr lang="ja-JP" altLang="en-US" sz="1600" dirty="0">
              <a:solidFill>
                <a:schemeClr val="tx1"/>
              </a:solidFill>
            </a:endParaRPr>
          </a:p>
        </p:txBody>
      </p:sp>
      <p:sp>
        <p:nvSpPr>
          <p:cNvPr id="14" name="正方形/長方形 13"/>
          <p:cNvSpPr/>
          <p:nvPr/>
        </p:nvSpPr>
        <p:spPr>
          <a:xfrm rot="5400000">
            <a:off x="-124064" y="6468880"/>
            <a:ext cx="648072" cy="3289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smtClean="0">
                <a:solidFill>
                  <a:schemeClr val="tx1"/>
                </a:solidFill>
                <a:latin typeface="ＭＳ ゴシック" panose="020B0609070205080204" pitchFamily="49" charset="-128"/>
                <a:ea typeface="ＭＳ ゴシック" panose="020B0609070205080204" pitchFamily="49" charset="-128"/>
              </a:rPr>
              <a:t>367</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59315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248</Words>
  <Application>Microsoft Office PowerPoint</Application>
  <PresentationFormat>画面に合わせる (4:3)</PresentationFormat>
  <Paragraphs>76</Paragraphs>
  <Slides>3</Slides>
  <Notes>3</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23</cp:revision>
  <cp:lastPrinted>2014-07-22T09:44:33Z</cp:lastPrinted>
  <dcterms:created xsi:type="dcterms:W3CDTF">2014-07-09T07:30:45Z</dcterms:created>
  <dcterms:modified xsi:type="dcterms:W3CDTF">2014-07-25T15:31:59Z</dcterms:modified>
</cp:coreProperties>
</file>