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24" r:id="rId1"/>
    <p:sldMasterId id="2147483936" r:id="rId2"/>
    <p:sldMasterId id="2147483949" r:id="rId3"/>
    <p:sldMasterId id="2147483961" r:id="rId4"/>
    <p:sldMasterId id="2147483974" r:id="rId5"/>
    <p:sldMasterId id="2147483987" r:id="rId6"/>
    <p:sldMasterId id="2147484011" r:id="rId7"/>
  </p:sldMasterIdLst>
  <p:notesMasterIdLst>
    <p:notesMasterId r:id="rId43"/>
  </p:notesMasterIdLst>
  <p:sldIdLst>
    <p:sldId id="606" r:id="rId8"/>
    <p:sldId id="632" r:id="rId9"/>
    <p:sldId id="640" r:id="rId10"/>
    <p:sldId id="641" r:id="rId11"/>
    <p:sldId id="603" r:id="rId12"/>
    <p:sldId id="604" r:id="rId13"/>
    <p:sldId id="589" r:id="rId14"/>
    <p:sldId id="590" r:id="rId15"/>
    <p:sldId id="607" r:id="rId16"/>
    <p:sldId id="608" r:id="rId17"/>
    <p:sldId id="609" r:id="rId18"/>
    <p:sldId id="634" r:id="rId19"/>
    <p:sldId id="612" r:id="rId20"/>
    <p:sldId id="613" r:id="rId21"/>
    <p:sldId id="610" r:id="rId22"/>
    <p:sldId id="614" r:id="rId23"/>
    <p:sldId id="593" r:id="rId24"/>
    <p:sldId id="594" r:id="rId25"/>
    <p:sldId id="611" r:id="rId26"/>
    <p:sldId id="621" r:id="rId27"/>
    <p:sldId id="622" r:id="rId28"/>
    <p:sldId id="623" r:id="rId29"/>
    <p:sldId id="616" r:id="rId30"/>
    <p:sldId id="617" r:id="rId31"/>
    <p:sldId id="618" r:id="rId32"/>
    <p:sldId id="619" r:id="rId33"/>
    <p:sldId id="620" r:id="rId34"/>
    <p:sldId id="615" r:id="rId35"/>
    <p:sldId id="631" r:id="rId36"/>
    <p:sldId id="635" r:id="rId37"/>
    <p:sldId id="625" r:id="rId38"/>
    <p:sldId id="626" r:id="rId39"/>
    <p:sldId id="628" r:id="rId40"/>
    <p:sldId id="629" r:id="rId41"/>
    <p:sldId id="630" r:id="rId4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3" autoAdjust="0"/>
    <p:restoredTop sz="94660"/>
  </p:normalViewPr>
  <p:slideViewPr>
    <p:cSldViewPr>
      <p:cViewPr>
        <p:scale>
          <a:sx n="75" d="100"/>
          <a:sy n="75" d="100"/>
        </p:scale>
        <p:origin x="-990"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HXJX\Documents\2&#21106;&#36000;&#25285;&#35430;&#31639;&#93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HXJX\Documents\2&#21106;&#36000;&#25285;&#35430;&#31639;&#93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HXJX\Documents\2&#21106;&#36000;&#25285;&#35430;&#31639;&#9314;.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'etu520000 (1)'!$N$8</c:f>
              <c:strCache>
                <c:ptCount val="1"/>
                <c:pt idx="0">
                  <c:v>1段階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(1)'!$O$8:$P$8</c:f>
              <c:numCache>
                <c:formatCode>0%</c:formatCode>
                <c:ptCount val="2"/>
                <c:pt idx="0">
                  <c:v>6.5631669356098793E-2</c:v>
                </c:pt>
                <c:pt idx="1">
                  <c:v>4.8598281280297119E-2</c:v>
                </c:pt>
              </c:numCache>
            </c:numRef>
          </c:val>
        </c:ser>
        <c:ser>
          <c:idx val="1"/>
          <c:order val="1"/>
          <c:tx>
            <c:strRef>
              <c:f>'etu520000 (1)'!$N$9</c:f>
              <c:strCache>
                <c:ptCount val="1"/>
                <c:pt idx="0">
                  <c:v>2段階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(1)'!$O$9:$P$9</c:f>
              <c:numCache>
                <c:formatCode>0%</c:formatCode>
                <c:ptCount val="2"/>
                <c:pt idx="0">
                  <c:v>0.58728853261153036</c:v>
                </c:pt>
                <c:pt idx="1">
                  <c:v>0.40163091793095645</c:v>
                </c:pt>
              </c:numCache>
            </c:numRef>
          </c:val>
        </c:ser>
        <c:ser>
          <c:idx val="2"/>
          <c:order val="2"/>
          <c:tx>
            <c:strRef>
              <c:f>'etu520000 (1)'!$N$10</c:f>
              <c:strCache>
                <c:ptCount val="1"/>
                <c:pt idx="0">
                  <c:v>3段階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(1)'!$O$10:$P$10</c:f>
              <c:numCache>
                <c:formatCode>0%</c:formatCode>
                <c:ptCount val="2"/>
                <c:pt idx="0">
                  <c:v>0.16240955702462267</c:v>
                </c:pt>
                <c:pt idx="1">
                  <c:v>0.13520009658195287</c:v>
                </c:pt>
              </c:numCache>
            </c:numRef>
          </c:val>
        </c:ser>
        <c:ser>
          <c:idx val="3"/>
          <c:order val="3"/>
          <c:tx>
            <c:strRef>
              <c:f>'etu520000 (1)'!$N$11</c:f>
              <c:strCache>
                <c:ptCount val="1"/>
                <c:pt idx="0">
                  <c:v>4段階以上</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(1)'!$O$11:$P$11</c:f>
              <c:numCache>
                <c:formatCode>0%</c:formatCode>
                <c:ptCount val="2"/>
                <c:pt idx="0">
                  <c:v>0.18467024100775598</c:v>
                </c:pt>
                <c:pt idx="1">
                  <c:v>0.41457070420680925</c:v>
                </c:pt>
              </c:numCache>
            </c:numRef>
          </c:val>
        </c:ser>
        <c:dLbls>
          <c:showLegendKey val="0"/>
          <c:showVal val="0"/>
          <c:showCatName val="0"/>
          <c:showSerName val="0"/>
          <c:showPercent val="0"/>
          <c:showBubbleSize val="0"/>
        </c:dLbls>
        <c:gapWidth val="150"/>
        <c:overlap val="100"/>
        <c:axId val="101768192"/>
        <c:axId val="108339968"/>
      </c:barChart>
      <c:catAx>
        <c:axId val="101768192"/>
        <c:scaling>
          <c:orientation val="minMax"/>
        </c:scaling>
        <c:delete val="0"/>
        <c:axPos val="b"/>
        <c:majorTickMark val="out"/>
        <c:minorTickMark val="none"/>
        <c:tickLblPos val="nextTo"/>
        <c:crossAx val="108339968"/>
        <c:crosses val="autoZero"/>
        <c:auto val="1"/>
        <c:lblAlgn val="ctr"/>
        <c:lblOffset val="100"/>
        <c:noMultiLvlLbl val="0"/>
      </c:catAx>
      <c:valAx>
        <c:axId val="108339968"/>
        <c:scaling>
          <c:orientation val="minMax"/>
        </c:scaling>
        <c:delete val="0"/>
        <c:axPos val="l"/>
        <c:majorGridlines/>
        <c:numFmt formatCode="0%" sourceLinked="1"/>
        <c:majorTickMark val="out"/>
        <c:minorTickMark val="none"/>
        <c:tickLblPos val="nextTo"/>
        <c:crossAx val="1017681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'h4203'!$A$17</c:f>
              <c:strCache>
                <c:ptCount val="1"/>
                <c:pt idx="0">
                  <c:v>第１段階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'h4203'!$B$17</c:f>
              <c:numCache>
                <c:formatCode>0%</c:formatCode>
                <c:ptCount val="1"/>
                <c:pt idx="0">
                  <c:v>0.10501407009465349</c:v>
                </c:pt>
              </c:numCache>
            </c:numRef>
          </c:val>
        </c:ser>
        <c:ser>
          <c:idx val="1"/>
          <c:order val="1"/>
          <c:tx>
            <c:strRef>
              <c:f>'h4203'!$A$18</c:f>
              <c:strCache>
                <c:ptCount val="1"/>
                <c:pt idx="0">
                  <c:v>第２段階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'h4203'!$B$18</c:f>
              <c:numCache>
                <c:formatCode>0%</c:formatCode>
                <c:ptCount val="1"/>
                <c:pt idx="0">
                  <c:v>0.12432847275518225</c:v>
                </c:pt>
              </c:numCache>
            </c:numRef>
          </c:val>
        </c:ser>
        <c:ser>
          <c:idx val="2"/>
          <c:order val="2"/>
          <c:tx>
            <c:strRef>
              <c:f>'h4203'!$A$19</c:f>
              <c:strCache>
                <c:ptCount val="1"/>
                <c:pt idx="0">
                  <c:v>第３段階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'h4203'!$B$19</c:f>
              <c:numCache>
                <c:formatCode>0%</c:formatCode>
                <c:ptCount val="1"/>
                <c:pt idx="0">
                  <c:v>0.1052698899974418</c:v>
                </c:pt>
              </c:numCache>
            </c:numRef>
          </c:val>
        </c:ser>
        <c:ser>
          <c:idx val="3"/>
          <c:order val="3"/>
          <c:tx>
            <c:strRef>
              <c:f>'h4203'!$A$20</c:f>
              <c:strCache>
                <c:ptCount val="1"/>
                <c:pt idx="0">
                  <c:v>第４段階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'h4203'!$B$20</c:f>
              <c:numCache>
                <c:formatCode>0%</c:formatCode>
                <c:ptCount val="1"/>
                <c:pt idx="0">
                  <c:v>0.32143770785367864</c:v>
                </c:pt>
              </c:numCache>
            </c:numRef>
          </c:val>
        </c:ser>
        <c:ser>
          <c:idx val="4"/>
          <c:order val="4"/>
          <c:tx>
            <c:strRef>
              <c:f>'h4203'!$A$21</c:f>
              <c:strCache>
                <c:ptCount val="1"/>
                <c:pt idx="0">
                  <c:v>第５段階以上</c:v>
                </c:pt>
              </c:strCache>
            </c:strRef>
          </c:tx>
          <c:spPr>
            <a:solidFill>
              <a:srgbClr val="8064A2">
                <a:lumMod val="40000"/>
                <a:lumOff val="60000"/>
              </a:srgbClr>
            </a:solidFill>
          </c:spPr>
          <c:invertIfNegative val="0"/>
          <c:dLbls>
            <c:dLbl>
              <c:idx val="0"/>
              <c:spPr>
                <a:solidFill>
                  <a:schemeClr val="accent4">
                    <a:lumMod val="40000"/>
                    <a:lumOff val="60000"/>
                  </a:schemeClr>
                </a:solidFill>
              </c:spPr>
              <c:txPr>
                <a:bodyPr/>
                <a:lstStyle/>
                <a:p>
                  <a:pPr>
                    <a:defRPr sz="1400"/>
                  </a:pPr>
                  <a:endParaRPr lang="ja-JP"/>
                </a:p>
              </c:txPr>
              <c:showLegendKey val="0"/>
              <c:showVal val="1"/>
              <c:showCatName val="0"/>
              <c:showSerName val="0"/>
              <c:showPercent val="0"/>
              <c:showBubbleSize val="0"/>
            </c:dLbl>
            <c:spPr>
              <a:solidFill>
                <a:schemeClr val="accent4">
                  <a:lumMod val="40000"/>
                  <a:lumOff val="60000"/>
                </a:schemeClr>
              </a:solidFill>
            </c:spPr>
            <c:txPr>
              <a:bodyPr/>
              <a:lstStyle/>
              <a:p>
                <a:pPr>
                  <a:defRPr sz="1200"/>
                </a:pPr>
                <a:endParaRPr lang="ja-JP"/>
              </a:p>
            </c:txPr>
            <c:showLegendKey val="0"/>
            <c:showVal val="1"/>
            <c:showCatName val="0"/>
            <c:showSerName val="0"/>
            <c:showPercent val="0"/>
            <c:showBubbleSize val="0"/>
            <c:showLeaderLines val="0"/>
          </c:dLbls>
          <c:val>
            <c:numRef>
              <c:f>'h4203'!$B$21</c:f>
              <c:numCache>
                <c:formatCode>0%</c:formatCode>
                <c:ptCount val="1"/>
                <c:pt idx="0">
                  <c:v>0.28472755180353027</c:v>
                </c:pt>
              </c:numCache>
            </c:numRef>
          </c:val>
        </c:ser>
        <c:dLbls>
          <c:showLegendKey val="0"/>
          <c:showVal val="0"/>
          <c:showCatName val="0"/>
          <c:showSerName val="0"/>
          <c:showPercent val="0"/>
          <c:showBubbleSize val="0"/>
        </c:dLbls>
        <c:gapWidth val="150"/>
        <c:overlap val="100"/>
        <c:axId val="108369408"/>
        <c:axId val="108370944"/>
      </c:barChart>
      <c:catAx>
        <c:axId val="108369408"/>
        <c:scaling>
          <c:orientation val="minMax"/>
        </c:scaling>
        <c:delete val="1"/>
        <c:axPos val="b"/>
        <c:majorTickMark val="out"/>
        <c:minorTickMark val="none"/>
        <c:tickLblPos val="none"/>
        <c:crossAx val="108370944"/>
        <c:crosses val="autoZero"/>
        <c:auto val="1"/>
        <c:lblAlgn val="ctr"/>
        <c:lblOffset val="100"/>
        <c:noMultiLvlLbl val="0"/>
      </c:catAx>
      <c:valAx>
        <c:axId val="108370944"/>
        <c:scaling>
          <c:orientation val="minMax"/>
        </c:scaling>
        <c:delete val="0"/>
        <c:axPos val="l"/>
        <c:majorGridlines/>
        <c:numFmt formatCode="0%" sourceLinked="1"/>
        <c:majorTickMark val="out"/>
        <c:minorTickMark val="none"/>
        <c:tickLblPos val="nextTo"/>
        <c:crossAx val="1083694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施設所得段階推計用!$K$7</c:f>
              <c:strCache>
                <c:ptCount val="1"/>
                <c:pt idx="0">
                  <c:v>第1段階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施設所得段階推計用!$L$7</c:f>
              <c:numCache>
                <c:formatCode>0.0%</c:formatCode>
                <c:ptCount val="1"/>
                <c:pt idx="0">
                  <c:v>2.6769698920033013E-2</c:v>
                </c:pt>
              </c:numCache>
            </c:numRef>
          </c:val>
        </c:ser>
        <c:ser>
          <c:idx val="1"/>
          <c:order val="1"/>
          <c:tx>
            <c:strRef>
              <c:f>施設所得段階推計用!$K$8</c:f>
              <c:strCache>
                <c:ptCount val="1"/>
                <c:pt idx="0">
                  <c:v>第２段階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施設所得段階推計用!$L$8</c:f>
              <c:numCache>
                <c:formatCode>0.0%</c:formatCode>
                <c:ptCount val="1"/>
                <c:pt idx="0">
                  <c:v>0.16350303660731941</c:v>
                </c:pt>
              </c:numCache>
            </c:numRef>
          </c:val>
        </c:ser>
        <c:ser>
          <c:idx val="2"/>
          <c:order val="2"/>
          <c:tx>
            <c:strRef>
              <c:f>施設所得段階推計用!$K$9</c:f>
              <c:strCache>
                <c:ptCount val="1"/>
                <c:pt idx="0">
                  <c:v>第3段階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施設所得段階推計用!$L$9</c:f>
              <c:numCache>
                <c:formatCode>0.0%</c:formatCode>
                <c:ptCount val="1"/>
                <c:pt idx="0">
                  <c:v>0.12373850598514648</c:v>
                </c:pt>
              </c:numCache>
            </c:numRef>
          </c:val>
        </c:ser>
        <c:ser>
          <c:idx val="3"/>
          <c:order val="3"/>
          <c:tx>
            <c:strRef>
              <c:f>施設所得段階推計用!$K$10</c:f>
              <c:strCache>
                <c:ptCount val="1"/>
                <c:pt idx="0">
                  <c:v>第4段階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施設所得段階推計用!$L$10</c:f>
              <c:numCache>
                <c:formatCode>0.0%</c:formatCode>
                <c:ptCount val="1"/>
                <c:pt idx="0">
                  <c:v>0.30618343652556756</c:v>
                </c:pt>
              </c:numCache>
            </c:numRef>
          </c:val>
        </c:ser>
        <c:ser>
          <c:idx val="4"/>
          <c:order val="4"/>
          <c:tx>
            <c:strRef>
              <c:f>施設所得段階推計用!$K$11</c:f>
              <c:strCache>
                <c:ptCount val="1"/>
                <c:pt idx="0">
                  <c:v>第5段階</c:v>
                </c:pt>
              </c:strCache>
            </c:strRef>
          </c:tx>
          <c:spPr>
            <a:solidFill>
              <a:schemeClr val="accent4">
                <a:lumMod val="40000"/>
                <a:lumOff val="6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施設所得段階推計用!$L$11</c:f>
              <c:numCache>
                <c:formatCode>0.0%</c:formatCode>
                <c:ptCount val="1"/>
                <c:pt idx="0">
                  <c:v>0.21184242671058731</c:v>
                </c:pt>
              </c:numCache>
            </c:numRef>
          </c:val>
        </c:ser>
        <c:ser>
          <c:idx val="5"/>
          <c:order val="5"/>
          <c:tx>
            <c:strRef>
              <c:f>施設所得段階推計用!$K$12</c:f>
              <c:strCache>
                <c:ptCount val="1"/>
                <c:pt idx="0">
                  <c:v>第6段階以上</c:v>
                </c:pt>
              </c:strCache>
            </c:strRef>
          </c:tx>
          <c:invertIfNegative val="0"/>
          <c:dPt>
            <c:idx val="0"/>
            <c:invertIfNegative val="0"/>
            <c:bubble3D val="0"/>
            <c:spPr>
              <a:solidFill>
                <a:schemeClr val="accent4">
                  <a:lumMod val="20000"/>
                  <a:lumOff val="80000"/>
                </a:schemeClr>
              </a:solidFill>
            </c:spPr>
          </c:dPt>
          <c:dLbls>
            <c:txPr>
              <a:bodyPr/>
              <a:lstStyle/>
              <a:p>
                <a:pPr>
                  <a:defRPr sz="1400"/>
                </a:pPr>
                <a:endParaRPr lang="ja-JP"/>
              </a:p>
            </c:txPr>
            <c:showLegendKey val="0"/>
            <c:showVal val="1"/>
            <c:showCatName val="0"/>
            <c:showSerName val="0"/>
            <c:showPercent val="0"/>
            <c:showBubbleSize val="0"/>
            <c:showLeaderLines val="0"/>
          </c:dLbls>
          <c:val>
            <c:numRef>
              <c:f>施設所得段階推計用!$L$12</c:f>
              <c:numCache>
                <c:formatCode>0.0%</c:formatCode>
                <c:ptCount val="1"/>
                <c:pt idx="0">
                  <c:v>0.16796289525134794</c:v>
                </c:pt>
              </c:numCache>
            </c:numRef>
          </c:val>
        </c:ser>
        <c:dLbls>
          <c:showLegendKey val="0"/>
          <c:showVal val="0"/>
          <c:showCatName val="0"/>
          <c:showSerName val="0"/>
          <c:showPercent val="0"/>
          <c:showBubbleSize val="0"/>
        </c:dLbls>
        <c:gapWidth val="150"/>
        <c:overlap val="100"/>
        <c:axId val="108242048"/>
        <c:axId val="108243584"/>
      </c:barChart>
      <c:catAx>
        <c:axId val="108242048"/>
        <c:scaling>
          <c:orientation val="minMax"/>
        </c:scaling>
        <c:delete val="1"/>
        <c:axPos val="b"/>
        <c:majorTickMark val="out"/>
        <c:minorTickMark val="none"/>
        <c:tickLblPos val="none"/>
        <c:crossAx val="108243584"/>
        <c:crosses val="autoZero"/>
        <c:auto val="1"/>
        <c:lblAlgn val="ctr"/>
        <c:lblOffset val="100"/>
        <c:noMultiLvlLbl val="0"/>
      </c:catAx>
      <c:valAx>
        <c:axId val="108243584"/>
        <c:scaling>
          <c:orientation val="minMax"/>
        </c:scaling>
        <c:delete val="0"/>
        <c:axPos val="l"/>
        <c:majorGridlines/>
        <c:numFmt formatCode="0%" sourceLinked="1"/>
        <c:majorTickMark val="out"/>
        <c:minorTickMark val="none"/>
        <c:tickLblPos val="nextTo"/>
        <c:crossAx val="10824204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988881599320016E-2"/>
          <c:y val="0.14481602905335228"/>
          <c:w val="0.96604938271604934"/>
          <c:h val="0.74725590678802245"/>
        </c:manualLayout>
      </c:layout>
      <c:barChart>
        <c:barDir val="col"/>
        <c:grouping val="stacked"/>
        <c:varyColors val="0"/>
        <c:ser>
          <c:idx val="0"/>
          <c:order val="0"/>
          <c:tx>
            <c:strRef>
              <c:f>Sheet1!$B$1</c:f>
              <c:strCache>
                <c:ptCount val="1"/>
                <c:pt idx="0">
                  <c:v>1割負担</c:v>
                </c:pt>
              </c:strCache>
            </c:strRef>
          </c:tx>
          <c:invertIfNegative val="0"/>
          <c:dLbls>
            <c:dLbl>
              <c:idx val="8"/>
              <c:tx>
                <c:rich>
                  <a:bodyPr/>
                  <a:lstStyle/>
                  <a:p>
                    <a:r>
                      <a:rPr lang="en-US" altLang="en-US" smtClean="0"/>
                      <a:t>2.</a:t>
                    </a:r>
                    <a:r>
                      <a:rPr lang="en-US" altLang="ja-JP" smtClean="0"/>
                      <a:t>7</a:t>
                    </a:r>
                    <a:r>
                      <a:rPr lang="en-US" altLang="en-US" smtClean="0"/>
                      <a:t>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Sheet1!$B$2:$B$5</c:f>
              <c:numCache>
                <c:formatCode>0.0_ </c:formatCode>
                <c:ptCount val="4"/>
                <c:pt idx="0">
                  <c:v>1.5</c:v>
                </c:pt>
                <c:pt idx="1">
                  <c:v>1.5</c:v>
                </c:pt>
                <c:pt idx="2">
                  <c:v>2.5</c:v>
                </c:pt>
                <c:pt idx="3">
                  <c:v>2.8</c:v>
                </c:pt>
              </c:numCache>
            </c:numRef>
          </c:val>
        </c:ser>
        <c:ser>
          <c:idx val="1"/>
          <c:order val="1"/>
          <c:tx>
            <c:strRef>
              <c:f>Sheet1!$C$1</c:f>
              <c:strCache>
                <c:ptCount val="1"/>
                <c:pt idx="0">
                  <c:v>食費</c:v>
                </c:pt>
              </c:strCache>
            </c:strRef>
          </c:tx>
          <c:invertIfNegative val="0"/>
          <c:dLbls>
            <c:dLbl>
              <c:idx val="0"/>
              <c:layout/>
              <c:tx>
                <c:rich>
                  <a:bodyPr/>
                  <a:lstStyle/>
                  <a:p>
                    <a:r>
                      <a:rPr lang="en-US" altLang="en-US" smtClean="0"/>
                      <a:t>0.9 </a:t>
                    </a:r>
                    <a:endParaRPr lang="en-US" altLang="en-US"/>
                  </a:p>
                </c:rich>
              </c:tx>
              <c:dLblPos val="ctr"/>
              <c:showLegendKey val="0"/>
              <c:showVal val="1"/>
              <c:showCatName val="0"/>
              <c:showSerName val="0"/>
              <c:showPercent val="0"/>
              <c:showBubbleSize val="0"/>
            </c:dLbl>
            <c:dLbl>
              <c:idx val="5"/>
              <c:tx>
                <c:rich>
                  <a:bodyPr/>
                  <a:lstStyle/>
                  <a:p>
                    <a:r>
                      <a:rPr lang="en-US" altLang="en-US" smtClean="0"/>
                      <a:t>0.9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Sheet1!$C$2:$C$5</c:f>
              <c:numCache>
                <c:formatCode>0.0_ </c:formatCode>
                <c:ptCount val="4"/>
                <c:pt idx="0">
                  <c:v>1</c:v>
                </c:pt>
                <c:pt idx="1">
                  <c:v>1.2</c:v>
                </c:pt>
                <c:pt idx="2">
                  <c:v>2</c:v>
                </c:pt>
                <c:pt idx="3">
                  <c:v>4.2</c:v>
                </c:pt>
              </c:numCache>
            </c:numRef>
          </c:val>
        </c:ser>
        <c:ser>
          <c:idx val="2"/>
          <c:order val="2"/>
          <c:tx>
            <c:strRef>
              <c:f>Sheet1!$D$1</c:f>
              <c:strCache>
                <c:ptCount val="1"/>
                <c:pt idx="0">
                  <c:v>居住費</c:v>
                </c:pt>
              </c:strCache>
            </c:strRef>
          </c:tx>
          <c:invertIfNegative val="0"/>
          <c:cat>
            <c:strRef>
              <c:f>Sheet1!$A$2:$A$5</c:f>
              <c:strCache>
                <c:ptCount val="4"/>
                <c:pt idx="0">
                  <c:v>第1段階</c:v>
                </c:pt>
                <c:pt idx="1">
                  <c:v>第2段階</c:v>
                </c:pt>
                <c:pt idx="2">
                  <c:v>第3段階</c:v>
                </c:pt>
                <c:pt idx="3">
                  <c:v>第4段階</c:v>
                </c:pt>
              </c:strCache>
            </c:strRef>
          </c:cat>
          <c:val>
            <c:numRef>
              <c:f>Sheet1!$D$2:$D$5</c:f>
              <c:numCache>
                <c:formatCode>0.0_ </c:formatCode>
                <c:ptCount val="4"/>
                <c:pt idx="0">
                  <c:v>2.5</c:v>
                </c:pt>
                <c:pt idx="1">
                  <c:v>2.5</c:v>
                </c:pt>
                <c:pt idx="2">
                  <c:v>4</c:v>
                </c:pt>
                <c:pt idx="3">
                  <c:v>6</c:v>
                </c:pt>
              </c:numCache>
            </c:numRef>
          </c:val>
        </c:ser>
        <c:dLbls>
          <c:showLegendKey val="0"/>
          <c:showVal val="1"/>
          <c:showCatName val="0"/>
          <c:showSerName val="0"/>
          <c:showPercent val="0"/>
          <c:showBubbleSize val="0"/>
        </c:dLbls>
        <c:gapWidth val="150"/>
        <c:overlap val="100"/>
        <c:axId val="32473856"/>
        <c:axId val="32475392"/>
      </c:barChart>
      <c:catAx>
        <c:axId val="32473856"/>
        <c:scaling>
          <c:orientation val="minMax"/>
        </c:scaling>
        <c:delete val="0"/>
        <c:axPos val="b"/>
        <c:majorTickMark val="out"/>
        <c:minorTickMark val="none"/>
        <c:tickLblPos val="nextTo"/>
        <c:txPr>
          <a:bodyPr/>
          <a:lstStyle/>
          <a:p>
            <a:pPr>
              <a:defRPr sz="1100" baseline="0"/>
            </a:pPr>
            <a:endParaRPr lang="ja-JP"/>
          </a:p>
        </c:txPr>
        <c:crossAx val="32475392"/>
        <c:crosses val="autoZero"/>
        <c:auto val="1"/>
        <c:lblAlgn val="ctr"/>
        <c:lblOffset val="100"/>
        <c:noMultiLvlLbl val="0"/>
      </c:catAx>
      <c:valAx>
        <c:axId val="32475392"/>
        <c:scaling>
          <c:orientation val="minMax"/>
        </c:scaling>
        <c:delete val="1"/>
        <c:axPos val="r"/>
        <c:numFmt formatCode="0.0_ " sourceLinked="1"/>
        <c:majorTickMark val="out"/>
        <c:minorTickMark val="none"/>
        <c:tickLblPos val="none"/>
        <c:crossAx val="32473856"/>
        <c:crosses val="max"/>
        <c:crossBetween val="between"/>
      </c:valAx>
    </c:plotArea>
    <c:plotVisOnly val="1"/>
    <c:dispBlanksAs val="gap"/>
    <c:showDLblsOverMax val="0"/>
  </c:chart>
  <c:txPr>
    <a:bodyPr/>
    <a:lstStyle/>
    <a:p>
      <a:pPr>
        <a:defRPr sz="12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150未満</c:v>
                </c:pt>
              </c:strCache>
            </c:strRef>
          </c:tx>
          <c:invertIfNegative val="0"/>
          <c:cat>
            <c:strRef>
              <c:f>Sheet1!$B$1:$E$1</c:f>
              <c:strCache>
                <c:ptCount val="4"/>
                <c:pt idx="0">
                  <c:v>～200</c:v>
                </c:pt>
                <c:pt idx="1">
                  <c:v>～300</c:v>
                </c:pt>
                <c:pt idx="2">
                  <c:v>～400</c:v>
                </c:pt>
                <c:pt idx="3">
                  <c:v>～500</c:v>
                </c:pt>
              </c:strCache>
            </c:strRef>
          </c:cat>
          <c:val>
            <c:numRef>
              <c:f>Sheet1!$B$2:$E$2</c:f>
              <c:numCache>
                <c:formatCode>0%</c:formatCode>
                <c:ptCount val="4"/>
                <c:pt idx="0">
                  <c:v>0.1874242161787632</c:v>
                </c:pt>
                <c:pt idx="1">
                  <c:v>0.25064957561060108</c:v>
                </c:pt>
                <c:pt idx="2">
                  <c:v>0.25290143772735146</c:v>
                </c:pt>
                <c:pt idx="3">
                  <c:v>0.10549107916161442</c:v>
                </c:pt>
              </c:numCache>
            </c:numRef>
          </c:val>
        </c:ser>
        <c:ser>
          <c:idx val="1"/>
          <c:order val="1"/>
          <c:tx>
            <c:strRef>
              <c:f>Sheet1!$A$3</c:f>
              <c:strCache>
                <c:ptCount val="1"/>
                <c:pt idx="0">
                  <c:v>150～</c:v>
                </c:pt>
              </c:strCache>
            </c:strRef>
          </c:tx>
          <c:invertIfNegative val="0"/>
          <c:cat>
            <c:strRef>
              <c:f>Sheet1!$B$1:$E$1</c:f>
              <c:strCache>
                <c:ptCount val="4"/>
                <c:pt idx="0">
                  <c:v>～200</c:v>
                </c:pt>
                <c:pt idx="1">
                  <c:v>～300</c:v>
                </c:pt>
                <c:pt idx="2">
                  <c:v>～400</c:v>
                </c:pt>
                <c:pt idx="3">
                  <c:v>～500</c:v>
                </c:pt>
              </c:strCache>
            </c:strRef>
          </c:cat>
          <c:val>
            <c:numRef>
              <c:f>Sheet1!$B$3:$E$3</c:f>
              <c:numCache>
                <c:formatCode>0%</c:formatCode>
                <c:ptCount val="4"/>
                <c:pt idx="0">
                  <c:v>0.15191408279923782</c:v>
                </c:pt>
                <c:pt idx="1">
                  <c:v>0.31630001732201629</c:v>
                </c:pt>
                <c:pt idx="2">
                  <c:v>0.30278884462151395</c:v>
                </c:pt>
                <c:pt idx="3">
                  <c:v>0.12558461804954096</c:v>
                </c:pt>
              </c:numCache>
            </c:numRef>
          </c:val>
        </c:ser>
        <c:ser>
          <c:idx val="2"/>
          <c:order val="2"/>
          <c:tx>
            <c:strRef>
              <c:f>Sheet1!$A$4</c:f>
              <c:strCache>
                <c:ptCount val="1"/>
                <c:pt idx="0">
                  <c:v>300～</c:v>
                </c:pt>
              </c:strCache>
            </c:strRef>
          </c:tx>
          <c:invertIfNegative val="0"/>
          <c:cat>
            <c:strRef>
              <c:f>Sheet1!$B$1:$E$1</c:f>
              <c:strCache>
                <c:ptCount val="4"/>
                <c:pt idx="0">
                  <c:v>～200</c:v>
                </c:pt>
                <c:pt idx="1">
                  <c:v>～300</c:v>
                </c:pt>
                <c:pt idx="2">
                  <c:v>～400</c:v>
                </c:pt>
                <c:pt idx="3">
                  <c:v>～500</c:v>
                </c:pt>
              </c:strCache>
            </c:strRef>
          </c:cat>
          <c:val>
            <c:numRef>
              <c:f>Sheet1!$B$4:$E$4</c:f>
              <c:numCache>
                <c:formatCode>0%</c:formatCode>
                <c:ptCount val="4"/>
                <c:pt idx="0">
                  <c:v>0.11553784860557768</c:v>
                </c:pt>
                <c:pt idx="1">
                  <c:v>0.3154339165078815</c:v>
                </c:pt>
                <c:pt idx="2">
                  <c:v>0.28096310410531788</c:v>
                </c:pt>
                <c:pt idx="3">
                  <c:v>0.13511172700502339</c:v>
                </c:pt>
              </c:numCache>
            </c:numRef>
          </c:val>
        </c:ser>
        <c:ser>
          <c:idx val="3"/>
          <c:order val="3"/>
          <c:tx>
            <c:strRef>
              <c:f>Sheet1!$A$5</c:f>
              <c:strCache>
                <c:ptCount val="1"/>
                <c:pt idx="0">
                  <c:v>450～</c:v>
                </c:pt>
              </c:strCache>
            </c:strRef>
          </c:tx>
          <c:invertIfNegative val="0"/>
          <c:cat>
            <c:strRef>
              <c:f>Sheet1!$B$1:$E$1</c:f>
              <c:strCache>
                <c:ptCount val="4"/>
                <c:pt idx="0">
                  <c:v>～200</c:v>
                </c:pt>
                <c:pt idx="1">
                  <c:v>～300</c:v>
                </c:pt>
                <c:pt idx="2">
                  <c:v>～400</c:v>
                </c:pt>
                <c:pt idx="3">
                  <c:v>～500</c:v>
                </c:pt>
              </c:strCache>
            </c:strRef>
          </c:cat>
          <c:val>
            <c:numRef>
              <c:f>Sheet1!$B$5:$E$5</c:f>
              <c:numCache>
                <c:formatCode>0%</c:formatCode>
                <c:ptCount val="4"/>
                <c:pt idx="0">
                  <c:v>0.1162307292568855</c:v>
                </c:pt>
                <c:pt idx="1">
                  <c:v>0.25099601593625498</c:v>
                </c:pt>
                <c:pt idx="2">
                  <c:v>0.35666031526069636</c:v>
                </c:pt>
                <c:pt idx="3">
                  <c:v>0.17755066689762689</c:v>
                </c:pt>
              </c:numCache>
            </c:numRef>
          </c:val>
        </c:ser>
        <c:ser>
          <c:idx val="4"/>
          <c:order val="4"/>
          <c:tx>
            <c:strRef>
              <c:f>Sheet1!$A$6</c:f>
              <c:strCache>
                <c:ptCount val="1"/>
                <c:pt idx="0">
                  <c:v>600～</c:v>
                </c:pt>
              </c:strCache>
            </c:strRef>
          </c:tx>
          <c:invertIfNegative val="0"/>
          <c:cat>
            <c:strRef>
              <c:f>Sheet1!$B$1:$E$1</c:f>
              <c:strCache>
                <c:ptCount val="4"/>
                <c:pt idx="0">
                  <c:v>～200</c:v>
                </c:pt>
                <c:pt idx="1">
                  <c:v>～300</c:v>
                </c:pt>
                <c:pt idx="2">
                  <c:v>～400</c:v>
                </c:pt>
                <c:pt idx="3">
                  <c:v>～500</c:v>
                </c:pt>
              </c:strCache>
            </c:strRef>
          </c:cat>
          <c:val>
            <c:numRef>
              <c:f>Sheet1!$B$6:$E$6</c:f>
              <c:numCache>
                <c:formatCode>0%</c:formatCode>
                <c:ptCount val="4"/>
                <c:pt idx="0">
                  <c:v>8.9208383855880827E-2</c:v>
                </c:pt>
                <c:pt idx="1">
                  <c:v>0.22483977134938507</c:v>
                </c:pt>
                <c:pt idx="2">
                  <c:v>0.35769963623765805</c:v>
                </c:pt>
                <c:pt idx="3">
                  <c:v>0.13961545123852417</c:v>
                </c:pt>
              </c:numCache>
            </c:numRef>
          </c:val>
        </c:ser>
        <c:ser>
          <c:idx val="5"/>
          <c:order val="5"/>
          <c:tx>
            <c:strRef>
              <c:f>Sheet1!$A$7</c:f>
              <c:strCache>
                <c:ptCount val="1"/>
                <c:pt idx="0">
                  <c:v>750～</c:v>
                </c:pt>
              </c:strCache>
            </c:strRef>
          </c:tx>
          <c:invertIfNegative val="0"/>
          <c:cat>
            <c:strRef>
              <c:f>Sheet1!$B$1:$E$1</c:f>
              <c:strCache>
                <c:ptCount val="4"/>
                <c:pt idx="0">
                  <c:v>～200</c:v>
                </c:pt>
                <c:pt idx="1">
                  <c:v>～300</c:v>
                </c:pt>
                <c:pt idx="2">
                  <c:v>～400</c:v>
                </c:pt>
                <c:pt idx="3">
                  <c:v>～500</c:v>
                </c:pt>
              </c:strCache>
            </c:strRef>
          </c:cat>
          <c:val>
            <c:numRef>
              <c:f>Sheet1!$B$7:$E$7</c:f>
              <c:numCache>
                <c:formatCode>0%</c:formatCode>
                <c:ptCount val="4"/>
                <c:pt idx="0">
                  <c:v>6.4437900571626544E-2</c:v>
                </c:pt>
                <c:pt idx="1">
                  <c:v>0.14550493677464058</c:v>
                </c:pt>
                <c:pt idx="2">
                  <c:v>0.2667590507535077</c:v>
                </c:pt>
                <c:pt idx="3">
                  <c:v>0.16871643859345228</c:v>
                </c:pt>
              </c:numCache>
            </c:numRef>
          </c:val>
        </c:ser>
        <c:ser>
          <c:idx val="6"/>
          <c:order val="6"/>
          <c:tx>
            <c:strRef>
              <c:f>Sheet1!$A$8</c:f>
              <c:strCache>
                <c:ptCount val="1"/>
                <c:pt idx="0">
                  <c:v>900～</c:v>
                </c:pt>
              </c:strCache>
            </c:strRef>
          </c:tx>
          <c:invertIfNegative val="0"/>
          <c:cat>
            <c:strRef>
              <c:f>Sheet1!$B$1:$E$1</c:f>
              <c:strCache>
                <c:ptCount val="4"/>
                <c:pt idx="0">
                  <c:v>～200</c:v>
                </c:pt>
                <c:pt idx="1">
                  <c:v>～300</c:v>
                </c:pt>
                <c:pt idx="2">
                  <c:v>～400</c:v>
                </c:pt>
                <c:pt idx="3">
                  <c:v>～500</c:v>
                </c:pt>
              </c:strCache>
            </c:strRef>
          </c:cat>
          <c:val>
            <c:numRef>
              <c:f>Sheet1!$B$8:$E$8</c:f>
              <c:numCache>
                <c:formatCode>0%</c:formatCode>
                <c:ptCount val="4"/>
                <c:pt idx="0">
                  <c:v>7.3791789364282004E-2</c:v>
                </c:pt>
                <c:pt idx="1">
                  <c:v>0.28875801143253077</c:v>
                </c:pt>
                <c:pt idx="2">
                  <c:v>0.64818984929845835</c:v>
                </c:pt>
                <c:pt idx="3">
                  <c:v>0.28044344361683698</c:v>
                </c:pt>
              </c:numCache>
            </c:numRef>
          </c:val>
        </c:ser>
        <c:ser>
          <c:idx val="7"/>
          <c:order val="7"/>
          <c:tx>
            <c:strRef>
              <c:f>Sheet1!$A$9</c:f>
              <c:strCache>
                <c:ptCount val="1"/>
                <c:pt idx="0">
                  <c:v>1,200～</c:v>
                </c:pt>
              </c:strCache>
            </c:strRef>
          </c:tx>
          <c:invertIfNegative val="0"/>
          <c:cat>
            <c:strRef>
              <c:f>Sheet1!$B$1:$E$1</c:f>
              <c:strCache>
                <c:ptCount val="4"/>
                <c:pt idx="0">
                  <c:v>～200</c:v>
                </c:pt>
                <c:pt idx="1">
                  <c:v>～300</c:v>
                </c:pt>
                <c:pt idx="2">
                  <c:v>～400</c:v>
                </c:pt>
                <c:pt idx="3">
                  <c:v>～500</c:v>
                </c:pt>
              </c:strCache>
            </c:strRef>
          </c:cat>
          <c:val>
            <c:numRef>
              <c:f>Sheet1!$B$9:$E$9</c:f>
              <c:numCache>
                <c:formatCode>0%</c:formatCode>
                <c:ptCount val="4"/>
                <c:pt idx="0">
                  <c:v>6.547722154858826E-2</c:v>
                </c:pt>
                <c:pt idx="1">
                  <c:v>0.14775679889139096</c:v>
                </c:pt>
                <c:pt idx="2">
                  <c:v>0.48986662047462326</c:v>
                </c:pt>
                <c:pt idx="3">
                  <c:v>0.25394075870431321</c:v>
                </c:pt>
              </c:numCache>
            </c:numRef>
          </c:val>
        </c:ser>
        <c:ser>
          <c:idx val="8"/>
          <c:order val="8"/>
          <c:tx>
            <c:strRef>
              <c:f>Sheet1!$A$10</c:f>
              <c:strCache>
                <c:ptCount val="1"/>
                <c:pt idx="0">
                  <c:v>1,500～</c:v>
                </c:pt>
              </c:strCache>
            </c:strRef>
          </c:tx>
          <c:invertIfNegative val="0"/>
          <c:cat>
            <c:strRef>
              <c:f>Sheet1!$B$1:$E$1</c:f>
              <c:strCache>
                <c:ptCount val="4"/>
                <c:pt idx="0">
                  <c:v>～200</c:v>
                </c:pt>
                <c:pt idx="1">
                  <c:v>～300</c:v>
                </c:pt>
                <c:pt idx="2">
                  <c:v>～400</c:v>
                </c:pt>
                <c:pt idx="3">
                  <c:v>～500</c:v>
                </c:pt>
              </c:strCache>
            </c:strRef>
          </c:cat>
          <c:val>
            <c:numRef>
              <c:f>Sheet1!$B$10:$E$10</c:f>
              <c:numCache>
                <c:formatCode>0%</c:formatCode>
                <c:ptCount val="4"/>
                <c:pt idx="0">
                  <c:v>5.1792828685258967E-2</c:v>
                </c:pt>
                <c:pt idx="1">
                  <c:v>0.22968993590853976</c:v>
                </c:pt>
                <c:pt idx="2">
                  <c:v>0.61545123852416417</c:v>
                </c:pt>
                <c:pt idx="3">
                  <c:v>0.41070500606270571</c:v>
                </c:pt>
              </c:numCache>
            </c:numRef>
          </c:val>
        </c:ser>
        <c:ser>
          <c:idx val="9"/>
          <c:order val="9"/>
          <c:tx>
            <c:strRef>
              <c:f>Sheet1!$A$11</c:f>
              <c:strCache>
                <c:ptCount val="1"/>
                <c:pt idx="0">
                  <c:v>2,000～</c:v>
                </c:pt>
              </c:strCache>
            </c:strRef>
          </c:tx>
          <c:invertIfNegative val="0"/>
          <c:cat>
            <c:strRef>
              <c:f>Sheet1!$B$1:$E$1</c:f>
              <c:strCache>
                <c:ptCount val="4"/>
                <c:pt idx="0">
                  <c:v>～200</c:v>
                </c:pt>
                <c:pt idx="1">
                  <c:v>～300</c:v>
                </c:pt>
                <c:pt idx="2">
                  <c:v>～400</c:v>
                </c:pt>
                <c:pt idx="3">
                  <c:v>～500</c:v>
                </c:pt>
              </c:strCache>
            </c:strRef>
          </c:cat>
          <c:val>
            <c:numRef>
              <c:f>Sheet1!$B$11:$E$11</c:f>
              <c:numCache>
                <c:formatCode>0%</c:formatCode>
                <c:ptCount val="4"/>
                <c:pt idx="0">
                  <c:v>3.5683353542352331E-2</c:v>
                </c:pt>
                <c:pt idx="1">
                  <c:v>0.17581846526935735</c:v>
                </c:pt>
                <c:pt idx="2">
                  <c:v>0.84791269703793526</c:v>
                </c:pt>
                <c:pt idx="3">
                  <c:v>0.58305906807552399</c:v>
                </c:pt>
              </c:numCache>
            </c:numRef>
          </c:val>
        </c:ser>
        <c:ser>
          <c:idx val="10"/>
          <c:order val="10"/>
          <c:tx>
            <c:strRef>
              <c:f>Sheet1!$A$12</c:f>
              <c:strCache>
                <c:ptCount val="1"/>
                <c:pt idx="0">
                  <c:v>3,000～</c:v>
                </c:pt>
              </c:strCache>
            </c:strRef>
          </c:tx>
          <c:invertIfNegative val="0"/>
          <c:cat>
            <c:strRef>
              <c:f>Sheet1!$B$1:$E$1</c:f>
              <c:strCache>
                <c:ptCount val="4"/>
                <c:pt idx="0">
                  <c:v>～200</c:v>
                </c:pt>
                <c:pt idx="1">
                  <c:v>～300</c:v>
                </c:pt>
                <c:pt idx="2">
                  <c:v>～400</c:v>
                </c:pt>
                <c:pt idx="3">
                  <c:v>～500</c:v>
                </c:pt>
              </c:strCache>
            </c:strRef>
          </c:cat>
          <c:val>
            <c:numRef>
              <c:f>Sheet1!$B$12:$E$12</c:f>
              <c:numCache>
                <c:formatCode>0%</c:formatCode>
                <c:ptCount val="4"/>
                <c:pt idx="0">
                  <c:v>2.6156244586869912E-2</c:v>
                </c:pt>
                <c:pt idx="1">
                  <c:v>7.9508054737571457E-2</c:v>
                </c:pt>
                <c:pt idx="2">
                  <c:v>0.42854668283388186</c:v>
                </c:pt>
                <c:pt idx="3">
                  <c:v>0.37242335007794908</c:v>
                </c:pt>
              </c:numCache>
            </c:numRef>
          </c:val>
        </c:ser>
        <c:ser>
          <c:idx val="11"/>
          <c:order val="11"/>
          <c:tx>
            <c:strRef>
              <c:f>Sheet1!$A$13</c:f>
              <c:strCache>
                <c:ptCount val="1"/>
                <c:pt idx="0">
                  <c:v>4,000以上</c:v>
                </c:pt>
              </c:strCache>
            </c:strRef>
          </c:tx>
          <c:invertIfNegative val="0"/>
          <c:cat>
            <c:strRef>
              <c:f>Sheet1!$B$1:$E$1</c:f>
              <c:strCache>
                <c:ptCount val="4"/>
                <c:pt idx="0">
                  <c:v>～200</c:v>
                </c:pt>
                <c:pt idx="1">
                  <c:v>～300</c:v>
                </c:pt>
                <c:pt idx="2">
                  <c:v>～400</c:v>
                </c:pt>
                <c:pt idx="3">
                  <c:v>～500</c:v>
                </c:pt>
              </c:strCache>
            </c:strRef>
          </c:cat>
          <c:val>
            <c:numRef>
              <c:f>Sheet1!$B$13:$E$13</c:f>
              <c:numCache>
                <c:formatCode>0%</c:formatCode>
                <c:ptCount val="4"/>
                <c:pt idx="0">
                  <c:v>2.2345401004676944E-2</c:v>
                </c:pt>
                <c:pt idx="1">
                  <c:v>6.547722154858826E-2</c:v>
                </c:pt>
                <c:pt idx="2">
                  <c:v>0.45989953230556035</c:v>
                </c:pt>
                <c:pt idx="3">
                  <c:v>0.53334488134418845</c:v>
                </c:pt>
              </c:numCache>
            </c:numRef>
          </c:val>
        </c:ser>
        <c:dLbls>
          <c:showLegendKey val="0"/>
          <c:showVal val="0"/>
          <c:showCatName val="0"/>
          <c:showSerName val="0"/>
          <c:showPercent val="0"/>
          <c:showBubbleSize val="0"/>
        </c:dLbls>
        <c:gapWidth val="150"/>
        <c:overlap val="100"/>
        <c:axId val="130459520"/>
        <c:axId val="121348096"/>
      </c:barChart>
      <c:catAx>
        <c:axId val="130459520"/>
        <c:scaling>
          <c:orientation val="minMax"/>
        </c:scaling>
        <c:delete val="0"/>
        <c:axPos val="b"/>
        <c:title>
          <c:tx>
            <c:rich>
              <a:bodyPr/>
              <a:lstStyle/>
              <a:p>
                <a:pPr>
                  <a:defRPr/>
                </a:pPr>
                <a:r>
                  <a:rPr lang="ja-JP" altLang="en-US" sz="1200" dirty="0" smtClean="0"/>
                  <a:t>（収入階級：万円）</a:t>
                </a:r>
                <a:endParaRPr lang="ja-JP" altLang="en-US" dirty="0"/>
              </a:p>
            </c:rich>
          </c:tx>
          <c:layout>
            <c:manualLayout>
              <c:xMode val="edge"/>
              <c:yMode val="edge"/>
              <c:x val="0.75154571303590634"/>
              <c:y val="0.93439340625719536"/>
            </c:manualLayout>
          </c:layout>
          <c:overlay val="0"/>
        </c:title>
        <c:majorTickMark val="none"/>
        <c:minorTickMark val="none"/>
        <c:tickLblPos val="nextTo"/>
        <c:crossAx val="121348096"/>
        <c:crosses val="autoZero"/>
        <c:auto val="1"/>
        <c:lblAlgn val="ctr"/>
        <c:lblOffset val="100"/>
        <c:noMultiLvlLbl val="0"/>
      </c:catAx>
      <c:valAx>
        <c:axId val="121348096"/>
        <c:scaling>
          <c:orientation val="minMax"/>
        </c:scaling>
        <c:delete val="0"/>
        <c:axPos val="l"/>
        <c:majorGridlines/>
        <c:numFmt formatCode="0%" sourceLinked="1"/>
        <c:majorTickMark val="none"/>
        <c:minorTickMark val="none"/>
        <c:tickLblPos val="nextTo"/>
        <c:crossAx val="130459520"/>
        <c:crosses val="autoZero"/>
        <c:crossBetween val="between"/>
      </c:valAx>
    </c:plotArea>
    <c:legend>
      <c:legendPos val="r"/>
      <c:layout/>
      <c:overlay val="0"/>
      <c:spPr>
        <a:ln>
          <a:solidFill>
            <a:schemeClr val="tx1"/>
          </a:solidFill>
        </a:ln>
      </c:spPr>
    </c:legend>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'0816老健局特別集計'!$D$4:$D$5</c:f>
              <c:strCache>
                <c:ptCount val="1"/>
                <c:pt idx="0">
                  <c:v>貯蓄がない</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('0816老健局特別集計'!$D$9,'0816老健局特別集計'!$D$11,'0816老健局特別集計'!$D$13,'0816老健局特別集計'!$D$15)</c:f>
              <c:numCache>
                <c:formatCode>0.0%</c:formatCode>
                <c:ptCount val="4"/>
                <c:pt idx="0">
                  <c:v>0.29107981220657275</c:v>
                </c:pt>
                <c:pt idx="1">
                  <c:v>0.16477272727272727</c:v>
                </c:pt>
                <c:pt idx="2">
                  <c:v>6.9767441860465115E-2</c:v>
                </c:pt>
                <c:pt idx="3">
                  <c:v>2.7027027027027029E-2</c:v>
                </c:pt>
              </c:numCache>
            </c:numRef>
          </c:val>
        </c:ser>
        <c:ser>
          <c:idx val="1"/>
          <c:order val="1"/>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('0816老健局特別集計'!$E$9,'0816老健局特別集計'!$E$11,'0816老健局特別集計'!$E$13,'0816老健局特別集計'!$E$15)</c:f>
            </c:numRef>
          </c:val>
        </c:ser>
        <c:ser>
          <c:idx val="2"/>
          <c:order val="2"/>
          <c:tx>
            <c:strRef>
              <c:f>'0816老健局特別集計'!$F$5</c:f>
              <c:strCache>
                <c:ptCount val="1"/>
                <c:pt idx="0">
                  <c:v>50万円未満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('0816老健局特別集計'!$F$9,'0816老健局特別集計'!$F$11,'0816老健局特別集計'!$F$13,'0816老健局特別集計'!$F$15)</c:f>
              <c:numCache>
                <c:formatCode>0.0%</c:formatCode>
                <c:ptCount val="4"/>
                <c:pt idx="0">
                  <c:v>0.15258215962441316</c:v>
                </c:pt>
                <c:pt idx="1">
                  <c:v>7.9545454545454544E-2</c:v>
                </c:pt>
                <c:pt idx="2">
                  <c:v>6.5116279069767441E-2</c:v>
                </c:pt>
                <c:pt idx="3">
                  <c:v>4.0540540540540543E-2</c:v>
                </c:pt>
              </c:numCache>
            </c:numRef>
          </c:val>
        </c:ser>
        <c:ser>
          <c:idx val="3"/>
          <c:order val="3"/>
          <c:tx>
            <c:strRef>
              <c:f>'0816老健局特別集計'!$G$5</c:f>
              <c:strCache>
                <c:ptCount val="1"/>
                <c:pt idx="0">
                  <c:v>50～100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('0816老健局特別集計'!$G$9,'0816老健局特別集計'!$G$11,'0816老健局特別集計'!$G$13,'0816老健局特別集計'!$G$15)</c:f>
              <c:numCache>
                <c:formatCode>0.0%</c:formatCode>
                <c:ptCount val="4"/>
                <c:pt idx="0">
                  <c:v>6.1032863849765258E-2</c:v>
                </c:pt>
                <c:pt idx="1">
                  <c:v>5.113636363636364E-2</c:v>
                </c:pt>
                <c:pt idx="2">
                  <c:v>1.8604651162790697E-2</c:v>
                </c:pt>
                <c:pt idx="3">
                  <c:v>1.3513513513513514E-2</c:v>
                </c:pt>
              </c:numCache>
            </c:numRef>
          </c:val>
        </c:ser>
        <c:ser>
          <c:idx val="4"/>
          <c:order val="4"/>
          <c:tx>
            <c:strRef>
              <c:f>'0816老健局特別集計'!$H$5</c:f>
              <c:strCache>
                <c:ptCount val="1"/>
                <c:pt idx="0">
                  <c:v>100～200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('0816老健局特別集計'!$H$9,'0816老健局特別集計'!$H$11,'0816老健局特別集計'!$H$13,'0816老健局特別集計'!$H$15)</c:f>
              <c:numCache>
                <c:formatCode>0.0%</c:formatCode>
                <c:ptCount val="4"/>
                <c:pt idx="0">
                  <c:v>0.11737089201877934</c:v>
                </c:pt>
                <c:pt idx="1">
                  <c:v>8.5227272727272721E-2</c:v>
                </c:pt>
                <c:pt idx="2">
                  <c:v>6.0465116279069767E-2</c:v>
                </c:pt>
                <c:pt idx="3">
                  <c:v>8.1081081081081086E-2</c:v>
                </c:pt>
              </c:numCache>
            </c:numRef>
          </c:val>
        </c:ser>
        <c:ser>
          <c:idx val="5"/>
          <c:order val="5"/>
          <c:tx>
            <c:strRef>
              <c:f>'0816老健局特別集計'!$I$5</c:f>
              <c:strCache>
                <c:ptCount val="1"/>
                <c:pt idx="0">
                  <c:v>200～300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('0816老健局特別集計'!$I$9,'0816老健局特別集計'!$I$11,'0816老健局特別集計'!$I$13,'0816老健局特別集計'!$I$15)</c:f>
              <c:numCache>
                <c:formatCode>0.0%</c:formatCode>
                <c:ptCount val="4"/>
                <c:pt idx="0">
                  <c:v>7.0422535211267609E-2</c:v>
                </c:pt>
                <c:pt idx="1">
                  <c:v>7.9545454545454544E-2</c:v>
                </c:pt>
                <c:pt idx="2">
                  <c:v>6.0465116279069767E-2</c:v>
                </c:pt>
                <c:pt idx="3">
                  <c:v>8.1081081081081086E-2</c:v>
                </c:pt>
              </c:numCache>
            </c:numRef>
          </c:val>
        </c:ser>
        <c:ser>
          <c:idx val="6"/>
          <c:order val="6"/>
          <c:tx>
            <c:strRef>
              <c:f>'0816老健局特別集計'!$J$5</c:f>
              <c:strCache>
                <c:ptCount val="1"/>
                <c:pt idx="0">
                  <c:v>300～400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('0816老健局特別集計'!$J$9,'0816老健局特別集計'!$J$11,'0816老健局特別集計'!$J$13,'0816老健局特別集計'!$J$15)</c:f>
              <c:numCache>
                <c:formatCode>0.0%</c:formatCode>
                <c:ptCount val="4"/>
                <c:pt idx="0">
                  <c:v>6.5727699530516437E-2</c:v>
                </c:pt>
                <c:pt idx="1">
                  <c:v>8.5227272727272721E-2</c:v>
                </c:pt>
                <c:pt idx="2">
                  <c:v>7.9069767441860464E-2</c:v>
                </c:pt>
                <c:pt idx="3">
                  <c:v>4.0540540540540543E-2</c:v>
                </c:pt>
              </c:numCache>
            </c:numRef>
          </c:val>
        </c:ser>
        <c:ser>
          <c:idx val="7"/>
          <c:order val="7"/>
          <c:tx>
            <c:strRef>
              <c:f>'0816老健局特別集計'!$K$5</c:f>
              <c:strCache>
                <c:ptCount val="1"/>
                <c:pt idx="0">
                  <c:v>400～500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('0816老健局特別集計'!$K$9,'0816老健局特別集計'!$K$11,'0816老健局特別集計'!$K$13,'0816老健局特別集計'!$K$15)</c:f>
              <c:numCache>
                <c:formatCode>0.0%</c:formatCode>
                <c:ptCount val="4"/>
                <c:pt idx="0">
                  <c:v>2.8169014084507043E-2</c:v>
                </c:pt>
                <c:pt idx="1">
                  <c:v>2.8409090909090908E-2</c:v>
                </c:pt>
                <c:pt idx="2">
                  <c:v>5.5813953488372092E-2</c:v>
                </c:pt>
                <c:pt idx="3">
                  <c:v>2.7027027027027029E-2</c:v>
                </c:pt>
              </c:numCache>
            </c:numRef>
          </c:val>
        </c:ser>
        <c:ser>
          <c:idx val="8"/>
          <c:order val="8"/>
          <c:tx>
            <c:strRef>
              <c:f>'0816老健局特別集計'!$L$5</c:f>
              <c:strCache>
                <c:ptCount val="1"/>
                <c:pt idx="0">
                  <c:v>500～700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('0816老健局特別集計'!$L$9,'0816老健局特別集計'!$L$11,'0816老健局特別集計'!$L$13,'0816老健局特別集計'!$L$15)</c:f>
              <c:numCache>
                <c:formatCode>0.0%</c:formatCode>
                <c:ptCount val="4"/>
                <c:pt idx="0">
                  <c:v>7.5117370892018781E-2</c:v>
                </c:pt>
                <c:pt idx="1">
                  <c:v>0.10795454545454546</c:v>
                </c:pt>
                <c:pt idx="2">
                  <c:v>9.7674418604651161E-2</c:v>
                </c:pt>
                <c:pt idx="3">
                  <c:v>6.7567567567567571E-2</c:v>
                </c:pt>
              </c:numCache>
            </c:numRef>
          </c:val>
        </c:ser>
        <c:ser>
          <c:idx val="9"/>
          <c:order val="9"/>
          <c:tx>
            <c:strRef>
              <c:f>'0816老健局特別集計'!$M$5</c:f>
              <c:strCache>
                <c:ptCount val="1"/>
                <c:pt idx="0">
                  <c:v>700～1000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('0816老健局特別集計'!$M$9,'0816老健局特別集計'!$M$11,'0816老健局特別集計'!$M$13,'0816老健局特別集計'!$M$15)</c:f>
              <c:numCache>
                <c:formatCode>0.0%</c:formatCode>
                <c:ptCount val="4"/>
                <c:pt idx="0">
                  <c:v>2.8169014084507043E-2</c:v>
                </c:pt>
                <c:pt idx="1">
                  <c:v>6.8181818181818177E-2</c:v>
                </c:pt>
                <c:pt idx="2">
                  <c:v>9.3023255813953487E-2</c:v>
                </c:pt>
                <c:pt idx="3">
                  <c:v>6.7567567567567571E-2</c:v>
                </c:pt>
              </c:numCache>
            </c:numRef>
          </c:val>
        </c:ser>
        <c:ser>
          <c:idx val="10"/>
          <c:order val="10"/>
          <c:tx>
            <c:strRef>
              <c:f>'0816老健局特別集計'!$N$5</c:f>
              <c:strCache>
                <c:ptCount val="1"/>
                <c:pt idx="0">
                  <c:v>1000～1500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('0816老健局特別集計'!$N$9,'0816老健局特別集計'!$N$11,'0816老健局特別集計'!$N$13,'0816老健局特別集計'!$N$15)</c:f>
              <c:numCache>
                <c:formatCode>0.0%</c:formatCode>
                <c:ptCount val="4"/>
                <c:pt idx="0">
                  <c:v>5.8685446009389672E-2</c:v>
                </c:pt>
                <c:pt idx="1">
                  <c:v>9.0909090909090912E-2</c:v>
                </c:pt>
                <c:pt idx="2">
                  <c:v>0.14883720930232558</c:v>
                </c:pt>
                <c:pt idx="3">
                  <c:v>0.1891891891891892</c:v>
                </c:pt>
              </c:numCache>
            </c:numRef>
          </c:val>
        </c:ser>
        <c:ser>
          <c:idx val="11"/>
          <c:order val="11"/>
          <c:tx>
            <c:strRef>
              <c:f>'0816老健局特別集計'!$O$5</c:f>
              <c:strCache>
                <c:ptCount val="1"/>
                <c:pt idx="0">
                  <c:v>1500～2000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('0816老健局特別集計'!$O$9,'0816老健局特別集計'!$O$11,'0816老健局特別集計'!$O$13,'0816老健局特別集計'!$O$15)</c:f>
              <c:numCache>
                <c:formatCode>0.0%</c:formatCode>
                <c:ptCount val="4"/>
                <c:pt idx="0">
                  <c:v>2.3474178403755867E-2</c:v>
                </c:pt>
                <c:pt idx="1">
                  <c:v>4.5454545454545456E-2</c:v>
                </c:pt>
                <c:pt idx="2">
                  <c:v>7.441860465116279E-2</c:v>
                </c:pt>
                <c:pt idx="3">
                  <c:v>4.0540540540540543E-2</c:v>
                </c:pt>
              </c:numCache>
            </c:numRef>
          </c:val>
        </c:ser>
        <c:ser>
          <c:idx val="12"/>
          <c:order val="12"/>
          <c:tx>
            <c:strRef>
              <c:f>'0816老健局特別集計'!$P$5</c:f>
              <c:strCache>
                <c:ptCount val="1"/>
                <c:pt idx="0">
                  <c:v>2000～3000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('0816老健局特別集計'!$P$9,'0816老健局特別集計'!$P$11,'0816老健局特別集計'!$P$13,'0816老健局特別集計'!$P$15)</c:f>
              <c:numCache>
                <c:formatCode>0.0%</c:formatCode>
                <c:ptCount val="4"/>
                <c:pt idx="0">
                  <c:v>1.4084507042253521E-2</c:v>
                </c:pt>
                <c:pt idx="1">
                  <c:v>4.5454545454545456E-2</c:v>
                </c:pt>
                <c:pt idx="2">
                  <c:v>9.3023255813953487E-2</c:v>
                </c:pt>
                <c:pt idx="3">
                  <c:v>9.45945945945946E-2</c:v>
                </c:pt>
              </c:numCache>
            </c:numRef>
          </c:val>
        </c:ser>
        <c:ser>
          <c:idx val="13"/>
          <c:order val="13"/>
          <c:tx>
            <c:strRef>
              <c:f>'0816老健局特別集計'!$Q$5</c:f>
              <c:strCache>
                <c:ptCount val="1"/>
                <c:pt idx="0">
                  <c:v>3000万円
以上</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('0816老健局特別集計'!$Q$9,'0816老健局特別集計'!$Q$11,'0816老健局特別集計'!$Q$13,'0816老健局特別集計'!$Q$15)</c:f>
              <c:numCache>
                <c:formatCode>0.0%</c:formatCode>
                <c:ptCount val="4"/>
                <c:pt idx="0">
                  <c:v>1.6431924882629109E-2</c:v>
                </c:pt>
                <c:pt idx="1">
                  <c:v>6.25E-2</c:v>
                </c:pt>
                <c:pt idx="2">
                  <c:v>8.3720930232558138E-2</c:v>
                </c:pt>
                <c:pt idx="3">
                  <c:v>0.24324324324324326</c:v>
                </c:pt>
              </c:numCache>
            </c:numRef>
          </c:val>
        </c:ser>
        <c:dLbls>
          <c:showLegendKey val="0"/>
          <c:showVal val="0"/>
          <c:showCatName val="0"/>
          <c:showSerName val="0"/>
          <c:showPercent val="0"/>
          <c:showBubbleSize val="0"/>
        </c:dLbls>
        <c:gapWidth val="150"/>
        <c:overlap val="100"/>
        <c:axId val="132539904"/>
        <c:axId val="132541440"/>
      </c:barChart>
      <c:catAx>
        <c:axId val="132539904"/>
        <c:scaling>
          <c:orientation val="minMax"/>
        </c:scaling>
        <c:delete val="0"/>
        <c:axPos val="b"/>
        <c:majorTickMark val="out"/>
        <c:minorTickMark val="none"/>
        <c:tickLblPos val="nextTo"/>
        <c:txPr>
          <a:bodyPr/>
          <a:lstStyle/>
          <a:p>
            <a:pPr>
              <a:defRPr sz="1400"/>
            </a:pPr>
            <a:endParaRPr lang="ja-JP"/>
          </a:p>
        </c:txPr>
        <c:crossAx val="132541440"/>
        <c:crosses val="autoZero"/>
        <c:auto val="1"/>
        <c:lblAlgn val="ctr"/>
        <c:lblOffset val="100"/>
        <c:noMultiLvlLbl val="0"/>
      </c:catAx>
      <c:valAx>
        <c:axId val="132541440"/>
        <c:scaling>
          <c:orientation val="minMax"/>
        </c:scaling>
        <c:delete val="0"/>
        <c:axPos val="l"/>
        <c:majorGridlines/>
        <c:numFmt formatCode="0%" sourceLinked="1"/>
        <c:majorTickMark val="out"/>
        <c:minorTickMark val="none"/>
        <c:tickLblPos val="nextTo"/>
        <c:txPr>
          <a:bodyPr/>
          <a:lstStyle/>
          <a:p>
            <a:pPr>
              <a:defRPr sz="1600"/>
            </a:pPr>
            <a:endParaRPr lang="ja-JP"/>
          </a:p>
        </c:txPr>
        <c:crossAx val="13253990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計算!$C$19</c:f>
              <c:strCache>
                <c:ptCount val="1"/>
                <c:pt idx="0">
                  <c:v>年金額が3万円</c:v>
                </c:pt>
              </c:strCache>
            </c:strRef>
          </c:tx>
          <c:val>
            <c:numRef>
              <c:f>計算!$E$19:$N$19</c:f>
              <c:numCache>
                <c:formatCode>#,##0_ </c:formatCode>
                <c:ptCount val="10"/>
                <c:pt idx="0">
                  <c:v>537360</c:v>
                </c:pt>
                <c:pt idx="1">
                  <c:v>1074720</c:v>
                </c:pt>
                <c:pt idx="2">
                  <c:v>1612080</c:v>
                </c:pt>
                <c:pt idx="3">
                  <c:v>2149440</c:v>
                </c:pt>
                <c:pt idx="4">
                  <c:v>2686800</c:v>
                </c:pt>
                <c:pt idx="5">
                  <c:v>3224160</c:v>
                </c:pt>
                <c:pt idx="6">
                  <c:v>3761520</c:v>
                </c:pt>
                <c:pt idx="7">
                  <c:v>4298880</c:v>
                </c:pt>
                <c:pt idx="8">
                  <c:v>4836240</c:v>
                </c:pt>
                <c:pt idx="9">
                  <c:v>5373600</c:v>
                </c:pt>
              </c:numCache>
            </c:numRef>
          </c:val>
          <c:smooth val="0"/>
        </c:ser>
        <c:ser>
          <c:idx val="1"/>
          <c:order val="1"/>
          <c:tx>
            <c:strRef>
              <c:f>計算!$C$20</c:f>
              <c:strCache>
                <c:ptCount val="1"/>
                <c:pt idx="0">
                  <c:v>年金額が4万円</c:v>
                </c:pt>
              </c:strCache>
            </c:strRef>
          </c:tx>
          <c:val>
            <c:numRef>
              <c:f>計算!$E$20:$N$20</c:f>
              <c:numCache>
                <c:formatCode>#,##0_ </c:formatCode>
                <c:ptCount val="10"/>
                <c:pt idx="0">
                  <c:v>417360</c:v>
                </c:pt>
                <c:pt idx="1">
                  <c:v>834720</c:v>
                </c:pt>
                <c:pt idx="2">
                  <c:v>1252080</c:v>
                </c:pt>
                <c:pt idx="3">
                  <c:v>1669440</c:v>
                </c:pt>
                <c:pt idx="4">
                  <c:v>2086800</c:v>
                </c:pt>
                <c:pt idx="5">
                  <c:v>2504160</c:v>
                </c:pt>
                <c:pt idx="6">
                  <c:v>2921520</c:v>
                </c:pt>
                <c:pt idx="7">
                  <c:v>3338880</c:v>
                </c:pt>
                <c:pt idx="8">
                  <c:v>3756240</c:v>
                </c:pt>
                <c:pt idx="9">
                  <c:v>4173600</c:v>
                </c:pt>
              </c:numCache>
            </c:numRef>
          </c:val>
          <c:smooth val="0"/>
        </c:ser>
        <c:ser>
          <c:idx val="2"/>
          <c:order val="2"/>
          <c:tx>
            <c:strRef>
              <c:f>計算!$C$21</c:f>
              <c:strCache>
                <c:ptCount val="1"/>
                <c:pt idx="0">
                  <c:v>年金額が5.4万円</c:v>
                </c:pt>
              </c:strCache>
            </c:strRef>
          </c:tx>
          <c:val>
            <c:numRef>
              <c:f>計算!$E$21:$N$21</c:f>
              <c:numCache>
                <c:formatCode>#,##0_ </c:formatCode>
                <c:ptCount val="10"/>
                <c:pt idx="0">
                  <c:v>249360</c:v>
                </c:pt>
                <c:pt idx="1">
                  <c:v>498720</c:v>
                </c:pt>
                <c:pt idx="2">
                  <c:v>748080</c:v>
                </c:pt>
                <c:pt idx="3">
                  <c:v>997440</c:v>
                </c:pt>
                <c:pt idx="4">
                  <c:v>1246800</c:v>
                </c:pt>
                <c:pt idx="5">
                  <c:v>1496160</c:v>
                </c:pt>
                <c:pt idx="6">
                  <c:v>1745520</c:v>
                </c:pt>
                <c:pt idx="7">
                  <c:v>1994880</c:v>
                </c:pt>
                <c:pt idx="8">
                  <c:v>2244240</c:v>
                </c:pt>
                <c:pt idx="9">
                  <c:v>2493600</c:v>
                </c:pt>
              </c:numCache>
            </c:numRef>
          </c:val>
          <c:smooth val="0"/>
        </c:ser>
        <c:ser>
          <c:idx val="3"/>
          <c:order val="3"/>
          <c:tx>
            <c:strRef>
              <c:f>計算!$C$22</c:f>
              <c:strCache>
                <c:ptCount val="1"/>
                <c:pt idx="0">
                  <c:v>年金額が6万円</c:v>
                </c:pt>
              </c:strCache>
            </c:strRef>
          </c:tx>
          <c:val>
            <c:numRef>
              <c:f>計算!$E$22:$N$22</c:f>
              <c:numCache>
                <c:formatCode>#,##0_ </c:formatCode>
                <c:ptCount val="10"/>
                <c:pt idx="0">
                  <c:v>177360</c:v>
                </c:pt>
                <c:pt idx="1">
                  <c:v>354720</c:v>
                </c:pt>
                <c:pt idx="2">
                  <c:v>532080</c:v>
                </c:pt>
                <c:pt idx="3">
                  <c:v>709440</c:v>
                </c:pt>
                <c:pt idx="4">
                  <c:v>886800</c:v>
                </c:pt>
                <c:pt idx="5">
                  <c:v>1064160</c:v>
                </c:pt>
                <c:pt idx="6">
                  <c:v>1241520</c:v>
                </c:pt>
                <c:pt idx="7">
                  <c:v>1418880</c:v>
                </c:pt>
                <c:pt idx="8">
                  <c:v>1596240</c:v>
                </c:pt>
                <c:pt idx="9">
                  <c:v>1773600</c:v>
                </c:pt>
              </c:numCache>
            </c:numRef>
          </c:val>
          <c:smooth val="0"/>
        </c:ser>
        <c:dLbls>
          <c:showLegendKey val="0"/>
          <c:showVal val="0"/>
          <c:showCatName val="0"/>
          <c:showSerName val="0"/>
          <c:showPercent val="0"/>
          <c:showBubbleSize val="0"/>
        </c:dLbls>
        <c:marker val="1"/>
        <c:smooth val="0"/>
        <c:axId val="131997056"/>
        <c:axId val="132033152"/>
      </c:lineChart>
      <c:catAx>
        <c:axId val="131997056"/>
        <c:scaling>
          <c:orientation val="minMax"/>
        </c:scaling>
        <c:delete val="0"/>
        <c:axPos val="b"/>
        <c:majorTickMark val="none"/>
        <c:minorTickMark val="none"/>
        <c:tickLblPos val="nextTo"/>
        <c:crossAx val="132033152"/>
        <c:crosses val="autoZero"/>
        <c:auto val="1"/>
        <c:lblAlgn val="ctr"/>
        <c:lblOffset val="100"/>
        <c:noMultiLvlLbl val="0"/>
      </c:catAx>
      <c:valAx>
        <c:axId val="132033152"/>
        <c:scaling>
          <c:orientation val="minMax"/>
          <c:max val="5500000"/>
          <c:min val="0"/>
        </c:scaling>
        <c:delete val="0"/>
        <c:axPos val="l"/>
        <c:majorGridlines/>
        <c:numFmt formatCode="#,##0_ " sourceLinked="1"/>
        <c:majorTickMark val="none"/>
        <c:minorTickMark val="none"/>
        <c:tickLblPos val="nextTo"/>
        <c:spPr>
          <a:ln w="9525">
            <a:noFill/>
          </a:ln>
        </c:spPr>
        <c:crossAx val="131997056"/>
        <c:crosses val="autoZero"/>
        <c:crossBetween val="between"/>
      </c:valAx>
    </c:plotArea>
    <c:legend>
      <c:legendPos val="r"/>
      <c:layout/>
      <c:overlay val="0"/>
      <c:txPr>
        <a:bodyPr/>
        <a:lstStyle/>
        <a:p>
          <a:pPr>
            <a:defRPr sz="12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預貯金種類!$I$98:$R$98</c:f>
              <c:strCache>
                <c:ptCount val="1"/>
                <c:pt idx="0">
                  <c:v>通貨性預貯金 (千円)</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預貯金種類!$S$98:$AB$98</c:f>
              <c:numCache>
                <c:formatCode>##,###,##0;"-"#,###,##0</c:formatCode>
                <c:ptCount val="9"/>
                <c:pt idx="0">
                  <c:v>1999</c:v>
                </c:pt>
                <c:pt idx="1">
                  <c:v>2102</c:v>
                </c:pt>
                <c:pt idx="2">
                  <c:v>2981</c:v>
                </c:pt>
                <c:pt idx="3">
                  <c:v>3609</c:v>
                </c:pt>
                <c:pt idx="4">
                  <c:v>3878</c:v>
                </c:pt>
                <c:pt idx="5">
                  <c:v>4746</c:v>
                </c:pt>
                <c:pt idx="6">
                  <c:v>6099</c:v>
                </c:pt>
                <c:pt idx="7">
                  <c:v>6449</c:v>
                </c:pt>
                <c:pt idx="8">
                  <c:v>8273</c:v>
                </c:pt>
              </c:numCache>
            </c:numRef>
          </c:val>
        </c:ser>
        <c:ser>
          <c:idx val="1"/>
          <c:order val="1"/>
          <c:tx>
            <c:strRef>
              <c:f>預貯金種類!$I$99:$R$99</c:f>
              <c:strCache>
                <c:ptCount val="1"/>
                <c:pt idx="0">
                  <c:v>定期性預貯金 (千円)</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預貯金種類!$S$99:$AB$99</c:f>
              <c:numCache>
                <c:formatCode>##,###,##0;"-"#,###,##0</c:formatCode>
                <c:ptCount val="9"/>
                <c:pt idx="0">
                  <c:v>4358</c:v>
                </c:pt>
                <c:pt idx="1">
                  <c:v>5521</c:v>
                </c:pt>
                <c:pt idx="2">
                  <c:v>9676</c:v>
                </c:pt>
                <c:pt idx="3">
                  <c:v>11708</c:v>
                </c:pt>
                <c:pt idx="4">
                  <c:v>12474</c:v>
                </c:pt>
                <c:pt idx="5">
                  <c:v>15019</c:v>
                </c:pt>
                <c:pt idx="6">
                  <c:v>16803</c:v>
                </c:pt>
                <c:pt idx="7">
                  <c:v>17242</c:v>
                </c:pt>
                <c:pt idx="8">
                  <c:v>22239</c:v>
                </c:pt>
              </c:numCache>
            </c:numRef>
          </c:val>
        </c:ser>
        <c:ser>
          <c:idx val="2"/>
          <c:order val="2"/>
          <c:tx>
            <c:strRef>
              <c:f>預貯金種類!$I$100:$R$100</c:f>
              <c:strCache>
                <c:ptCount val="1"/>
                <c:pt idx="0">
                  <c:v>生命保険など (千円)</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預貯金種類!$S$100:$AB$100</c:f>
              <c:numCache>
                <c:formatCode>##,###,##0;"-"#,###,##0</c:formatCode>
                <c:ptCount val="9"/>
                <c:pt idx="0">
                  <c:v>1032</c:v>
                </c:pt>
                <c:pt idx="1">
                  <c:v>1707</c:v>
                </c:pt>
                <c:pt idx="2">
                  <c:v>2759</c:v>
                </c:pt>
                <c:pt idx="3">
                  <c:v>3837</c:v>
                </c:pt>
                <c:pt idx="4">
                  <c:v>5203</c:v>
                </c:pt>
                <c:pt idx="5">
                  <c:v>5034</c:v>
                </c:pt>
                <c:pt idx="6">
                  <c:v>4924</c:v>
                </c:pt>
                <c:pt idx="7">
                  <c:v>6704</c:v>
                </c:pt>
                <c:pt idx="8">
                  <c:v>7852</c:v>
                </c:pt>
              </c:numCache>
            </c:numRef>
          </c:val>
        </c:ser>
        <c:ser>
          <c:idx val="3"/>
          <c:order val="3"/>
          <c:tx>
            <c:strRef>
              <c:f>預貯金種類!$I$101:$R$101</c:f>
              <c:strCache>
                <c:ptCount val="1"/>
                <c:pt idx="0">
                  <c:v>有価証券 (千円)</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預貯金種類!$S$101:$AB$101</c:f>
              <c:numCache>
                <c:formatCode>##,###,##0;"-"#,###,##0</c:formatCode>
                <c:ptCount val="9"/>
                <c:pt idx="0">
                  <c:v>521</c:v>
                </c:pt>
                <c:pt idx="1">
                  <c:v>688</c:v>
                </c:pt>
                <c:pt idx="2">
                  <c:v>2032</c:v>
                </c:pt>
                <c:pt idx="3">
                  <c:v>3866</c:v>
                </c:pt>
                <c:pt idx="4">
                  <c:v>5869</c:v>
                </c:pt>
                <c:pt idx="5">
                  <c:v>7218</c:v>
                </c:pt>
                <c:pt idx="6">
                  <c:v>10443</c:v>
                </c:pt>
                <c:pt idx="7">
                  <c:v>10859</c:v>
                </c:pt>
                <c:pt idx="8">
                  <c:v>11816</c:v>
                </c:pt>
              </c:numCache>
            </c:numRef>
          </c:val>
        </c:ser>
        <c:ser>
          <c:idx val="4"/>
          <c:order val="4"/>
          <c:tx>
            <c:strRef>
              <c:f>預貯金種類!$I$102:$R$102</c:f>
              <c:strCache>
                <c:ptCount val="1"/>
                <c:pt idx="0">
                  <c:v>貯蓄現在高</c:v>
                </c:pt>
              </c:strCache>
            </c:strRef>
          </c:tx>
          <c:spPr>
            <a:noFill/>
          </c:spPr>
          <c:invertIfNegative val="0"/>
          <c:dLbls>
            <c:txPr>
              <a:bodyPr/>
              <a:lstStyle/>
              <a:p>
                <a:pPr>
                  <a:defRPr sz="1400"/>
                </a:pPr>
                <a:endParaRPr lang="ja-JP"/>
              </a:p>
            </c:txPr>
            <c:dLblPos val="inBase"/>
            <c:showLegendKey val="0"/>
            <c:showVal val="1"/>
            <c:showCatName val="0"/>
            <c:showSerName val="0"/>
            <c:showPercent val="0"/>
            <c:showBubbleSize val="0"/>
            <c:showLeaderLines val="0"/>
          </c:dLbls>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預貯金種類!$S$102:$AB$102</c:f>
              <c:numCache>
                <c:formatCode>##,###,##0;"-"#,###,##0</c:formatCode>
                <c:ptCount val="9"/>
                <c:pt idx="0">
                  <c:v>7949</c:v>
                </c:pt>
                <c:pt idx="1">
                  <c:v>10052</c:v>
                </c:pt>
                <c:pt idx="2">
                  <c:v>17465</c:v>
                </c:pt>
                <c:pt idx="3">
                  <c:v>23078</c:v>
                </c:pt>
                <c:pt idx="4">
                  <c:v>27452</c:v>
                </c:pt>
                <c:pt idx="5">
                  <c:v>32137</c:v>
                </c:pt>
                <c:pt idx="6">
                  <c:v>38380</c:v>
                </c:pt>
                <c:pt idx="7">
                  <c:v>41439</c:v>
                </c:pt>
                <c:pt idx="8">
                  <c:v>50204</c:v>
                </c:pt>
              </c:numCache>
            </c:numRef>
          </c:val>
        </c:ser>
        <c:dLbls>
          <c:showLegendKey val="0"/>
          <c:showVal val="0"/>
          <c:showCatName val="0"/>
          <c:showSerName val="0"/>
          <c:showPercent val="0"/>
          <c:showBubbleSize val="0"/>
        </c:dLbls>
        <c:gapWidth val="150"/>
        <c:overlap val="100"/>
        <c:axId val="151775872"/>
        <c:axId val="151777664"/>
      </c:barChart>
      <c:catAx>
        <c:axId val="151775872"/>
        <c:scaling>
          <c:orientation val="minMax"/>
        </c:scaling>
        <c:delete val="0"/>
        <c:axPos val="b"/>
        <c:majorTickMark val="out"/>
        <c:minorTickMark val="none"/>
        <c:tickLblPos val="nextTo"/>
        <c:txPr>
          <a:bodyPr/>
          <a:lstStyle/>
          <a:p>
            <a:pPr>
              <a:defRPr sz="1400"/>
            </a:pPr>
            <a:endParaRPr lang="ja-JP"/>
          </a:p>
        </c:txPr>
        <c:crossAx val="151777664"/>
        <c:crosses val="autoZero"/>
        <c:auto val="1"/>
        <c:lblAlgn val="ctr"/>
        <c:lblOffset val="100"/>
        <c:noMultiLvlLbl val="0"/>
      </c:catAx>
      <c:valAx>
        <c:axId val="151777664"/>
        <c:scaling>
          <c:orientation val="minMax"/>
          <c:max val="51000"/>
          <c:min val="0"/>
        </c:scaling>
        <c:delete val="0"/>
        <c:axPos val="l"/>
        <c:majorGridlines/>
        <c:numFmt formatCode="##,###,##0;&quot;-&quot;#,###,##0" sourceLinked="1"/>
        <c:majorTickMark val="out"/>
        <c:minorTickMark val="none"/>
        <c:tickLblPos val="nextTo"/>
        <c:crossAx val="151775872"/>
        <c:crosses val="autoZero"/>
        <c:crossBetween val="between"/>
      </c:valAx>
    </c:plotArea>
    <c:legend>
      <c:legendPos val="t"/>
      <c:legendEntry>
        <c:idx val="0"/>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1"/>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2"/>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3"/>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4"/>
        <c:delete val="1"/>
      </c:legendEntry>
      <c:layout/>
      <c:overlay val="0"/>
    </c:legend>
    <c:plotVisOnly val="1"/>
    <c:dispBlanksAs val="gap"/>
    <c:showDLblsOverMax val="0"/>
  </c:chart>
  <c:txPr>
    <a:bodyPr/>
    <a:lstStyle/>
    <a:p>
      <a:pPr>
        <a:defRPr sz="12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預貯金種類!$I$104:$R$104</c:f>
              <c:strCache>
                <c:ptCount val="1"/>
                <c:pt idx="0">
                  <c:v>負債現在高</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預貯金種類!$S$103:$AB$103</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預貯金種類!$S$104:$AB$104</c:f>
              <c:numCache>
                <c:formatCode>##,###,##0;"-"#,###,##0</c:formatCode>
                <c:ptCount val="9"/>
                <c:pt idx="0">
                  <c:v>-95</c:v>
                </c:pt>
                <c:pt idx="1">
                  <c:v>-324</c:v>
                </c:pt>
                <c:pt idx="2">
                  <c:v>-413</c:v>
                </c:pt>
                <c:pt idx="3">
                  <c:v>-635</c:v>
                </c:pt>
                <c:pt idx="4">
                  <c:v>-608</c:v>
                </c:pt>
                <c:pt idx="5">
                  <c:v>-1041</c:v>
                </c:pt>
                <c:pt idx="6">
                  <c:v>-1858</c:v>
                </c:pt>
                <c:pt idx="7">
                  <c:v>-2333</c:v>
                </c:pt>
                <c:pt idx="8">
                  <c:v>-10537</c:v>
                </c:pt>
              </c:numCache>
            </c:numRef>
          </c:val>
        </c:ser>
        <c:dLbls>
          <c:showLegendKey val="0"/>
          <c:showVal val="0"/>
          <c:showCatName val="0"/>
          <c:showSerName val="0"/>
          <c:showPercent val="0"/>
          <c:showBubbleSize val="0"/>
        </c:dLbls>
        <c:gapWidth val="150"/>
        <c:axId val="151894272"/>
        <c:axId val="151896064"/>
      </c:barChart>
      <c:catAx>
        <c:axId val="151894272"/>
        <c:scaling>
          <c:orientation val="minMax"/>
        </c:scaling>
        <c:delete val="1"/>
        <c:axPos val="b"/>
        <c:majorTickMark val="out"/>
        <c:minorTickMark val="none"/>
        <c:tickLblPos val="nextTo"/>
        <c:crossAx val="151896064"/>
        <c:crosses val="autoZero"/>
        <c:auto val="1"/>
        <c:lblAlgn val="ctr"/>
        <c:lblOffset val="100"/>
        <c:noMultiLvlLbl val="0"/>
      </c:catAx>
      <c:valAx>
        <c:axId val="151896064"/>
        <c:scaling>
          <c:orientation val="minMax"/>
        </c:scaling>
        <c:delete val="0"/>
        <c:axPos val="l"/>
        <c:majorGridlines/>
        <c:numFmt formatCode="##,###,##0;&quot;-&quot;#,###,##0" sourceLinked="1"/>
        <c:majorTickMark val="out"/>
        <c:minorTickMark val="none"/>
        <c:tickLblPos val="nextTo"/>
        <c:crossAx val="151894272"/>
        <c:crosses val="autoZero"/>
        <c:crossBetween val="between"/>
      </c:valAx>
    </c:plotArea>
    <c:legend>
      <c:legendPos val="b"/>
      <c:layout/>
      <c:overlay val="0"/>
      <c:txPr>
        <a:bodyPr/>
        <a:lstStyle/>
        <a:p>
          <a:pPr>
            <a:defRPr sz="1400"/>
          </a:pPr>
          <a:endParaRPr lang="ja-JP"/>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0.44488</cdr:x>
      <cdr:y>0.9478</cdr:y>
    </cdr:from>
    <cdr:to>
      <cdr:x>0.79137</cdr:x>
      <cdr:y>1</cdr:y>
    </cdr:to>
    <cdr:sp macro="" textlink="">
      <cdr:nvSpPr>
        <cdr:cNvPr id="5" name="スライド番号プレースホルダ 10"/>
        <cdr:cNvSpPr txBox="1">
          <a:spLocks xmlns:a="http://schemas.openxmlformats.org/drawingml/2006/main"/>
        </cdr:cNvSpPr>
      </cdr:nvSpPr>
      <cdr:spPr>
        <a:xfrm xmlns:a="http://schemas.openxmlformats.org/drawingml/2006/main">
          <a:off x="4067983" y="5028244"/>
          <a:ext cx="3168304" cy="272964"/>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出典</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平成</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21</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年全国消費実態調査</a:t>
          </a:r>
          <a:endParaRPr kumimoji="1" lang="ja-JP" altLang="en-US" sz="1200" b="0" i="0" u="none" strike="noStrike" kern="1200" cap="none" spc="0" normalizeH="0" noProof="0" dirty="0">
            <a:ln>
              <a:noFill/>
            </a:ln>
            <a:solidFill>
              <a:sysClr val="windowText" lastClr="000000"/>
            </a:solidFill>
            <a:effectLst/>
            <a:uLnTx/>
            <a:uFillTx/>
            <a:latin typeface="Arial" pitchFamily="34" charset="0"/>
            <a:ea typeface="HGPｺﾞｼｯｸM" pitchFamily="50" charset="-128"/>
          </a:endParaRPr>
        </a:p>
      </cdr:txBody>
    </cdr:sp>
  </cdr:relSizeAnchor>
  <cdr:relSizeAnchor xmlns:cdr="http://schemas.openxmlformats.org/drawingml/2006/chartDrawing">
    <cdr:from>
      <cdr:x>0</cdr:x>
      <cdr:y>0.9478</cdr:y>
    </cdr:from>
    <cdr:to>
      <cdr:x>0.45674</cdr:x>
      <cdr:y>1</cdr:y>
    </cdr:to>
    <cdr:sp macro="" textlink="">
      <cdr:nvSpPr>
        <cdr:cNvPr id="6" name="スライド番号プレースホルダ 10"/>
        <cdr:cNvSpPr txBox="1">
          <a:spLocks xmlns:a="http://schemas.openxmlformats.org/drawingml/2006/main"/>
        </cdr:cNvSpPr>
      </cdr:nvSpPr>
      <cdr:spPr>
        <a:xfrm xmlns:a="http://schemas.openxmlformats.org/drawingml/2006/main">
          <a:off x="0" y="5028244"/>
          <a:ext cx="4176431" cy="272964"/>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（注）「夫婦高齢者世帯」とは</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65</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歳以上の夫婦のみの世帯を指す</a:t>
          </a:r>
          <a:endParaRPr kumimoji="1" lang="ja-JP" altLang="en-US" sz="1200" b="0" i="0" u="none" strike="noStrike" kern="1200" cap="none" spc="0" normalizeH="0" noProof="0" dirty="0">
            <a:ln>
              <a:noFill/>
            </a:ln>
            <a:solidFill>
              <a:sysClr val="windowText" lastClr="000000"/>
            </a:solidFill>
            <a:effectLst/>
            <a:uLnTx/>
            <a:uFillTx/>
            <a:latin typeface="Arial" pitchFamily="34" charset="0"/>
            <a:ea typeface="HGPｺﾞｼｯｸM" pitchFamily="50" charset="-128"/>
          </a:endParaRPr>
        </a:p>
      </cdr:txBody>
    </cdr:sp>
  </cdr:relSizeAnchor>
  <cdr:relSizeAnchor xmlns:cdr="http://schemas.openxmlformats.org/drawingml/2006/chartDrawing">
    <cdr:from>
      <cdr:x>0.85825</cdr:x>
      <cdr:y>0.01333</cdr:y>
    </cdr:from>
    <cdr:to>
      <cdr:x>0.98037</cdr:x>
      <cdr:y>0.12</cdr:y>
    </cdr:to>
    <cdr:sp macro="" textlink="">
      <cdr:nvSpPr>
        <cdr:cNvPr id="2" name="テキスト ボックス 1"/>
        <cdr:cNvSpPr txBox="1"/>
      </cdr:nvSpPr>
      <cdr:spPr>
        <a:xfrm xmlns:a="http://schemas.openxmlformats.org/drawingml/2006/main">
          <a:off x="7847838" y="72008"/>
          <a:ext cx="1116650"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b="1" dirty="0" smtClean="0"/>
            <a:t>貯蓄等現在高階級（万円）</a:t>
          </a:r>
          <a:endParaRPr lang="ja-JP" altLang="en-US" sz="1200" b="1" dirty="0"/>
        </a:p>
      </cdr:txBody>
    </cdr:sp>
  </cdr:relSizeAnchor>
  <cdr:relSizeAnchor xmlns:cdr="http://schemas.openxmlformats.org/drawingml/2006/chartDrawing">
    <cdr:from>
      <cdr:x>0.10747</cdr:x>
      <cdr:y>0.01377</cdr:y>
    </cdr:from>
    <cdr:to>
      <cdr:x>0.24801</cdr:x>
      <cdr:y>0.11016</cdr:y>
    </cdr:to>
    <cdr:sp macro="" textlink="">
      <cdr:nvSpPr>
        <cdr:cNvPr id="8" name="円/楕円 7"/>
        <cdr:cNvSpPr/>
      </cdr:nvSpPr>
      <cdr:spPr>
        <a:xfrm xmlns:a="http://schemas.openxmlformats.org/drawingml/2006/main" rot="5400000">
          <a:off x="1508663" y="-372059"/>
          <a:ext cx="504058" cy="1392189"/>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cdr:x>
      <cdr:y>0</cdr:y>
    </cdr:from>
    <cdr:to>
      <cdr:x>0</cdr:x>
      <cdr:y>0</cdr:y>
    </cdr:to>
    <cdr:sp macro="" textlink="">
      <cdr:nvSpPr>
        <cdr:cNvPr id="14" name="直線コネクタ 13"/>
        <cdr:cNvSpPr/>
      </cdr:nvSpPr>
      <cdr:spPr>
        <a:xfrm xmlns:a="http://schemas.openxmlformats.org/drawingml/2006/main">
          <a:off x="0" y="-1556792"/>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0.2165</cdr:x>
      <cdr:y>0.11016</cdr:y>
    </cdr:from>
    <cdr:to>
      <cdr:x>0.33281</cdr:x>
      <cdr:y>0.1377</cdr:y>
    </cdr:to>
    <cdr:sp macro="" textlink="">
      <cdr:nvSpPr>
        <cdr:cNvPr id="16" name="直線コネクタ 15"/>
        <cdr:cNvSpPr/>
      </cdr:nvSpPr>
      <cdr:spPr>
        <a:xfrm xmlns:a="http://schemas.openxmlformats.org/drawingml/2006/main">
          <a:off x="2144682" y="576064"/>
          <a:ext cx="1152128" cy="14401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0.39823</cdr:x>
      <cdr:y>0.13082</cdr:y>
    </cdr:from>
    <cdr:to>
      <cdr:x>0.52181</cdr:x>
      <cdr:y>0.30295</cdr:y>
    </cdr:to>
    <cdr:sp macro="" textlink="">
      <cdr:nvSpPr>
        <cdr:cNvPr id="18" name="直線コネクタ 17"/>
        <cdr:cNvSpPr/>
      </cdr:nvSpPr>
      <cdr:spPr>
        <a:xfrm xmlns:a="http://schemas.openxmlformats.org/drawingml/2006/main">
          <a:off x="3944881" y="684089"/>
          <a:ext cx="1224136" cy="900088"/>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0.60177</cdr:x>
      <cdr:y>0.30295</cdr:y>
    </cdr:from>
    <cdr:to>
      <cdr:x>0.71807</cdr:x>
      <cdr:y>0.40199</cdr:y>
    </cdr:to>
    <cdr:sp macro="" textlink="">
      <cdr:nvSpPr>
        <cdr:cNvPr id="20" name="直線コネクタ 19"/>
        <cdr:cNvSpPr/>
      </cdr:nvSpPr>
      <cdr:spPr>
        <a:xfrm xmlns:a="http://schemas.openxmlformats.org/drawingml/2006/main">
          <a:off x="5961105" y="1584176"/>
          <a:ext cx="1152068" cy="51790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5840" y="1"/>
            <a:ext cx="2949787" cy="496967"/>
          </a:xfrm>
          <a:prstGeom prst="rect">
            <a:avLst/>
          </a:prstGeom>
        </p:spPr>
        <p:txBody>
          <a:bodyPr vert="horz" lIns="91440" tIns="45720" rIns="91440" bIns="45720" rtlCol="0"/>
          <a:lstStyle>
            <a:lvl1pPr algn="r">
              <a:defRPr sz="1200"/>
            </a:lvl1pPr>
          </a:lstStyle>
          <a:p>
            <a:fld id="{1DE8F494-17F5-4B00-9330-3ADC54B8FA8F}" type="datetimeFigureOut">
              <a:rPr kumimoji="1" lang="ja-JP" altLang="en-US" smtClean="0"/>
              <a:pPr/>
              <a:t>2014/7/25</a:t>
            </a:fld>
            <a:endParaRPr kumimoji="1" lang="ja-JP" altLang="en-US" dirty="0"/>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0721"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40651"/>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5840" y="9440651"/>
            <a:ext cx="2949787" cy="496967"/>
          </a:xfrm>
          <a:prstGeom prst="rect">
            <a:avLst/>
          </a:prstGeom>
        </p:spPr>
        <p:txBody>
          <a:bodyPr vert="horz" lIns="91440" tIns="45720" rIns="91440" bIns="45720" rtlCol="0" anchor="b"/>
          <a:lstStyle>
            <a:lvl1pPr algn="r">
              <a:defRPr sz="1200"/>
            </a:lvl1pPr>
          </a:lstStyle>
          <a:p>
            <a:fld id="{37976347-805E-4FFF-9923-2C031D7650CD}" type="slidenum">
              <a:rPr kumimoji="1" lang="ja-JP" altLang="en-US" smtClean="0"/>
              <a:pPr/>
              <a:t>‹#›</a:t>
            </a:fld>
            <a:endParaRPr kumimoji="1" lang="ja-JP" altLang="en-US" dirty="0"/>
          </a:p>
        </p:txBody>
      </p:sp>
    </p:spTree>
    <p:extLst>
      <p:ext uri="{BB962C8B-B14F-4D97-AF65-F5344CB8AC3E}">
        <p14:creationId xmlns:p14="http://schemas.microsoft.com/office/powerpoint/2010/main" val="301865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sz="1400" dirty="0">
              <a:solidFill>
                <a:srgbClr val="FF0000"/>
              </a:solidFill>
            </a:endParaRPr>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67756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9FB64C-1466-42B2-BDB9-F518C6357A65}"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73141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9FB64C-1466-42B2-BDB9-F518C6357A65}"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73141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74B78F1-37D5-41A8-8C11-56AF41993EE6}" type="slidenum">
              <a:rPr lang="ja-JP" altLang="en-US" smtClean="0">
                <a:solidFill>
                  <a:prstClr val="black"/>
                </a:solidFill>
              </a:rPr>
              <a:pPr/>
              <a:t>4</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8684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3212"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BF3053-300B-4F91-8A68-5B3795FE7ED5}" type="slidenum">
              <a:rPr lang="ja-JP" altLang="en-US" smtClean="0">
                <a:solidFill>
                  <a:prstClr val="black"/>
                </a:solidFill>
              </a:rPr>
              <a:pPr/>
              <a:t>9</a:t>
            </a:fld>
            <a:endParaRPr lang="ja-JP"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06F3740-3CF0-4447-A8E8-9F1A6AAB109F}" type="slidenum">
              <a:rPr lang="ja-JP" altLang="en-US" smtClean="0">
                <a:solidFill>
                  <a:prstClr val="black"/>
                </a:solidFill>
              </a:rPr>
              <a:pPr/>
              <a:t>31</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344"/>
            <a:ext cx="2311400" cy="365125"/>
          </a:xfrm>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803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589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269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3"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E41BA9-0DE2-4695-8895-13CA3814B339}"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74051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F0AFA6-8160-46BF-8C3B-D2F97FA76E3E}"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5628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E44D9F-FF8E-4946-A233-352A990229DD}"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4587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A1253D-F9EB-4479-AEB1-63C952389673}"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3286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272223-9DDC-4171-9CEC-F3E70B743C36}"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24500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9887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9DD1EF-D363-458A-B560-75C146D2438B}"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42165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23D1A-6360-4032-B135-67C686280313}"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6008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675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B188A3-D328-4D9F-9468-430DB3CCE564}"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2612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658AC-D612-4EC9-A395-8BE2D6EB0240}"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80167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13E30D-44F7-4DA3-8C9A-A464E34D2D25}"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36197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6"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EC4C81F-2CE8-4EEE-9DEB-21971C4F5762}" type="datetime1">
              <a:rPr lang="ja-JP" altLang="en-US" smtClean="0">
                <a:solidFill>
                  <a:srgbClr val="000000"/>
                </a:solidFill>
              </a:rPr>
              <a:pPr>
                <a:defRPr/>
              </a:pPr>
              <a:t>2014/7/25</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59898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3" y="213045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4"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D21DC3-D0AD-4CA8-8E55-869095141C26}"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800"/>
            </a:lvl1p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9896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78B24D-F6BD-4213-A271-053AFE190A52}"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4600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9" y="440693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9"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839B3E-12A4-4F73-B18E-94158381DAFF}"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1903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9"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4"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C1B9A1-541E-49EB-B91E-524119B5008D}"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47579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253633-9632-4D2A-A41E-CC325280A844}"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41465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E3762-0FBD-4461-8F9D-62C52DDA2743}"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989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4174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9B2BA2-1462-4AAE-8C01-9B87F6AFA29A}"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72514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08AE69B-28D9-46FE-8589-461BF94EF285}"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36740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8BEE0D-BE20-4EFB-8AEC-98E21CA7E431}"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5359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53DC14-069A-4694-B419-76A2F52F8544}"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61124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1"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9"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BB834D-CB7A-48DE-962E-59CE3106419E}"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96869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781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4859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2236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011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443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4829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2410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568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2075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553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718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8160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6"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EC4C81F-2CE8-4EEE-9DEB-21971C4F5762}" type="datetime1">
              <a:rPr lang="ja-JP" altLang="en-US" smtClean="0">
                <a:solidFill>
                  <a:srgbClr val="000000"/>
                </a:solidFill>
              </a:rPr>
              <a:pPr>
                <a:defRPr/>
              </a:pPr>
              <a:t>2014/7/25</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29613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6" y="21304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7"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AD7BFDA-8DB4-4BA3-93F5-0FDE123D8F12}"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0542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7E55AD-4928-40B7-B2F7-925CB44961DD}"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6457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3" y="440694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3"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5214270-4B75-4767-9951-B08655B50BA7}"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114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7639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9"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0DD6CC7-5297-4A38-9D17-D81324CCA340}"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581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8"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C92617A-6AB0-40CC-AAB1-44F4D1BE9D01}"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9087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B0E0B06-0376-4F4C-A440-4258CD082C77}"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1702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8E7596E-D90E-45E3-A1D1-1F647CE940E9}"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8168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1" y="27306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480F4D-EB0D-4A49-AC14-F9F43A1C3698}"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2981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D0F1F4A-C34B-4E3B-B190-C9661E881A94}"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8460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3E7B51-B14A-4544-B5FA-BC9E567A5318}"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7499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9" y="27465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C59B439-3460-4391-BC81-B352D9F29EF5}"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502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6"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E2CF9E41-B13B-4A96-85CF-4EDF66016705}" type="datetime1">
              <a:rPr lang="ja-JP" altLang="en-US" smtClean="0">
                <a:solidFill>
                  <a:prstClr val="black">
                    <a:tint val="75000"/>
                  </a:prstClr>
                </a:solidFill>
              </a:rPr>
              <a:pPr>
                <a:defRPr/>
              </a:pPr>
              <a:t>2014/7/25</a:t>
            </a:fld>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90211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25"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02601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5749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78555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3803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7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491145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5288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6539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00916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6242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64666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2157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1"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7835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3242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E41BA9-0DE2-4695-8895-13CA3814B339}"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832221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F0AFA6-8160-46BF-8C3B-D2F97FA76E3E}"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3650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E44D9F-FF8E-4946-A233-352A990229DD}"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750069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A1253D-F9EB-4479-AEB1-63C952389673}"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619719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272223-9DDC-4171-9CEC-F3E70B743C36}"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37937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825614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9DD1EF-D363-458A-B560-75C146D2438B}"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62975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23D1A-6360-4032-B135-67C686280313}"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224465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B188A3-D328-4D9F-9468-430DB3CCE564}"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70576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658AC-D612-4EC9-A395-8BE2D6EB0240}"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5825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40033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13E30D-44F7-4DA3-8C9A-A464E34D2D25}"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21944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6"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EC4C81F-2CE8-4EEE-9DEB-21971C4F5762}" type="datetime1">
              <a:rPr lang="ja-JP" altLang="en-US" smtClean="0">
                <a:solidFill>
                  <a:srgbClr val="000000"/>
                </a:solidFill>
              </a:rPr>
              <a:pPr>
                <a:defRPr/>
              </a:pPr>
              <a:t>2014/7/25</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9589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16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599535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9"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9"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50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2732D-B858-4FAD-BBD3-2E5A19D025C0}"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0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781" y="6554837"/>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26164432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38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425A8-3E90-4F78-96F9-BA8F33367F1E}"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3" y="635638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1" y="6356383"/>
            <a:ext cx="2311400" cy="365125"/>
          </a:xfrm>
          <a:prstGeom prst="rect">
            <a:avLst/>
          </a:prstGeom>
        </p:spPr>
        <p:txBody>
          <a:bodyPr vert="horz" lIns="91440" tIns="45720" rIns="91440" bIns="45720" rtlCol="0" anchor="ctr"/>
          <a:lstStyle>
            <a:lvl1pPr algn="r">
              <a:defRPr sz="1800">
                <a:solidFill>
                  <a:schemeClr val="tx1"/>
                </a:solidFill>
              </a:defRPr>
            </a:lvl1p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24133469"/>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162728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2" y="6356399"/>
            <a:ext cx="2311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0466D-0613-40CE-BC81-77AE3925BDBA}"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8" y="63563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22" y="6356399"/>
            <a:ext cx="23114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9311055"/>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24"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4"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4" y="6356442"/>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42"/>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48"/>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692898701"/>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4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2732D-B858-4FAD-BBD3-2E5A19D025C0}" type="datetime1">
              <a:rPr lang="ja-JP" altLang="en-US" smtClean="0">
                <a:solidFill>
                  <a:prstClr val="black">
                    <a:tint val="75000"/>
                  </a:prstClr>
                </a:solidFill>
              </a:rPr>
              <a:pPr/>
              <a:t>2014/7/25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781" y="6554829"/>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71617108"/>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______3.xlsx"/><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3600" dirty="0" smtClean="0"/>
              <a:t>一定以上所得者の利用者負担関係</a:t>
            </a:r>
            <a:endParaRPr kumimoji="1" lang="ja-JP" altLang="en-US" sz="3600" dirty="0"/>
          </a:p>
        </p:txBody>
      </p:sp>
      <p:sp>
        <p:nvSpPr>
          <p:cNvPr id="3" name="正方形/長方形 2"/>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138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30110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a:xfrm>
            <a:off x="179841" y="692696"/>
            <a:ext cx="9517057" cy="2232713"/>
          </a:xfrm>
          <a:prstGeom prst="rect">
            <a:avLst/>
          </a:prstGeom>
          <a:ln w="19050">
            <a:solidFill>
              <a:schemeClr val="tx1"/>
            </a:solidFill>
          </a:ln>
        </p:spPr>
        <p:txBody>
          <a:bodyPr vert="horz" lIns="91440" tIns="72000" rIns="91440" bIns="36000" rtlCol="0" anchor="t">
            <a:spAutoFit/>
          </a:bodyPr>
          <a:lstStyle/>
          <a:p>
            <a:pPr marL="182563" indent="-182563" algn="just">
              <a:spcBef>
                <a:spcPts val="400"/>
              </a:spcBef>
            </a:pPr>
            <a:r>
              <a:rPr lang="ja-JP" altLang="en-US" sz="1600" dirty="0" smtClean="0">
                <a:solidFill>
                  <a:prstClr val="black"/>
                </a:solidFill>
                <a:latin typeface="ＭＳ Ｐゴシック"/>
              </a:rPr>
              <a:t>○　医療保険（後期高齢者医療、国保</a:t>
            </a:r>
            <a:r>
              <a:rPr lang="en-US" altLang="ja-JP" sz="1600" dirty="0" smtClean="0">
                <a:solidFill>
                  <a:prstClr val="black"/>
                </a:solidFill>
                <a:latin typeface="ＭＳ Ｐゴシック"/>
              </a:rPr>
              <a:t>70</a:t>
            </a:r>
            <a:r>
              <a:rPr lang="ja-JP" altLang="en-US" sz="1600" dirty="0" smtClean="0">
                <a:solidFill>
                  <a:prstClr val="black"/>
                </a:solidFill>
                <a:latin typeface="ＭＳ Ｐゴシック"/>
              </a:rPr>
              <a:t>歳～</a:t>
            </a:r>
            <a:r>
              <a:rPr lang="en-US" altLang="ja-JP" sz="1600" dirty="0" smtClean="0">
                <a:solidFill>
                  <a:prstClr val="black"/>
                </a:solidFill>
                <a:latin typeface="ＭＳ Ｐゴシック"/>
              </a:rPr>
              <a:t>74</a:t>
            </a:r>
            <a:r>
              <a:rPr lang="ja-JP" altLang="en-US" sz="1600" dirty="0" smtClean="0">
                <a:solidFill>
                  <a:prstClr val="black"/>
                </a:solidFill>
                <a:latin typeface="ＭＳ Ｐゴシック"/>
              </a:rPr>
              <a:t>歳）の現役並所得者は、世帯内の当該制度の被保険者（国保は</a:t>
            </a:r>
            <a:r>
              <a:rPr lang="en-US" altLang="ja-JP" sz="1600" dirty="0" smtClean="0">
                <a:solidFill>
                  <a:prstClr val="black"/>
                </a:solidFill>
                <a:latin typeface="ＭＳ Ｐゴシック"/>
              </a:rPr>
              <a:t>70</a:t>
            </a:r>
            <a:r>
              <a:rPr lang="ja-JP" altLang="en-US" sz="1600" dirty="0" smtClean="0">
                <a:solidFill>
                  <a:prstClr val="black"/>
                </a:solidFill>
                <a:latin typeface="ＭＳ Ｐゴシック"/>
              </a:rPr>
              <a:t>～</a:t>
            </a:r>
            <a:r>
              <a:rPr lang="en-US" altLang="ja-JP" sz="1600" dirty="0" smtClean="0">
                <a:solidFill>
                  <a:prstClr val="black"/>
                </a:solidFill>
                <a:latin typeface="ＭＳ Ｐゴシック"/>
              </a:rPr>
              <a:t>74</a:t>
            </a:r>
            <a:r>
              <a:rPr lang="ja-JP" altLang="en-US" sz="1600" dirty="0" smtClean="0">
                <a:solidFill>
                  <a:prstClr val="black"/>
                </a:solidFill>
                <a:latin typeface="ＭＳ Ｐゴシック"/>
              </a:rPr>
              <a:t>歳の被保険者）全員の所得及び</a:t>
            </a:r>
            <a:r>
              <a:rPr lang="ja-JP" altLang="en-US" sz="1600" dirty="0">
                <a:solidFill>
                  <a:prstClr val="black"/>
                </a:solidFill>
                <a:latin typeface="ＭＳ Ｐゴシック"/>
              </a:rPr>
              <a:t>収入</a:t>
            </a:r>
            <a:r>
              <a:rPr lang="ja-JP" altLang="en-US" sz="1600" dirty="0" smtClean="0">
                <a:solidFill>
                  <a:prstClr val="black"/>
                </a:solidFill>
                <a:latin typeface="ＭＳ Ｐゴシック"/>
              </a:rPr>
              <a:t>を考慮する仕組みとなっており、介護保険でも、これと同様に、同一世帯内の被保険者の所得及び収入を考慮</a:t>
            </a:r>
            <a:r>
              <a:rPr lang="ja-JP" altLang="en-US" sz="1600" dirty="0">
                <a:solidFill>
                  <a:prstClr val="black"/>
                </a:solidFill>
                <a:latin typeface="ＭＳ Ｐゴシック"/>
              </a:rPr>
              <a:t>する</a:t>
            </a:r>
            <a:r>
              <a:rPr lang="ja-JP" altLang="en-US" sz="1600" dirty="0" smtClean="0">
                <a:solidFill>
                  <a:prstClr val="black"/>
                </a:solidFill>
                <a:latin typeface="ＭＳ Ｐゴシック"/>
              </a:rPr>
              <a:t>仕組み</a:t>
            </a:r>
            <a:r>
              <a:rPr lang="ja-JP" altLang="en-US" sz="1600" dirty="0">
                <a:solidFill>
                  <a:prstClr val="black"/>
                </a:solidFill>
                <a:latin typeface="ＭＳ Ｐゴシック"/>
              </a:rPr>
              <a:t>と</a:t>
            </a:r>
            <a:r>
              <a:rPr lang="ja-JP" altLang="en-US" sz="1600" dirty="0" smtClean="0">
                <a:solidFill>
                  <a:prstClr val="black"/>
                </a:solidFill>
                <a:latin typeface="ＭＳ Ｐゴシック"/>
              </a:rPr>
              <a:t>する。</a:t>
            </a:r>
            <a:endParaRPr lang="en-US" altLang="ja-JP" sz="1600" dirty="0" smtClean="0">
              <a:solidFill>
                <a:prstClr val="black"/>
              </a:solidFill>
              <a:latin typeface="ＭＳ Ｐゴシック"/>
            </a:endParaRPr>
          </a:p>
          <a:p>
            <a:pPr marL="182563" indent="-182563" algn="just">
              <a:spcBef>
                <a:spcPts val="400"/>
              </a:spcBef>
            </a:pPr>
            <a:endParaRPr lang="en-US" altLang="ja-JP" sz="1600" dirty="0" smtClean="0">
              <a:solidFill>
                <a:prstClr val="black"/>
              </a:solidFill>
              <a:latin typeface="ＭＳ Ｐゴシック"/>
            </a:endParaRPr>
          </a:p>
          <a:p>
            <a:pPr marL="182563" indent="-182563" algn="just">
              <a:spcBef>
                <a:spcPts val="400"/>
              </a:spcBef>
            </a:pPr>
            <a:r>
              <a:rPr lang="ja-JP" altLang="en-US" sz="1600" dirty="0" smtClean="0">
                <a:solidFill>
                  <a:prstClr val="black"/>
                </a:solidFill>
                <a:latin typeface="ＭＳ Ｐゴシック"/>
              </a:rPr>
              <a:t>○　ただし、介護</a:t>
            </a:r>
            <a:r>
              <a:rPr lang="ja-JP" altLang="en-US" sz="1600" dirty="0">
                <a:solidFill>
                  <a:prstClr val="black"/>
                </a:solidFill>
                <a:latin typeface="ＭＳ Ｐゴシック"/>
              </a:rPr>
              <a:t>保険では</a:t>
            </a:r>
            <a:r>
              <a:rPr lang="ja-JP" altLang="en-US" sz="1600" dirty="0" smtClean="0">
                <a:solidFill>
                  <a:prstClr val="black"/>
                </a:solidFill>
                <a:latin typeface="ＭＳ Ｐゴシック"/>
              </a:rPr>
              <a:t>、</a:t>
            </a:r>
            <a:r>
              <a:rPr lang="ja-JP" altLang="en-US" sz="1600" dirty="0">
                <a:solidFill>
                  <a:prstClr val="black"/>
                </a:solidFill>
                <a:latin typeface="ＭＳ Ｐゴシック"/>
              </a:rPr>
              <a:t>第２号被</a:t>
            </a:r>
            <a:r>
              <a:rPr lang="ja-JP" altLang="en-US" sz="1600" dirty="0" smtClean="0">
                <a:solidFill>
                  <a:prstClr val="black"/>
                </a:solidFill>
                <a:latin typeface="ＭＳ Ｐゴシック"/>
              </a:rPr>
              <a:t>保険者（４０歳～６４歳）も考慮すると、３</a:t>
            </a:r>
            <a:r>
              <a:rPr lang="ja-JP" altLang="en-US" sz="1600" dirty="0">
                <a:solidFill>
                  <a:prstClr val="black"/>
                </a:solidFill>
                <a:latin typeface="ＭＳ Ｐゴシック"/>
              </a:rPr>
              <a:t>世代同居世帯では、子どもが現役並み所得者であることが多く</a:t>
            </a:r>
            <a:r>
              <a:rPr lang="ja-JP" altLang="en-US" sz="1600" dirty="0" smtClean="0">
                <a:solidFill>
                  <a:prstClr val="black"/>
                </a:solidFill>
                <a:latin typeface="ＭＳ Ｐゴシック"/>
              </a:rPr>
              <a:t>、子ども世代への負担増</a:t>
            </a:r>
            <a:r>
              <a:rPr lang="ja-JP" altLang="en-US" sz="1600" dirty="0">
                <a:solidFill>
                  <a:prstClr val="black"/>
                </a:solidFill>
                <a:latin typeface="ＭＳ Ｐゴシック"/>
              </a:rPr>
              <a:t>が</a:t>
            </a:r>
            <a:r>
              <a:rPr lang="ja-JP" altLang="en-US" sz="1600" dirty="0" smtClean="0">
                <a:solidFill>
                  <a:prstClr val="black"/>
                </a:solidFill>
                <a:latin typeface="ＭＳ Ｐゴシック"/>
              </a:rPr>
              <a:t>大きいことから、同一世帯内の</a:t>
            </a:r>
            <a:r>
              <a:rPr lang="en-US" altLang="ja-JP" sz="1600" dirty="0" smtClean="0">
                <a:solidFill>
                  <a:prstClr val="black"/>
                </a:solidFill>
                <a:latin typeface="ＭＳ Ｐゴシック"/>
              </a:rPr>
              <a:t>1</a:t>
            </a:r>
            <a:r>
              <a:rPr lang="ja-JP" altLang="en-US" sz="1600" dirty="0" smtClean="0">
                <a:solidFill>
                  <a:prstClr val="black"/>
                </a:solidFill>
                <a:latin typeface="ＭＳ Ｐゴシック"/>
              </a:rPr>
              <a:t>号被保険者についてのみ勘案する。</a:t>
            </a:r>
            <a:endParaRPr lang="en-US" altLang="ja-JP" sz="1600" dirty="0" smtClean="0">
              <a:solidFill>
                <a:prstClr val="black"/>
              </a:solidFill>
              <a:latin typeface="ＭＳ Ｐゴシック"/>
            </a:endParaRPr>
          </a:p>
          <a:p>
            <a:pPr marL="182563" indent="-182563" algn="just">
              <a:spcBef>
                <a:spcPts val="400"/>
              </a:spcBef>
            </a:pPr>
            <a:r>
              <a:rPr lang="ja-JP" altLang="en-US" sz="1600" dirty="0">
                <a:solidFill>
                  <a:prstClr val="black"/>
                </a:solidFill>
                <a:latin typeface="ＭＳ Ｐゴシック"/>
              </a:rPr>
              <a:t>　</a:t>
            </a:r>
            <a:r>
              <a:rPr lang="en-US" altLang="ja-JP" sz="1600" dirty="0">
                <a:solidFill>
                  <a:prstClr val="black"/>
                </a:solidFill>
                <a:latin typeface="ＭＳ Ｐゴシック"/>
              </a:rPr>
              <a:t>※</a:t>
            </a:r>
            <a:r>
              <a:rPr lang="ja-JP" altLang="en-US" sz="1600" dirty="0">
                <a:solidFill>
                  <a:prstClr val="black"/>
                </a:solidFill>
                <a:latin typeface="ＭＳ Ｐゴシック"/>
              </a:rPr>
              <a:t>　具体的な事務処理の方法については</a:t>
            </a:r>
            <a:r>
              <a:rPr lang="ja-JP" altLang="en-US" sz="1600" dirty="0" smtClean="0">
                <a:solidFill>
                  <a:prstClr val="black"/>
                </a:solidFill>
                <a:latin typeface="ＭＳ Ｐゴシック"/>
              </a:rPr>
              <a:t>、検討中。</a:t>
            </a:r>
            <a:endParaRPr lang="en-US" altLang="ja-JP" sz="1600" dirty="0">
              <a:solidFill>
                <a:prstClr val="black"/>
              </a:solidFill>
              <a:latin typeface="ＭＳ Ｐゴシック"/>
            </a:endParaRPr>
          </a:p>
        </p:txBody>
      </p:sp>
      <p:graphicFrame>
        <p:nvGraphicFramePr>
          <p:cNvPr id="13" name="表 12"/>
          <p:cNvGraphicFramePr>
            <a:graphicFrameLocks noGrp="1"/>
          </p:cNvGraphicFramePr>
          <p:nvPr>
            <p:extLst>
              <p:ext uri="{D42A27DB-BD31-4B8C-83A1-F6EECF244321}">
                <p14:modId xmlns:p14="http://schemas.microsoft.com/office/powerpoint/2010/main" val="1787927327"/>
              </p:ext>
            </p:extLst>
          </p:nvPr>
        </p:nvGraphicFramePr>
        <p:xfrm>
          <a:off x="41292" y="3171410"/>
          <a:ext cx="9795439" cy="3123286"/>
        </p:xfrm>
        <a:graphic>
          <a:graphicData uri="http://schemas.openxmlformats.org/drawingml/2006/table">
            <a:tbl>
              <a:tblPr firstRow="1" firstCol="1" bandRow="1">
                <a:tableStyleId>{5940675A-B579-460E-94D1-54222C63F5DA}</a:tableStyleId>
              </a:tblPr>
              <a:tblGrid>
                <a:gridCol w="1577896"/>
                <a:gridCol w="2532690"/>
                <a:gridCol w="2448860"/>
                <a:gridCol w="3235993"/>
              </a:tblGrid>
              <a:tr h="674118">
                <a:tc>
                  <a:txBody>
                    <a:bodyPr/>
                    <a:lstStyle/>
                    <a:p>
                      <a:pPr algn="ctr"/>
                      <a:endParaRPr kumimoji="1" lang="ja-JP" altLang="en-US" sz="1600" dirty="0">
                        <a:solidFill>
                          <a:schemeClr val="tx1"/>
                        </a:solidFill>
                      </a:endParaRPr>
                    </a:p>
                  </a:txBody>
                  <a:tcPr marT="72000" marB="72000" anchor="ctr">
                    <a:solidFill>
                      <a:schemeClr val="accent1">
                        <a:lumMod val="40000"/>
                        <a:lumOff val="60000"/>
                      </a:schemeClr>
                    </a:solidFill>
                  </a:tcPr>
                </a:tc>
                <a:tc>
                  <a:txBody>
                    <a:bodyPr/>
                    <a:lstStyle/>
                    <a:p>
                      <a:pPr algn="ctr"/>
                      <a:r>
                        <a:rPr kumimoji="1" lang="ja-JP" altLang="en-US" sz="1600" dirty="0" smtClean="0">
                          <a:solidFill>
                            <a:schemeClr val="tx1"/>
                          </a:solidFill>
                        </a:rPr>
                        <a:t>国保</a:t>
                      </a:r>
                      <a:endParaRPr kumimoji="1" lang="en-US" altLang="ja-JP" sz="1600" dirty="0" smtClean="0">
                        <a:solidFill>
                          <a:schemeClr val="tx1"/>
                        </a:solidFill>
                      </a:endParaRPr>
                    </a:p>
                    <a:p>
                      <a:pPr algn="ctr"/>
                      <a:r>
                        <a:rPr kumimoji="1" lang="ja-JP" altLang="en-US" sz="1600" dirty="0" smtClean="0">
                          <a:solidFill>
                            <a:schemeClr val="tx1"/>
                          </a:solidFill>
                        </a:rPr>
                        <a:t>（</a:t>
                      </a:r>
                      <a:r>
                        <a:rPr kumimoji="1" lang="en-US" altLang="ja-JP" sz="1600" dirty="0" smtClean="0">
                          <a:solidFill>
                            <a:schemeClr val="tx1"/>
                          </a:solidFill>
                        </a:rPr>
                        <a:t>70</a:t>
                      </a:r>
                      <a:r>
                        <a:rPr kumimoji="1" lang="ja-JP" altLang="en-US" sz="1600" dirty="0" smtClean="0">
                          <a:solidFill>
                            <a:schemeClr val="tx1"/>
                          </a:solidFill>
                        </a:rPr>
                        <a:t>～</a:t>
                      </a:r>
                      <a:r>
                        <a:rPr kumimoji="1" lang="en-US" altLang="ja-JP" sz="1600" dirty="0" smtClean="0">
                          <a:solidFill>
                            <a:schemeClr val="tx1"/>
                          </a:solidFill>
                        </a:rPr>
                        <a:t>74</a:t>
                      </a:r>
                      <a:r>
                        <a:rPr kumimoji="1" lang="ja-JP" altLang="en-US" sz="1600" dirty="0" smtClean="0">
                          <a:solidFill>
                            <a:schemeClr val="tx1"/>
                          </a:solidFill>
                        </a:rPr>
                        <a:t>歳）</a:t>
                      </a:r>
                      <a:endParaRPr kumimoji="1" lang="ja-JP" altLang="en-US" sz="1600" dirty="0">
                        <a:solidFill>
                          <a:schemeClr val="tx1"/>
                        </a:solidFill>
                      </a:endParaRPr>
                    </a:p>
                  </a:txBody>
                  <a:tcPr marT="72000" marB="72000" anchor="ctr">
                    <a:solidFill>
                      <a:schemeClr val="accent1">
                        <a:lumMod val="40000"/>
                        <a:lumOff val="60000"/>
                      </a:schemeClr>
                    </a:solidFill>
                  </a:tcPr>
                </a:tc>
                <a:tc>
                  <a:txBody>
                    <a:bodyPr/>
                    <a:lstStyle/>
                    <a:p>
                      <a:pPr algn="ctr"/>
                      <a:r>
                        <a:rPr kumimoji="1" lang="ja-JP" altLang="en-US" sz="1600" dirty="0" smtClean="0">
                          <a:solidFill>
                            <a:schemeClr val="tx1"/>
                          </a:solidFill>
                        </a:rPr>
                        <a:t>後期高齢者医療</a:t>
                      </a:r>
                      <a:endParaRPr kumimoji="1" lang="ja-JP" altLang="en-US" sz="1600" dirty="0">
                        <a:solidFill>
                          <a:schemeClr val="tx1"/>
                        </a:solidFill>
                      </a:endParaRPr>
                    </a:p>
                  </a:txBody>
                  <a:tcPr marT="72000" marB="7200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kumimoji="1" lang="ja-JP" altLang="en-US" sz="1600" dirty="0" smtClean="0">
                          <a:solidFill>
                            <a:schemeClr val="tx1"/>
                          </a:solidFill>
                        </a:rPr>
                        <a:t>介護保険（案）</a:t>
                      </a:r>
                      <a:endParaRPr kumimoji="1" lang="ja-JP" altLang="en-US" sz="1600" dirty="0">
                        <a:solidFill>
                          <a:schemeClr val="tx1"/>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934340">
                <a:tc>
                  <a:txBody>
                    <a:bodyPr/>
                    <a:lstStyle/>
                    <a:p>
                      <a:pPr algn="ctr"/>
                      <a:r>
                        <a:rPr kumimoji="1" lang="ja-JP" altLang="en-US" sz="1600" dirty="0" smtClean="0">
                          <a:solidFill>
                            <a:schemeClr val="tx1"/>
                          </a:solidFill>
                        </a:rPr>
                        <a:t>①所得・収入を考慮する範囲</a:t>
                      </a:r>
                      <a:endParaRPr kumimoji="1" lang="ja-JP" altLang="en-US" sz="1600" dirty="0">
                        <a:solidFill>
                          <a:schemeClr val="tx1"/>
                        </a:solidFill>
                      </a:endParaRPr>
                    </a:p>
                  </a:txBody>
                  <a:tcPr marT="72000" marB="72000" anchor="ctr">
                    <a:solidFill>
                      <a:schemeClr val="accent1">
                        <a:lumMod val="40000"/>
                        <a:lumOff val="60000"/>
                      </a:schemeClr>
                    </a:solidFill>
                  </a:tcPr>
                </a:tc>
                <a:tc>
                  <a:txBody>
                    <a:bodyPr/>
                    <a:lstStyle/>
                    <a:p>
                      <a:r>
                        <a:rPr kumimoji="1" lang="ja-JP" altLang="en-US" sz="1600" dirty="0" smtClean="0">
                          <a:solidFill>
                            <a:schemeClr val="tx1"/>
                          </a:solidFill>
                        </a:rPr>
                        <a:t>同一世帯内の</a:t>
                      </a:r>
                      <a:r>
                        <a:rPr kumimoji="1" lang="en-US" altLang="ja-JP" sz="1600" dirty="0" smtClean="0">
                          <a:solidFill>
                            <a:schemeClr val="tx1"/>
                          </a:solidFill>
                        </a:rPr>
                        <a:t>70</a:t>
                      </a:r>
                      <a:r>
                        <a:rPr kumimoji="1" lang="ja-JP" altLang="en-US" sz="1600" dirty="0" smtClean="0">
                          <a:solidFill>
                            <a:schemeClr val="tx1"/>
                          </a:solidFill>
                        </a:rPr>
                        <a:t>～</a:t>
                      </a:r>
                      <a:r>
                        <a:rPr kumimoji="1" lang="en-US" altLang="ja-JP" sz="1600" dirty="0" smtClean="0">
                          <a:solidFill>
                            <a:schemeClr val="tx1"/>
                          </a:solidFill>
                        </a:rPr>
                        <a:t>74</a:t>
                      </a:r>
                      <a:r>
                        <a:rPr kumimoji="1" lang="ja-JP" altLang="en-US" sz="1600" dirty="0" smtClean="0">
                          <a:solidFill>
                            <a:schemeClr val="tx1"/>
                          </a:solidFill>
                        </a:rPr>
                        <a:t>歳の国保被保険者</a:t>
                      </a:r>
                      <a:endParaRPr kumimoji="1" lang="ja-JP" altLang="en-US" sz="1600" dirty="0">
                        <a:solidFill>
                          <a:schemeClr val="tx1"/>
                        </a:solidFill>
                      </a:endParaRPr>
                    </a:p>
                  </a:txBody>
                  <a:tcPr marT="72000" marB="72000" anchor="ctr">
                    <a:noFill/>
                  </a:tcPr>
                </a:tc>
                <a:tc>
                  <a:txBody>
                    <a:bodyPr/>
                    <a:lstStyle/>
                    <a:p>
                      <a:r>
                        <a:rPr kumimoji="1" lang="ja-JP" altLang="en-US" sz="1600" dirty="0" smtClean="0">
                          <a:solidFill>
                            <a:schemeClr val="tx1"/>
                          </a:solidFill>
                        </a:rPr>
                        <a:t>同一世帯内の後期高齢者医療の被保険者</a:t>
                      </a:r>
                      <a:endParaRPr kumimoji="1" lang="ja-JP" altLang="en-US" sz="1600" dirty="0">
                        <a:solidFill>
                          <a:schemeClr val="tx1"/>
                        </a:solidFill>
                      </a:endParaRPr>
                    </a:p>
                  </a:txBody>
                  <a:tcPr marT="72000" marB="72000" anchor="ctr">
                    <a:noFill/>
                  </a:tcPr>
                </a:tc>
                <a:tc>
                  <a:txBody>
                    <a:bodyPr/>
                    <a:lstStyle/>
                    <a:p>
                      <a:pPr marL="0" indent="0" algn="ctr"/>
                      <a:r>
                        <a:rPr kumimoji="1" lang="ja-JP" altLang="en-US" sz="1600" dirty="0" smtClean="0">
                          <a:solidFill>
                            <a:schemeClr val="tx1"/>
                          </a:solidFill>
                        </a:rPr>
                        <a:t>同一世帯内の</a:t>
                      </a:r>
                      <a:r>
                        <a:rPr kumimoji="1" lang="en-US" altLang="ja-JP" sz="1600" dirty="0" smtClean="0">
                          <a:solidFill>
                            <a:schemeClr val="tx1"/>
                          </a:solidFill>
                        </a:rPr>
                        <a:t>1</a:t>
                      </a:r>
                      <a:r>
                        <a:rPr kumimoji="1" lang="ja-JP" altLang="en-US" sz="1600" dirty="0" smtClean="0">
                          <a:solidFill>
                            <a:schemeClr val="tx1"/>
                          </a:solidFill>
                        </a:rPr>
                        <a:t>号被保険者</a:t>
                      </a:r>
                      <a:endParaRPr kumimoji="1" lang="en-US" altLang="ja-JP" sz="1600" dirty="0" smtClean="0">
                        <a:solidFill>
                          <a:schemeClr val="tx1"/>
                        </a:solidFill>
                      </a:endParaRPr>
                    </a:p>
                  </a:txBody>
                  <a:tcPr marT="72000" marB="72000" anchor="ctr">
                    <a:lnT w="12700" cap="flat" cmpd="sng" algn="ctr">
                      <a:solidFill>
                        <a:schemeClr val="tx1"/>
                      </a:solidFill>
                      <a:prstDash val="solid"/>
                      <a:round/>
                      <a:headEnd type="none" w="med" len="med"/>
                      <a:tailEnd type="none" w="med" len="med"/>
                    </a:lnT>
                    <a:noFill/>
                  </a:tcPr>
                </a:tc>
              </a:tr>
              <a:tr h="639308">
                <a:tc>
                  <a:txBody>
                    <a:bodyPr/>
                    <a:lstStyle/>
                    <a:p>
                      <a:pPr algn="ctr"/>
                      <a:r>
                        <a:rPr kumimoji="1" lang="ja-JP" altLang="en-US" sz="1600" dirty="0" smtClean="0">
                          <a:solidFill>
                            <a:schemeClr val="tx1"/>
                          </a:solidFill>
                        </a:rPr>
                        <a:t>②所得基準</a:t>
                      </a:r>
                      <a:endParaRPr kumimoji="1" lang="ja-JP" altLang="en-US" sz="1600" dirty="0">
                        <a:solidFill>
                          <a:schemeClr val="tx1"/>
                        </a:solidFill>
                      </a:endParaRPr>
                    </a:p>
                  </a:txBody>
                  <a:tcPr marT="72000" marB="72000" anchor="ctr">
                    <a:solidFill>
                      <a:schemeClr val="accent1">
                        <a:lumMod val="40000"/>
                        <a:lumOff val="60000"/>
                      </a:schemeClr>
                    </a:solidFill>
                  </a:tcPr>
                </a:tc>
                <a:tc gridSpan="3">
                  <a:txBody>
                    <a:bodyPr/>
                    <a:lstStyle/>
                    <a:p>
                      <a:r>
                        <a:rPr kumimoji="1" lang="ja-JP" altLang="en-US" sz="1600" dirty="0" smtClean="0">
                          <a:solidFill>
                            <a:schemeClr val="tx1"/>
                          </a:solidFill>
                        </a:rPr>
                        <a:t>同一世帯内の同一制度の被保険者（①の被保険者）に、課税所得</a:t>
                      </a:r>
                      <a:r>
                        <a:rPr kumimoji="1" lang="en-US" altLang="ja-JP" sz="1600" dirty="0" smtClean="0">
                          <a:solidFill>
                            <a:schemeClr val="tx1"/>
                          </a:solidFill>
                        </a:rPr>
                        <a:t>145</a:t>
                      </a:r>
                      <a:r>
                        <a:rPr kumimoji="1" lang="ja-JP" altLang="en-US" sz="1600" dirty="0" smtClean="0">
                          <a:solidFill>
                            <a:schemeClr val="tx1"/>
                          </a:solidFill>
                        </a:rPr>
                        <a:t>万円以上の者がいること</a:t>
                      </a:r>
                      <a:endParaRPr kumimoji="1" lang="ja-JP" altLang="en-US" sz="1600" dirty="0">
                        <a:solidFill>
                          <a:schemeClr val="tx1"/>
                        </a:solidFill>
                      </a:endParaRPr>
                    </a:p>
                  </a:txBody>
                  <a:tcPr marT="72000" marB="72000" anchor="ctr"/>
                </a:tc>
                <a:tc hMerge="1">
                  <a:txBody>
                    <a:bodyPr/>
                    <a:lstStyle/>
                    <a:p>
                      <a:endParaRPr kumimoji="1" lang="ja-JP" altLang="en-US"/>
                    </a:p>
                  </a:txBody>
                  <a:tcPr/>
                </a:tc>
                <a:tc hMerge="1">
                  <a:txBody>
                    <a:bodyPr/>
                    <a:lstStyle/>
                    <a:p>
                      <a:endParaRPr kumimoji="1" lang="ja-JP" altLang="en-US" dirty="0"/>
                    </a:p>
                  </a:txBody>
                  <a:tcPr/>
                </a:tc>
              </a:tr>
              <a:tr h="674118">
                <a:tc>
                  <a:txBody>
                    <a:bodyPr/>
                    <a:lstStyle/>
                    <a:p>
                      <a:pPr algn="ctr"/>
                      <a:r>
                        <a:rPr kumimoji="1" lang="ja-JP" altLang="en-US" sz="1600" dirty="0" smtClean="0">
                          <a:solidFill>
                            <a:schemeClr val="tx1"/>
                          </a:solidFill>
                        </a:rPr>
                        <a:t>③収入基準</a:t>
                      </a:r>
                      <a:endParaRPr kumimoji="1" lang="ja-JP" altLang="en-US" sz="1600" dirty="0">
                        <a:solidFill>
                          <a:schemeClr val="tx1"/>
                        </a:solidFill>
                      </a:endParaRPr>
                    </a:p>
                  </a:txBody>
                  <a:tcPr marT="72000" marB="72000" anchor="ctr">
                    <a:solidFill>
                      <a:schemeClr val="accent1">
                        <a:lumMod val="40000"/>
                        <a:lumOff val="60000"/>
                      </a:schemeClr>
                    </a:solidFill>
                  </a:tcPr>
                </a:tc>
                <a:tc gridSpan="3">
                  <a:txBody>
                    <a:bodyPr/>
                    <a:lstStyle/>
                    <a:p>
                      <a:r>
                        <a:rPr kumimoji="1" lang="ja-JP" altLang="en-US" sz="1600" dirty="0" smtClean="0">
                          <a:solidFill>
                            <a:schemeClr val="tx1"/>
                          </a:solidFill>
                        </a:rPr>
                        <a:t>②に該当する場合であっても、同一世帯内の同一制度の被保険者（①の被保険者）が</a:t>
                      </a:r>
                      <a:r>
                        <a:rPr kumimoji="1" lang="en-US" altLang="ja-JP" sz="1600" dirty="0" smtClean="0">
                          <a:solidFill>
                            <a:schemeClr val="tx1"/>
                          </a:solidFill>
                        </a:rPr>
                        <a:t>1</a:t>
                      </a:r>
                      <a:r>
                        <a:rPr kumimoji="1" lang="ja-JP" altLang="en-US" sz="1600" dirty="0" smtClean="0">
                          <a:solidFill>
                            <a:schemeClr val="tx1"/>
                          </a:solidFill>
                        </a:rPr>
                        <a:t>名の場合は収入が</a:t>
                      </a:r>
                      <a:r>
                        <a:rPr kumimoji="1" lang="en-US" altLang="ja-JP" sz="1600" dirty="0" smtClean="0">
                          <a:solidFill>
                            <a:schemeClr val="tx1"/>
                          </a:solidFill>
                        </a:rPr>
                        <a:t>383</a:t>
                      </a:r>
                      <a:r>
                        <a:rPr kumimoji="1" lang="ja-JP" altLang="en-US" sz="1600" dirty="0" smtClean="0">
                          <a:solidFill>
                            <a:schemeClr val="tx1"/>
                          </a:solidFill>
                        </a:rPr>
                        <a:t>万円未満、</a:t>
                      </a:r>
                      <a:r>
                        <a:rPr kumimoji="1" lang="en-US" altLang="ja-JP" sz="1600" dirty="0" smtClean="0">
                          <a:solidFill>
                            <a:schemeClr val="tx1"/>
                          </a:solidFill>
                        </a:rPr>
                        <a:t>2</a:t>
                      </a:r>
                      <a:r>
                        <a:rPr kumimoji="1" lang="ja-JP" altLang="en-US" sz="1600" dirty="0" smtClean="0">
                          <a:solidFill>
                            <a:schemeClr val="tx1"/>
                          </a:solidFill>
                        </a:rPr>
                        <a:t>名以上の場合は収入の合計が</a:t>
                      </a:r>
                      <a:r>
                        <a:rPr kumimoji="1" lang="en-US" altLang="ja-JP" sz="1600" dirty="0" smtClean="0">
                          <a:solidFill>
                            <a:schemeClr val="tx1"/>
                          </a:solidFill>
                        </a:rPr>
                        <a:t>520</a:t>
                      </a:r>
                      <a:r>
                        <a:rPr kumimoji="1" lang="ja-JP" altLang="en-US" sz="1600" dirty="0" smtClean="0">
                          <a:solidFill>
                            <a:schemeClr val="tx1"/>
                          </a:solidFill>
                        </a:rPr>
                        <a:t>万円</a:t>
                      </a:r>
                      <a:r>
                        <a:rPr kumimoji="1" lang="ja-JP" altLang="en-US" sz="1600" strike="noStrike" baseline="0" dirty="0" smtClean="0">
                          <a:solidFill>
                            <a:schemeClr val="tx1"/>
                          </a:solidFill>
                        </a:rPr>
                        <a:t>未満</a:t>
                      </a:r>
                      <a:r>
                        <a:rPr kumimoji="1" lang="ja-JP" altLang="en-US" sz="1600" dirty="0" smtClean="0">
                          <a:solidFill>
                            <a:schemeClr val="tx1"/>
                          </a:solidFill>
                        </a:rPr>
                        <a:t>の場合</a:t>
                      </a:r>
                      <a:r>
                        <a:rPr kumimoji="1" lang="ja-JP" altLang="en-US" sz="1600" strike="noStrike" baseline="0" dirty="0" smtClean="0">
                          <a:solidFill>
                            <a:schemeClr val="tx1"/>
                          </a:solidFill>
                        </a:rPr>
                        <a:t>は、一般の負担となる</a:t>
                      </a:r>
                      <a:endParaRPr kumimoji="1" lang="ja-JP" altLang="en-US" sz="1600" strike="noStrike" baseline="0" dirty="0">
                        <a:solidFill>
                          <a:schemeClr val="tx1"/>
                        </a:solidFill>
                      </a:endParaRPr>
                    </a:p>
                  </a:txBody>
                  <a:tcPr marT="72000" marB="72000" anchor="ctr"/>
                </a:tc>
                <a:tc hMerge="1">
                  <a:txBody>
                    <a:bodyPr/>
                    <a:lstStyle/>
                    <a:p>
                      <a:endParaRPr kumimoji="1" lang="ja-JP" altLang="en-US"/>
                    </a:p>
                  </a:txBody>
                  <a:tcPr/>
                </a:tc>
                <a:tc hMerge="1">
                  <a:txBody>
                    <a:bodyPr/>
                    <a:lstStyle/>
                    <a:p>
                      <a:endParaRPr kumimoji="1" lang="ja-JP" altLang="en-US" dirty="0"/>
                    </a:p>
                  </a:txBody>
                  <a:tcPr/>
                </a:tc>
              </a:tr>
            </a:tbl>
          </a:graphicData>
        </a:graphic>
      </p:graphicFrame>
      <p:sp>
        <p:nvSpPr>
          <p:cNvPr id="6" name="正方形/長方形 5"/>
          <p:cNvSpPr/>
          <p:nvPr/>
        </p:nvSpPr>
        <p:spPr>
          <a:xfrm>
            <a:off x="85604" y="116633"/>
            <a:ext cx="9705528" cy="461665"/>
          </a:xfrm>
          <a:prstGeom prst="rect">
            <a:avLst/>
          </a:prstGeom>
          <a:ln w="19050">
            <a:noFill/>
          </a:ln>
        </p:spPr>
        <p:txBody>
          <a:bodyPr wrap="square" anchor="ctr">
            <a:spAutoFit/>
          </a:bodyPr>
          <a:lstStyle/>
          <a:p>
            <a:pPr marL="174625" indent="-174625" algn="ctr">
              <a:spcBef>
                <a:spcPts val="1200"/>
              </a:spcBef>
            </a:pPr>
            <a:r>
              <a:rPr lang="ja-JP" altLang="en-US" sz="2400" dirty="0" smtClean="0">
                <a:solidFill>
                  <a:prstClr val="black"/>
                </a:solidFill>
                <a:latin typeface="ＤＦ特太ゴシック体" pitchFamily="49" charset="-128"/>
                <a:ea typeface="ＤＦ特太ゴシック体" pitchFamily="49" charset="-128"/>
              </a:rPr>
              <a:t>高額介護サービス費における現役並所得者の取扱案</a:t>
            </a:r>
            <a:endParaRPr lang="en-US" altLang="ja-JP" sz="2400" dirty="0" smtClean="0">
              <a:solidFill>
                <a:prstClr val="black"/>
              </a:solidFill>
              <a:latin typeface="ＤＦ特太ゴシック体" pitchFamily="49" charset="-128"/>
              <a:ea typeface="ＤＦ特太ゴシック体" pitchFamily="49" charset="-128"/>
            </a:endParaRPr>
          </a:p>
        </p:txBody>
      </p:sp>
      <p:sp>
        <p:nvSpPr>
          <p:cNvPr id="7" name="テキスト ボックス 6"/>
          <p:cNvSpPr txBox="1"/>
          <p:nvPr/>
        </p:nvSpPr>
        <p:spPr>
          <a:xfrm>
            <a:off x="3460850" y="6359297"/>
            <a:ext cx="6236051" cy="307777"/>
          </a:xfrm>
          <a:prstGeom prst="rect">
            <a:avLst/>
          </a:prstGeom>
          <a:noFill/>
        </p:spPr>
        <p:txBody>
          <a:bodyPr wrap="square" rtlCol="0">
            <a:spAutoFit/>
          </a:bodyPr>
          <a:lstStyle/>
          <a:p>
            <a:pPr algn="r"/>
            <a:r>
              <a:rPr lang="en-US" altLang="ja-JP" sz="1400" dirty="0" smtClean="0">
                <a:solidFill>
                  <a:prstClr val="black"/>
                </a:solidFill>
              </a:rPr>
              <a:t>※</a:t>
            </a:r>
            <a:r>
              <a:rPr lang="ja-JP" altLang="en-US" sz="1400" dirty="0" smtClean="0">
                <a:solidFill>
                  <a:prstClr val="black"/>
                </a:solidFill>
              </a:rPr>
              <a:t>　現段階で想定しているものであり確定したものではない。</a:t>
            </a:r>
            <a:endParaRPr lang="ja-JP" altLang="en-US" sz="1400" dirty="0">
              <a:solidFill>
                <a:prstClr val="black"/>
              </a:solidFill>
            </a:endParaRPr>
          </a:p>
        </p:txBody>
      </p:sp>
      <p:sp>
        <p:nvSpPr>
          <p:cNvPr id="9" name="正方形/長方形 8"/>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7146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3600" dirty="0" smtClean="0"/>
              <a:t>補足給付の資産勘案等関係</a:t>
            </a:r>
            <a:endParaRPr kumimoji="1" lang="ja-JP" altLang="en-US" sz="3600" dirty="0"/>
          </a:p>
        </p:txBody>
      </p:sp>
      <p:sp>
        <p:nvSpPr>
          <p:cNvPr id="3" name="正方形/長方形 2"/>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707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416" y="44624"/>
            <a:ext cx="9746472" cy="400110"/>
          </a:xfrm>
          <a:prstGeom prst="rect">
            <a:avLst/>
          </a:prstGeom>
          <a:solidFill>
            <a:srgbClr val="FFFF00">
              <a:alpha val="27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補足</a:t>
            </a:r>
            <a:r>
              <a:rPr lang="ja-JP" altLang="en-US" sz="2000" dirty="0">
                <a:solidFill>
                  <a:prstClr val="black"/>
                </a:solidFill>
                <a:latin typeface="HGP創英角ｺﾞｼｯｸUB" pitchFamily="50" charset="-128"/>
                <a:ea typeface="HGP創英角ｺﾞｼｯｸUB" pitchFamily="50" charset="-128"/>
              </a:rPr>
              <a:t>給付</a:t>
            </a:r>
            <a:r>
              <a:rPr lang="ja-JP" altLang="en-US" sz="2000" dirty="0" smtClean="0">
                <a:solidFill>
                  <a:prstClr val="black"/>
                </a:solidFill>
                <a:latin typeface="HGP創英角ｺﾞｼｯｸUB" pitchFamily="50" charset="-128"/>
                <a:ea typeface="HGP創英角ｺﾞｼｯｸUB" pitchFamily="50" charset="-128"/>
              </a:rPr>
              <a:t>の見直し　（資産等の勘案）</a:t>
            </a:r>
            <a:endParaRPr lang="ja-JP" altLang="en-US" sz="2000" dirty="0">
              <a:solidFill>
                <a:prstClr val="black"/>
              </a:solidFill>
              <a:latin typeface="HGP創英角ｺﾞｼｯｸUB" pitchFamily="50" charset="-128"/>
              <a:ea typeface="HGP創英角ｺﾞｼｯｸUB" pitchFamily="50" charset="-128"/>
            </a:endParaRPr>
          </a:p>
        </p:txBody>
      </p:sp>
      <p:sp>
        <p:nvSpPr>
          <p:cNvPr id="14" name="角丸四角形 13"/>
          <p:cNvSpPr/>
          <p:nvPr/>
        </p:nvSpPr>
        <p:spPr>
          <a:xfrm>
            <a:off x="416512" y="4989067"/>
            <a:ext cx="2088232" cy="36003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ja-JP" altLang="en-US" sz="1400" b="1" dirty="0" smtClean="0">
                <a:solidFill>
                  <a:prstClr val="black"/>
                </a:solidFill>
              </a:rPr>
              <a:t>預貯金等</a:t>
            </a:r>
            <a:endParaRPr lang="ja-JP" altLang="en-US" sz="1400" b="1" dirty="0">
              <a:solidFill>
                <a:prstClr val="black"/>
              </a:solidFill>
            </a:endParaRPr>
          </a:p>
        </p:txBody>
      </p:sp>
      <p:sp>
        <p:nvSpPr>
          <p:cNvPr id="17" name="角丸四角形 16"/>
          <p:cNvSpPr/>
          <p:nvPr/>
        </p:nvSpPr>
        <p:spPr>
          <a:xfrm>
            <a:off x="398634" y="6238486"/>
            <a:ext cx="2088000" cy="358866"/>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非課税</a:t>
            </a:r>
            <a:r>
              <a:rPr lang="ja-JP" altLang="en-US" sz="1400" b="1" dirty="0" smtClean="0">
                <a:solidFill>
                  <a:prstClr val="black"/>
                </a:solidFill>
              </a:rPr>
              <a:t>年金収入</a:t>
            </a:r>
            <a:endParaRPr lang="ja-JP" altLang="en-US" sz="1400" b="1" dirty="0">
              <a:solidFill>
                <a:prstClr val="black"/>
              </a:solidFill>
            </a:endParaRPr>
          </a:p>
        </p:txBody>
      </p:sp>
      <p:sp>
        <p:nvSpPr>
          <p:cNvPr id="18" name="右矢印 17"/>
          <p:cNvSpPr/>
          <p:nvPr/>
        </p:nvSpPr>
        <p:spPr>
          <a:xfrm>
            <a:off x="2593854" y="4987893"/>
            <a:ext cx="753638"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1" name="右矢印 20"/>
          <p:cNvSpPr/>
          <p:nvPr/>
        </p:nvSpPr>
        <p:spPr>
          <a:xfrm>
            <a:off x="2555631" y="6237312"/>
            <a:ext cx="774971"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2" name="角丸四角形 21"/>
          <p:cNvSpPr/>
          <p:nvPr/>
        </p:nvSpPr>
        <p:spPr>
          <a:xfrm>
            <a:off x="3386710" y="4871112"/>
            <a:ext cx="6269427" cy="620887"/>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fontAlgn="base">
              <a:lnSpc>
                <a:spcPts val="1400"/>
              </a:lnSpc>
              <a:spcBef>
                <a:spcPct val="0"/>
              </a:spcBef>
              <a:spcAft>
                <a:spcPct val="0"/>
              </a:spcAft>
            </a:pPr>
            <a:r>
              <a:rPr lang="ja-JP" altLang="en-US" sz="1300" u="sng" spc="-100" dirty="0">
                <a:solidFill>
                  <a:prstClr val="black"/>
                </a:solidFill>
                <a:latin typeface="ＭＳ ゴシック" pitchFamily="49" charset="-128"/>
                <a:ea typeface="ＭＳ ゴシック" pitchFamily="49" charset="-128"/>
              </a:rPr>
              <a:t>一定額超の預貯金等（単身では</a:t>
            </a:r>
            <a:r>
              <a:rPr lang="en-US" altLang="ja-JP" sz="1300" u="sng" spc="-100" dirty="0">
                <a:solidFill>
                  <a:prstClr val="black"/>
                </a:solidFill>
                <a:latin typeface="ＭＳ ゴシック" pitchFamily="49" charset="-128"/>
                <a:ea typeface="ＭＳ ゴシック" pitchFamily="49" charset="-128"/>
              </a:rPr>
              <a:t>1000</a:t>
            </a:r>
            <a:r>
              <a:rPr lang="ja-JP" altLang="en-US" sz="1300" u="sng" spc="-100" dirty="0" smtClean="0">
                <a:solidFill>
                  <a:prstClr val="black"/>
                </a:solidFill>
                <a:latin typeface="ＭＳ ゴシック" pitchFamily="49" charset="-128"/>
                <a:ea typeface="ＭＳ ゴシック" pitchFamily="49" charset="-128"/>
              </a:rPr>
              <a:t>万円超、</a:t>
            </a:r>
            <a:r>
              <a:rPr lang="ja-JP" altLang="en-US" sz="1300" u="sng" spc="-100" dirty="0">
                <a:solidFill>
                  <a:prstClr val="black"/>
                </a:solidFill>
                <a:latin typeface="ＭＳ ゴシック" pitchFamily="49" charset="-128"/>
                <a:ea typeface="ＭＳ ゴシック" pitchFamily="49" charset="-128"/>
              </a:rPr>
              <a:t>夫婦世帯では</a:t>
            </a:r>
            <a:r>
              <a:rPr lang="en-US" altLang="ja-JP" sz="1300" u="sng" spc="-100" dirty="0">
                <a:solidFill>
                  <a:prstClr val="black"/>
                </a:solidFill>
                <a:latin typeface="ＭＳ ゴシック" pitchFamily="49" charset="-128"/>
                <a:ea typeface="ＭＳ ゴシック" pitchFamily="49" charset="-128"/>
              </a:rPr>
              <a:t>2000</a:t>
            </a:r>
            <a:r>
              <a:rPr lang="ja-JP" altLang="en-US" sz="1300" u="sng" spc="-100" dirty="0">
                <a:solidFill>
                  <a:prstClr val="black"/>
                </a:solidFill>
                <a:latin typeface="ＭＳ ゴシック" pitchFamily="49" charset="-128"/>
                <a:ea typeface="ＭＳ ゴシック" pitchFamily="49" charset="-128"/>
              </a:rPr>
              <a:t>万</a:t>
            </a:r>
            <a:r>
              <a:rPr lang="ja-JP" altLang="en-US" sz="1300" u="sng" spc="-100" dirty="0" smtClean="0">
                <a:solidFill>
                  <a:prstClr val="black"/>
                </a:solidFill>
                <a:latin typeface="ＭＳ ゴシック" pitchFamily="49" charset="-128"/>
                <a:ea typeface="ＭＳ ゴシック" pitchFamily="49" charset="-128"/>
              </a:rPr>
              <a:t>円超程度</a:t>
            </a:r>
            <a:r>
              <a:rPr lang="ja-JP" altLang="en-US" sz="1300" u="sng" spc="-100" dirty="0">
                <a:solidFill>
                  <a:prstClr val="black"/>
                </a:solidFill>
                <a:latin typeface="ＭＳ ゴシック" pitchFamily="49" charset="-128"/>
                <a:ea typeface="ＭＳ ゴシック" pitchFamily="49" charset="-128"/>
              </a:rPr>
              <a:t>を想定）</a:t>
            </a:r>
            <a:r>
              <a:rPr lang="ja-JP" altLang="en-US" sz="1300" spc="-100" dirty="0">
                <a:solidFill>
                  <a:prstClr val="black"/>
                </a:solidFill>
                <a:latin typeface="ＭＳ ゴシック" pitchFamily="49" charset="-128"/>
                <a:ea typeface="ＭＳ ゴシック" pitchFamily="49" charset="-128"/>
              </a:rPr>
              <a:t>がある場合には、</a:t>
            </a:r>
            <a:r>
              <a:rPr lang="ja-JP" altLang="en-US" sz="1300" spc="-100" dirty="0" smtClean="0">
                <a:solidFill>
                  <a:prstClr val="black"/>
                </a:solidFill>
                <a:latin typeface="ＭＳ ゴシック" pitchFamily="49" charset="-128"/>
                <a:ea typeface="ＭＳ ゴシック" pitchFamily="49" charset="-128"/>
              </a:rPr>
              <a:t>対象外。　→本人の申告で判定。金融機関への照会、不正受給に対するペナルティ（加算金）を設ける</a:t>
            </a:r>
            <a:endParaRPr lang="ja-JP" altLang="en-US" sz="1300" dirty="0">
              <a:solidFill>
                <a:prstClr val="black"/>
              </a:solidFill>
            </a:endParaRPr>
          </a:p>
        </p:txBody>
      </p:sp>
      <p:sp>
        <p:nvSpPr>
          <p:cNvPr id="25" name="角丸四角形 24"/>
          <p:cNvSpPr/>
          <p:nvPr/>
        </p:nvSpPr>
        <p:spPr>
          <a:xfrm>
            <a:off x="3368849" y="6237312"/>
            <a:ext cx="6269427" cy="404664"/>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fontAlgn="base">
              <a:spcBef>
                <a:spcPct val="0"/>
              </a:spcBef>
              <a:spcAft>
                <a:spcPct val="0"/>
              </a:spcAft>
            </a:pPr>
            <a:r>
              <a:rPr lang="ja-JP" altLang="en-US" sz="1300" spc="-100" dirty="0" smtClean="0">
                <a:solidFill>
                  <a:prstClr val="black"/>
                </a:solidFill>
                <a:latin typeface="ＭＳ ゴシック" pitchFamily="49" charset="-128"/>
                <a:ea typeface="ＭＳ ゴシック" pitchFamily="49" charset="-128"/>
              </a:rPr>
              <a:t>補足</a:t>
            </a:r>
            <a:r>
              <a:rPr lang="ja-JP" altLang="en-US" sz="1300" spc="-100" dirty="0">
                <a:solidFill>
                  <a:prstClr val="black"/>
                </a:solidFill>
                <a:latin typeface="ＭＳ ゴシック" pitchFamily="49" charset="-128"/>
                <a:ea typeface="ＭＳ ゴシック" pitchFamily="49" charset="-128"/>
              </a:rPr>
              <a:t>給付</a:t>
            </a:r>
            <a:r>
              <a:rPr lang="ja-JP" altLang="en-US" sz="1300" spc="-100" dirty="0" smtClean="0">
                <a:solidFill>
                  <a:prstClr val="black"/>
                </a:solidFill>
                <a:latin typeface="ＭＳ ゴシック" pitchFamily="49" charset="-128"/>
                <a:ea typeface="ＭＳ ゴシック" pitchFamily="49" charset="-128"/>
              </a:rPr>
              <a:t>の支給段階の判定に当たり、</a:t>
            </a:r>
            <a:r>
              <a:rPr lang="ja-JP" altLang="en-US" sz="1300" u="sng" spc="-100" dirty="0" smtClean="0">
                <a:solidFill>
                  <a:prstClr val="black"/>
                </a:solidFill>
                <a:latin typeface="ＭＳ ゴシック" pitchFamily="49" charset="-128"/>
                <a:ea typeface="ＭＳ ゴシック" pitchFamily="49" charset="-128"/>
              </a:rPr>
              <a:t>非課税年金（遺族年金・障害年金）</a:t>
            </a:r>
            <a:r>
              <a:rPr lang="ja-JP" altLang="en-US" sz="1300" spc="-100" dirty="0" smtClean="0">
                <a:solidFill>
                  <a:prstClr val="black"/>
                </a:solidFill>
                <a:latin typeface="ＭＳ ゴシック" pitchFamily="49" charset="-128"/>
                <a:ea typeface="ＭＳ ゴシック" pitchFamily="49" charset="-128"/>
              </a:rPr>
              <a:t>も</a:t>
            </a:r>
            <a:r>
              <a:rPr lang="ja-JP" altLang="en-US" sz="1300" spc="-100" dirty="0">
                <a:solidFill>
                  <a:prstClr val="black"/>
                </a:solidFill>
                <a:latin typeface="ＭＳ ゴシック" pitchFamily="49" charset="-128"/>
                <a:ea typeface="ＭＳ ゴシック" pitchFamily="49" charset="-128"/>
              </a:rPr>
              <a:t>勘案</a:t>
            </a:r>
            <a:r>
              <a:rPr lang="ja-JP" altLang="en-US" sz="1300" spc="-100" dirty="0" smtClean="0">
                <a:solidFill>
                  <a:prstClr val="black"/>
                </a:solidFill>
                <a:latin typeface="ＭＳ ゴシック" pitchFamily="49" charset="-128"/>
                <a:ea typeface="ＭＳ ゴシック" pitchFamily="49" charset="-128"/>
              </a:rPr>
              <a:t>する</a:t>
            </a:r>
            <a:endParaRPr lang="en-US" altLang="ja-JP" sz="1300" spc="-100" dirty="0" smtClean="0">
              <a:solidFill>
                <a:prstClr val="black"/>
              </a:solidFill>
              <a:latin typeface="ＭＳ ゴシック" pitchFamily="49" charset="-128"/>
            </a:endParaRPr>
          </a:p>
        </p:txBody>
      </p:sp>
      <p:sp>
        <p:nvSpPr>
          <p:cNvPr id="27" name="正方形/長方形 26"/>
          <p:cNvSpPr/>
          <p:nvPr/>
        </p:nvSpPr>
        <p:spPr>
          <a:xfrm>
            <a:off x="129052" y="620688"/>
            <a:ext cx="9504494" cy="10801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　施設</a:t>
            </a:r>
            <a:r>
              <a:rPr lang="ja-JP" altLang="en-US" sz="1300" spc="-100" dirty="0">
                <a:solidFill>
                  <a:prstClr val="black"/>
                </a:solidFill>
                <a:latin typeface="ＭＳ ゴシック" pitchFamily="49" charset="-128"/>
              </a:rPr>
              <a:t>入所</a:t>
            </a:r>
            <a:r>
              <a:rPr lang="ja-JP" altLang="en-US" sz="1300" spc="-100" dirty="0" smtClean="0">
                <a:solidFill>
                  <a:prstClr val="black"/>
                </a:solidFill>
                <a:latin typeface="ＭＳ ゴシック" pitchFamily="49" charset="-128"/>
              </a:rPr>
              <a:t>等</a:t>
            </a:r>
            <a:r>
              <a:rPr lang="ja-JP" altLang="en-US" sz="1300" spc="-100" dirty="0">
                <a:solidFill>
                  <a:prstClr val="black"/>
                </a:solidFill>
                <a:latin typeface="ＭＳ ゴシック" pitchFamily="49" charset="-128"/>
              </a:rPr>
              <a:t>にかかる費用のうち、食費及び居住費は本人の自己負担が原則となっているが</a:t>
            </a:r>
            <a:r>
              <a:rPr lang="ja-JP" altLang="en-US" sz="1300" spc="-100" dirty="0" smtClean="0">
                <a:solidFill>
                  <a:prstClr val="black"/>
                </a:solidFill>
                <a:latin typeface="ＭＳ ゴシック" pitchFamily="49" charset="-128"/>
              </a:rPr>
              <a:t>、住民税</a:t>
            </a:r>
            <a:r>
              <a:rPr lang="ja-JP" altLang="en-US" sz="1300" spc="-100" dirty="0">
                <a:solidFill>
                  <a:prstClr val="black"/>
                </a:solidFill>
                <a:latin typeface="ＭＳ ゴシック" pitchFamily="49" charset="-128"/>
              </a:rPr>
              <a:t>非課税世帯である入居者については、その申請に基づき、補足給付を支給し負担を軽減</a:t>
            </a:r>
            <a:r>
              <a:rPr lang="ja-JP" altLang="en-US" sz="1300" spc="-100" dirty="0" smtClean="0">
                <a:solidFill>
                  <a:prstClr val="black"/>
                </a:solidFill>
                <a:latin typeface="ＭＳ ゴシック" pitchFamily="49" charset="-128"/>
              </a:rPr>
              <a:t>。</a:t>
            </a:r>
            <a:endParaRPr lang="en-US" altLang="ja-JP" sz="1300" spc="-100" dirty="0" smtClean="0">
              <a:solidFill>
                <a:prstClr val="black"/>
              </a:solidFill>
              <a:latin typeface="ＭＳ ゴシック" pitchFamily="49" charset="-128"/>
            </a:endParaRPr>
          </a:p>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r>
              <a:rPr lang="ja-JP" altLang="en-US" sz="1300" spc="-100" dirty="0" smtClean="0">
                <a:solidFill>
                  <a:prstClr val="black"/>
                </a:solidFill>
                <a:latin typeface="ＭＳ ゴシック" pitchFamily="49" charset="-128"/>
              </a:rPr>
              <a:t>福祉的</a:t>
            </a:r>
            <a:r>
              <a:rPr lang="ja-JP" altLang="en-US" sz="1300" spc="-100" dirty="0">
                <a:solidFill>
                  <a:prstClr val="black"/>
                </a:solidFill>
                <a:latin typeface="ＭＳ ゴシック" pitchFamily="49" charset="-128"/>
              </a:rPr>
              <a:t>な性格や経過的な性格を</a:t>
            </a:r>
            <a:r>
              <a:rPr lang="ja-JP" altLang="en-US" sz="1300" spc="-100" dirty="0" smtClean="0">
                <a:solidFill>
                  <a:prstClr val="black"/>
                </a:solidFill>
                <a:latin typeface="ＭＳ ゴシック" pitchFamily="49" charset="-128"/>
              </a:rPr>
              <a:t>有する制度</a:t>
            </a:r>
            <a:r>
              <a:rPr lang="ja-JP" altLang="en-US" sz="1300" spc="-100" dirty="0">
                <a:solidFill>
                  <a:prstClr val="black"/>
                </a:solidFill>
                <a:latin typeface="ＭＳ ゴシック" pitchFamily="49" charset="-128"/>
              </a:rPr>
              <a:t>で</a:t>
            </a:r>
            <a:r>
              <a:rPr lang="ja-JP" altLang="en-US" sz="1300" spc="-100" dirty="0" smtClean="0">
                <a:solidFill>
                  <a:prstClr val="black"/>
                </a:solidFill>
                <a:latin typeface="ＭＳ ゴシック" pitchFamily="49" charset="-128"/>
              </a:rPr>
              <a:t>あり、預貯金を</a:t>
            </a:r>
            <a:r>
              <a:rPr lang="ja-JP" altLang="en-US" sz="1300" spc="-100" dirty="0">
                <a:solidFill>
                  <a:prstClr val="black"/>
                </a:solidFill>
                <a:latin typeface="ＭＳ ゴシック" pitchFamily="49" charset="-128"/>
              </a:rPr>
              <a:t>保有するにもかかわらず、保険料を財源と</a:t>
            </a:r>
            <a:r>
              <a:rPr lang="ja-JP" altLang="en-US" sz="1300" spc="-100" dirty="0" smtClean="0">
                <a:solidFill>
                  <a:prstClr val="black"/>
                </a:solidFill>
                <a:latin typeface="ＭＳ ゴシック" pitchFamily="49" charset="-128"/>
              </a:rPr>
              <a:t>した給付</a:t>
            </a:r>
            <a:r>
              <a:rPr lang="ja-JP" altLang="en-US" sz="1300" spc="-100" dirty="0">
                <a:solidFill>
                  <a:prstClr val="black"/>
                </a:solidFill>
                <a:latin typeface="ＭＳ ゴシック" pitchFamily="49" charset="-128"/>
              </a:rPr>
              <a:t>が行われることは不公平であることから、資産を勘案する等の見直しを行う</a:t>
            </a: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endParaRPr lang="en-US" altLang="ja-JP" sz="1300" dirty="0" smtClean="0">
              <a:solidFill>
                <a:prstClr val="black"/>
              </a:solidFill>
              <a:latin typeface="ＭＳ Ｐゴシック"/>
            </a:endParaRPr>
          </a:p>
        </p:txBody>
      </p:sp>
      <p:grpSp>
        <p:nvGrpSpPr>
          <p:cNvPr id="11" name="グループ化 10"/>
          <p:cNvGrpSpPr/>
          <p:nvPr/>
        </p:nvGrpSpPr>
        <p:grpSpPr>
          <a:xfrm>
            <a:off x="163518" y="3094405"/>
            <a:ext cx="920886" cy="1200329"/>
            <a:chOff x="4637959" y="2890264"/>
            <a:chExt cx="920886" cy="1200329"/>
          </a:xfrm>
        </p:grpSpPr>
        <p:sp>
          <p:nvSpPr>
            <p:cNvPr id="49" name="正方形/長方形 48"/>
            <p:cNvSpPr/>
            <p:nvPr/>
          </p:nvSpPr>
          <p:spPr>
            <a:xfrm>
              <a:off x="4637959" y="2920392"/>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4640418" y="3291556"/>
              <a:ext cx="216024"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4637959" y="3674075"/>
              <a:ext cx="216024"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テキスト ボックス 51"/>
            <p:cNvSpPr txBox="1"/>
            <p:nvPr/>
          </p:nvSpPr>
          <p:spPr>
            <a:xfrm>
              <a:off x="4806716" y="2890264"/>
              <a:ext cx="752129" cy="1200329"/>
            </a:xfrm>
            <a:prstGeom prst="rect">
              <a:avLst/>
            </a:prstGeom>
            <a:noFill/>
          </p:spPr>
          <p:txBody>
            <a:bodyPr wrap="none" rtlCol="0">
              <a:spAutoFit/>
            </a:bodyPr>
            <a:lstStyle/>
            <a:p>
              <a:r>
                <a:rPr lang="ja-JP" altLang="en-US" sz="1200" dirty="0" smtClean="0">
                  <a:solidFill>
                    <a:prstClr val="black"/>
                  </a:solidFill>
                </a:rPr>
                <a:t>居住費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食費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１割負担</a:t>
              </a:r>
              <a:endParaRPr lang="en-US" altLang="ja-JP" sz="1200" dirty="0" smtClean="0">
                <a:solidFill>
                  <a:prstClr val="black"/>
                </a:solidFill>
              </a:endParaRPr>
            </a:p>
            <a:p>
              <a:endParaRPr lang="ja-JP" altLang="en-US" sz="1200" dirty="0">
                <a:solidFill>
                  <a:prstClr val="black"/>
                </a:solidFill>
              </a:endParaRPr>
            </a:p>
          </p:txBody>
        </p:sp>
      </p:grpSp>
      <p:graphicFrame>
        <p:nvGraphicFramePr>
          <p:cNvPr id="26" name="コンテンツ プレースホルダ 4"/>
          <p:cNvGraphicFramePr>
            <a:graphicFrameLocks/>
          </p:cNvGraphicFramePr>
          <p:nvPr>
            <p:extLst>
              <p:ext uri="{D42A27DB-BD31-4B8C-83A1-F6EECF244321}">
                <p14:modId xmlns:p14="http://schemas.microsoft.com/office/powerpoint/2010/main" val="1966663991"/>
              </p:ext>
            </p:extLst>
          </p:nvPr>
        </p:nvGraphicFramePr>
        <p:xfrm>
          <a:off x="708338" y="2025721"/>
          <a:ext cx="4378856" cy="2414047"/>
        </p:xfrm>
        <a:graphic>
          <a:graphicData uri="http://schemas.openxmlformats.org/drawingml/2006/chart">
            <c:chart xmlns:c="http://schemas.openxmlformats.org/drawingml/2006/chart" xmlns:r="http://schemas.openxmlformats.org/officeDocument/2006/relationships" r:id="rId2"/>
          </a:graphicData>
        </a:graphic>
      </p:graphicFrame>
      <p:sp>
        <p:nvSpPr>
          <p:cNvPr id="28" name="正方形/長方形 27"/>
          <p:cNvSpPr/>
          <p:nvPr/>
        </p:nvSpPr>
        <p:spPr>
          <a:xfrm>
            <a:off x="2629280" y="3028036"/>
            <a:ext cx="1326147" cy="36804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ja-JP" altLang="en-US">
              <a:solidFill>
                <a:prstClr val="white"/>
              </a:solidFill>
            </a:endParaRPr>
          </a:p>
        </p:txBody>
      </p:sp>
      <p:sp>
        <p:nvSpPr>
          <p:cNvPr id="32" name="テキスト ボックス 31"/>
          <p:cNvSpPr txBox="1"/>
          <p:nvPr/>
        </p:nvSpPr>
        <p:spPr>
          <a:xfrm>
            <a:off x="3534540" y="3409431"/>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8.5</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38" name="テキスト ボックス 37"/>
          <p:cNvSpPr txBox="1"/>
          <p:nvPr/>
        </p:nvSpPr>
        <p:spPr>
          <a:xfrm>
            <a:off x="99359" y="1894204"/>
            <a:ext cx="5078925" cy="307777"/>
          </a:xfrm>
          <a:prstGeom prst="rect">
            <a:avLst/>
          </a:prstGeom>
          <a:noFill/>
        </p:spPr>
        <p:txBody>
          <a:bodyPr wrap="square" rtlCol="0">
            <a:spAutoFit/>
          </a:bodyPr>
          <a:lstStyle/>
          <a:p>
            <a:r>
              <a:rPr lang="ja-JP" altLang="en-US" sz="1400" b="1" dirty="0" smtClean="0">
                <a:solidFill>
                  <a:prstClr val="black"/>
                </a:solidFill>
                <a:latin typeface="ＭＳ Ｐゴシック"/>
              </a:rPr>
              <a:t>＜現在の補足給付と施設利用者負担＞</a:t>
            </a:r>
            <a:endParaRPr lang="ja-JP" altLang="en-US" sz="1400" b="1" dirty="0">
              <a:solidFill>
                <a:prstClr val="black"/>
              </a:solidFill>
              <a:latin typeface="ＭＳ Ｐゴシック"/>
            </a:endParaRPr>
          </a:p>
        </p:txBody>
      </p:sp>
      <p:cxnSp>
        <p:nvCxnSpPr>
          <p:cNvPr id="40" name="直線矢印コネクタ 39"/>
          <p:cNvCxnSpPr>
            <a:stCxn id="53" idx="2"/>
          </p:cNvCxnSpPr>
          <p:nvPr/>
        </p:nvCxnSpPr>
        <p:spPr>
          <a:xfrm flipH="1">
            <a:off x="3419499" y="2830356"/>
            <a:ext cx="233396" cy="25489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p:cNvCxnSpPr>
            <a:stCxn id="54" idx="2"/>
          </p:cNvCxnSpPr>
          <p:nvPr/>
        </p:nvCxnSpPr>
        <p:spPr>
          <a:xfrm flipH="1">
            <a:off x="2428761" y="2914354"/>
            <a:ext cx="19675" cy="58779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2" name="直線矢印コネクタ 41"/>
          <p:cNvCxnSpPr>
            <a:stCxn id="55" idx="2"/>
          </p:cNvCxnSpPr>
          <p:nvPr/>
        </p:nvCxnSpPr>
        <p:spPr>
          <a:xfrm>
            <a:off x="1217586" y="2960434"/>
            <a:ext cx="73202" cy="54171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3" name="角丸四角形 52"/>
          <p:cNvSpPr/>
          <p:nvPr/>
        </p:nvSpPr>
        <p:spPr>
          <a:xfrm>
            <a:off x="3076831" y="2218306"/>
            <a:ext cx="1152128"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2.0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2.2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4" name="角丸四角形 53"/>
          <p:cNvSpPr/>
          <p:nvPr/>
        </p:nvSpPr>
        <p:spPr>
          <a:xfrm>
            <a:off x="1863370" y="230230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3.0</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5" name="角丸四角形 54"/>
          <p:cNvSpPr/>
          <p:nvPr/>
        </p:nvSpPr>
        <p:spPr>
          <a:xfrm>
            <a:off x="632520" y="234838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3.3</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10" name="右中かっこ 9"/>
          <p:cNvSpPr/>
          <p:nvPr/>
        </p:nvSpPr>
        <p:spPr>
          <a:xfrm>
            <a:off x="3652920" y="3085524"/>
            <a:ext cx="144617" cy="111293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8" name="テキスト ボックス 57"/>
          <p:cNvSpPr txBox="1"/>
          <p:nvPr/>
        </p:nvSpPr>
        <p:spPr>
          <a:xfrm>
            <a:off x="4826969" y="3621404"/>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13</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59" name="右中かっこ 58"/>
          <p:cNvSpPr/>
          <p:nvPr/>
        </p:nvSpPr>
        <p:spPr>
          <a:xfrm>
            <a:off x="4728855" y="2518460"/>
            <a:ext cx="263547" cy="1679998"/>
          </a:xfrm>
          <a:prstGeom prst="rightBrace">
            <a:avLst>
              <a:gd name="adj1" fmla="val 8333"/>
              <a:gd name="adj2" fmla="val 8023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2458169" y="360539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5.2</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61" name="右中かっこ 60"/>
          <p:cNvSpPr/>
          <p:nvPr/>
        </p:nvSpPr>
        <p:spPr>
          <a:xfrm>
            <a:off x="2576549"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aphicFrame>
        <p:nvGraphicFramePr>
          <p:cNvPr id="65" name="表 64"/>
          <p:cNvGraphicFramePr>
            <a:graphicFrameLocks noGrp="1"/>
          </p:cNvGraphicFramePr>
          <p:nvPr>
            <p:extLst>
              <p:ext uri="{D42A27DB-BD31-4B8C-83A1-F6EECF244321}">
                <p14:modId xmlns:p14="http://schemas.microsoft.com/office/powerpoint/2010/main" val="3093701148"/>
              </p:ext>
            </p:extLst>
          </p:nvPr>
        </p:nvGraphicFramePr>
        <p:xfrm>
          <a:off x="5876335" y="2360323"/>
          <a:ext cx="3861916" cy="1828800"/>
        </p:xfrm>
        <a:graphic>
          <a:graphicData uri="http://schemas.openxmlformats.org/drawingml/2006/table">
            <a:tbl>
              <a:tblPr firstRow="1" bandRow="1">
                <a:tableStyleId>{5940675A-B579-460E-94D1-54222C63F5DA}</a:tableStyleId>
              </a:tblPr>
              <a:tblGrid>
                <a:gridCol w="700114"/>
                <a:gridCol w="3161802"/>
              </a:tblGrid>
              <a:tr h="355568">
                <a:tc>
                  <a:txBody>
                    <a:bodyPr/>
                    <a:lstStyle/>
                    <a:p>
                      <a:pPr algn="ctr"/>
                      <a:r>
                        <a:rPr kumimoji="1" lang="ja-JP" altLang="en-US" sz="1200" spc="-100" baseline="0" dirty="0" smtClean="0"/>
                        <a:t>第</a:t>
                      </a:r>
                      <a:r>
                        <a:rPr kumimoji="1" lang="en-US" altLang="ja-JP" sz="1200" spc="-100" baseline="0" dirty="0" smtClean="0"/>
                        <a:t>1</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smtClean="0"/>
                        <a:t>・生活保護受給者</a:t>
                      </a:r>
                    </a:p>
                    <a:p>
                      <a:r>
                        <a:rPr kumimoji="1" lang="ja-JP" altLang="en-US" sz="1200" spc="-100" baseline="0" dirty="0" smtClean="0"/>
                        <a:t>・市町村民税世帯非課税の老齢福祉年金受給者</a:t>
                      </a:r>
                      <a:endParaRPr kumimoji="1" lang="en-US" altLang="ja-JP" sz="1200" spc="-100" baseline="0" dirty="0" smtClean="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2</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課税年金収入額＋合計所得金額が</a:t>
                      </a:r>
                      <a:r>
                        <a:rPr kumimoji="1" lang="en-US" altLang="ja-JP" sz="1200" spc="-100" baseline="0" dirty="0" smtClean="0"/>
                        <a:t>80</a:t>
                      </a:r>
                      <a:r>
                        <a:rPr kumimoji="1" lang="ja-JP" altLang="en-US" sz="1200" spc="-100" baseline="0" dirty="0" smtClean="0"/>
                        <a:t>万円以下</a:t>
                      </a:r>
                      <a:endParaRPr kumimoji="1" lang="ja-JP" altLang="en-US" sz="1200" spc="-100" baseline="0" dirty="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3</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　利用者負担第２段階該当者以外</a:t>
                      </a:r>
                      <a:endParaRPr kumimoji="1" lang="ja-JP" altLang="en-US" sz="1200" spc="-100" baseline="0" dirty="0"/>
                    </a:p>
                  </a:txBody>
                  <a:tcPr anchor="ctr">
                    <a:solidFill>
                      <a:schemeClr val="bg1"/>
                    </a:solidFill>
                  </a:tcPr>
                </a:tc>
              </a:tr>
              <a:tr h="355568">
                <a:tc>
                  <a:txBody>
                    <a:bodyPr/>
                    <a:lstStyle/>
                    <a:p>
                      <a:pPr algn="ctr"/>
                      <a:r>
                        <a:rPr kumimoji="1" lang="ja-JP" altLang="en-US" sz="1200" spc="-100" baseline="0" dirty="0" smtClean="0"/>
                        <a:t>第</a:t>
                      </a:r>
                      <a:r>
                        <a:rPr kumimoji="1" lang="en-US" altLang="ja-JP" sz="1200" spc="-100" baseline="0" dirty="0" smtClean="0"/>
                        <a:t>4</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r>
                        <a:rPr kumimoji="1" lang="ja-JP" altLang="en-US" sz="1200" spc="-100" baseline="0" dirty="0" smtClean="0"/>
                        <a:t>・市町村民税本人非課税・世帯課税</a:t>
                      </a:r>
                      <a:endParaRPr kumimoji="1" lang="en-US" altLang="ja-JP" sz="1200" spc="-100" baseline="0" dirty="0" smtClean="0"/>
                    </a:p>
                    <a:p>
                      <a:r>
                        <a:rPr kumimoji="1" lang="ja-JP" altLang="en-US" sz="1200" spc="-100" baseline="0" dirty="0" smtClean="0"/>
                        <a:t>・市町村民税本人課税者</a:t>
                      </a:r>
                      <a:endParaRPr kumimoji="1" lang="ja-JP" altLang="en-US" sz="1200" spc="-100" baseline="0" dirty="0"/>
                    </a:p>
                  </a:txBody>
                  <a:tcPr anchor="ctr">
                    <a:solidFill>
                      <a:schemeClr val="bg1"/>
                    </a:solidFill>
                  </a:tcPr>
                </a:tc>
              </a:tr>
            </a:tbl>
          </a:graphicData>
        </a:graphic>
      </p:graphicFrame>
      <p:sp>
        <p:nvSpPr>
          <p:cNvPr id="69" name="テキスト ボックス 68"/>
          <p:cNvSpPr txBox="1"/>
          <p:nvPr/>
        </p:nvSpPr>
        <p:spPr>
          <a:xfrm>
            <a:off x="1422842" y="362140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4.9</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70" name="右中かっこ 69"/>
          <p:cNvSpPr/>
          <p:nvPr/>
        </p:nvSpPr>
        <p:spPr>
          <a:xfrm>
            <a:off x="1541203"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Rectangle 8"/>
          <p:cNvSpPr>
            <a:spLocks noChangeArrowheads="1"/>
          </p:cNvSpPr>
          <p:nvPr/>
        </p:nvSpPr>
        <p:spPr bwMode="auto">
          <a:xfrm>
            <a:off x="5178284" y="2578723"/>
            <a:ext cx="701610" cy="1043721"/>
          </a:xfrm>
          <a:prstGeom prst="rect">
            <a:avLst/>
          </a:prstGeom>
          <a:noFill/>
          <a:ln w="9525" algn="ctr">
            <a:noFill/>
            <a:miter lim="800000"/>
            <a:headEnd/>
            <a:tailEnd/>
          </a:ln>
        </p:spPr>
        <p:txBody>
          <a:bodyPr vert="eaVert" wrap="none" anchor="ctr"/>
          <a:lstStyle/>
          <a:p>
            <a:r>
              <a:rPr lang="ja-JP" altLang="en-US" sz="1050" dirty="0">
                <a:solidFill>
                  <a:prstClr val="black"/>
                </a:solidFill>
              </a:rPr>
              <a:t>負担軽減の</a:t>
            </a:r>
            <a:r>
              <a:rPr lang="ja-JP" altLang="en-US" sz="1050" dirty="0" smtClean="0">
                <a:solidFill>
                  <a:prstClr val="black"/>
                </a:solidFill>
              </a:rPr>
              <a:t>対象</a:t>
            </a:r>
            <a:endParaRPr lang="ja-JP" altLang="en-US" sz="1050" dirty="0">
              <a:solidFill>
                <a:prstClr val="black"/>
              </a:solidFill>
            </a:endParaRPr>
          </a:p>
        </p:txBody>
      </p:sp>
      <p:sp>
        <p:nvSpPr>
          <p:cNvPr id="72" name="AutoShape 7"/>
          <p:cNvSpPr>
            <a:spLocks/>
          </p:cNvSpPr>
          <p:nvPr/>
        </p:nvSpPr>
        <p:spPr bwMode="auto">
          <a:xfrm>
            <a:off x="5619542" y="2374565"/>
            <a:ext cx="216024" cy="1361683"/>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sz="1100">
              <a:solidFill>
                <a:prstClr val="black"/>
              </a:solidFill>
            </a:endParaRPr>
          </a:p>
        </p:txBody>
      </p:sp>
      <p:sp>
        <p:nvSpPr>
          <p:cNvPr id="73" name="テキスト ボックス 72"/>
          <p:cNvSpPr txBox="1"/>
          <p:nvPr/>
        </p:nvSpPr>
        <p:spPr>
          <a:xfrm>
            <a:off x="201981" y="4653186"/>
            <a:ext cx="1645756" cy="307777"/>
          </a:xfrm>
          <a:prstGeom prst="rect">
            <a:avLst/>
          </a:prstGeom>
          <a:noFill/>
        </p:spPr>
        <p:txBody>
          <a:bodyPr wrap="square" rtlCol="0">
            <a:spAutoFit/>
          </a:bodyPr>
          <a:lstStyle/>
          <a:p>
            <a:r>
              <a:rPr lang="ja-JP" altLang="en-US" sz="1400" b="1" dirty="0" smtClean="0">
                <a:solidFill>
                  <a:prstClr val="black"/>
                </a:solidFill>
                <a:latin typeface="ＭＳ Ｐゴシック"/>
              </a:rPr>
              <a:t>＜見直し案＞</a:t>
            </a:r>
            <a:endParaRPr lang="ja-JP" altLang="en-US" sz="1400" b="1" dirty="0">
              <a:solidFill>
                <a:prstClr val="black"/>
              </a:solidFill>
              <a:latin typeface="ＭＳ Ｐゴシック"/>
            </a:endParaRPr>
          </a:p>
        </p:txBody>
      </p:sp>
      <p:sp>
        <p:nvSpPr>
          <p:cNvPr id="74" name="テキスト ボックス 73"/>
          <p:cNvSpPr txBox="1"/>
          <p:nvPr/>
        </p:nvSpPr>
        <p:spPr>
          <a:xfrm>
            <a:off x="3194452" y="1936932"/>
            <a:ext cx="1758203"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　ユニット型個室の例</a:t>
            </a:r>
            <a:endParaRPr lang="ja-JP" altLang="en-US" sz="1200" dirty="0">
              <a:solidFill>
                <a:prstClr val="black"/>
              </a:solidFill>
            </a:endParaRPr>
          </a:p>
        </p:txBody>
      </p:sp>
      <p:sp>
        <p:nvSpPr>
          <p:cNvPr id="44" name="角丸四角形 43"/>
          <p:cNvSpPr/>
          <p:nvPr/>
        </p:nvSpPr>
        <p:spPr>
          <a:xfrm>
            <a:off x="416496" y="5662422"/>
            <a:ext cx="2088000" cy="355848"/>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配偶者</a:t>
            </a:r>
            <a:r>
              <a:rPr lang="ja-JP" altLang="en-US" sz="1400" b="1" dirty="0" smtClean="0">
                <a:solidFill>
                  <a:prstClr val="black"/>
                </a:solidFill>
              </a:rPr>
              <a:t>の所得</a:t>
            </a:r>
            <a:endParaRPr lang="ja-JP" altLang="en-US" sz="1400" b="1" dirty="0">
              <a:solidFill>
                <a:prstClr val="black"/>
              </a:solidFill>
            </a:endParaRPr>
          </a:p>
        </p:txBody>
      </p:sp>
      <p:sp>
        <p:nvSpPr>
          <p:cNvPr id="45" name="右矢印 44"/>
          <p:cNvSpPr/>
          <p:nvPr/>
        </p:nvSpPr>
        <p:spPr>
          <a:xfrm>
            <a:off x="2576760" y="5664304"/>
            <a:ext cx="7749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46" name="角丸四角形 45"/>
          <p:cNvSpPr/>
          <p:nvPr/>
        </p:nvSpPr>
        <p:spPr>
          <a:xfrm>
            <a:off x="3397814" y="5661248"/>
            <a:ext cx="6269427" cy="432048"/>
          </a:xfrm>
          <a:prstGeom prst="roundRect">
            <a:avLst>
              <a:gd name="adj" fmla="val 7272"/>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base">
              <a:lnSpc>
                <a:spcPts val="1400"/>
              </a:lnSpc>
              <a:spcBef>
                <a:spcPct val="0"/>
              </a:spcBef>
              <a:spcAft>
                <a:spcPct val="0"/>
              </a:spcAft>
            </a:pPr>
            <a:r>
              <a:rPr lang="ja-JP" altLang="en-US" sz="1300" spc="-100" dirty="0">
                <a:solidFill>
                  <a:prstClr val="black"/>
                </a:solidFill>
                <a:latin typeface="ＭＳ ゴシック" pitchFamily="49" charset="-128"/>
                <a:ea typeface="ＭＳ ゴシック" pitchFamily="49" charset="-128"/>
              </a:rPr>
              <a:t>施設入所に際して世帯分離が行われることが多いが、配偶者の所得は、世帯分離後も勘案することとし、</a:t>
            </a:r>
            <a:r>
              <a:rPr lang="ja-JP" altLang="en-US" sz="1300" u="sng" spc="-100" dirty="0">
                <a:solidFill>
                  <a:prstClr val="black"/>
                </a:solidFill>
                <a:latin typeface="ＭＳ ゴシック" pitchFamily="49" charset="-128"/>
                <a:ea typeface="ＭＳ ゴシック" pitchFamily="49" charset="-128"/>
              </a:rPr>
              <a:t>配偶者が課税されている場合は、補足給付の</a:t>
            </a:r>
            <a:r>
              <a:rPr lang="ja-JP" altLang="en-US" sz="1300" u="sng" spc="-100" dirty="0" smtClean="0">
                <a:solidFill>
                  <a:prstClr val="black"/>
                </a:solidFill>
                <a:latin typeface="ＭＳ ゴシック" pitchFamily="49" charset="-128"/>
                <a:ea typeface="ＭＳ ゴシック" pitchFamily="49" charset="-128"/>
              </a:rPr>
              <a:t>対象外</a:t>
            </a:r>
            <a:endParaRPr lang="en-US" altLang="ja-JP" sz="1300" dirty="0" smtClean="0">
              <a:solidFill>
                <a:prstClr val="black"/>
              </a:solidFill>
            </a:endParaRPr>
          </a:p>
        </p:txBody>
      </p:sp>
      <p:sp>
        <p:nvSpPr>
          <p:cNvPr id="2" name="正方形/長方形 1"/>
          <p:cNvSpPr/>
          <p:nvPr/>
        </p:nvSpPr>
        <p:spPr>
          <a:xfrm>
            <a:off x="5762422" y="4198507"/>
            <a:ext cx="4447187" cy="348813"/>
          </a:xfrm>
          <a:prstGeom prst="rect">
            <a:avLst/>
          </a:prstGeom>
        </p:spPr>
        <p:txBody>
          <a:bodyPr wrap="square">
            <a:spAutoFit/>
          </a:bodyPr>
          <a:lstStyle/>
          <a:p>
            <a:pPr marL="180975" indent="-180975" algn="just" fontAlgn="base">
              <a:lnSpc>
                <a:spcPts val="2000"/>
              </a:lnSpc>
              <a:spcBef>
                <a:spcPct val="0"/>
              </a:spcBef>
              <a:spcAft>
                <a:spcPct val="0"/>
              </a:spcAft>
            </a:pP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）認定者数</a:t>
            </a:r>
            <a:r>
              <a:rPr lang="ja-JP" altLang="en-US" sz="1200" dirty="0">
                <a:solidFill>
                  <a:prstClr val="black"/>
                </a:solidFill>
                <a:latin typeface="ＭＳ Ｐゴシック"/>
              </a:rPr>
              <a:t>：１０３万人、給付費：２８４４億円［平成２３年度］</a:t>
            </a:r>
            <a:endParaRPr lang="en-US" altLang="ja-JP" sz="1200" dirty="0">
              <a:solidFill>
                <a:prstClr val="black"/>
              </a:solidFill>
              <a:latin typeface="ＭＳ Ｐゴシック"/>
            </a:endParaRPr>
          </a:p>
        </p:txBody>
      </p:sp>
      <p:sp>
        <p:nvSpPr>
          <p:cNvPr id="43" name="正方形/長方形 42"/>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7974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7"/>
          <p:cNvSpPr>
            <a:spLocks/>
          </p:cNvSpPr>
          <p:nvPr/>
        </p:nvSpPr>
        <p:spPr bwMode="auto">
          <a:xfrm>
            <a:off x="3152808" y="2281315"/>
            <a:ext cx="233892" cy="1224000"/>
          </a:xfrm>
          <a:prstGeom prst="leftBrace">
            <a:avLst>
              <a:gd name="adj1" fmla="val 5833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ja-JP" altLang="en-US">
              <a:solidFill>
                <a:prstClr val="black"/>
              </a:solidFill>
              <a:latin typeface="Arial" pitchFamily="34" charset="0"/>
            </a:endParaRPr>
          </a:p>
        </p:txBody>
      </p:sp>
      <p:sp>
        <p:nvSpPr>
          <p:cNvPr id="13317" name="Rectangle 8"/>
          <p:cNvSpPr>
            <a:spLocks noChangeArrowheads="1"/>
          </p:cNvSpPr>
          <p:nvPr/>
        </p:nvSpPr>
        <p:spPr bwMode="auto">
          <a:xfrm>
            <a:off x="2722392" y="1998759"/>
            <a:ext cx="547354" cy="1789112"/>
          </a:xfrm>
          <a:prstGeom prst="rect">
            <a:avLst/>
          </a:prstGeom>
          <a:noFill/>
          <a:ln w="9525" algn="ctr">
            <a:noFill/>
            <a:miter lim="800000"/>
            <a:headEnd/>
            <a:tailEnd/>
          </a:ln>
        </p:spPr>
        <p:txBody>
          <a:bodyPr vert="eaVert" wrap="none" anchor="ctr"/>
          <a:lstStyle/>
          <a:p>
            <a:pPr fontAlgn="base">
              <a:spcBef>
                <a:spcPct val="0"/>
              </a:spcBef>
              <a:spcAft>
                <a:spcPct val="0"/>
              </a:spcAft>
            </a:pPr>
            <a:r>
              <a:rPr lang="ja-JP" altLang="en-US" sz="1600" dirty="0">
                <a:solidFill>
                  <a:prstClr val="black"/>
                </a:solidFill>
                <a:latin typeface="Arial" pitchFamily="34" charset="0"/>
              </a:rPr>
              <a:t>負担軽減の</a:t>
            </a:r>
            <a:r>
              <a:rPr lang="ja-JP" altLang="en-US" sz="1600" dirty="0" smtClean="0">
                <a:solidFill>
                  <a:prstClr val="black"/>
                </a:solidFill>
                <a:latin typeface="Arial" pitchFamily="34" charset="0"/>
              </a:rPr>
              <a:t>対象</a:t>
            </a:r>
            <a:endParaRPr lang="ja-JP" altLang="en-US" sz="1600" dirty="0">
              <a:solidFill>
                <a:prstClr val="black"/>
              </a:solidFill>
              <a:latin typeface="Arial" pitchFamily="34" charset="0"/>
            </a:endParaRPr>
          </a:p>
        </p:txBody>
      </p:sp>
      <p:sp>
        <p:nvSpPr>
          <p:cNvPr id="836685" name="AutoShape 77"/>
          <p:cNvSpPr>
            <a:spLocks noChangeArrowheads="1"/>
          </p:cNvSpPr>
          <p:nvPr/>
        </p:nvSpPr>
        <p:spPr bwMode="auto">
          <a:xfrm>
            <a:off x="116733" y="620688"/>
            <a:ext cx="9660810" cy="1080120"/>
          </a:xfrm>
          <a:prstGeom prst="roundRect">
            <a:avLst>
              <a:gd name="adj" fmla="val 8884"/>
            </a:avLst>
          </a:prstGeom>
          <a:solidFill>
            <a:schemeClr val="bg1"/>
          </a:solidFill>
          <a:ln w="9525" algn="ctr">
            <a:solidFill>
              <a:schemeClr val="tx1"/>
            </a:solidFill>
            <a:round/>
            <a:headEnd/>
            <a:tailEnd/>
          </a:ln>
          <a:effectLst>
            <a:outerShdw dist="107763" dir="2700000" algn="ctr" rotWithShape="0">
              <a:schemeClr val="bg2">
                <a:alpha val="50000"/>
              </a:schemeClr>
            </a:outerShdw>
          </a:effectLst>
        </p:spPr>
        <p:txBody>
          <a:bodyPr anchor="ctr"/>
          <a:lstStyle/>
          <a:p>
            <a:pPr marL="265113" indent="-265113" fontAlgn="base">
              <a:spcBef>
                <a:spcPct val="0"/>
              </a:spcBef>
              <a:spcAft>
                <a:spcPct val="0"/>
              </a:spcAft>
              <a:defRPr/>
            </a:pPr>
            <a:r>
              <a:rPr lang="en-US" altLang="ja-JP" sz="1600" dirty="0">
                <a:solidFill>
                  <a:prstClr val="black"/>
                </a:solidFill>
                <a:latin typeface="ＭＳ Ｐゴシック"/>
              </a:rPr>
              <a:t>○</a:t>
            </a:r>
            <a:r>
              <a:rPr lang="ja-JP" altLang="en-US" sz="1600" dirty="0">
                <a:solidFill>
                  <a:prstClr val="black"/>
                </a:solidFill>
                <a:latin typeface="ＭＳ Ｐゴシック"/>
              </a:rPr>
              <a:t>　食費・居住費について、利用者負担第１～第３</a:t>
            </a:r>
            <a:r>
              <a:rPr lang="ja-JP" altLang="en-US" sz="1600" dirty="0" smtClean="0">
                <a:solidFill>
                  <a:prstClr val="black"/>
                </a:solidFill>
                <a:latin typeface="ＭＳ Ｐゴシック"/>
              </a:rPr>
              <a:t>段階に該当する方</a:t>
            </a:r>
            <a:r>
              <a:rPr lang="ja-JP" altLang="en-US" sz="1600" dirty="0">
                <a:solidFill>
                  <a:prstClr val="black"/>
                </a:solidFill>
                <a:latin typeface="ＭＳ Ｐゴシック"/>
              </a:rPr>
              <a:t>を対象に</a:t>
            </a:r>
            <a:r>
              <a:rPr lang="ja-JP" altLang="en-US" sz="1600" dirty="0" smtClean="0">
                <a:solidFill>
                  <a:prstClr val="black"/>
                </a:solidFill>
                <a:latin typeface="ＭＳ Ｐゴシック"/>
              </a:rPr>
              <a:t>、</a:t>
            </a:r>
            <a:r>
              <a:rPr lang="ja-JP" altLang="en-US" sz="1600" dirty="0">
                <a:solidFill>
                  <a:prstClr val="black"/>
                </a:solidFill>
                <a:latin typeface="ＭＳ Ｐゴシック"/>
              </a:rPr>
              <a:t>段階</a:t>
            </a:r>
            <a:r>
              <a:rPr lang="ja-JP" altLang="en-US" sz="1600" dirty="0" smtClean="0">
                <a:solidFill>
                  <a:prstClr val="black"/>
                </a:solidFill>
                <a:latin typeface="ＭＳ Ｐゴシック"/>
              </a:rPr>
              <a:t>に応じた自己負担額（負担</a:t>
            </a:r>
            <a:r>
              <a:rPr lang="ja-JP" altLang="en-US" sz="1600" dirty="0">
                <a:solidFill>
                  <a:prstClr val="black"/>
                </a:solidFill>
                <a:latin typeface="ＭＳ Ｐゴシック"/>
              </a:rPr>
              <a:t>限度</a:t>
            </a:r>
            <a:r>
              <a:rPr lang="ja-JP" altLang="en-US" sz="1600" dirty="0" smtClean="0">
                <a:solidFill>
                  <a:prstClr val="black"/>
                </a:solidFill>
                <a:latin typeface="ＭＳ Ｐゴシック"/>
              </a:rPr>
              <a:t>額）を</a:t>
            </a:r>
            <a:r>
              <a:rPr lang="ja-JP" altLang="en-US" sz="1600" dirty="0">
                <a:solidFill>
                  <a:prstClr val="black"/>
                </a:solidFill>
                <a:latin typeface="ＭＳ Ｐゴシック"/>
              </a:rPr>
              <a:t>設定</a:t>
            </a:r>
          </a:p>
          <a:p>
            <a:pPr marL="265113" indent="-265113" fontAlgn="base">
              <a:spcBef>
                <a:spcPts val="600"/>
              </a:spcBef>
              <a:spcAft>
                <a:spcPct val="0"/>
              </a:spcAft>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食費・居住費の標準的</a:t>
            </a:r>
            <a:r>
              <a:rPr lang="ja-JP" altLang="en-US" sz="1600" dirty="0">
                <a:solidFill>
                  <a:prstClr val="black"/>
                </a:solidFill>
                <a:latin typeface="ＭＳ Ｐゴシック"/>
              </a:rPr>
              <a:t>な費用の額（基準費用額）</a:t>
            </a:r>
            <a:r>
              <a:rPr lang="ja-JP" altLang="en-US" sz="1600" dirty="0" smtClean="0">
                <a:solidFill>
                  <a:prstClr val="black"/>
                </a:solidFill>
                <a:latin typeface="ＭＳ Ｐゴシック"/>
              </a:rPr>
              <a:t>と自己負担額と</a:t>
            </a:r>
            <a:r>
              <a:rPr lang="ja-JP" altLang="en-US" sz="1600" dirty="0">
                <a:solidFill>
                  <a:prstClr val="black"/>
                </a:solidFill>
                <a:latin typeface="ＭＳ Ｐゴシック"/>
              </a:rPr>
              <a:t>の差額を介護保険から特定</a:t>
            </a:r>
            <a:r>
              <a:rPr lang="ja-JP" altLang="en-US" sz="1600" dirty="0" smtClean="0">
                <a:solidFill>
                  <a:prstClr val="black"/>
                </a:solidFill>
                <a:latin typeface="ＭＳ Ｐゴシック"/>
              </a:rPr>
              <a:t>入所者</a:t>
            </a:r>
            <a:r>
              <a:rPr lang="ja-JP" altLang="en-US" sz="1600" dirty="0">
                <a:solidFill>
                  <a:prstClr val="black"/>
                </a:solidFill>
                <a:latin typeface="ＭＳ Ｐゴシック"/>
              </a:rPr>
              <a:t>介護</a:t>
            </a:r>
            <a:r>
              <a:rPr lang="ja-JP" altLang="en-US" sz="1600" dirty="0" smtClean="0">
                <a:solidFill>
                  <a:prstClr val="black"/>
                </a:solidFill>
                <a:latin typeface="ＭＳ Ｐゴシック"/>
              </a:rPr>
              <a:t>サービス費（補足給付）として施設</a:t>
            </a:r>
            <a:r>
              <a:rPr lang="ja-JP" altLang="en-US" sz="1600" dirty="0">
                <a:solidFill>
                  <a:prstClr val="black"/>
                </a:solidFill>
                <a:latin typeface="ＭＳ Ｐゴシック"/>
              </a:rPr>
              <a:t>等</a:t>
            </a:r>
            <a:r>
              <a:rPr lang="ja-JP" altLang="en-US" sz="1600" dirty="0" smtClean="0">
                <a:solidFill>
                  <a:prstClr val="black"/>
                </a:solidFill>
                <a:latin typeface="ＭＳ Ｐゴシック"/>
              </a:rPr>
              <a:t>に支払う。</a:t>
            </a:r>
            <a:endParaRPr lang="ja-JP" altLang="en-US" sz="1600" dirty="0">
              <a:solidFill>
                <a:prstClr val="black"/>
              </a:solidFill>
              <a:latin typeface="ＭＳ Ｐゴシック"/>
            </a:endParaRPr>
          </a:p>
        </p:txBody>
      </p:sp>
      <p:graphicFrame>
        <p:nvGraphicFramePr>
          <p:cNvPr id="836937" name="Group 329"/>
          <p:cNvGraphicFramePr>
            <a:graphicFrameLocks noGrp="1"/>
          </p:cNvGraphicFramePr>
          <p:nvPr>
            <p:ph/>
            <p:extLst>
              <p:ext uri="{D42A27DB-BD31-4B8C-83A1-F6EECF244321}">
                <p14:modId xmlns:p14="http://schemas.microsoft.com/office/powerpoint/2010/main" val="1615985596"/>
              </p:ext>
            </p:extLst>
          </p:nvPr>
        </p:nvGraphicFramePr>
        <p:xfrm>
          <a:off x="327662" y="4203973"/>
          <a:ext cx="9233850" cy="2455680"/>
        </p:xfrm>
        <a:graphic>
          <a:graphicData uri="http://schemas.openxmlformats.org/drawingml/2006/table">
            <a:tbl>
              <a:tblPr/>
              <a:tblGrid>
                <a:gridCol w="396000"/>
                <a:gridCol w="808302"/>
                <a:gridCol w="1257168"/>
                <a:gridCol w="1805781"/>
                <a:gridCol w="1673357"/>
                <a:gridCol w="1637242"/>
                <a:gridCol w="1656000"/>
              </a:tblGrid>
              <a:tr h="265113">
                <a:tc rowSpan="2"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基準費用額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（日額（月額））</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負担限度額：　日額（月額）</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hMerge="1">
                  <a:txBody>
                    <a:bodyPr/>
                    <a:lstStyle/>
                    <a:p>
                      <a:endParaRPr kumimoji="1" lang="ja-JP" altLang="en-US"/>
                    </a:p>
                  </a:txBody>
                  <a:tcPr/>
                </a:tc>
              </a:tr>
              <a:tr h="295275">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第１段階</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第２段階</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第３段階</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r>
              <a:tr h="23653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食費</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1,380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4.2</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300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0.9</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390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1.2</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  650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812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居住費</a:t>
                      </a:r>
                    </a:p>
                  </a:txBody>
                  <a:tcPr marL="97500" marR="975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多床室</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320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320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  320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従来型個室</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特養等</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1,150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3.5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320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1.3</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  820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2.5</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老健・療養等</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1,640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5.0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ユニット型準個室</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1,640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5.0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ユニット型個室</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1,970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6.0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820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2.5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820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2.5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008518001"/>
              </p:ext>
            </p:extLst>
          </p:nvPr>
        </p:nvGraphicFramePr>
        <p:xfrm>
          <a:off x="3368829" y="1845947"/>
          <a:ext cx="6192688" cy="2255520"/>
        </p:xfrm>
        <a:graphic>
          <a:graphicData uri="http://schemas.openxmlformats.org/drawingml/2006/table">
            <a:tbl>
              <a:tblPr firstRow="1" bandRow="1">
                <a:tableStyleId>{5940675A-B579-460E-94D1-54222C63F5DA}</a:tableStyleId>
              </a:tblPr>
              <a:tblGrid>
                <a:gridCol w="1522548"/>
                <a:gridCol w="4670140"/>
              </a:tblGrid>
              <a:tr h="204624">
                <a:tc>
                  <a:txBody>
                    <a:bodyPr/>
                    <a:lstStyle/>
                    <a:p>
                      <a:pPr algn="ctr"/>
                      <a:r>
                        <a:rPr kumimoji="1" lang="ja-JP" altLang="en-US" sz="1400" dirty="0" smtClean="0"/>
                        <a:t>利用者負担段階</a:t>
                      </a:r>
                      <a:endParaRPr kumimoji="1" lang="ja-JP" altLang="en-US" sz="1400" dirty="0"/>
                    </a:p>
                  </a:txBody>
                  <a:tcPr anchor="ctr">
                    <a:solidFill>
                      <a:schemeClr val="bg1"/>
                    </a:solidFill>
                  </a:tcPr>
                </a:tc>
                <a:tc>
                  <a:txBody>
                    <a:bodyPr/>
                    <a:lstStyle/>
                    <a:p>
                      <a:pPr algn="ctr"/>
                      <a:r>
                        <a:rPr kumimoji="1" lang="ja-JP" altLang="en-US" sz="1600" dirty="0" smtClean="0"/>
                        <a:t>主な対象者</a:t>
                      </a:r>
                      <a:endParaRPr kumimoji="1" lang="ja-JP" altLang="en-US" sz="1600" dirty="0"/>
                    </a:p>
                  </a:txBody>
                  <a:tcPr anchor="ctr">
                    <a:solidFill>
                      <a:schemeClr val="bg1"/>
                    </a:solidFill>
                  </a:tcPr>
                </a:tc>
              </a:tr>
              <a:tr h="484915">
                <a:tc>
                  <a:txBody>
                    <a:bodyPr/>
                    <a:lstStyle/>
                    <a:p>
                      <a:pPr algn="ctr"/>
                      <a:r>
                        <a:rPr kumimoji="1" lang="ja-JP" altLang="en-US" dirty="0" smtClean="0"/>
                        <a:t>第</a:t>
                      </a:r>
                      <a:r>
                        <a:rPr kumimoji="1" lang="en-US" altLang="ja-JP" dirty="0" smtClean="0"/>
                        <a:t>1</a:t>
                      </a:r>
                      <a:r>
                        <a:rPr kumimoji="1" lang="ja-JP" altLang="en-US" dirty="0" smtClean="0"/>
                        <a:t>段階</a:t>
                      </a:r>
                      <a:endParaRPr kumimoji="1" lang="ja-JP" altLang="en-US"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・生活保護受給者</a:t>
                      </a:r>
                    </a:p>
                    <a:p>
                      <a:r>
                        <a:rPr kumimoji="1" lang="ja-JP" altLang="en-US" sz="1400" dirty="0" smtClean="0"/>
                        <a:t>・市町村民税世帯非課税の老齢福祉年金受給者</a:t>
                      </a:r>
                      <a:endParaRPr kumimoji="1" lang="en-US" altLang="ja-JP" sz="1400" dirty="0" smtClean="0"/>
                    </a:p>
                  </a:txBody>
                  <a:tcPr anchor="ctr">
                    <a:solidFill>
                      <a:schemeClr val="bg1"/>
                    </a:solidFill>
                  </a:tcPr>
                </a:tc>
              </a:tr>
              <a:tr h="484915">
                <a:tc>
                  <a:txBody>
                    <a:bodyPr/>
                    <a:lstStyle/>
                    <a:p>
                      <a:pPr algn="ctr"/>
                      <a:r>
                        <a:rPr kumimoji="1" lang="ja-JP" altLang="en-US" dirty="0" smtClean="0"/>
                        <a:t>第</a:t>
                      </a:r>
                      <a:r>
                        <a:rPr kumimoji="1" lang="en-US" altLang="ja-JP" dirty="0" smtClean="0"/>
                        <a:t>2</a:t>
                      </a:r>
                      <a:r>
                        <a:rPr kumimoji="1" lang="ja-JP" altLang="en-US" dirty="0" smtClean="0"/>
                        <a:t>段階</a:t>
                      </a:r>
                      <a:endParaRPr kumimoji="1" lang="ja-JP" altLang="en-US" dirty="0"/>
                    </a:p>
                  </a:txBody>
                  <a:tcPr anchor="ctr">
                    <a:solidFill>
                      <a:schemeClr val="bg1"/>
                    </a:solidFill>
                  </a:tcPr>
                </a:tc>
                <a:tc>
                  <a:txBody>
                    <a:bodyPr/>
                    <a:lstStyle/>
                    <a:p>
                      <a:pPr marL="90488" indent="-90488"/>
                      <a:r>
                        <a:rPr kumimoji="1" lang="ja-JP" altLang="en-US" sz="1400" dirty="0" smtClean="0"/>
                        <a:t>・市町村民税世帯非課税であって、</a:t>
                      </a:r>
                      <a:endParaRPr kumimoji="1" lang="en-US" altLang="ja-JP" sz="1400" dirty="0" smtClean="0"/>
                    </a:p>
                    <a:p>
                      <a:pPr marL="90488" indent="-90488"/>
                      <a:r>
                        <a:rPr kumimoji="1" lang="ja-JP" altLang="en-US" sz="1400" dirty="0" smtClean="0"/>
                        <a:t>　課税年金収入額＋合計所得金額が</a:t>
                      </a:r>
                      <a:r>
                        <a:rPr kumimoji="1" lang="en-US" altLang="ja-JP" sz="1400" dirty="0" smtClean="0"/>
                        <a:t>80</a:t>
                      </a:r>
                      <a:r>
                        <a:rPr kumimoji="1" lang="ja-JP" altLang="en-US" sz="1400" dirty="0" smtClean="0"/>
                        <a:t>万円以下</a:t>
                      </a:r>
                      <a:endParaRPr kumimoji="1" lang="ja-JP" altLang="en-US" sz="1400" dirty="0"/>
                    </a:p>
                  </a:txBody>
                  <a:tcPr anchor="ctr">
                    <a:solidFill>
                      <a:schemeClr val="bg1"/>
                    </a:solidFill>
                  </a:tcPr>
                </a:tc>
              </a:tr>
              <a:tr h="347047">
                <a:tc>
                  <a:txBody>
                    <a:bodyPr/>
                    <a:lstStyle/>
                    <a:p>
                      <a:pPr algn="ctr"/>
                      <a:r>
                        <a:rPr kumimoji="1" lang="ja-JP" altLang="en-US" dirty="0" smtClean="0"/>
                        <a:t>第</a:t>
                      </a:r>
                      <a:r>
                        <a:rPr kumimoji="1" lang="en-US" altLang="ja-JP" dirty="0" smtClean="0"/>
                        <a:t>3</a:t>
                      </a:r>
                      <a:r>
                        <a:rPr kumimoji="1" lang="ja-JP" altLang="en-US" dirty="0" smtClean="0"/>
                        <a:t>段階</a:t>
                      </a:r>
                      <a:endParaRPr kumimoji="1" lang="ja-JP" altLang="en-US" dirty="0"/>
                    </a:p>
                  </a:txBody>
                  <a:tcPr anchor="ctr">
                    <a:solidFill>
                      <a:schemeClr val="bg1"/>
                    </a:solidFill>
                  </a:tcPr>
                </a:tc>
                <a:tc>
                  <a:txBody>
                    <a:bodyPr/>
                    <a:lstStyle/>
                    <a:p>
                      <a:pPr marL="90488" indent="-90488"/>
                      <a:r>
                        <a:rPr kumimoji="1" lang="ja-JP" altLang="en-US" sz="1400" dirty="0" smtClean="0"/>
                        <a:t>・市町村民税世帯非課税であって、第２段階該当者以外</a:t>
                      </a:r>
                      <a:endParaRPr kumimoji="1" lang="ja-JP" altLang="en-US" sz="1400" dirty="0"/>
                    </a:p>
                  </a:txBody>
                  <a:tcPr anchor="ctr">
                    <a:solidFill>
                      <a:schemeClr val="bg1"/>
                    </a:solidFill>
                  </a:tcPr>
                </a:tc>
              </a:tr>
              <a:tr h="484915">
                <a:tc>
                  <a:txBody>
                    <a:bodyPr/>
                    <a:lstStyle/>
                    <a:p>
                      <a:pPr algn="ctr"/>
                      <a:r>
                        <a:rPr kumimoji="1" lang="ja-JP" altLang="en-US" dirty="0" smtClean="0"/>
                        <a:t>第</a:t>
                      </a:r>
                      <a:r>
                        <a:rPr kumimoji="1" lang="en-US" altLang="ja-JP" dirty="0" smtClean="0"/>
                        <a:t>4</a:t>
                      </a:r>
                      <a:r>
                        <a:rPr kumimoji="1" lang="ja-JP" altLang="en-US" dirty="0" smtClean="0"/>
                        <a:t>段階</a:t>
                      </a:r>
                      <a:endParaRPr kumimoji="1" lang="ja-JP" altLang="en-US" dirty="0"/>
                    </a:p>
                  </a:txBody>
                  <a:tcPr anchor="ctr">
                    <a:solidFill>
                      <a:schemeClr val="bg1"/>
                    </a:solidFill>
                  </a:tcPr>
                </a:tc>
                <a:tc>
                  <a:txBody>
                    <a:bodyPr/>
                    <a:lstStyle/>
                    <a:p>
                      <a:r>
                        <a:rPr kumimoji="1" lang="ja-JP" altLang="en-US" sz="1400" dirty="0" smtClean="0"/>
                        <a:t>・市町村民税本人非課税であって、世帯に課税者がある者</a:t>
                      </a:r>
                      <a:endParaRPr kumimoji="1" lang="en-US" altLang="ja-JP" sz="1400" dirty="0" smtClean="0"/>
                    </a:p>
                    <a:p>
                      <a:r>
                        <a:rPr kumimoji="1" lang="ja-JP" altLang="en-US" sz="1400" dirty="0" smtClean="0"/>
                        <a:t>・市町村民税本人課税者</a:t>
                      </a:r>
                      <a:endParaRPr kumimoji="1" lang="ja-JP" altLang="en-US" sz="1400" dirty="0"/>
                    </a:p>
                  </a:txBody>
                  <a:tcPr anchor="ctr">
                    <a:solidFill>
                      <a:schemeClr val="bg1"/>
                    </a:solidFill>
                  </a:tcPr>
                </a:tc>
              </a:tr>
            </a:tbl>
          </a:graphicData>
        </a:graphic>
      </p:graphicFrame>
      <p:sp>
        <p:nvSpPr>
          <p:cNvPr id="9" name="タイトル 1"/>
          <p:cNvSpPr txBox="1">
            <a:spLocks/>
          </p:cNvSpPr>
          <p:nvPr/>
        </p:nvSpPr>
        <p:spPr>
          <a:xfrm>
            <a:off x="-23638" y="-30777"/>
            <a:ext cx="9906000" cy="523220"/>
          </a:xfrm>
          <a:prstGeom prst="rect">
            <a:avLst/>
          </a:prstGeom>
        </p:spPr>
        <p:txBody>
          <a:bodyPr vert="horz" lIns="91440" tIns="45720" rIns="91440" bIns="45720" rtlCol="0" anchor="ctr">
            <a:spAutoFit/>
          </a:bodyPr>
          <a:lstStyle/>
          <a:p>
            <a:pPr algn="ctr" fontAlgn="base">
              <a:spcBef>
                <a:spcPts val="1200"/>
              </a:spcBef>
              <a:spcAft>
                <a:spcPct val="0"/>
              </a:spcAft>
              <a:defRPr/>
            </a:pPr>
            <a:r>
              <a:rPr lang="ja-JP" altLang="en-US" sz="2800" dirty="0" smtClean="0">
                <a:solidFill>
                  <a:prstClr val="black"/>
                </a:solidFill>
                <a:latin typeface="HGP創英角ｺﾞｼｯｸUB" pitchFamily="50" charset="-128"/>
                <a:ea typeface="HGP創英角ｺﾞｼｯｸUB" pitchFamily="50" charset="-128"/>
              </a:rPr>
              <a:t>（参考）　特定入所者介護サービス費（補足給付）の</a:t>
            </a:r>
            <a:r>
              <a:rPr lang="ja-JP" altLang="en-US" sz="2800" dirty="0">
                <a:solidFill>
                  <a:prstClr val="black"/>
                </a:solidFill>
                <a:latin typeface="HGP創英角ｺﾞｼｯｸUB" pitchFamily="50" charset="-128"/>
                <a:ea typeface="HGP創英角ｺﾞｼｯｸUB" pitchFamily="50" charset="-128"/>
              </a:rPr>
              <a:t>概要</a:t>
            </a:r>
            <a:endParaRPr lang="ja-JP" altLang="en-US" sz="2800" dirty="0">
              <a:solidFill>
                <a:prstClr val="black"/>
              </a:solidFill>
              <a:latin typeface="Arial" pitchFamily="34" charset="0"/>
            </a:endParaRPr>
          </a:p>
        </p:txBody>
      </p:sp>
      <p:grpSp>
        <p:nvGrpSpPr>
          <p:cNvPr id="8" name="グループ化 7"/>
          <p:cNvGrpSpPr/>
          <p:nvPr/>
        </p:nvGrpSpPr>
        <p:grpSpPr>
          <a:xfrm>
            <a:off x="570042" y="2327134"/>
            <a:ext cx="2297650" cy="1509668"/>
            <a:chOff x="279086" y="2327134"/>
            <a:chExt cx="2297650" cy="1509668"/>
          </a:xfrm>
        </p:grpSpPr>
        <p:sp>
          <p:nvSpPr>
            <p:cNvPr id="4" name="正方形/長方形 3"/>
            <p:cNvSpPr/>
            <p:nvPr/>
          </p:nvSpPr>
          <p:spPr>
            <a:xfrm>
              <a:off x="1208584" y="2995516"/>
              <a:ext cx="792088" cy="81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0" name="正方形/長方形 9"/>
            <p:cNvSpPr/>
            <p:nvPr/>
          </p:nvSpPr>
          <p:spPr>
            <a:xfrm>
              <a:off x="334506" y="2348943"/>
              <a:ext cx="792088" cy="14878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 name="テキスト ボックス 4"/>
            <p:cNvSpPr txBox="1"/>
            <p:nvPr/>
          </p:nvSpPr>
          <p:spPr>
            <a:xfrm>
              <a:off x="279086" y="2995516"/>
              <a:ext cx="1019843" cy="276999"/>
            </a:xfrm>
            <a:prstGeom prst="rect">
              <a:avLst/>
            </a:prstGeom>
            <a:noFill/>
          </p:spPr>
          <p:txBody>
            <a:bodyPr wrap="square" rtlCol="0">
              <a:spAutoFit/>
            </a:bodyPr>
            <a:lstStyle/>
            <a:p>
              <a:pPr fontAlgn="base">
                <a:spcBef>
                  <a:spcPct val="0"/>
                </a:spcBef>
                <a:spcAft>
                  <a:spcPct val="0"/>
                </a:spcAft>
              </a:pPr>
              <a:r>
                <a:rPr lang="ja-JP" altLang="en-US" sz="1200" dirty="0" smtClean="0">
                  <a:solidFill>
                    <a:prstClr val="black"/>
                  </a:solidFill>
                  <a:latin typeface="Arial" pitchFamily="34" charset="0"/>
                </a:rPr>
                <a:t>基準費用</a:t>
              </a:r>
              <a:r>
                <a:rPr lang="ja-JP" altLang="en-US" sz="1200" dirty="0">
                  <a:solidFill>
                    <a:prstClr val="black"/>
                  </a:solidFill>
                  <a:latin typeface="Arial" pitchFamily="34" charset="0"/>
                </a:rPr>
                <a:t>額</a:t>
              </a:r>
            </a:p>
          </p:txBody>
        </p:sp>
        <p:sp>
          <p:nvSpPr>
            <p:cNvPr id="12" name="テキスト ボックス 11"/>
            <p:cNvSpPr txBox="1"/>
            <p:nvPr/>
          </p:nvSpPr>
          <p:spPr>
            <a:xfrm>
              <a:off x="1159641" y="3256696"/>
              <a:ext cx="1019843" cy="276999"/>
            </a:xfrm>
            <a:prstGeom prst="rect">
              <a:avLst/>
            </a:prstGeom>
            <a:noFill/>
          </p:spPr>
          <p:txBody>
            <a:bodyPr wrap="square" rtlCol="0">
              <a:spAutoFit/>
            </a:bodyPr>
            <a:lstStyle/>
            <a:p>
              <a:pPr fontAlgn="base">
                <a:spcBef>
                  <a:spcPct val="0"/>
                </a:spcBef>
                <a:spcAft>
                  <a:spcPct val="0"/>
                </a:spcAft>
              </a:pPr>
              <a:r>
                <a:rPr lang="ja-JP" altLang="en-US" sz="1200" dirty="0" smtClean="0">
                  <a:solidFill>
                    <a:prstClr val="black"/>
                  </a:solidFill>
                  <a:latin typeface="Arial" pitchFamily="34" charset="0"/>
                </a:rPr>
                <a:t>標準</a:t>
              </a:r>
              <a:r>
                <a:rPr lang="ja-JP" altLang="en-US" sz="1200" dirty="0">
                  <a:solidFill>
                    <a:prstClr val="black"/>
                  </a:solidFill>
                  <a:latin typeface="Arial" pitchFamily="34" charset="0"/>
                </a:rPr>
                <a:t>負担</a:t>
              </a:r>
              <a:r>
                <a:rPr lang="ja-JP" altLang="en-US" sz="1200" dirty="0" smtClean="0">
                  <a:solidFill>
                    <a:prstClr val="black"/>
                  </a:solidFill>
                  <a:latin typeface="Arial" pitchFamily="34" charset="0"/>
                </a:rPr>
                <a:t>額</a:t>
              </a:r>
              <a:endParaRPr lang="ja-JP" altLang="en-US" sz="1200" dirty="0">
                <a:solidFill>
                  <a:prstClr val="black"/>
                </a:solidFill>
                <a:latin typeface="Arial" pitchFamily="34" charset="0"/>
              </a:endParaRPr>
            </a:p>
          </p:txBody>
        </p:sp>
        <p:sp>
          <p:nvSpPr>
            <p:cNvPr id="6" name="右中かっこ 5"/>
            <p:cNvSpPr/>
            <p:nvPr/>
          </p:nvSpPr>
          <p:spPr>
            <a:xfrm>
              <a:off x="1208584" y="2327134"/>
              <a:ext cx="217773" cy="61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a:solidFill>
                  <a:prstClr val="black"/>
                </a:solidFill>
              </a:endParaRPr>
            </a:p>
          </p:txBody>
        </p:sp>
        <p:sp>
          <p:nvSpPr>
            <p:cNvPr id="7" name="テキスト ボックス 6"/>
            <p:cNvSpPr txBox="1"/>
            <p:nvPr/>
          </p:nvSpPr>
          <p:spPr>
            <a:xfrm>
              <a:off x="1426357" y="2517456"/>
              <a:ext cx="1150379"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補足給付</a:t>
              </a:r>
              <a:endParaRPr lang="ja-JP" altLang="en-US" sz="1400" dirty="0">
                <a:solidFill>
                  <a:prstClr val="black"/>
                </a:solidFill>
                <a:latin typeface="Arial" pitchFamily="34" charset="0"/>
              </a:endParaRPr>
            </a:p>
          </p:txBody>
        </p:sp>
      </p:grpSp>
      <p:sp>
        <p:nvSpPr>
          <p:cNvPr id="15" name="正方形/長方形 14"/>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1594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232924" y="1196752"/>
            <a:ext cx="1152128" cy="338554"/>
          </a:xfrm>
          <a:prstGeom prst="rect">
            <a:avLst/>
          </a:prstGeom>
          <a:noFill/>
        </p:spPr>
        <p:txBody>
          <a:bodyPr wrap="square" rtlCol="0">
            <a:spAutoFit/>
          </a:bodyPr>
          <a:lstStyle/>
          <a:p>
            <a:pPr algn="r" fontAlgn="base">
              <a:spcBef>
                <a:spcPct val="0"/>
              </a:spcBef>
              <a:spcAft>
                <a:spcPct val="0"/>
              </a:spcAft>
            </a:pPr>
            <a:r>
              <a:rPr lang="ja-JP" altLang="en-US" sz="1600" dirty="0" smtClean="0">
                <a:solidFill>
                  <a:prstClr val="black"/>
                </a:solidFill>
                <a:latin typeface="Arial" pitchFamily="34" charset="0"/>
              </a:rPr>
              <a:t>＜万人＞</a:t>
            </a:r>
            <a:endParaRPr lang="ja-JP" altLang="en-US" sz="1600" dirty="0">
              <a:solidFill>
                <a:prstClr val="black"/>
              </a:solidFill>
              <a:latin typeface="Arial" pitchFamily="34" charset="0"/>
            </a:endParaRPr>
          </a:p>
        </p:txBody>
      </p:sp>
      <p:sp>
        <p:nvSpPr>
          <p:cNvPr id="13" name="テキスト ボックス 12"/>
          <p:cNvSpPr txBox="1"/>
          <p:nvPr/>
        </p:nvSpPr>
        <p:spPr>
          <a:xfrm>
            <a:off x="344492" y="5877334"/>
            <a:ext cx="5040560" cy="461665"/>
          </a:xfrm>
          <a:prstGeom prst="rect">
            <a:avLst/>
          </a:prstGeom>
          <a:noFill/>
        </p:spPr>
        <p:txBody>
          <a:bodyPr wrap="square" rtlCol="0">
            <a:spAutoFit/>
          </a:bodyPr>
          <a:lstStyle/>
          <a:p>
            <a:pPr marL="361950" indent="-361950" fontAlgn="base">
              <a:spcBef>
                <a:spcPct val="0"/>
              </a:spcBef>
              <a:spcAft>
                <a:spcPct val="0"/>
              </a:spcAft>
            </a:pPr>
            <a:r>
              <a:rPr lang="ja-JP" altLang="en-US" sz="1200" dirty="0" smtClean="0">
                <a:solidFill>
                  <a:prstClr val="black"/>
                </a:solidFill>
                <a:latin typeface="Arial" pitchFamily="34" charset="0"/>
              </a:rPr>
              <a:t>（注）認定者数は、境界層認定の関係で、食費に係る認定数と居住費に係る認定数に若干の相違があるが、万人単位の数字は同じ。</a:t>
            </a:r>
            <a:endParaRPr lang="ja-JP" altLang="en-US" sz="1200" dirty="0">
              <a:solidFill>
                <a:prstClr val="black"/>
              </a:solidFill>
              <a:latin typeface="Arial" pitchFamily="34" charset="0"/>
            </a:endParaRPr>
          </a:p>
        </p:txBody>
      </p:sp>
      <p:sp>
        <p:nvSpPr>
          <p:cNvPr id="6" name="テキスト ボックス 5"/>
          <p:cNvSpPr txBox="1"/>
          <p:nvPr/>
        </p:nvSpPr>
        <p:spPr>
          <a:xfrm>
            <a:off x="4064483" y="5903173"/>
            <a:ext cx="5544616" cy="307777"/>
          </a:xfrm>
          <a:prstGeom prst="rect">
            <a:avLst/>
          </a:prstGeom>
          <a:noFill/>
        </p:spPr>
        <p:txBody>
          <a:bodyPr wrap="square" rtlCol="0">
            <a:spAutoFit/>
          </a:bodyPr>
          <a:lstStyle/>
          <a:p>
            <a:pPr algn="r" fontAlgn="ctr">
              <a:spcBef>
                <a:spcPct val="0"/>
              </a:spcBef>
              <a:spcAft>
                <a:spcPct val="0"/>
              </a:spcAft>
            </a:pPr>
            <a:r>
              <a:rPr lang="ja-JP" altLang="en-US" sz="1400" dirty="0" smtClean="0">
                <a:solidFill>
                  <a:prstClr val="black"/>
                </a:solidFill>
                <a:latin typeface="メイリオ" pitchFamily="50" charset="-128"/>
                <a:ea typeface="メイリオ" pitchFamily="50" charset="-128"/>
              </a:rPr>
              <a:t>出典：平成</a:t>
            </a:r>
            <a:r>
              <a:rPr lang="en-US" altLang="ja-JP" sz="1400" dirty="0" smtClean="0">
                <a:solidFill>
                  <a:prstClr val="black"/>
                </a:solidFill>
                <a:latin typeface="メイリオ" pitchFamily="50" charset="-128"/>
                <a:ea typeface="メイリオ" pitchFamily="50" charset="-128"/>
              </a:rPr>
              <a:t>2</a:t>
            </a:r>
            <a:r>
              <a:rPr lang="ja-JP" altLang="en-US" sz="1400" dirty="0" smtClean="0">
                <a:solidFill>
                  <a:prstClr val="black"/>
                </a:solidFill>
                <a:latin typeface="メイリオ" pitchFamily="50" charset="-128"/>
                <a:ea typeface="メイリオ" pitchFamily="50" charset="-128"/>
              </a:rPr>
              <a:t>３年度介護保険事業状況報告</a:t>
            </a:r>
          </a:p>
        </p:txBody>
      </p:sp>
      <p:sp>
        <p:nvSpPr>
          <p:cNvPr id="11" name="Rectangle 2"/>
          <p:cNvSpPr>
            <a:spLocks noChangeArrowheads="1"/>
          </p:cNvSpPr>
          <p:nvPr/>
        </p:nvSpPr>
        <p:spPr bwMode="auto">
          <a:xfrm>
            <a:off x="17" y="332656"/>
            <a:ext cx="9905992" cy="476250"/>
          </a:xfrm>
          <a:prstGeom prst="rect">
            <a:avLst/>
          </a:prstGeom>
          <a:noFill/>
          <a:ln w="9525">
            <a:noFill/>
            <a:miter lim="800000"/>
            <a:headEnd/>
            <a:tailEnd/>
          </a:ln>
        </p:spPr>
        <p:txBody>
          <a:bodyPr anchor="ctr"/>
          <a:lstStyle/>
          <a:p>
            <a:pPr algn="ctr" fontAlgn="base">
              <a:spcBef>
                <a:spcPct val="0"/>
              </a:spcBef>
              <a:spcAft>
                <a:spcPct val="0"/>
              </a:spcAft>
            </a:pPr>
            <a:r>
              <a:rPr lang="ja-JP" altLang="en-US" sz="2400" dirty="0" smtClean="0">
                <a:solidFill>
                  <a:prstClr val="black"/>
                </a:solidFill>
                <a:latin typeface="HGP創英角ｺﾞｼｯｸUB" pitchFamily="50" charset="-128"/>
                <a:ea typeface="HGP創英角ｺﾞｼｯｸUB" pitchFamily="50" charset="-128"/>
              </a:rPr>
              <a:t>（参考）　補足給付の認定者数と給付費</a:t>
            </a:r>
            <a:endParaRPr lang="ja-JP" altLang="en-US" sz="2400" dirty="0">
              <a:solidFill>
                <a:prstClr val="black"/>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200477" y="1196752"/>
            <a:ext cx="3240361"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（１）認定者数（平成</a:t>
            </a:r>
            <a:r>
              <a:rPr lang="en-US" altLang="ja-JP" sz="1400" dirty="0" smtClean="0">
                <a:solidFill>
                  <a:prstClr val="black"/>
                </a:solidFill>
                <a:latin typeface="Arial" pitchFamily="34" charset="0"/>
              </a:rPr>
              <a:t>23</a:t>
            </a:r>
            <a:r>
              <a:rPr lang="ja-JP" altLang="en-US" sz="1400" dirty="0" smtClean="0">
                <a:solidFill>
                  <a:prstClr val="black"/>
                </a:solidFill>
                <a:latin typeface="Arial" pitchFamily="34" charset="0"/>
              </a:rPr>
              <a:t>年度末）</a:t>
            </a:r>
            <a:endParaRPr lang="ja-JP" altLang="en-US" sz="1400" dirty="0">
              <a:solidFill>
                <a:prstClr val="black"/>
              </a:solidFill>
              <a:latin typeface="Arial" pitchFamily="34" charset="0"/>
            </a:endParaRPr>
          </a:p>
        </p:txBody>
      </p:sp>
      <p:sp>
        <p:nvSpPr>
          <p:cNvPr id="15" name="テキスト ボックス 14"/>
          <p:cNvSpPr txBox="1"/>
          <p:nvPr/>
        </p:nvSpPr>
        <p:spPr>
          <a:xfrm>
            <a:off x="5745095" y="1196781"/>
            <a:ext cx="2376264"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（２）給付費（平成</a:t>
            </a:r>
            <a:r>
              <a:rPr lang="en-US" altLang="ja-JP" sz="1400" dirty="0" smtClean="0">
                <a:solidFill>
                  <a:prstClr val="black"/>
                </a:solidFill>
                <a:latin typeface="Arial" pitchFamily="34" charset="0"/>
              </a:rPr>
              <a:t>23</a:t>
            </a:r>
            <a:r>
              <a:rPr lang="ja-JP" altLang="en-US" sz="1400" dirty="0" smtClean="0">
                <a:solidFill>
                  <a:prstClr val="black"/>
                </a:solidFill>
                <a:latin typeface="Arial" pitchFamily="34" charset="0"/>
              </a:rPr>
              <a:t>年度）</a:t>
            </a:r>
            <a:endParaRPr lang="ja-JP" altLang="en-US" sz="1400" dirty="0">
              <a:solidFill>
                <a:prstClr val="black"/>
              </a:solidFill>
              <a:latin typeface="Arial" pitchFamily="34" charset="0"/>
            </a:endParaRPr>
          </a:p>
        </p:txBody>
      </p:sp>
      <p:sp>
        <p:nvSpPr>
          <p:cNvPr id="16" name="テキスト ボックス 15"/>
          <p:cNvSpPr txBox="1"/>
          <p:nvPr/>
        </p:nvSpPr>
        <p:spPr>
          <a:xfrm>
            <a:off x="7977355" y="1196752"/>
            <a:ext cx="1656184" cy="338554"/>
          </a:xfrm>
          <a:prstGeom prst="rect">
            <a:avLst/>
          </a:prstGeom>
          <a:noFill/>
        </p:spPr>
        <p:txBody>
          <a:bodyPr wrap="square" rtlCol="0">
            <a:spAutoFit/>
          </a:bodyPr>
          <a:lstStyle/>
          <a:p>
            <a:pPr algn="r" fontAlgn="base">
              <a:spcBef>
                <a:spcPct val="0"/>
              </a:spcBef>
              <a:spcAft>
                <a:spcPct val="0"/>
              </a:spcAft>
            </a:pPr>
            <a:r>
              <a:rPr lang="ja-JP" altLang="en-US" sz="1600" dirty="0" smtClean="0">
                <a:solidFill>
                  <a:prstClr val="black"/>
                </a:solidFill>
                <a:latin typeface="Arial" pitchFamily="34" charset="0"/>
              </a:rPr>
              <a:t>＜百万円＞</a:t>
            </a:r>
            <a:endParaRPr lang="ja-JP" altLang="en-US" sz="1600" dirty="0">
              <a:solidFill>
                <a:prstClr val="black"/>
              </a:solidFill>
              <a:latin typeface="Arial" pitchFamily="34" charset="0"/>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250039881"/>
              </p:ext>
            </p:extLst>
          </p:nvPr>
        </p:nvGraphicFramePr>
        <p:xfrm>
          <a:off x="6033133" y="1535306"/>
          <a:ext cx="3604525" cy="4125931"/>
        </p:xfrm>
        <a:graphic>
          <a:graphicData uri="http://schemas.openxmlformats.org/presentationml/2006/ole">
            <mc:AlternateContent xmlns:mc="http://schemas.openxmlformats.org/markup-compatibility/2006">
              <mc:Choice xmlns:v="urn:schemas-microsoft-com:vml" Requires="v">
                <p:oleObj spid="_x0000_s4176" name="ワークシート" r:id="rId3" imgW="3914683" imgH="3724274" progId="Excel.Sheet.12">
                  <p:embed/>
                </p:oleObj>
              </mc:Choice>
              <mc:Fallback>
                <p:oleObj name="ワークシート" r:id="rId3" imgW="3914683" imgH="3724274" progId="Excel.Sheet.12">
                  <p:embed/>
                  <p:pic>
                    <p:nvPicPr>
                      <p:cNvPr id="0" name=""/>
                      <p:cNvPicPr/>
                      <p:nvPr/>
                    </p:nvPicPr>
                    <p:blipFill>
                      <a:blip r:embed="rId4"/>
                      <a:stretch>
                        <a:fillRect/>
                      </a:stretch>
                    </p:blipFill>
                    <p:spPr>
                      <a:xfrm>
                        <a:off x="6033133" y="1535306"/>
                        <a:ext cx="3604525" cy="4125931"/>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331117798"/>
              </p:ext>
            </p:extLst>
          </p:nvPr>
        </p:nvGraphicFramePr>
        <p:xfrm>
          <a:off x="416510" y="1535306"/>
          <a:ext cx="5316007" cy="4125942"/>
        </p:xfrm>
        <a:graphic>
          <a:graphicData uri="http://schemas.openxmlformats.org/presentationml/2006/ole">
            <mc:AlternateContent xmlns:mc="http://schemas.openxmlformats.org/markup-compatibility/2006">
              <mc:Choice xmlns:v="urn:schemas-microsoft-com:vml" Requires="v">
                <p:oleObj spid="_x0000_s4177" name="ワークシート" r:id="rId5" imgW="5943558" imgH="3581479" progId="Excel.Sheet.12">
                  <p:embed/>
                </p:oleObj>
              </mc:Choice>
              <mc:Fallback>
                <p:oleObj name="ワークシート" r:id="rId5" imgW="5943558" imgH="3581479" progId="Excel.Sheet.12">
                  <p:embed/>
                  <p:pic>
                    <p:nvPicPr>
                      <p:cNvPr id="0" name=""/>
                      <p:cNvPicPr/>
                      <p:nvPr/>
                    </p:nvPicPr>
                    <p:blipFill>
                      <a:blip r:embed="rId6"/>
                      <a:stretch>
                        <a:fillRect/>
                      </a:stretch>
                    </p:blipFill>
                    <p:spPr>
                      <a:xfrm>
                        <a:off x="416510" y="1535306"/>
                        <a:ext cx="5316007" cy="4125942"/>
                      </a:xfrm>
                      <a:prstGeom prst="rect">
                        <a:avLst/>
                      </a:prstGeom>
                    </p:spPr>
                  </p:pic>
                </p:oleObj>
              </mc:Fallback>
            </mc:AlternateContent>
          </a:graphicData>
        </a:graphic>
      </p:graphicFrame>
      <p:sp>
        <p:nvSpPr>
          <p:cNvPr id="17" name="正方形/長方形 16"/>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26776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28479" y="238823"/>
            <a:ext cx="9631909" cy="461665"/>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ja-JP" altLang="en-US" sz="2400" dirty="0" smtClean="0">
                <a:solidFill>
                  <a:prstClr val="black"/>
                </a:solidFill>
                <a:latin typeface="HG創英角ｺﾞｼｯｸUB" pitchFamily="49" charset="-128"/>
                <a:ea typeface="HG創英角ｺﾞｼｯｸUB" pitchFamily="49" charset="-128"/>
              </a:rPr>
              <a:t>見直し後の補足給付の判定フロー</a:t>
            </a:r>
            <a:endParaRPr lang="ja-JP" altLang="en-US" sz="2400" dirty="0">
              <a:solidFill>
                <a:prstClr val="black"/>
              </a:solidFill>
              <a:latin typeface="HG創英角ｺﾞｼｯｸUB" pitchFamily="49" charset="-128"/>
              <a:ea typeface="HG創英角ｺﾞｼｯｸUB" pitchFamily="49" charset="-128"/>
            </a:endParaRPr>
          </a:p>
        </p:txBody>
      </p:sp>
      <p:sp>
        <p:nvSpPr>
          <p:cNvPr id="4" name="テキスト ボックス 3"/>
          <p:cNvSpPr txBox="1"/>
          <p:nvPr/>
        </p:nvSpPr>
        <p:spPr>
          <a:xfrm>
            <a:off x="1563669" y="1653664"/>
            <a:ext cx="1512168" cy="3418703"/>
          </a:xfrm>
          <a:prstGeom prst="rect">
            <a:avLst/>
          </a:prstGeom>
          <a:noFill/>
          <a:ln w="19050">
            <a:solidFill>
              <a:schemeClr val="tx1"/>
            </a:solidFill>
          </a:ln>
        </p:spPr>
        <p:txBody>
          <a:bodyPr wrap="square" rtlCol="0" anchor="ctr">
            <a:noAutofit/>
          </a:bodyPr>
          <a:lstStyle/>
          <a:p>
            <a:pPr algn="ctr" fontAlgn="base">
              <a:spcBef>
                <a:spcPct val="0"/>
              </a:spcBef>
              <a:spcAft>
                <a:spcPct val="0"/>
              </a:spcAft>
            </a:pPr>
            <a:r>
              <a:rPr lang="ja-JP" altLang="en-US" sz="2000" b="1" spc="-100" dirty="0">
                <a:solidFill>
                  <a:prstClr val="black"/>
                </a:solidFill>
                <a:latin typeface="Arial" pitchFamily="34" charset="0"/>
              </a:rPr>
              <a:t>所得</a:t>
            </a:r>
            <a:r>
              <a:rPr lang="ja-JP" altLang="en-US" sz="2000" b="1" spc="-100" dirty="0" smtClean="0">
                <a:solidFill>
                  <a:prstClr val="black"/>
                </a:solidFill>
                <a:latin typeface="Arial" pitchFamily="34" charset="0"/>
              </a:rPr>
              <a:t>要件</a:t>
            </a:r>
            <a:endParaRPr lang="en-US" altLang="ja-JP" sz="1200" b="1" spc="-100" dirty="0" smtClean="0">
              <a:solidFill>
                <a:prstClr val="black"/>
              </a:solidFill>
              <a:latin typeface="Arial" pitchFamily="34" charset="0"/>
            </a:endParaRPr>
          </a:p>
          <a:p>
            <a:pPr fontAlgn="base">
              <a:spcBef>
                <a:spcPct val="0"/>
              </a:spcBef>
              <a:spcAft>
                <a:spcPct val="0"/>
              </a:spcAft>
            </a:pPr>
            <a:endParaRPr lang="en-US" altLang="ja-JP" sz="1400" spc="-100" dirty="0" smtClean="0">
              <a:solidFill>
                <a:prstClr val="black"/>
              </a:solidFill>
              <a:latin typeface="Arial" pitchFamily="34" charset="0"/>
            </a:endParaRPr>
          </a:p>
          <a:p>
            <a:pPr marL="92075" indent="-92075" algn="just" fontAlgn="base">
              <a:spcBef>
                <a:spcPct val="0"/>
              </a:spcBef>
              <a:spcAft>
                <a:spcPct val="0"/>
              </a:spcAft>
            </a:pPr>
            <a:r>
              <a:rPr lang="ja-JP" altLang="en-US" sz="1400" spc="-100" dirty="0" smtClean="0">
                <a:solidFill>
                  <a:prstClr val="black"/>
                </a:solidFill>
                <a:latin typeface="Arial" pitchFamily="34" charset="0"/>
              </a:rPr>
              <a:t>・市町村民税非課税世帯であること。</a:t>
            </a:r>
            <a:endParaRPr lang="en-US" altLang="ja-JP" sz="1400" spc="-100" dirty="0" smtClean="0">
              <a:solidFill>
                <a:prstClr val="black"/>
              </a:solidFill>
              <a:latin typeface="Arial" pitchFamily="34" charset="0"/>
            </a:endParaRPr>
          </a:p>
          <a:p>
            <a:pPr marL="92075" indent="-92075" fontAlgn="base">
              <a:spcBef>
                <a:spcPct val="0"/>
              </a:spcBef>
              <a:spcAft>
                <a:spcPct val="0"/>
              </a:spcAft>
            </a:pPr>
            <a:endParaRPr lang="en-US" altLang="ja-JP" sz="1400" spc="-100" dirty="0">
              <a:solidFill>
                <a:prstClr val="black"/>
              </a:solidFill>
              <a:latin typeface="Arial" pitchFamily="34" charset="0"/>
            </a:endParaRPr>
          </a:p>
          <a:p>
            <a:pPr marL="92075" indent="-92075" algn="just" fontAlgn="base">
              <a:spcBef>
                <a:spcPct val="0"/>
              </a:spcBef>
              <a:spcAft>
                <a:spcPct val="0"/>
              </a:spcAft>
            </a:pPr>
            <a:r>
              <a:rPr lang="ja-JP" altLang="en-US" sz="1400" spc="-100" dirty="0">
                <a:solidFill>
                  <a:srgbClr val="FF0000"/>
                </a:solidFill>
                <a:latin typeface="Arial" pitchFamily="34" charset="0"/>
              </a:rPr>
              <a:t>・</a:t>
            </a:r>
            <a:r>
              <a:rPr lang="ja-JP" altLang="en-US" sz="1400" spc="-100" dirty="0" smtClean="0">
                <a:solidFill>
                  <a:srgbClr val="FF0000"/>
                </a:solidFill>
                <a:latin typeface="Arial" pitchFamily="34" charset="0"/>
              </a:rPr>
              <a:t>世帯分離していても配偶者</a:t>
            </a:r>
            <a:r>
              <a:rPr lang="ja-JP" altLang="en-US" sz="1400" spc="-100" dirty="0">
                <a:solidFill>
                  <a:srgbClr val="FF0000"/>
                </a:solidFill>
                <a:latin typeface="Arial" pitchFamily="34" charset="0"/>
              </a:rPr>
              <a:t>が</a:t>
            </a:r>
            <a:r>
              <a:rPr lang="ja-JP" altLang="en-US" sz="1400" spc="-100" dirty="0" smtClean="0">
                <a:solidFill>
                  <a:srgbClr val="FF0000"/>
                </a:solidFill>
                <a:latin typeface="Arial" pitchFamily="34" charset="0"/>
              </a:rPr>
              <a:t>非課税であること。</a:t>
            </a:r>
            <a:endParaRPr lang="en-US" altLang="ja-JP" sz="1400" spc="-100" dirty="0" smtClean="0">
              <a:solidFill>
                <a:srgbClr val="FF0000"/>
              </a:solidFill>
              <a:latin typeface="Arial" pitchFamily="34" charset="0"/>
            </a:endParaRPr>
          </a:p>
          <a:p>
            <a:pPr marL="92075" indent="-92075" algn="just" fontAlgn="base">
              <a:spcBef>
                <a:spcPct val="0"/>
              </a:spcBef>
              <a:spcAft>
                <a:spcPct val="0"/>
              </a:spcAft>
            </a:pPr>
            <a:r>
              <a:rPr lang="ja-JP" altLang="en-US" sz="1400" spc="-100" dirty="0">
                <a:solidFill>
                  <a:srgbClr val="FF0000"/>
                </a:solidFill>
                <a:latin typeface="Arial" pitchFamily="34" charset="0"/>
              </a:rPr>
              <a:t>⇒</a:t>
            </a:r>
            <a:r>
              <a:rPr lang="ja-JP" altLang="en-US" sz="1400" spc="-100" dirty="0" smtClean="0">
                <a:solidFill>
                  <a:srgbClr val="FF0000"/>
                </a:solidFill>
                <a:latin typeface="Arial" pitchFamily="34" charset="0"/>
              </a:rPr>
              <a:t>配偶者が住民税課税の場合は対象外。</a:t>
            </a:r>
            <a:endParaRPr lang="en-US" altLang="ja-JP" sz="1400" spc="-100" dirty="0" smtClean="0">
              <a:solidFill>
                <a:srgbClr val="FF0000"/>
              </a:solidFill>
              <a:latin typeface="Arial" pitchFamily="34" charset="0"/>
            </a:endParaRPr>
          </a:p>
          <a:p>
            <a:pPr marL="92075" indent="-92075" algn="just" fontAlgn="base">
              <a:spcBef>
                <a:spcPts val="600"/>
              </a:spcBef>
              <a:spcAft>
                <a:spcPct val="0"/>
              </a:spcAft>
            </a:pPr>
            <a:r>
              <a:rPr lang="en-US" altLang="ja-JP" sz="1400" spc="-100" dirty="0" smtClean="0">
                <a:solidFill>
                  <a:srgbClr val="0070C0"/>
                </a:solidFill>
                <a:latin typeface="Arial" pitchFamily="34" charset="0"/>
              </a:rPr>
              <a:t>※</a:t>
            </a:r>
            <a:r>
              <a:rPr lang="ja-JP" altLang="en-US" sz="1400" spc="-100" dirty="0" smtClean="0">
                <a:solidFill>
                  <a:srgbClr val="0070C0"/>
                </a:solidFill>
                <a:latin typeface="Arial" pitchFamily="34" charset="0"/>
              </a:rPr>
              <a:t>必要に応じ、戸籍等の照会を行う。</a:t>
            </a:r>
            <a:endParaRPr lang="en-US" altLang="ja-JP" sz="1400" spc="-100" dirty="0" smtClean="0">
              <a:solidFill>
                <a:srgbClr val="0070C0"/>
              </a:solidFill>
              <a:latin typeface="Arial" pitchFamily="34" charset="0"/>
            </a:endParaRPr>
          </a:p>
        </p:txBody>
      </p:sp>
      <p:sp>
        <p:nvSpPr>
          <p:cNvPr id="5" name="テキスト ボックス 4"/>
          <p:cNvSpPr txBox="1"/>
          <p:nvPr/>
        </p:nvSpPr>
        <p:spPr>
          <a:xfrm>
            <a:off x="4322932" y="2230904"/>
            <a:ext cx="1854206" cy="3643038"/>
          </a:xfrm>
          <a:prstGeom prst="rect">
            <a:avLst/>
          </a:prstGeom>
          <a:noFill/>
          <a:ln w="19050">
            <a:solidFill>
              <a:schemeClr val="tx1"/>
            </a:solidFill>
          </a:ln>
        </p:spPr>
        <p:txBody>
          <a:bodyPr wrap="square" rtlCol="0" anchor="ctr">
            <a:noAutofit/>
          </a:bodyPr>
          <a:lstStyle/>
          <a:p>
            <a:pPr algn="ctr" fontAlgn="base">
              <a:spcBef>
                <a:spcPct val="0"/>
              </a:spcBef>
              <a:spcAft>
                <a:spcPct val="0"/>
              </a:spcAft>
            </a:pPr>
            <a:r>
              <a:rPr lang="ja-JP" altLang="en-US" sz="2000" b="1" spc="-100" dirty="0" smtClean="0">
                <a:solidFill>
                  <a:srgbClr val="FF0000"/>
                </a:solidFill>
                <a:latin typeface="Arial" pitchFamily="34" charset="0"/>
              </a:rPr>
              <a:t>資産要件</a:t>
            </a:r>
            <a:endParaRPr lang="en-US" altLang="ja-JP" sz="1200" b="1" spc="-100" dirty="0">
              <a:solidFill>
                <a:srgbClr val="FF0000"/>
              </a:solidFill>
              <a:latin typeface="Arial" pitchFamily="34" charset="0"/>
            </a:endParaRPr>
          </a:p>
          <a:p>
            <a:pPr algn="just" fontAlgn="base">
              <a:spcBef>
                <a:spcPct val="0"/>
              </a:spcBef>
              <a:spcAft>
                <a:spcPct val="0"/>
              </a:spcAft>
            </a:pPr>
            <a:r>
              <a:rPr lang="ja-JP" altLang="en-US" sz="1600" b="1" spc="-180" dirty="0" smtClean="0">
                <a:solidFill>
                  <a:srgbClr val="FF0000"/>
                </a:solidFill>
                <a:latin typeface="Arial" pitchFamily="34" charset="0"/>
              </a:rPr>
              <a:t> 預貯金等が一定額</a:t>
            </a:r>
            <a:endParaRPr lang="en-US" altLang="ja-JP" sz="1600" b="1" spc="-180" dirty="0" smtClean="0">
              <a:solidFill>
                <a:srgbClr val="FF0000"/>
              </a:solidFill>
              <a:latin typeface="Arial" pitchFamily="34" charset="0"/>
            </a:endParaRPr>
          </a:p>
          <a:p>
            <a:pPr algn="just" fontAlgn="base">
              <a:spcBef>
                <a:spcPct val="0"/>
              </a:spcBef>
              <a:spcAft>
                <a:spcPct val="0"/>
              </a:spcAft>
            </a:pPr>
            <a:r>
              <a:rPr lang="ja-JP" altLang="en-US" sz="1600" b="1" spc="-180" dirty="0" smtClean="0">
                <a:solidFill>
                  <a:srgbClr val="FF0000"/>
                </a:solidFill>
                <a:latin typeface="Arial" pitchFamily="34" charset="0"/>
              </a:rPr>
              <a:t> 以下（</a:t>
            </a:r>
            <a:r>
              <a:rPr lang="en-US" altLang="ja-JP" sz="1600" b="1" spc="-180" dirty="0" smtClean="0">
                <a:solidFill>
                  <a:srgbClr val="FF0000"/>
                </a:solidFill>
                <a:latin typeface="Arial" pitchFamily="34" charset="0"/>
              </a:rPr>
              <a:t>※</a:t>
            </a:r>
            <a:r>
              <a:rPr lang="ja-JP" altLang="en-US" sz="1600" b="1" spc="-180" dirty="0" smtClean="0">
                <a:solidFill>
                  <a:srgbClr val="FF0000"/>
                </a:solidFill>
                <a:latin typeface="Arial" pitchFamily="34" charset="0"/>
              </a:rPr>
              <a:t>）であること</a:t>
            </a:r>
            <a:endParaRPr lang="en-US" altLang="ja-JP" sz="1600" b="1" spc="-180" dirty="0" smtClean="0">
              <a:solidFill>
                <a:srgbClr val="FF0000"/>
              </a:solidFill>
              <a:latin typeface="Arial" pitchFamily="34" charset="0"/>
            </a:endParaRPr>
          </a:p>
          <a:p>
            <a:pPr marL="95250" indent="-95250" algn="just" fontAlgn="base">
              <a:spcBef>
                <a:spcPct val="0"/>
              </a:spcBef>
              <a:spcAft>
                <a:spcPct val="0"/>
              </a:spcAft>
            </a:pPr>
            <a:endParaRPr lang="en-US" altLang="ja-JP" sz="1400" spc="-180" dirty="0" smtClean="0">
              <a:solidFill>
                <a:prstClr val="black"/>
              </a:solidFill>
              <a:latin typeface="Arial" pitchFamily="34" charset="0"/>
            </a:endParaRPr>
          </a:p>
          <a:p>
            <a:pPr marL="95250" indent="-95250" algn="just" fontAlgn="base">
              <a:spcBef>
                <a:spcPct val="0"/>
              </a:spcBef>
              <a:spcAft>
                <a:spcPct val="0"/>
              </a:spcAft>
            </a:pPr>
            <a:r>
              <a:rPr lang="en-US" altLang="ja-JP" sz="1400" spc="-180" dirty="0" smtClean="0">
                <a:solidFill>
                  <a:srgbClr val="FF0000"/>
                </a:solidFill>
                <a:latin typeface="Arial" pitchFamily="34" charset="0"/>
              </a:rPr>
              <a:t>※</a:t>
            </a:r>
            <a:r>
              <a:rPr lang="ja-JP" altLang="en-US" sz="1400" spc="-180" dirty="0" smtClean="0">
                <a:solidFill>
                  <a:srgbClr val="FF0000"/>
                </a:solidFill>
                <a:latin typeface="Arial" pitchFamily="34" charset="0"/>
              </a:rPr>
              <a:t>単身で</a:t>
            </a:r>
            <a:r>
              <a:rPr lang="en-US" altLang="ja-JP" sz="1400" spc="-180" dirty="0" smtClean="0">
                <a:solidFill>
                  <a:srgbClr val="FF0000"/>
                </a:solidFill>
                <a:latin typeface="Arial" pitchFamily="34" charset="0"/>
              </a:rPr>
              <a:t>1000</a:t>
            </a:r>
            <a:r>
              <a:rPr lang="ja-JP" altLang="en-US" sz="1400" spc="-180" dirty="0" smtClean="0">
                <a:solidFill>
                  <a:srgbClr val="FF0000"/>
                </a:solidFill>
                <a:latin typeface="Arial" pitchFamily="34" charset="0"/>
              </a:rPr>
              <a:t>万円、夫婦で</a:t>
            </a:r>
            <a:r>
              <a:rPr lang="en-US" altLang="ja-JP" sz="1400" spc="-180" dirty="0" smtClean="0">
                <a:solidFill>
                  <a:srgbClr val="FF0000"/>
                </a:solidFill>
                <a:latin typeface="Arial" pitchFamily="34" charset="0"/>
              </a:rPr>
              <a:t>2000</a:t>
            </a:r>
            <a:r>
              <a:rPr lang="ja-JP" altLang="en-US" sz="1400" spc="-180" dirty="0" smtClean="0">
                <a:solidFill>
                  <a:srgbClr val="FF0000"/>
                </a:solidFill>
                <a:latin typeface="Arial" pitchFamily="34" charset="0"/>
              </a:rPr>
              <a:t>万円以下を想定</a:t>
            </a:r>
            <a:endParaRPr lang="en-US" altLang="ja-JP" sz="1400" spc="-180" dirty="0" smtClean="0">
              <a:solidFill>
                <a:srgbClr val="FF0000"/>
              </a:solidFill>
              <a:latin typeface="Arial" pitchFamily="34" charset="0"/>
            </a:endParaRPr>
          </a:p>
          <a:p>
            <a:pPr marL="95250" indent="-95250" algn="just" fontAlgn="base">
              <a:spcBef>
                <a:spcPts val="600"/>
              </a:spcBef>
              <a:spcAft>
                <a:spcPct val="0"/>
              </a:spcAft>
            </a:pPr>
            <a:r>
              <a:rPr lang="ja-JP" altLang="en-US" sz="1400" spc="-180" dirty="0" smtClean="0">
                <a:solidFill>
                  <a:srgbClr val="0070C0"/>
                </a:solidFill>
                <a:latin typeface="Arial" pitchFamily="34" charset="0"/>
              </a:rPr>
              <a:t>・預貯金、有価証券等の額を、通帳等の写しと共に申告。</a:t>
            </a:r>
            <a:endParaRPr lang="en-US" altLang="ja-JP" sz="1400" spc="-180" dirty="0" smtClean="0">
              <a:solidFill>
                <a:srgbClr val="0070C0"/>
              </a:solidFill>
              <a:latin typeface="Arial" pitchFamily="34" charset="0"/>
            </a:endParaRPr>
          </a:p>
          <a:p>
            <a:pPr marL="95250" indent="-95250" algn="just" fontAlgn="base">
              <a:spcBef>
                <a:spcPts val="600"/>
              </a:spcBef>
              <a:spcAft>
                <a:spcPct val="0"/>
              </a:spcAft>
            </a:pPr>
            <a:r>
              <a:rPr lang="ja-JP" altLang="en-US" sz="1400" spc="-180" dirty="0" smtClean="0">
                <a:solidFill>
                  <a:srgbClr val="0070C0"/>
                </a:solidFill>
                <a:latin typeface="Arial" pitchFamily="34" charset="0"/>
              </a:rPr>
              <a:t>・必要に応じ市町村は金融機関へ照会。</a:t>
            </a:r>
            <a:endParaRPr lang="en-US" altLang="ja-JP" sz="1400" spc="-180" dirty="0" smtClean="0">
              <a:solidFill>
                <a:srgbClr val="0070C0"/>
              </a:solidFill>
              <a:latin typeface="Arial" pitchFamily="34" charset="0"/>
            </a:endParaRPr>
          </a:p>
          <a:p>
            <a:pPr marL="95250" indent="-95250" algn="just" fontAlgn="base">
              <a:spcBef>
                <a:spcPts val="600"/>
              </a:spcBef>
              <a:spcAft>
                <a:spcPct val="0"/>
              </a:spcAft>
            </a:pPr>
            <a:r>
              <a:rPr lang="ja-JP" altLang="en-US" sz="1400" spc="-180" dirty="0" smtClean="0">
                <a:solidFill>
                  <a:srgbClr val="0070C0"/>
                </a:solidFill>
                <a:latin typeface="Arial" pitchFamily="34" charset="0"/>
              </a:rPr>
              <a:t>・不正受給</a:t>
            </a:r>
            <a:r>
              <a:rPr lang="ja-JP" altLang="en-US" sz="1400" spc="-180" dirty="0">
                <a:solidFill>
                  <a:srgbClr val="0070C0"/>
                </a:solidFill>
                <a:latin typeface="Arial" pitchFamily="34" charset="0"/>
              </a:rPr>
              <a:t>に対する</a:t>
            </a:r>
            <a:r>
              <a:rPr lang="ja-JP" altLang="en-US" sz="1400" spc="-180" dirty="0" smtClean="0">
                <a:solidFill>
                  <a:srgbClr val="0070C0"/>
                </a:solidFill>
                <a:latin typeface="Arial" pitchFamily="34" charset="0"/>
              </a:rPr>
              <a:t>ペナルティを設けることにより、適切な申請を促す</a:t>
            </a:r>
            <a:r>
              <a:rPr lang="ja-JP" altLang="en-US" sz="1400" spc="-180" dirty="0" smtClean="0">
                <a:solidFill>
                  <a:prstClr val="black"/>
                </a:solidFill>
                <a:latin typeface="Arial" pitchFamily="34" charset="0"/>
              </a:rPr>
              <a:t>。</a:t>
            </a:r>
            <a:endParaRPr lang="ja-JP" altLang="en-US" sz="1200" spc="-100" dirty="0">
              <a:solidFill>
                <a:prstClr val="black"/>
              </a:solidFill>
              <a:latin typeface="Arial" pitchFamily="34" charset="0"/>
            </a:endParaRPr>
          </a:p>
        </p:txBody>
      </p:sp>
      <p:cxnSp>
        <p:nvCxnSpPr>
          <p:cNvPr id="7" name="直線コネクタ 6"/>
          <p:cNvCxnSpPr>
            <a:stCxn id="4" idx="3"/>
            <a:endCxn id="5" idx="1"/>
          </p:cNvCxnSpPr>
          <p:nvPr/>
        </p:nvCxnSpPr>
        <p:spPr>
          <a:xfrm>
            <a:off x="3075837" y="3363016"/>
            <a:ext cx="1247095" cy="689407"/>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13" name="直線コネクタ 12"/>
          <p:cNvCxnSpPr>
            <a:stCxn id="5" idx="3"/>
            <a:endCxn id="74" idx="1"/>
          </p:cNvCxnSpPr>
          <p:nvPr/>
        </p:nvCxnSpPr>
        <p:spPr>
          <a:xfrm>
            <a:off x="6177138" y="4052423"/>
            <a:ext cx="1584174" cy="1019944"/>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16" name="直線コネクタ 15"/>
          <p:cNvCxnSpPr>
            <a:stCxn id="5" idx="3"/>
            <a:endCxn id="69" idx="1"/>
          </p:cNvCxnSpPr>
          <p:nvPr/>
        </p:nvCxnSpPr>
        <p:spPr>
          <a:xfrm flipV="1">
            <a:off x="6177138" y="1715217"/>
            <a:ext cx="1728187" cy="2337206"/>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61" name="直線コネクタ 60"/>
          <p:cNvCxnSpPr>
            <a:stCxn id="4" idx="3"/>
            <a:endCxn id="65" idx="1"/>
          </p:cNvCxnSpPr>
          <p:nvPr/>
        </p:nvCxnSpPr>
        <p:spPr>
          <a:xfrm flipV="1">
            <a:off x="3075837" y="1715217"/>
            <a:ext cx="1247091" cy="1647799"/>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sp>
        <p:nvSpPr>
          <p:cNvPr id="65" name="正方形/長方形 64"/>
          <p:cNvSpPr/>
          <p:nvPr/>
        </p:nvSpPr>
        <p:spPr>
          <a:xfrm>
            <a:off x="4322928" y="1545940"/>
            <a:ext cx="1080120" cy="338554"/>
          </a:xfrm>
          <a:prstGeom prst="rect">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base">
              <a:spcBef>
                <a:spcPct val="0"/>
              </a:spcBef>
              <a:spcAft>
                <a:spcPct val="0"/>
              </a:spcAft>
            </a:pPr>
            <a:r>
              <a:rPr lang="ja-JP" altLang="en-US" sz="1600" spc="-100" dirty="0" smtClean="0">
                <a:solidFill>
                  <a:prstClr val="black"/>
                </a:solidFill>
              </a:rPr>
              <a:t>対象外</a:t>
            </a:r>
            <a:endParaRPr lang="ja-JP" altLang="en-US" sz="1600" spc="-100" dirty="0">
              <a:solidFill>
                <a:prstClr val="black"/>
              </a:solidFill>
            </a:endParaRPr>
          </a:p>
        </p:txBody>
      </p:sp>
      <p:sp>
        <p:nvSpPr>
          <p:cNvPr id="69" name="正方形/長方形 68"/>
          <p:cNvSpPr/>
          <p:nvPr/>
        </p:nvSpPr>
        <p:spPr>
          <a:xfrm>
            <a:off x="7905325" y="1545940"/>
            <a:ext cx="1080120" cy="338554"/>
          </a:xfrm>
          <a:prstGeom prst="rect">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base">
              <a:spcBef>
                <a:spcPct val="0"/>
              </a:spcBef>
              <a:spcAft>
                <a:spcPct val="0"/>
              </a:spcAft>
            </a:pPr>
            <a:r>
              <a:rPr lang="ja-JP" altLang="en-US" sz="1600" spc="-100" dirty="0" smtClean="0">
                <a:solidFill>
                  <a:prstClr val="black"/>
                </a:solidFill>
              </a:rPr>
              <a:t>対象外</a:t>
            </a:r>
            <a:endParaRPr lang="ja-JP" altLang="en-US" sz="1600" spc="-100" dirty="0">
              <a:solidFill>
                <a:prstClr val="black"/>
              </a:solidFill>
            </a:endParaRPr>
          </a:p>
        </p:txBody>
      </p:sp>
      <p:sp>
        <p:nvSpPr>
          <p:cNvPr id="74" name="テキスト ボックス 73"/>
          <p:cNvSpPr txBox="1"/>
          <p:nvPr/>
        </p:nvSpPr>
        <p:spPr>
          <a:xfrm>
            <a:off x="7761312" y="4036430"/>
            <a:ext cx="1800200" cy="2071874"/>
          </a:xfrm>
          <a:prstGeom prst="rect">
            <a:avLst/>
          </a:prstGeom>
          <a:noFill/>
          <a:ln w="19050">
            <a:solidFill>
              <a:schemeClr val="tx1"/>
            </a:solidFill>
          </a:ln>
        </p:spPr>
        <p:txBody>
          <a:bodyPr wrap="square" rtlCol="0" anchor="ctr">
            <a:noAutofit/>
          </a:bodyPr>
          <a:lstStyle/>
          <a:p>
            <a:pPr algn="ctr" fontAlgn="base">
              <a:spcBef>
                <a:spcPct val="0"/>
              </a:spcBef>
              <a:spcAft>
                <a:spcPct val="0"/>
              </a:spcAft>
            </a:pPr>
            <a:r>
              <a:rPr lang="ja-JP" altLang="en-US" b="1" spc="-100" dirty="0" smtClean="0">
                <a:solidFill>
                  <a:prstClr val="black"/>
                </a:solidFill>
                <a:latin typeface="Arial" pitchFamily="34" charset="0"/>
              </a:rPr>
              <a:t>補足給付</a:t>
            </a:r>
            <a:endParaRPr lang="en-US" altLang="ja-JP" sz="2000" b="1" spc="-100" dirty="0" smtClean="0">
              <a:solidFill>
                <a:prstClr val="black"/>
              </a:solidFill>
              <a:latin typeface="Arial" pitchFamily="34" charset="0"/>
            </a:endParaRPr>
          </a:p>
          <a:p>
            <a:pPr fontAlgn="base">
              <a:spcBef>
                <a:spcPts val="1200"/>
              </a:spcBef>
              <a:spcAft>
                <a:spcPct val="0"/>
              </a:spcAft>
            </a:pPr>
            <a:r>
              <a:rPr lang="ja-JP" altLang="en-US" b="1" spc="-100" dirty="0">
                <a:solidFill>
                  <a:srgbClr val="FF0000"/>
                </a:solidFill>
                <a:latin typeface="Arial" pitchFamily="34" charset="0"/>
              </a:rPr>
              <a:t>給付</a:t>
            </a:r>
            <a:r>
              <a:rPr lang="ja-JP" altLang="en-US" b="1" spc="-100" dirty="0" smtClean="0">
                <a:solidFill>
                  <a:srgbClr val="FF0000"/>
                </a:solidFill>
                <a:latin typeface="Arial" pitchFamily="34" charset="0"/>
              </a:rPr>
              <a:t>の段階設定の見直し</a:t>
            </a:r>
            <a:endParaRPr lang="en-US" altLang="ja-JP" sz="1400" spc="-100" dirty="0" smtClean="0">
              <a:solidFill>
                <a:srgbClr val="FF0000"/>
              </a:solidFill>
              <a:latin typeface="Arial" pitchFamily="34" charset="0"/>
            </a:endParaRPr>
          </a:p>
          <a:p>
            <a:pPr marL="87313" indent="-87313" fontAlgn="base">
              <a:spcBef>
                <a:spcPct val="0"/>
              </a:spcBef>
              <a:spcAft>
                <a:spcPct val="0"/>
              </a:spcAft>
            </a:pPr>
            <a:r>
              <a:rPr lang="ja-JP" altLang="en-US" sz="1400" spc="-100" dirty="0">
                <a:solidFill>
                  <a:srgbClr val="FF0000"/>
                </a:solidFill>
                <a:latin typeface="Arial" pitchFamily="34" charset="0"/>
              </a:rPr>
              <a:t>・</a:t>
            </a:r>
            <a:r>
              <a:rPr lang="ja-JP" altLang="en-US" sz="1400" spc="-100" dirty="0" smtClean="0">
                <a:solidFill>
                  <a:srgbClr val="FF0000"/>
                </a:solidFill>
                <a:latin typeface="Arial" pitchFamily="34" charset="0"/>
              </a:rPr>
              <a:t>非課税年金の収入も第２段階の収入要件で考慮</a:t>
            </a:r>
            <a:endParaRPr lang="en-US" altLang="ja-JP" sz="1400" spc="-100" dirty="0" smtClean="0">
              <a:solidFill>
                <a:srgbClr val="FF0000"/>
              </a:solidFill>
              <a:latin typeface="Arial" pitchFamily="34" charset="0"/>
            </a:endParaRPr>
          </a:p>
          <a:p>
            <a:pPr fontAlgn="base">
              <a:spcBef>
                <a:spcPct val="0"/>
              </a:spcBef>
              <a:spcAft>
                <a:spcPct val="0"/>
              </a:spcAft>
            </a:pPr>
            <a:endParaRPr lang="en-US" altLang="ja-JP" sz="1600" spc="-100" dirty="0">
              <a:solidFill>
                <a:prstClr val="black"/>
              </a:solidFill>
              <a:latin typeface="Arial" pitchFamily="34" charset="0"/>
            </a:endParaRPr>
          </a:p>
        </p:txBody>
      </p:sp>
      <p:sp>
        <p:nvSpPr>
          <p:cNvPr id="26" name="正方形/長方形 25"/>
          <p:cNvSpPr/>
          <p:nvPr/>
        </p:nvSpPr>
        <p:spPr>
          <a:xfrm>
            <a:off x="3054772" y="3805598"/>
            <a:ext cx="1002119" cy="461665"/>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住民税</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a:solidFill>
                  <a:prstClr val="black"/>
                </a:solidFill>
                <a:latin typeface="Arial" pitchFamily="34" charset="0"/>
              </a:rPr>
              <a:t>非課税</a:t>
            </a:r>
          </a:p>
        </p:txBody>
      </p:sp>
      <p:sp>
        <p:nvSpPr>
          <p:cNvPr id="27" name="正方形/長方形 26"/>
          <p:cNvSpPr/>
          <p:nvPr/>
        </p:nvSpPr>
        <p:spPr>
          <a:xfrm>
            <a:off x="3159323" y="1653665"/>
            <a:ext cx="1080120" cy="461665"/>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住民税</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課税</a:t>
            </a:r>
            <a:endParaRPr lang="ja-JP" altLang="en-US" sz="1200" spc="-100" dirty="0">
              <a:solidFill>
                <a:prstClr val="black"/>
              </a:solidFill>
              <a:latin typeface="Arial" pitchFamily="34" charset="0"/>
            </a:endParaRPr>
          </a:p>
        </p:txBody>
      </p:sp>
      <p:sp>
        <p:nvSpPr>
          <p:cNvPr id="28" name="正方形/長方形 27"/>
          <p:cNvSpPr/>
          <p:nvPr/>
        </p:nvSpPr>
        <p:spPr>
          <a:xfrm>
            <a:off x="6105128" y="4562403"/>
            <a:ext cx="1146135" cy="461665"/>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預貯金等</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が一定額以下</a:t>
            </a:r>
            <a:endParaRPr lang="ja-JP" altLang="en-US" sz="1200" spc="-100" dirty="0">
              <a:solidFill>
                <a:prstClr val="black"/>
              </a:solidFill>
              <a:latin typeface="Arial" pitchFamily="34" charset="0"/>
            </a:endParaRPr>
          </a:p>
        </p:txBody>
      </p:sp>
      <p:sp>
        <p:nvSpPr>
          <p:cNvPr id="29" name="正方形/長方形 28"/>
          <p:cNvSpPr/>
          <p:nvPr/>
        </p:nvSpPr>
        <p:spPr>
          <a:xfrm>
            <a:off x="6177138" y="2230912"/>
            <a:ext cx="1146135" cy="646331"/>
          </a:xfrm>
          <a:prstGeom prst="rect">
            <a:avLst/>
          </a:prstGeom>
        </p:spPr>
        <p:txBody>
          <a:bodyPr wrap="square">
            <a:spAutoFit/>
          </a:bodyPr>
          <a:lstStyle/>
          <a:p>
            <a:pPr algn="ctr" fontAlgn="base">
              <a:spcBef>
                <a:spcPct val="0"/>
              </a:spcBef>
              <a:spcAft>
                <a:spcPct val="0"/>
              </a:spcAft>
            </a:pPr>
            <a:r>
              <a:rPr lang="ja-JP" altLang="en-US" sz="1200" spc="-100" dirty="0" smtClean="0">
                <a:solidFill>
                  <a:prstClr val="black"/>
                </a:solidFill>
                <a:latin typeface="Arial" pitchFamily="34" charset="0"/>
              </a:rPr>
              <a:t>一定額超</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の預貯金等</a:t>
            </a:r>
            <a:endParaRPr lang="en-US" altLang="ja-JP" sz="1200" spc="-100" dirty="0" smtClean="0">
              <a:solidFill>
                <a:prstClr val="black"/>
              </a:solidFill>
              <a:latin typeface="Arial" pitchFamily="34" charset="0"/>
            </a:endParaRPr>
          </a:p>
          <a:p>
            <a:pPr algn="ctr" fontAlgn="base">
              <a:spcBef>
                <a:spcPct val="0"/>
              </a:spcBef>
              <a:spcAft>
                <a:spcPct val="0"/>
              </a:spcAft>
            </a:pPr>
            <a:r>
              <a:rPr lang="ja-JP" altLang="en-US" sz="1200" spc="-100" dirty="0" smtClean="0">
                <a:solidFill>
                  <a:prstClr val="black"/>
                </a:solidFill>
                <a:latin typeface="Arial" pitchFamily="34" charset="0"/>
              </a:rPr>
              <a:t>あり</a:t>
            </a:r>
            <a:endParaRPr lang="ja-JP" altLang="en-US" sz="1200" spc="-100" dirty="0">
              <a:solidFill>
                <a:prstClr val="black"/>
              </a:solidFill>
              <a:latin typeface="Arial" pitchFamily="34" charset="0"/>
            </a:endParaRPr>
          </a:p>
        </p:txBody>
      </p:sp>
      <p:sp>
        <p:nvSpPr>
          <p:cNvPr id="18" name="テキスト ボックス 17"/>
          <p:cNvSpPr txBox="1"/>
          <p:nvPr/>
        </p:nvSpPr>
        <p:spPr>
          <a:xfrm>
            <a:off x="214751" y="1653664"/>
            <a:ext cx="633793" cy="3418703"/>
          </a:xfrm>
          <a:prstGeom prst="rect">
            <a:avLst/>
          </a:prstGeom>
          <a:noFill/>
          <a:ln w="19050">
            <a:solidFill>
              <a:schemeClr val="tx1"/>
            </a:solidFill>
          </a:ln>
        </p:spPr>
        <p:txBody>
          <a:bodyPr vert="eaVert" wrap="square" rtlCol="0" anchor="ctr">
            <a:noAutofit/>
          </a:bodyPr>
          <a:lstStyle/>
          <a:p>
            <a:pPr algn="ctr" fontAlgn="base">
              <a:spcBef>
                <a:spcPct val="0"/>
              </a:spcBef>
              <a:spcAft>
                <a:spcPct val="0"/>
              </a:spcAft>
            </a:pPr>
            <a:r>
              <a:rPr lang="ja-JP" altLang="en-US" sz="2000" spc="-100" dirty="0" smtClean="0">
                <a:latin typeface="Arial" pitchFamily="34" charset="0"/>
              </a:rPr>
              <a:t>補　足　給　付　の　申　請</a:t>
            </a:r>
            <a:endParaRPr lang="en-US" altLang="ja-JP" sz="2000" spc="-100" dirty="0" smtClean="0">
              <a:latin typeface="Arial" pitchFamily="34" charset="0"/>
            </a:endParaRPr>
          </a:p>
        </p:txBody>
      </p:sp>
      <p:sp>
        <p:nvSpPr>
          <p:cNvPr id="2" name="右矢印 1"/>
          <p:cNvSpPr/>
          <p:nvPr/>
        </p:nvSpPr>
        <p:spPr>
          <a:xfrm>
            <a:off x="920552" y="2924944"/>
            <a:ext cx="576064" cy="936104"/>
          </a:xfrm>
          <a:prstGeom prst="right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5400000">
            <a:off x="-231575" y="44624"/>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40973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7101" y="19294"/>
            <a:ext cx="8915400" cy="562074"/>
          </a:xfrm>
        </p:spPr>
        <p:txBody>
          <a:bodyPr>
            <a:noAutofit/>
          </a:bodyPr>
          <a:lstStyle/>
          <a:p>
            <a:r>
              <a:rPr lang="ja-JP" altLang="en-US" sz="2800" dirty="0" smtClean="0">
                <a:latin typeface="HGP創英角ｺﾞｼｯｸUB" pitchFamily="50" charset="-128"/>
                <a:ea typeface="HGP創英角ｺﾞｼｯｸUB" pitchFamily="50" charset="-128"/>
              </a:rPr>
              <a:t>（参考）　配偶者間の生活保持義務について</a:t>
            </a:r>
            <a:endParaRPr kumimoji="1" lang="ja-JP" altLang="en-US" sz="2800" dirty="0">
              <a:latin typeface="HGP創英角ｺﾞｼｯｸUB" pitchFamily="50" charset="-128"/>
              <a:ea typeface="HGP創英角ｺﾞｼｯｸUB" pitchFamily="50" charset="-128"/>
            </a:endParaRPr>
          </a:p>
        </p:txBody>
      </p:sp>
      <p:sp>
        <p:nvSpPr>
          <p:cNvPr id="5" name="テキスト ボックス 4"/>
          <p:cNvSpPr txBox="1"/>
          <p:nvPr/>
        </p:nvSpPr>
        <p:spPr>
          <a:xfrm>
            <a:off x="344498" y="1628800"/>
            <a:ext cx="9145016" cy="1569660"/>
          </a:xfrm>
          <a:prstGeom prst="rect">
            <a:avLst/>
          </a:prstGeom>
          <a:noFill/>
          <a:ln>
            <a:solidFill>
              <a:schemeClr val="tx1"/>
            </a:solidFill>
            <a:prstDash val="dash"/>
          </a:ln>
        </p:spPr>
        <p:txBody>
          <a:bodyPr wrap="square" rtlCol="0">
            <a:spAutoFit/>
          </a:bodyPr>
          <a:lstStyle/>
          <a:p>
            <a:pPr fontAlgn="base">
              <a:spcBef>
                <a:spcPct val="0"/>
              </a:spcBef>
              <a:spcAft>
                <a:spcPct val="0"/>
              </a:spcAft>
            </a:pPr>
            <a:r>
              <a:rPr lang="ja-JP" altLang="en-US" sz="1600" dirty="0">
                <a:solidFill>
                  <a:prstClr val="black"/>
                </a:solidFill>
                <a:latin typeface="Arial" pitchFamily="34" charset="0"/>
              </a:rPr>
              <a:t>「</a:t>
            </a:r>
            <a:r>
              <a:rPr lang="ja-JP" altLang="en-US" sz="1600" dirty="0" smtClean="0">
                <a:solidFill>
                  <a:prstClr val="black"/>
                </a:solidFill>
                <a:latin typeface="Arial" pitchFamily="34" charset="0"/>
              </a:rPr>
              <a:t>７５２条にいう</a:t>
            </a:r>
            <a:r>
              <a:rPr lang="ja-JP" altLang="en-US" sz="1600" u="sng" dirty="0" smtClean="0">
                <a:solidFill>
                  <a:prstClr val="black"/>
                </a:solidFill>
                <a:latin typeface="Arial" pitchFamily="34" charset="0"/>
              </a:rPr>
              <a:t>夫婦間の扶助は、未成熟の子を含む夫婦一体としての共同生活に必要な衣食住の資を供与し合うこと</a:t>
            </a:r>
            <a:r>
              <a:rPr lang="ja-JP" altLang="en-US" sz="1600" dirty="0" smtClean="0">
                <a:solidFill>
                  <a:prstClr val="black"/>
                </a:solidFill>
                <a:latin typeface="Arial" pitchFamily="34" charset="0"/>
              </a:rPr>
              <a:t>であり、相手の生活を自分の生活として保障することである。従って、</a:t>
            </a:r>
            <a:r>
              <a:rPr lang="ja-JP" altLang="en-US" sz="1600" u="sng" dirty="0" smtClean="0">
                <a:solidFill>
                  <a:prstClr val="black"/>
                </a:solidFill>
                <a:latin typeface="Arial" pitchFamily="34" charset="0"/>
              </a:rPr>
              <a:t>親族間の扶養とは性質を異にする。</a:t>
            </a:r>
            <a:r>
              <a:rPr lang="ja-JP" altLang="en-US" sz="1600" dirty="0" smtClean="0">
                <a:solidFill>
                  <a:prstClr val="black"/>
                </a:solidFill>
                <a:latin typeface="Arial" pitchFamily="34" charset="0"/>
              </a:rPr>
              <a:t>親族間の扶養は、自分の生活に余裕のある場合に相手の窮乏を外部から支持することである。</a:t>
            </a:r>
            <a:r>
              <a:rPr lang="ja-JP" altLang="en-US" sz="1600" u="sng" dirty="0" smtClean="0">
                <a:solidFill>
                  <a:prstClr val="black"/>
                </a:solidFill>
                <a:latin typeface="Arial" pitchFamily="34" charset="0"/>
              </a:rPr>
              <a:t>夫婦間の扶助は、いわゆる生活保持の義務であり</a:t>
            </a:r>
            <a:r>
              <a:rPr lang="ja-JP" altLang="en-US" sz="1600" dirty="0" smtClean="0">
                <a:solidFill>
                  <a:prstClr val="black"/>
                </a:solidFill>
                <a:latin typeface="Arial" pitchFamily="34" charset="0"/>
              </a:rPr>
              <a:t>、親族間の扶養は生活扶助の義務だといわれるのは、そのためである。</a:t>
            </a:r>
            <a:r>
              <a:rPr lang="ja-JP" altLang="en-US" sz="1600" dirty="0">
                <a:solidFill>
                  <a:prstClr val="black"/>
                </a:solidFill>
                <a:latin typeface="Arial" pitchFamily="34" charset="0"/>
              </a:rPr>
              <a:t>」</a:t>
            </a:r>
            <a:endParaRPr lang="en-US" altLang="ja-JP" sz="1600" dirty="0" smtClean="0">
              <a:solidFill>
                <a:prstClr val="black"/>
              </a:solidFill>
              <a:latin typeface="Arial" pitchFamily="34" charset="0"/>
            </a:endParaRPr>
          </a:p>
          <a:p>
            <a:pPr algn="r" fontAlgn="base">
              <a:spcBef>
                <a:spcPct val="0"/>
              </a:spcBef>
              <a:spcAft>
                <a:spcPct val="0"/>
              </a:spcAft>
            </a:pPr>
            <a:r>
              <a:rPr lang="ja-JP" altLang="en-US" sz="1600" dirty="0" smtClean="0">
                <a:solidFill>
                  <a:prstClr val="black"/>
                </a:solidFill>
                <a:latin typeface="Arial" pitchFamily="34" charset="0"/>
              </a:rPr>
              <a:t>我妻　榮　</a:t>
            </a:r>
            <a:r>
              <a:rPr lang="en-US" altLang="ja-JP" sz="1600" dirty="0" smtClean="0">
                <a:solidFill>
                  <a:prstClr val="black"/>
                </a:solidFill>
                <a:latin typeface="Arial" pitchFamily="34" charset="0"/>
              </a:rPr>
              <a:t>『</a:t>
            </a:r>
            <a:r>
              <a:rPr lang="ja-JP" altLang="en-US" sz="1600" dirty="0" smtClean="0">
                <a:solidFill>
                  <a:prstClr val="black"/>
                </a:solidFill>
                <a:latin typeface="Arial" pitchFamily="34" charset="0"/>
              </a:rPr>
              <a:t>親族法</a:t>
            </a:r>
            <a:r>
              <a:rPr lang="en-US" altLang="ja-JP" sz="1600" dirty="0" smtClean="0">
                <a:solidFill>
                  <a:prstClr val="black"/>
                </a:solidFill>
                <a:latin typeface="Arial" pitchFamily="34" charset="0"/>
              </a:rPr>
              <a:t>』</a:t>
            </a:r>
            <a:r>
              <a:rPr lang="ja-JP" altLang="en-US" sz="1600" dirty="0" smtClean="0">
                <a:solidFill>
                  <a:prstClr val="black"/>
                </a:solidFill>
                <a:latin typeface="Arial" pitchFamily="34" charset="0"/>
              </a:rPr>
              <a:t>　（有斐閣）</a:t>
            </a:r>
            <a:endParaRPr lang="ja-JP" altLang="en-US" sz="1600" dirty="0">
              <a:solidFill>
                <a:prstClr val="black"/>
              </a:solidFill>
              <a:latin typeface="Arial" pitchFamily="34" charset="0"/>
            </a:endParaRPr>
          </a:p>
        </p:txBody>
      </p:sp>
      <p:sp>
        <p:nvSpPr>
          <p:cNvPr id="6" name="テキスト ボックス 5"/>
          <p:cNvSpPr txBox="1"/>
          <p:nvPr/>
        </p:nvSpPr>
        <p:spPr>
          <a:xfrm>
            <a:off x="367829" y="3505585"/>
            <a:ext cx="9121678" cy="1077218"/>
          </a:xfrm>
          <a:prstGeom prst="rect">
            <a:avLst/>
          </a:prstGeom>
          <a:noFill/>
          <a:ln>
            <a:solidFill>
              <a:schemeClr val="tx1"/>
            </a:solidFill>
            <a:prstDash val="dash"/>
          </a:ln>
        </p:spPr>
        <p:txBody>
          <a:bodyPr wrap="square" rtlCol="0">
            <a:spAutoFit/>
          </a:bodyPr>
          <a:lstStyle/>
          <a:p>
            <a:pPr fontAlgn="base">
              <a:spcBef>
                <a:spcPct val="0"/>
              </a:spcBef>
              <a:spcAft>
                <a:spcPct val="0"/>
              </a:spcAft>
            </a:pPr>
            <a:r>
              <a:rPr lang="ja-JP" altLang="en-US" sz="1600" dirty="0" smtClean="0">
                <a:solidFill>
                  <a:prstClr val="black"/>
                </a:solidFill>
                <a:latin typeface="Arial" pitchFamily="34" charset="0"/>
              </a:rPr>
              <a:t>「民法上夫婦間には同居、扶助の義務（７５２条）或いは婚姻費用分担義務（７６０条）があり、たとえ別居しているのであっても、</a:t>
            </a:r>
            <a:r>
              <a:rPr lang="ja-JP" altLang="en-US" sz="1600" u="sng" dirty="0" smtClean="0">
                <a:solidFill>
                  <a:prstClr val="black"/>
                </a:solidFill>
                <a:latin typeface="Arial" pitchFamily="34" charset="0"/>
              </a:rPr>
              <a:t>事実上離婚関係に至らない限り、協力・扶助の義務はなくならず、婚姻費用の分担者は、他方に対して生活保持に必用な費用は与えなければならない</a:t>
            </a:r>
            <a:r>
              <a:rPr lang="ja-JP" altLang="en-US" sz="1600" dirty="0" smtClean="0">
                <a:solidFill>
                  <a:prstClr val="black"/>
                </a:solidFill>
                <a:latin typeface="Arial" pitchFamily="34" charset="0"/>
              </a:rPr>
              <a:t>とされている。」</a:t>
            </a:r>
            <a:endParaRPr lang="en-US" altLang="ja-JP" sz="1600" dirty="0" smtClean="0">
              <a:solidFill>
                <a:prstClr val="black"/>
              </a:solidFill>
              <a:latin typeface="Arial" pitchFamily="34" charset="0"/>
            </a:endParaRPr>
          </a:p>
          <a:p>
            <a:pPr algn="r" fontAlgn="base">
              <a:spcBef>
                <a:spcPct val="0"/>
              </a:spcBef>
              <a:spcAft>
                <a:spcPct val="0"/>
              </a:spcAft>
            </a:pPr>
            <a:r>
              <a:rPr lang="ja-JP" altLang="en-US" sz="1600" dirty="0" smtClean="0">
                <a:solidFill>
                  <a:prstClr val="black"/>
                </a:solidFill>
                <a:latin typeface="Arial" pitchFamily="34" charset="0"/>
              </a:rPr>
              <a:t>（東京地裁昭和６２年３月１９日判決）</a:t>
            </a:r>
            <a:endParaRPr lang="ja-JP" altLang="en-US" sz="1600" dirty="0">
              <a:solidFill>
                <a:prstClr val="black"/>
              </a:solidFill>
              <a:latin typeface="Arial" pitchFamily="34" charset="0"/>
            </a:endParaRPr>
          </a:p>
        </p:txBody>
      </p:sp>
      <p:sp>
        <p:nvSpPr>
          <p:cNvPr id="7" name="タイトル 3"/>
          <p:cNvSpPr txBox="1">
            <a:spLocks/>
          </p:cNvSpPr>
          <p:nvPr/>
        </p:nvSpPr>
        <p:spPr>
          <a:xfrm>
            <a:off x="194478" y="738580"/>
            <a:ext cx="9517057" cy="737496"/>
          </a:xfrm>
          <a:prstGeom prst="rect">
            <a:avLst/>
          </a:prstGeom>
          <a:ln w="19050">
            <a:solidFill>
              <a:schemeClr val="tx1"/>
            </a:solidFill>
          </a:ln>
        </p:spPr>
        <p:txBody>
          <a:bodyPr vert="horz" lIns="91440" tIns="45720" rIns="91440" bIns="45720" rtlCol="0" anchor="ctr">
            <a:noAutofit/>
          </a:bodyPr>
          <a:lstStyle/>
          <a:p>
            <a:pPr marL="177800" indent="-177800" fontAlgn="base">
              <a:spcBef>
                <a:spcPct val="0"/>
              </a:spcBef>
              <a:spcAft>
                <a:spcPct val="0"/>
              </a:spcAft>
            </a:pPr>
            <a:r>
              <a:rPr lang="ja-JP" altLang="en-US" dirty="0" smtClean="0">
                <a:solidFill>
                  <a:prstClr val="black"/>
                </a:solidFill>
                <a:latin typeface="Arial" pitchFamily="34" charset="0"/>
              </a:rPr>
              <a:t>○　家族法の通説では夫婦間においては、他の親族間の扶養とは性質を異にする「生活保持義務」があると解され、判例もこれにしたがっている。</a:t>
            </a:r>
            <a:endParaRPr lang="en-US" altLang="ja-JP" dirty="0" smtClean="0">
              <a:solidFill>
                <a:prstClr val="black"/>
              </a:solidFill>
              <a:latin typeface="Arial" pitchFamily="34" charset="0"/>
            </a:endParaRPr>
          </a:p>
        </p:txBody>
      </p:sp>
      <p:sp>
        <p:nvSpPr>
          <p:cNvPr id="3" name="テキスト ボックス 2"/>
          <p:cNvSpPr txBox="1"/>
          <p:nvPr/>
        </p:nvSpPr>
        <p:spPr>
          <a:xfrm>
            <a:off x="344490" y="4941208"/>
            <a:ext cx="9145015" cy="1323439"/>
          </a:xfrm>
          <a:prstGeom prst="rect">
            <a:avLst/>
          </a:prstGeom>
          <a:noFill/>
          <a:ln>
            <a:solidFill>
              <a:schemeClr val="tx1"/>
            </a:solidFill>
          </a:ln>
        </p:spPr>
        <p:txBody>
          <a:bodyPr wrap="square" rtlCol="0">
            <a:spAutoFit/>
          </a:bodyPr>
          <a:lstStyle/>
          <a:p>
            <a:pPr fontAlgn="base">
              <a:spcBef>
                <a:spcPct val="0"/>
              </a:spcBef>
              <a:spcAft>
                <a:spcPct val="0"/>
              </a:spcAft>
            </a:pPr>
            <a:r>
              <a:rPr lang="ja-JP" altLang="en-US" sz="1600" dirty="0" smtClean="0">
                <a:solidFill>
                  <a:prstClr val="black"/>
                </a:solidFill>
                <a:latin typeface="Arial" pitchFamily="34" charset="0"/>
              </a:rPr>
              <a:t>民法（抄）</a:t>
            </a:r>
            <a:endParaRPr lang="en-US" altLang="ja-JP" sz="1600" dirty="0" smtClean="0">
              <a:solidFill>
                <a:prstClr val="black"/>
              </a:solidFill>
              <a:latin typeface="Arial" pitchFamily="34" charset="0"/>
            </a:endParaRPr>
          </a:p>
          <a:p>
            <a:pPr fontAlgn="base">
              <a:spcBef>
                <a:spcPct val="0"/>
              </a:spcBef>
              <a:spcAft>
                <a:spcPct val="0"/>
              </a:spcAft>
            </a:pPr>
            <a:r>
              <a:rPr lang="ja-JP" altLang="en-US" sz="1600" dirty="0" smtClean="0">
                <a:solidFill>
                  <a:prstClr val="black"/>
                </a:solidFill>
                <a:latin typeface="Arial" pitchFamily="34" charset="0"/>
              </a:rPr>
              <a:t>　　（同居</a:t>
            </a:r>
            <a:r>
              <a:rPr lang="ja-JP" altLang="en-US" sz="1600" dirty="0">
                <a:solidFill>
                  <a:prstClr val="black"/>
                </a:solidFill>
                <a:latin typeface="Arial" pitchFamily="34" charset="0"/>
              </a:rPr>
              <a:t>、協力及び扶助の義務） </a:t>
            </a:r>
          </a:p>
          <a:p>
            <a:pPr fontAlgn="base">
              <a:spcBef>
                <a:spcPct val="0"/>
              </a:spcBef>
              <a:spcAft>
                <a:spcPct val="0"/>
              </a:spcAft>
            </a:pPr>
            <a:r>
              <a:rPr lang="ja-JP" altLang="en-US" sz="1600" dirty="0" smtClean="0">
                <a:solidFill>
                  <a:prstClr val="black"/>
                </a:solidFill>
                <a:latin typeface="Arial" pitchFamily="34" charset="0"/>
              </a:rPr>
              <a:t>　第７５２条 </a:t>
            </a:r>
            <a:r>
              <a:rPr lang="ja-JP" altLang="en-US" sz="1600" dirty="0">
                <a:solidFill>
                  <a:prstClr val="black"/>
                </a:solidFill>
                <a:latin typeface="Arial" pitchFamily="34" charset="0"/>
              </a:rPr>
              <a:t>　夫婦は同居し、互いに協力し扶助しなければならない</a:t>
            </a:r>
            <a:r>
              <a:rPr lang="ja-JP" altLang="en-US" sz="1600" dirty="0" smtClean="0">
                <a:solidFill>
                  <a:prstClr val="black"/>
                </a:solidFill>
                <a:latin typeface="Arial" pitchFamily="34" charset="0"/>
              </a:rPr>
              <a:t>。</a:t>
            </a:r>
            <a:endParaRPr lang="en-US" altLang="ja-JP" sz="1600" dirty="0" smtClean="0">
              <a:solidFill>
                <a:prstClr val="black"/>
              </a:solidFill>
              <a:latin typeface="Arial" pitchFamily="34" charset="0"/>
            </a:endParaRPr>
          </a:p>
          <a:p>
            <a:pPr fontAlgn="base">
              <a:spcBef>
                <a:spcPct val="0"/>
              </a:spcBef>
              <a:spcAft>
                <a:spcPct val="0"/>
              </a:spcAft>
            </a:pPr>
            <a:r>
              <a:rPr lang="ja-JP" altLang="en-US" sz="1600" dirty="0" smtClean="0">
                <a:solidFill>
                  <a:prstClr val="black"/>
                </a:solidFill>
                <a:latin typeface="Arial" pitchFamily="34" charset="0"/>
              </a:rPr>
              <a:t>　　（</a:t>
            </a:r>
            <a:r>
              <a:rPr lang="ja-JP" altLang="en-US" sz="1600" dirty="0">
                <a:solidFill>
                  <a:prstClr val="black"/>
                </a:solidFill>
                <a:latin typeface="Arial" pitchFamily="34" charset="0"/>
              </a:rPr>
              <a:t>扶養義務者） </a:t>
            </a:r>
          </a:p>
          <a:p>
            <a:pPr fontAlgn="base">
              <a:spcBef>
                <a:spcPct val="0"/>
              </a:spcBef>
              <a:spcAft>
                <a:spcPct val="0"/>
              </a:spcAft>
            </a:pPr>
            <a:r>
              <a:rPr lang="ja-JP" altLang="en-US" sz="1600" b="1" dirty="0" smtClean="0">
                <a:solidFill>
                  <a:prstClr val="black"/>
                </a:solidFill>
                <a:latin typeface="Arial" pitchFamily="34" charset="0"/>
              </a:rPr>
              <a:t>　</a:t>
            </a:r>
            <a:r>
              <a:rPr lang="ja-JP" altLang="en-US" sz="1600" dirty="0" smtClean="0">
                <a:solidFill>
                  <a:prstClr val="black"/>
                </a:solidFill>
                <a:latin typeface="Arial" pitchFamily="34" charset="0"/>
              </a:rPr>
              <a:t>第８７７条 </a:t>
            </a:r>
            <a:r>
              <a:rPr lang="ja-JP" altLang="en-US" sz="1600" dirty="0">
                <a:solidFill>
                  <a:prstClr val="black"/>
                </a:solidFill>
                <a:latin typeface="Arial" pitchFamily="34" charset="0"/>
              </a:rPr>
              <a:t>　直系血族及び兄弟姉妹は、互いに扶養をする義務がある。 </a:t>
            </a:r>
          </a:p>
        </p:txBody>
      </p:sp>
      <p:sp>
        <p:nvSpPr>
          <p:cNvPr id="8" name="正方形/長方形 7"/>
          <p:cNvSpPr/>
          <p:nvPr/>
        </p:nvSpPr>
        <p:spPr>
          <a:xfrm rot="5400000">
            <a:off x="-159568" y="6525344"/>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36196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14" y="488908"/>
            <a:ext cx="9705527" cy="346348"/>
          </a:xfrm>
          <a:prstGeom prst="rect">
            <a:avLst/>
          </a:prstGeom>
        </p:spPr>
        <p:txBody>
          <a:bodyPr vert="horz" lIns="91440" tIns="45720" rIns="91440" bIns="45720" rtlCol="0" anchor="ctr">
            <a:noAutofit/>
          </a:bodyPr>
          <a:lstStyle/>
          <a:p>
            <a:pPr fontAlgn="base">
              <a:spcBef>
                <a:spcPct val="0"/>
              </a:spcBef>
              <a:spcAft>
                <a:spcPct val="0"/>
              </a:spcAft>
              <a:defRPr/>
            </a:pPr>
            <a:r>
              <a:rPr lang="ja-JP" altLang="en-US" sz="2000" dirty="0" smtClean="0">
                <a:solidFill>
                  <a:prstClr val="black"/>
                </a:solidFill>
                <a:latin typeface="Arial" pitchFamily="34" charset="0"/>
              </a:rPr>
              <a:t>（１）夫婦高齢者世帯の収入階級別の貯蓄等保有状況</a:t>
            </a:r>
            <a:endParaRPr lang="ja-JP" altLang="en-US" sz="2000" dirty="0">
              <a:solidFill>
                <a:prstClr val="black"/>
              </a:solidFill>
              <a:latin typeface="Arial" pitchFamily="34" charset="0"/>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3701576079"/>
              </p:ext>
            </p:extLst>
          </p:nvPr>
        </p:nvGraphicFramePr>
        <p:xfrm>
          <a:off x="6" y="1556792"/>
          <a:ext cx="9906000"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タイトル 3"/>
          <p:cNvSpPr txBox="1">
            <a:spLocks/>
          </p:cNvSpPr>
          <p:nvPr/>
        </p:nvSpPr>
        <p:spPr>
          <a:xfrm>
            <a:off x="194479" y="891304"/>
            <a:ext cx="9517057" cy="432048"/>
          </a:xfrm>
          <a:prstGeom prst="rect">
            <a:avLst/>
          </a:prstGeom>
          <a:ln w="19050">
            <a:solidFill>
              <a:schemeClr val="tx1"/>
            </a:solidFill>
          </a:ln>
        </p:spPr>
        <p:txBody>
          <a:bodyPr vert="horz" lIns="91440" tIns="45720" rIns="91440" bIns="45720" rtlCol="0" anchor="ctr">
            <a:noAutofit/>
          </a:bodyPr>
          <a:lstStyle/>
          <a:p>
            <a:pPr marL="177800" indent="-177800" fontAlgn="base">
              <a:spcBef>
                <a:spcPct val="0"/>
              </a:spcBef>
              <a:spcAft>
                <a:spcPct val="0"/>
              </a:spcAft>
            </a:pPr>
            <a:r>
              <a:rPr lang="ja-JP" altLang="en-US" dirty="0" smtClean="0">
                <a:solidFill>
                  <a:prstClr val="black"/>
                </a:solidFill>
                <a:latin typeface="Arial" pitchFamily="34" charset="0"/>
              </a:rPr>
              <a:t>○　収入</a:t>
            </a:r>
            <a:r>
              <a:rPr lang="en-US" altLang="ja-JP" dirty="0" smtClean="0">
                <a:solidFill>
                  <a:prstClr val="black"/>
                </a:solidFill>
                <a:latin typeface="Arial" pitchFamily="34" charset="0"/>
              </a:rPr>
              <a:t>200</a:t>
            </a:r>
            <a:r>
              <a:rPr lang="ja-JP" altLang="en-US" dirty="0" smtClean="0">
                <a:solidFill>
                  <a:prstClr val="black"/>
                </a:solidFill>
                <a:latin typeface="Arial" pitchFamily="34" charset="0"/>
              </a:rPr>
              <a:t>万円未満の世帯で貯蓄等が</a:t>
            </a:r>
            <a:r>
              <a:rPr lang="en-US" altLang="ja-JP" dirty="0">
                <a:solidFill>
                  <a:prstClr val="black"/>
                </a:solidFill>
                <a:latin typeface="Arial" pitchFamily="34" charset="0"/>
              </a:rPr>
              <a:t>2000</a:t>
            </a:r>
            <a:r>
              <a:rPr lang="ja-JP" altLang="en-US" dirty="0" smtClean="0">
                <a:solidFill>
                  <a:prstClr val="black"/>
                </a:solidFill>
                <a:latin typeface="Arial" pitchFamily="34" charset="0"/>
              </a:rPr>
              <a:t>万円以上の世帯の占める割合は約８％。</a:t>
            </a:r>
            <a:endParaRPr lang="en-US" altLang="ja-JP" dirty="0" smtClean="0">
              <a:solidFill>
                <a:prstClr val="black"/>
              </a:solidFill>
              <a:latin typeface="Arial" pitchFamily="34" charset="0"/>
            </a:endParaRPr>
          </a:p>
        </p:txBody>
      </p:sp>
      <p:cxnSp>
        <p:nvCxnSpPr>
          <p:cNvPr id="10" name="直線コネクタ 9"/>
          <p:cNvCxnSpPr/>
          <p:nvPr/>
        </p:nvCxnSpPr>
        <p:spPr>
          <a:xfrm flipH="1" flipV="1">
            <a:off x="7617296" y="2060848"/>
            <a:ext cx="100811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7617296" y="2564904"/>
            <a:ext cx="100811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7617304" y="2924944"/>
            <a:ext cx="108012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7689313" y="3284984"/>
            <a:ext cx="1008112"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689304" y="3645024"/>
            <a:ext cx="93610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7689304" y="4005064"/>
            <a:ext cx="93610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689304" y="4437112"/>
            <a:ext cx="93610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7689304" y="4725144"/>
            <a:ext cx="93610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7689304" y="5085184"/>
            <a:ext cx="93610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7689304" y="5445224"/>
            <a:ext cx="93610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7761321" y="573325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761321" y="5877272"/>
            <a:ext cx="864096"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 y="0"/>
            <a:ext cx="9906000" cy="461665"/>
          </a:xfrm>
          <a:prstGeom prst="rect">
            <a:avLst/>
          </a:prstGeom>
          <a:noFill/>
        </p:spPr>
        <p:txBody>
          <a:bodyPr wrap="square" rtlCol="0">
            <a:spAutoFit/>
          </a:bodyPr>
          <a:lstStyle/>
          <a:p>
            <a:pPr algn="ctr" fontAlgn="base">
              <a:spcBef>
                <a:spcPct val="0"/>
              </a:spcBef>
              <a:spcAft>
                <a:spcPct val="0"/>
              </a:spcAft>
            </a:pPr>
            <a:r>
              <a:rPr lang="ja-JP" altLang="en-US" sz="2400" dirty="0" smtClean="0">
                <a:solidFill>
                  <a:prstClr val="black"/>
                </a:solidFill>
                <a:latin typeface="HGP創英角ｺﾞｼｯｸUB" pitchFamily="50" charset="-128"/>
                <a:ea typeface="HGP創英角ｺﾞｼｯｸUB" pitchFamily="50" charset="-128"/>
              </a:rPr>
              <a:t>高齢者</a:t>
            </a:r>
            <a:r>
              <a:rPr lang="ja-JP" altLang="en-US" sz="2400" dirty="0">
                <a:solidFill>
                  <a:prstClr val="black"/>
                </a:solidFill>
                <a:latin typeface="HGP創英角ｺﾞｼｯｸUB" pitchFamily="50" charset="-128"/>
                <a:ea typeface="HGP創英角ｺﾞｼｯｸUB" pitchFamily="50" charset="-128"/>
              </a:rPr>
              <a:t>世帯</a:t>
            </a:r>
            <a:r>
              <a:rPr lang="ja-JP" altLang="en-US" sz="2400" dirty="0" smtClean="0">
                <a:solidFill>
                  <a:prstClr val="black"/>
                </a:solidFill>
                <a:latin typeface="HGP創英角ｺﾞｼｯｸUB" pitchFamily="50" charset="-128"/>
                <a:ea typeface="HGP創英角ｺﾞｼｯｸUB" pitchFamily="50" charset="-128"/>
              </a:rPr>
              <a:t>の貯蓄等の状況</a:t>
            </a:r>
            <a:endParaRPr lang="ja-JP" altLang="en-US" sz="2400" dirty="0">
              <a:solidFill>
                <a:prstClr val="black"/>
              </a:solidFill>
              <a:latin typeface="HGP創英角ｺﾞｼｯｸUB" pitchFamily="50" charset="-128"/>
              <a:ea typeface="HGP創英角ｺﾞｼｯｸUB" pitchFamily="50" charset="-128"/>
            </a:endParaRPr>
          </a:p>
        </p:txBody>
      </p:sp>
      <p:sp>
        <p:nvSpPr>
          <p:cNvPr id="18" name="正方形/長方形 17"/>
          <p:cNvSpPr/>
          <p:nvPr/>
        </p:nvSpPr>
        <p:spPr>
          <a:xfrm rot="5400000">
            <a:off x="-87561" y="15919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154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37622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ext uri="{D42A27DB-BD31-4B8C-83A1-F6EECF244321}">
                <p14:modId xmlns:p14="http://schemas.microsoft.com/office/powerpoint/2010/main" val="2153901502"/>
              </p:ext>
            </p:extLst>
          </p:nvPr>
        </p:nvGraphicFramePr>
        <p:xfrm>
          <a:off x="128486" y="928349"/>
          <a:ext cx="9625013" cy="566737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flipH="1">
            <a:off x="7754483" y="1448780"/>
            <a:ext cx="115212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7970493" y="1700808"/>
            <a:ext cx="936104" cy="972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7970493" y="2186862"/>
            <a:ext cx="936104" cy="774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7970493" y="2573945"/>
            <a:ext cx="936104" cy="1035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7970493" y="2960948"/>
            <a:ext cx="936104" cy="119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8028411" y="3703530"/>
            <a:ext cx="878187" cy="985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970493" y="4076013"/>
            <a:ext cx="936104" cy="757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8028411" y="4495618"/>
            <a:ext cx="878187" cy="625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970493" y="4833156"/>
            <a:ext cx="936104"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8028423" y="5232590"/>
            <a:ext cx="87818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7970493" y="5969291"/>
            <a:ext cx="93610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7970493" y="3248980"/>
            <a:ext cx="936104" cy="1288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7970493" y="5628634"/>
            <a:ext cx="93610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209854" y="1639730"/>
            <a:ext cx="1152128" cy="709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152443" y="2339895"/>
            <a:ext cx="1152128" cy="751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098294" y="3133621"/>
            <a:ext cx="1152128" cy="759493"/>
          </a:xfrm>
          <a:prstGeom prst="line">
            <a:avLst/>
          </a:prstGeom>
        </p:spPr>
        <p:style>
          <a:lnRef idx="1">
            <a:schemeClr val="accent1"/>
          </a:lnRef>
          <a:fillRef idx="0">
            <a:schemeClr val="accent1"/>
          </a:fillRef>
          <a:effectRef idx="0">
            <a:schemeClr val="accent1"/>
          </a:effectRef>
          <a:fontRef idx="minor">
            <a:schemeClr val="tx1"/>
          </a:fontRef>
        </p:style>
      </p:cxnSp>
      <p:sp>
        <p:nvSpPr>
          <p:cNvPr id="86" name="タイトル 3"/>
          <p:cNvSpPr txBox="1">
            <a:spLocks/>
          </p:cNvSpPr>
          <p:nvPr/>
        </p:nvSpPr>
        <p:spPr>
          <a:xfrm>
            <a:off x="159" y="-38860"/>
            <a:ext cx="9705527" cy="692696"/>
          </a:xfrm>
          <a:prstGeom prst="rect">
            <a:avLst/>
          </a:prstGeom>
        </p:spPr>
        <p:txBody>
          <a:bodyPr vert="horz" lIns="91440" tIns="45720" rIns="91440" bIns="45720" rtlCol="0" anchor="ctr">
            <a:noAutofit/>
          </a:bodyPr>
          <a:lstStyle/>
          <a:p>
            <a:pPr fontAlgn="base">
              <a:spcBef>
                <a:spcPct val="0"/>
              </a:spcBef>
              <a:spcAft>
                <a:spcPct val="0"/>
              </a:spcAft>
              <a:defRPr/>
            </a:pPr>
            <a:r>
              <a:rPr lang="ja-JP" altLang="en-US" sz="2000" dirty="0" smtClean="0">
                <a:solidFill>
                  <a:prstClr val="black"/>
                </a:solidFill>
                <a:latin typeface="Arial" pitchFamily="34" charset="0"/>
              </a:rPr>
              <a:t>（</a:t>
            </a:r>
            <a:r>
              <a:rPr lang="ja-JP" altLang="en-US" sz="2000" dirty="0">
                <a:solidFill>
                  <a:prstClr val="black"/>
                </a:solidFill>
                <a:latin typeface="Arial" pitchFamily="34" charset="0"/>
              </a:rPr>
              <a:t>２</a:t>
            </a:r>
            <a:r>
              <a:rPr lang="ja-JP" altLang="en-US" sz="2000" dirty="0" smtClean="0">
                <a:solidFill>
                  <a:prstClr val="black"/>
                </a:solidFill>
                <a:latin typeface="Arial" pitchFamily="34" charset="0"/>
              </a:rPr>
              <a:t>）高齢者単身世帯の収入階級別の貯蓄等保有状況</a:t>
            </a:r>
            <a:endParaRPr lang="ja-JP" altLang="en-US" sz="2000" dirty="0">
              <a:solidFill>
                <a:prstClr val="black"/>
              </a:solidFill>
              <a:latin typeface="Arial" pitchFamily="34" charset="0"/>
            </a:endParaRPr>
          </a:p>
        </p:txBody>
      </p:sp>
      <p:sp>
        <p:nvSpPr>
          <p:cNvPr id="31" name="タイトル 3"/>
          <p:cNvSpPr txBox="1">
            <a:spLocks/>
          </p:cNvSpPr>
          <p:nvPr/>
        </p:nvSpPr>
        <p:spPr>
          <a:xfrm>
            <a:off x="188772" y="520942"/>
            <a:ext cx="9517057" cy="432048"/>
          </a:xfrm>
          <a:prstGeom prst="rect">
            <a:avLst/>
          </a:prstGeom>
          <a:ln w="19050">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fontAlgn="base">
              <a:spcBef>
                <a:spcPct val="0"/>
              </a:spcBef>
              <a:spcAft>
                <a:spcPct val="0"/>
              </a:spcAft>
            </a:pPr>
            <a:r>
              <a:rPr lang="ja-JP" altLang="en-US" sz="1800" dirty="0" smtClean="0">
                <a:solidFill>
                  <a:prstClr val="black"/>
                </a:solidFill>
                <a:latin typeface="Arial" pitchFamily="34" charset="0"/>
              </a:rPr>
              <a:t>○　収入</a:t>
            </a:r>
            <a:r>
              <a:rPr lang="ja-JP" altLang="en-US" sz="1800" dirty="0">
                <a:solidFill>
                  <a:prstClr val="black"/>
                </a:solidFill>
                <a:latin typeface="Arial" pitchFamily="34" charset="0"/>
              </a:rPr>
              <a:t>１５０</a:t>
            </a:r>
            <a:r>
              <a:rPr lang="ja-JP" altLang="en-US" sz="1800" dirty="0" smtClean="0">
                <a:solidFill>
                  <a:prstClr val="black"/>
                </a:solidFill>
                <a:latin typeface="Arial" pitchFamily="34" charset="0"/>
              </a:rPr>
              <a:t>万円未満の世帯で貯蓄等が</a:t>
            </a:r>
            <a:r>
              <a:rPr lang="ja-JP" altLang="en-US" sz="1800" dirty="0">
                <a:solidFill>
                  <a:prstClr val="black"/>
                </a:solidFill>
                <a:latin typeface="Arial" pitchFamily="34" charset="0"/>
              </a:rPr>
              <a:t>１０００</a:t>
            </a:r>
            <a:r>
              <a:rPr lang="ja-JP" altLang="en-US" sz="1800" dirty="0" smtClean="0">
                <a:solidFill>
                  <a:prstClr val="black"/>
                </a:solidFill>
                <a:latin typeface="Arial" pitchFamily="34" charset="0"/>
              </a:rPr>
              <a:t>万円以上の世帯の占める割合は</a:t>
            </a:r>
            <a:r>
              <a:rPr lang="ja-JP" altLang="en-US" sz="1800" dirty="0">
                <a:solidFill>
                  <a:prstClr val="black"/>
                </a:solidFill>
                <a:latin typeface="Arial" pitchFamily="34" charset="0"/>
              </a:rPr>
              <a:t>１１</a:t>
            </a:r>
            <a:r>
              <a:rPr lang="ja-JP" altLang="en-US" sz="1800" dirty="0" smtClean="0">
                <a:solidFill>
                  <a:prstClr val="black"/>
                </a:solidFill>
                <a:latin typeface="Arial" pitchFamily="34" charset="0"/>
              </a:rPr>
              <a:t>％。</a:t>
            </a:r>
            <a:endParaRPr lang="en-US" altLang="ja-JP" sz="1800" dirty="0" smtClean="0">
              <a:solidFill>
                <a:prstClr val="black"/>
              </a:solidFill>
              <a:latin typeface="Arial" pitchFamily="34" charset="0"/>
            </a:endParaRPr>
          </a:p>
        </p:txBody>
      </p:sp>
      <p:sp>
        <p:nvSpPr>
          <p:cNvPr id="32" name="スライド番号プレースホルダ 10"/>
          <p:cNvSpPr txBox="1">
            <a:spLocks/>
          </p:cNvSpPr>
          <p:nvPr/>
        </p:nvSpPr>
        <p:spPr>
          <a:xfrm>
            <a:off x="5534248" y="6583932"/>
            <a:ext cx="3432330" cy="272964"/>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a:pPr>
            <a:r>
              <a:rPr lang="en-US" altLang="ja-JP" sz="1200" dirty="0" smtClean="0">
                <a:solidFill>
                  <a:sysClr val="windowText" lastClr="000000"/>
                </a:solidFill>
                <a:latin typeface="Arial" pitchFamily="34" charset="0"/>
                <a:ea typeface="HGPｺﾞｼｯｸM" pitchFamily="50" charset="-128"/>
              </a:rPr>
              <a:t>〔</a:t>
            </a:r>
            <a:r>
              <a:rPr lang="ja-JP" altLang="en-US" sz="1200" dirty="0" smtClean="0">
                <a:solidFill>
                  <a:sysClr val="windowText" lastClr="000000"/>
                </a:solidFill>
                <a:latin typeface="Arial" pitchFamily="34" charset="0"/>
                <a:ea typeface="HGPｺﾞｼｯｸM" pitchFamily="50" charset="-128"/>
              </a:rPr>
              <a:t>出典</a:t>
            </a:r>
            <a:r>
              <a:rPr lang="en-US" altLang="ja-JP" sz="1200" dirty="0" smtClean="0">
                <a:solidFill>
                  <a:sysClr val="windowText" lastClr="000000"/>
                </a:solidFill>
                <a:latin typeface="Arial" pitchFamily="34" charset="0"/>
                <a:ea typeface="HGPｺﾞｼｯｸM" pitchFamily="50" charset="-128"/>
              </a:rPr>
              <a:t>〕</a:t>
            </a:r>
            <a:r>
              <a:rPr lang="ja-JP" altLang="en-US" sz="1200" dirty="0" smtClean="0">
                <a:solidFill>
                  <a:sysClr val="windowText" lastClr="000000"/>
                </a:solidFill>
                <a:latin typeface="Arial" pitchFamily="34" charset="0"/>
                <a:ea typeface="HGPｺﾞｼｯｸM" pitchFamily="50" charset="-128"/>
              </a:rPr>
              <a:t>平成２２年国民生活基礎調査を特別集計</a:t>
            </a:r>
            <a:endParaRPr lang="ja-JP" altLang="en-US" sz="1200" dirty="0">
              <a:solidFill>
                <a:sysClr val="windowText" lastClr="000000"/>
              </a:solidFill>
              <a:latin typeface="Arial" pitchFamily="34" charset="0"/>
              <a:ea typeface="HGPｺﾞｼｯｸM" pitchFamily="50" charset="-128"/>
            </a:endParaRPr>
          </a:p>
        </p:txBody>
      </p:sp>
      <p:sp>
        <p:nvSpPr>
          <p:cNvPr id="33" name="円/楕円 32"/>
          <p:cNvSpPr/>
          <p:nvPr/>
        </p:nvSpPr>
        <p:spPr>
          <a:xfrm rot="5400000">
            <a:off x="1526663" y="698687"/>
            <a:ext cx="612057" cy="1392190"/>
          </a:xfrm>
          <a:prstGeom prst="ellipse">
            <a:avLst/>
          </a:prstGeom>
          <a:noFill/>
          <a:ln w="25400" cap="flat" cmpd="sng" algn="ctr">
            <a:solidFill>
              <a:srgbClr val="FF0000"/>
            </a:solidFill>
            <a:prstDash val="dash"/>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ja-JP" altLang="en-US" kern="0">
              <a:solidFill>
                <a:sysClr val="window" lastClr="FFFFFF"/>
              </a:solidFill>
            </a:endParaRPr>
          </a:p>
        </p:txBody>
      </p:sp>
      <p:sp>
        <p:nvSpPr>
          <p:cNvPr id="34" name="スライド番号プレースホルダ 10"/>
          <p:cNvSpPr txBox="1">
            <a:spLocks/>
          </p:cNvSpPr>
          <p:nvPr/>
        </p:nvSpPr>
        <p:spPr>
          <a:xfrm>
            <a:off x="632520" y="6597641"/>
            <a:ext cx="4524466" cy="272964"/>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defRPr/>
            </a:pPr>
            <a:r>
              <a:rPr lang="ja-JP" altLang="en-US" sz="1200" dirty="0" smtClean="0">
                <a:solidFill>
                  <a:sysClr val="windowText" lastClr="000000"/>
                </a:solidFill>
                <a:latin typeface="Arial" pitchFamily="34" charset="0"/>
                <a:ea typeface="HGPｺﾞｼｯｸM" pitchFamily="50" charset="-128"/>
              </a:rPr>
              <a:t>（注）「高齢者単身世帯」とは</a:t>
            </a:r>
            <a:r>
              <a:rPr lang="en-US" altLang="ja-JP" sz="1200" dirty="0" smtClean="0">
                <a:solidFill>
                  <a:sysClr val="windowText" lastClr="000000"/>
                </a:solidFill>
                <a:latin typeface="Arial" pitchFamily="34" charset="0"/>
                <a:ea typeface="HGPｺﾞｼｯｸM" pitchFamily="50" charset="-128"/>
              </a:rPr>
              <a:t>65</a:t>
            </a:r>
            <a:r>
              <a:rPr lang="ja-JP" altLang="en-US" sz="1200" dirty="0" smtClean="0">
                <a:solidFill>
                  <a:sysClr val="windowText" lastClr="000000"/>
                </a:solidFill>
                <a:latin typeface="Arial" pitchFamily="34" charset="0"/>
                <a:ea typeface="HGPｺﾞｼｯｸM" pitchFamily="50" charset="-128"/>
              </a:rPr>
              <a:t>歳以上の</a:t>
            </a:r>
            <a:r>
              <a:rPr lang="ja-JP" altLang="en-US" sz="1200" dirty="0">
                <a:solidFill>
                  <a:sysClr val="windowText" lastClr="000000"/>
                </a:solidFill>
                <a:latin typeface="Arial" pitchFamily="34" charset="0"/>
                <a:ea typeface="HGPｺﾞｼｯｸM" pitchFamily="50" charset="-128"/>
              </a:rPr>
              <a:t>単身</a:t>
            </a:r>
            <a:r>
              <a:rPr lang="ja-JP" altLang="en-US" sz="1200" dirty="0" smtClean="0">
                <a:solidFill>
                  <a:sysClr val="windowText" lastClr="000000"/>
                </a:solidFill>
                <a:latin typeface="Arial" pitchFamily="34" charset="0"/>
                <a:ea typeface="HGPｺﾞｼｯｸM" pitchFamily="50" charset="-128"/>
              </a:rPr>
              <a:t>世帯を指す</a:t>
            </a:r>
            <a:endParaRPr lang="ja-JP" altLang="en-US" sz="1200" dirty="0">
              <a:solidFill>
                <a:sysClr val="windowText" lastClr="000000"/>
              </a:solidFill>
              <a:latin typeface="Arial" pitchFamily="34" charset="0"/>
              <a:ea typeface="HGPｺﾞｼｯｸM" pitchFamily="50" charset="-128"/>
            </a:endParaRPr>
          </a:p>
        </p:txBody>
      </p:sp>
      <p:sp>
        <p:nvSpPr>
          <p:cNvPr id="24" name="正方形/長方形 23"/>
          <p:cNvSpPr/>
          <p:nvPr/>
        </p:nvSpPr>
        <p:spPr>
          <a:xfrm rot="5400000">
            <a:off x="-159569"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33289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28464" y="0"/>
            <a:ext cx="9777536" cy="548680"/>
          </a:xfrm>
          <a:prstGeom prst="rect">
            <a:avLst/>
          </a:prstGeom>
        </p:spPr>
        <p:txBody>
          <a:bodyPr vert="horz" lIns="91440" tIns="45720" rIns="91440" bIns="45720" rtlCol="0">
            <a:noAutofit/>
          </a:bodyPr>
          <a:lstStyle/>
          <a:p>
            <a:pPr marL="342900" indent="-342900" algn="ctr" fontAlgn="base">
              <a:spcBef>
                <a:spcPct val="20000"/>
              </a:spcBef>
              <a:spcAft>
                <a:spcPct val="0"/>
              </a:spcAft>
              <a:defRPr/>
            </a:pPr>
            <a:r>
              <a:rPr lang="ja-JP" altLang="en-US" sz="2800" dirty="0" smtClean="0">
                <a:solidFill>
                  <a:prstClr val="black"/>
                </a:solidFill>
                <a:latin typeface="ＤＦ特太ゴシック体" pitchFamily="49" charset="-128"/>
                <a:ea typeface="ＤＦ特太ゴシック体" pitchFamily="49" charset="-128"/>
              </a:rPr>
              <a:t>（参考）施設での生活にかかる費用等の目安　</a:t>
            </a:r>
            <a:endParaRPr lang="ja-JP" altLang="en-US" sz="2800" dirty="0">
              <a:solidFill>
                <a:prstClr val="black"/>
              </a:solidFill>
              <a:latin typeface="ＤＦ特太ゴシック体" pitchFamily="49" charset="-128"/>
              <a:ea typeface="ＤＦ特太ゴシック体" pitchFamily="49" charset="-128"/>
            </a:endParaRPr>
          </a:p>
        </p:txBody>
      </p:sp>
      <p:sp>
        <p:nvSpPr>
          <p:cNvPr id="13" name="テキスト ボックス 12"/>
          <p:cNvSpPr txBox="1"/>
          <p:nvPr/>
        </p:nvSpPr>
        <p:spPr>
          <a:xfrm>
            <a:off x="125041" y="908724"/>
            <a:ext cx="9761884" cy="1200329"/>
          </a:xfrm>
          <a:prstGeom prst="rect">
            <a:avLst/>
          </a:prstGeom>
          <a:noFill/>
          <a:ln w="19050">
            <a:solidFill>
              <a:schemeClr val="tx1"/>
            </a:solidFill>
          </a:ln>
        </p:spPr>
        <p:txBody>
          <a:bodyPr wrap="square" rtlCol="0">
            <a:spAutoFit/>
          </a:bodyPr>
          <a:lstStyle/>
          <a:p>
            <a:pPr marL="180975" indent="-180975" algn="just" fontAlgn="base">
              <a:spcBef>
                <a:spcPct val="0"/>
              </a:spcBef>
              <a:spcAft>
                <a:spcPct val="0"/>
              </a:spcAft>
            </a:pPr>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ja-JP" sz="1200" kern="100" dirty="0" smtClean="0">
                <a:solidFill>
                  <a:prstClr val="black"/>
                </a:solidFill>
                <a:latin typeface="Arial"/>
                <a:ea typeface="ＭＳ ゴシック"/>
                <a:cs typeface="Times New Roman"/>
              </a:rPr>
              <a:t>基</a:t>
            </a:r>
            <a:r>
              <a:rPr lang="ja-JP" altLang="ja-JP" sz="1200" kern="100" dirty="0">
                <a:solidFill>
                  <a:prstClr val="black"/>
                </a:solidFill>
                <a:latin typeface="Arial"/>
                <a:ea typeface="ＭＳ ゴシック"/>
                <a:cs typeface="Times New Roman"/>
              </a:rPr>
              <a:t>準額を下回る場合には補足給付の対象となること</a:t>
            </a:r>
            <a:r>
              <a:rPr lang="ja-JP" altLang="ja-JP" sz="1200" kern="100" dirty="0" smtClean="0">
                <a:solidFill>
                  <a:prstClr val="black"/>
                </a:solidFill>
                <a:latin typeface="Arial"/>
                <a:ea typeface="ＭＳ ゴシック"/>
                <a:cs typeface="Times New Roman"/>
              </a:rPr>
              <a:t>から、年金収入が少なくても、ユニット型個室に入居して補足給付による負担軽減を受けつつ食費</a:t>
            </a:r>
            <a:r>
              <a:rPr lang="ja-JP" altLang="ja-JP" sz="1200" kern="100" dirty="0">
                <a:solidFill>
                  <a:prstClr val="black"/>
                </a:solidFill>
                <a:latin typeface="Arial"/>
                <a:ea typeface="ＭＳ ゴシック"/>
                <a:cs typeface="Times New Roman"/>
              </a:rPr>
              <a:t>・居住費、利用者負担、その他の生活費、各種保険料を負担することができることを想定。</a:t>
            </a:r>
          </a:p>
          <a:p>
            <a:pPr marL="180975" indent="-180975" algn="just" fontAlgn="base">
              <a:spcBef>
                <a:spcPct val="0"/>
              </a:spcBef>
              <a:spcAft>
                <a:spcPct val="0"/>
              </a:spcAft>
            </a:pPr>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ja-JP" sz="1200" kern="100" dirty="0" smtClean="0">
                <a:solidFill>
                  <a:prstClr val="black"/>
                </a:solidFill>
                <a:latin typeface="Arial"/>
                <a:ea typeface="ＭＳ ゴシック"/>
                <a:cs typeface="Times New Roman"/>
              </a:rPr>
              <a:t>特</a:t>
            </a:r>
            <a:r>
              <a:rPr lang="ja-JP" altLang="ja-JP" sz="1200" kern="100" dirty="0">
                <a:solidFill>
                  <a:prstClr val="black"/>
                </a:solidFill>
                <a:latin typeface="Arial"/>
                <a:ea typeface="ＭＳ ゴシック"/>
                <a:cs typeface="Times New Roman"/>
              </a:rPr>
              <a:t>養の場合には９割以上の入所者が１０年以内に退所している。</a:t>
            </a:r>
          </a:p>
          <a:p>
            <a:pPr marL="180975" indent="-180975" algn="just" fontAlgn="base">
              <a:spcBef>
                <a:spcPct val="0"/>
              </a:spcBef>
              <a:spcAft>
                <a:spcPct val="0"/>
              </a:spcAft>
            </a:pPr>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ja-JP" sz="1200" kern="100" dirty="0" smtClean="0">
                <a:solidFill>
                  <a:prstClr val="black"/>
                </a:solidFill>
                <a:latin typeface="Arial"/>
                <a:ea typeface="ＭＳ ゴシック"/>
                <a:cs typeface="Times New Roman"/>
              </a:rPr>
              <a:t>また</a:t>
            </a:r>
            <a:r>
              <a:rPr lang="ja-JP" altLang="ja-JP" sz="1200" kern="100" dirty="0">
                <a:solidFill>
                  <a:prstClr val="black"/>
                </a:solidFill>
                <a:latin typeface="Arial"/>
                <a:ea typeface="ＭＳ ゴシック"/>
                <a:cs typeface="Times New Roman"/>
              </a:rPr>
              <a:t>、国民年金受給月額は平均</a:t>
            </a:r>
            <a:r>
              <a:rPr lang="en-US" altLang="ja-JP" sz="1200" kern="100" dirty="0">
                <a:solidFill>
                  <a:prstClr val="black"/>
                </a:solidFill>
                <a:latin typeface="Arial"/>
                <a:ea typeface="ＭＳ ゴシック"/>
                <a:cs typeface="Times New Roman"/>
              </a:rPr>
              <a:t>5.5</a:t>
            </a:r>
            <a:r>
              <a:rPr lang="ja-JP" altLang="ja-JP" sz="1200" kern="100" dirty="0">
                <a:solidFill>
                  <a:prstClr val="black"/>
                </a:solidFill>
                <a:latin typeface="Arial"/>
                <a:ea typeface="ＭＳ ゴシック"/>
                <a:cs typeface="Times New Roman"/>
              </a:rPr>
              <a:t>万円。９割の者が月額３万円以上となっている。</a:t>
            </a:r>
          </a:p>
          <a:p>
            <a:pPr marL="180975" indent="-180975" algn="just" fontAlgn="base">
              <a:spcBef>
                <a:spcPct val="0"/>
              </a:spcBef>
              <a:spcAft>
                <a:spcPct val="0"/>
              </a:spcAft>
            </a:pPr>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en-US" sz="1200" kern="100" dirty="0">
                <a:solidFill>
                  <a:prstClr val="black"/>
                </a:solidFill>
                <a:latin typeface="Arial"/>
                <a:ea typeface="ＭＳ ゴシック"/>
                <a:cs typeface="Times New Roman"/>
              </a:rPr>
              <a:t>ユニット型の施設に入所した場合でも、預貯金５００万円程度があれば年金額が低い者でも補足給付を受けながら１０年居住することができる。</a:t>
            </a:r>
            <a:endParaRPr lang="ja-JP" altLang="ja-JP" sz="1200" kern="100" dirty="0" smtClean="0">
              <a:solidFill>
                <a:prstClr val="black"/>
              </a:solidFill>
              <a:latin typeface="Arial"/>
              <a:ea typeface="ＭＳ ゴシック"/>
              <a:cs typeface="Times New Roman"/>
            </a:endParaRPr>
          </a:p>
        </p:txBody>
      </p:sp>
      <p:grpSp>
        <p:nvGrpSpPr>
          <p:cNvPr id="9" name="グループ化 8"/>
          <p:cNvGrpSpPr/>
          <p:nvPr/>
        </p:nvGrpSpPr>
        <p:grpSpPr>
          <a:xfrm>
            <a:off x="3350964" y="2297893"/>
            <a:ext cx="6461240" cy="2468998"/>
            <a:chOff x="2709944" y="1526189"/>
            <a:chExt cx="6995583" cy="3354223"/>
          </a:xfrm>
        </p:grpSpPr>
        <p:grpSp>
          <p:nvGrpSpPr>
            <p:cNvPr id="17" name="グループ化 16"/>
            <p:cNvGrpSpPr/>
            <p:nvPr/>
          </p:nvGrpSpPr>
          <p:grpSpPr>
            <a:xfrm>
              <a:off x="2709944" y="1684586"/>
              <a:ext cx="6995583" cy="3195826"/>
              <a:chOff x="282205" y="575719"/>
              <a:chExt cx="9624004" cy="3195826"/>
            </a:xfrm>
          </p:grpSpPr>
          <p:graphicFrame>
            <p:nvGraphicFramePr>
              <p:cNvPr id="6" name="グラフ 5"/>
              <p:cNvGraphicFramePr>
                <a:graphicFrameLocks/>
              </p:cNvGraphicFramePr>
              <p:nvPr>
                <p:extLst>
                  <p:ext uri="{D42A27DB-BD31-4B8C-83A1-F6EECF244321}">
                    <p14:modId xmlns:p14="http://schemas.microsoft.com/office/powerpoint/2010/main" val="971509204"/>
                  </p:ext>
                </p:extLst>
              </p:nvPr>
            </p:nvGraphicFramePr>
            <p:xfrm>
              <a:off x="905209" y="575719"/>
              <a:ext cx="9001000"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532178" y="3144356"/>
                <a:ext cx="1584178" cy="627189"/>
              </a:xfrm>
              <a:prstGeom prst="rect">
                <a:avLst/>
              </a:prstGeom>
              <a:noFill/>
            </p:spPr>
            <p:txBody>
              <a:bodyPr wrap="square" rtlCol="0">
                <a:spAutoFit/>
              </a:bodyPr>
              <a:lstStyle/>
              <a:p>
                <a:pPr fontAlgn="base">
                  <a:spcBef>
                    <a:spcPct val="0"/>
                  </a:spcBef>
                  <a:spcAft>
                    <a:spcPct val="0"/>
                  </a:spcAft>
                </a:pPr>
                <a:r>
                  <a:rPr lang="ja-JP" altLang="en-US" sz="1200" dirty="0" smtClean="0">
                    <a:solidFill>
                      <a:prstClr val="black"/>
                    </a:solidFill>
                    <a:latin typeface="Arial" pitchFamily="34" charset="0"/>
                  </a:rPr>
                  <a:t>入所期間（年）</a:t>
                </a:r>
                <a:endParaRPr lang="ja-JP" altLang="en-US" sz="1200" dirty="0">
                  <a:solidFill>
                    <a:prstClr val="black"/>
                  </a:solidFill>
                  <a:latin typeface="Arial" pitchFamily="34" charset="0"/>
                </a:endParaRPr>
              </a:p>
            </p:txBody>
          </p:sp>
          <p:sp>
            <p:nvSpPr>
              <p:cNvPr id="12" name="テキスト ボックス 11"/>
              <p:cNvSpPr txBox="1"/>
              <p:nvPr/>
            </p:nvSpPr>
            <p:spPr>
              <a:xfrm rot="16200000">
                <a:off x="-331774" y="1662946"/>
                <a:ext cx="1915608" cy="687649"/>
              </a:xfrm>
              <a:prstGeom prst="rect">
                <a:avLst/>
              </a:prstGeom>
              <a:noFill/>
            </p:spPr>
            <p:txBody>
              <a:bodyPr wrap="square" rtlCol="0">
                <a:spAutoFit/>
              </a:bodyPr>
              <a:lstStyle/>
              <a:p>
                <a:pPr fontAlgn="base">
                  <a:spcBef>
                    <a:spcPct val="0"/>
                  </a:spcBef>
                  <a:spcAft>
                    <a:spcPct val="0"/>
                  </a:spcAft>
                </a:pPr>
                <a:r>
                  <a:rPr lang="ja-JP" altLang="en-US" sz="1200" dirty="0">
                    <a:solidFill>
                      <a:prstClr val="black"/>
                    </a:solidFill>
                    <a:latin typeface="Arial" pitchFamily="34" charset="0"/>
                  </a:rPr>
                  <a:t>年金</a:t>
                </a:r>
                <a:r>
                  <a:rPr lang="ja-JP" altLang="en-US" sz="1200" dirty="0" smtClean="0">
                    <a:solidFill>
                      <a:prstClr val="black"/>
                    </a:solidFill>
                    <a:latin typeface="Arial" pitchFamily="34" charset="0"/>
                  </a:rPr>
                  <a:t>と諸費用の</a:t>
                </a:r>
                <a:endParaRPr lang="en-US" altLang="ja-JP" sz="1200" dirty="0" smtClean="0">
                  <a:solidFill>
                    <a:prstClr val="black"/>
                  </a:solidFill>
                  <a:latin typeface="Arial" pitchFamily="34" charset="0"/>
                </a:endParaRPr>
              </a:p>
              <a:p>
                <a:pPr fontAlgn="base">
                  <a:spcBef>
                    <a:spcPct val="0"/>
                  </a:spcBef>
                  <a:spcAft>
                    <a:spcPct val="0"/>
                  </a:spcAft>
                </a:pPr>
                <a:r>
                  <a:rPr lang="ja-JP" altLang="en-US" sz="1200" dirty="0" smtClean="0">
                    <a:solidFill>
                      <a:prstClr val="black"/>
                    </a:solidFill>
                    <a:latin typeface="Arial" pitchFamily="34" charset="0"/>
                  </a:rPr>
                  <a:t>ギャップ</a:t>
                </a:r>
                <a:endParaRPr lang="ja-JP" altLang="en-US" sz="1200" dirty="0">
                  <a:solidFill>
                    <a:prstClr val="black"/>
                  </a:solidFill>
                  <a:latin typeface="Arial" pitchFamily="34" charset="0"/>
                </a:endParaRPr>
              </a:p>
            </p:txBody>
          </p:sp>
          <p:cxnSp>
            <p:nvCxnSpPr>
              <p:cNvPr id="3" name="直線コネクタ 2"/>
              <p:cNvCxnSpPr/>
              <p:nvPr/>
            </p:nvCxnSpPr>
            <p:spPr>
              <a:xfrm>
                <a:off x="3933530" y="945782"/>
                <a:ext cx="0" cy="201879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2" name="テキスト ボックス 21"/>
            <p:cNvSpPr txBox="1"/>
            <p:nvPr/>
          </p:nvSpPr>
          <p:spPr>
            <a:xfrm>
              <a:off x="4912243" y="1526189"/>
              <a:ext cx="1169445" cy="585376"/>
            </a:xfrm>
            <a:prstGeom prst="rect">
              <a:avLst/>
            </a:prstGeom>
            <a:noFill/>
          </p:spPr>
          <p:txBody>
            <a:bodyPr wrap="square" rtlCol="0">
              <a:spAutoFit/>
            </a:bodyPr>
            <a:lstStyle/>
            <a:p>
              <a:pPr fontAlgn="base">
                <a:spcBef>
                  <a:spcPct val="0"/>
                </a:spcBef>
                <a:spcAft>
                  <a:spcPct val="0"/>
                </a:spcAft>
              </a:pPr>
              <a:r>
                <a:rPr lang="ja-JP" altLang="en-US" sz="1100" dirty="0" smtClean="0">
                  <a:solidFill>
                    <a:prstClr val="black"/>
                  </a:solidFill>
                  <a:latin typeface="Arial" pitchFamily="34" charset="0"/>
                </a:rPr>
                <a:t>（特</a:t>
              </a:r>
              <a:r>
                <a:rPr lang="ja-JP" altLang="en-US" sz="1100" dirty="0">
                  <a:solidFill>
                    <a:prstClr val="black"/>
                  </a:solidFill>
                  <a:latin typeface="Arial" pitchFamily="34" charset="0"/>
                </a:rPr>
                <a:t>養</a:t>
              </a:r>
              <a:r>
                <a:rPr lang="ja-JP" altLang="en-US" sz="1100" dirty="0" smtClean="0">
                  <a:solidFill>
                    <a:prstClr val="black"/>
                  </a:solidFill>
                  <a:latin typeface="Arial" pitchFamily="34" charset="0"/>
                </a:rPr>
                <a:t>の平均在所期間）</a:t>
              </a:r>
              <a:endParaRPr lang="ja-JP" altLang="en-US" sz="1100" dirty="0">
                <a:solidFill>
                  <a:prstClr val="black"/>
                </a:solidFill>
                <a:latin typeface="Arial" pitchFamily="34" charset="0"/>
              </a:endParaRPr>
            </a:p>
          </p:txBody>
        </p:sp>
        <p:cxnSp>
          <p:nvCxnSpPr>
            <p:cNvPr id="44" name="直線矢印コネクタ 43"/>
            <p:cNvCxnSpPr/>
            <p:nvPr/>
          </p:nvCxnSpPr>
          <p:spPr>
            <a:xfrm flipV="1">
              <a:off x="3162994" y="2157833"/>
              <a:ext cx="0" cy="19156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3728864" y="4391723"/>
              <a:ext cx="36004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506652" y="2898566"/>
            <a:ext cx="2994173" cy="3630232"/>
            <a:chOff x="261012" y="2311135"/>
            <a:chExt cx="2443619" cy="1718632"/>
          </a:xfrm>
        </p:grpSpPr>
        <p:cxnSp>
          <p:nvCxnSpPr>
            <p:cNvPr id="24" name="直線コネクタ 23"/>
            <p:cNvCxnSpPr/>
            <p:nvPr/>
          </p:nvCxnSpPr>
          <p:spPr>
            <a:xfrm>
              <a:off x="293129" y="4029766"/>
              <a:ext cx="215488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93129" y="2948779"/>
              <a:ext cx="948977" cy="1080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endParaRPr>
            </a:p>
          </p:txBody>
        </p:sp>
        <p:sp>
          <p:nvSpPr>
            <p:cNvPr id="26" name="正方形/長方形 25"/>
            <p:cNvSpPr/>
            <p:nvPr/>
          </p:nvSpPr>
          <p:spPr>
            <a:xfrm>
              <a:off x="1434803" y="3669437"/>
              <a:ext cx="1013208" cy="360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endParaRPr>
            </a:p>
          </p:txBody>
        </p:sp>
        <p:sp>
          <p:nvSpPr>
            <p:cNvPr id="27" name="正方形/長方形 26"/>
            <p:cNvSpPr/>
            <p:nvPr/>
          </p:nvSpPr>
          <p:spPr>
            <a:xfrm>
              <a:off x="1434801" y="3309108"/>
              <a:ext cx="1013210" cy="3603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endParaRPr>
            </a:p>
          </p:txBody>
        </p:sp>
        <p:sp>
          <p:nvSpPr>
            <p:cNvPr id="28" name="正方形/長方形 27"/>
            <p:cNvSpPr/>
            <p:nvPr/>
          </p:nvSpPr>
          <p:spPr>
            <a:xfrm>
              <a:off x="1434801" y="3017109"/>
              <a:ext cx="1013210" cy="291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endParaRPr>
            </a:p>
          </p:txBody>
        </p:sp>
        <p:sp>
          <p:nvSpPr>
            <p:cNvPr id="29" name="正方形/長方形 28"/>
            <p:cNvSpPr/>
            <p:nvPr/>
          </p:nvSpPr>
          <p:spPr>
            <a:xfrm>
              <a:off x="1434803" y="2767535"/>
              <a:ext cx="1013207" cy="2495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endParaRPr>
            </a:p>
          </p:txBody>
        </p:sp>
        <p:sp>
          <p:nvSpPr>
            <p:cNvPr id="32" name="テキスト ボックス 31"/>
            <p:cNvSpPr txBox="1"/>
            <p:nvPr/>
          </p:nvSpPr>
          <p:spPr>
            <a:xfrm>
              <a:off x="1434801" y="3726490"/>
              <a:ext cx="1013209" cy="131137"/>
            </a:xfrm>
            <a:prstGeom prst="rect">
              <a:avLst/>
            </a:prstGeom>
            <a:noFill/>
          </p:spPr>
          <p:txBody>
            <a:bodyPr wrap="square" rtlCol="0">
              <a:spAutoFit/>
            </a:bodyPr>
            <a:lstStyle/>
            <a:p>
              <a:pPr algn="ctr" fontAlgn="base">
                <a:spcBef>
                  <a:spcPct val="0"/>
                </a:spcBef>
                <a:spcAft>
                  <a:spcPct val="0"/>
                </a:spcAft>
              </a:pPr>
              <a:r>
                <a:rPr lang="ja-JP" altLang="en-US" sz="1200" dirty="0" smtClean="0">
                  <a:solidFill>
                    <a:prstClr val="black"/>
                  </a:solidFill>
                  <a:latin typeface="Arial" pitchFamily="34" charset="0"/>
                </a:rPr>
                <a:t>保険料：</a:t>
              </a:r>
              <a:r>
                <a:rPr lang="en-US" altLang="ja-JP" sz="1200" dirty="0" smtClean="0">
                  <a:solidFill>
                    <a:prstClr val="black"/>
                  </a:solidFill>
                  <a:latin typeface="Arial" pitchFamily="34" charset="0"/>
                </a:rPr>
                <a:t>0.4</a:t>
              </a:r>
              <a:endParaRPr lang="ja-JP" altLang="en-US" sz="1200" dirty="0">
                <a:solidFill>
                  <a:prstClr val="black"/>
                </a:solidFill>
                <a:latin typeface="Arial" pitchFamily="34" charset="0"/>
              </a:endParaRPr>
            </a:p>
          </p:txBody>
        </p:sp>
        <p:sp>
          <p:nvSpPr>
            <p:cNvPr id="33" name="テキスト ボックス 32"/>
            <p:cNvSpPr txBox="1"/>
            <p:nvPr/>
          </p:nvSpPr>
          <p:spPr>
            <a:xfrm>
              <a:off x="1420916" y="3366163"/>
              <a:ext cx="1027094" cy="131137"/>
            </a:xfrm>
            <a:prstGeom prst="rect">
              <a:avLst/>
            </a:prstGeom>
            <a:noFill/>
          </p:spPr>
          <p:txBody>
            <a:bodyPr wrap="square" rtlCol="0">
              <a:spAutoFit/>
            </a:bodyPr>
            <a:lstStyle/>
            <a:p>
              <a:pPr algn="ctr" fontAlgn="base">
                <a:spcBef>
                  <a:spcPct val="0"/>
                </a:spcBef>
                <a:spcAft>
                  <a:spcPct val="0"/>
                </a:spcAft>
              </a:pPr>
              <a:r>
                <a:rPr lang="ja-JP" altLang="en-US" sz="1200" dirty="0" smtClean="0">
                  <a:solidFill>
                    <a:prstClr val="black"/>
                  </a:solidFill>
                  <a:latin typeface="Arial" pitchFamily="34" charset="0"/>
                </a:rPr>
                <a:t>生活費：</a:t>
              </a:r>
              <a:r>
                <a:rPr lang="en-US" altLang="ja-JP" sz="1200" dirty="0" smtClean="0">
                  <a:solidFill>
                    <a:prstClr val="black"/>
                  </a:solidFill>
                  <a:latin typeface="Arial" pitchFamily="34" charset="0"/>
                </a:rPr>
                <a:t>2.1</a:t>
              </a:r>
              <a:endParaRPr lang="ja-JP" altLang="en-US" sz="1200" dirty="0">
                <a:solidFill>
                  <a:prstClr val="black"/>
                </a:solidFill>
                <a:latin typeface="Arial" pitchFamily="34" charset="0"/>
              </a:endParaRPr>
            </a:p>
          </p:txBody>
        </p:sp>
        <p:sp>
          <p:nvSpPr>
            <p:cNvPr id="35" name="テキスト ボックス 34"/>
            <p:cNvSpPr txBox="1"/>
            <p:nvPr/>
          </p:nvSpPr>
          <p:spPr>
            <a:xfrm>
              <a:off x="1210144" y="2770888"/>
              <a:ext cx="1462525" cy="131137"/>
            </a:xfrm>
            <a:prstGeom prst="rect">
              <a:avLst/>
            </a:prstGeom>
            <a:noFill/>
          </p:spPr>
          <p:txBody>
            <a:bodyPr wrap="square" rtlCol="0">
              <a:spAutoFit/>
            </a:bodyPr>
            <a:lstStyle/>
            <a:p>
              <a:pPr algn="ctr" fontAlgn="base">
                <a:spcBef>
                  <a:spcPct val="0"/>
                </a:spcBef>
                <a:spcAft>
                  <a:spcPct val="0"/>
                </a:spcAft>
              </a:pPr>
              <a:r>
                <a:rPr lang="ja-JP" altLang="en-US" sz="1200" dirty="0">
                  <a:solidFill>
                    <a:prstClr val="black"/>
                  </a:solidFill>
                  <a:latin typeface="Arial" pitchFamily="34" charset="0"/>
                </a:rPr>
                <a:t>食費</a:t>
              </a:r>
              <a:r>
                <a:rPr lang="ja-JP" altLang="en-US" sz="1200" dirty="0" smtClean="0">
                  <a:solidFill>
                    <a:prstClr val="black"/>
                  </a:solidFill>
                  <a:latin typeface="Arial" pitchFamily="34" charset="0"/>
                </a:rPr>
                <a:t>：</a:t>
              </a:r>
              <a:r>
                <a:rPr lang="en-US" altLang="ja-JP" sz="1200" dirty="0" smtClean="0">
                  <a:solidFill>
                    <a:prstClr val="black"/>
                  </a:solidFill>
                  <a:latin typeface="Arial" pitchFamily="34" charset="0"/>
                </a:rPr>
                <a:t>1.2</a:t>
              </a:r>
              <a:endParaRPr lang="ja-JP" altLang="en-US" sz="1200" dirty="0">
                <a:solidFill>
                  <a:prstClr val="black"/>
                </a:solidFill>
                <a:latin typeface="Arial" pitchFamily="34" charset="0"/>
              </a:endParaRPr>
            </a:p>
          </p:txBody>
        </p:sp>
        <p:sp>
          <p:nvSpPr>
            <p:cNvPr id="36" name="正方形/長方形 35"/>
            <p:cNvSpPr/>
            <p:nvPr/>
          </p:nvSpPr>
          <p:spPr>
            <a:xfrm>
              <a:off x="1434801" y="2311136"/>
              <a:ext cx="1013210" cy="45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prstClr val="white"/>
                </a:solidFill>
              </a:endParaRPr>
            </a:p>
          </p:txBody>
        </p:sp>
        <p:sp>
          <p:nvSpPr>
            <p:cNvPr id="37" name="テキスト ボックス 36"/>
            <p:cNvSpPr txBox="1"/>
            <p:nvPr/>
          </p:nvSpPr>
          <p:spPr>
            <a:xfrm>
              <a:off x="1242106" y="3046398"/>
              <a:ext cx="1462525" cy="131137"/>
            </a:xfrm>
            <a:prstGeom prst="rect">
              <a:avLst/>
            </a:prstGeom>
            <a:noFill/>
          </p:spPr>
          <p:txBody>
            <a:bodyPr wrap="square" rtlCol="0">
              <a:spAutoFit/>
            </a:bodyPr>
            <a:lstStyle/>
            <a:p>
              <a:pPr algn="ctr" fontAlgn="base">
                <a:spcBef>
                  <a:spcPct val="0"/>
                </a:spcBef>
                <a:spcAft>
                  <a:spcPct val="0"/>
                </a:spcAft>
              </a:pPr>
              <a:r>
                <a:rPr lang="ja-JP" altLang="en-US" sz="1200" dirty="0" smtClean="0">
                  <a:solidFill>
                    <a:prstClr val="black"/>
                  </a:solidFill>
                  <a:latin typeface="Arial" pitchFamily="34" charset="0"/>
                </a:rPr>
                <a:t>利用者負担：</a:t>
              </a:r>
              <a:r>
                <a:rPr lang="en-US" altLang="ja-JP" sz="1200" dirty="0">
                  <a:solidFill>
                    <a:prstClr val="black"/>
                  </a:solidFill>
                  <a:latin typeface="Arial" pitchFamily="34" charset="0"/>
                </a:rPr>
                <a:t>1.5</a:t>
              </a:r>
              <a:endParaRPr lang="ja-JP" altLang="en-US" sz="1200" dirty="0">
                <a:solidFill>
                  <a:prstClr val="black"/>
                </a:solidFill>
                <a:latin typeface="Arial" pitchFamily="34" charset="0"/>
              </a:endParaRPr>
            </a:p>
          </p:txBody>
        </p:sp>
        <p:sp>
          <p:nvSpPr>
            <p:cNvPr id="34" name="テキスト ボックス 33"/>
            <p:cNvSpPr txBox="1"/>
            <p:nvPr/>
          </p:nvSpPr>
          <p:spPr>
            <a:xfrm>
              <a:off x="1203200" y="2416225"/>
              <a:ext cx="1462525" cy="131137"/>
            </a:xfrm>
            <a:prstGeom prst="rect">
              <a:avLst/>
            </a:prstGeom>
            <a:noFill/>
          </p:spPr>
          <p:txBody>
            <a:bodyPr wrap="square" rtlCol="0">
              <a:spAutoFit/>
            </a:bodyPr>
            <a:lstStyle/>
            <a:p>
              <a:pPr algn="ctr" fontAlgn="base">
                <a:spcBef>
                  <a:spcPct val="0"/>
                </a:spcBef>
                <a:spcAft>
                  <a:spcPct val="0"/>
                </a:spcAft>
              </a:pPr>
              <a:r>
                <a:rPr lang="ja-JP" altLang="en-US" sz="1200" dirty="0">
                  <a:solidFill>
                    <a:prstClr val="black"/>
                  </a:solidFill>
                  <a:latin typeface="Arial" pitchFamily="34" charset="0"/>
                </a:rPr>
                <a:t>居住費</a:t>
              </a:r>
              <a:r>
                <a:rPr lang="ja-JP" altLang="en-US" sz="1200" dirty="0" smtClean="0">
                  <a:solidFill>
                    <a:prstClr val="black"/>
                  </a:solidFill>
                  <a:latin typeface="Arial" pitchFamily="34" charset="0"/>
                </a:rPr>
                <a:t>：</a:t>
              </a:r>
              <a:r>
                <a:rPr lang="en-US" altLang="ja-JP" sz="1200" dirty="0" smtClean="0">
                  <a:solidFill>
                    <a:prstClr val="black"/>
                  </a:solidFill>
                  <a:latin typeface="Arial" pitchFamily="34" charset="0"/>
                </a:rPr>
                <a:t>2.5</a:t>
              </a:r>
              <a:endParaRPr lang="ja-JP" altLang="en-US" sz="1200" dirty="0">
                <a:solidFill>
                  <a:prstClr val="black"/>
                </a:solidFill>
                <a:latin typeface="Arial" pitchFamily="34" charset="0"/>
              </a:endParaRPr>
            </a:p>
          </p:txBody>
        </p:sp>
        <p:sp>
          <p:nvSpPr>
            <p:cNvPr id="38" name="テキスト ボックス 37"/>
            <p:cNvSpPr txBox="1"/>
            <p:nvPr/>
          </p:nvSpPr>
          <p:spPr>
            <a:xfrm>
              <a:off x="261012" y="3352511"/>
              <a:ext cx="1013209" cy="145708"/>
            </a:xfrm>
            <a:prstGeom prst="rect">
              <a:avLst/>
            </a:prstGeom>
            <a:noFill/>
          </p:spPr>
          <p:txBody>
            <a:bodyPr wrap="square" rtlCol="0">
              <a:spAutoFit/>
            </a:bodyPr>
            <a:lstStyle/>
            <a:p>
              <a:pPr algn="ctr" fontAlgn="base">
                <a:spcBef>
                  <a:spcPct val="0"/>
                </a:spcBef>
                <a:spcAft>
                  <a:spcPct val="0"/>
                </a:spcAft>
              </a:pPr>
              <a:r>
                <a:rPr lang="ja-JP" altLang="en-US" sz="1400" dirty="0">
                  <a:solidFill>
                    <a:prstClr val="black"/>
                  </a:solidFill>
                  <a:latin typeface="Arial" pitchFamily="34" charset="0"/>
                </a:rPr>
                <a:t>年金</a:t>
              </a:r>
            </a:p>
          </p:txBody>
        </p:sp>
        <p:cxnSp>
          <p:nvCxnSpPr>
            <p:cNvPr id="40" name="直線コネクタ 39"/>
            <p:cNvCxnSpPr/>
            <p:nvPr/>
          </p:nvCxnSpPr>
          <p:spPr>
            <a:xfrm>
              <a:off x="344713" y="2941332"/>
              <a:ext cx="1141642" cy="74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左中かっこ 41"/>
            <p:cNvSpPr/>
            <p:nvPr/>
          </p:nvSpPr>
          <p:spPr>
            <a:xfrm>
              <a:off x="1139543" y="2311135"/>
              <a:ext cx="281373" cy="63764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2000">
                <a:solidFill>
                  <a:prstClr val="black"/>
                </a:solidFill>
              </a:endParaRPr>
            </a:p>
          </p:txBody>
        </p:sp>
        <p:sp>
          <p:nvSpPr>
            <p:cNvPr id="51" name="テキスト ボックス 50"/>
            <p:cNvSpPr txBox="1"/>
            <p:nvPr/>
          </p:nvSpPr>
          <p:spPr>
            <a:xfrm>
              <a:off x="460499" y="2562254"/>
              <a:ext cx="910071" cy="145708"/>
            </a:xfrm>
            <a:prstGeom prst="rect">
              <a:avLst/>
            </a:prstGeom>
            <a:noFill/>
          </p:spPr>
          <p:txBody>
            <a:bodyPr wrap="square" rtlCol="0">
              <a:spAutoFit/>
            </a:bodyPr>
            <a:lstStyle/>
            <a:p>
              <a:pPr algn="ctr" fontAlgn="base">
                <a:spcBef>
                  <a:spcPct val="0"/>
                </a:spcBef>
                <a:spcAft>
                  <a:spcPct val="0"/>
                </a:spcAft>
              </a:pPr>
              <a:r>
                <a:rPr lang="ja-JP" altLang="en-US" sz="1400" dirty="0">
                  <a:solidFill>
                    <a:prstClr val="black"/>
                  </a:solidFill>
                  <a:latin typeface="Arial" pitchFamily="34" charset="0"/>
                </a:rPr>
                <a:t>差額</a:t>
              </a:r>
            </a:p>
          </p:txBody>
        </p:sp>
      </p:grpSp>
      <p:sp>
        <p:nvSpPr>
          <p:cNvPr id="7" name="テキスト ボックス 6"/>
          <p:cNvSpPr txBox="1"/>
          <p:nvPr/>
        </p:nvSpPr>
        <p:spPr>
          <a:xfrm>
            <a:off x="96396" y="2148391"/>
            <a:ext cx="3224793" cy="523220"/>
          </a:xfrm>
          <a:prstGeom prst="rect">
            <a:avLst/>
          </a:prstGeom>
          <a:noFill/>
        </p:spPr>
        <p:txBody>
          <a:bodyPr wrap="square" rtlCol="0">
            <a:spAutoFit/>
          </a:bodyPr>
          <a:lstStyle/>
          <a:p>
            <a:pPr marL="82550" indent="-82550" fontAlgn="base">
              <a:spcBef>
                <a:spcPct val="0"/>
              </a:spcBef>
              <a:spcAft>
                <a:spcPct val="0"/>
              </a:spcAft>
            </a:pPr>
            <a:r>
              <a:rPr lang="ja-JP" altLang="en-US" sz="1400" dirty="0">
                <a:solidFill>
                  <a:prstClr val="black"/>
                </a:solidFill>
                <a:latin typeface="Arial" pitchFamily="34" charset="0"/>
              </a:rPr>
              <a:t>○</a:t>
            </a:r>
            <a:r>
              <a:rPr lang="ja-JP" altLang="en-US" sz="1400" dirty="0" smtClean="0">
                <a:solidFill>
                  <a:prstClr val="black"/>
                </a:solidFill>
                <a:latin typeface="Arial" pitchFamily="34" charset="0"/>
              </a:rPr>
              <a:t>　国民年金受給者がユニット型個室に入居した場合の一月当たりの費用</a:t>
            </a:r>
            <a:endParaRPr lang="ja-JP" altLang="en-US" sz="1400" dirty="0">
              <a:solidFill>
                <a:prstClr val="black"/>
              </a:solidFill>
              <a:latin typeface="Arial" pitchFamily="34" charset="0"/>
            </a:endParaRPr>
          </a:p>
        </p:txBody>
      </p:sp>
      <p:sp>
        <p:nvSpPr>
          <p:cNvPr id="39" name="テキスト ボックス 38"/>
          <p:cNvSpPr txBox="1"/>
          <p:nvPr/>
        </p:nvSpPr>
        <p:spPr>
          <a:xfrm>
            <a:off x="4520954" y="2111854"/>
            <a:ext cx="4050670" cy="307777"/>
          </a:xfrm>
          <a:prstGeom prst="rect">
            <a:avLst/>
          </a:prstGeom>
          <a:noFill/>
        </p:spPr>
        <p:txBody>
          <a:bodyPr wrap="square" rtlCol="0">
            <a:spAutoFit/>
          </a:bodyPr>
          <a:lstStyle/>
          <a:p>
            <a:pPr marL="82550" indent="-82550" fontAlgn="base">
              <a:spcBef>
                <a:spcPct val="0"/>
              </a:spcBef>
              <a:spcAft>
                <a:spcPct val="0"/>
              </a:spcAft>
            </a:pPr>
            <a:r>
              <a:rPr lang="ja-JP" altLang="en-US" sz="1400" dirty="0">
                <a:solidFill>
                  <a:prstClr val="black"/>
                </a:solidFill>
                <a:latin typeface="Arial" pitchFamily="34" charset="0"/>
              </a:rPr>
              <a:t>○</a:t>
            </a:r>
            <a:r>
              <a:rPr lang="ja-JP" altLang="en-US" sz="1400" dirty="0" smtClean="0">
                <a:solidFill>
                  <a:prstClr val="black"/>
                </a:solidFill>
                <a:latin typeface="Arial" pitchFamily="34" charset="0"/>
              </a:rPr>
              <a:t>　</a:t>
            </a:r>
            <a:r>
              <a:rPr lang="ja-JP" altLang="en-US" sz="1400" dirty="0">
                <a:solidFill>
                  <a:prstClr val="black"/>
                </a:solidFill>
                <a:latin typeface="Arial" pitchFamily="34" charset="0"/>
              </a:rPr>
              <a:t>「</a:t>
            </a:r>
            <a:r>
              <a:rPr lang="ja-JP" altLang="en-US" sz="1400" dirty="0" smtClean="0">
                <a:solidFill>
                  <a:prstClr val="black"/>
                </a:solidFill>
                <a:latin typeface="Arial" pitchFamily="34" charset="0"/>
              </a:rPr>
              <a:t>差額」を入所期間に応じて積み上げ。</a:t>
            </a:r>
            <a:endParaRPr lang="ja-JP" altLang="en-US" sz="1400" dirty="0">
              <a:solidFill>
                <a:prstClr val="black"/>
              </a:solidFill>
              <a:latin typeface="Arial" pitchFamily="34" charset="0"/>
            </a:endParaRPr>
          </a:p>
        </p:txBody>
      </p:sp>
      <p:sp>
        <p:nvSpPr>
          <p:cNvPr id="10" name="テキスト ボックス 9"/>
          <p:cNvSpPr txBox="1"/>
          <p:nvPr/>
        </p:nvSpPr>
        <p:spPr>
          <a:xfrm>
            <a:off x="128471" y="548680"/>
            <a:ext cx="3312369" cy="338554"/>
          </a:xfrm>
          <a:prstGeom prst="rect">
            <a:avLst/>
          </a:prstGeom>
          <a:noFill/>
          <a:ln>
            <a:solidFill>
              <a:schemeClr val="tx1"/>
            </a:solidFill>
          </a:ln>
        </p:spPr>
        <p:txBody>
          <a:bodyPr wrap="square" rtlCol="0">
            <a:spAutoFit/>
          </a:bodyPr>
          <a:lstStyle/>
          <a:p>
            <a:pPr algn="ctr" fontAlgn="base">
              <a:spcBef>
                <a:spcPct val="0"/>
              </a:spcBef>
              <a:spcAft>
                <a:spcPct val="0"/>
              </a:spcAft>
            </a:pPr>
            <a:r>
              <a:rPr lang="ja-JP" altLang="en-US" sz="1600" dirty="0" smtClean="0">
                <a:solidFill>
                  <a:prstClr val="black"/>
                </a:solidFill>
                <a:latin typeface="Arial" pitchFamily="34" charset="0"/>
              </a:rPr>
              <a:t>ユニット型の施設に入所した場合</a:t>
            </a:r>
            <a:endParaRPr lang="ja-JP" altLang="en-US" sz="1600" dirty="0">
              <a:solidFill>
                <a:prstClr val="black"/>
              </a:solidFill>
              <a:latin typeface="Arial" pitchFamily="34" charset="0"/>
            </a:endParaRPr>
          </a:p>
        </p:txBody>
      </p:sp>
      <p:graphicFrame>
        <p:nvGraphicFramePr>
          <p:cNvPr id="41" name="表 40"/>
          <p:cNvGraphicFramePr>
            <a:graphicFrameLocks noGrp="1"/>
          </p:cNvGraphicFramePr>
          <p:nvPr>
            <p:extLst>
              <p:ext uri="{D42A27DB-BD31-4B8C-83A1-F6EECF244321}">
                <p14:modId xmlns:p14="http://schemas.microsoft.com/office/powerpoint/2010/main" val="4096989758"/>
              </p:ext>
            </p:extLst>
          </p:nvPr>
        </p:nvGraphicFramePr>
        <p:xfrm>
          <a:off x="3656858" y="4866016"/>
          <a:ext cx="3924232" cy="1875352"/>
        </p:xfrm>
        <a:graphic>
          <a:graphicData uri="http://schemas.openxmlformats.org/drawingml/2006/table">
            <a:tbl>
              <a:tblPr/>
              <a:tblGrid>
                <a:gridCol w="432048"/>
                <a:gridCol w="360000"/>
                <a:gridCol w="324000"/>
                <a:gridCol w="1152000"/>
                <a:gridCol w="792088"/>
                <a:gridCol w="864096"/>
              </a:tblGrid>
              <a:tr h="193385">
                <a:tc gridSpan="3">
                  <a:txBody>
                    <a:bodyPr/>
                    <a:lstStyle/>
                    <a:p>
                      <a:pPr algn="ctr" fontAlgn="ctr"/>
                      <a:r>
                        <a:rPr lang="ja-JP" altLang="en-US" sz="1300" b="0" i="0" u="none" strike="noStrike" dirty="0" smtClean="0">
                          <a:effectLst/>
                          <a:latin typeface="+mn-ea"/>
                          <a:ea typeface="+mn-ea"/>
                        </a:rPr>
                        <a:t>月額（万円）</a:t>
                      </a:r>
                      <a:endParaRPr lang="ja-JP" altLang="en-US" sz="130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300" b="0" i="0" u="none" strike="noStrike" dirty="0" smtClean="0">
                          <a:effectLst/>
                          <a:latin typeface="+mn-ea"/>
                          <a:ea typeface="+mn-ea"/>
                        </a:rPr>
                        <a:t>人数</a:t>
                      </a:r>
                      <a:endParaRPr lang="en-US" altLang="ja-JP" sz="130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ja-JP" altLang="en-US" sz="1300" b="0" i="0" u="none" strike="noStrike" dirty="0">
                          <a:effectLst/>
                          <a:latin typeface="+mn-ea"/>
                          <a:ea typeface="+mn-ea"/>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1</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116,884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0.4%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0.4%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1</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2</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351,978</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1.3%</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1.8%</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2</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3</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1,111,636</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4.2%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6.0%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3</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4</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3,515,140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13.3%</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19.2%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4</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5</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3,715,496</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14.0%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33.2%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192">
                <a:tc>
                  <a:txBody>
                    <a:bodyPr/>
                    <a:lstStyle/>
                    <a:p>
                      <a:pPr algn="r" fontAlgn="ctr"/>
                      <a:r>
                        <a:rPr lang="en-US" altLang="ja-JP" sz="1300" b="0" i="0" u="none" strike="noStrike" dirty="0">
                          <a:effectLst/>
                          <a:latin typeface="+mn-ea"/>
                          <a:ea typeface="+mn-ea"/>
                        </a:rPr>
                        <a:t>5</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6</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5,085,167</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19.2%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52.4%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6</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7</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11,174,592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42.2%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94.6%</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a:effectLst/>
                          <a:latin typeface="+mn-ea"/>
                          <a:ea typeface="+mn-ea"/>
                        </a:rPr>
                        <a:t>7</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300" b="0" i="0" u="none" strike="noStrike">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1,433,330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5.4%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100.0%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3" name="テキスト ボックス 42"/>
          <p:cNvSpPr txBox="1"/>
          <p:nvPr/>
        </p:nvSpPr>
        <p:spPr>
          <a:xfrm>
            <a:off x="4520953" y="4509132"/>
            <a:ext cx="4680520"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　国民年金の受給額（月額）の状況　（平成</a:t>
            </a:r>
            <a:r>
              <a:rPr lang="en-US" altLang="ja-JP" sz="1400" dirty="0" smtClean="0">
                <a:solidFill>
                  <a:prstClr val="black"/>
                </a:solidFill>
                <a:latin typeface="Arial" pitchFamily="34" charset="0"/>
              </a:rPr>
              <a:t>23</a:t>
            </a:r>
            <a:r>
              <a:rPr lang="ja-JP" altLang="en-US" sz="1400" dirty="0" smtClean="0">
                <a:solidFill>
                  <a:prstClr val="black"/>
                </a:solidFill>
                <a:latin typeface="Arial" pitchFamily="34" charset="0"/>
              </a:rPr>
              <a:t>年度末）</a:t>
            </a:r>
            <a:endParaRPr lang="ja-JP" altLang="en-US" sz="1400" dirty="0">
              <a:solidFill>
                <a:prstClr val="black"/>
              </a:solidFill>
              <a:latin typeface="Arial" pitchFamily="34" charset="0"/>
            </a:endParaRPr>
          </a:p>
        </p:txBody>
      </p:sp>
      <p:sp>
        <p:nvSpPr>
          <p:cNvPr id="45" name="テキスト ボックス 44"/>
          <p:cNvSpPr txBox="1"/>
          <p:nvPr/>
        </p:nvSpPr>
        <p:spPr>
          <a:xfrm>
            <a:off x="8049349" y="4902951"/>
            <a:ext cx="1638400" cy="338554"/>
          </a:xfrm>
          <a:prstGeom prst="rect">
            <a:avLst/>
          </a:prstGeom>
          <a:noFill/>
        </p:spPr>
        <p:txBody>
          <a:bodyPr wrap="square" rtlCol="0">
            <a:spAutoFit/>
          </a:bodyPr>
          <a:lstStyle/>
          <a:p>
            <a:pPr fontAlgn="base">
              <a:spcBef>
                <a:spcPct val="0"/>
              </a:spcBef>
              <a:spcAft>
                <a:spcPct val="0"/>
              </a:spcAft>
            </a:pPr>
            <a:r>
              <a:rPr lang="ja-JP" altLang="en-US" sz="1600" b="1" u="sng" dirty="0" smtClean="0">
                <a:solidFill>
                  <a:prstClr val="black"/>
                </a:solidFill>
                <a:latin typeface="Arial" pitchFamily="34" charset="0"/>
              </a:rPr>
              <a:t>平均：</a:t>
            </a:r>
            <a:r>
              <a:rPr lang="en-US" altLang="ja-JP" sz="1600" b="1" u="sng" dirty="0" smtClean="0">
                <a:solidFill>
                  <a:prstClr val="black"/>
                </a:solidFill>
                <a:latin typeface="Arial" pitchFamily="34" charset="0"/>
              </a:rPr>
              <a:t>54,612</a:t>
            </a:r>
            <a:r>
              <a:rPr lang="ja-JP" altLang="en-US" sz="1600" b="1" u="sng" dirty="0" smtClean="0">
                <a:solidFill>
                  <a:prstClr val="black"/>
                </a:solidFill>
                <a:latin typeface="Arial" pitchFamily="34" charset="0"/>
              </a:rPr>
              <a:t>円</a:t>
            </a:r>
            <a:endParaRPr lang="ja-JP" altLang="en-US" sz="1600" b="1" u="sng" dirty="0">
              <a:solidFill>
                <a:prstClr val="black"/>
              </a:solidFill>
              <a:latin typeface="Arial" pitchFamily="34" charset="0"/>
            </a:endParaRPr>
          </a:p>
        </p:txBody>
      </p:sp>
      <p:sp>
        <p:nvSpPr>
          <p:cNvPr id="46" name="テキスト ボックス 45"/>
          <p:cNvSpPr txBox="1"/>
          <p:nvPr/>
        </p:nvSpPr>
        <p:spPr>
          <a:xfrm>
            <a:off x="7833326" y="6022467"/>
            <a:ext cx="1944216" cy="430887"/>
          </a:xfrm>
          <a:prstGeom prst="rect">
            <a:avLst/>
          </a:prstGeom>
          <a:noFill/>
        </p:spPr>
        <p:txBody>
          <a:bodyPr wrap="square" rtlCol="0">
            <a:spAutoFit/>
          </a:bodyPr>
          <a:lstStyle/>
          <a:p>
            <a:pPr fontAlgn="base">
              <a:spcBef>
                <a:spcPct val="0"/>
              </a:spcBef>
              <a:spcAft>
                <a:spcPct val="0"/>
              </a:spcAft>
            </a:pPr>
            <a:r>
              <a:rPr lang="ja-JP" altLang="en-US" sz="1100" dirty="0" smtClean="0">
                <a:solidFill>
                  <a:prstClr val="black"/>
                </a:solidFill>
                <a:latin typeface="Arial" pitchFamily="34" charset="0"/>
              </a:rPr>
              <a:t>出典：平成</a:t>
            </a:r>
            <a:r>
              <a:rPr lang="en-US" altLang="ja-JP" sz="1100" dirty="0" smtClean="0">
                <a:solidFill>
                  <a:prstClr val="black"/>
                </a:solidFill>
                <a:latin typeface="Arial" pitchFamily="34" charset="0"/>
              </a:rPr>
              <a:t>23</a:t>
            </a:r>
            <a:r>
              <a:rPr lang="ja-JP" altLang="en-US" sz="1100" dirty="0" smtClean="0">
                <a:solidFill>
                  <a:prstClr val="black"/>
                </a:solidFill>
                <a:latin typeface="Arial" pitchFamily="34" charset="0"/>
              </a:rPr>
              <a:t>年度厚生年金</a:t>
            </a:r>
            <a:endParaRPr lang="en-US" altLang="ja-JP" sz="1100" dirty="0" smtClean="0">
              <a:solidFill>
                <a:prstClr val="black"/>
              </a:solidFill>
              <a:latin typeface="Arial" pitchFamily="34" charset="0"/>
            </a:endParaRPr>
          </a:p>
          <a:p>
            <a:pPr fontAlgn="base">
              <a:spcBef>
                <a:spcPct val="0"/>
              </a:spcBef>
              <a:spcAft>
                <a:spcPct val="0"/>
              </a:spcAft>
            </a:pPr>
            <a:r>
              <a:rPr lang="ja-JP" altLang="en-US" sz="1100" dirty="0">
                <a:solidFill>
                  <a:prstClr val="black"/>
                </a:solidFill>
                <a:latin typeface="Arial" pitchFamily="34" charset="0"/>
              </a:rPr>
              <a:t>　</a:t>
            </a:r>
            <a:r>
              <a:rPr lang="ja-JP" altLang="en-US" sz="1100" dirty="0" smtClean="0">
                <a:solidFill>
                  <a:prstClr val="black"/>
                </a:solidFill>
                <a:latin typeface="Arial" pitchFamily="34" charset="0"/>
              </a:rPr>
              <a:t>　保険・国民年金事業報告</a:t>
            </a:r>
            <a:endParaRPr lang="ja-JP" altLang="en-US" sz="1100" dirty="0">
              <a:solidFill>
                <a:prstClr val="black"/>
              </a:solidFill>
              <a:latin typeface="Arial" pitchFamily="34" charset="0"/>
            </a:endParaRPr>
          </a:p>
        </p:txBody>
      </p:sp>
      <p:sp>
        <p:nvSpPr>
          <p:cNvPr id="11" name="テキスト ボックス 10"/>
          <p:cNvSpPr txBox="1"/>
          <p:nvPr/>
        </p:nvSpPr>
        <p:spPr>
          <a:xfrm>
            <a:off x="2100755" y="2578171"/>
            <a:ext cx="1008112" cy="369332"/>
          </a:xfrm>
          <a:prstGeom prst="rect">
            <a:avLst/>
          </a:prstGeom>
          <a:noFill/>
        </p:spPr>
        <p:txBody>
          <a:bodyPr wrap="square" rtlCol="0">
            <a:spAutoFit/>
          </a:bodyPr>
          <a:lstStyle/>
          <a:p>
            <a:pPr fontAlgn="base">
              <a:spcBef>
                <a:spcPct val="0"/>
              </a:spcBef>
              <a:spcAft>
                <a:spcPct val="0"/>
              </a:spcAft>
            </a:pPr>
            <a:r>
              <a:rPr lang="en-US" altLang="ja-JP" dirty="0" smtClean="0">
                <a:solidFill>
                  <a:prstClr val="black"/>
                </a:solidFill>
                <a:latin typeface="ＭＳ Ｐゴシック"/>
              </a:rPr>
              <a:t>7.5</a:t>
            </a:r>
            <a:r>
              <a:rPr lang="ja-JP" altLang="en-US" dirty="0" smtClean="0">
                <a:solidFill>
                  <a:prstClr val="black"/>
                </a:solidFill>
                <a:latin typeface="ＭＳ Ｐゴシック"/>
              </a:rPr>
              <a:t>万円</a:t>
            </a:r>
            <a:endParaRPr lang="ja-JP" altLang="en-US" dirty="0">
              <a:solidFill>
                <a:prstClr val="black"/>
              </a:solidFill>
              <a:latin typeface="ＭＳ Ｐゴシック"/>
            </a:endParaRPr>
          </a:p>
        </p:txBody>
      </p:sp>
      <p:sp>
        <p:nvSpPr>
          <p:cNvPr id="47" name="正方形/長方形 46"/>
          <p:cNvSpPr/>
          <p:nvPr/>
        </p:nvSpPr>
        <p:spPr>
          <a:xfrm rot="5400000">
            <a:off x="-87561" y="116633"/>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156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7326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161448" y="814933"/>
            <a:ext cx="9616089" cy="1677382"/>
          </a:xfrm>
          <a:prstGeom prst="rect">
            <a:avLst/>
          </a:prstGeom>
          <a:noFill/>
          <a:ln>
            <a:solidFill>
              <a:schemeClr val="tx1"/>
            </a:solidFill>
          </a:ln>
        </p:spPr>
        <p:txBody>
          <a:bodyPr wrap="square" rtlCol="0">
            <a:spAutoFit/>
          </a:bodyPr>
          <a:lstStyle/>
          <a:p>
            <a:pPr marL="177800" indent="-177800" algn="just" fontAlgn="base">
              <a:spcBef>
                <a:spcPts val="600"/>
              </a:spcBef>
              <a:spcAft>
                <a:spcPct val="0"/>
              </a:spcAft>
            </a:pPr>
            <a:r>
              <a:rPr lang="ja-JP" altLang="en-US" sz="1400" dirty="0" smtClean="0">
                <a:solidFill>
                  <a:prstClr val="black"/>
                </a:solidFill>
                <a:latin typeface="ＭＳ Ｐゴシック"/>
                <a:cs typeface="Times New Roman" pitchFamily="18" charset="0"/>
              </a:rPr>
              <a:t>○ 保険料の上昇を可能な限り抑えつつ、制度の持続可能性を高めるため</a:t>
            </a:r>
            <a:r>
              <a:rPr lang="ja-JP" altLang="en-US" sz="1400" dirty="0">
                <a:solidFill>
                  <a:prstClr val="black"/>
                </a:solidFill>
                <a:latin typeface="ＭＳ Ｐゴシック"/>
                <a:cs typeface="Times New Roman" pitchFamily="18" charset="0"/>
              </a:rPr>
              <a:t>、</a:t>
            </a:r>
            <a:r>
              <a:rPr lang="ja-JP" altLang="en-US" sz="1400" dirty="0" smtClean="0">
                <a:solidFill>
                  <a:prstClr val="black"/>
                </a:solidFill>
                <a:latin typeface="ＭＳ Ｐゴシック"/>
                <a:cs typeface="Times New Roman" pitchFamily="18" charset="0"/>
              </a:rPr>
              <a:t>これ</a:t>
            </a:r>
            <a:r>
              <a:rPr lang="ja-JP" altLang="en-US" sz="1400" dirty="0">
                <a:solidFill>
                  <a:prstClr val="black"/>
                </a:solidFill>
                <a:latin typeface="ＭＳ Ｐゴシック"/>
                <a:cs typeface="Times New Roman" pitchFamily="18" charset="0"/>
              </a:rPr>
              <a:t>まで</a:t>
            </a:r>
            <a:r>
              <a:rPr lang="ja-JP" altLang="en-US" sz="1400" dirty="0" smtClean="0">
                <a:solidFill>
                  <a:prstClr val="black"/>
                </a:solidFill>
                <a:latin typeface="ＭＳ Ｐゴシック"/>
                <a:cs typeface="Times New Roman" pitchFamily="18" charset="0"/>
              </a:rPr>
              <a:t>一律１割</a:t>
            </a:r>
            <a:r>
              <a:rPr lang="ja-JP" altLang="en-US" sz="1400" dirty="0">
                <a:solidFill>
                  <a:prstClr val="black"/>
                </a:solidFill>
                <a:latin typeface="ＭＳ Ｐゴシック"/>
                <a:cs typeface="Times New Roman" pitchFamily="18" charset="0"/>
              </a:rPr>
              <a:t>に据え置いている利用者負担について、</a:t>
            </a:r>
            <a:r>
              <a:rPr lang="ja-JP" altLang="en-US" sz="1400" b="1" u="sng" dirty="0">
                <a:solidFill>
                  <a:prstClr val="black"/>
                </a:solidFill>
                <a:latin typeface="ＭＳ Ｐゴシック"/>
                <a:cs typeface="Times New Roman" pitchFamily="18" charset="0"/>
              </a:rPr>
              <a:t>相対的に負担能力の</a:t>
            </a:r>
            <a:r>
              <a:rPr lang="ja-JP" altLang="en-US" sz="1400" b="1" u="sng" dirty="0" smtClean="0">
                <a:solidFill>
                  <a:prstClr val="black"/>
                </a:solidFill>
                <a:latin typeface="ＭＳ Ｐゴシック"/>
                <a:cs typeface="Times New Roman" pitchFamily="18" charset="0"/>
              </a:rPr>
              <a:t>ある</a:t>
            </a:r>
            <a:r>
              <a:rPr lang="ja-JP" altLang="en-US" sz="1400" b="1" u="sng" dirty="0">
                <a:solidFill>
                  <a:prstClr val="black"/>
                </a:solidFill>
                <a:latin typeface="ＭＳ Ｐゴシック"/>
                <a:cs typeface="Times New Roman" pitchFamily="18" charset="0"/>
              </a:rPr>
              <a:t>一定以上</a:t>
            </a:r>
            <a:r>
              <a:rPr lang="ja-JP" altLang="en-US" sz="1400" b="1" u="sng" dirty="0" smtClean="0">
                <a:solidFill>
                  <a:prstClr val="black"/>
                </a:solidFill>
                <a:latin typeface="ＭＳ Ｐゴシック"/>
                <a:cs typeface="Times New Roman" pitchFamily="18" charset="0"/>
              </a:rPr>
              <a:t>の所得</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方</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自己負担割合を２割とする</a:t>
            </a:r>
            <a:r>
              <a:rPr lang="ja-JP" altLang="en-US" sz="1400" dirty="0" smtClean="0">
                <a:solidFill>
                  <a:prstClr val="black"/>
                </a:solidFill>
                <a:latin typeface="ＭＳ Ｐゴシック"/>
              </a:rPr>
              <a:t>。ただし</a:t>
            </a:r>
            <a:r>
              <a:rPr lang="ja-JP" altLang="en-US" sz="1400" dirty="0">
                <a:solidFill>
                  <a:prstClr val="black"/>
                </a:solidFill>
                <a:latin typeface="ＭＳ Ｐゴシック"/>
              </a:rPr>
              <a:t>、月額上限があるため、見直し</a:t>
            </a:r>
            <a:r>
              <a:rPr lang="ja-JP" altLang="en-US" sz="1400" dirty="0" smtClean="0">
                <a:solidFill>
                  <a:prstClr val="black"/>
                </a:solidFill>
                <a:latin typeface="ＭＳ Ｐゴシック"/>
              </a:rPr>
              <a:t>対象者の負担が必ず</a:t>
            </a:r>
            <a:r>
              <a:rPr lang="en-US" altLang="ja-JP" sz="1400" dirty="0" smtClean="0">
                <a:solidFill>
                  <a:prstClr val="black"/>
                </a:solidFill>
                <a:latin typeface="ＭＳ Ｐゴシック"/>
              </a:rPr>
              <a:t>2</a:t>
            </a:r>
            <a:r>
              <a:rPr lang="ja-JP" altLang="en-US" sz="1400" dirty="0">
                <a:solidFill>
                  <a:prstClr val="black"/>
                </a:solidFill>
                <a:latin typeface="ＭＳ Ｐゴシック"/>
              </a:rPr>
              <a:t>倍になるわけではない。</a:t>
            </a:r>
            <a:endParaRPr lang="en-US" altLang="ja-JP" sz="1400" dirty="0">
              <a:solidFill>
                <a:prstClr val="black"/>
              </a:solidFill>
              <a:latin typeface="ＭＳ Ｐゴシック"/>
            </a:endParaRPr>
          </a:p>
          <a:p>
            <a:pPr marL="177800" indent="-177800" algn="just" fontAlgn="base">
              <a:spcBef>
                <a:spcPts val="600"/>
              </a:spcBef>
              <a:spcAft>
                <a:spcPct val="0"/>
              </a:spcAft>
            </a:pPr>
            <a:r>
              <a:rPr lang="ja-JP" altLang="ja-JP" sz="1400" dirty="0" smtClean="0">
                <a:solidFill>
                  <a:prstClr val="black"/>
                </a:solidFill>
                <a:latin typeface="Arial" pitchFamily="34" charset="0"/>
              </a:rPr>
              <a:t>○</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自己負担２割とする水準は、</a:t>
            </a:r>
            <a:r>
              <a:rPr lang="ja-JP" altLang="ja-JP" sz="1400" dirty="0" smtClean="0">
                <a:solidFill>
                  <a:prstClr val="black"/>
                </a:solidFill>
                <a:latin typeface="Arial" pitchFamily="34" charset="0"/>
              </a:rPr>
              <a:t>モデル</a:t>
            </a:r>
            <a:r>
              <a:rPr lang="ja-JP" altLang="ja-JP" sz="1400" dirty="0">
                <a:solidFill>
                  <a:prstClr val="black"/>
                </a:solidFill>
                <a:latin typeface="Arial" pitchFamily="34" charset="0"/>
              </a:rPr>
              <a:t>年金や平均的消費支出の水準を</a:t>
            </a:r>
            <a:r>
              <a:rPr lang="ja-JP" altLang="ja-JP" sz="1400" dirty="0" smtClean="0">
                <a:solidFill>
                  <a:prstClr val="black"/>
                </a:solidFill>
                <a:latin typeface="Arial" pitchFamily="34" charset="0"/>
              </a:rPr>
              <a:t>上回り</a:t>
            </a:r>
            <a:r>
              <a:rPr lang="ja-JP" altLang="en-US" sz="1400" dirty="0">
                <a:solidFill>
                  <a:prstClr val="black"/>
                </a:solidFill>
                <a:latin typeface="Arial" pitchFamily="34" charset="0"/>
              </a:rPr>
              <a:t>、</a:t>
            </a:r>
            <a:r>
              <a:rPr lang="ja-JP" altLang="ja-JP" sz="1400" dirty="0" smtClean="0">
                <a:solidFill>
                  <a:prstClr val="black"/>
                </a:solidFill>
                <a:latin typeface="Arial" pitchFamily="34" charset="0"/>
              </a:rPr>
              <a:t>かつ負担</a:t>
            </a:r>
            <a:r>
              <a:rPr lang="ja-JP" altLang="ja-JP" sz="1400" dirty="0">
                <a:solidFill>
                  <a:prstClr val="black"/>
                </a:solidFill>
                <a:latin typeface="Arial" pitchFamily="34" charset="0"/>
              </a:rPr>
              <a:t>可能な水準と</a:t>
            </a:r>
            <a:r>
              <a:rPr lang="ja-JP" altLang="ja-JP" sz="1400" dirty="0" smtClean="0">
                <a:solidFill>
                  <a:prstClr val="black"/>
                </a:solidFill>
                <a:latin typeface="Arial" pitchFamily="34" charset="0"/>
              </a:rPr>
              <a:t>して</a:t>
            </a:r>
            <a:r>
              <a:rPr lang="ja-JP" altLang="en-US" sz="1400" dirty="0" smtClean="0">
                <a:solidFill>
                  <a:prstClr val="black"/>
                </a:solidFill>
                <a:latin typeface="Arial" pitchFamily="34" charset="0"/>
              </a:rPr>
              <a:t>、</a:t>
            </a:r>
            <a:r>
              <a:rPr lang="ja-JP" altLang="ja-JP" sz="1400" b="1" u="sng" dirty="0" smtClean="0">
                <a:solidFill>
                  <a:prstClr val="black"/>
                </a:solidFill>
                <a:latin typeface="Arial" pitchFamily="34" charset="0"/>
              </a:rPr>
              <a:t>被保険者の</a:t>
            </a:r>
            <a:r>
              <a:rPr lang="ja-JP" altLang="ja-JP" sz="1400" b="1" u="sng" dirty="0">
                <a:solidFill>
                  <a:prstClr val="black"/>
                </a:solidFill>
                <a:latin typeface="Arial" pitchFamily="34" charset="0"/>
              </a:rPr>
              <a:t>上</a:t>
            </a:r>
            <a:r>
              <a:rPr lang="ja-JP" altLang="ja-JP" sz="1400" b="1" u="sng" dirty="0" smtClean="0">
                <a:solidFill>
                  <a:prstClr val="black"/>
                </a:solidFill>
                <a:latin typeface="Arial" pitchFamily="34" charset="0"/>
              </a:rPr>
              <a:t>位２０％</a:t>
            </a:r>
            <a:r>
              <a:rPr lang="ja-JP" altLang="ja-JP" sz="1400" dirty="0">
                <a:solidFill>
                  <a:prstClr val="black"/>
                </a:solidFill>
                <a:latin typeface="Arial" pitchFamily="34" charset="0"/>
              </a:rPr>
              <a:t>に該当する合計所得</a:t>
            </a:r>
            <a:r>
              <a:rPr lang="ja-JP" altLang="ja-JP" sz="1400" dirty="0" smtClean="0">
                <a:solidFill>
                  <a:prstClr val="black"/>
                </a:solidFill>
                <a:latin typeface="Arial" pitchFamily="34" charset="0"/>
              </a:rPr>
              <a:t>金額１６０万円以上</a:t>
            </a:r>
            <a:r>
              <a:rPr lang="ja-JP" altLang="en-US" sz="1400" dirty="0" smtClean="0">
                <a:solidFill>
                  <a:prstClr val="black"/>
                </a:solidFill>
                <a:latin typeface="Arial" pitchFamily="34" charset="0"/>
              </a:rPr>
              <a:t>の者（単身で年金収入のみの場合、</a:t>
            </a:r>
            <a:r>
              <a:rPr lang="en-US" altLang="ja-JP" sz="1400" dirty="0" smtClean="0">
                <a:solidFill>
                  <a:prstClr val="black"/>
                </a:solidFill>
                <a:latin typeface="Arial" pitchFamily="34" charset="0"/>
              </a:rPr>
              <a:t>280</a:t>
            </a:r>
            <a:r>
              <a:rPr lang="ja-JP" altLang="en-US" sz="1400" dirty="0" smtClean="0">
                <a:solidFill>
                  <a:prstClr val="black"/>
                </a:solidFill>
                <a:latin typeface="Arial" pitchFamily="34" charset="0"/>
              </a:rPr>
              <a:t>万円以上）を</a:t>
            </a:r>
            <a:r>
              <a:rPr lang="ja-JP" altLang="en-US" sz="1400" dirty="0">
                <a:solidFill>
                  <a:prstClr val="black"/>
                </a:solidFill>
                <a:latin typeface="Arial" pitchFamily="34" charset="0"/>
              </a:rPr>
              <a:t>基本と</a:t>
            </a:r>
            <a:r>
              <a:rPr lang="ja-JP" altLang="en-US" sz="1400" dirty="0" smtClean="0">
                <a:solidFill>
                  <a:prstClr val="black"/>
                </a:solidFill>
                <a:latin typeface="Arial" pitchFamily="34" charset="0"/>
              </a:rPr>
              <a:t>して政令で定める。</a:t>
            </a:r>
            <a:endParaRPr lang="en-US" altLang="ja-JP" sz="1400" dirty="0" smtClean="0">
              <a:solidFill>
                <a:prstClr val="black"/>
              </a:solidFill>
              <a:latin typeface="Arial" pitchFamily="34" charset="0"/>
            </a:endParaRPr>
          </a:p>
          <a:p>
            <a:pPr marL="177800" indent="-177800" fontAlgn="base">
              <a:spcBef>
                <a:spcPct val="0"/>
              </a:spcBef>
              <a:spcAft>
                <a:spcPct val="0"/>
              </a:spcAft>
            </a:pPr>
            <a:r>
              <a:rPr lang="ja-JP" altLang="en-US" sz="1400" dirty="0" smtClean="0">
                <a:solidFill>
                  <a:prstClr val="black"/>
                </a:solidFill>
                <a:latin typeface="Arial" pitchFamily="34" charset="0"/>
              </a:rPr>
              <a:t>○　</a:t>
            </a:r>
            <a:r>
              <a:rPr lang="ja-JP" altLang="en-US" sz="1400" dirty="0">
                <a:solidFill>
                  <a:prstClr val="black"/>
                </a:solidFill>
                <a:latin typeface="Arial" pitchFamily="34" charset="0"/>
              </a:rPr>
              <a:t>利用</a:t>
            </a:r>
            <a:r>
              <a:rPr lang="ja-JP" altLang="en-US" sz="1400" dirty="0" smtClean="0">
                <a:solidFill>
                  <a:prstClr val="black"/>
                </a:solidFill>
                <a:latin typeface="Arial" pitchFamily="34" charset="0"/>
              </a:rPr>
              <a:t>者の所得分布は、被保険者全体の所得分布と比較して低いため、被保険者の上位２０％に相当する基準を設定したとしても、実際に影響を受けるのは、在宅サービスの利用者のうち</a:t>
            </a:r>
            <a:r>
              <a:rPr lang="en-US" altLang="ja-JP" sz="1400" dirty="0" smtClean="0">
                <a:solidFill>
                  <a:prstClr val="black"/>
                </a:solidFill>
                <a:latin typeface="Arial" pitchFamily="34" charset="0"/>
              </a:rPr>
              <a:t>15</a:t>
            </a:r>
            <a:r>
              <a:rPr lang="ja-JP" altLang="en-US" sz="1400" dirty="0" smtClean="0">
                <a:solidFill>
                  <a:prstClr val="black"/>
                </a:solidFill>
                <a:latin typeface="Arial" pitchFamily="34" charset="0"/>
              </a:rPr>
              <a:t>％程度、特養入所者の５％程度と推計。</a:t>
            </a:r>
            <a:endParaRPr lang="ja-JP" altLang="ja-JP" sz="1400" dirty="0">
              <a:solidFill>
                <a:prstClr val="black"/>
              </a:solidFill>
              <a:latin typeface="Arial" pitchFamily="34" charset="0"/>
            </a:endParaRPr>
          </a:p>
        </p:txBody>
      </p:sp>
      <p:sp>
        <p:nvSpPr>
          <p:cNvPr id="20" name="テキスト ボックス 19"/>
          <p:cNvSpPr txBox="1"/>
          <p:nvPr/>
        </p:nvSpPr>
        <p:spPr>
          <a:xfrm>
            <a:off x="373114" y="4801458"/>
            <a:ext cx="6092081" cy="643766"/>
          </a:xfrm>
          <a:prstGeom prst="rect">
            <a:avLst/>
          </a:prstGeom>
          <a:noFill/>
          <a:ln>
            <a:solidFill>
              <a:schemeClr val="tx1"/>
            </a:solidFill>
          </a:ln>
        </p:spPr>
        <p:txBody>
          <a:bodyPr wrap="square" rtlCol="0">
            <a:spAutoFit/>
          </a:bodyPr>
          <a:lstStyle/>
          <a:p>
            <a:pPr>
              <a:lnSpc>
                <a:spcPts val="300"/>
              </a:lnSpc>
              <a:spcAft>
                <a:spcPts val="600"/>
              </a:spcAft>
            </a:pPr>
            <a:r>
              <a:rPr lang="ja-JP" altLang="en-US" sz="800" dirty="0">
                <a:solidFill>
                  <a:prstClr val="black"/>
                </a:solidFill>
              </a:rPr>
              <a:t>　</a:t>
            </a:r>
            <a:r>
              <a:rPr lang="ja-JP" altLang="en-US" sz="800" dirty="0" smtClean="0">
                <a:solidFill>
                  <a:prstClr val="black"/>
                </a:solidFill>
              </a:rPr>
              <a:t>　</a:t>
            </a:r>
            <a:endParaRPr lang="en-US" altLang="ja-JP" sz="800" dirty="0" smtClean="0">
              <a:solidFill>
                <a:prstClr val="black"/>
              </a:solidFill>
            </a:endParaRPr>
          </a:p>
          <a:p>
            <a:pPr>
              <a:lnSpc>
                <a:spcPts val="1680"/>
              </a:lnSpc>
              <a:spcAft>
                <a:spcPts val="600"/>
              </a:spcAft>
            </a:pPr>
            <a:r>
              <a:rPr lang="ja-JP" altLang="en-US" sz="1400" dirty="0" smtClean="0">
                <a:solidFill>
                  <a:prstClr val="black"/>
                </a:solidFill>
              </a:rPr>
              <a:t>　自己負担限度額（高額介護サービス費）のうち、医療保険の現役並み所得に相当する者のみ引上げ</a:t>
            </a:r>
            <a:endParaRPr lang="en-US" altLang="ja-JP" sz="1400" b="1" dirty="0" smtClean="0">
              <a:solidFill>
                <a:srgbClr val="FF0000"/>
              </a:solidFill>
            </a:endParaRPr>
          </a:p>
        </p:txBody>
      </p:sp>
      <p:sp>
        <p:nvSpPr>
          <p:cNvPr id="33" name="正方形/長方形 32"/>
          <p:cNvSpPr/>
          <p:nvPr/>
        </p:nvSpPr>
        <p:spPr>
          <a:xfrm>
            <a:off x="161447" y="548734"/>
            <a:ext cx="2361280" cy="30777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負担割合の引き上げ</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34" name="正方形/長方形 33"/>
          <p:cNvSpPr/>
          <p:nvPr/>
        </p:nvSpPr>
        <p:spPr>
          <a:xfrm>
            <a:off x="272507" y="4561437"/>
            <a:ext cx="2196441"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a:t>
            </a:r>
            <a:r>
              <a:rPr lang="ja-JP" altLang="en-US" sz="1400" b="1" dirty="0">
                <a:solidFill>
                  <a:prstClr val="black"/>
                </a:solidFill>
                <a:latin typeface="HG丸ｺﾞｼｯｸM-PRO" pitchFamily="50" charset="-128"/>
                <a:ea typeface="HG丸ｺﾞｼｯｸM-PRO" pitchFamily="50" charset="-128"/>
                <a:cs typeface="ヒラギノ丸ゴ ProN W4"/>
              </a:rPr>
              <a:t>上限</a:t>
            </a:r>
            <a:r>
              <a:rPr lang="ja-JP" altLang="en-US" sz="1400" b="1" dirty="0" smtClean="0">
                <a:solidFill>
                  <a:prstClr val="black"/>
                </a:solidFill>
                <a:latin typeface="HG丸ｺﾞｼｯｸM-PRO" pitchFamily="50" charset="-128"/>
                <a:ea typeface="HG丸ｺﾞｼｯｸM-PRO" pitchFamily="50" charset="-128"/>
                <a:cs typeface="ヒラギノ丸ゴ ProN W4"/>
              </a:rPr>
              <a:t>の</a:t>
            </a:r>
            <a:r>
              <a:rPr lang="ja-JP" altLang="en-US" sz="1400" b="1" dirty="0">
                <a:solidFill>
                  <a:prstClr val="black"/>
                </a:solidFill>
                <a:latin typeface="HG丸ｺﾞｼｯｸM-PRO" pitchFamily="50" charset="-128"/>
                <a:ea typeface="HG丸ｺﾞｼｯｸM-PRO" pitchFamily="50" charset="-128"/>
                <a:cs typeface="ヒラギノ丸ゴ ProN W4"/>
              </a:rPr>
              <a:t>引き上げ</a:t>
            </a:r>
          </a:p>
        </p:txBody>
      </p:sp>
      <p:grpSp>
        <p:nvGrpSpPr>
          <p:cNvPr id="35" name="グループ化 34"/>
          <p:cNvGrpSpPr/>
          <p:nvPr/>
        </p:nvGrpSpPr>
        <p:grpSpPr>
          <a:xfrm>
            <a:off x="344488" y="3336468"/>
            <a:ext cx="9361040" cy="524580"/>
            <a:chOff x="98845" y="1838874"/>
            <a:chExt cx="9361040" cy="524580"/>
          </a:xfrm>
        </p:grpSpPr>
        <p:sp>
          <p:nvSpPr>
            <p:cNvPr id="36" name="テキスト ボックス 35"/>
            <p:cNvSpPr txBox="1"/>
            <p:nvPr/>
          </p:nvSpPr>
          <p:spPr>
            <a:xfrm>
              <a:off x="98845" y="1901789"/>
              <a:ext cx="1476169" cy="461665"/>
            </a:xfrm>
            <a:prstGeom prst="rect">
              <a:avLst/>
            </a:prstGeom>
            <a:noFill/>
          </p:spPr>
          <p:txBody>
            <a:bodyPr wrap="square" rtlCol="0">
              <a:spAutoFit/>
            </a:bodyPr>
            <a:lstStyle/>
            <a:p>
              <a:r>
                <a:rPr lang="ja-JP" altLang="en-US" sz="1200" dirty="0">
                  <a:solidFill>
                    <a:prstClr val="black"/>
                  </a:solidFill>
                </a:rPr>
                <a:t>　</a:t>
              </a:r>
              <a:r>
                <a:rPr lang="ja-JP" altLang="en-US" sz="1200" dirty="0" smtClean="0">
                  <a:solidFill>
                    <a:prstClr val="black"/>
                  </a:solidFill>
                </a:rPr>
                <a:t>　　　　年金収入</a:t>
              </a:r>
              <a:endParaRPr lang="en-US" altLang="ja-JP" sz="1200" dirty="0" smtClean="0">
                <a:solidFill>
                  <a:prstClr val="black"/>
                </a:solidFill>
              </a:endParaRPr>
            </a:p>
            <a:p>
              <a:pPr algn="ctr"/>
              <a:endParaRPr lang="en-US" altLang="ja-JP" sz="1200" dirty="0" smtClean="0">
                <a:solidFill>
                  <a:prstClr val="black"/>
                </a:solidFill>
              </a:endParaRPr>
            </a:p>
          </p:txBody>
        </p:sp>
        <p:grpSp>
          <p:nvGrpSpPr>
            <p:cNvPr id="38" name="グループ化 37"/>
            <p:cNvGrpSpPr/>
            <p:nvPr/>
          </p:nvGrpSpPr>
          <p:grpSpPr>
            <a:xfrm>
              <a:off x="1347453" y="1838874"/>
              <a:ext cx="8112432" cy="360040"/>
              <a:chOff x="1347453" y="1838874"/>
              <a:chExt cx="8112432" cy="360040"/>
            </a:xfrm>
          </p:grpSpPr>
          <p:cxnSp>
            <p:nvCxnSpPr>
              <p:cNvPr id="44" name="直線矢印コネクタ 43"/>
              <p:cNvCxnSpPr/>
              <p:nvPr/>
            </p:nvCxnSpPr>
            <p:spPr>
              <a:xfrm>
                <a:off x="1347453" y="2005252"/>
                <a:ext cx="811243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347453" y="183887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2" name="直線矢印コネクタ 51"/>
          <p:cNvCxnSpPr>
            <a:stCxn id="72" idx="0"/>
          </p:cNvCxnSpPr>
          <p:nvPr/>
        </p:nvCxnSpPr>
        <p:spPr>
          <a:xfrm flipV="1">
            <a:off x="2288665" y="3516488"/>
            <a:ext cx="864136" cy="22191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4232947" y="3522382"/>
            <a:ext cx="1" cy="84710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6867208" y="3522379"/>
            <a:ext cx="1" cy="61096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536674" y="3795340"/>
            <a:ext cx="864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介護保険料が第６段階</a:t>
            </a:r>
            <a:endParaRPr lang="en-US" altLang="ja-JP" sz="1200" dirty="0" smtClean="0">
              <a:solidFill>
                <a:prstClr val="black"/>
              </a:solidFill>
            </a:endParaRPr>
          </a:p>
          <a:p>
            <a:r>
              <a:rPr lang="ja-JP" altLang="en-US" sz="1200" dirty="0" smtClean="0">
                <a:solidFill>
                  <a:prstClr val="black"/>
                </a:solidFill>
              </a:rPr>
              <a:t>　３１０万円</a:t>
            </a:r>
            <a:endParaRPr lang="en-US" altLang="ja-JP" sz="1200" dirty="0" smtClean="0">
              <a:solidFill>
                <a:prstClr val="black"/>
              </a:solidFill>
            </a:endParaRPr>
          </a:p>
        </p:txBody>
      </p:sp>
      <p:cxnSp>
        <p:nvCxnSpPr>
          <p:cNvPr id="58" name="直線矢印コネクタ 57"/>
          <p:cNvCxnSpPr/>
          <p:nvPr/>
        </p:nvCxnSpPr>
        <p:spPr>
          <a:xfrm flipH="1" flipV="1">
            <a:off x="8451383" y="3530722"/>
            <a:ext cx="1" cy="90639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5641524" y="3472620"/>
            <a:ext cx="15968" cy="91449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962525" y="3070640"/>
            <a:ext cx="8687438" cy="276999"/>
            <a:chOff x="1018156" y="1399685"/>
            <a:chExt cx="8687438" cy="276999"/>
          </a:xfrm>
        </p:grpSpPr>
        <p:sp>
          <p:nvSpPr>
            <p:cNvPr id="70" name="テキスト ボックス 69"/>
            <p:cNvSpPr txBox="1"/>
            <p:nvPr/>
          </p:nvSpPr>
          <p:spPr>
            <a:xfrm>
              <a:off x="1018156" y="1399685"/>
              <a:ext cx="2026693" cy="276999"/>
            </a:xfrm>
            <a:prstGeom prst="rect">
              <a:avLst/>
            </a:prstGeom>
            <a:noFill/>
          </p:spPr>
          <p:txBody>
            <a:bodyPr wrap="square" rtlCol="0">
              <a:spAutoFit/>
            </a:bodyPr>
            <a:lstStyle/>
            <a:p>
              <a:pPr algn="r"/>
              <a:r>
                <a:rPr lang="ja-JP" altLang="en-US" sz="1200" b="1" dirty="0" smtClean="0">
                  <a:solidFill>
                    <a:prstClr val="black"/>
                  </a:solidFill>
                </a:rPr>
                <a:t>合計所得金額</a:t>
              </a:r>
              <a:endParaRPr lang="ja-JP" altLang="en-US" sz="1200" b="1" dirty="0">
                <a:solidFill>
                  <a:prstClr val="black"/>
                </a:solidFill>
              </a:endParaRPr>
            </a:p>
          </p:txBody>
        </p:sp>
        <p:cxnSp>
          <p:nvCxnSpPr>
            <p:cNvPr id="71" name="直線矢印コネクタ 70"/>
            <p:cNvCxnSpPr>
              <a:stCxn id="70" idx="3"/>
            </p:cNvCxnSpPr>
            <p:nvPr/>
          </p:nvCxnSpPr>
          <p:spPr>
            <a:xfrm>
              <a:off x="3044849" y="1538185"/>
              <a:ext cx="6660745" cy="247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テキスト ボックス 71"/>
          <p:cNvSpPr txBox="1"/>
          <p:nvPr/>
        </p:nvSpPr>
        <p:spPr>
          <a:xfrm>
            <a:off x="1928664" y="3738409"/>
            <a:ext cx="720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住民税</a:t>
            </a:r>
            <a:endParaRPr lang="en-US" altLang="ja-JP" sz="1200" dirty="0" smtClean="0">
              <a:solidFill>
                <a:prstClr val="black"/>
              </a:solidFill>
            </a:endParaRPr>
          </a:p>
          <a:p>
            <a:r>
              <a:rPr lang="ja-JP" altLang="en-US" sz="1200" dirty="0" smtClean="0">
                <a:solidFill>
                  <a:prstClr val="black"/>
                </a:solidFill>
              </a:rPr>
              <a:t>非課税</a:t>
            </a:r>
            <a:endParaRPr lang="en-US" altLang="ja-JP" sz="1200" dirty="0" smtClean="0">
              <a:solidFill>
                <a:prstClr val="black"/>
              </a:solidFill>
            </a:endParaRPr>
          </a:p>
          <a:p>
            <a:r>
              <a:rPr lang="ja-JP" altLang="en-US" sz="1200" dirty="0" smtClean="0">
                <a:solidFill>
                  <a:prstClr val="black"/>
                </a:solidFill>
              </a:rPr>
              <a:t>１５５万円</a:t>
            </a:r>
            <a:endParaRPr lang="en-US" altLang="ja-JP" sz="1200" dirty="0" smtClean="0">
              <a:solidFill>
                <a:prstClr val="black"/>
              </a:solidFill>
            </a:endParaRPr>
          </a:p>
        </p:txBody>
      </p:sp>
      <p:cxnSp>
        <p:nvCxnSpPr>
          <p:cNvPr id="74" name="直線コネクタ 73"/>
          <p:cNvCxnSpPr/>
          <p:nvPr/>
        </p:nvCxnSpPr>
        <p:spPr>
          <a:xfrm flipH="1" flipV="1">
            <a:off x="5639952" y="3211614"/>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flipV="1">
            <a:off x="6864087" y="3221817"/>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385049" y="2903627"/>
            <a:ext cx="1713311" cy="309403"/>
            <a:chOff x="4327752" y="1874568"/>
            <a:chExt cx="1713311" cy="309403"/>
          </a:xfrm>
        </p:grpSpPr>
        <p:sp>
          <p:nvSpPr>
            <p:cNvPr id="78" name="テキスト ボックス 77"/>
            <p:cNvSpPr txBox="1"/>
            <p:nvPr/>
          </p:nvSpPr>
          <p:spPr>
            <a:xfrm>
              <a:off x="4327752" y="1874568"/>
              <a:ext cx="511633" cy="307777"/>
            </a:xfrm>
            <a:prstGeom prst="rect">
              <a:avLst/>
            </a:prstGeom>
            <a:noFill/>
          </p:spPr>
          <p:txBody>
            <a:bodyPr wrap="square" rtlCol="0">
              <a:spAutoFit/>
            </a:bodyPr>
            <a:lstStyle/>
            <a:p>
              <a:pPr algn="ctr"/>
              <a:r>
                <a:rPr lang="en-US" altLang="ja-JP" sz="1400" b="1" dirty="0">
                  <a:solidFill>
                    <a:srgbClr val="FF0000"/>
                  </a:solidFill>
                </a:rPr>
                <a:t>160</a:t>
              </a:r>
              <a:endParaRPr lang="ja-JP" altLang="en-US" sz="1400" b="1" dirty="0">
                <a:solidFill>
                  <a:srgbClr val="FF0000"/>
                </a:solidFill>
              </a:endParaRPr>
            </a:p>
          </p:txBody>
        </p:sp>
        <p:sp>
          <p:nvSpPr>
            <p:cNvPr id="80" name="テキスト ボックス 79"/>
            <p:cNvSpPr txBox="1"/>
            <p:nvPr/>
          </p:nvSpPr>
          <p:spPr>
            <a:xfrm>
              <a:off x="5529430" y="1876194"/>
              <a:ext cx="511633" cy="307777"/>
            </a:xfrm>
            <a:prstGeom prst="rect">
              <a:avLst/>
            </a:prstGeom>
            <a:noFill/>
          </p:spPr>
          <p:txBody>
            <a:bodyPr wrap="square" rtlCol="0">
              <a:spAutoFit/>
            </a:bodyPr>
            <a:lstStyle/>
            <a:p>
              <a:pPr algn="ctr"/>
              <a:r>
                <a:rPr lang="en-US" altLang="ja-JP" sz="1400" b="1" dirty="0">
                  <a:solidFill>
                    <a:prstClr val="black"/>
                  </a:solidFill>
                </a:rPr>
                <a:t>190</a:t>
              </a:r>
              <a:endParaRPr lang="ja-JP" altLang="en-US" sz="1400" b="1" dirty="0">
                <a:solidFill>
                  <a:prstClr val="black"/>
                </a:solidFill>
              </a:endParaRPr>
            </a:p>
          </p:txBody>
        </p:sp>
      </p:grpSp>
      <p:cxnSp>
        <p:nvCxnSpPr>
          <p:cNvPr id="81" name="直線コネクタ 80"/>
          <p:cNvCxnSpPr/>
          <p:nvPr/>
        </p:nvCxnSpPr>
        <p:spPr>
          <a:xfrm flipH="1" flipV="1">
            <a:off x="1970637" y="333885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1898629" y="3378363"/>
            <a:ext cx="2880320" cy="369628"/>
            <a:chOff x="1053335" y="2197929"/>
            <a:chExt cx="2880320" cy="369628"/>
          </a:xfrm>
        </p:grpSpPr>
        <p:cxnSp>
          <p:nvCxnSpPr>
            <p:cNvPr id="84" name="直線コネクタ 83"/>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422022" y="2289457"/>
              <a:ext cx="511633" cy="253916"/>
            </a:xfrm>
            <a:prstGeom prst="rect">
              <a:avLst/>
            </a:prstGeom>
            <a:noFill/>
          </p:spPr>
          <p:txBody>
            <a:bodyPr wrap="square" rtlCol="0">
              <a:spAutoFit/>
            </a:bodyPr>
            <a:lstStyle/>
            <a:p>
              <a:pPr algn="ctr"/>
              <a:r>
                <a:rPr lang="en-US" altLang="ja-JP" sz="1050" dirty="0">
                  <a:solidFill>
                    <a:prstClr val="black"/>
                  </a:solidFill>
                </a:rPr>
                <a:t>200</a:t>
              </a:r>
              <a:endParaRPr lang="ja-JP" altLang="en-US" sz="1050" dirty="0">
                <a:solidFill>
                  <a:prstClr val="black"/>
                </a:solidFill>
              </a:endParaRPr>
            </a:p>
          </p:txBody>
        </p:sp>
        <p:sp>
          <p:nvSpPr>
            <p:cNvPr id="60" name="テキスト ボックス 59"/>
            <p:cNvSpPr txBox="1"/>
            <p:nvPr/>
          </p:nvSpPr>
          <p:spPr>
            <a:xfrm>
              <a:off x="1053335" y="2313641"/>
              <a:ext cx="511633" cy="253916"/>
            </a:xfrm>
            <a:prstGeom prst="rect">
              <a:avLst/>
            </a:prstGeom>
            <a:noFill/>
          </p:spPr>
          <p:txBody>
            <a:bodyPr wrap="square" rtlCol="0">
              <a:spAutoFit/>
            </a:bodyPr>
            <a:lstStyle/>
            <a:p>
              <a:pPr algn="ctr"/>
              <a:r>
                <a:rPr lang="en-US" altLang="ja-JP" sz="1050" dirty="0">
                  <a:solidFill>
                    <a:prstClr val="black"/>
                  </a:solidFill>
                </a:rPr>
                <a:t>1</a:t>
              </a:r>
              <a:r>
                <a:rPr lang="en-US" altLang="ja-JP" sz="1050" dirty="0" smtClean="0">
                  <a:solidFill>
                    <a:prstClr val="black"/>
                  </a:solidFill>
                </a:rPr>
                <a:t>00</a:t>
              </a:r>
              <a:endParaRPr lang="ja-JP" altLang="en-US" sz="1050" dirty="0">
                <a:solidFill>
                  <a:prstClr val="black"/>
                </a:solidFill>
              </a:endParaRPr>
            </a:p>
          </p:txBody>
        </p:sp>
      </p:grpSp>
      <p:grpSp>
        <p:nvGrpSpPr>
          <p:cNvPr id="86" name="グループ化 85"/>
          <p:cNvGrpSpPr/>
          <p:nvPr/>
        </p:nvGrpSpPr>
        <p:grpSpPr>
          <a:xfrm>
            <a:off x="6219136" y="3380719"/>
            <a:ext cx="511633" cy="395576"/>
            <a:chOff x="3296273" y="2197929"/>
            <a:chExt cx="511633" cy="395576"/>
          </a:xfrm>
        </p:grpSpPr>
        <p:cxnSp>
          <p:nvCxnSpPr>
            <p:cNvPr id="87" name="直線コネクタ 86"/>
            <p:cNvCxnSpPr/>
            <p:nvPr/>
          </p:nvCxnSpPr>
          <p:spPr>
            <a:xfrm flipH="1" flipV="1">
              <a:off x="3725227"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296273" y="2339589"/>
              <a:ext cx="511633" cy="253916"/>
            </a:xfrm>
            <a:prstGeom prst="rect">
              <a:avLst/>
            </a:prstGeom>
            <a:noFill/>
          </p:spPr>
          <p:txBody>
            <a:bodyPr wrap="square" rtlCol="0">
              <a:spAutoFit/>
            </a:bodyPr>
            <a:lstStyle/>
            <a:p>
              <a:pPr algn="ctr"/>
              <a:r>
                <a:rPr lang="en-US" altLang="ja-JP" sz="1050" dirty="0" smtClean="0">
                  <a:solidFill>
                    <a:prstClr val="black"/>
                  </a:solidFill>
                </a:rPr>
                <a:t>300</a:t>
              </a:r>
              <a:endParaRPr lang="ja-JP" altLang="en-US" sz="1050" dirty="0">
                <a:solidFill>
                  <a:prstClr val="black"/>
                </a:solidFill>
              </a:endParaRPr>
            </a:p>
          </p:txBody>
        </p:sp>
      </p:grpSp>
      <p:grpSp>
        <p:nvGrpSpPr>
          <p:cNvPr id="89" name="グループ化 88"/>
          <p:cNvGrpSpPr/>
          <p:nvPr/>
        </p:nvGrpSpPr>
        <p:grpSpPr>
          <a:xfrm>
            <a:off x="8739416" y="3399034"/>
            <a:ext cx="511633" cy="345444"/>
            <a:chOff x="3408851" y="2197929"/>
            <a:chExt cx="511633" cy="345444"/>
          </a:xfrm>
        </p:grpSpPr>
        <p:cxnSp>
          <p:nvCxnSpPr>
            <p:cNvPr id="90" name="直線コネクタ 89"/>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3408851" y="2289457"/>
              <a:ext cx="511633" cy="253916"/>
            </a:xfrm>
            <a:prstGeom prst="rect">
              <a:avLst/>
            </a:prstGeom>
            <a:noFill/>
          </p:spPr>
          <p:txBody>
            <a:bodyPr wrap="square" rtlCol="0">
              <a:spAutoFit/>
            </a:bodyPr>
            <a:lstStyle/>
            <a:p>
              <a:pPr algn="ctr"/>
              <a:r>
                <a:rPr lang="en-US" altLang="ja-JP" sz="1050" dirty="0">
                  <a:solidFill>
                    <a:prstClr val="black"/>
                  </a:solidFill>
                </a:rPr>
                <a:t>400</a:t>
              </a:r>
              <a:endParaRPr lang="ja-JP" altLang="en-US" sz="1050" dirty="0">
                <a:solidFill>
                  <a:prstClr val="black"/>
                </a:solidFill>
              </a:endParaRPr>
            </a:p>
          </p:txBody>
        </p:sp>
      </p:grpSp>
      <p:sp>
        <p:nvSpPr>
          <p:cNvPr id="95" name="テキスト ボックス 94"/>
          <p:cNvSpPr txBox="1"/>
          <p:nvPr/>
        </p:nvSpPr>
        <p:spPr>
          <a:xfrm>
            <a:off x="200473" y="2492950"/>
            <a:ext cx="4865292" cy="307777"/>
          </a:xfrm>
          <a:prstGeom prst="rect">
            <a:avLst/>
          </a:prstGeom>
          <a:noFill/>
        </p:spPr>
        <p:txBody>
          <a:bodyPr wrap="square" rtlCol="0">
            <a:spAutoFit/>
          </a:bodyPr>
          <a:lstStyle/>
          <a:p>
            <a:pPr algn="ctr"/>
            <a:r>
              <a:rPr lang="ja-JP" altLang="en-US" sz="1400" u="sng" dirty="0">
                <a:solidFill>
                  <a:prstClr val="black"/>
                </a:solidFill>
                <a:latin typeface="HGP創英角ｺﾞｼｯｸUB" pitchFamily="50" charset="-128"/>
                <a:ea typeface="HGP創英角ｺﾞｼｯｸUB" pitchFamily="50" charset="-128"/>
              </a:rPr>
              <a:t>自己負担２割</a:t>
            </a:r>
            <a:r>
              <a:rPr lang="ja-JP" altLang="en-US" sz="1400" u="sng" dirty="0" smtClean="0">
                <a:solidFill>
                  <a:prstClr val="black"/>
                </a:solidFill>
                <a:latin typeface="HGP創英角ｺﾞｼｯｸUB" pitchFamily="50" charset="-128"/>
                <a:ea typeface="HGP創英角ｺﾞｼｯｸUB" pitchFamily="50" charset="-128"/>
              </a:rPr>
              <a:t>とする水準（単身で年金収入のみの場合）</a:t>
            </a:r>
            <a:endParaRPr lang="ja-JP" altLang="en-US" sz="1400" u="sng" dirty="0">
              <a:solidFill>
                <a:prstClr val="black"/>
              </a:solidFill>
              <a:latin typeface="HGP創英角ｺﾞｼｯｸUB" pitchFamily="50" charset="-128"/>
              <a:ea typeface="HGP創英角ｺﾞｼｯｸUB" pitchFamily="50" charset="-128"/>
            </a:endParaRPr>
          </a:p>
        </p:txBody>
      </p:sp>
      <p:sp>
        <p:nvSpPr>
          <p:cNvPr id="63" name="テキスト ボックス 62"/>
          <p:cNvSpPr txBox="1"/>
          <p:nvPr/>
        </p:nvSpPr>
        <p:spPr>
          <a:xfrm>
            <a:off x="4016923" y="3747993"/>
            <a:ext cx="864000" cy="626701"/>
          </a:xfrm>
          <a:prstGeom prst="rect">
            <a:avLst/>
          </a:prstGeom>
          <a:solidFill>
            <a:schemeClr val="bg1"/>
          </a:solidFill>
          <a:ln w="12700">
            <a:solidFill>
              <a:schemeClr val="tx1"/>
            </a:solidFill>
            <a:prstDash val="sysDash"/>
          </a:ln>
        </p:spPr>
        <p:txBody>
          <a:bodyPr wrap="square" lIns="36000" tIns="36000" rIns="36000" bIns="36000" rtlCol="0">
            <a:spAutoFit/>
          </a:bodyPr>
          <a:lstStyle/>
          <a:p>
            <a:r>
              <a:rPr lang="ja-JP" altLang="en-US" sz="1200" dirty="0" smtClean="0">
                <a:solidFill>
                  <a:prstClr val="black"/>
                </a:solidFill>
              </a:rPr>
              <a:t>モデル年金</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厚生年金</a:t>
            </a:r>
            <a:r>
              <a:rPr lang="en-US" altLang="ja-JP" sz="1200" dirty="0" smtClean="0">
                <a:solidFill>
                  <a:prstClr val="black"/>
                </a:solidFill>
              </a:rPr>
              <a:t>)</a:t>
            </a:r>
          </a:p>
          <a:p>
            <a:r>
              <a:rPr lang="ja-JP" altLang="en-US" sz="1200" dirty="0" smtClean="0">
                <a:solidFill>
                  <a:prstClr val="black"/>
                </a:solidFill>
              </a:rPr>
              <a:t>１９８万円</a:t>
            </a:r>
            <a:endParaRPr lang="en-US" altLang="ja-JP" sz="1200" dirty="0" smtClean="0">
              <a:solidFill>
                <a:prstClr val="black"/>
              </a:solidFill>
            </a:endParaRPr>
          </a:p>
        </p:txBody>
      </p:sp>
      <p:sp>
        <p:nvSpPr>
          <p:cNvPr id="64" name="テキスト ボックス 63"/>
          <p:cNvSpPr txBox="1"/>
          <p:nvPr/>
        </p:nvSpPr>
        <p:spPr>
          <a:xfrm>
            <a:off x="5066981" y="3784999"/>
            <a:ext cx="1152128" cy="626701"/>
          </a:xfrm>
          <a:prstGeom prst="rect">
            <a:avLst/>
          </a:prstGeom>
          <a:solidFill>
            <a:srgbClr val="FFFFCC"/>
          </a:solidFill>
          <a:ln w="19050" cmpd="sng">
            <a:solidFill>
              <a:schemeClr val="tx1"/>
            </a:solidFill>
            <a:prstDash val="solid"/>
          </a:ln>
        </p:spPr>
        <p:txBody>
          <a:bodyPr wrap="square" lIns="36000" tIns="36000" rIns="36000" bIns="36000" rtlCol="0">
            <a:spAutoFit/>
          </a:bodyPr>
          <a:lstStyle/>
          <a:p>
            <a:pPr marL="85725" indent="-85725">
              <a:tabLst>
                <a:tab pos="85725" algn="l"/>
              </a:tabLst>
            </a:pPr>
            <a:r>
              <a:rPr lang="ja-JP" altLang="en-US" sz="1200" dirty="0" smtClean="0">
                <a:solidFill>
                  <a:prstClr val="black"/>
                </a:solidFill>
              </a:rPr>
              <a:t>（案）被保険者の上位</a:t>
            </a:r>
            <a:r>
              <a:rPr lang="ja-JP" altLang="en-US" sz="1200" dirty="0">
                <a:solidFill>
                  <a:prstClr val="black"/>
                </a:solidFill>
              </a:rPr>
              <a:t>２０％</a:t>
            </a:r>
            <a:endParaRPr lang="en-US" altLang="ja-JP" sz="1200" dirty="0" smtClean="0">
              <a:solidFill>
                <a:prstClr val="black"/>
              </a:solidFill>
            </a:endParaRPr>
          </a:p>
          <a:p>
            <a:pPr indent="87313"/>
            <a:r>
              <a:rPr lang="ja-JP" altLang="en-US" sz="1200" b="1" dirty="0" smtClean="0">
                <a:solidFill>
                  <a:srgbClr val="FF0000"/>
                </a:solidFill>
              </a:rPr>
              <a:t>２８０万円</a:t>
            </a:r>
            <a:endParaRPr lang="en-US" altLang="ja-JP" sz="1200" b="1" dirty="0" smtClean="0">
              <a:solidFill>
                <a:srgbClr val="FF0000"/>
              </a:solidFill>
            </a:endParaRPr>
          </a:p>
        </p:txBody>
      </p:sp>
      <p:sp>
        <p:nvSpPr>
          <p:cNvPr id="65" name="テキスト ボックス 64"/>
          <p:cNvSpPr txBox="1"/>
          <p:nvPr/>
        </p:nvSpPr>
        <p:spPr>
          <a:xfrm>
            <a:off x="8019447" y="3810414"/>
            <a:ext cx="1008001"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医療保険の</a:t>
            </a:r>
            <a:endParaRPr lang="en-US" altLang="ja-JP" sz="1200" dirty="0" smtClean="0">
              <a:solidFill>
                <a:prstClr val="black"/>
              </a:solidFill>
            </a:endParaRPr>
          </a:p>
          <a:p>
            <a:r>
              <a:rPr lang="ja-JP" altLang="en-US" sz="1200" dirty="0" smtClean="0">
                <a:solidFill>
                  <a:prstClr val="black"/>
                </a:solidFill>
              </a:rPr>
              <a:t>現役並み所得</a:t>
            </a:r>
            <a:endParaRPr lang="en-US" altLang="ja-JP" sz="1200" dirty="0" smtClean="0">
              <a:solidFill>
                <a:prstClr val="black"/>
              </a:solidFill>
            </a:endParaRPr>
          </a:p>
          <a:p>
            <a:r>
              <a:rPr lang="ja-JP" altLang="en-US" sz="1200" dirty="0" smtClean="0">
                <a:solidFill>
                  <a:prstClr val="black"/>
                </a:solidFill>
              </a:rPr>
              <a:t>３８３万円</a:t>
            </a:r>
            <a:endParaRPr lang="en-US" altLang="ja-JP" sz="1200" dirty="0" smtClean="0">
              <a:solidFill>
                <a:prstClr val="black"/>
              </a:solidFill>
            </a:endParaRPr>
          </a:p>
        </p:txBody>
      </p:sp>
      <p:sp>
        <p:nvSpPr>
          <p:cNvPr id="47" name="テキスト ボックス 46"/>
          <p:cNvSpPr txBox="1"/>
          <p:nvPr/>
        </p:nvSpPr>
        <p:spPr>
          <a:xfrm>
            <a:off x="72008" y="44624"/>
            <a:ext cx="9705528"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一定以上所得者の利用者負担の見直し</a:t>
            </a:r>
            <a:endParaRPr lang="ja-JP" altLang="en-US" sz="2000" dirty="0">
              <a:solidFill>
                <a:prstClr val="black"/>
              </a:solidFill>
              <a:latin typeface="HGP創英角ｺﾞｼｯｸUB" pitchFamily="50" charset="-128"/>
              <a:ea typeface="HGP創英角ｺﾞｼｯｸUB"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207684487"/>
              </p:ext>
            </p:extLst>
          </p:nvPr>
        </p:nvGraphicFramePr>
        <p:xfrm>
          <a:off x="484916" y="5702776"/>
          <a:ext cx="3748031" cy="1110600"/>
        </p:xfrm>
        <a:graphic>
          <a:graphicData uri="http://schemas.openxmlformats.org/drawingml/2006/table">
            <a:tbl>
              <a:tblPr firstRow="1" bandRow="1">
                <a:tableStyleId>{5940675A-B579-460E-94D1-54222C63F5DA}</a:tableStyleId>
              </a:tblPr>
              <a:tblGrid>
                <a:gridCol w="353510"/>
                <a:gridCol w="1635991"/>
                <a:gridCol w="1758530"/>
              </a:tblGrid>
              <a:tr h="303272">
                <a:tc gridSpan="2">
                  <a:txBody>
                    <a:bodyPr/>
                    <a:lstStyle/>
                    <a:p>
                      <a:endParaRPr kumimoji="1" lang="ja-JP" altLang="en-US" sz="1100" b="1" dirty="0"/>
                    </a:p>
                  </a:txBody>
                  <a:tcPr/>
                </a:tc>
                <a:tc hMerge="1">
                  <a:txBody>
                    <a:bodyPr/>
                    <a:lstStyle/>
                    <a:p>
                      <a:endParaRPr kumimoji="1" lang="ja-JP" altLang="en-US"/>
                    </a:p>
                  </a:txBody>
                  <a:tcPr/>
                </a:tc>
                <a:tc>
                  <a:txBody>
                    <a:bodyPr/>
                    <a:lstStyle/>
                    <a:p>
                      <a:pPr algn="ctr"/>
                      <a:r>
                        <a:rPr kumimoji="1" lang="ja-JP" altLang="en-US" sz="1100" b="1" dirty="0" smtClean="0"/>
                        <a:t>自己負担限度額（月額）</a:t>
                      </a:r>
                      <a:endParaRPr kumimoji="1" lang="ja-JP" altLang="en-US" sz="1100" b="1" dirty="0"/>
                    </a:p>
                  </a:txBody>
                  <a:tcPr anchor="ctr"/>
                </a:tc>
              </a:tr>
              <a:tr h="288032">
                <a:tc gridSpan="2">
                  <a:txBody>
                    <a:bodyPr/>
                    <a:lstStyle/>
                    <a:p>
                      <a:r>
                        <a:rPr kumimoji="1" lang="ja-JP" altLang="en-US" sz="1100" b="1" dirty="0" smtClean="0"/>
                        <a:t>一般</a:t>
                      </a:r>
                      <a:endParaRPr kumimoji="1" lang="ja-JP" altLang="en-US" sz="1100" b="1" dirty="0"/>
                    </a:p>
                  </a:txBody>
                  <a:tcPr marL="180000" anchor="ctr"/>
                </a:tc>
                <a:tc hMerge="1">
                  <a:txBody>
                    <a:bodyPr/>
                    <a:lstStyle/>
                    <a:p>
                      <a:endParaRPr kumimoji="1" lang="ja-JP" altLang="en-US"/>
                    </a:p>
                  </a:txBody>
                  <a:tcPr/>
                </a:tc>
                <a:tc>
                  <a:txBody>
                    <a:bodyPr/>
                    <a:lstStyle/>
                    <a:p>
                      <a:pPr algn="ctr"/>
                      <a:r>
                        <a:rPr kumimoji="1" lang="en-US" altLang="ja-JP" sz="1100" b="1" u="sng" dirty="0" smtClean="0">
                          <a:solidFill>
                            <a:schemeClr val="tx2"/>
                          </a:solidFill>
                        </a:rPr>
                        <a:t>37,200</a:t>
                      </a:r>
                      <a:r>
                        <a:rPr kumimoji="1" lang="ja-JP" altLang="en-US" sz="1100" b="1" u="sng" dirty="0" smtClean="0">
                          <a:solidFill>
                            <a:schemeClr val="tx2"/>
                          </a:solidFill>
                        </a:rPr>
                        <a:t>円</a:t>
                      </a:r>
                      <a:r>
                        <a:rPr kumimoji="1" lang="ja-JP" altLang="en-US" sz="1100" b="1" dirty="0" smtClean="0"/>
                        <a:t>（世帯）</a:t>
                      </a:r>
                      <a:endParaRPr kumimoji="1" lang="ja-JP" altLang="en-US" sz="1100" b="1" dirty="0"/>
                    </a:p>
                  </a:txBody>
                  <a:tcPr anchor="ctr"/>
                </a:tc>
              </a:tr>
              <a:tr h="216024">
                <a:tc gridSpan="2">
                  <a:txBody>
                    <a:bodyPr/>
                    <a:lstStyle/>
                    <a:p>
                      <a:r>
                        <a:rPr kumimoji="1" lang="ja-JP" altLang="en-US" sz="1100" b="1" dirty="0" smtClean="0"/>
                        <a:t>市町村民税世帯非課税等</a:t>
                      </a:r>
                      <a:endParaRPr kumimoji="1" lang="ja-JP" altLang="en-US" sz="1100" b="1" dirty="0"/>
                    </a:p>
                  </a:txBody>
                  <a:tcPr marL="180000" anchor="ctr">
                    <a:lnB w="12700" cmpd="sng">
                      <a:noFill/>
                    </a:lnB>
                  </a:tcPr>
                </a:tc>
                <a:tc hMerge="1">
                  <a:txBody>
                    <a:bodyPr/>
                    <a:lstStyle/>
                    <a:p>
                      <a:endParaRPr kumimoji="1" lang="ja-JP" altLang="en-US" dirty="0"/>
                    </a:p>
                  </a:txBody>
                  <a:tcPr/>
                </a:tc>
                <a:tc>
                  <a:txBody>
                    <a:bodyPr/>
                    <a:lstStyle/>
                    <a:p>
                      <a:pPr algn="ctr"/>
                      <a:r>
                        <a:rPr kumimoji="1" lang="en-US" altLang="ja-JP" sz="1100" b="1" dirty="0" smtClean="0"/>
                        <a:t>24,600</a:t>
                      </a:r>
                      <a:r>
                        <a:rPr kumimoji="1" lang="ja-JP" altLang="en-US" sz="1100" b="1" dirty="0" smtClean="0"/>
                        <a:t>円（世帯）</a:t>
                      </a:r>
                      <a:endParaRPr kumimoji="1" lang="ja-JP" altLang="en-US" sz="1100" b="1" dirty="0"/>
                    </a:p>
                  </a:txBody>
                  <a:tcPr anchor="ctr">
                    <a:lnB w="12700" cap="flat" cmpd="sng" algn="ctr">
                      <a:solidFill>
                        <a:schemeClr val="tx1"/>
                      </a:solidFill>
                      <a:prstDash val="sysDash"/>
                      <a:round/>
                      <a:headEnd type="none" w="med" len="med"/>
                      <a:tailEnd type="none" w="med" len="med"/>
                    </a:lnB>
                  </a:tcPr>
                </a:tc>
              </a:tr>
              <a:tr h="260216">
                <a:tc>
                  <a:txBody>
                    <a:bodyPr/>
                    <a:lstStyle/>
                    <a:p>
                      <a:endParaRPr kumimoji="1" lang="ja-JP" altLang="en-US" sz="1000" b="1" dirty="0"/>
                    </a:p>
                  </a:txBody>
                  <a:tcPr marL="180000">
                    <a:lnR w="12700" cap="flat" cmpd="sng" algn="ctr">
                      <a:solidFill>
                        <a:schemeClr val="tx1"/>
                      </a:solidFill>
                      <a:prstDash val="sysDash"/>
                      <a:round/>
                      <a:headEnd type="none" w="med" len="med"/>
                      <a:tailEnd type="none" w="med" len="med"/>
                    </a:lnR>
                    <a:lnT w="12700" cmpd="sng">
                      <a:noFill/>
                    </a:lnT>
                  </a:tcPr>
                </a:tc>
                <a:tc>
                  <a:txBody>
                    <a:bodyPr/>
                    <a:lstStyle/>
                    <a:p>
                      <a:r>
                        <a:rPr lang="ja-JP" altLang="en-US" sz="1100" b="1" dirty="0" smtClean="0"/>
                        <a:t>年金収入</a:t>
                      </a:r>
                      <a:r>
                        <a:rPr lang="en-US" altLang="ja-JP" sz="1100" b="1" dirty="0" smtClean="0"/>
                        <a:t>80</a:t>
                      </a:r>
                      <a:r>
                        <a:rPr lang="ja-JP" altLang="en-US" sz="1100" b="1" dirty="0" smtClean="0"/>
                        <a:t>万円以下等</a:t>
                      </a:r>
                      <a:endParaRPr lang="ja-JP" altLang="en-US" sz="1100" b="1"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ctr"/>
                      <a:r>
                        <a:rPr lang="en-US" altLang="ja-JP" sz="1100" b="1" dirty="0" smtClean="0"/>
                        <a:t>15,000</a:t>
                      </a:r>
                      <a:r>
                        <a:rPr lang="ja-JP" altLang="en-US" sz="1100" b="1" dirty="0" smtClean="0"/>
                        <a:t>円（個人）</a:t>
                      </a:r>
                      <a:endParaRPr lang="ja-JP" altLang="en-US" sz="1100" b="1" dirty="0"/>
                    </a:p>
                  </a:txBody>
                  <a:tcPr anchor="ctr">
                    <a:lnT w="12700" cap="flat" cmpd="sng" algn="ctr">
                      <a:solidFill>
                        <a:schemeClr val="tx1"/>
                      </a:solidFill>
                      <a:prstDash val="sysDash"/>
                      <a:round/>
                      <a:headEnd type="none" w="med" len="med"/>
                      <a:tailEnd type="none" w="med" len="med"/>
                    </a:lnT>
                  </a:tcPr>
                </a:tc>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1563400065"/>
              </p:ext>
            </p:extLst>
          </p:nvPr>
        </p:nvGraphicFramePr>
        <p:xfrm>
          <a:off x="4657470" y="5755332"/>
          <a:ext cx="1663682" cy="770012"/>
        </p:xfrm>
        <a:graphic>
          <a:graphicData uri="http://schemas.openxmlformats.org/drawingml/2006/table">
            <a:tbl>
              <a:tblPr firstRow="1" bandRow="1">
                <a:tableStyleId>{5940675A-B579-460E-94D1-54222C63F5DA}</a:tableStyleId>
              </a:tblPr>
              <a:tblGrid>
                <a:gridCol w="831841"/>
                <a:gridCol w="831841"/>
              </a:tblGrid>
              <a:tr h="504000">
                <a:tc>
                  <a:txBody>
                    <a:bodyPr/>
                    <a:lstStyle/>
                    <a:p>
                      <a:pPr algn="ctr"/>
                      <a:r>
                        <a:rPr kumimoji="1" lang="ja-JP" altLang="en-US" sz="1000" b="1" dirty="0" smtClean="0">
                          <a:solidFill>
                            <a:srgbClr val="FF0000"/>
                          </a:solidFill>
                        </a:rPr>
                        <a:t>現役並み</a:t>
                      </a:r>
                      <a:endParaRPr kumimoji="1" lang="en-US" altLang="ja-JP" sz="1000" b="1" dirty="0" smtClean="0">
                        <a:solidFill>
                          <a:srgbClr val="FF0000"/>
                        </a:solidFill>
                      </a:endParaRPr>
                    </a:p>
                    <a:p>
                      <a:pPr algn="ctr"/>
                      <a:r>
                        <a:rPr kumimoji="1" lang="ja-JP" altLang="en-US" sz="1000" b="1" dirty="0" smtClean="0">
                          <a:solidFill>
                            <a:srgbClr val="FF0000"/>
                          </a:solidFill>
                        </a:rPr>
                        <a:t>所得相当</a:t>
                      </a:r>
                      <a:endParaRPr kumimoji="1" lang="ja-JP" altLang="en-US" sz="1000" b="1" dirty="0">
                        <a:solidFill>
                          <a:srgbClr val="FF0000"/>
                        </a:solidFill>
                      </a:endParaRPr>
                    </a:p>
                  </a:txBody>
                  <a:tcPr anchor="ctr"/>
                </a:tc>
                <a:tc>
                  <a:txBody>
                    <a:bodyPr/>
                    <a:lstStyle/>
                    <a:p>
                      <a:pPr algn="ctr"/>
                      <a:r>
                        <a:rPr kumimoji="1" lang="en-US" altLang="ja-JP" sz="1200" b="1" dirty="0" smtClean="0">
                          <a:solidFill>
                            <a:srgbClr val="FF0000"/>
                          </a:solidFill>
                        </a:rPr>
                        <a:t>44,400</a:t>
                      </a:r>
                      <a:r>
                        <a:rPr kumimoji="1" lang="ja-JP" altLang="en-US" sz="1200" b="1" dirty="0" smtClean="0">
                          <a:solidFill>
                            <a:srgbClr val="FF0000"/>
                          </a:solidFill>
                        </a:rPr>
                        <a:t>円</a:t>
                      </a:r>
                      <a:endParaRPr kumimoji="1" lang="ja-JP" altLang="en-US" sz="1200" b="1" dirty="0">
                        <a:solidFill>
                          <a:srgbClr val="FF0000"/>
                        </a:solidFill>
                      </a:endParaRPr>
                    </a:p>
                  </a:txBody>
                  <a:tcPr anchor="ctr"/>
                </a:tc>
              </a:tr>
              <a:tr h="266012">
                <a:tc>
                  <a:txBody>
                    <a:bodyPr/>
                    <a:lstStyle/>
                    <a:p>
                      <a:pPr algn="ctr"/>
                      <a:r>
                        <a:rPr kumimoji="1" lang="ja-JP" altLang="en-US" sz="1000" dirty="0" smtClean="0"/>
                        <a:t>一般</a:t>
                      </a:r>
                      <a:endParaRPr kumimoji="1" lang="ja-JP" altLang="en-US" sz="1000" dirty="0"/>
                    </a:p>
                  </a:txBody>
                  <a:tcPr anchor="ctr"/>
                </a:tc>
                <a:tc>
                  <a:txBody>
                    <a:bodyPr/>
                    <a:lstStyle/>
                    <a:p>
                      <a:pPr algn="ctr"/>
                      <a:r>
                        <a:rPr kumimoji="1" lang="en-US" altLang="ja-JP" sz="1000" dirty="0" smtClean="0"/>
                        <a:t>37,200</a:t>
                      </a:r>
                      <a:r>
                        <a:rPr kumimoji="1" lang="ja-JP" altLang="en-US" sz="1000" dirty="0" smtClean="0"/>
                        <a:t>円</a:t>
                      </a:r>
                      <a:endParaRPr kumimoji="1" lang="ja-JP" altLang="en-US" sz="1000" dirty="0"/>
                    </a:p>
                  </a:txBody>
                  <a:tcPr anchor="ctr"/>
                </a:tc>
              </a:tr>
            </a:tbl>
          </a:graphicData>
        </a:graphic>
      </p:graphicFrame>
      <p:cxnSp>
        <p:nvCxnSpPr>
          <p:cNvPr id="54" name="直線矢印コネクタ 53"/>
          <p:cNvCxnSpPr/>
          <p:nvPr/>
        </p:nvCxnSpPr>
        <p:spPr>
          <a:xfrm flipV="1">
            <a:off x="3944914" y="5878819"/>
            <a:ext cx="720081" cy="28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944914" y="6165304"/>
            <a:ext cx="720081"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961705" y="5528319"/>
            <a:ext cx="1071441" cy="276999"/>
          </a:xfrm>
          <a:prstGeom prst="rect">
            <a:avLst/>
          </a:prstGeom>
          <a:noFill/>
        </p:spPr>
        <p:txBody>
          <a:bodyPr wrap="square" rtlCol="0">
            <a:spAutoFit/>
          </a:bodyPr>
          <a:lstStyle/>
          <a:p>
            <a:r>
              <a:rPr lang="en-US" altLang="ja-JP" sz="1200" b="1" dirty="0" smtClean="0">
                <a:solidFill>
                  <a:prstClr val="black"/>
                </a:solidFill>
              </a:rPr>
              <a:t>〈</a:t>
            </a:r>
            <a:r>
              <a:rPr lang="ja-JP" altLang="en-US" sz="1200" b="1" dirty="0" smtClean="0">
                <a:solidFill>
                  <a:prstClr val="black"/>
                </a:solidFill>
              </a:rPr>
              <a:t>見直し案</a:t>
            </a:r>
            <a:r>
              <a:rPr lang="en-US" altLang="ja-JP" sz="1200" b="1" dirty="0">
                <a:solidFill>
                  <a:prstClr val="black"/>
                </a:solidFill>
              </a:rPr>
              <a:t>〉</a:t>
            </a:r>
            <a:endParaRPr lang="ja-JP" altLang="en-US" sz="1200" b="1" dirty="0">
              <a:solidFill>
                <a:prstClr val="black"/>
              </a:solidFill>
            </a:endParaRPr>
          </a:p>
        </p:txBody>
      </p:sp>
      <p:graphicFrame>
        <p:nvGraphicFramePr>
          <p:cNvPr id="73" name="表 72"/>
          <p:cNvGraphicFramePr>
            <a:graphicFrameLocks noGrp="1"/>
          </p:cNvGraphicFramePr>
          <p:nvPr>
            <p:extLst>
              <p:ext uri="{D42A27DB-BD31-4B8C-83A1-F6EECF244321}">
                <p14:modId xmlns:p14="http://schemas.microsoft.com/office/powerpoint/2010/main" val="844268703"/>
              </p:ext>
            </p:extLst>
          </p:nvPr>
        </p:nvGraphicFramePr>
        <p:xfrm>
          <a:off x="6754459" y="5005523"/>
          <a:ext cx="3039800" cy="1550018"/>
        </p:xfrm>
        <a:graphic>
          <a:graphicData uri="http://schemas.openxmlformats.org/drawingml/2006/table">
            <a:tbl>
              <a:tblPr firstRow="1" bandRow="1">
                <a:tableStyleId>{5940675A-B579-460E-94D1-54222C63F5DA}</a:tableStyleId>
              </a:tblPr>
              <a:tblGrid>
                <a:gridCol w="1561824"/>
                <a:gridCol w="1477976"/>
              </a:tblGrid>
              <a:tr h="360000">
                <a:tc>
                  <a:txBody>
                    <a:bodyPr/>
                    <a:lstStyle/>
                    <a:p>
                      <a:endParaRPr kumimoji="1" lang="ja-JP" altLang="en-US" sz="1000" dirty="0"/>
                    </a:p>
                  </a:txBody>
                  <a:tcPr/>
                </a:tc>
                <a:tc>
                  <a:txBody>
                    <a:bodyPr/>
                    <a:lstStyle/>
                    <a:p>
                      <a:pPr algn="ctr"/>
                      <a:r>
                        <a:rPr kumimoji="1" lang="ja-JP" altLang="en-US" sz="1000" dirty="0" smtClean="0"/>
                        <a:t>自己負担限度額</a:t>
                      </a:r>
                      <a:endParaRPr kumimoji="1" lang="en-US" altLang="ja-JP" sz="1000" dirty="0" smtClean="0"/>
                    </a:p>
                    <a:p>
                      <a:pPr algn="ctr"/>
                      <a:r>
                        <a:rPr kumimoji="1" lang="ja-JP" altLang="en-US" sz="1000" dirty="0" smtClean="0"/>
                        <a:t>（現行／世帯単位）</a:t>
                      </a:r>
                      <a:endParaRPr kumimoji="1" lang="ja-JP" altLang="en-US" sz="1000" dirty="0"/>
                    </a:p>
                  </a:txBody>
                  <a:tcPr/>
                </a:tc>
              </a:tr>
              <a:tr h="191327">
                <a:tc>
                  <a:txBody>
                    <a:bodyPr/>
                    <a:lstStyle/>
                    <a:p>
                      <a:pPr algn="l"/>
                      <a:r>
                        <a:rPr kumimoji="1" lang="ja-JP" altLang="en-US" sz="1000" dirty="0" smtClean="0"/>
                        <a:t>現役並み所得者</a:t>
                      </a:r>
                      <a:endParaRPr kumimoji="1" lang="ja-JP" altLang="en-US" sz="1000" dirty="0"/>
                    </a:p>
                  </a:txBody>
                  <a:tcPr marL="180000" anchor="ctr"/>
                </a:tc>
                <a:tc>
                  <a:txBody>
                    <a:bodyPr/>
                    <a:lstStyle/>
                    <a:p>
                      <a:pPr algn="ctr"/>
                      <a:r>
                        <a:rPr kumimoji="1" lang="en-US" altLang="ja-JP" sz="1000" dirty="0" smtClean="0"/>
                        <a:t>80,100</a:t>
                      </a:r>
                      <a:r>
                        <a:rPr kumimoji="1" lang="ja-JP" altLang="en-US" sz="1000" dirty="0" smtClean="0"/>
                        <a:t>＋医療費</a:t>
                      </a:r>
                      <a:r>
                        <a:rPr kumimoji="1" lang="en-US" altLang="ja-JP" sz="1000" dirty="0" smtClean="0"/>
                        <a:t>1</a:t>
                      </a:r>
                      <a:r>
                        <a:rPr kumimoji="1" lang="ja-JP" altLang="en-US" sz="1000" dirty="0" smtClean="0"/>
                        <a:t>％</a:t>
                      </a:r>
                      <a:endParaRPr kumimoji="1" lang="en-US" altLang="ja-JP" sz="1000" dirty="0" smtClean="0"/>
                    </a:p>
                    <a:p>
                      <a:pPr algn="ctr"/>
                      <a:r>
                        <a:rPr kumimoji="1" lang="ja-JP" altLang="en-US" sz="1000" dirty="0" smtClean="0"/>
                        <a:t>（多数該当：</a:t>
                      </a:r>
                      <a:r>
                        <a:rPr kumimoji="1" lang="en-US" altLang="ja-JP" sz="1000" b="1" u="sng" dirty="0" smtClean="0">
                          <a:solidFill>
                            <a:schemeClr val="tx2"/>
                          </a:solidFill>
                        </a:rPr>
                        <a:t>44,400</a:t>
                      </a:r>
                      <a:r>
                        <a:rPr kumimoji="1" lang="ja-JP" altLang="en-US" sz="1000" b="1" u="sng" dirty="0" smtClean="0">
                          <a:solidFill>
                            <a:schemeClr val="tx2"/>
                          </a:solidFill>
                        </a:rPr>
                        <a:t>円</a:t>
                      </a:r>
                      <a:r>
                        <a:rPr kumimoji="1" lang="ja-JP" altLang="en-US" sz="1000" dirty="0" smtClean="0"/>
                        <a:t>）</a:t>
                      </a:r>
                      <a:endParaRPr kumimoji="1" lang="ja-JP" altLang="en-US" sz="1000" dirty="0"/>
                    </a:p>
                  </a:txBody>
                  <a:tcPr/>
                </a:tc>
              </a:tr>
              <a:tr h="251832">
                <a:tc>
                  <a:txBody>
                    <a:bodyPr/>
                    <a:lstStyle/>
                    <a:p>
                      <a:pPr algn="l"/>
                      <a:r>
                        <a:rPr kumimoji="1" lang="ja-JP" altLang="en-US" sz="1000" dirty="0" smtClean="0"/>
                        <a:t>一般</a:t>
                      </a:r>
                      <a:endParaRPr kumimoji="1" lang="ja-JP" altLang="en-US" sz="1000" dirty="0"/>
                    </a:p>
                  </a:txBody>
                  <a:tcPr marL="180000" anchor="ctr"/>
                </a:tc>
                <a:tc>
                  <a:txBody>
                    <a:bodyPr/>
                    <a:lstStyle/>
                    <a:p>
                      <a:pPr algn="ctr"/>
                      <a:r>
                        <a:rPr kumimoji="1" lang="en-US" altLang="ja-JP" sz="1000" b="1" u="sng" dirty="0" smtClean="0">
                          <a:solidFill>
                            <a:schemeClr val="tx2"/>
                          </a:solidFill>
                        </a:rPr>
                        <a:t>44,400</a:t>
                      </a:r>
                      <a:r>
                        <a:rPr kumimoji="1" lang="ja-JP" altLang="en-US" sz="1000" b="1" u="sng" dirty="0" smtClean="0">
                          <a:solidFill>
                            <a:schemeClr val="tx2"/>
                          </a:solidFill>
                        </a:rPr>
                        <a:t>円</a:t>
                      </a:r>
                      <a:endParaRPr kumimoji="1" lang="ja-JP" altLang="en-US" sz="1000" b="1" u="sng" dirty="0">
                        <a:solidFill>
                          <a:schemeClr val="tx2"/>
                        </a:solidFill>
                      </a:endParaRPr>
                    </a:p>
                  </a:txBody>
                  <a:tcPr/>
                </a:tc>
              </a:tr>
              <a:tr h="252853">
                <a:tc>
                  <a:txBody>
                    <a:bodyPr/>
                    <a:lstStyle/>
                    <a:p>
                      <a:pPr algn="l"/>
                      <a:r>
                        <a:rPr kumimoji="1" lang="ja-JP" altLang="en-US" sz="1000" dirty="0" smtClean="0"/>
                        <a:t>市町村民税非課税等</a:t>
                      </a:r>
                      <a:endParaRPr kumimoji="1" lang="ja-JP" altLang="en-US" sz="1000" dirty="0"/>
                    </a:p>
                  </a:txBody>
                  <a:tcPr marL="180000" anchor="ctr"/>
                </a:tc>
                <a:tc>
                  <a:txBody>
                    <a:bodyPr/>
                    <a:lstStyle/>
                    <a:p>
                      <a:pPr algn="ctr"/>
                      <a:r>
                        <a:rPr kumimoji="1" lang="en-US" altLang="ja-JP" sz="1000" b="0" u="none" dirty="0" smtClean="0">
                          <a:solidFill>
                            <a:schemeClr val="tx1"/>
                          </a:solidFill>
                        </a:rPr>
                        <a:t>24,600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r h="252853">
                <a:tc>
                  <a:txBody>
                    <a:bodyPr/>
                    <a:lstStyle/>
                    <a:p>
                      <a:pPr algn="l"/>
                      <a:r>
                        <a:rPr kumimoji="1" lang="ja-JP" altLang="en-US" sz="1000" dirty="0" smtClean="0"/>
                        <a:t>年金収入</a:t>
                      </a:r>
                      <a:r>
                        <a:rPr kumimoji="1" lang="en-US" altLang="ja-JP" sz="1000" dirty="0" smtClean="0"/>
                        <a:t>80</a:t>
                      </a:r>
                      <a:r>
                        <a:rPr kumimoji="1" lang="ja-JP" altLang="en-US" sz="1000" dirty="0" smtClean="0"/>
                        <a:t>万円以下等</a:t>
                      </a:r>
                      <a:endParaRPr kumimoji="1" lang="ja-JP" altLang="en-US" sz="1000" dirty="0"/>
                    </a:p>
                  </a:txBody>
                  <a:tcPr marL="180000" anchor="ctr"/>
                </a:tc>
                <a:tc>
                  <a:txBody>
                    <a:bodyPr/>
                    <a:lstStyle/>
                    <a:p>
                      <a:pPr algn="ctr"/>
                      <a:r>
                        <a:rPr kumimoji="1" lang="en-US" altLang="ja-JP" sz="1000" b="0" u="none" dirty="0" smtClean="0">
                          <a:solidFill>
                            <a:schemeClr val="tx1"/>
                          </a:solidFill>
                        </a:rPr>
                        <a:t>15.000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bl>
          </a:graphicData>
        </a:graphic>
      </p:graphicFrame>
      <p:sp>
        <p:nvSpPr>
          <p:cNvPr id="82" name="テキスト ボックス 81"/>
          <p:cNvSpPr txBox="1"/>
          <p:nvPr/>
        </p:nvSpPr>
        <p:spPr>
          <a:xfrm>
            <a:off x="6779096" y="4725198"/>
            <a:ext cx="2952328" cy="246221"/>
          </a:xfrm>
          <a:prstGeom prst="rect">
            <a:avLst/>
          </a:prstGeom>
          <a:solidFill>
            <a:schemeClr val="bg2"/>
          </a:solidFill>
          <a:ln w="12700">
            <a:solidFill>
              <a:schemeClr val="tx1"/>
            </a:solidFill>
          </a:ln>
        </p:spPr>
        <p:txBody>
          <a:bodyPr wrap="square" rtlCol="0">
            <a:spAutoFit/>
          </a:bodyPr>
          <a:lstStyle/>
          <a:p>
            <a:r>
              <a:rPr lang="ja-JP" altLang="en-US" sz="1000" dirty="0" smtClean="0">
                <a:solidFill>
                  <a:prstClr val="black"/>
                </a:solidFill>
              </a:rPr>
              <a:t>参考：医療保険</a:t>
            </a:r>
            <a:r>
              <a:rPr lang="ja-JP" altLang="en-US" sz="1000" dirty="0">
                <a:solidFill>
                  <a:prstClr val="black"/>
                </a:solidFill>
              </a:rPr>
              <a:t>の</a:t>
            </a:r>
            <a:r>
              <a:rPr lang="en-US" altLang="ja-JP" sz="1000" dirty="0" smtClean="0">
                <a:solidFill>
                  <a:prstClr val="black"/>
                </a:solidFill>
              </a:rPr>
              <a:t>70</a:t>
            </a:r>
            <a:r>
              <a:rPr lang="ja-JP" altLang="en-US" sz="1000" dirty="0">
                <a:solidFill>
                  <a:prstClr val="black"/>
                </a:solidFill>
              </a:rPr>
              <a:t>歳以上</a:t>
            </a:r>
            <a:r>
              <a:rPr lang="ja-JP" altLang="en-US" sz="1000" dirty="0" smtClean="0">
                <a:solidFill>
                  <a:prstClr val="black"/>
                </a:solidFill>
              </a:rPr>
              <a:t>の</a:t>
            </a:r>
            <a:r>
              <a:rPr lang="ja-JP" altLang="en-US" sz="1000" dirty="0">
                <a:solidFill>
                  <a:prstClr val="black"/>
                </a:solidFill>
              </a:rPr>
              <a:t>高額療養費</a:t>
            </a:r>
            <a:r>
              <a:rPr lang="ja-JP" altLang="en-US" sz="1000" dirty="0" smtClean="0">
                <a:solidFill>
                  <a:prstClr val="black"/>
                </a:solidFill>
              </a:rPr>
              <a:t>の限度額</a:t>
            </a:r>
            <a:endParaRPr lang="ja-JP" altLang="en-US" sz="1000" dirty="0">
              <a:solidFill>
                <a:prstClr val="black"/>
              </a:solidFill>
            </a:endParaRPr>
          </a:p>
        </p:txBody>
      </p:sp>
      <p:sp>
        <p:nvSpPr>
          <p:cNvPr id="92" name="テキスト ボックス 91"/>
          <p:cNvSpPr txBox="1"/>
          <p:nvPr/>
        </p:nvSpPr>
        <p:spPr>
          <a:xfrm>
            <a:off x="1933226" y="5456311"/>
            <a:ext cx="1071441" cy="276999"/>
          </a:xfrm>
          <a:prstGeom prst="rect">
            <a:avLst/>
          </a:prstGeom>
          <a:noFill/>
        </p:spPr>
        <p:txBody>
          <a:bodyPr wrap="square" rtlCol="0">
            <a:spAutoFit/>
          </a:bodyPr>
          <a:lstStyle/>
          <a:p>
            <a:pPr algn="ctr"/>
            <a:r>
              <a:rPr lang="en-US" altLang="ja-JP" sz="1200" b="1" dirty="0" smtClean="0">
                <a:solidFill>
                  <a:prstClr val="black"/>
                </a:solidFill>
              </a:rPr>
              <a:t>〈</a:t>
            </a:r>
            <a:r>
              <a:rPr lang="ja-JP" altLang="en-US" sz="1200" b="1" dirty="0">
                <a:solidFill>
                  <a:prstClr val="black"/>
                </a:solidFill>
              </a:rPr>
              <a:t>現行</a:t>
            </a:r>
            <a:r>
              <a:rPr lang="en-US" altLang="ja-JP" sz="1200" b="1" dirty="0" smtClean="0">
                <a:solidFill>
                  <a:prstClr val="black"/>
                </a:solidFill>
              </a:rPr>
              <a:t>〉</a:t>
            </a:r>
            <a:endParaRPr lang="ja-JP" altLang="en-US" sz="1200" b="1" dirty="0">
              <a:solidFill>
                <a:prstClr val="black"/>
              </a:solidFill>
            </a:endParaRPr>
          </a:p>
        </p:txBody>
      </p:sp>
      <p:sp>
        <p:nvSpPr>
          <p:cNvPr id="2" name="正方形/長方形 1"/>
          <p:cNvSpPr/>
          <p:nvPr/>
        </p:nvSpPr>
        <p:spPr>
          <a:xfrm>
            <a:off x="802138" y="2708974"/>
            <a:ext cx="6774522" cy="276999"/>
          </a:xfrm>
          <a:prstGeom prst="rect">
            <a:avLst/>
          </a:prstGeom>
        </p:spPr>
        <p:txBody>
          <a:bodyPr wrap="square">
            <a:spAutoFit/>
          </a:bodyPr>
          <a:lstStyle/>
          <a:p>
            <a:pPr fontAlgn="base">
              <a:spcBef>
                <a:spcPct val="0"/>
              </a:spcBef>
              <a:spcAft>
                <a:spcPct val="0"/>
              </a:spcAft>
            </a:pPr>
            <a:r>
              <a:rPr lang="en-US" altLang="ja-JP" sz="1200" dirty="0">
                <a:solidFill>
                  <a:prstClr val="black"/>
                </a:solidFill>
                <a:latin typeface="Arial" pitchFamily="34" charset="0"/>
              </a:rPr>
              <a:t>※</a:t>
            </a:r>
            <a:r>
              <a:rPr lang="ja-JP" altLang="en-US" sz="1200" dirty="0">
                <a:solidFill>
                  <a:prstClr val="black"/>
                </a:solidFill>
                <a:latin typeface="Arial" pitchFamily="34" charset="0"/>
              </a:rPr>
              <a:t>年金収入の場合：合計所得金額＝年金収入額－公的年金等控除（基本的に</a:t>
            </a:r>
            <a:r>
              <a:rPr lang="en-US" altLang="ja-JP" sz="1200" dirty="0">
                <a:solidFill>
                  <a:prstClr val="black"/>
                </a:solidFill>
                <a:latin typeface="Arial" pitchFamily="34" charset="0"/>
              </a:rPr>
              <a:t>120</a:t>
            </a:r>
            <a:r>
              <a:rPr lang="ja-JP" altLang="en-US" sz="1200" dirty="0">
                <a:solidFill>
                  <a:prstClr val="black"/>
                </a:solidFill>
                <a:latin typeface="Arial" pitchFamily="34" charset="0"/>
              </a:rPr>
              <a:t>万円）</a:t>
            </a:r>
            <a:endParaRPr lang="en-US" altLang="ja-JP" sz="1200" dirty="0">
              <a:solidFill>
                <a:prstClr val="black"/>
              </a:solidFill>
              <a:latin typeface="Arial" pitchFamily="34" charset="0"/>
            </a:endParaRPr>
          </a:p>
        </p:txBody>
      </p:sp>
      <p:sp>
        <p:nvSpPr>
          <p:cNvPr id="61" name="テキスト ボックス 60"/>
          <p:cNvSpPr txBox="1"/>
          <p:nvPr/>
        </p:nvSpPr>
        <p:spPr>
          <a:xfrm>
            <a:off x="2720758" y="3784570"/>
            <a:ext cx="1224155" cy="580534"/>
          </a:xfrm>
          <a:prstGeom prst="rect">
            <a:avLst/>
          </a:prstGeom>
          <a:solidFill>
            <a:schemeClr val="bg1"/>
          </a:solidFill>
          <a:ln w="25400" cmpd="sng">
            <a:solidFill>
              <a:schemeClr val="tx1"/>
            </a:solidFill>
            <a:prstDash val="sysDot"/>
          </a:ln>
        </p:spPr>
        <p:txBody>
          <a:bodyPr wrap="square" lIns="36000" tIns="36000" rIns="0" bIns="36000" rtlCol="0">
            <a:spAutoFit/>
          </a:bodyPr>
          <a:lstStyle/>
          <a:p>
            <a:r>
              <a:rPr lang="ja-JP" altLang="en-US" sz="1200" dirty="0" smtClean="0">
                <a:solidFill>
                  <a:prstClr val="black"/>
                </a:solidFill>
              </a:rPr>
              <a:t>平均的消費支出</a:t>
            </a:r>
            <a:endParaRPr lang="en-US" altLang="ja-JP" sz="1200" dirty="0" smtClean="0">
              <a:solidFill>
                <a:prstClr val="black"/>
              </a:solidFill>
            </a:endParaRPr>
          </a:p>
          <a:p>
            <a:pPr marL="87313" indent="-87313"/>
            <a:r>
              <a:rPr lang="ja-JP" altLang="en-US" sz="900" dirty="0" smtClean="0">
                <a:solidFill>
                  <a:prstClr val="black"/>
                </a:solidFill>
              </a:rPr>
              <a:t>（無職高齢者単身世帯）</a:t>
            </a:r>
            <a:endParaRPr lang="en-US" altLang="ja-JP" sz="900" dirty="0" smtClean="0">
              <a:solidFill>
                <a:prstClr val="black"/>
              </a:solidFill>
            </a:endParaRPr>
          </a:p>
          <a:p>
            <a:pPr algn="ctr"/>
            <a:r>
              <a:rPr lang="ja-JP" altLang="en-US" sz="1200" dirty="0" smtClean="0">
                <a:solidFill>
                  <a:prstClr val="black"/>
                </a:solidFill>
              </a:rPr>
              <a:t>１７０万円</a:t>
            </a:r>
            <a:endParaRPr lang="en-US" altLang="ja-JP" sz="1200" dirty="0" smtClean="0">
              <a:solidFill>
                <a:prstClr val="black"/>
              </a:solidFill>
            </a:endParaRPr>
          </a:p>
        </p:txBody>
      </p:sp>
      <p:cxnSp>
        <p:nvCxnSpPr>
          <p:cNvPr id="62" name="直線矢印コネクタ 61"/>
          <p:cNvCxnSpPr/>
          <p:nvPr/>
        </p:nvCxnSpPr>
        <p:spPr>
          <a:xfrm flipV="1">
            <a:off x="3728864" y="3490562"/>
            <a:ext cx="0" cy="29443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rot="5400000">
            <a:off x="-231575" y="6525344"/>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139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4863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2568" y="0"/>
            <a:ext cx="9777536" cy="548680"/>
          </a:xfrm>
          <a:prstGeom prst="rect">
            <a:avLst/>
          </a:prstGeom>
        </p:spPr>
        <p:txBody>
          <a:bodyPr vert="horz" lIns="91440" tIns="45720" rIns="91440" bIns="45720" rtlCol="0">
            <a:noAutofit/>
          </a:bodyPr>
          <a:lstStyle/>
          <a:p>
            <a:pPr marL="342900" indent="-342900" algn="ctr" fontAlgn="base">
              <a:spcBef>
                <a:spcPct val="20000"/>
              </a:spcBef>
              <a:spcAft>
                <a:spcPct val="0"/>
              </a:spcAft>
              <a:defRPr/>
            </a:pPr>
            <a:r>
              <a:rPr lang="ja-JP" altLang="en-US" sz="2800" dirty="0" smtClean="0">
                <a:solidFill>
                  <a:prstClr val="black"/>
                </a:solidFill>
                <a:latin typeface="HGP創英角ｺﾞｼｯｸUB" pitchFamily="50" charset="-128"/>
                <a:ea typeface="HGP創英角ｺﾞｼｯｸUB" pitchFamily="50" charset="-128"/>
              </a:rPr>
              <a:t>（参考）　特別養護老人ホーム等の在所期間等</a:t>
            </a:r>
            <a:r>
              <a:rPr lang="ja-JP" altLang="en-US" sz="2800" dirty="0" smtClean="0">
                <a:solidFill>
                  <a:prstClr val="black"/>
                </a:solidFill>
                <a:latin typeface="ＭＳ Ｐゴシック"/>
              </a:rPr>
              <a:t>　</a:t>
            </a:r>
            <a:endParaRPr lang="ja-JP" altLang="en-US" sz="2800" dirty="0">
              <a:solidFill>
                <a:prstClr val="black"/>
              </a:solidFill>
              <a:latin typeface="ＭＳ Ｐゴシック"/>
            </a:endParaRPr>
          </a:p>
        </p:txBody>
      </p:sp>
      <p:graphicFrame>
        <p:nvGraphicFramePr>
          <p:cNvPr id="7" name="表 6"/>
          <p:cNvGraphicFramePr>
            <a:graphicFrameLocks noGrp="1"/>
          </p:cNvGraphicFramePr>
          <p:nvPr>
            <p:extLst>
              <p:ext uri="{D42A27DB-BD31-4B8C-83A1-F6EECF244321}">
                <p14:modId xmlns:p14="http://schemas.microsoft.com/office/powerpoint/2010/main" val="1820761972"/>
              </p:ext>
            </p:extLst>
          </p:nvPr>
        </p:nvGraphicFramePr>
        <p:xfrm>
          <a:off x="704145" y="3237323"/>
          <a:ext cx="3200400" cy="1287780"/>
        </p:xfrm>
        <a:graphic>
          <a:graphicData uri="http://schemas.openxmlformats.org/drawingml/2006/table">
            <a:tbl>
              <a:tblPr/>
              <a:tblGrid>
                <a:gridCol w="1663700"/>
                <a:gridCol w="1536700"/>
              </a:tblGrid>
              <a:tr h="171450">
                <a:tc>
                  <a:txBody>
                    <a:bodyPr/>
                    <a:lstStyle/>
                    <a:p>
                      <a:pPr algn="l" fontAlgn="ctr"/>
                      <a:endParaRPr lang="ja-JP" altLang="en-US" sz="1200" b="0" i="0" u="none" strike="noStrike" dirty="0">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200" b="0" i="0" u="none" strike="noStrike" dirty="0">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dirty="0">
                          <a:solidFill>
                            <a:srgbClr val="000000"/>
                          </a:solidFill>
                          <a:latin typeface="ＭＳ Ｐゴシック"/>
                        </a:rPr>
                        <a:t>在所日数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ＭＳ Ｐゴシック"/>
                        </a:rPr>
                        <a:t>　</a:t>
                      </a:r>
                      <a:r>
                        <a:rPr lang="ja-JP" altLang="en-US" sz="1200" b="0" i="0" u="none" strike="noStrike" dirty="0" smtClean="0">
                          <a:solidFill>
                            <a:srgbClr val="000000"/>
                          </a:solidFill>
                          <a:latin typeface="ＭＳ Ｐゴシック"/>
                        </a:rPr>
                        <a:t>日数（日）</a:t>
                      </a:r>
                      <a:endParaRPr lang="ja-JP" altLang="en-US" sz="12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dirty="0">
                          <a:solidFill>
                            <a:srgbClr val="000000"/>
                          </a:solidFill>
                          <a:latin typeface="ＭＳ Ｐゴシック"/>
                        </a:rPr>
                        <a:t>最大値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8668</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a:solidFill>
                            <a:srgbClr val="000000"/>
                          </a:solidFill>
                          <a:latin typeface="ＭＳ Ｐゴシック"/>
                        </a:rPr>
                        <a:t>最小値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1</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a:solidFill>
                            <a:srgbClr val="000000"/>
                          </a:solidFill>
                          <a:latin typeface="ＭＳ Ｐゴシック"/>
                        </a:rPr>
                        <a:t>平均値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1474.9</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dirty="0">
                          <a:solidFill>
                            <a:srgbClr val="000000"/>
                          </a:solidFill>
                          <a:latin typeface="ＭＳ Ｐゴシック"/>
                        </a:rPr>
                        <a:t>中央値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1083</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テキスト ボックス 7"/>
          <p:cNvSpPr txBox="1"/>
          <p:nvPr/>
        </p:nvSpPr>
        <p:spPr>
          <a:xfrm>
            <a:off x="236821" y="2858507"/>
            <a:ext cx="2808312" cy="369332"/>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＜平均在所日数等＞</a:t>
            </a:r>
            <a:endParaRPr lang="ja-JP" altLang="en-US" dirty="0">
              <a:solidFill>
                <a:prstClr val="black"/>
              </a:solidFill>
              <a:latin typeface="Arial" pitchFamily="34" charset="0"/>
            </a:endParaRPr>
          </a:p>
        </p:txBody>
      </p:sp>
      <p:sp>
        <p:nvSpPr>
          <p:cNvPr id="9" name="テキスト ボックス 8"/>
          <p:cNvSpPr txBox="1"/>
          <p:nvPr/>
        </p:nvSpPr>
        <p:spPr>
          <a:xfrm>
            <a:off x="4292243" y="2839158"/>
            <a:ext cx="2808312" cy="369332"/>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＜在所期間の分布＞</a:t>
            </a:r>
            <a:endParaRPr lang="ja-JP" altLang="en-US" dirty="0">
              <a:solidFill>
                <a:prstClr val="black"/>
              </a:solidFill>
              <a:latin typeface="Arial" pitchFamily="34" charset="0"/>
            </a:endParaRPr>
          </a:p>
        </p:txBody>
      </p:sp>
      <p:sp>
        <p:nvSpPr>
          <p:cNvPr id="10" name="テキスト ボックス 9"/>
          <p:cNvSpPr txBox="1"/>
          <p:nvPr/>
        </p:nvSpPr>
        <p:spPr>
          <a:xfrm>
            <a:off x="3045133" y="6572728"/>
            <a:ext cx="6696744" cy="276999"/>
          </a:xfrm>
          <a:prstGeom prst="rect">
            <a:avLst/>
          </a:prstGeom>
          <a:noFill/>
        </p:spPr>
        <p:txBody>
          <a:bodyPr wrap="square" rtlCol="0">
            <a:spAutoFit/>
          </a:bodyPr>
          <a:lstStyle/>
          <a:p>
            <a:pPr algn="r" fontAlgn="base">
              <a:spcBef>
                <a:spcPct val="0"/>
              </a:spcBef>
              <a:spcAft>
                <a:spcPct val="0"/>
              </a:spcAft>
            </a:pPr>
            <a:r>
              <a:rPr lang="ja-JP" altLang="en-US" sz="1200" dirty="0" smtClean="0">
                <a:solidFill>
                  <a:prstClr val="black"/>
                </a:solidFill>
                <a:latin typeface="Arial" pitchFamily="34" charset="0"/>
              </a:rPr>
              <a:t>出典：介護サービス施設・事業所調査（平成</a:t>
            </a:r>
            <a:r>
              <a:rPr lang="en-US" altLang="ja-JP" sz="1200" dirty="0" smtClean="0">
                <a:solidFill>
                  <a:prstClr val="black"/>
                </a:solidFill>
                <a:latin typeface="Arial" pitchFamily="34" charset="0"/>
              </a:rPr>
              <a:t>22</a:t>
            </a:r>
            <a:r>
              <a:rPr lang="ja-JP" altLang="en-US" sz="1200" dirty="0" smtClean="0">
                <a:solidFill>
                  <a:prstClr val="black"/>
                </a:solidFill>
                <a:latin typeface="Arial" pitchFamily="34" charset="0"/>
              </a:rPr>
              <a:t>年</a:t>
            </a:r>
            <a:r>
              <a:rPr lang="en-US" altLang="ja-JP" sz="1200" dirty="0" smtClean="0">
                <a:solidFill>
                  <a:prstClr val="black"/>
                </a:solidFill>
                <a:latin typeface="Arial" pitchFamily="34" charset="0"/>
              </a:rPr>
              <a:t>9</a:t>
            </a:r>
            <a:r>
              <a:rPr lang="ja-JP" altLang="en-US" sz="1200" dirty="0" smtClean="0">
                <a:solidFill>
                  <a:prstClr val="black"/>
                </a:solidFill>
                <a:latin typeface="Arial" pitchFamily="34" charset="0"/>
              </a:rPr>
              <a:t>月）より老健局にて作成</a:t>
            </a:r>
            <a:endParaRPr lang="ja-JP" altLang="en-US" sz="1200" dirty="0">
              <a:solidFill>
                <a:prstClr val="black"/>
              </a:solidFill>
              <a:latin typeface="Arial"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6898360"/>
              </p:ext>
            </p:extLst>
          </p:nvPr>
        </p:nvGraphicFramePr>
        <p:xfrm>
          <a:off x="4341911" y="3291464"/>
          <a:ext cx="4800599" cy="3133725"/>
        </p:xfrm>
        <a:graphic>
          <a:graphicData uri="http://schemas.openxmlformats.org/drawingml/2006/table">
            <a:tbl>
              <a:tblPr/>
              <a:tblGrid>
                <a:gridCol w="1662600"/>
                <a:gridCol w="1535684"/>
                <a:gridCol w="828127"/>
                <a:gridCol w="774188"/>
              </a:tblGrid>
              <a:tr h="285750">
                <a:tc>
                  <a:txBody>
                    <a:bodyPr/>
                    <a:lstStyle/>
                    <a:p>
                      <a:pPr algn="ctr" fontAlgn="ctr"/>
                      <a:r>
                        <a:rPr lang="ja-JP" altLang="en-US" sz="1200" b="0" i="0" u="none" strike="noStrike" dirty="0">
                          <a:solidFill>
                            <a:srgbClr val="000000"/>
                          </a:solidFill>
                          <a:effectLst/>
                          <a:latin typeface="ＭＳ Ｐゴシック"/>
                        </a:rPr>
                        <a:t>在所期間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dirty="0">
                          <a:solidFill>
                            <a:srgbClr val="000000"/>
                          </a:solidFill>
                          <a:effectLst/>
                          <a:latin typeface="ＭＳ Ｐゴシック"/>
                        </a:rPr>
                        <a:t>１年未満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1098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23.8%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dirty="0">
                          <a:solidFill>
                            <a:srgbClr val="000000"/>
                          </a:solidFill>
                          <a:effectLst/>
                          <a:latin typeface="ＭＳ Ｐゴシック"/>
                        </a:rPr>
                        <a:t>１年以上２年未満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661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14.4%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38.2%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２年以上３年未満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544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11.8%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50.0%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３年以上４年未満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487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10.6%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60.6%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dirty="0">
                          <a:solidFill>
                            <a:srgbClr val="000000"/>
                          </a:solidFill>
                          <a:effectLst/>
                          <a:latin typeface="ＭＳ Ｐゴシック"/>
                        </a:rPr>
                        <a:t>４年以上５年未満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448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9.7%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70.3%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５年以上６年未満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353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7.7%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78.0%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６年以上７年未満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174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81.8%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７年以上８年未満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202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4.4%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86.1%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８年以上９年未満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129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88.9%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９年以上１０年未満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101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91.1%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１０年以上１１年未満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134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94.0%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１１年以上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274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6.0%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100.0%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不詳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549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タイトル 3"/>
          <p:cNvSpPr txBox="1">
            <a:spLocks/>
          </p:cNvSpPr>
          <p:nvPr/>
        </p:nvSpPr>
        <p:spPr>
          <a:xfrm>
            <a:off x="232808" y="548680"/>
            <a:ext cx="9517057" cy="665807"/>
          </a:xfrm>
          <a:prstGeom prst="rect">
            <a:avLst/>
          </a:prstGeom>
          <a:ln w="19050">
            <a:solidFill>
              <a:schemeClr val="tx1"/>
            </a:solidFill>
          </a:ln>
        </p:spPr>
        <p:txBody>
          <a:bodyPr vert="horz" lIns="91440" tIns="45720" rIns="91440" bIns="45720" rtlCol="0" anchor="ctr">
            <a:noAutofit/>
          </a:bodyPr>
          <a:lstStyle/>
          <a:p>
            <a:pPr marL="177800" indent="-177800" fontAlgn="base">
              <a:spcBef>
                <a:spcPct val="0"/>
              </a:spcBef>
              <a:spcAft>
                <a:spcPct val="0"/>
              </a:spcAft>
            </a:pPr>
            <a:r>
              <a:rPr lang="ja-JP" altLang="en-US" dirty="0" smtClean="0">
                <a:solidFill>
                  <a:prstClr val="black"/>
                </a:solidFill>
                <a:latin typeface="Arial" pitchFamily="34" charset="0"/>
              </a:rPr>
              <a:t>○　特別養護老人ホームの平均在所期間は、約４年間。入所時点の平均年齢は</a:t>
            </a:r>
            <a:r>
              <a:rPr lang="en-US" altLang="ja-JP" dirty="0" smtClean="0">
                <a:solidFill>
                  <a:prstClr val="black"/>
                </a:solidFill>
                <a:latin typeface="Arial" pitchFamily="34" charset="0"/>
              </a:rPr>
              <a:t>85</a:t>
            </a:r>
            <a:r>
              <a:rPr lang="ja-JP" altLang="en-US" dirty="0" smtClean="0">
                <a:solidFill>
                  <a:prstClr val="black"/>
                </a:solidFill>
                <a:latin typeface="Arial" pitchFamily="34" charset="0"/>
              </a:rPr>
              <a:t>歳。</a:t>
            </a:r>
            <a:endParaRPr lang="en-US" altLang="ja-JP" dirty="0" smtClean="0">
              <a:solidFill>
                <a:prstClr val="black"/>
              </a:solidFill>
              <a:latin typeface="Arial" pitchFamily="34" charset="0"/>
            </a:endParaRPr>
          </a:p>
          <a:p>
            <a:pPr marL="177800" indent="-177800" fontAlgn="base">
              <a:spcBef>
                <a:spcPct val="0"/>
              </a:spcBef>
              <a:spcAft>
                <a:spcPct val="0"/>
              </a:spcAft>
            </a:pPr>
            <a:r>
              <a:rPr lang="ja-JP" altLang="en-US" dirty="0" smtClean="0">
                <a:solidFill>
                  <a:prstClr val="black"/>
                </a:solidFill>
                <a:latin typeface="Arial" pitchFamily="34" charset="0"/>
              </a:rPr>
              <a:t>○　９割以上の入所者は１０年以内に退所している。</a:t>
            </a:r>
            <a:endParaRPr lang="en-US" altLang="ja-JP" dirty="0" smtClean="0">
              <a:solidFill>
                <a:prstClr val="black"/>
              </a:solidFill>
              <a:latin typeface="Arial" pitchFamily="34" charset="0"/>
            </a:endParaRPr>
          </a:p>
        </p:txBody>
      </p:sp>
      <p:sp>
        <p:nvSpPr>
          <p:cNvPr id="12" name="テキスト ボックス 11"/>
          <p:cNvSpPr txBox="1"/>
          <p:nvPr/>
        </p:nvSpPr>
        <p:spPr>
          <a:xfrm>
            <a:off x="102576" y="1738529"/>
            <a:ext cx="3791223" cy="553998"/>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＜新規入所者の平均年齢等＞</a:t>
            </a:r>
            <a:endParaRPr lang="en-US" altLang="ja-JP" dirty="0" smtClean="0">
              <a:solidFill>
                <a:prstClr val="black"/>
              </a:solidFill>
              <a:latin typeface="Arial" pitchFamily="34" charset="0"/>
            </a:endParaRPr>
          </a:p>
          <a:p>
            <a:pPr algn="ctr" fontAlgn="base">
              <a:spcBef>
                <a:spcPct val="0"/>
              </a:spcBef>
              <a:spcAft>
                <a:spcPct val="0"/>
              </a:spcAft>
            </a:pPr>
            <a:endParaRPr lang="ja-JP" altLang="en-US" sz="1200" dirty="0">
              <a:solidFill>
                <a:prstClr val="black"/>
              </a:solidFill>
              <a:latin typeface="Arial"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1116104883"/>
              </p:ext>
            </p:extLst>
          </p:nvPr>
        </p:nvGraphicFramePr>
        <p:xfrm>
          <a:off x="4392066" y="1849893"/>
          <a:ext cx="3470692" cy="548640"/>
        </p:xfrm>
        <a:graphic>
          <a:graphicData uri="http://schemas.openxmlformats.org/drawingml/2006/table">
            <a:tbl>
              <a:tblPr firstRow="1" bandRow="1">
                <a:tableStyleId>{5940675A-B579-460E-94D1-54222C63F5DA}</a:tableStyleId>
              </a:tblPr>
              <a:tblGrid>
                <a:gridCol w="1735346"/>
                <a:gridCol w="1735346"/>
              </a:tblGrid>
              <a:tr h="245996">
                <a:tc>
                  <a:txBody>
                    <a:bodyPr/>
                    <a:lstStyle/>
                    <a:p>
                      <a:pPr algn="ctr"/>
                      <a:r>
                        <a:rPr kumimoji="1" lang="ja-JP" altLang="en-US" sz="1200" dirty="0" smtClean="0"/>
                        <a:t>平均年齢</a:t>
                      </a:r>
                      <a:endParaRPr kumimoji="1" lang="ja-JP" altLang="en-US" sz="1200" dirty="0"/>
                    </a:p>
                  </a:txBody>
                  <a:tcPr/>
                </a:tc>
                <a:tc>
                  <a:txBody>
                    <a:bodyPr/>
                    <a:lstStyle/>
                    <a:p>
                      <a:pPr algn="ctr"/>
                      <a:r>
                        <a:rPr kumimoji="1" lang="ja-JP" altLang="en-US" sz="1200" dirty="0" smtClean="0"/>
                        <a:t>平均要介護度</a:t>
                      </a:r>
                      <a:endParaRPr kumimoji="1" lang="ja-JP" altLang="en-US" sz="1200" dirty="0"/>
                    </a:p>
                  </a:txBody>
                  <a:tcPr/>
                </a:tc>
              </a:tr>
              <a:tr h="245996">
                <a:tc>
                  <a:txBody>
                    <a:bodyPr/>
                    <a:lstStyle/>
                    <a:p>
                      <a:pPr algn="r"/>
                      <a:r>
                        <a:rPr kumimoji="1" lang="ja-JP" altLang="en-US" sz="1200" dirty="0" smtClean="0"/>
                        <a:t>８５．０</a:t>
                      </a:r>
                      <a:endParaRPr kumimoji="1" lang="ja-JP" altLang="en-US" sz="1200" dirty="0"/>
                    </a:p>
                  </a:txBody>
                  <a:tcPr/>
                </a:tc>
                <a:tc>
                  <a:txBody>
                    <a:bodyPr/>
                    <a:lstStyle/>
                    <a:p>
                      <a:pPr algn="r"/>
                      <a:r>
                        <a:rPr kumimoji="1" lang="ja-JP" altLang="en-US" sz="1200" dirty="0" smtClean="0"/>
                        <a:t>３．４３</a:t>
                      </a:r>
                      <a:endParaRPr kumimoji="1" lang="ja-JP" altLang="en-US" sz="1200" dirty="0"/>
                    </a:p>
                  </a:txBody>
                  <a:tcPr/>
                </a:tc>
              </a:tr>
            </a:tbl>
          </a:graphicData>
        </a:graphic>
      </p:graphicFrame>
      <p:sp>
        <p:nvSpPr>
          <p:cNvPr id="13" name="テキスト ボックス 12"/>
          <p:cNvSpPr txBox="1"/>
          <p:nvPr/>
        </p:nvSpPr>
        <p:spPr>
          <a:xfrm>
            <a:off x="260776" y="2553743"/>
            <a:ext cx="9221850" cy="261610"/>
          </a:xfrm>
          <a:prstGeom prst="rect">
            <a:avLst/>
          </a:prstGeom>
          <a:noFill/>
        </p:spPr>
        <p:txBody>
          <a:bodyPr wrap="square" rtlCol="0">
            <a:spAutoFit/>
          </a:bodyPr>
          <a:lstStyle/>
          <a:p>
            <a:pPr algn="r" fontAlgn="base">
              <a:spcBef>
                <a:spcPct val="0"/>
              </a:spcBef>
              <a:spcAft>
                <a:spcPct val="0"/>
              </a:spcAft>
            </a:pPr>
            <a:r>
              <a:rPr lang="ja-JP" altLang="en-US" sz="1050" dirty="0" smtClean="0">
                <a:solidFill>
                  <a:prstClr val="black"/>
                </a:solidFill>
                <a:latin typeface="Arial" pitchFamily="34" charset="0"/>
              </a:rPr>
              <a:t>出典：</a:t>
            </a:r>
            <a:r>
              <a:rPr lang="ja-JP" altLang="en-US" sz="1050" dirty="0">
                <a:solidFill>
                  <a:prstClr val="black"/>
                </a:solidFill>
                <a:latin typeface="Arial" pitchFamily="34" charset="0"/>
              </a:rPr>
              <a:t>野村総合</a:t>
            </a:r>
            <a:r>
              <a:rPr lang="ja-JP" altLang="en-US" sz="1050" dirty="0" smtClean="0">
                <a:solidFill>
                  <a:prstClr val="black"/>
                </a:solidFill>
                <a:latin typeface="Arial" pitchFamily="34" charset="0"/>
              </a:rPr>
              <a:t>研究所「特別養護老人ホームにおける入所申込者に関する調査研究」平成</a:t>
            </a:r>
            <a:r>
              <a:rPr lang="en-US" altLang="ja-JP" sz="1050" dirty="0" smtClean="0">
                <a:solidFill>
                  <a:prstClr val="black"/>
                </a:solidFill>
                <a:latin typeface="Arial" pitchFamily="34" charset="0"/>
              </a:rPr>
              <a:t>22</a:t>
            </a:r>
            <a:r>
              <a:rPr lang="ja-JP" altLang="en-US" sz="1050" dirty="0" smtClean="0">
                <a:solidFill>
                  <a:prstClr val="black"/>
                </a:solidFill>
                <a:latin typeface="Arial" pitchFamily="34" charset="0"/>
              </a:rPr>
              <a:t>年</a:t>
            </a:r>
            <a:r>
              <a:rPr lang="en-US" altLang="ja-JP" sz="1050" dirty="0" smtClean="0">
                <a:solidFill>
                  <a:prstClr val="black"/>
                </a:solidFill>
                <a:latin typeface="Arial" pitchFamily="34" charset="0"/>
              </a:rPr>
              <a:t>3</a:t>
            </a:r>
            <a:r>
              <a:rPr lang="ja-JP" altLang="en-US" sz="1050" dirty="0" smtClean="0">
                <a:solidFill>
                  <a:prstClr val="black"/>
                </a:solidFill>
                <a:latin typeface="Arial" pitchFamily="34" charset="0"/>
              </a:rPr>
              <a:t>月　</a:t>
            </a:r>
            <a:r>
              <a:rPr lang="en-US" altLang="ja-JP" sz="1050" dirty="0" smtClean="0">
                <a:solidFill>
                  <a:prstClr val="black"/>
                </a:solidFill>
                <a:latin typeface="Arial" pitchFamily="34" charset="0"/>
              </a:rPr>
              <a:t>※</a:t>
            </a:r>
            <a:r>
              <a:rPr lang="ja-JP" altLang="en-US" sz="1050" dirty="0" smtClean="0">
                <a:solidFill>
                  <a:prstClr val="black"/>
                </a:solidFill>
                <a:latin typeface="Arial" pitchFamily="34" charset="0"/>
              </a:rPr>
              <a:t>平成</a:t>
            </a:r>
            <a:r>
              <a:rPr lang="en-US" altLang="ja-JP" sz="1050" dirty="0" smtClean="0">
                <a:solidFill>
                  <a:prstClr val="black"/>
                </a:solidFill>
                <a:latin typeface="Arial" pitchFamily="34" charset="0"/>
              </a:rPr>
              <a:t>20</a:t>
            </a:r>
            <a:r>
              <a:rPr lang="ja-JP" altLang="en-US" sz="1050" dirty="0" smtClean="0">
                <a:solidFill>
                  <a:prstClr val="black"/>
                </a:solidFill>
                <a:latin typeface="Arial" pitchFamily="34" charset="0"/>
              </a:rPr>
              <a:t>年</a:t>
            </a:r>
            <a:r>
              <a:rPr lang="en-US" altLang="ja-JP" sz="1050" dirty="0" smtClean="0">
                <a:solidFill>
                  <a:prstClr val="black"/>
                </a:solidFill>
                <a:latin typeface="Arial" pitchFamily="34" charset="0"/>
              </a:rPr>
              <a:t>9</a:t>
            </a:r>
            <a:r>
              <a:rPr lang="ja-JP" altLang="en-US" sz="1050" dirty="0" smtClean="0">
                <a:solidFill>
                  <a:prstClr val="black"/>
                </a:solidFill>
                <a:latin typeface="Arial" pitchFamily="34" charset="0"/>
              </a:rPr>
              <a:t>月～平成</a:t>
            </a:r>
            <a:r>
              <a:rPr lang="en-US" altLang="ja-JP" sz="1050" dirty="0" smtClean="0">
                <a:solidFill>
                  <a:prstClr val="black"/>
                </a:solidFill>
                <a:latin typeface="Arial" pitchFamily="34" charset="0"/>
              </a:rPr>
              <a:t>21</a:t>
            </a:r>
            <a:r>
              <a:rPr lang="ja-JP" altLang="en-US" sz="1050" dirty="0" smtClean="0">
                <a:solidFill>
                  <a:prstClr val="black"/>
                </a:solidFill>
                <a:latin typeface="Arial" pitchFamily="34" charset="0"/>
              </a:rPr>
              <a:t>年</a:t>
            </a:r>
            <a:r>
              <a:rPr lang="en-US" altLang="ja-JP" sz="1050" dirty="0" smtClean="0">
                <a:solidFill>
                  <a:prstClr val="black"/>
                </a:solidFill>
                <a:latin typeface="Arial" pitchFamily="34" charset="0"/>
              </a:rPr>
              <a:t>8</a:t>
            </a:r>
            <a:r>
              <a:rPr lang="ja-JP" altLang="en-US" sz="1050" dirty="0" smtClean="0">
                <a:solidFill>
                  <a:prstClr val="black"/>
                </a:solidFill>
                <a:latin typeface="Arial" pitchFamily="34" charset="0"/>
              </a:rPr>
              <a:t>月の新規入所者</a:t>
            </a:r>
            <a:endParaRPr lang="ja-JP" altLang="en-US" sz="1050" dirty="0">
              <a:solidFill>
                <a:prstClr val="black"/>
              </a:solidFill>
              <a:latin typeface="Arial" pitchFamily="34" charset="0"/>
            </a:endParaRPr>
          </a:p>
        </p:txBody>
      </p:sp>
      <p:sp>
        <p:nvSpPr>
          <p:cNvPr id="6" name="テキスト ボックス 5"/>
          <p:cNvSpPr txBox="1"/>
          <p:nvPr/>
        </p:nvSpPr>
        <p:spPr>
          <a:xfrm>
            <a:off x="108105" y="1399153"/>
            <a:ext cx="2906860" cy="369332"/>
          </a:xfrm>
          <a:prstGeom prst="rect">
            <a:avLst/>
          </a:prstGeom>
          <a:noFill/>
        </p:spPr>
        <p:txBody>
          <a:bodyPr wrap="square" rtlCol="0">
            <a:spAutoFit/>
          </a:bodyPr>
          <a:lstStyle/>
          <a:p>
            <a:pPr fontAlgn="base">
              <a:spcBef>
                <a:spcPct val="0"/>
              </a:spcBef>
              <a:spcAft>
                <a:spcPct val="0"/>
              </a:spcAft>
            </a:pPr>
            <a:r>
              <a:rPr lang="ja-JP" altLang="en-US" u="sng" dirty="0" smtClean="0">
                <a:solidFill>
                  <a:prstClr val="black"/>
                </a:solidFill>
                <a:latin typeface="Arial" pitchFamily="34" charset="0"/>
              </a:rPr>
              <a:t>１．特別養護老人ホーム</a:t>
            </a:r>
            <a:endParaRPr lang="ja-JP" altLang="en-US" u="sng" dirty="0">
              <a:solidFill>
                <a:prstClr val="black"/>
              </a:solidFill>
              <a:latin typeface="Arial" pitchFamily="34" charset="0"/>
            </a:endParaRPr>
          </a:p>
        </p:txBody>
      </p:sp>
      <p:sp>
        <p:nvSpPr>
          <p:cNvPr id="14" name="正方形/長方形 13"/>
          <p:cNvSpPr/>
          <p:nvPr/>
        </p:nvSpPr>
        <p:spPr>
          <a:xfrm rot="5400000">
            <a:off x="-159568" y="638132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7232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5488" y="1041258"/>
            <a:ext cx="2808312" cy="646331"/>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＜平均在所日数＞</a:t>
            </a:r>
            <a:endParaRPr lang="en-US" altLang="ja-JP" dirty="0" smtClean="0">
              <a:solidFill>
                <a:prstClr val="black"/>
              </a:solidFill>
              <a:latin typeface="Arial" pitchFamily="34" charset="0"/>
            </a:endParaRPr>
          </a:p>
          <a:p>
            <a:pPr algn="r" fontAlgn="base">
              <a:spcBef>
                <a:spcPct val="0"/>
              </a:spcBef>
              <a:spcAft>
                <a:spcPct val="0"/>
              </a:spcAft>
            </a:pPr>
            <a:r>
              <a:rPr lang="ja-JP" altLang="en-US" dirty="0" smtClean="0">
                <a:solidFill>
                  <a:prstClr val="black"/>
                </a:solidFill>
                <a:latin typeface="Arial" pitchFamily="34" charset="0"/>
              </a:rPr>
              <a:t>３２９．３日</a:t>
            </a:r>
            <a:endParaRPr lang="ja-JP" altLang="en-US" dirty="0">
              <a:solidFill>
                <a:prstClr val="black"/>
              </a:solidFill>
              <a:latin typeface="Arial" pitchFamily="34" charset="0"/>
            </a:endParaRPr>
          </a:p>
        </p:txBody>
      </p:sp>
      <p:sp>
        <p:nvSpPr>
          <p:cNvPr id="9" name="テキスト ボックス 8"/>
          <p:cNvSpPr txBox="1"/>
          <p:nvPr/>
        </p:nvSpPr>
        <p:spPr>
          <a:xfrm>
            <a:off x="4010736" y="1000854"/>
            <a:ext cx="2808312" cy="369332"/>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＜在所期間の分布＞</a:t>
            </a:r>
            <a:endParaRPr lang="ja-JP" altLang="en-US" dirty="0">
              <a:solidFill>
                <a:prstClr val="black"/>
              </a:solidFill>
              <a:latin typeface="Arial" pitchFamily="34" charset="0"/>
            </a:endParaRPr>
          </a:p>
        </p:txBody>
      </p:sp>
      <p:sp>
        <p:nvSpPr>
          <p:cNvPr id="10" name="テキスト ボックス 9"/>
          <p:cNvSpPr txBox="1"/>
          <p:nvPr/>
        </p:nvSpPr>
        <p:spPr>
          <a:xfrm>
            <a:off x="3081756" y="6592171"/>
            <a:ext cx="6696744" cy="276999"/>
          </a:xfrm>
          <a:prstGeom prst="rect">
            <a:avLst/>
          </a:prstGeom>
          <a:noFill/>
        </p:spPr>
        <p:txBody>
          <a:bodyPr wrap="square" rtlCol="0">
            <a:spAutoFit/>
          </a:bodyPr>
          <a:lstStyle/>
          <a:p>
            <a:pPr algn="r" fontAlgn="base">
              <a:spcBef>
                <a:spcPct val="0"/>
              </a:spcBef>
              <a:spcAft>
                <a:spcPct val="0"/>
              </a:spcAft>
            </a:pPr>
            <a:r>
              <a:rPr lang="ja-JP" altLang="en-US" sz="1200" dirty="0" smtClean="0">
                <a:solidFill>
                  <a:prstClr val="black"/>
                </a:solidFill>
                <a:latin typeface="Arial" pitchFamily="34" charset="0"/>
              </a:rPr>
              <a:t>出典：介護サービス施設・事業所調査（平成</a:t>
            </a:r>
            <a:r>
              <a:rPr lang="en-US" altLang="ja-JP" sz="1200" dirty="0" smtClean="0">
                <a:solidFill>
                  <a:prstClr val="black"/>
                </a:solidFill>
                <a:latin typeface="Arial" pitchFamily="34" charset="0"/>
              </a:rPr>
              <a:t>22</a:t>
            </a:r>
            <a:r>
              <a:rPr lang="ja-JP" altLang="en-US" sz="1200" dirty="0" smtClean="0">
                <a:solidFill>
                  <a:prstClr val="black"/>
                </a:solidFill>
                <a:latin typeface="Arial" pitchFamily="34" charset="0"/>
              </a:rPr>
              <a:t>年</a:t>
            </a:r>
            <a:r>
              <a:rPr lang="en-US" altLang="ja-JP" sz="1200" dirty="0" smtClean="0">
                <a:solidFill>
                  <a:prstClr val="black"/>
                </a:solidFill>
                <a:latin typeface="Arial" pitchFamily="34" charset="0"/>
              </a:rPr>
              <a:t>9</a:t>
            </a:r>
            <a:r>
              <a:rPr lang="ja-JP" altLang="en-US" sz="1200" dirty="0" smtClean="0">
                <a:solidFill>
                  <a:prstClr val="black"/>
                </a:solidFill>
                <a:latin typeface="Arial" pitchFamily="34" charset="0"/>
              </a:rPr>
              <a:t>月）</a:t>
            </a:r>
            <a:endParaRPr lang="ja-JP" altLang="en-US" sz="1200" dirty="0">
              <a:solidFill>
                <a:prstClr val="black"/>
              </a:solidFill>
              <a:latin typeface="Arial" pitchFamily="34" charset="0"/>
            </a:endParaRPr>
          </a:p>
        </p:txBody>
      </p:sp>
      <p:sp>
        <p:nvSpPr>
          <p:cNvPr id="11" name="タイトル 3"/>
          <p:cNvSpPr txBox="1">
            <a:spLocks/>
          </p:cNvSpPr>
          <p:nvPr/>
        </p:nvSpPr>
        <p:spPr>
          <a:xfrm>
            <a:off x="260479" y="40682"/>
            <a:ext cx="9517057" cy="665807"/>
          </a:xfrm>
          <a:prstGeom prst="rect">
            <a:avLst/>
          </a:prstGeom>
          <a:ln w="19050">
            <a:solidFill>
              <a:schemeClr val="tx1"/>
            </a:solidFill>
          </a:ln>
        </p:spPr>
        <p:txBody>
          <a:bodyPr vert="horz" lIns="91440" tIns="45720" rIns="91440" bIns="45720" rtlCol="0" anchor="ctr">
            <a:noAutofit/>
          </a:bodyPr>
          <a:lstStyle/>
          <a:p>
            <a:pPr marL="177800" indent="-177800" fontAlgn="base">
              <a:spcBef>
                <a:spcPct val="0"/>
              </a:spcBef>
              <a:spcAft>
                <a:spcPct val="0"/>
              </a:spcAft>
            </a:pPr>
            <a:r>
              <a:rPr lang="ja-JP" altLang="en-US" dirty="0" smtClean="0">
                <a:solidFill>
                  <a:prstClr val="black"/>
                </a:solidFill>
                <a:latin typeface="Arial" pitchFamily="34" charset="0"/>
              </a:rPr>
              <a:t>○　老人保健施設の平均在所日数は約</a:t>
            </a:r>
            <a:r>
              <a:rPr lang="en-US" altLang="ja-JP" dirty="0" smtClean="0">
                <a:solidFill>
                  <a:prstClr val="black"/>
                </a:solidFill>
                <a:latin typeface="Arial" pitchFamily="34" charset="0"/>
              </a:rPr>
              <a:t>329</a:t>
            </a:r>
            <a:r>
              <a:rPr lang="ja-JP" altLang="en-US" dirty="0" smtClean="0">
                <a:solidFill>
                  <a:prstClr val="black"/>
                </a:solidFill>
                <a:latin typeface="Arial" pitchFamily="34" charset="0"/>
              </a:rPr>
              <a:t>日、介護療養型医療施設の平均在所日数は</a:t>
            </a:r>
            <a:r>
              <a:rPr lang="en-US" altLang="ja-JP" dirty="0" smtClean="0">
                <a:solidFill>
                  <a:prstClr val="black"/>
                </a:solidFill>
                <a:latin typeface="Arial" pitchFamily="34" charset="0"/>
              </a:rPr>
              <a:t>412</a:t>
            </a:r>
            <a:r>
              <a:rPr lang="ja-JP" altLang="en-US" dirty="0" smtClean="0">
                <a:solidFill>
                  <a:prstClr val="black"/>
                </a:solidFill>
                <a:latin typeface="Arial" pitchFamily="34" charset="0"/>
              </a:rPr>
              <a:t>日となっている。</a:t>
            </a:r>
            <a:endParaRPr lang="en-US" altLang="ja-JP" dirty="0" smtClean="0">
              <a:solidFill>
                <a:prstClr val="black"/>
              </a:solidFill>
              <a:latin typeface="Arial" pitchFamily="34" charset="0"/>
            </a:endParaRPr>
          </a:p>
        </p:txBody>
      </p:sp>
      <p:sp>
        <p:nvSpPr>
          <p:cNvPr id="6" name="テキスト ボックス 5"/>
          <p:cNvSpPr txBox="1"/>
          <p:nvPr/>
        </p:nvSpPr>
        <p:spPr>
          <a:xfrm>
            <a:off x="178491" y="709815"/>
            <a:ext cx="2906860" cy="369332"/>
          </a:xfrm>
          <a:prstGeom prst="rect">
            <a:avLst/>
          </a:prstGeom>
          <a:noFill/>
        </p:spPr>
        <p:txBody>
          <a:bodyPr wrap="square" rtlCol="0">
            <a:spAutoFit/>
          </a:bodyPr>
          <a:lstStyle/>
          <a:p>
            <a:pPr fontAlgn="base">
              <a:spcBef>
                <a:spcPct val="0"/>
              </a:spcBef>
              <a:spcAft>
                <a:spcPct val="0"/>
              </a:spcAft>
            </a:pPr>
            <a:r>
              <a:rPr lang="ja-JP" altLang="en-US" u="sng" dirty="0">
                <a:solidFill>
                  <a:prstClr val="black"/>
                </a:solidFill>
                <a:latin typeface="Arial" pitchFamily="34" charset="0"/>
              </a:rPr>
              <a:t>２</a:t>
            </a:r>
            <a:r>
              <a:rPr lang="ja-JP" altLang="en-US" u="sng" dirty="0" smtClean="0">
                <a:solidFill>
                  <a:prstClr val="black"/>
                </a:solidFill>
                <a:latin typeface="Arial" pitchFamily="34" charset="0"/>
              </a:rPr>
              <a:t>．老人保健施設</a:t>
            </a:r>
            <a:endParaRPr lang="ja-JP" altLang="en-US" u="sng" dirty="0">
              <a:solidFill>
                <a:prstClr val="black"/>
              </a:solidFill>
              <a:latin typeface="Arial" pitchFamily="34" charset="0"/>
            </a:endParaRPr>
          </a:p>
        </p:txBody>
      </p:sp>
      <p:graphicFrame>
        <p:nvGraphicFramePr>
          <p:cNvPr id="14" name="表 13"/>
          <p:cNvGraphicFramePr>
            <a:graphicFrameLocks noGrp="1"/>
          </p:cNvGraphicFramePr>
          <p:nvPr>
            <p:extLst>
              <p:ext uri="{D42A27DB-BD31-4B8C-83A1-F6EECF244321}">
                <p14:modId xmlns:p14="http://schemas.microsoft.com/office/powerpoint/2010/main" val="11798132"/>
              </p:ext>
            </p:extLst>
          </p:nvPr>
        </p:nvGraphicFramePr>
        <p:xfrm>
          <a:off x="4781101" y="1431417"/>
          <a:ext cx="4558231" cy="2228850"/>
        </p:xfrm>
        <a:graphic>
          <a:graphicData uri="http://schemas.openxmlformats.org/drawingml/2006/table">
            <a:tbl>
              <a:tblPr/>
              <a:tblGrid>
                <a:gridCol w="1911517"/>
                <a:gridCol w="882238"/>
                <a:gridCol w="882238"/>
                <a:gridCol w="882238"/>
              </a:tblGrid>
              <a:tr h="196808">
                <a:tc>
                  <a:txBody>
                    <a:bodyPr/>
                    <a:lstStyle/>
                    <a:p>
                      <a:pPr algn="ctr" fontAlgn="ctr"/>
                      <a:r>
                        <a:rPr lang="ja-JP" altLang="en-US" sz="1400" b="0" i="0" u="none" strike="noStrike" dirty="0">
                          <a:solidFill>
                            <a:srgbClr val="000000"/>
                          </a:solidFill>
                          <a:effectLst/>
                          <a:latin typeface="+mn-ea"/>
                          <a:ea typeface="+mn-ea"/>
                        </a:rPr>
                        <a:t>在所期間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n-ea"/>
                          <a:ea typeface="+mn-ea"/>
                        </a:rPr>
                        <a:t>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n-ea"/>
                          <a:ea typeface="+mn-ea"/>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n-ea"/>
                          <a:ea typeface="+mn-ea"/>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３ か 月 未 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5363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37%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37%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３か月～６か月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2857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57%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６か月～ １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2087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15%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72%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dirty="0">
                          <a:solidFill>
                            <a:srgbClr val="000000"/>
                          </a:solidFill>
                          <a:effectLst/>
                          <a:latin typeface="+mn-ea"/>
                          <a:ea typeface="+mn-ea"/>
                        </a:rPr>
                        <a:t>　１ 年 ～ ２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2087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15%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２ 年 ～ ３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1003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94%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３ 年 ～ ４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381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96%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４ 年 ～ ５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250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98%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５　年　以　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275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100%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zh-TW" altLang="en-US" sz="1400" b="0" i="0" u="none" strike="noStrike" dirty="0">
                          <a:solidFill>
                            <a:srgbClr val="000000"/>
                          </a:solidFill>
                          <a:effectLst/>
                          <a:latin typeface="+mn-ea"/>
                          <a:ea typeface="+mn-ea"/>
                        </a:rPr>
                        <a:t>　不　　　　　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1456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mn-ea"/>
                          <a:ea typeface="+mn-ea"/>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n-ea"/>
                          <a:ea typeface="+mn-ea"/>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テキスト ボックス 14"/>
          <p:cNvSpPr txBox="1"/>
          <p:nvPr/>
        </p:nvSpPr>
        <p:spPr>
          <a:xfrm>
            <a:off x="205489" y="3571002"/>
            <a:ext cx="2906860" cy="369332"/>
          </a:xfrm>
          <a:prstGeom prst="rect">
            <a:avLst/>
          </a:prstGeom>
          <a:noFill/>
        </p:spPr>
        <p:txBody>
          <a:bodyPr wrap="square" rtlCol="0">
            <a:spAutoFit/>
          </a:bodyPr>
          <a:lstStyle/>
          <a:p>
            <a:pPr fontAlgn="base">
              <a:spcBef>
                <a:spcPct val="0"/>
              </a:spcBef>
              <a:spcAft>
                <a:spcPct val="0"/>
              </a:spcAft>
            </a:pPr>
            <a:r>
              <a:rPr lang="ja-JP" altLang="en-US" u="sng" dirty="0" smtClean="0">
                <a:solidFill>
                  <a:prstClr val="black"/>
                </a:solidFill>
                <a:latin typeface="Arial" pitchFamily="34" charset="0"/>
              </a:rPr>
              <a:t>３．介護療養型医療施設</a:t>
            </a:r>
            <a:endParaRPr lang="ja-JP" altLang="en-US" u="sng" dirty="0">
              <a:solidFill>
                <a:prstClr val="black"/>
              </a:solidFill>
              <a:latin typeface="Arial" pitchFamily="34" charset="0"/>
            </a:endParaRPr>
          </a:p>
        </p:txBody>
      </p:sp>
      <p:sp>
        <p:nvSpPr>
          <p:cNvPr id="16" name="テキスト ボックス 15"/>
          <p:cNvSpPr txBox="1"/>
          <p:nvPr/>
        </p:nvSpPr>
        <p:spPr>
          <a:xfrm>
            <a:off x="341970" y="3940339"/>
            <a:ext cx="2808312" cy="646331"/>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＜平均在所日数＞</a:t>
            </a:r>
            <a:endParaRPr lang="en-US" altLang="ja-JP" dirty="0" smtClean="0">
              <a:solidFill>
                <a:prstClr val="black"/>
              </a:solidFill>
              <a:latin typeface="Arial" pitchFamily="34" charset="0"/>
            </a:endParaRPr>
          </a:p>
          <a:p>
            <a:pPr algn="r" fontAlgn="base">
              <a:spcBef>
                <a:spcPct val="0"/>
              </a:spcBef>
              <a:spcAft>
                <a:spcPct val="0"/>
              </a:spcAft>
            </a:pPr>
            <a:r>
              <a:rPr lang="ja-JP" altLang="en-US" dirty="0">
                <a:solidFill>
                  <a:prstClr val="black"/>
                </a:solidFill>
                <a:latin typeface="Arial" pitchFamily="34" charset="0"/>
              </a:rPr>
              <a:t>４１２</a:t>
            </a:r>
            <a:r>
              <a:rPr lang="ja-JP" altLang="en-US" dirty="0" smtClean="0">
                <a:solidFill>
                  <a:prstClr val="black"/>
                </a:solidFill>
                <a:latin typeface="Arial" pitchFamily="34" charset="0"/>
              </a:rPr>
              <a:t>日</a:t>
            </a:r>
            <a:endParaRPr lang="ja-JP" altLang="en-US" dirty="0">
              <a:solidFill>
                <a:prstClr val="black"/>
              </a:solidFill>
              <a:latin typeface="Arial" pitchFamily="34" charset="0"/>
            </a:endParaRPr>
          </a:p>
        </p:txBody>
      </p:sp>
      <p:sp>
        <p:nvSpPr>
          <p:cNvPr id="17" name="テキスト ボックス 16"/>
          <p:cNvSpPr txBox="1"/>
          <p:nvPr/>
        </p:nvSpPr>
        <p:spPr>
          <a:xfrm>
            <a:off x="4010736" y="3883513"/>
            <a:ext cx="2808312" cy="369332"/>
          </a:xfrm>
          <a:prstGeom prst="rect">
            <a:avLst/>
          </a:prstGeom>
          <a:noFill/>
        </p:spPr>
        <p:txBody>
          <a:bodyPr wrap="square" rtlCol="0">
            <a:spAutoFit/>
          </a:bodyPr>
          <a:lstStyle/>
          <a:p>
            <a:pPr algn="ctr" fontAlgn="base">
              <a:spcBef>
                <a:spcPct val="0"/>
              </a:spcBef>
              <a:spcAft>
                <a:spcPct val="0"/>
              </a:spcAft>
            </a:pPr>
            <a:r>
              <a:rPr lang="ja-JP" altLang="en-US" dirty="0" smtClean="0">
                <a:solidFill>
                  <a:prstClr val="black"/>
                </a:solidFill>
                <a:latin typeface="Arial" pitchFamily="34" charset="0"/>
              </a:rPr>
              <a:t>＜在所期間の分布＞</a:t>
            </a:r>
            <a:endParaRPr lang="ja-JP" altLang="en-US" dirty="0">
              <a:solidFill>
                <a:prstClr val="black"/>
              </a:solidFill>
              <a:latin typeface="Arial" pitchFamily="34" charset="0"/>
            </a:endParaRPr>
          </a:p>
        </p:txBody>
      </p:sp>
      <p:graphicFrame>
        <p:nvGraphicFramePr>
          <p:cNvPr id="18" name="表 17"/>
          <p:cNvGraphicFramePr>
            <a:graphicFrameLocks noGrp="1"/>
          </p:cNvGraphicFramePr>
          <p:nvPr>
            <p:extLst>
              <p:ext uri="{D42A27DB-BD31-4B8C-83A1-F6EECF244321}">
                <p14:modId xmlns:p14="http://schemas.microsoft.com/office/powerpoint/2010/main" val="2265936983"/>
              </p:ext>
            </p:extLst>
          </p:nvPr>
        </p:nvGraphicFramePr>
        <p:xfrm>
          <a:off x="4808991" y="4233551"/>
          <a:ext cx="4536504" cy="2228850"/>
        </p:xfrm>
        <a:graphic>
          <a:graphicData uri="http://schemas.openxmlformats.org/drawingml/2006/table">
            <a:tbl>
              <a:tblPr/>
              <a:tblGrid>
                <a:gridCol w="1902405"/>
                <a:gridCol w="878033"/>
                <a:gridCol w="878033"/>
                <a:gridCol w="878033"/>
              </a:tblGrid>
              <a:tr h="171450">
                <a:tc>
                  <a:txBody>
                    <a:bodyPr/>
                    <a:lstStyle/>
                    <a:p>
                      <a:pPr algn="ctr" fontAlgn="ctr"/>
                      <a:r>
                        <a:rPr lang="ja-JP" altLang="en-US" sz="1400" b="0" i="0" u="none" strike="noStrike" dirty="0">
                          <a:solidFill>
                            <a:srgbClr val="000000"/>
                          </a:solidFill>
                          <a:effectLst/>
                          <a:latin typeface="ＭＳ Ｐゴシック"/>
                        </a:rPr>
                        <a:t>在所期間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３ か 月 未 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1240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３か月～６か月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602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57%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６か月～ １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419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70%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１ 年 ～ ２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450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84%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２ 年 ～ ３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189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89%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３ 年 ～ ４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114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93%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４ 年 ～ ５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68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95%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５　年　以　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159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zh-TW" altLang="en-US" sz="1400" b="0" i="0" u="none" strike="noStrike">
                          <a:solidFill>
                            <a:srgbClr val="000000"/>
                          </a:solidFill>
                          <a:effectLst/>
                          <a:latin typeface="ＭＳ Ｐゴシック"/>
                        </a:rPr>
                        <a:t>　不　　　　　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169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正方形/長方形 11"/>
          <p:cNvSpPr/>
          <p:nvPr/>
        </p:nvSpPr>
        <p:spPr>
          <a:xfrm rot="5400000">
            <a:off x="-231577"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2632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9982" y="2564904"/>
            <a:ext cx="99060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solidFill>
                  <a:prstClr val="black"/>
                </a:solidFill>
                <a:latin typeface="ＭＳ Ｐゴシック"/>
              </a:rPr>
              <a:t>（参考）高齢者夫婦</a:t>
            </a:r>
            <a:r>
              <a:rPr lang="ja-JP" altLang="en-US" sz="1600" dirty="0">
                <a:solidFill>
                  <a:prstClr val="black"/>
                </a:solidFill>
                <a:latin typeface="ＭＳ Ｐゴシック"/>
              </a:rPr>
              <a:t>世帯</a:t>
            </a:r>
            <a:r>
              <a:rPr lang="ja-JP" altLang="en-US" sz="1600" dirty="0" smtClean="0">
                <a:solidFill>
                  <a:prstClr val="black"/>
                </a:solidFill>
                <a:latin typeface="ＭＳ Ｐゴシック"/>
              </a:rPr>
              <a:t>の貯蓄現在高等の状況</a:t>
            </a:r>
            <a:endParaRPr lang="ja-JP" altLang="en-US" sz="1600" dirty="0">
              <a:solidFill>
                <a:prstClr val="black"/>
              </a:solidFill>
              <a:latin typeface="ＭＳ Ｐゴシック"/>
            </a:endParaRPr>
          </a:p>
        </p:txBody>
      </p:sp>
      <p:grpSp>
        <p:nvGrpSpPr>
          <p:cNvPr id="3" name="グループ化 2"/>
          <p:cNvGrpSpPr/>
          <p:nvPr/>
        </p:nvGrpSpPr>
        <p:grpSpPr>
          <a:xfrm>
            <a:off x="530416" y="2831077"/>
            <a:ext cx="9119131" cy="3978326"/>
            <a:chOff x="269159" y="1844824"/>
            <a:chExt cx="9148337" cy="4608512"/>
          </a:xfrm>
        </p:grpSpPr>
        <p:graphicFrame>
          <p:nvGraphicFramePr>
            <p:cNvPr id="4" name="グラフ 3"/>
            <p:cNvGraphicFramePr>
              <a:graphicFrameLocks/>
            </p:cNvGraphicFramePr>
            <p:nvPr>
              <p:extLst>
                <p:ext uri="{D42A27DB-BD31-4B8C-83A1-F6EECF244321}">
                  <p14:modId xmlns:p14="http://schemas.microsoft.com/office/powerpoint/2010/main" val="3564086508"/>
                </p:ext>
              </p:extLst>
            </p:nvPr>
          </p:nvGraphicFramePr>
          <p:xfrm>
            <a:off x="269159" y="1844824"/>
            <a:ext cx="9148337" cy="2706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44510243"/>
                </p:ext>
              </p:extLst>
            </p:nvPr>
          </p:nvGraphicFramePr>
          <p:xfrm>
            <a:off x="341087" y="4391801"/>
            <a:ext cx="9004401" cy="2061535"/>
          </p:xfrm>
          <a:graphic>
            <a:graphicData uri="http://schemas.openxmlformats.org/drawingml/2006/chart">
              <c:chart xmlns:c="http://schemas.openxmlformats.org/drawingml/2006/chart" xmlns:r="http://schemas.openxmlformats.org/officeDocument/2006/relationships" r:id="rId3"/>
            </a:graphicData>
          </a:graphic>
        </p:graphicFrame>
        <p:sp>
          <p:nvSpPr>
            <p:cNvPr id="9" name="円/楕円 8"/>
            <p:cNvSpPr/>
            <p:nvPr/>
          </p:nvSpPr>
          <p:spPr>
            <a:xfrm>
              <a:off x="816650" y="3573158"/>
              <a:ext cx="2009160" cy="136801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1" name="テキスト ボックス 10"/>
          <p:cNvSpPr txBox="1"/>
          <p:nvPr/>
        </p:nvSpPr>
        <p:spPr>
          <a:xfrm>
            <a:off x="6537178" y="6406331"/>
            <a:ext cx="2534474" cy="276999"/>
          </a:xfrm>
          <a:prstGeom prst="rect">
            <a:avLst/>
          </a:prstGeom>
          <a:noFill/>
        </p:spPr>
        <p:txBody>
          <a:bodyPr wrap="square" rtlCol="0">
            <a:spAutoFit/>
          </a:bodyPr>
          <a:lstStyle/>
          <a:p>
            <a:r>
              <a:rPr lang="ja-JP" altLang="en-US" sz="1200" dirty="0" smtClean="0">
                <a:solidFill>
                  <a:prstClr val="black"/>
                </a:solidFill>
              </a:rPr>
              <a:t>出典：平成</a:t>
            </a:r>
            <a:r>
              <a:rPr lang="en-US" altLang="ja-JP" sz="1200" dirty="0" smtClean="0">
                <a:solidFill>
                  <a:prstClr val="black"/>
                </a:solidFill>
              </a:rPr>
              <a:t>21</a:t>
            </a:r>
            <a:r>
              <a:rPr lang="ja-JP" altLang="en-US" sz="1200" dirty="0" smtClean="0">
                <a:solidFill>
                  <a:prstClr val="black"/>
                </a:solidFill>
              </a:rPr>
              <a:t>年全国消費実態調査</a:t>
            </a:r>
            <a:endParaRPr lang="ja-JP" altLang="en-US" sz="1200" dirty="0">
              <a:solidFill>
                <a:prstClr val="black"/>
              </a:solidFill>
            </a:endParaRPr>
          </a:p>
        </p:txBody>
      </p:sp>
      <p:sp>
        <p:nvSpPr>
          <p:cNvPr id="10" name="テキスト ボックス 9"/>
          <p:cNvSpPr txBox="1"/>
          <p:nvPr/>
        </p:nvSpPr>
        <p:spPr>
          <a:xfrm>
            <a:off x="34482" y="692696"/>
            <a:ext cx="9743054" cy="1769715"/>
          </a:xfrm>
          <a:prstGeom prst="rect">
            <a:avLst/>
          </a:prstGeom>
          <a:noFill/>
          <a:ln>
            <a:solidFill>
              <a:schemeClr val="tx1"/>
            </a:solidFill>
          </a:ln>
        </p:spPr>
        <p:txBody>
          <a:bodyPr wrap="square" bIns="0" rtlCol="0">
            <a:spAutoFit/>
          </a:bodyPr>
          <a:lstStyle/>
          <a:p>
            <a:r>
              <a:rPr lang="ja-JP" altLang="en-US" sz="1600" dirty="0" smtClean="0">
                <a:solidFill>
                  <a:prstClr val="black"/>
                </a:solidFill>
              </a:rPr>
              <a:t>＜</a:t>
            </a:r>
            <a:r>
              <a:rPr lang="ja-JP" altLang="en-US" sz="1600" dirty="0">
                <a:solidFill>
                  <a:prstClr val="black"/>
                </a:solidFill>
              </a:rPr>
              <a:t>対象と</a:t>
            </a:r>
            <a:r>
              <a:rPr lang="ja-JP" altLang="en-US" sz="1600" dirty="0" smtClean="0">
                <a:solidFill>
                  <a:prstClr val="black"/>
                </a:solidFill>
              </a:rPr>
              <a:t>する</a:t>
            </a:r>
            <a:r>
              <a:rPr lang="ja-JP" altLang="en-US" sz="1600" dirty="0">
                <a:solidFill>
                  <a:prstClr val="black"/>
                </a:solidFill>
              </a:rPr>
              <a:t>預貯金等</a:t>
            </a:r>
            <a:r>
              <a:rPr lang="ja-JP" altLang="en-US" sz="1600" dirty="0" smtClean="0">
                <a:solidFill>
                  <a:prstClr val="black"/>
                </a:solidFill>
              </a:rPr>
              <a:t>の種類について＞</a:t>
            </a:r>
            <a:endParaRPr lang="en-US" altLang="ja-JP" sz="1600" dirty="0" smtClean="0">
              <a:solidFill>
                <a:prstClr val="black"/>
              </a:solidFill>
            </a:endParaRPr>
          </a:p>
          <a:p>
            <a:pPr marL="174625" indent="-174625"/>
            <a:r>
              <a:rPr lang="ja-JP" altLang="en-US" sz="1600" dirty="0" smtClean="0">
                <a:solidFill>
                  <a:prstClr val="black"/>
                </a:solidFill>
              </a:rPr>
              <a:t>○　預貯金、有価証券その他の現金を対象とする。</a:t>
            </a:r>
            <a:endParaRPr lang="en-US" altLang="ja-JP" sz="1600" dirty="0" smtClean="0">
              <a:solidFill>
                <a:prstClr val="black"/>
              </a:solidFill>
            </a:endParaRPr>
          </a:p>
          <a:p>
            <a:pPr marL="174625" indent="-174625"/>
            <a:r>
              <a:rPr lang="ja-JP" altLang="en-US" sz="1600" dirty="0">
                <a:solidFill>
                  <a:prstClr val="black"/>
                </a:solidFill>
              </a:rPr>
              <a:t>○　負債がある場合には</a:t>
            </a:r>
            <a:r>
              <a:rPr lang="ja-JP" altLang="en-US" sz="1600" dirty="0" smtClean="0">
                <a:solidFill>
                  <a:prstClr val="black"/>
                </a:solidFill>
              </a:rPr>
              <a:t>、確認書類を添えて申告の上、</a:t>
            </a:r>
            <a:r>
              <a:rPr lang="ja-JP" altLang="en-US" sz="1600" dirty="0">
                <a:solidFill>
                  <a:prstClr val="black"/>
                </a:solidFill>
              </a:rPr>
              <a:t>預貯金等の額と相殺</a:t>
            </a:r>
            <a:r>
              <a:rPr lang="ja-JP" altLang="en-US" sz="1600" dirty="0" smtClean="0">
                <a:solidFill>
                  <a:prstClr val="black"/>
                </a:solidFill>
              </a:rPr>
              <a:t>する。</a:t>
            </a:r>
            <a:endParaRPr lang="en-US" altLang="ja-JP" sz="1600" dirty="0">
              <a:solidFill>
                <a:prstClr val="black"/>
              </a:solidFill>
            </a:endParaRPr>
          </a:p>
          <a:p>
            <a:pPr marL="352425" indent="-174625"/>
            <a:r>
              <a:rPr lang="en-US" altLang="ja-JP" sz="1600" dirty="0">
                <a:solidFill>
                  <a:prstClr val="black"/>
                </a:solidFill>
              </a:rPr>
              <a:t>※</a:t>
            </a:r>
            <a:r>
              <a:rPr lang="ja-JP" altLang="en-US" sz="1600" dirty="0">
                <a:solidFill>
                  <a:prstClr val="black"/>
                </a:solidFill>
              </a:rPr>
              <a:t>　低所得高齢者の金融資産の大部分は預貯金であり、負債がある者も少ないので、こうしたケースは比較的希であると考えられる。</a:t>
            </a:r>
            <a:endParaRPr lang="en-US" altLang="ja-JP" sz="1600" dirty="0">
              <a:solidFill>
                <a:prstClr val="black"/>
              </a:solidFill>
            </a:endParaRPr>
          </a:p>
          <a:p>
            <a:pPr marL="174625" indent="-174625"/>
            <a:r>
              <a:rPr lang="ja-JP" altLang="en-US" sz="1600" dirty="0" smtClean="0">
                <a:solidFill>
                  <a:prstClr val="black"/>
                </a:solidFill>
              </a:rPr>
              <a:t>＜対象外とする資産の種類について＞</a:t>
            </a:r>
            <a:endParaRPr lang="en-US" altLang="ja-JP" sz="1600" dirty="0" smtClean="0">
              <a:solidFill>
                <a:prstClr val="black"/>
              </a:solidFill>
            </a:endParaRPr>
          </a:p>
          <a:p>
            <a:pPr marL="174625" indent="-174625"/>
            <a:r>
              <a:rPr lang="ja-JP" altLang="en-US" sz="1600" dirty="0" smtClean="0">
                <a:solidFill>
                  <a:prstClr val="black"/>
                </a:solidFill>
              </a:rPr>
              <a:t>○</a:t>
            </a:r>
            <a:r>
              <a:rPr lang="ja-JP" altLang="en-US" sz="1600" dirty="0">
                <a:solidFill>
                  <a:prstClr val="black"/>
                </a:solidFill>
              </a:rPr>
              <a:t>　</a:t>
            </a:r>
            <a:r>
              <a:rPr lang="ja-JP" altLang="en-US" sz="1600" dirty="0" smtClean="0">
                <a:solidFill>
                  <a:prstClr val="black"/>
                </a:solidFill>
              </a:rPr>
              <a:t>生命</a:t>
            </a:r>
            <a:r>
              <a:rPr lang="ja-JP" altLang="en-US" sz="1600" dirty="0">
                <a:solidFill>
                  <a:prstClr val="black"/>
                </a:solidFill>
              </a:rPr>
              <a:t>保険等を保有している場合があるが、保険</a:t>
            </a:r>
            <a:r>
              <a:rPr lang="ja-JP" altLang="en-US" sz="1600" dirty="0" smtClean="0">
                <a:solidFill>
                  <a:prstClr val="black"/>
                </a:solidFill>
              </a:rPr>
              <a:t>事故に対する</a:t>
            </a:r>
            <a:r>
              <a:rPr lang="ja-JP" altLang="en-US" sz="1600" dirty="0">
                <a:solidFill>
                  <a:prstClr val="black"/>
                </a:solidFill>
              </a:rPr>
              <a:t>保障</a:t>
            </a:r>
            <a:r>
              <a:rPr lang="ja-JP" altLang="en-US" sz="1600" dirty="0" smtClean="0">
                <a:solidFill>
                  <a:prstClr val="black"/>
                </a:solidFill>
              </a:rPr>
              <a:t>を目的とする資産は、対象</a:t>
            </a:r>
            <a:r>
              <a:rPr lang="ja-JP" altLang="en-US" sz="1600" dirty="0">
                <a:solidFill>
                  <a:prstClr val="black"/>
                </a:solidFill>
              </a:rPr>
              <a:t>と</a:t>
            </a:r>
            <a:r>
              <a:rPr lang="ja-JP" altLang="en-US" sz="1600" dirty="0" smtClean="0">
                <a:solidFill>
                  <a:prstClr val="black"/>
                </a:solidFill>
              </a:rPr>
              <a:t>しない。</a:t>
            </a:r>
            <a:endParaRPr lang="en-US" altLang="ja-JP" sz="1600" dirty="0">
              <a:solidFill>
                <a:prstClr val="black"/>
              </a:solidFill>
            </a:endParaRPr>
          </a:p>
        </p:txBody>
      </p:sp>
      <p:sp>
        <p:nvSpPr>
          <p:cNvPr id="12" name="タイトル 1"/>
          <p:cNvSpPr txBox="1">
            <a:spLocks/>
          </p:cNvSpPr>
          <p:nvPr/>
        </p:nvSpPr>
        <p:spPr>
          <a:xfrm>
            <a:off x="3" y="12969"/>
            <a:ext cx="9906000" cy="6077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対象とする「預貯金等」の範囲</a:t>
            </a:r>
            <a:endParaRPr lang="ja-JP" altLang="en-US" sz="2400" dirty="0">
              <a:solidFill>
                <a:prstClr val="black"/>
              </a:solidFill>
              <a:latin typeface="HGP創英角ｺﾞｼｯｸUB" pitchFamily="50" charset="-128"/>
              <a:ea typeface="HGP創英角ｺﾞｼｯｸUB" pitchFamily="50" charset="-128"/>
            </a:endParaRPr>
          </a:p>
        </p:txBody>
      </p:sp>
      <p:sp>
        <p:nvSpPr>
          <p:cNvPr id="13" name="正方形/長方形 12"/>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52133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24515" y="1196756"/>
            <a:ext cx="8856985" cy="4524315"/>
          </a:xfrm>
          <a:prstGeom prst="rect">
            <a:avLst/>
          </a:prstGeom>
          <a:noFill/>
        </p:spPr>
        <p:txBody>
          <a:bodyPr wrap="square" rtlCol="0">
            <a:spAutoFit/>
          </a:bodyPr>
          <a:lstStyle/>
          <a:p>
            <a:pPr algn="just"/>
            <a:r>
              <a:rPr lang="ja-JP" altLang="ja-JP" sz="2400" dirty="0" smtClean="0"/>
              <a:t>介護</a:t>
            </a:r>
            <a:r>
              <a:rPr lang="ja-JP" altLang="ja-JP" sz="2400" dirty="0"/>
              <a:t>保険法（</a:t>
            </a:r>
            <a:r>
              <a:rPr lang="ja-JP" altLang="ja-JP" sz="2400" dirty="0" smtClean="0"/>
              <a:t>平成</a:t>
            </a:r>
            <a:r>
              <a:rPr lang="ja-JP" altLang="en-US" sz="2400" dirty="0" smtClean="0"/>
              <a:t>９</a:t>
            </a:r>
            <a:r>
              <a:rPr lang="ja-JP" altLang="ja-JP" sz="2400" dirty="0" smtClean="0"/>
              <a:t>年法律第</a:t>
            </a:r>
            <a:r>
              <a:rPr lang="ja-JP" altLang="en-US" sz="2400" dirty="0" smtClean="0"/>
              <a:t>１２３</a:t>
            </a:r>
            <a:r>
              <a:rPr lang="ja-JP" altLang="ja-JP" sz="2400" dirty="0" smtClean="0"/>
              <a:t>号</a:t>
            </a:r>
            <a:r>
              <a:rPr lang="ja-JP" altLang="ja-JP" sz="2400" dirty="0"/>
              <a:t>）（抄）</a:t>
            </a:r>
          </a:p>
          <a:p>
            <a:pPr algn="just"/>
            <a:r>
              <a:rPr lang="en-US" altLang="ja-JP" sz="2400" dirty="0"/>
              <a:t> </a:t>
            </a:r>
            <a:endParaRPr lang="ja-JP" altLang="ja-JP" sz="2400" dirty="0"/>
          </a:p>
          <a:p>
            <a:pPr algn="just"/>
            <a:r>
              <a:rPr lang="ja-JP" altLang="en-US" sz="2400" dirty="0"/>
              <a:t>　</a:t>
            </a:r>
            <a:r>
              <a:rPr lang="ja-JP" altLang="ja-JP" sz="2400" dirty="0" smtClean="0"/>
              <a:t>（</a:t>
            </a:r>
            <a:r>
              <a:rPr lang="ja-JP" altLang="ja-JP" sz="2400" dirty="0"/>
              <a:t>資料の提供等）</a:t>
            </a:r>
          </a:p>
          <a:p>
            <a:pPr marL="265113" indent="-265113" algn="just"/>
            <a:r>
              <a:rPr lang="ja-JP" altLang="ja-JP" sz="2400" dirty="0" smtClean="0"/>
              <a:t>第</a:t>
            </a:r>
            <a:r>
              <a:rPr lang="ja-JP" altLang="en-US" sz="2400" dirty="0" smtClean="0"/>
              <a:t>２０３</a:t>
            </a:r>
            <a:r>
              <a:rPr lang="ja-JP" altLang="ja-JP" sz="2400" dirty="0" smtClean="0"/>
              <a:t>条</a:t>
            </a:r>
            <a:r>
              <a:rPr lang="ja-JP" altLang="en-US" sz="2400" dirty="0"/>
              <a:t>　</a:t>
            </a:r>
            <a:r>
              <a:rPr lang="ja-JP" altLang="ja-JP" sz="2400" dirty="0" smtClean="0"/>
              <a:t>市町村</a:t>
            </a:r>
            <a:r>
              <a:rPr lang="ja-JP" altLang="ja-JP" sz="2400" dirty="0"/>
              <a:t>は、保険給付及び保険料に関して必要があると認めるときは、被</a:t>
            </a:r>
            <a:r>
              <a:rPr lang="ja-JP" altLang="ja-JP" sz="2400" dirty="0" smtClean="0"/>
              <a:t>保険者</a:t>
            </a:r>
            <a:r>
              <a:rPr lang="ja-JP" altLang="ja-JP" sz="2400" dirty="0"/>
              <a:t>、第一号被保険者の配偶者若しくは第一号被保険者の属する世帯の世帯主その他その世帯に属する者の資産若しくは収入の状況又は被保険者に対する老齢等年金給付の支給状況につき、官公署若しくは年金保険者に対し必要な文書の閲覧若しくは資料の提供を求め、又は銀行、信託会社その他の機関若しくは被保険者の雇用主その他の関係人に報告を求めることができる。</a:t>
            </a:r>
          </a:p>
          <a:p>
            <a:pPr marL="265113" indent="-265113" algn="just"/>
            <a:r>
              <a:rPr lang="ja-JP" altLang="ja-JP" sz="2400" dirty="0"/>
              <a:t>２　（略</a:t>
            </a:r>
            <a:r>
              <a:rPr lang="ja-JP" altLang="ja-JP" sz="2400" dirty="0" smtClean="0"/>
              <a:t>）</a:t>
            </a:r>
            <a:endParaRPr lang="ja-JP" altLang="ja-JP" sz="2400" dirty="0"/>
          </a:p>
        </p:txBody>
      </p:sp>
      <p:sp>
        <p:nvSpPr>
          <p:cNvPr id="4" name="タイトル 1"/>
          <p:cNvSpPr txBox="1">
            <a:spLocks/>
          </p:cNvSpPr>
          <p:nvPr/>
        </p:nvSpPr>
        <p:spPr>
          <a:xfrm>
            <a:off x="4" y="293710"/>
            <a:ext cx="9906000" cy="504056"/>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atin typeface="HGP創英角ｺﾞｼｯｸUB" pitchFamily="50" charset="-128"/>
                <a:ea typeface="HGP創英角ｺﾞｼｯｸUB" pitchFamily="50" charset="-128"/>
              </a:rPr>
              <a:t>資産等の照会に係る根拠規定</a:t>
            </a:r>
            <a:endParaRPr lang="ja-JP" altLang="en-US" sz="3200" dirty="0">
              <a:latin typeface="HGP創英角ｺﾞｼｯｸUB" pitchFamily="50" charset="-128"/>
              <a:ea typeface="HGP創英角ｺﾞｼｯｸUB" pitchFamily="50" charset="-128"/>
            </a:endParaRPr>
          </a:p>
        </p:txBody>
      </p:sp>
      <p:sp>
        <p:nvSpPr>
          <p:cNvPr id="5" name="正方形/長方形 4"/>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43229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
          <p:cNvGrpSpPr/>
          <p:nvPr/>
        </p:nvGrpSpPr>
        <p:grpSpPr>
          <a:xfrm>
            <a:off x="544858" y="2213258"/>
            <a:ext cx="8856985" cy="4247317"/>
            <a:chOff x="488504" y="881996"/>
            <a:chExt cx="8856984" cy="4247317"/>
          </a:xfrm>
        </p:grpSpPr>
        <p:sp>
          <p:nvSpPr>
            <p:cNvPr id="6" name="テキスト ボックス 5"/>
            <p:cNvSpPr txBox="1"/>
            <p:nvPr/>
          </p:nvSpPr>
          <p:spPr>
            <a:xfrm>
              <a:off x="632520" y="881996"/>
              <a:ext cx="8568952" cy="4247317"/>
            </a:xfrm>
            <a:prstGeom prst="rect">
              <a:avLst/>
            </a:prstGeom>
            <a:noFill/>
          </p:spPr>
          <p:txBody>
            <a:bodyPr wrap="square" rtlCol="0">
              <a:spAutoFit/>
            </a:bodyPr>
            <a:lstStyle/>
            <a:p>
              <a:r>
                <a:rPr lang="ja-JP" altLang="ja-JP" dirty="0">
                  <a:solidFill>
                    <a:prstClr val="black"/>
                  </a:solidFill>
                </a:rPr>
                <a:t>社会福祉法人等による生計困難者等に対する介護保険サービスに係る利用者負担額軽減制度事業実施要綱（抜粋）</a:t>
              </a:r>
            </a:p>
            <a:p>
              <a:r>
                <a:rPr lang="en-US" altLang="ja-JP" dirty="0">
                  <a:solidFill>
                    <a:prstClr val="black"/>
                  </a:solidFill>
                </a:rPr>
                <a:t> </a:t>
              </a:r>
              <a:endParaRPr lang="ja-JP" altLang="ja-JP" dirty="0">
                <a:solidFill>
                  <a:prstClr val="black"/>
                </a:solidFill>
              </a:endParaRPr>
            </a:p>
            <a:p>
              <a:r>
                <a:rPr lang="ja-JP" altLang="ja-JP" dirty="0">
                  <a:solidFill>
                    <a:prstClr val="black"/>
                  </a:solidFill>
                </a:rPr>
                <a:t>３　実施方法</a:t>
              </a:r>
            </a:p>
            <a:p>
              <a:pPr marL="444500" indent="-266700"/>
              <a:r>
                <a:rPr lang="ja-JP" altLang="en-US" dirty="0">
                  <a:solidFill>
                    <a:prstClr val="black"/>
                  </a:solidFill>
                </a:rPr>
                <a:t>　（</a:t>
              </a:r>
              <a:r>
                <a:rPr lang="ja-JP" altLang="ja-JP" dirty="0">
                  <a:solidFill>
                    <a:prstClr val="black"/>
                  </a:solidFill>
                </a:rPr>
                <a:t>３</a:t>
              </a:r>
              <a:r>
                <a:rPr lang="ja-JP" altLang="en-US" dirty="0">
                  <a:solidFill>
                    <a:prstClr val="black"/>
                  </a:solidFill>
                </a:rPr>
                <a:t>）</a:t>
              </a:r>
              <a:r>
                <a:rPr lang="ja-JP" altLang="ja-JP" dirty="0">
                  <a:solidFill>
                    <a:prstClr val="black"/>
                  </a:solidFill>
                </a:rPr>
                <a:t>　軽減の対象者は、市町村民税世帯非課税であって、以下の要件の全てを満たす者のうち、その者の収入や世帯の状況、利用者負担等を総合的に勘案し、生計が困難な者として市町村が認めた者及び生活保護受給者とする。</a:t>
              </a:r>
            </a:p>
            <a:p>
              <a:pPr marL="622300" indent="-266700"/>
              <a:r>
                <a:rPr lang="ja-JP" altLang="ja-JP" dirty="0">
                  <a:solidFill>
                    <a:prstClr val="black"/>
                  </a:solidFill>
                </a:rPr>
                <a:t>①　</a:t>
              </a:r>
              <a:r>
                <a:rPr lang="ja-JP" altLang="ja-JP" u="sng" dirty="0">
                  <a:solidFill>
                    <a:prstClr val="black"/>
                  </a:solidFill>
                </a:rPr>
                <a:t>年間収入</a:t>
              </a:r>
              <a:r>
                <a:rPr lang="ja-JP" altLang="ja-JP" dirty="0">
                  <a:solidFill>
                    <a:prstClr val="black"/>
                  </a:solidFill>
                </a:rPr>
                <a:t>が単身世帯で</a:t>
              </a:r>
              <a:r>
                <a:rPr lang="en-US" altLang="ja-JP" dirty="0">
                  <a:solidFill>
                    <a:prstClr val="black"/>
                  </a:solidFill>
                </a:rPr>
                <a:t>150</a:t>
              </a:r>
              <a:r>
                <a:rPr lang="ja-JP" altLang="ja-JP" dirty="0">
                  <a:solidFill>
                    <a:prstClr val="black"/>
                  </a:solidFill>
                </a:rPr>
                <a:t>万円、世帯員が一人増えるごとに</a:t>
              </a:r>
              <a:r>
                <a:rPr lang="en-US" altLang="ja-JP" dirty="0">
                  <a:solidFill>
                    <a:prstClr val="black"/>
                  </a:solidFill>
                </a:rPr>
                <a:t>50</a:t>
              </a:r>
              <a:r>
                <a:rPr lang="ja-JP" altLang="ja-JP" dirty="0">
                  <a:solidFill>
                    <a:prstClr val="black"/>
                  </a:solidFill>
                </a:rPr>
                <a:t>万円を加算した額以下であること。</a:t>
              </a:r>
            </a:p>
            <a:p>
              <a:pPr marL="622300" indent="-266700"/>
              <a:r>
                <a:rPr lang="ja-JP" altLang="ja-JP" dirty="0">
                  <a:solidFill>
                    <a:prstClr val="black"/>
                  </a:solidFill>
                </a:rPr>
                <a:t>②　</a:t>
              </a:r>
              <a:r>
                <a:rPr lang="ja-JP" altLang="ja-JP" u="sng" dirty="0">
                  <a:solidFill>
                    <a:prstClr val="black"/>
                  </a:solidFill>
                </a:rPr>
                <a:t>預貯金等の額が単身世帯で</a:t>
              </a:r>
              <a:r>
                <a:rPr lang="en-US" altLang="ja-JP" u="sng" dirty="0">
                  <a:solidFill>
                    <a:prstClr val="black"/>
                  </a:solidFill>
                </a:rPr>
                <a:t>350</a:t>
              </a:r>
              <a:r>
                <a:rPr lang="ja-JP" altLang="ja-JP" u="sng" dirty="0">
                  <a:solidFill>
                    <a:prstClr val="black"/>
                  </a:solidFill>
                </a:rPr>
                <a:t>万円、世帯員が一人増えるごとに</a:t>
              </a:r>
              <a:r>
                <a:rPr lang="en-US" altLang="ja-JP" u="sng" dirty="0">
                  <a:solidFill>
                    <a:prstClr val="black"/>
                  </a:solidFill>
                </a:rPr>
                <a:t>100</a:t>
              </a:r>
              <a:r>
                <a:rPr lang="ja-JP" altLang="ja-JP" u="sng" dirty="0">
                  <a:solidFill>
                    <a:prstClr val="black"/>
                  </a:solidFill>
                </a:rPr>
                <a:t>万円を加算した額以下であること。</a:t>
              </a:r>
            </a:p>
            <a:p>
              <a:pPr marL="622300" indent="-266700"/>
              <a:r>
                <a:rPr lang="ja-JP" altLang="ja-JP" dirty="0">
                  <a:solidFill>
                    <a:prstClr val="black"/>
                  </a:solidFill>
                </a:rPr>
                <a:t>③　</a:t>
              </a:r>
              <a:r>
                <a:rPr lang="ja-JP" altLang="ja-JP" u="sng" dirty="0">
                  <a:solidFill>
                    <a:prstClr val="black"/>
                  </a:solidFill>
                </a:rPr>
                <a:t>日常生活に供する資産以外に活用できる資産がない</a:t>
              </a:r>
              <a:r>
                <a:rPr lang="ja-JP" altLang="ja-JP" dirty="0">
                  <a:solidFill>
                    <a:prstClr val="black"/>
                  </a:solidFill>
                </a:rPr>
                <a:t>こと。</a:t>
              </a:r>
            </a:p>
            <a:p>
              <a:pPr marL="622300" indent="-266700"/>
              <a:r>
                <a:rPr lang="ja-JP" altLang="ja-JP" dirty="0">
                  <a:solidFill>
                    <a:prstClr val="black"/>
                  </a:solidFill>
                </a:rPr>
                <a:t>④　負担能力のある親族等に扶養されていないこと。</a:t>
              </a:r>
            </a:p>
            <a:p>
              <a:pPr marL="622300" indent="-266700"/>
              <a:r>
                <a:rPr lang="ja-JP" altLang="ja-JP" dirty="0">
                  <a:solidFill>
                    <a:prstClr val="black"/>
                  </a:solidFill>
                </a:rPr>
                <a:t>⑤　介護保険料を滞納していないこと。</a:t>
              </a:r>
            </a:p>
            <a:p>
              <a:r>
                <a:rPr lang="en-US" altLang="ja-JP" dirty="0">
                  <a:solidFill>
                    <a:prstClr val="black"/>
                  </a:solidFill>
                </a:rPr>
                <a:t> </a:t>
              </a:r>
              <a:endParaRPr lang="ja-JP" altLang="ja-JP" dirty="0">
                <a:solidFill>
                  <a:prstClr val="black"/>
                </a:solidFill>
              </a:endParaRPr>
            </a:p>
          </p:txBody>
        </p:sp>
        <p:sp>
          <p:nvSpPr>
            <p:cNvPr id="7" name="正方形/長方形 6"/>
            <p:cNvSpPr/>
            <p:nvPr/>
          </p:nvSpPr>
          <p:spPr>
            <a:xfrm>
              <a:off x="488504" y="1662473"/>
              <a:ext cx="8856984"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 name="タイトル 3"/>
          <p:cNvSpPr txBox="1">
            <a:spLocks/>
          </p:cNvSpPr>
          <p:nvPr/>
        </p:nvSpPr>
        <p:spPr>
          <a:xfrm>
            <a:off x="20348" y="149871"/>
            <a:ext cx="9906000" cy="614835"/>
          </a:xfrm>
          <a:prstGeom prst="rect">
            <a:avLst/>
          </a:prstGeom>
        </p:spPr>
        <p:txBody>
          <a:bodyPr vert="horz" lIns="91440" tIns="45720" rIns="91440" bIns="45720" rtlCol="0" anchor="ctr">
            <a:noAutofit/>
          </a:bodyPr>
          <a:lstStyle/>
          <a:p>
            <a:pPr marL="990600" indent="-990600" algn="ctr">
              <a:spcBef>
                <a:spcPct val="0"/>
              </a:spcBef>
              <a:defRPr/>
            </a:pPr>
            <a:r>
              <a:rPr lang="ja-JP" altLang="en-US" sz="2400" dirty="0" smtClean="0">
                <a:solidFill>
                  <a:prstClr val="black"/>
                </a:solidFill>
                <a:latin typeface="HGP創英角ｺﾞｼｯｸUB" pitchFamily="50" charset="-128"/>
                <a:ea typeface="HGP創英角ｺﾞｼｯｸUB" pitchFamily="50" charset="-128"/>
                <a:cs typeface="+mj-cs"/>
              </a:rPr>
              <a:t>「社会</a:t>
            </a:r>
            <a:r>
              <a:rPr lang="ja-JP" altLang="en-US" sz="2400" dirty="0">
                <a:solidFill>
                  <a:prstClr val="black"/>
                </a:solidFill>
                <a:latin typeface="HGP創英角ｺﾞｼｯｸUB" pitchFamily="50" charset="-128"/>
                <a:ea typeface="HGP創英角ｺﾞｼｯｸUB" pitchFamily="50" charset="-128"/>
                <a:cs typeface="+mj-cs"/>
              </a:rPr>
              <a:t>福祉法人</a:t>
            </a:r>
            <a:r>
              <a:rPr lang="ja-JP" altLang="en-US" sz="2400" dirty="0" smtClean="0">
                <a:solidFill>
                  <a:prstClr val="black"/>
                </a:solidFill>
                <a:latin typeface="HGP創英角ｺﾞｼｯｸUB" pitchFamily="50" charset="-128"/>
                <a:ea typeface="HGP創英角ｺﾞｼｯｸUB" pitchFamily="50" charset="-128"/>
                <a:cs typeface="+mj-cs"/>
              </a:rPr>
              <a:t>等</a:t>
            </a:r>
            <a:r>
              <a:rPr lang="ja-JP" altLang="en-US" sz="2400" dirty="0">
                <a:solidFill>
                  <a:prstClr val="black"/>
                </a:solidFill>
                <a:latin typeface="HGP創英角ｺﾞｼｯｸUB" pitchFamily="50" charset="-128"/>
                <a:ea typeface="HGP創英角ｺﾞｼｯｸUB" pitchFamily="50" charset="-128"/>
                <a:cs typeface="+mj-cs"/>
              </a:rPr>
              <a:t>に</a:t>
            </a:r>
            <a:r>
              <a:rPr lang="ja-JP" altLang="en-US" sz="2400" dirty="0" smtClean="0">
                <a:solidFill>
                  <a:prstClr val="black"/>
                </a:solidFill>
                <a:latin typeface="HGP創英角ｺﾞｼｯｸUB" pitchFamily="50" charset="-128"/>
                <a:ea typeface="HGP創英角ｺﾞｼｯｸUB" pitchFamily="50" charset="-128"/>
                <a:cs typeface="+mj-cs"/>
              </a:rPr>
              <a:t>よる生計困難者に対する利用者負担軽減事業」</a:t>
            </a:r>
            <a:endParaRPr lang="en-US" altLang="ja-JP" sz="2400" dirty="0" smtClean="0">
              <a:solidFill>
                <a:prstClr val="black"/>
              </a:solidFill>
              <a:latin typeface="HGP創英角ｺﾞｼｯｸUB" pitchFamily="50" charset="-128"/>
              <a:ea typeface="HGP創英角ｺﾞｼｯｸUB" pitchFamily="50" charset="-128"/>
              <a:cs typeface="+mj-cs"/>
            </a:endParaRPr>
          </a:p>
          <a:p>
            <a:pPr marL="990600" indent="-990600" algn="ctr">
              <a:spcBef>
                <a:spcPct val="0"/>
              </a:spcBef>
              <a:defRPr/>
            </a:pPr>
            <a:r>
              <a:rPr lang="ja-JP" altLang="en-US" sz="2400" dirty="0" smtClean="0">
                <a:solidFill>
                  <a:prstClr val="black"/>
                </a:solidFill>
                <a:latin typeface="HGP創英角ｺﾞｼｯｸUB" pitchFamily="50" charset="-128"/>
                <a:ea typeface="HGP創英角ｺﾞｼｯｸUB" pitchFamily="50" charset="-128"/>
                <a:cs typeface="+mj-cs"/>
              </a:rPr>
              <a:t>における資産勘案</a:t>
            </a:r>
            <a:endParaRPr lang="ja-JP" altLang="en-US" sz="2400" dirty="0">
              <a:solidFill>
                <a:prstClr val="black"/>
              </a:solidFill>
              <a:latin typeface="HGP創英角ｺﾞｼｯｸUB" pitchFamily="50" charset="-128"/>
              <a:ea typeface="HGP創英角ｺﾞｼｯｸUB" pitchFamily="50" charset="-128"/>
            </a:endParaRPr>
          </a:p>
        </p:txBody>
      </p:sp>
      <p:sp>
        <p:nvSpPr>
          <p:cNvPr id="12" name="タイトル 3"/>
          <p:cNvSpPr txBox="1">
            <a:spLocks/>
          </p:cNvSpPr>
          <p:nvPr/>
        </p:nvSpPr>
        <p:spPr>
          <a:xfrm>
            <a:off x="238614" y="925310"/>
            <a:ext cx="9517057" cy="1232525"/>
          </a:xfrm>
          <a:prstGeom prst="rect">
            <a:avLst/>
          </a:prstGeom>
          <a:ln w="28575">
            <a:solidFill>
              <a:schemeClr val="tx1"/>
            </a:solidFill>
          </a:ln>
        </p:spPr>
        <p:txBody>
          <a:bodyPr vert="horz" lIns="91440" tIns="45720" rIns="91440" bIns="45720" rtlCol="0" anchor="ctr">
            <a:noAutofit/>
          </a:bodyPr>
          <a:lstStyle/>
          <a:p>
            <a:pPr marL="177800" indent="-177800"/>
            <a:r>
              <a:rPr lang="ja-JP" altLang="en-US" sz="1600" dirty="0" smtClean="0">
                <a:latin typeface="Arial" pitchFamily="34" charset="0"/>
              </a:rPr>
              <a:t>○　以下の預貯金等を含む基準を満たした対象者に対し、社会福祉法人が介護サービスの利用者負担（</a:t>
            </a:r>
            <a:r>
              <a:rPr lang="en-US" altLang="ja-JP" sz="1600" dirty="0" smtClean="0">
                <a:latin typeface="Arial" pitchFamily="34" charset="0"/>
              </a:rPr>
              <a:t>1</a:t>
            </a:r>
            <a:r>
              <a:rPr lang="ja-JP" altLang="en-US" sz="1600" dirty="0" smtClean="0">
                <a:latin typeface="Arial" pitchFamily="34" charset="0"/>
              </a:rPr>
              <a:t>割負担、食費・居住費の負担）の減額（原則として負担額の１／４）をした場合に、</a:t>
            </a:r>
            <a:r>
              <a:rPr lang="ja-JP" altLang="en-US" sz="1600" dirty="0">
                <a:latin typeface="Arial" pitchFamily="34" charset="0"/>
              </a:rPr>
              <a:t>減額</a:t>
            </a:r>
            <a:r>
              <a:rPr lang="ja-JP" altLang="en-US" sz="1600" dirty="0" smtClean="0">
                <a:latin typeface="Arial" pitchFamily="34" charset="0"/>
              </a:rPr>
              <a:t>に要した費用の一部（原則として１／２）を公費により助成している。</a:t>
            </a:r>
            <a:endParaRPr lang="en-US" altLang="ja-JP" sz="1600" dirty="0" smtClean="0">
              <a:latin typeface="Arial" pitchFamily="34" charset="0"/>
            </a:endParaRPr>
          </a:p>
          <a:p>
            <a:pPr marL="177800" indent="-177800"/>
            <a:r>
              <a:rPr kumimoji="1" lang="ja-JP" altLang="en-US" sz="1600" i="0" u="none" strike="noStrike" kern="1200" cap="none" spc="0" normalizeH="0" noProof="0" dirty="0" smtClean="0">
                <a:ln>
                  <a:noFill/>
                </a:ln>
                <a:solidFill>
                  <a:schemeClr val="tx1"/>
                </a:solidFill>
                <a:effectLst/>
                <a:uLnTx/>
                <a:uFillTx/>
                <a:latin typeface="Arial" pitchFamily="34" charset="0"/>
                <a:cs typeface="+mj-cs"/>
              </a:rPr>
              <a:t>○　対象者は、申請書に貯金通帳等の写しを添付して市町村に申請し、認定を受ける。</a:t>
            </a:r>
            <a:endParaRPr kumimoji="1" lang="ja-JP" altLang="en-US" sz="1600" i="0" u="none" strike="noStrike" kern="1200" cap="none" spc="0" normalizeH="0" noProof="0" dirty="0">
              <a:ln>
                <a:noFill/>
              </a:ln>
              <a:solidFill>
                <a:schemeClr val="tx1"/>
              </a:solidFill>
              <a:effectLst/>
              <a:uLnTx/>
              <a:uFillTx/>
              <a:latin typeface="Arial" pitchFamily="34" charset="0"/>
              <a:cs typeface="+mj-cs"/>
            </a:endParaRPr>
          </a:p>
        </p:txBody>
      </p:sp>
      <p:sp>
        <p:nvSpPr>
          <p:cNvPr id="8" name="正方形/長方形 7"/>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3226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 7"/>
          <p:cNvGraphicFramePr>
            <a:graphicFrameLocks noGrp="1"/>
          </p:cNvGraphicFramePr>
          <p:nvPr>
            <p:ph idx="1"/>
          </p:nvPr>
        </p:nvGraphicFramePr>
        <p:xfrm>
          <a:off x="0" y="2698578"/>
          <a:ext cx="9906002" cy="4122277"/>
        </p:xfrm>
        <a:graphic>
          <a:graphicData uri="http://schemas.openxmlformats.org/drawingml/2006/table">
            <a:tbl>
              <a:tblPr firstRow="1" bandRow="1">
                <a:tableStyleId>{5C22544A-7EE6-4342-B048-85BDC9FD1C3A}</a:tableStyleId>
              </a:tblPr>
              <a:tblGrid>
                <a:gridCol w="4953001"/>
                <a:gridCol w="4953001"/>
              </a:tblGrid>
              <a:tr h="274788">
                <a:tc>
                  <a:txBody>
                    <a:bodyPr/>
                    <a:lstStyle/>
                    <a:p>
                      <a:r>
                        <a:rPr kumimoji="1" lang="ja-JP" altLang="en-US" sz="1200" dirty="0" smtClean="0">
                          <a:latin typeface="+mn-ea"/>
                          <a:ea typeface="+mn-ea"/>
                        </a:rPr>
                        <a:t>特例減額措置の要件（すべてを満たす）</a:t>
                      </a:r>
                      <a:endParaRPr kumimoji="1" lang="ja-JP" altLang="en-US" sz="1200" dirty="0">
                        <a:latin typeface="+mn-ea"/>
                        <a:ea typeface="+mn-ea"/>
                      </a:endParaRPr>
                    </a:p>
                  </a:txBody>
                  <a:tcPr marL="99060" marR="99060"/>
                </a:tc>
                <a:tc>
                  <a:txBody>
                    <a:bodyPr/>
                    <a:lstStyle/>
                    <a:p>
                      <a:r>
                        <a:rPr kumimoji="1" lang="ja-JP" altLang="en-US" sz="1200" dirty="0" smtClean="0">
                          <a:latin typeface="+mn-ea"/>
                          <a:ea typeface="+mn-ea"/>
                        </a:rPr>
                        <a:t>備考</a:t>
                      </a:r>
                      <a:endParaRPr kumimoji="1" lang="ja-JP" altLang="en-US" sz="1200" dirty="0">
                        <a:latin typeface="+mn-ea"/>
                        <a:ea typeface="+mn-ea"/>
                      </a:endParaRPr>
                    </a:p>
                  </a:txBody>
                  <a:tcPr marL="99060" marR="99060"/>
                </a:tc>
              </a:tr>
              <a:tr h="458135">
                <a:tc>
                  <a:txBody>
                    <a:bodyPr/>
                    <a:lstStyle/>
                    <a:p>
                      <a:r>
                        <a:rPr kumimoji="1" lang="ja-JP" altLang="en-US" sz="1200" dirty="0" smtClean="0">
                          <a:latin typeface="HGPｺﾞｼｯｸM" pitchFamily="50" charset="-128"/>
                          <a:ea typeface="HGPｺﾞｼｯｸM" pitchFamily="50" charset="-128"/>
                        </a:rPr>
                        <a:t>①その属する世帯の構成員の数が２以上</a:t>
                      </a:r>
                      <a:endParaRPr kumimoji="1" lang="ja-JP" altLang="en-US" sz="1200" dirty="0">
                        <a:latin typeface="HGPｺﾞｼｯｸM" pitchFamily="50" charset="-128"/>
                        <a:ea typeface="HGPｺﾞｼｯｸM" pitchFamily="50" charset="-128"/>
                      </a:endParaRPr>
                    </a:p>
                  </a:txBody>
                  <a:tcPr marL="99060" marR="99060"/>
                </a:tc>
                <a:tc>
                  <a:txBody>
                    <a:bodyPr/>
                    <a:lstStyle/>
                    <a:p>
                      <a:r>
                        <a:rPr kumimoji="1" lang="ja-JP" altLang="en-US" sz="1200" dirty="0" smtClean="0">
                          <a:latin typeface="HGPｺﾞｼｯｸM" pitchFamily="50" charset="-128"/>
                          <a:ea typeface="HGPｺﾞｼｯｸM" pitchFamily="50" charset="-128"/>
                        </a:rPr>
                        <a:t>高齢夫婦世帯を念頭に置いているが、当該世帯に限られない（年齢要件は定めない）</a:t>
                      </a:r>
                      <a:endParaRPr kumimoji="1" lang="ja-JP" altLang="en-US" sz="1200" dirty="0">
                        <a:latin typeface="HGPｺﾞｼｯｸM" pitchFamily="50" charset="-128"/>
                        <a:ea typeface="HGPｺﾞｼｯｸM" pitchFamily="50" charset="-128"/>
                      </a:endParaRPr>
                    </a:p>
                  </a:txBody>
                  <a:tcPr marL="99060" marR="99060"/>
                </a:tc>
              </a:tr>
              <a:tr h="640080">
                <a:tc>
                  <a:txBody>
                    <a:bodyPr/>
                    <a:lstStyle/>
                    <a:p>
                      <a:pPr marL="95250" indent="-95250"/>
                      <a:r>
                        <a:rPr kumimoji="1" lang="ja-JP" altLang="en-US" sz="1200" dirty="0" smtClean="0">
                          <a:latin typeface="HGPｺﾞｼｯｸM" pitchFamily="50" charset="-128"/>
                          <a:ea typeface="HGPｺﾞｼｯｸM" pitchFamily="50" charset="-128"/>
                        </a:rPr>
                        <a:t>②介護保険施設（及び地域密着型介護老人福祉施設）に入所・入院し、利用者負担第４段階の食事・居住費を負担</a:t>
                      </a:r>
                      <a:endParaRPr kumimoji="1" lang="ja-JP" altLang="en-US" sz="1200" dirty="0">
                        <a:latin typeface="HGPｺﾞｼｯｸM" pitchFamily="50" charset="-128"/>
                        <a:ea typeface="HGPｺﾞｼｯｸM" pitchFamily="50" charset="-128"/>
                      </a:endParaRPr>
                    </a:p>
                  </a:txBody>
                  <a:tcPr marL="99060" marR="99060"/>
                </a:tc>
                <a:tc>
                  <a:txBody>
                    <a:bodyPr/>
                    <a:lstStyle/>
                    <a:p>
                      <a:r>
                        <a:rPr kumimoji="1" lang="ja-JP" altLang="en-US" sz="1200" dirty="0" smtClean="0">
                          <a:latin typeface="HGPｺﾞｼｯｸM" pitchFamily="50" charset="-128"/>
                          <a:ea typeface="HGPｺﾞｼｯｸM" pitchFamily="50" charset="-128"/>
                        </a:rPr>
                        <a:t>施設入所に当たり世帯分離し、第３段階以下になる場合は適用されない</a:t>
                      </a:r>
                      <a:endParaRPr kumimoji="1" lang="en-US" altLang="ja-JP" sz="12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ショートステイについては</a:t>
                      </a:r>
                      <a:r>
                        <a:rPr kumimoji="1" lang="ja-JP" altLang="en-US" sz="1200" smtClean="0">
                          <a:latin typeface="HGPｺﾞｼｯｸM" pitchFamily="50" charset="-128"/>
                          <a:ea typeface="HGPｺﾞｼｯｸM" pitchFamily="50" charset="-128"/>
                        </a:rPr>
                        <a:t>適用されない</a:t>
                      </a:r>
                      <a:endParaRPr kumimoji="1" lang="ja-JP" altLang="en-US" sz="1200" dirty="0">
                        <a:latin typeface="HGPｺﾞｼｯｸM" pitchFamily="50" charset="-128"/>
                        <a:ea typeface="HGPｺﾞｼｯｸM" pitchFamily="50" charset="-128"/>
                      </a:endParaRPr>
                    </a:p>
                  </a:txBody>
                  <a:tcPr marL="99060" marR="99060"/>
                </a:tc>
              </a:tr>
              <a:tr h="1558216">
                <a:tc>
                  <a:txBody>
                    <a:bodyPr/>
                    <a:lstStyle/>
                    <a:p>
                      <a:pPr marL="95250" indent="-95250"/>
                      <a:r>
                        <a:rPr kumimoji="1" lang="ja-JP" altLang="en-US" sz="1200" dirty="0" smtClean="0">
                          <a:latin typeface="HGPｺﾞｼｯｸM" pitchFamily="50" charset="-128"/>
                          <a:ea typeface="HGPｺﾞｼｯｸM" pitchFamily="50" charset="-128"/>
                        </a:rPr>
                        <a:t>③世帯の年間収入から施設の利用者負担（１割負担、食費、居住費）の見込額を除いた額が</a:t>
                      </a:r>
                      <a:r>
                        <a:rPr kumimoji="1" lang="en-US" altLang="ja-JP" sz="1200" dirty="0" smtClean="0">
                          <a:latin typeface="HGPｺﾞｼｯｸM" pitchFamily="50" charset="-128"/>
                          <a:ea typeface="HGPｺﾞｼｯｸM" pitchFamily="50" charset="-128"/>
                        </a:rPr>
                        <a:t>80</a:t>
                      </a:r>
                      <a:r>
                        <a:rPr kumimoji="1" lang="ja-JP" altLang="en-US" sz="1200" dirty="0" smtClean="0">
                          <a:latin typeface="HGPｺﾞｼｯｸM" pitchFamily="50" charset="-128"/>
                          <a:ea typeface="HGPｺﾞｼｯｸM" pitchFamily="50" charset="-128"/>
                        </a:rPr>
                        <a:t>万円以下</a:t>
                      </a:r>
                      <a:endParaRPr kumimoji="1" lang="en-US" altLang="ja-JP" sz="1200" dirty="0" smtClean="0">
                        <a:latin typeface="HGPｺﾞｼｯｸM" pitchFamily="50" charset="-128"/>
                        <a:ea typeface="HGPｺﾞｼｯｸM" pitchFamily="50" charset="-128"/>
                      </a:endParaRPr>
                    </a:p>
                    <a:p>
                      <a:pPr marL="177800" indent="-95250"/>
                      <a:r>
                        <a:rPr kumimoji="1" lang="ja-JP" altLang="en-US" sz="1200" dirty="0" smtClean="0">
                          <a:latin typeface="HGPｺﾞｼｯｸM" pitchFamily="50" charset="-128"/>
                          <a:ea typeface="HGPｺﾞｼｯｸM" pitchFamily="50" charset="-128"/>
                        </a:rPr>
                        <a:t>●世帯：施設入所に当たり世帯分離した場合でも、世帯の年間収入は従前の世帯構成員の収入で計算</a:t>
                      </a:r>
                      <a:endParaRPr kumimoji="1" lang="en-US" altLang="ja-JP" sz="1200" dirty="0" smtClean="0">
                        <a:latin typeface="HGPｺﾞｼｯｸM" pitchFamily="50" charset="-128"/>
                        <a:ea typeface="HGPｺﾞｼｯｸM" pitchFamily="50" charset="-128"/>
                      </a:endParaRPr>
                    </a:p>
                    <a:p>
                      <a:pPr marL="177800" indent="-95250"/>
                      <a:r>
                        <a:rPr kumimoji="1" lang="ja-JP" altLang="en-US" sz="1200" dirty="0" smtClean="0">
                          <a:latin typeface="HGPｺﾞｼｯｸM" pitchFamily="50" charset="-128"/>
                          <a:ea typeface="HGPｺﾞｼｯｸM" pitchFamily="50" charset="-128"/>
                        </a:rPr>
                        <a:t>●収入：公的年金等の収入金額＋合計所得金額（雑所得を計算する上では、公的年金等に係る雑所得を算入しない）</a:t>
                      </a:r>
                      <a:endParaRPr kumimoji="1" lang="en-US" altLang="ja-JP" sz="1200" dirty="0" smtClean="0">
                        <a:latin typeface="HGPｺﾞｼｯｸM" pitchFamily="50" charset="-128"/>
                        <a:ea typeface="HGPｺﾞｼｯｸM" pitchFamily="50" charset="-128"/>
                      </a:endParaRPr>
                    </a:p>
                    <a:p>
                      <a:pPr marL="177800" indent="-95250"/>
                      <a:r>
                        <a:rPr kumimoji="1" lang="ja-JP" altLang="en-US" sz="1200" dirty="0" smtClean="0">
                          <a:latin typeface="HGPｺﾞｼｯｸM" pitchFamily="50" charset="-128"/>
                          <a:ea typeface="HGPｺﾞｼｯｸM" pitchFamily="50" charset="-128"/>
                        </a:rPr>
                        <a:t>●施設の利用者負担：特例減額措置の申請の際に入所する施設の１割負担、食費、居住費の見込額を計算</a:t>
                      </a:r>
                      <a:endParaRPr kumimoji="1" lang="en-US" altLang="ja-JP" sz="1200" dirty="0" smtClean="0">
                        <a:latin typeface="HGPｺﾞｼｯｸM" pitchFamily="50" charset="-128"/>
                        <a:ea typeface="HGPｺﾞｼｯｸM" pitchFamily="50" charset="-128"/>
                      </a:endParaRPr>
                    </a:p>
                  </a:txBody>
                  <a:tcPr marL="99060" marR="99060"/>
                </a:tc>
                <a:tc>
                  <a:txBody>
                    <a:bodyPr/>
                    <a:lstStyle/>
                    <a:p>
                      <a:pPr marL="95250" indent="-95250"/>
                      <a:r>
                        <a:rPr kumimoji="1" lang="ja-JP" altLang="en-US" sz="1200" dirty="0" smtClean="0">
                          <a:latin typeface="HGPｺﾞｼｯｸM" pitchFamily="50" charset="-128"/>
                          <a:ea typeface="HGPｺﾞｼｯｸM" pitchFamily="50" charset="-128"/>
                        </a:rPr>
                        <a:t>○所得証明書の提出または収入について申告</a:t>
                      </a:r>
                      <a:endParaRPr kumimoji="1" lang="en-US" altLang="ja-JP" sz="1200" dirty="0" smtClean="0">
                        <a:latin typeface="HGPｺﾞｼｯｸM" pitchFamily="50" charset="-128"/>
                        <a:ea typeface="HGPｺﾞｼｯｸM" pitchFamily="50" charset="-128"/>
                      </a:endParaRPr>
                    </a:p>
                    <a:p>
                      <a:pPr marL="95250" indent="-95250"/>
                      <a:r>
                        <a:rPr kumimoji="1" lang="ja-JP" altLang="en-US" sz="1200" dirty="0" smtClean="0">
                          <a:latin typeface="HGPｺﾞｼｯｸM" pitchFamily="50" charset="-128"/>
                          <a:ea typeface="HGPｺﾞｼｯｸM" pitchFamily="50" charset="-128"/>
                        </a:rPr>
                        <a:t>○源泉徴収票、年金支払通知書、確定申告書の写しその他収入を証する書類、施設の契約書の写しを添付</a:t>
                      </a:r>
                      <a:endParaRPr kumimoji="1" lang="ja-JP" altLang="en-US" sz="1200" dirty="0">
                        <a:latin typeface="HGPｺﾞｼｯｸM" pitchFamily="50" charset="-128"/>
                        <a:ea typeface="HGPｺﾞｼｯｸM" pitchFamily="50" charset="-128"/>
                      </a:endParaRPr>
                    </a:p>
                  </a:txBody>
                  <a:tcPr marL="99060" marR="99060"/>
                </a:tc>
              </a:tr>
              <a:tr h="458135">
                <a:tc>
                  <a:txBody>
                    <a:bodyPr/>
                    <a:lstStyle/>
                    <a:p>
                      <a:r>
                        <a:rPr kumimoji="1" lang="ja-JP" altLang="en-US" sz="1200" b="1" dirty="0" smtClean="0">
                          <a:latin typeface="+mn-ea"/>
                          <a:ea typeface="+mn-ea"/>
                        </a:rPr>
                        <a:t>④世帯の現金、預貯金等の額が</a:t>
                      </a:r>
                      <a:r>
                        <a:rPr kumimoji="1" lang="en-US" altLang="ja-JP" sz="1200" b="1" dirty="0" smtClean="0">
                          <a:latin typeface="+mn-ea"/>
                          <a:ea typeface="+mn-ea"/>
                        </a:rPr>
                        <a:t>450</a:t>
                      </a:r>
                      <a:r>
                        <a:rPr kumimoji="1" lang="ja-JP" altLang="en-US" sz="1200" b="1" dirty="0" smtClean="0">
                          <a:latin typeface="+mn-ea"/>
                          <a:ea typeface="+mn-ea"/>
                        </a:rPr>
                        <a:t>万円以下</a:t>
                      </a:r>
                      <a:endParaRPr kumimoji="1" lang="en-US" altLang="ja-JP" sz="1200" b="1" dirty="0" smtClean="0">
                        <a:latin typeface="+mn-ea"/>
                        <a:ea typeface="+mn-ea"/>
                      </a:endParaRPr>
                    </a:p>
                    <a:p>
                      <a:r>
                        <a:rPr kumimoji="1" lang="ja-JP" altLang="en-US" sz="1200" b="1" dirty="0" smtClean="0">
                          <a:latin typeface="+mn-ea"/>
                          <a:ea typeface="+mn-ea"/>
                        </a:rPr>
                        <a:t>　（預貯金等には有価証券、債権等も含まれる）</a:t>
                      </a:r>
                      <a:endParaRPr kumimoji="1" lang="ja-JP" altLang="en-US" sz="1200" b="1" dirty="0">
                        <a:latin typeface="+mn-ea"/>
                        <a:ea typeface="+mn-ea"/>
                      </a:endParaRPr>
                    </a:p>
                  </a:txBody>
                  <a:tcPr marL="99060" marR="99060"/>
                </a:tc>
                <a:tc>
                  <a:txBody>
                    <a:bodyPr/>
                    <a:lstStyle/>
                    <a:p>
                      <a:r>
                        <a:rPr kumimoji="1" lang="ja-JP" altLang="en-US" sz="1200" b="1" dirty="0" smtClean="0">
                          <a:latin typeface="+mn-ea"/>
                          <a:ea typeface="+mn-ea"/>
                        </a:rPr>
                        <a:t>○現金、預貯金の申告・通帳の写しを添付</a:t>
                      </a:r>
                      <a:endParaRPr kumimoji="1" lang="en-US" altLang="ja-JP" sz="1200" b="1" dirty="0" smtClean="0">
                        <a:latin typeface="+mn-ea"/>
                        <a:ea typeface="+mn-ea"/>
                      </a:endParaRPr>
                    </a:p>
                    <a:p>
                      <a:r>
                        <a:rPr kumimoji="1" lang="ja-JP" altLang="en-US" sz="1200" b="1" dirty="0" smtClean="0">
                          <a:latin typeface="+mn-ea"/>
                          <a:ea typeface="+mn-ea"/>
                        </a:rPr>
                        <a:t>○有価証券等について申告</a:t>
                      </a:r>
                      <a:endParaRPr kumimoji="1" lang="ja-JP" altLang="en-US" sz="1200" b="1" dirty="0">
                        <a:latin typeface="+mn-ea"/>
                        <a:ea typeface="+mn-ea"/>
                      </a:endParaRPr>
                    </a:p>
                  </a:txBody>
                  <a:tcPr marL="99060" marR="99060"/>
                </a:tc>
              </a:tr>
              <a:tr h="458135">
                <a:tc>
                  <a:txBody>
                    <a:bodyPr/>
                    <a:lstStyle/>
                    <a:p>
                      <a:pPr marL="95250" indent="-95250"/>
                      <a:r>
                        <a:rPr kumimoji="1" lang="ja-JP" altLang="en-US" sz="1200" b="1" dirty="0" smtClean="0">
                          <a:latin typeface="+mn-ea"/>
                          <a:ea typeface="+mn-ea"/>
                        </a:rPr>
                        <a:t>⑤世帯がその居住用の用に供する家屋その他日常生活のために必要な資産以外に利用しうる資産を有していない</a:t>
                      </a:r>
                      <a:endParaRPr kumimoji="1" lang="ja-JP" altLang="en-US" sz="1200" b="1" dirty="0">
                        <a:latin typeface="+mn-ea"/>
                        <a:ea typeface="+mn-ea"/>
                      </a:endParaRPr>
                    </a:p>
                  </a:txBody>
                  <a:tcPr marL="99060" marR="99060"/>
                </a:tc>
                <a:tc>
                  <a:txBody>
                    <a:bodyPr/>
                    <a:lstStyle/>
                    <a:p>
                      <a:r>
                        <a:rPr kumimoji="1" lang="ja-JP" altLang="en-US" sz="1200" b="1" dirty="0" smtClean="0">
                          <a:latin typeface="+mn-ea"/>
                          <a:ea typeface="+mn-ea"/>
                        </a:rPr>
                        <a:t>○世帯がその他利用しうる資産を有していないことを申告</a:t>
                      </a:r>
                      <a:endParaRPr kumimoji="1" lang="ja-JP" altLang="en-US" sz="1200" b="1" dirty="0">
                        <a:latin typeface="+mn-ea"/>
                        <a:ea typeface="+mn-ea"/>
                      </a:endParaRPr>
                    </a:p>
                  </a:txBody>
                  <a:tcPr marL="99060" marR="99060"/>
                </a:tc>
              </a:tr>
              <a:tr h="274788">
                <a:tc>
                  <a:txBody>
                    <a:bodyPr/>
                    <a:lstStyle/>
                    <a:p>
                      <a:r>
                        <a:rPr kumimoji="1" lang="ja-JP" altLang="en-US" sz="1200" dirty="0" smtClean="0">
                          <a:latin typeface="HGPｺﾞｼｯｸM" pitchFamily="50" charset="-128"/>
                          <a:ea typeface="HGPｺﾞｼｯｸM" pitchFamily="50" charset="-128"/>
                        </a:rPr>
                        <a:t>⑥介護保険料を滞納していない</a:t>
                      </a:r>
                      <a:endParaRPr kumimoji="1" lang="ja-JP" altLang="en-US" sz="1200" dirty="0">
                        <a:latin typeface="HGPｺﾞｼｯｸM" pitchFamily="50" charset="-128"/>
                        <a:ea typeface="HGPｺﾞｼｯｸM" pitchFamily="50" charset="-128"/>
                      </a:endParaRPr>
                    </a:p>
                  </a:txBody>
                  <a:tcPr marL="99060" marR="99060"/>
                </a:tc>
                <a:tc>
                  <a:txBody>
                    <a:bodyPr/>
                    <a:lstStyle/>
                    <a:p>
                      <a:endParaRPr kumimoji="1" lang="ja-JP" altLang="en-US" sz="1200" dirty="0">
                        <a:latin typeface="HGPｺﾞｼｯｸM" pitchFamily="50" charset="-128"/>
                        <a:ea typeface="HGPｺﾞｼｯｸM" pitchFamily="50" charset="-128"/>
                      </a:endParaRPr>
                    </a:p>
                  </a:txBody>
                  <a:tcPr marL="99060" marR="99060"/>
                </a:tc>
              </a:tr>
            </a:tbl>
          </a:graphicData>
        </a:graphic>
      </p:graphicFrame>
      <p:sp>
        <p:nvSpPr>
          <p:cNvPr id="5" name="タイトル 3"/>
          <p:cNvSpPr txBox="1">
            <a:spLocks/>
          </p:cNvSpPr>
          <p:nvPr/>
        </p:nvSpPr>
        <p:spPr>
          <a:xfrm>
            <a:off x="495302" y="-27383"/>
            <a:ext cx="8915400" cy="54868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現行の補足給付（第</a:t>
            </a:r>
            <a:r>
              <a:rPr lang="ja-JP" altLang="en-US" sz="2800" dirty="0">
                <a:latin typeface="+mj-lt"/>
                <a:ea typeface="+mj-ea"/>
                <a:cs typeface="+mj-cs"/>
              </a:rPr>
              <a:t>４</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段階の特例減額措置）における資産の勘案</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タイトル 3"/>
          <p:cNvSpPr txBox="1">
            <a:spLocks/>
          </p:cNvSpPr>
          <p:nvPr/>
        </p:nvSpPr>
        <p:spPr>
          <a:xfrm>
            <a:off x="194478" y="476672"/>
            <a:ext cx="9517057" cy="675456"/>
          </a:xfrm>
          <a:prstGeom prst="rect">
            <a:avLst/>
          </a:prstGeom>
          <a:ln w="28575">
            <a:solidFill>
              <a:schemeClr val="tx1"/>
            </a:solidFill>
          </a:ln>
        </p:spPr>
        <p:txBody>
          <a:bodyPr vert="horz" lIns="91440" tIns="45720" rIns="91440" bIns="45720" rtlCol="0" anchor="ctr">
            <a:noAutofit/>
          </a:bodyPr>
          <a:lstStyle/>
          <a:p>
            <a:pPr marL="177800" indent="-177800"/>
            <a:r>
              <a:rPr lang="ja-JP" altLang="en-US" dirty="0" smtClean="0">
                <a:latin typeface="Arial" pitchFamily="34" charset="0"/>
              </a:rPr>
              <a:t>○　市町村民税課税層における食費・居住費の特例減額措置では、資産を勘案して給付を実施している。</a:t>
            </a:r>
            <a:endParaRPr kumimoji="1" lang="ja-JP" altLang="en-US" i="0" u="none" strike="noStrike" kern="1200" cap="none" spc="0" normalizeH="0" noProof="0" dirty="0">
              <a:ln>
                <a:noFill/>
              </a:ln>
              <a:solidFill>
                <a:schemeClr val="tx1"/>
              </a:solidFill>
              <a:effectLst/>
              <a:uLnTx/>
              <a:uFillTx/>
              <a:latin typeface="Arial" pitchFamily="34" charset="0"/>
              <a:cs typeface="+mj-cs"/>
            </a:endParaRPr>
          </a:p>
        </p:txBody>
      </p:sp>
      <p:sp>
        <p:nvSpPr>
          <p:cNvPr id="9" name="タイトル 3"/>
          <p:cNvSpPr txBox="1">
            <a:spLocks/>
          </p:cNvSpPr>
          <p:nvPr/>
        </p:nvSpPr>
        <p:spPr>
          <a:xfrm>
            <a:off x="1" y="1268760"/>
            <a:ext cx="9867546" cy="1296144"/>
          </a:xfrm>
          <a:prstGeom prst="rect">
            <a:avLst/>
          </a:prstGeom>
          <a:ln w="28575">
            <a:noFill/>
          </a:ln>
        </p:spPr>
        <p:txBody>
          <a:bodyPr vert="horz" lIns="91440" tIns="45720" rIns="91440" bIns="45720" rtlCol="0" anchor="ctr">
            <a:noAutofit/>
          </a:bodyPr>
          <a:lstStyle/>
          <a:p>
            <a:pPr marL="177800" indent="-177800"/>
            <a:r>
              <a:rPr lang="ja-JP" altLang="en-US" sz="1600" u="sng" dirty="0" smtClean="0">
                <a:latin typeface="+mn-ea"/>
              </a:rPr>
              <a:t>市町村民税課税層における食費・居住費の特例減額措置</a:t>
            </a:r>
            <a:endParaRPr lang="en-US" altLang="ja-JP" sz="1600" u="sng" dirty="0" smtClean="0">
              <a:latin typeface="+mn-ea"/>
            </a:endParaRPr>
          </a:p>
          <a:p>
            <a:r>
              <a:rPr lang="ja-JP" altLang="en-US" sz="1400" dirty="0" smtClean="0">
                <a:latin typeface="HGPｺﾞｼｯｸM" pitchFamily="50" charset="-128"/>
                <a:ea typeface="HGPｺﾞｼｯｸM" pitchFamily="50" charset="-128"/>
              </a:rPr>
              <a:t>　本人または世帯員が市町村民税を課税されている第４段階の高齢夫婦世帯で、一方が施設に入所し、食費・居住費を負担した結果、残された配偶者の在宅での生計が困難になるような場合に、第３段階とみなして特例的に補足給付を支給。</a:t>
            </a:r>
            <a:endParaRPr lang="en-US" altLang="ja-JP" sz="1400" dirty="0" smtClean="0">
              <a:latin typeface="HGPｺﾞｼｯｸM" pitchFamily="50" charset="-128"/>
              <a:ea typeface="HGPｺﾞｼｯｸM" pitchFamily="50" charset="-128"/>
            </a:endParaRPr>
          </a:p>
          <a:p>
            <a:r>
              <a:rPr lang="ja-JP" altLang="en-US" sz="1400" dirty="0" smtClean="0">
                <a:latin typeface="HGPｺﾞｼｯｸM" pitchFamily="50" charset="-128"/>
                <a:ea typeface="HGPｺﾞｼｯｸM" pitchFamily="50" charset="-128"/>
              </a:rPr>
              <a:t>　この特例の対象は、①～⑥の要件すべてを満たす者。対象期間は、③の要件に該当しなくなるまでの間で、食費もしくは居住費又はその両方について、利用者負担第３段階の負担限度額が適用される。</a:t>
            </a:r>
            <a:endParaRPr lang="en-US" altLang="ja-JP" sz="1400" dirty="0" smtClean="0">
              <a:latin typeface="HGPｺﾞｼｯｸM" pitchFamily="50" charset="-128"/>
              <a:ea typeface="HGPｺﾞｼｯｸM" pitchFamily="50" charset="-128"/>
            </a:endParaRPr>
          </a:p>
          <a:p>
            <a:r>
              <a:rPr lang="ja-JP" altLang="en-US" sz="1400" dirty="0" smtClean="0">
                <a:latin typeface="HGPｺﾞｼｯｸM" pitchFamily="50" charset="-128"/>
                <a:ea typeface="HGPｺﾞｼｯｸM" pitchFamily="50" charset="-128"/>
              </a:rPr>
              <a:t>　減額は、利用者の申請にもとづき、市町村が確認の上行われる。</a:t>
            </a:r>
            <a:endParaRPr kumimoji="1" lang="ja-JP" altLang="en-US" sz="1400" i="0" u="none" strike="noStrike" kern="1200" cap="none" spc="0" normalizeH="0" noProof="0" dirty="0">
              <a:ln>
                <a:noFill/>
              </a:ln>
              <a:solidFill>
                <a:schemeClr val="tx1"/>
              </a:solidFill>
              <a:effectLst/>
              <a:uLnTx/>
              <a:uFillTx/>
              <a:latin typeface="HGPｺﾞｼｯｸM" pitchFamily="50" charset="-128"/>
              <a:ea typeface="HGPｺﾞｼｯｸM" pitchFamily="50" charset="-128"/>
              <a:cs typeface="+mj-cs"/>
            </a:endParaRPr>
          </a:p>
        </p:txBody>
      </p:sp>
      <p:sp>
        <p:nvSpPr>
          <p:cNvPr id="10" name="正方形/長方形 9"/>
          <p:cNvSpPr/>
          <p:nvPr/>
        </p:nvSpPr>
        <p:spPr>
          <a:xfrm>
            <a:off x="1" y="5589240"/>
            <a:ext cx="9906000"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5400000">
            <a:off x="-159568" y="116633"/>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43878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p:cNvSpPr txBox="1">
            <a:spLocks/>
          </p:cNvSpPr>
          <p:nvPr/>
        </p:nvSpPr>
        <p:spPr>
          <a:xfrm>
            <a:off x="505" y="188640"/>
            <a:ext cx="9410700" cy="548680"/>
          </a:xfrm>
          <a:prstGeom prst="rect">
            <a:avLst/>
          </a:prstGeom>
        </p:spPr>
        <p:txBody>
          <a:bodyPr vert="horz" lIns="91440" tIns="45720" rIns="91440" bIns="45720" rtlCol="0" anchor="ctr">
            <a:normAutofit/>
          </a:bodyPr>
          <a:lstStyle/>
          <a:p>
            <a:pPr algn="ctr">
              <a:spcBef>
                <a:spcPct val="0"/>
              </a:spcBef>
              <a:defRPr/>
            </a:pPr>
            <a:r>
              <a:rPr lang="ja-JP" altLang="en-US" sz="2000" dirty="0">
                <a:solidFill>
                  <a:prstClr val="black"/>
                </a:solidFill>
                <a:latin typeface="HGP創英角ｺﾞｼｯｸUB" pitchFamily="50" charset="-128"/>
                <a:ea typeface="HGP創英角ｺﾞｼｯｸUB" pitchFamily="50" charset="-128"/>
                <a:cs typeface="+mj-cs"/>
              </a:rPr>
              <a:t>市町村に</a:t>
            </a:r>
            <a:r>
              <a:rPr lang="ja-JP" altLang="en-US" sz="2000" dirty="0" smtClean="0">
                <a:solidFill>
                  <a:prstClr val="black"/>
                </a:solidFill>
                <a:latin typeface="HGP創英角ｺﾞｼｯｸUB" pitchFamily="50" charset="-128"/>
                <a:ea typeface="HGP創英角ｺﾞｼｯｸUB" pitchFamily="50" charset="-128"/>
                <a:cs typeface="+mj-cs"/>
              </a:rPr>
              <a:t>おける</a:t>
            </a:r>
            <a:r>
              <a:rPr lang="ja-JP" altLang="en-US" sz="2000" dirty="0">
                <a:solidFill>
                  <a:prstClr val="black"/>
                </a:solidFill>
                <a:latin typeface="HGP創英角ｺﾞｼｯｸUB" pitchFamily="50" charset="-128"/>
                <a:ea typeface="HGP創英角ｺﾞｼｯｸUB" pitchFamily="50" charset="-128"/>
                <a:cs typeface="+mj-cs"/>
              </a:rPr>
              <a:t>独自の</a:t>
            </a:r>
            <a:r>
              <a:rPr lang="ja-JP" altLang="ja-JP" sz="2000" dirty="0" smtClean="0">
                <a:solidFill>
                  <a:prstClr val="black"/>
                </a:solidFill>
                <a:latin typeface="HGP創英角ｺﾞｼｯｸUB" pitchFamily="50" charset="-128"/>
                <a:ea typeface="HGP創英角ｺﾞｼｯｸUB" pitchFamily="50" charset="-128"/>
              </a:rPr>
              <a:t>保険料</a:t>
            </a:r>
            <a:r>
              <a:rPr lang="ja-JP" altLang="ja-JP" sz="2000" dirty="0">
                <a:solidFill>
                  <a:prstClr val="black"/>
                </a:solidFill>
                <a:latin typeface="HGP創英角ｺﾞｼｯｸUB" pitchFamily="50" charset="-128"/>
                <a:ea typeface="HGP創英角ｺﾞｼｯｸUB" pitchFamily="50" charset="-128"/>
              </a:rPr>
              <a:t>減免に</a:t>
            </a:r>
            <a:r>
              <a:rPr lang="ja-JP" altLang="ja-JP" sz="2000" dirty="0" smtClean="0">
                <a:solidFill>
                  <a:prstClr val="black"/>
                </a:solidFill>
                <a:latin typeface="HGP創英角ｺﾞｼｯｸUB" pitchFamily="50" charset="-128"/>
                <a:ea typeface="HGP創英角ｺﾞｼｯｸUB" pitchFamily="50" charset="-128"/>
              </a:rPr>
              <a:t>際し</a:t>
            </a:r>
            <a:r>
              <a:rPr lang="ja-JP" altLang="en-US" sz="2000" dirty="0" smtClean="0">
                <a:solidFill>
                  <a:prstClr val="black"/>
                </a:solidFill>
                <a:latin typeface="HGP創英角ｺﾞｼｯｸUB" pitchFamily="50" charset="-128"/>
                <a:ea typeface="HGP創英角ｺﾞｼｯｸUB" pitchFamily="50" charset="-128"/>
              </a:rPr>
              <a:t>預貯金等を勘案している</a:t>
            </a:r>
            <a:r>
              <a:rPr lang="ja-JP" altLang="ja-JP" sz="2000" dirty="0" smtClean="0">
                <a:solidFill>
                  <a:prstClr val="black"/>
                </a:solidFill>
                <a:latin typeface="HGP創英角ｺﾞｼｯｸUB" pitchFamily="50" charset="-128"/>
                <a:ea typeface="HGP創英角ｺﾞｼｯｸUB" pitchFamily="50" charset="-128"/>
              </a:rPr>
              <a:t>例</a:t>
            </a:r>
            <a:endParaRPr lang="ja-JP" altLang="en-US" sz="2000" dirty="0">
              <a:solidFill>
                <a:prstClr val="black"/>
              </a:solidFill>
              <a:latin typeface="HGP創英角ｺﾞｼｯｸUB" pitchFamily="50" charset="-128"/>
              <a:ea typeface="HGP創英角ｺﾞｼｯｸUB"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112236639"/>
              </p:ext>
            </p:extLst>
          </p:nvPr>
        </p:nvGraphicFramePr>
        <p:xfrm>
          <a:off x="416501" y="1124744"/>
          <a:ext cx="9210733" cy="4752528"/>
        </p:xfrm>
        <a:graphic>
          <a:graphicData uri="http://schemas.openxmlformats.org/drawingml/2006/table">
            <a:tbl>
              <a:tblPr/>
              <a:tblGrid>
                <a:gridCol w="693519"/>
                <a:gridCol w="8517214"/>
              </a:tblGrid>
              <a:tr h="576064">
                <a:tc>
                  <a:txBody>
                    <a:bodyPr/>
                    <a:lstStyle/>
                    <a:p>
                      <a:pPr algn="ctr">
                        <a:spcAft>
                          <a:spcPts val="0"/>
                        </a:spcAft>
                      </a:pPr>
                      <a:r>
                        <a:rPr lang="ja-JP" sz="1400" kern="100" dirty="0" smtClean="0">
                          <a:latin typeface="+mn-ea"/>
                          <a:ea typeface="+mn-ea"/>
                          <a:cs typeface="Times New Roman"/>
                        </a:rPr>
                        <a:t>保険者</a:t>
                      </a:r>
                      <a:endParaRPr lang="ja-JP" sz="1400"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b="1" kern="100" dirty="0" smtClean="0">
                          <a:latin typeface="+mn-ea"/>
                          <a:ea typeface="+mn-ea"/>
                          <a:cs typeface="Times New Roman"/>
                        </a:rPr>
                        <a:t>減免要件</a:t>
                      </a:r>
                      <a:r>
                        <a:rPr lang="ja-JP" altLang="en-US" sz="1400" kern="100" dirty="0" smtClean="0">
                          <a:latin typeface="+mn-ea"/>
                          <a:ea typeface="+mn-ea"/>
                          <a:cs typeface="Times New Roman"/>
                        </a:rPr>
                        <a:t>　</a:t>
                      </a:r>
                      <a:endParaRPr lang="ja-JP" sz="1400"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a:txBody>
                    <a:bodyPr/>
                    <a:lstStyle/>
                    <a:p>
                      <a:pPr algn="ctr">
                        <a:spcAft>
                          <a:spcPts val="0"/>
                        </a:spcAft>
                      </a:pPr>
                      <a:r>
                        <a:rPr lang="ja-JP" altLang="en-US" sz="1400" kern="100" dirty="0" smtClean="0">
                          <a:latin typeface="+mn-ea"/>
                          <a:ea typeface="+mn-ea"/>
                          <a:cs typeface="Times New Roman"/>
                        </a:rPr>
                        <a:t>Ａ市</a:t>
                      </a:r>
                      <a:endParaRPr lang="ja-JP" sz="1400"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just">
                        <a:spcAft>
                          <a:spcPts val="0"/>
                        </a:spcAft>
                      </a:pPr>
                      <a:r>
                        <a:rPr lang="ja-JP" altLang="en-US" sz="1400" kern="100" dirty="0" smtClean="0">
                          <a:latin typeface="+mn-ea"/>
                          <a:ea typeface="+mn-ea"/>
                          <a:cs typeface="Times New Roman"/>
                        </a:rPr>
                        <a:t>次のいずれにも該当する場合</a:t>
                      </a:r>
                    </a:p>
                    <a:p>
                      <a:pPr indent="152400" algn="just">
                        <a:spcAft>
                          <a:spcPts val="0"/>
                        </a:spcAft>
                      </a:pPr>
                      <a:r>
                        <a:rPr lang="ja-JP" altLang="en-US" sz="1400" kern="100" dirty="0" smtClean="0">
                          <a:latin typeface="+mn-ea"/>
                          <a:ea typeface="+mn-ea"/>
                          <a:cs typeface="Times New Roman"/>
                        </a:rPr>
                        <a:t>１　介護保険料の段階が第１段階（生活保護を除く），第２段階，特例第３段階又は第３段階であること</a:t>
                      </a:r>
                    </a:p>
                    <a:p>
                      <a:pPr indent="152400" algn="just">
                        <a:spcAft>
                          <a:spcPts val="0"/>
                        </a:spcAft>
                      </a:pPr>
                      <a:r>
                        <a:rPr lang="ja-JP" altLang="en-US" sz="1400" kern="100" dirty="0" smtClean="0">
                          <a:latin typeface="+mn-ea"/>
                          <a:ea typeface="+mn-ea"/>
                          <a:cs typeface="Times New Roman"/>
                        </a:rPr>
                        <a:t>２　被保険者の属する世帯の収入の合計額が，生活保護法における保護基準の額（基準生活費については</a:t>
                      </a:r>
                      <a:endParaRPr lang="en-US" altLang="ja-JP" sz="1400" kern="100" dirty="0" smtClean="0">
                        <a:latin typeface="+mn-ea"/>
                        <a:ea typeface="+mn-ea"/>
                        <a:cs typeface="Times New Roman"/>
                      </a:endParaRPr>
                    </a:p>
                    <a:p>
                      <a:pPr indent="152400" algn="just">
                        <a:spcAft>
                          <a:spcPts val="0"/>
                        </a:spcAft>
                      </a:pPr>
                      <a:r>
                        <a:rPr lang="ja-JP" altLang="en-US" sz="1400" kern="100" dirty="0" smtClean="0">
                          <a:latin typeface="+mn-ea"/>
                          <a:ea typeface="+mn-ea"/>
                          <a:cs typeface="Times New Roman"/>
                        </a:rPr>
                        <a:t>　１</a:t>
                      </a:r>
                      <a:r>
                        <a:rPr lang="en-US" altLang="ja-JP" sz="1400" kern="100" dirty="0" smtClean="0">
                          <a:latin typeface="+mn-ea"/>
                          <a:ea typeface="+mn-ea"/>
                          <a:cs typeface="Times New Roman"/>
                        </a:rPr>
                        <a:t>.</a:t>
                      </a:r>
                      <a:r>
                        <a:rPr lang="ja-JP" altLang="en-US" sz="1400" kern="100" dirty="0" smtClean="0">
                          <a:latin typeface="+mn-ea"/>
                          <a:ea typeface="+mn-ea"/>
                          <a:cs typeface="Times New Roman"/>
                        </a:rPr>
                        <a:t>３倍）未満であること</a:t>
                      </a:r>
                    </a:p>
                    <a:p>
                      <a:pPr indent="152400" algn="just">
                        <a:spcAft>
                          <a:spcPts val="0"/>
                        </a:spcAft>
                      </a:pPr>
                      <a:r>
                        <a:rPr lang="ja-JP" altLang="en-US" sz="1400" u="sng" kern="100" dirty="0" smtClean="0">
                          <a:latin typeface="+mn-ea"/>
                          <a:ea typeface="+mn-ea"/>
                          <a:cs typeface="Times New Roman"/>
                        </a:rPr>
                        <a:t>３　世帯員の預貯金の合計額が１００万円以下であること</a:t>
                      </a:r>
                    </a:p>
                    <a:p>
                      <a:pPr indent="152400" algn="just">
                        <a:spcAft>
                          <a:spcPts val="0"/>
                        </a:spcAft>
                      </a:pPr>
                      <a:r>
                        <a:rPr lang="ja-JP" altLang="en-US" sz="1400" kern="100" dirty="0" smtClean="0">
                          <a:latin typeface="+mn-ea"/>
                          <a:ea typeface="+mn-ea"/>
                          <a:cs typeface="Times New Roman"/>
                        </a:rPr>
                        <a:t>４　世帯を別にする親族等の被扶養者ではないこと　　　</a:t>
                      </a:r>
                    </a:p>
                    <a:p>
                      <a:pPr indent="152400" algn="just">
                        <a:spcAft>
                          <a:spcPts val="0"/>
                        </a:spcAft>
                      </a:pPr>
                      <a:r>
                        <a:rPr lang="ja-JP" altLang="en-US" sz="1400" kern="100" dirty="0" smtClean="0">
                          <a:latin typeface="+mn-ea"/>
                          <a:ea typeface="+mn-ea"/>
                          <a:cs typeface="Times New Roman"/>
                        </a:rPr>
                        <a:t>５　前年度以前の減免した保険料に未納がないこと</a:t>
                      </a:r>
                      <a:endParaRPr lang="ja-JP" sz="1400"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algn="ctr">
                        <a:spcAft>
                          <a:spcPts val="0"/>
                        </a:spcAft>
                      </a:pPr>
                      <a:r>
                        <a:rPr lang="ja-JP" altLang="en-US" sz="1400" kern="100" dirty="0" smtClean="0">
                          <a:latin typeface="+mn-ea"/>
                          <a:ea typeface="+mn-ea"/>
                          <a:cs typeface="Times New Roman"/>
                        </a:rPr>
                        <a:t>Ｂ市</a:t>
                      </a:r>
                      <a:endParaRPr lang="ja-JP" sz="1400"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just">
                        <a:spcAft>
                          <a:spcPts val="0"/>
                        </a:spcAft>
                      </a:pPr>
                      <a:r>
                        <a:rPr lang="ja-JP" altLang="en-US" sz="1400" kern="100" dirty="0" smtClean="0">
                          <a:latin typeface="+mn-ea"/>
                          <a:ea typeface="+mn-ea"/>
                          <a:cs typeface="Times New Roman"/>
                        </a:rPr>
                        <a:t>第１段階の被保険者（生活保護受給者を除く）で、以下の要件に全て該当すること</a:t>
                      </a:r>
                    </a:p>
                    <a:p>
                      <a:pPr indent="152400" algn="just">
                        <a:spcAft>
                          <a:spcPts val="0"/>
                        </a:spcAft>
                      </a:pPr>
                      <a:r>
                        <a:rPr lang="ja-JP" altLang="en-US" sz="1400" kern="100" dirty="0" smtClean="0">
                          <a:latin typeface="+mn-ea"/>
                          <a:ea typeface="+mn-ea"/>
                          <a:cs typeface="Times New Roman"/>
                        </a:rPr>
                        <a:t>ア．住民税課税者に扶養されていない</a:t>
                      </a:r>
                    </a:p>
                    <a:p>
                      <a:pPr indent="152400" algn="just">
                        <a:spcAft>
                          <a:spcPts val="0"/>
                        </a:spcAft>
                      </a:pPr>
                      <a:r>
                        <a:rPr lang="ja-JP" altLang="en-US" sz="1400" kern="100" dirty="0" smtClean="0">
                          <a:latin typeface="+mn-ea"/>
                          <a:ea typeface="+mn-ea"/>
                          <a:cs typeface="Times New Roman"/>
                        </a:rPr>
                        <a:t>イ．居住している以外の土地・建物を所有していない</a:t>
                      </a:r>
                    </a:p>
                    <a:p>
                      <a:pPr indent="152400" algn="just">
                        <a:spcAft>
                          <a:spcPts val="0"/>
                        </a:spcAft>
                      </a:pPr>
                      <a:r>
                        <a:rPr lang="ja-JP" altLang="en-US" sz="1400" u="sng" kern="100" dirty="0" smtClean="0">
                          <a:latin typeface="+mn-ea"/>
                          <a:ea typeface="+mn-ea"/>
                          <a:cs typeface="Times New Roman"/>
                        </a:rPr>
                        <a:t>ウ．世帯全体の預貯金額が３００万円以下</a:t>
                      </a:r>
                      <a:endParaRPr lang="ja-JP" sz="1400" u="sng"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gn="ctr">
                        <a:spcAft>
                          <a:spcPts val="0"/>
                        </a:spcAft>
                      </a:pPr>
                      <a:r>
                        <a:rPr lang="ja-JP" altLang="en-US" sz="1400" kern="100" dirty="0" smtClean="0">
                          <a:latin typeface="+mn-ea"/>
                          <a:ea typeface="+mn-ea"/>
                          <a:cs typeface="Times New Roman"/>
                        </a:rPr>
                        <a:t>Ｃ市</a:t>
                      </a:r>
                      <a:endParaRPr lang="ja-JP" sz="1400"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just">
                        <a:spcAft>
                          <a:spcPts val="0"/>
                        </a:spcAft>
                      </a:pPr>
                      <a:r>
                        <a:rPr lang="ja-JP" altLang="en-US" sz="1400" kern="100" dirty="0" smtClean="0">
                          <a:latin typeface="+mn-ea"/>
                          <a:ea typeface="+mn-ea"/>
                          <a:cs typeface="Times New Roman"/>
                        </a:rPr>
                        <a:t>生活困窮者</a:t>
                      </a:r>
                    </a:p>
                    <a:p>
                      <a:pPr indent="152400" algn="just">
                        <a:spcAft>
                          <a:spcPts val="0"/>
                        </a:spcAft>
                      </a:pPr>
                      <a:r>
                        <a:rPr lang="ja-JP" altLang="en-US" sz="1400" kern="100" dirty="0" smtClean="0">
                          <a:latin typeface="+mn-ea"/>
                          <a:ea typeface="+mn-ea"/>
                          <a:cs typeface="Times New Roman"/>
                        </a:rPr>
                        <a:t>・生活保護基準以下の収入であること。</a:t>
                      </a:r>
                    </a:p>
                    <a:p>
                      <a:pPr indent="152400" algn="just">
                        <a:spcAft>
                          <a:spcPts val="0"/>
                        </a:spcAft>
                      </a:pPr>
                      <a:r>
                        <a:rPr lang="ja-JP" altLang="en-US" sz="1400" u="sng" kern="100" dirty="0" smtClean="0">
                          <a:latin typeface="+mn-ea"/>
                          <a:ea typeface="+mn-ea"/>
                          <a:cs typeface="Times New Roman"/>
                        </a:rPr>
                        <a:t>・預貯金は単身世帯で</a:t>
                      </a:r>
                      <a:r>
                        <a:rPr lang="en-US" altLang="ja-JP" sz="1400" u="sng" kern="100" dirty="0" smtClean="0">
                          <a:latin typeface="+mn-ea"/>
                          <a:ea typeface="+mn-ea"/>
                          <a:cs typeface="Times New Roman"/>
                        </a:rPr>
                        <a:t>100</a:t>
                      </a:r>
                      <a:r>
                        <a:rPr lang="ja-JP" altLang="en-US" sz="1400" u="sng" kern="100" dirty="0" smtClean="0">
                          <a:latin typeface="+mn-ea"/>
                          <a:ea typeface="+mn-ea"/>
                          <a:cs typeface="Times New Roman"/>
                        </a:rPr>
                        <a:t>万円未満、二人以上世帯で</a:t>
                      </a:r>
                      <a:r>
                        <a:rPr lang="en-US" altLang="ja-JP" sz="1400" u="sng" kern="100" dirty="0" smtClean="0">
                          <a:latin typeface="+mn-ea"/>
                          <a:ea typeface="+mn-ea"/>
                          <a:cs typeface="Times New Roman"/>
                        </a:rPr>
                        <a:t>150</a:t>
                      </a:r>
                      <a:r>
                        <a:rPr lang="ja-JP" altLang="en-US" sz="1400" u="sng" kern="100" dirty="0" smtClean="0">
                          <a:latin typeface="+mn-ea"/>
                          <a:ea typeface="+mn-ea"/>
                          <a:cs typeface="Times New Roman"/>
                        </a:rPr>
                        <a:t>万円未満であること。</a:t>
                      </a:r>
                      <a:endParaRPr lang="ja-JP" sz="1400" u="sng" kern="100" dirty="0">
                        <a:latin typeface="+mn-ea"/>
                        <a:ea typeface="+mn-ea"/>
                        <a:cs typeface="Times New Roman"/>
                      </a:endParaRPr>
                    </a:p>
                  </a:txBody>
                  <a:tcPr marL="72001" marR="72001"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正方形/長方形 3"/>
          <p:cNvSpPr/>
          <p:nvPr/>
        </p:nvSpPr>
        <p:spPr>
          <a:xfrm rot="5400000">
            <a:off x="-145279" y="6353944"/>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25484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04734" y="116633"/>
            <a:ext cx="8181360" cy="504056"/>
          </a:xfrm>
          <a:prstGeom prst="rect">
            <a:avLst/>
          </a:prstGeom>
          <a:solidFill>
            <a:srgbClr val="FFFF99"/>
          </a:solidFill>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prstClr val="black"/>
                </a:solidFill>
                <a:latin typeface="HGｺﾞｼｯｸE" pitchFamily="49" charset="-128"/>
                <a:ea typeface="HGｺﾞｼｯｸE" pitchFamily="49" charset="-128"/>
              </a:rPr>
              <a:t>預貯金等勘案関係の実務上の課題と対応の方向</a:t>
            </a:r>
            <a:endParaRPr lang="ja-JP" altLang="en-US" sz="2800" dirty="0">
              <a:solidFill>
                <a:prstClr val="black"/>
              </a:solidFill>
              <a:latin typeface="HGｺﾞｼｯｸE" pitchFamily="49" charset="-128"/>
              <a:ea typeface="HGｺﾞｼｯｸE" pitchFamily="49" charset="-128"/>
            </a:endParaRPr>
          </a:p>
        </p:txBody>
      </p:sp>
      <p:sp>
        <p:nvSpPr>
          <p:cNvPr id="11" name="正方形/長方形 10"/>
          <p:cNvSpPr/>
          <p:nvPr/>
        </p:nvSpPr>
        <p:spPr>
          <a:xfrm>
            <a:off x="158307" y="2150776"/>
            <a:ext cx="3780000" cy="369332"/>
          </a:xfrm>
          <a:prstGeom prst="rect">
            <a:avLst/>
          </a:prstGeom>
          <a:ln w="25400">
            <a:solidFill>
              <a:schemeClr val="tx1"/>
            </a:solidFill>
          </a:ln>
        </p:spPr>
        <p:txBody>
          <a:bodyPr wrap="square">
            <a:spAutoFit/>
          </a:bodyPr>
          <a:lstStyle/>
          <a:p>
            <a:pPr marL="108000" indent="-457200"/>
            <a:r>
              <a:rPr lang="ja-JP" altLang="en-US" dirty="0" smtClean="0">
                <a:solidFill>
                  <a:prstClr val="black"/>
                </a:solidFill>
              </a:rPr>
              <a:t>○金融機関への照会の位置付け。</a:t>
            </a:r>
            <a:endParaRPr lang="en-US" altLang="ja-JP" dirty="0" smtClean="0">
              <a:solidFill>
                <a:prstClr val="black"/>
              </a:solidFill>
            </a:endParaRPr>
          </a:p>
        </p:txBody>
      </p:sp>
      <p:sp>
        <p:nvSpPr>
          <p:cNvPr id="12" name="右矢印 11"/>
          <p:cNvSpPr/>
          <p:nvPr/>
        </p:nvSpPr>
        <p:spPr>
          <a:xfrm>
            <a:off x="4117308" y="2126465"/>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4551939" y="2103042"/>
            <a:ext cx="5141338" cy="417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r>
              <a:rPr lang="ja-JP" altLang="en-US" dirty="0" smtClean="0">
                <a:solidFill>
                  <a:prstClr val="black"/>
                </a:solidFill>
              </a:rPr>
              <a:t>○適正な申告を促すための動機付けともなるもの。</a:t>
            </a:r>
            <a:endParaRPr lang="ja-JP" altLang="en-US" dirty="0">
              <a:solidFill>
                <a:prstClr val="black"/>
              </a:solidFill>
            </a:endParaRPr>
          </a:p>
        </p:txBody>
      </p:sp>
      <p:sp>
        <p:nvSpPr>
          <p:cNvPr id="20" name="正方形/長方形 19"/>
          <p:cNvSpPr/>
          <p:nvPr/>
        </p:nvSpPr>
        <p:spPr>
          <a:xfrm>
            <a:off x="177145" y="5774353"/>
            <a:ext cx="3780000" cy="369332"/>
          </a:xfrm>
          <a:prstGeom prst="rect">
            <a:avLst/>
          </a:prstGeom>
          <a:ln w="25400">
            <a:solidFill>
              <a:schemeClr val="tx1"/>
            </a:solidFill>
          </a:ln>
        </p:spPr>
        <p:txBody>
          <a:bodyPr wrap="square">
            <a:spAutoFit/>
          </a:bodyPr>
          <a:lstStyle/>
          <a:p>
            <a:pPr marL="108000" indent="-457200"/>
            <a:r>
              <a:rPr lang="ja-JP" altLang="en-US" dirty="0" smtClean="0">
                <a:solidFill>
                  <a:prstClr val="black"/>
                </a:solidFill>
              </a:rPr>
              <a:t>○　有価証券の取り扱い</a:t>
            </a:r>
            <a:endParaRPr lang="ja-JP" altLang="en-US" dirty="0">
              <a:solidFill>
                <a:prstClr val="black"/>
              </a:solidFill>
            </a:endParaRPr>
          </a:p>
        </p:txBody>
      </p:sp>
      <p:sp>
        <p:nvSpPr>
          <p:cNvPr id="22" name="正方形/長方形 21"/>
          <p:cNvSpPr/>
          <p:nvPr/>
        </p:nvSpPr>
        <p:spPr>
          <a:xfrm>
            <a:off x="4563936" y="5553809"/>
            <a:ext cx="5094947" cy="971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r>
              <a:rPr lang="ja-JP" altLang="en-US" dirty="0" smtClean="0">
                <a:solidFill>
                  <a:prstClr val="black"/>
                </a:solidFill>
              </a:rPr>
              <a:t>○　証券</a:t>
            </a:r>
            <a:r>
              <a:rPr lang="ja-JP" altLang="en-US" dirty="0">
                <a:solidFill>
                  <a:prstClr val="black"/>
                </a:solidFill>
              </a:rPr>
              <a:t>会社を通じて有価証券を保有している場合には、評価額に</a:t>
            </a:r>
            <a:r>
              <a:rPr lang="ja-JP" altLang="en-US" dirty="0" smtClean="0">
                <a:solidFill>
                  <a:prstClr val="black"/>
                </a:solidFill>
              </a:rPr>
              <a:t>ついて証券</a:t>
            </a:r>
            <a:r>
              <a:rPr lang="ja-JP" altLang="en-US" dirty="0">
                <a:solidFill>
                  <a:prstClr val="black"/>
                </a:solidFill>
              </a:rPr>
              <a:t>会社の口座残高の</a:t>
            </a:r>
            <a:r>
              <a:rPr lang="ja-JP" altLang="en-US" dirty="0" smtClean="0">
                <a:solidFill>
                  <a:prstClr val="black"/>
                </a:solidFill>
              </a:rPr>
              <a:t>写しにより確認は可能</a:t>
            </a:r>
            <a:r>
              <a:rPr lang="ja-JP" altLang="en-US" dirty="0">
                <a:solidFill>
                  <a:prstClr val="black"/>
                </a:solidFill>
              </a:rPr>
              <a:t>。</a:t>
            </a:r>
            <a:endParaRPr lang="en-US" altLang="ja-JP" dirty="0" smtClean="0">
              <a:solidFill>
                <a:prstClr val="black"/>
              </a:solidFill>
            </a:endParaRPr>
          </a:p>
        </p:txBody>
      </p:sp>
      <p:sp>
        <p:nvSpPr>
          <p:cNvPr id="23" name="正方形/長方形 22"/>
          <p:cNvSpPr/>
          <p:nvPr/>
        </p:nvSpPr>
        <p:spPr>
          <a:xfrm>
            <a:off x="163767" y="1254395"/>
            <a:ext cx="3780000" cy="369332"/>
          </a:xfrm>
          <a:prstGeom prst="rect">
            <a:avLst/>
          </a:prstGeom>
          <a:ln w="25400">
            <a:solidFill>
              <a:schemeClr val="tx1"/>
            </a:solidFill>
          </a:ln>
        </p:spPr>
        <p:txBody>
          <a:bodyPr wrap="square">
            <a:spAutoFit/>
          </a:bodyPr>
          <a:lstStyle/>
          <a:p>
            <a:pPr marL="108000" indent="-457200"/>
            <a:r>
              <a:rPr lang="ja-JP" altLang="en-US" dirty="0" smtClean="0">
                <a:solidFill>
                  <a:prstClr val="black"/>
                </a:solidFill>
              </a:rPr>
              <a:t>○金融機関に照会する法的根拠。</a:t>
            </a:r>
            <a:endParaRPr lang="ja-JP" altLang="en-US" dirty="0">
              <a:solidFill>
                <a:prstClr val="black"/>
              </a:solidFill>
            </a:endParaRPr>
          </a:p>
        </p:txBody>
      </p:sp>
      <p:sp>
        <p:nvSpPr>
          <p:cNvPr id="25" name="正方形/長方形 24"/>
          <p:cNvSpPr/>
          <p:nvPr/>
        </p:nvSpPr>
        <p:spPr>
          <a:xfrm>
            <a:off x="4546070" y="993394"/>
            <a:ext cx="5144414" cy="963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r>
              <a:rPr lang="ja-JP" altLang="en-US" dirty="0" smtClean="0">
                <a:solidFill>
                  <a:prstClr val="black"/>
                </a:solidFill>
              </a:rPr>
              <a:t>○介護保険法第２０３条により銀行等への報告を求めることができることとされている。生活保護法の規定も同様の規定となっている。</a:t>
            </a:r>
          </a:p>
        </p:txBody>
      </p:sp>
      <p:sp>
        <p:nvSpPr>
          <p:cNvPr id="27" name="右矢印 26"/>
          <p:cNvSpPr/>
          <p:nvPr/>
        </p:nvSpPr>
        <p:spPr>
          <a:xfrm>
            <a:off x="4086588" y="1254393"/>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右矢印 29"/>
          <p:cNvSpPr/>
          <p:nvPr/>
        </p:nvSpPr>
        <p:spPr>
          <a:xfrm>
            <a:off x="4117309" y="5702309"/>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163766" y="2945949"/>
            <a:ext cx="3780000" cy="646331"/>
          </a:xfrm>
          <a:prstGeom prst="rect">
            <a:avLst/>
          </a:prstGeom>
          <a:ln w="25400">
            <a:solidFill>
              <a:schemeClr val="tx1"/>
            </a:solidFill>
          </a:ln>
        </p:spPr>
        <p:txBody>
          <a:bodyPr wrap="square">
            <a:spAutoFit/>
          </a:bodyPr>
          <a:lstStyle/>
          <a:p>
            <a:pPr marL="182563" indent="-182563"/>
            <a:r>
              <a:rPr lang="ja-JP" altLang="en-US" dirty="0" smtClean="0">
                <a:solidFill>
                  <a:prstClr val="black"/>
                </a:solidFill>
              </a:rPr>
              <a:t>○</a:t>
            </a:r>
            <a:r>
              <a:rPr lang="ja-JP" altLang="en-US" dirty="0">
                <a:solidFill>
                  <a:prstClr val="black"/>
                </a:solidFill>
              </a:rPr>
              <a:t>金融</a:t>
            </a:r>
            <a:r>
              <a:rPr lang="ja-JP" altLang="en-US" dirty="0" smtClean="0">
                <a:solidFill>
                  <a:prstClr val="black"/>
                </a:solidFill>
              </a:rPr>
              <a:t>機関</a:t>
            </a:r>
            <a:r>
              <a:rPr lang="ja-JP" altLang="en-US" dirty="0">
                <a:solidFill>
                  <a:prstClr val="black"/>
                </a:solidFill>
              </a:rPr>
              <a:t>へ</a:t>
            </a:r>
            <a:r>
              <a:rPr lang="ja-JP" altLang="en-US" dirty="0" smtClean="0">
                <a:solidFill>
                  <a:prstClr val="black"/>
                </a:solidFill>
              </a:rPr>
              <a:t>の照会に対する対応の確保</a:t>
            </a:r>
            <a:endParaRPr lang="ja-JP" altLang="en-US" dirty="0">
              <a:solidFill>
                <a:prstClr val="black"/>
              </a:solidFill>
            </a:endParaRPr>
          </a:p>
        </p:txBody>
      </p:sp>
      <p:sp>
        <p:nvSpPr>
          <p:cNvPr id="32" name="右矢印 31"/>
          <p:cNvSpPr/>
          <p:nvPr/>
        </p:nvSpPr>
        <p:spPr>
          <a:xfrm>
            <a:off x="4124062" y="3048400"/>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4562252" y="2668298"/>
            <a:ext cx="5141338" cy="1480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r>
              <a:rPr lang="ja-JP" altLang="en-US" dirty="0" smtClean="0">
                <a:solidFill>
                  <a:prstClr val="black"/>
                </a:solidFill>
              </a:rPr>
              <a:t>○基本的にサンプル調査を想定し、金融機関に重い負担をかけるものではないと考える。補足</a:t>
            </a:r>
            <a:r>
              <a:rPr lang="ja-JP" altLang="en-US" dirty="0">
                <a:solidFill>
                  <a:prstClr val="black"/>
                </a:solidFill>
              </a:rPr>
              <a:t>給付</a:t>
            </a:r>
            <a:r>
              <a:rPr lang="ja-JP" altLang="en-US" dirty="0" smtClean="0">
                <a:solidFill>
                  <a:prstClr val="black"/>
                </a:solidFill>
              </a:rPr>
              <a:t>の申請書上あらかじめ金融機関等への調査の同意を得ることと</a:t>
            </a:r>
            <a:r>
              <a:rPr lang="ja-JP" altLang="en-US" dirty="0">
                <a:solidFill>
                  <a:prstClr val="black"/>
                </a:solidFill>
              </a:rPr>
              <a:t>して</a:t>
            </a:r>
            <a:r>
              <a:rPr lang="ja-JP" altLang="en-US" dirty="0" smtClean="0">
                <a:solidFill>
                  <a:prstClr val="black"/>
                </a:solidFill>
              </a:rPr>
              <a:t>、金融機関の対応を得られやすくする。</a:t>
            </a:r>
            <a:endParaRPr lang="ja-JP" altLang="en-US" dirty="0">
              <a:solidFill>
                <a:prstClr val="black"/>
              </a:solidFill>
            </a:endParaRPr>
          </a:p>
        </p:txBody>
      </p:sp>
      <p:sp>
        <p:nvSpPr>
          <p:cNvPr id="16" name="右矢印 15"/>
          <p:cNvSpPr/>
          <p:nvPr/>
        </p:nvSpPr>
        <p:spPr>
          <a:xfrm>
            <a:off x="4133015" y="4543842"/>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4564191" y="4365114"/>
            <a:ext cx="5141338" cy="1066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r>
              <a:rPr lang="ja-JP" altLang="en-US" dirty="0" smtClean="0">
                <a:solidFill>
                  <a:prstClr val="black"/>
                </a:solidFill>
              </a:rPr>
              <a:t>○　一度預貯金等を確認した場合、それを一定期間有効とし、毎年の提出までは求めないことも可とするなど、事務負担に配慮した仕組みとする。</a:t>
            </a:r>
            <a:endParaRPr lang="ja-JP" altLang="en-US" dirty="0">
              <a:solidFill>
                <a:prstClr val="black"/>
              </a:solidFill>
            </a:endParaRPr>
          </a:p>
        </p:txBody>
      </p:sp>
      <p:sp>
        <p:nvSpPr>
          <p:cNvPr id="18" name="正方形/長方形 17"/>
          <p:cNvSpPr/>
          <p:nvPr/>
        </p:nvSpPr>
        <p:spPr>
          <a:xfrm>
            <a:off x="198138" y="4579864"/>
            <a:ext cx="3780000" cy="369332"/>
          </a:xfrm>
          <a:prstGeom prst="rect">
            <a:avLst/>
          </a:prstGeom>
          <a:ln w="25400">
            <a:solidFill>
              <a:schemeClr val="tx1"/>
            </a:solidFill>
          </a:ln>
        </p:spPr>
        <p:txBody>
          <a:bodyPr wrap="square">
            <a:spAutoFit/>
          </a:bodyPr>
          <a:lstStyle/>
          <a:p>
            <a:pPr marL="108000" indent="-457200"/>
            <a:r>
              <a:rPr lang="ja-JP" altLang="en-US" dirty="0" smtClean="0">
                <a:solidFill>
                  <a:prstClr val="black"/>
                </a:solidFill>
              </a:rPr>
              <a:t>○預貯金等の</a:t>
            </a:r>
            <a:r>
              <a:rPr lang="ja-JP" altLang="en-US" dirty="0">
                <a:solidFill>
                  <a:prstClr val="black"/>
                </a:solidFill>
              </a:rPr>
              <a:t>確認</a:t>
            </a:r>
            <a:r>
              <a:rPr lang="ja-JP" altLang="en-US" dirty="0" smtClean="0">
                <a:solidFill>
                  <a:prstClr val="black"/>
                </a:solidFill>
              </a:rPr>
              <a:t>の頻度等</a:t>
            </a:r>
            <a:endParaRPr lang="ja-JP" altLang="en-US" dirty="0">
              <a:solidFill>
                <a:prstClr val="black"/>
              </a:solidFill>
            </a:endParaRPr>
          </a:p>
        </p:txBody>
      </p:sp>
      <p:sp>
        <p:nvSpPr>
          <p:cNvPr id="19" name="正方形/長方形 18"/>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03416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dirty="0" smtClean="0"/>
              <a:t>第一号保険料</a:t>
            </a:r>
            <a:r>
              <a:rPr kumimoji="1" lang="ja-JP" altLang="en-US" sz="3600" dirty="0" smtClean="0"/>
              <a:t>関係</a:t>
            </a:r>
            <a:endParaRPr kumimoji="1" lang="ja-JP" altLang="en-US" sz="3600" dirty="0"/>
          </a:p>
        </p:txBody>
      </p:sp>
      <p:sp>
        <p:nvSpPr>
          <p:cNvPr id="3" name="正方形/長方形 2"/>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7435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3152806" y="4365104"/>
            <a:ext cx="792088" cy="216024"/>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2288710" y="4365104"/>
            <a:ext cx="864096" cy="50405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76540" y="4869160"/>
            <a:ext cx="1512168" cy="32897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Line 113"/>
          <p:cNvSpPr>
            <a:spLocks noChangeShapeType="1"/>
          </p:cNvSpPr>
          <p:nvPr/>
        </p:nvSpPr>
        <p:spPr bwMode="auto">
          <a:xfrm>
            <a:off x="6393159" y="2348932"/>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509891" y="3131551"/>
            <a:ext cx="3745283" cy="369332"/>
          </a:xfrm>
          <a:prstGeom prst="rect">
            <a:avLst/>
          </a:prstGeom>
          <a:noFill/>
        </p:spPr>
        <p:txBody>
          <a:bodyPr wrap="square" rtlCol="0">
            <a:spAutoFit/>
          </a:bodyPr>
          <a:lstStyle/>
          <a:p>
            <a:pPr algn="ctr"/>
            <a:r>
              <a:rPr lang="ja-JP" altLang="en-US" dirty="0">
                <a:solidFill>
                  <a:prstClr val="black"/>
                </a:solidFill>
                <a:latin typeface="HGPｺﾞｼｯｸM" pitchFamily="50" charset="-128"/>
                <a:ea typeface="HGPｺﾞｼｯｸM" pitchFamily="50" charset="-128"/>
              </a:rPr>
              <a:t>（</a:t>
            </a:r>
            <a:r>
              <a:rPr lang="en-US" altLang="ja-JP" dirty="0">
                <a:solidFill>
                  <a:prstClr val="black"/>
                </a:solidFill>
                <a:latin typeface="HGPｺﾞｼｯｸM" pitchFamily="50" charset="-128"/>
                <a:ea typeface="HGPｺﾞｼｯｸM" pitchFamily="50" charset="-128"/>
              </a:rPr>
              <a:t>65</a:t>
            </a:r>
            <a:r>
              <a:rPr lang="ja-JP" altLang="en-US" dirty="0">
                <a:solidFill>
                  <a:prstClr val="black"/>
                </a:solidFill>
                <a:latin typeface="HGPｺﾞｼｯｸM" pitchFamily="50" charset="-128"/>
                <a:ea typeface="HGPｺﾞｼｯｸM" pitchFamily="50" charset="-128"/>
              </a:rPr>
              <a:t>歳以上全体の約３割）</a:t>
            </a:r>
          </a:p>
        </p:txBody>
      </p:sp>
      <p:sp>
        <p:nvSpPr>
          <p:cNvPr id="6161" name="Line 10"/>
          <p:cNvSpPr>
            <a:spLocks noChangeShapeType="1"/>
          </p:cNvSpPr>
          <p:nvPr/>
        </p:nvSpPr>
        <p:spPr bwMode="auto">
          <a:xfrm flipH="1">
            <a:off x="776547" y="2245913"/>
            <a:ext cx="19338"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70076" y="2213375"/>
            <a:ext cx="1278679" cy="461665"/>
          </a:xfrm>
          <a:prstGeom prst="rect">
            <a:avLst/>
          </a:prstGeom>
          <a:noFill/>
          <a:ln w="9525">
            <a:noFill/>
            <a:miter lim="800000"/>
            <a:headEnd/>
            <a:tailEnd/>
          </a:ln>
        </p:spPr>
        <p:txBody>
          <a:bodyPr>
            <a:spAutoFit/>
          </a:bodyPr>
          <a:lstStyle/>
          <a:p>
            <a:r>
              <a:rPr lang="ja-JP" altLang="en-US" sz="1200" dirty="0">
                <a:solidFill>
                  <a:prstClr val="black"/>
                </a:solidFill>
                <a:latin typeface="Arial" charset="0"/>
              </a:rPr>
              <a:t>（保険料</a:t>
            </a:r>
          </a:p>
          <a:p>
            <a:r>
              <a:rPr lang="ja-JP" altLang="en-US" sz="1200" dirty="0">
                <a:solidFill>
                  <a:prstClr val="black"/>
                </a:solidFill>
                <a:latin typeface="Arial" charset="0"/>
              </a:rPr>
              <a:t>  基準額</a:t>
            </a:r>
            <a:r>
              <a:rPr lang="en-US" altLang="ja-JP" sz="1200" dirty="0">
                <a:solidFill>
                  <a:prstClr val="black"/>
                </a:solidFill>
                <a:latin typeface="Arial" charset="0"/>
              </a:rPr>
              <a:t>×</a:t>
            </a:r>
            <a:r>
              <a:rPr lang="ja-JP" altLang="en-US" sz="1200" dirty="0">
                <a:solidFill>
                  <a:prstClr val="black"/>
                </a:solidFill>
                <a:latin typeface="Arial" charset="0"/>
              </a:rPr>
              <a:t>）</a:t>
            </a:r>
          </a:p>
        </p:txBody>
      </p:sp>
      <p:cxnSp>
        <p:nvCxnSpPr>
          <p:cNvPr id="89" name="直線コネクタ 88"/>
          <p:cNvCxnSpPr/>
          <p:nvPr/>
        </p:nvCxnSpPr>
        <p:spPr>
          <a:xfrm>
            <a:off x="1481542"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278269" y="5220076"/>
            <a:ext cx="10442" cy="36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76540" y="4869160"/>
            <a:ext cx="1512168"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286018" y="4372132"/>
            <a:ext cx="1669487"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67282" y="4674934"/>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22579" y="418717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318105" y="3868080"/>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85394" y="343745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63520" y="300021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86417" y="4012096"/>
            <a:ext cx="3168000"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944890" y="2348881"/>
            <a:ext cx="988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2" name="テキスト ボックス 61"/>
          <p:cNvSpPr txBox="1"/>
          <p:nvPr/>
        </p:nvSpPr>
        <p:spPr>
          <a:xfrm>
            <a:off x="4641382" y="3047575"/>
            <a:ext cx="3745283" cy="369332"/>
          </a:xfrm>
          <a:prstGeom prst="rect">
            <a:avLst/>
          </a:prstGeom>
          <a:noFill/>
        </p:spPr>
        <p:txBody>
          <a:bodyPr wrap="square" rtlCol="0">
            <a:spAutoFit/>
          </a:bodyPr>
          <a:lstStyle/>
          <a:p>
            <a:pPr algn="ctr"/>
            <a:r>
              <a:rPr lang="ja-JP" altLang="en-US" dirty="0">
                <a:solidFill>
                  <a:prstClr val="black"/>
                </a:solidFill>
                <a:latin typeface="HGPｺﾞｼｯｸM" pitchFamily="50" charset="-128"/>
                <a:ea typeface="HGPｺﾞｼｯｸM" pitchFamily="50" charset="-128"/>
              </a:rPr>
              <a:t>（</a:t>
            </a:r>
            <a:r>
              <a:rPr lang="en-US" altLang="ja-JP" dirty="0">
                <a:solidFill>
                  <a:prstClr val="black"/>
                </a:solidFill>
                <a:latin typeface="HGPｺﾞｼｯｸM" pitchFamily="50" charset="-128"/>
                <a:ea typeface="HGPｺﾞｼｯｸM" pitchFamily="50" charset="-128"/>
              </a:rPr>
              <a:t>65</a:t>
            </a:r>
            <a:r>
              <a:rPr lang="ja-JP" altLang="en-US" dirty="0">
                <a:solidFill>
                  <a:prstClr val="black"/>
                </a:solidFill>
                <a:latin typeface="HGPｺﾞｼｯｸM" pitchFamily="50" charset="-128"/>
                <a:ea typeface="HGPｺﾞｼｯｸM" pitchFamily="50" charset="-128"/>
              </a:rPr>
              <a:t>歳以上全体の約７割）</a:t>
            </a:r>
          </a:p>
        </p:txBody>
      </p:sp>
      <p:sp>
        <p:nvSpPr>
          <p:cNvPr id="57" name="Line 105"/>
          <p:cNvSpPr>
            <a:spLocks noChangeShapeType="1"/>
          </p:cNvSpPr>
          <p:nvPr/>
        </p:nvSpPr>
        <p:spPr bwMode="auto">
          <a:xfrm flipH="1">
            <a:off x="1640635" y="5445224"/>
            <a:ext cx="92084"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512867" y="5229200"/>
            <a:ext cx="288033"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673080" y="5229252"/>
            <a:ext cx="288032"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883438" y="5193296"/>
            <a:ext cx="174018"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944892" y="4228177"/>
            <a:ext cx="987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8491286" y="3148000"/>
            <a:ext cx="953874"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6403040" y="3580048"/>
            <a:ext cx="2448"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8469087" y="3148000"/>
            <a:ext cx="24080"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6403058" y="3580048"/>
            <a:ext cx="2103175"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7051119" y="4921475"/>
            <a:ext cx="110265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729068" y="4921475"/>
            <a:ext cx="985128"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6403040" y="4002010"/>
            <a:ext cx="3020004"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4088909" y="3509472"/>
            <a:ext cx="2205119" cy="508281"/>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1400" dirty="0">
                <a:solidFill>
                  <a:prstClr val="black"/>
                </a:solidFill>
                <a:latin typeface="Arial" charset="0"/>
              </a:rPr>
              <a:t>月</a:t>
            </a:r>
            <a:r>
              <a:rPr lang="en-US" altLang="ja-JP" sz="1400" dirty="0">
                <a:solidFill>
                  <a:prstClr val="black"/>
                </a:solidFill>
                <a:latin typeface="Arial" charset="0"/>
              </a:rPr>
              <a:t>4,972</a:t>
            </a:r>
            <a:r>
              <a:rPr lang="ja-JP" altLang="en-US" sz="1400" dirty="0">
                <a:solidFill>
                  <a:prstClr val="black"/>
                </a:solidFill>
                <a:latin typeface="Arial" charset="0"/>
              </a:rPr>
              <a:t>円</a:t>
            </a:r>
            <a:endParaRPr lang="en-US" altLang="ja-JP" sz="1400" dirty="0">
              <a:solidFill>
                <a:prstClr val="black"/>
              </a:solidFill>
              <a:latin typeface="Arial" charset="0"/>
            </a:endParaRPr>
          </a:p>
          <a:p>
            <a:pPr algn="ctr">
              <a:lnSpc>
                <a:spcPts val="1200"/>
              </a:lnSpc>
              <a:spcBef>
                <a:spcPct val="50000"/>
              </a:spcBef>
            </a:pPr>
            <a:r>
              <a:rPr lang="ja-JP" altLang="en-US" sz="1400" dirty="0">
                <a:solidFill>
                  <a:prstClr val="black"/>
                </a:solidFill>
                <a:latin typeface="Arial" charset="0"/>
              </a:rPr>
              <a:t>（第５期の全国平均額）</a:t>
            </a:r>
          </a:p>
        </p:txBody>
      </p:sp>
      <p:sp>
        <p:nvSpPr>
          <p:cNvPr id="6204" name="Text Box 32"/>
          <p:cNvSpPr txBox="1">
            <a:spLocks noChangeArrowheads="1"/>
          </p:cNvSpPr>
          <p:nvPr/>
        </p:nvSpPr>
        <p:spPr bwMode="auto">
          <a:xfrm>
            <a:off x="5385076" y="4941220"/>
            <a:ext cx="1087009"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8481392"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393189"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954775" y="4012102"/>
            <a:ext cx="718"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39"/>
          <p:cNvSpPr txBox="1">
            <a:spLocks noChangeArrowheads="1"/>
          </p:cNvSpPr>
          <p:nvPr/>
        </p:nvSpPr>
        <p:spPr bwMode="auto">
          <a:xfrm>
            <a:off x="267282" y="5048313"/>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srgbClr val="FF0000"/>
                </a:solidFill>
                <a:latin typeface="Arial" charset="0"/>
              </a:rPr>
              <a:t>0.3</a:t>
            </a:r>
          </a:p>
        </p:txBody>
      </p:sp>
      <p:cxnSp>
        <p:nvCxnSpPr>
          <p:cNvPr id="96" name="直線コネクタ 95"/>
          <p:cNvCxnSpPr/>
          <p:nvPr/>
        </p:nvCxnSpPr>
        <p:spPr>
          <a:xfrm flipV="1">
            <a:off x="783771" y="5203371"/>
            <a:ext cx="1480448" cy="10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168" idx="1"/>
          </p:cNvCxnSpPr>
          <p:nvPr/>
        </p:nvCxnSpPr>
        <p:spPr>
          <a:xfrm>
            <a:off x="2285394" y="4862544"/>
            <a:ext cx="867420" cy="661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2276359" y="4815071"/>
            <a:ext cx="6547" cy="39888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136027" y="4869160"/>
            <a:ext cx="0" cy="720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3143422" y="4581128"/>
            <a:ext cx="9393" cy="2880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124202" y="4581128"/>
            <a:ext cx="830568" cy="527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 Box 39"/>
          <p:cNvSpPr txBox="1">
            <a:spLocks noChangeArrowheads="1"/>
          </p:cNvSpPr>
          <p:nvPr/>
        </p:nvSpPr>
        <p:spPr bwMode="auto">
          <a:xfrm>
            <a:off x="280928" y="443049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srgbClr val="FF0000"/>
                </a:solidFill>
                <a:latin typeface="Arial" charset="0"/>
              </a:rPr>
              <a:t>0.7</a:t>
            </a:r>
          </a:p>
        </p:txBody>
      </p:sp>
      <p:cxnSp>
        <p:nvCxnSpPr>
          <p:cNvPr id="122" name="直線コネクタ 121"/>
          <p:cNvCxnSpPr/>
          <p:nvPr/>
        </p:nvCxnSpPr>
        <p:spPr>
          <a:xfrm>
            <a:off x="794664" y="4581128"/>
            <a:ext cx="2329537"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下矢印 123"/>
          <p:cNvSpPr/>
          <p:nvPr/>
        </p:nvSpPr>
        <p:spPr>
          <a:xfrm>
            <a:off x="920556" y="4905192"/>
            <a:ext cx="1152127" cy="252000"/>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下矢印 124"/>
          <p:cNvSpPr/>
          <p:nvPr/>
        </p:nvSpPr>
        <p:spPr>
          <a:xfrm>
            <a:off x="2405764" y="4458419"/>
            <a:ext cx="579379" cy="338785"/>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下矢印 125"/>
          <p:cNvSpPr/>
          <p:nvPr/>
        </p:nvSpPr>
        <p:spPr>
          <a:xfrm>
            <a:off x="3283242" y="4403200"/>
            <a:ext cx="540001" cy="114376"/>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Line 110"/>
          <p:cNvSpPr>
            <a:spLocks noChangeShapeType="1"/>
          </p:cNvSpPr>
          <p:nvPr/>
        </p:nvSpPr>
        <p:spPr bwMode="auto">
          <a:xfrm>
            <a:off x="772886" y="4365225"/>
            <a:ext cx="150553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6" name="角丸四角形 65"/>
          <p:cNvSpPr/>
          <p:nvPr/>
        </p:nvSpPr>
        <p:spPr>
          <a:xfrm>
            <a:off x="344504" y="467083"/>
            <a:ext cx="9267480" cy="1665785"/>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355600" indent="-355600"/>
            <a:r>
              <a:rPr lang="en-US" altLang="ja-JP" sz="1600" dirty="0">
                <a:solidFill>
                  <a:prstClr val="black"/>
                </a:solidFill>
                <a:latin typeface="Arial" charset="0"/>
              </a:rPr>
              <a:t>〔</a:t>
            </a:r>
            <a:r>
              <a:rPr lang="ja-JP" altLang="en-US" sz="1600" dirty="0">
                <a:solidFill>
                  <a:prstClr val="black"/>
                </a:solidFill>
                <a:latin typeface="Arial" charset="0"/>
              </a:rPr>
              <a:t>見直し案</a:t>
            </a:r>
            <a:r>
              <a:rPr lang="en-US" altLang="ja-JP" sz="1600" dirty="0">
                <a:solidFill>
                  <a:prstClr val="black"/>
                </a:solidFill>
                <a:latin typeface="Arial" charset="0"/>
              </a:rPr>
              <a:t>〕</a:t>
            </a:r>
          </a:p>
          <a:p>
            <a:pPr marL="355600" indent="-355600">
              <a:buFont typeface="Wingdings" pitchFamily="2" charset="2"/>
              <a:buChar char="n"/>
            </a:pPr>
            <a:r>
              <a:rPr lang="ja-JP" altLang="en-US" sz="1600" dirty="0">
                <a:solidFill>
                  <a:prstClr val="black"/>
                </a:solidFill>
                <a:latin typeface="Arial" charset="0"/>
              </a:rPr>
              <a:t>給付費の５割の公費とは別枠で公費を投入し、</a:t>
            </a:r>
            <a:endParaRPr lang="en-US" altLang="ja-JP" sz="1600" dirty="0">
              <a:solidFill>
                <a:prstClr val="black"/>
              </a:solidFill>
              <a:latin typeface="Arial" charset="0"/>
            </a:endParaRPr>
          </a:p>
          <a:p>
            <a:pPr marL="355600" indent="-355600"/>
            <a:r>
              <a:rPr lang="ja-JP" altLang="en-US" sz="1600" dirty="0">
                <a:solidFill>
                  <a:prstClr val="black"/>
                </a:solidFill>
                <a:latin typeface="Arial" charset="0"/>
              </a:rPr>
              <a:t>　低所得の高齢者の保険料の軽減を強化</a:t>
            </a:r>
            <a:r>
              <a:rPr lang="ja-JP" altLang="en-US" sz="1600" dirty="0" smtClean="0">
                <a:solidFill>
                  <a:prstClr val="black"/>
                </a:solidFill>
                <a:latin typeface="Arial" charset="0"/>
              </a:rPr>
              <a:t>。</a:t>
            </a:r>
            <a:endParaRPr lang="en-US" altLang="ja-JP" sz="1600" dirty="0" smtClean="0">
              <a:solidFill>
                <a:prstClr val="black"/>
              </a:solidFill>
              <a:latin typeface="Arial" charset="0"/>
            </a:endParaRPr>
          </a:p>
          <a:p>
            <a:pPr marL="355600" indent="-265113"/>
            <a:r>
              <a:rPr lang="ja-JP" altLang="en-US" sz="1400" dirty="0" smtClean="0">
                <a:solidFill>
                  <a:prstClr val="black"/>
                </a:solidFill>
                <a:latin typeface="Arial" charset="0"/>
              </a:rPr>
              <a:t>（公費負担割合　国１／２、都道府県１／４、市町村１／４）</a:t>
            </a:r>
            <a:r>
              <a:rPr lang="ja-JP" altLang="en-US" sz="1600" dirty="0">
                <a:solidFill>
                  <a:prstClr val="black"/>
                </a:solidFill>
                <a:latin typeface="Arial" charset="0"/>
              </a:rPr>
              <a:t>　</a:t>
            </a:r>
            <a:endParaRPr lang="en-US" altLang="ja-JP" sz="1400" dirty="0">
              <a:solidFill>
                <a:prstClr val="black"/>
              </a:solidFill>
              <a:latin typeface="Arial" charset="0"/>
            </a:endParaRPr>
          </a:p>
          <a:p>
            <a:pPr marL="355600" indent="-355600">
              <a:buFont typeface="Wingdings" pitchFamily="2" charset="2"/>
              <a:buChar char="n"/>
            </a:pPr>
            <a:r>
              <a:rPr lang="ja-JP" altLang="en-US" sz="1600" dirty="0">
                <a:solidFill>
                  <a:prstClr val="black"/>
                </a:solidFill>
                <a:latin typeface="Arial" charset="0"/>
              </a:rPr>
              <a:t>平成</a:t>
            </a:r>
            <a:r>
              <a:rPr lang="en-US" altLang="ja-JP" sz="1600" dirty="0">
                <a:solidFill>
                  <a:prstClr val="black"/>
                </a:solidFill>
                <a:latin typeface="Arial" charset="0"/>
              </a:rPr>
              <a:t>27</a:t>
            </a:r>
            <a:r>
              <a:rPr lang="ja-JP" altLang="en-US" sz="1600" dirty="0">
                <a:solidFill>
                  <a:prstClr val="black"/>
                </a:solidFill>
                <a:latin typeface="Arial" charset="0"/>
              </a:rPr>
              <a:t>年度（第６期介護保険事業計画）から実施。</a:t>
            </a:r>
            <a:endParaRPr lang="en-US" altLang="ja-JP" sz="1600" dirty="0">
              <a:solidFill>
                <a:prstClr val="black"/>
              </a:solidFill>
              <a:latin typeface="Arial" charset="0"/>
            </a:endParaRPr>
          </a:p>
        </p:txBody>
      </p:sp>
      <p:sp>
        <p:nvSpPr>
          <p:cNvPr id="71" name="タイトル 60"/>
          <p:cNvSpPr>
            <a:spLocks noGrp="1"/>
          </p:cNvSpPr>
          <p:nvPr>
            <p:ph type="title"/>
          </p:nvPr>
        </p:nvSpPr>
        <p:spPr>
          <a:xfrm>
            <a:off x="720085" y="0"/>
            <a:ext cx="8265366" cy="404664"/>
          </a:xfrm>
          <a:noFill/>
        </p:spPr>
        <p:txBody>
          <a:bodyPr>
            <a:noAutofit/>
          </a:bodyPr>
          <a:lstStyle/>
          <a:p>
            <a:r>
              <a:rPr lang="ja-JP" altLang="en-US" sz="2400" dirty="0" smtClean="0">
                <a:latin typeface="HGP創英角ｺﾞｼｯｸUB" pitchFamily="50" charset="-128"/>
                <a:ea typeface="HGP創英角ｺﾞｼｯｸUB" pitchFamily="50" charset="-128"/>
              </a:rPr>
              <a:t>　第</a:t>
            </a:r>
            <a:r>
              <a:rPr lang="en-US" altLang="ja-JP" sz="2400" dirty="0" smtClean="0">
                <a:latin typeface="HGP創英角ｺﾞｼｯｸUB" pitchFamily="50" charset="-128"/>
                <a:ea typeface="HGP創英角ｺﾞｼｯｸUB" pitchFamily="50" charset="-128"/>
              </a:rPr>
              <a:t>1</a:t>
            </a:r>
            <a:r>
              <a:rPr lang="ja-JP" altLang="en-US" sz="2400" dirty="0" smtClean="0">
                <a:latin typeface="HGP創英角ｺﾞｼｯｸUB" pitchFamily="50" charset="-128"/>
                <a:ea typeface="HGP創英角ｺﾞｼｯｸUB" pitchFamily="50" charset="-128"/>
              </a:rPr>
              <a:t>号保険料の低所得者軽減強化の検討イメージ</a:t>
            </a:r>
            <a:endParaRPr kumimoji="1" lang="ja-JP" altLang="en-US" sz="2400" dirty="0">
              <a:latin typeface="HGP創英角ｺﾞｼｯｸUB" pitchFamily="50" charset="-128"/>
              <a:ea typeface="HGP創英角ｺﾞｼｯｸUB" pitchFamily="50" charset="-128"/>
            </a:endParaRPr>
          </a:p>
        </p:txBody>
      </p:sp>
      <p:sp>
        <p:nvSpPr>
          <p:cNvPr id="6162" name="Line 11"/>
          <p:cNvSpPr>
            <a:spLocks noChangeShapeType="1"/>
          </p:cNvSpPr>
          <p:nvPr/>
        </p:nvSpPr>
        <p:spPr bwMode="auto">
          <a:xfrm>
            <a:off x="772894" y="5595258"/>
            <a:ext cx="9004650"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791841" y="5720708"/>
            <a:ext cx="1196061"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848547" y="5517232"/>
            <a:ext cx="216022"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7401287" y="5229200"/>
            <a:ext cx="72007"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6032" y="5661248"/>
            <a:ext cx="1008563"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生活保護被保護者、</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136587" y="5661248"/>
            <a:ext cx="1008111"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かつ本人年金収入等</a:t>
            </a:r>
            <a:r>
              <a:rPr lang="en-US" altLang="ja-JP" sz="900" dirty="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368824" y="5661248"/>
            <a:ext cx="93610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かつ本人年金収入</a:t>
            </a:r>
            <a:r>
              <a:rPr lang="ja-JP" altLang="en-US" sz="900" dirty="0">
                <a:solidFill>
                  <a:srgbClr val="FF0000"/>
                </a:solidFill>
                <a:latin typeface="Arial" charset="0"/>
              </a:rPr>
              <a:t>１２０万円超等</a:t>
            </a:r>
          </a:p>
        </p:txBody>
      </p:sp>
      <p:sp>
        <p:nvSpPr>
          <p:cNvPr id="52" name="Text Box 7"/>
          <p:cNvSpPr txBox="1">
            <a:spLocks noChangeArrowheads="1"/>
          </p:cNvSpPr>
          <p:nvPr/>
        </p:nvSpPr>
        <p:spPr bwMode="auto">
          <a:xfrm>
            <a:off x="5676473" y="5661300"/>
            <a:ext cx="1076728"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969235" y="5661300"/>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かつ基準所得金額</a:t>
            </a:r>
            <a:r>
              <a:rPr lang="en-US" altLang="ja-JP" sz="900" dirty="0">
                <a:solidFill>
                  <a:prstClr val="black"/>
                </a:solidFill>
                <a:latin typeface="Arial" charset="0"/>
              </a:rPr>
              <a:t>190</a:t>
            </a:r>
            <a:r>
              <a:rPr lang="ja-JP" altLang="en-US" sz="900" dirty="0">
                <a:solidFill>
                  <a:prstClr val="black"/>
                </a:solidFill>
                <a:latin typeface="Arial" charset="0"/>
              </a:rPr>
              <a:t>万円未満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8337382" y="5661300"/>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かつ基準所得金額</a:t>
            </a:r>
            <a:r>
              <a:rPr lang="en-US" altLang="ja-JP" sz="900" dirty="0">
                <a:solidFill>
                  <a:prstClr val="black"/>
                </a:solidFill>
                <a:latin typeface="Arial" charset="0"/>
              </a:rPr>
              <a:t>190</a:t>
            </a:r>
            <a:r>
              <a:rPr lang="ja-JP" altLang="en-US" sz="900" dirty="0">
                <a:solidFill>
                  <a:srgbClr val="0000FF"/>
                </a:solidFill>
                <a:latin typeface="Arial" charset="0"/>
              </a:rPr>
              <a:t>万円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745128" y="5243816"/>
            <a:ext cx="844202" cy="292388"/>
          </a:xfrm>
          <a:prstGeom prst="rect">
            <a:avLst/>
          </a:prstGeom>
          <a:noFill/>
          <a:ln w="9525">
            <a:noFill/>
            <a:miter lim="800000"/>
            <a:headEnd/>
            <a:tailEnd/>
          </a:ln>
        </p:spPr>
        <p:txBody>
          <a:bodyPr wrap="square">
            <a:spAutoFit/>
          </a:bodyPr>
          <a:lstStyle/>
          <a:p>
            <a:pPr>
              <a:spcBef>
                <a:spcPct val="50000"/>
              </a:spcBef>
            </a:pPr>
            <a:r>
              <a:rPr lang="ja-JP" altLang="en-US" sz="1300" dirty="0">
                <a:solidFill>
                  <a:prstClr val="black"/>
                </a:solidFill>
                <a:latin typeface="Arial" charset="0"/>
              </a:rPr>
              <a:t>第</a:t>
            </a:r>
            <a:r>
              <a:rPr lang="en-US" altLang="ja-JP" sz="1300" dirty="0">
                <a:solidFill>
                  <a:prstClr val="black"/>
                </a:solidFill>
                <a:latin typeface="Arial" charset="0"/>
              </a:rPr>
              <a:t>1</a:t>
            </a:r>
            <a:r>
              <a:rPr lang="ja-JP" altLang="en-US" sz="1300" dirty="0">
                <a:solidFill>
                  <a:prstClr val="black"/>
                </a:solidFill>
                <a:latin typeface="Arial" charset="0"/>
              </a:rPr>
              <a:t>段階</a:t>
            </a:r>
          </a:p>
        </p:txBody>
      </p:sp>
      <p:sp>
        <p:nvSpPr>
          <p:cNvPr id="76" name="Text Box 32"/>
          <p:cNvSpPr txBox="1">
            <a:spLocks noChangeArrowheads="1"/>
          </p:cNvSpPr>
          <p:nvPr/>
        </p:nvSpPr>
        <p:spPr bwMode="auto">
          <a:xfrm>
            <a:off x="1474453" y="5232974"/>
            <a:ext cx="886285" cy="307777"/>
          </a:xfrm>
          <a:prstGeom prst="rect">
            <a:avLst/>
          </a:prstGeom>
          <a:noFill/>
          <a:ln w="9525">
            <a:noFill/>
            <a:miter lim="800000"/>
            <a:headEnd/>
            <a:tailEnd/>
          </a:ln>
        </p:spPr>
        <p:txBody>
          <a:bodyPr wrap="square">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2</a:t>
            </a:r>
            <a:r>
              <a:rPr lang="ja-JP" altLang="en-US" sz="1400" dirty="0">
                <a:solidFill>
                  <a:prstClr val="black"/>
                </a:solidFill>
                <a:latin typeface="Arial" charset="0"/>
              </a:rPr>
              <a:t>段階</a:t>
            </a:r>
          </a:p>
        </p:txBody>
      </p:sp>
      <p:sp>
        <p:nvSpPr>
          <p:cNvPr id="77" name="Text Box 32"/>
          <p:cNvSpPr txBox="1">
            <a:spLocks noChangeArrowheads="1"/>
          </p:cNvSpPr>
          <p:nvPr/>
        </p:nvSpPr>
        <p:spPr bwMode="auto">
          <a:xfrm>
            <a:off x="2345309" y="4960829"/>
            <a:ext cx="969535" cy="492443"/>
          </a:xfrm>
          <a:prstGeom prst="rect">
            <a:avLst/>
          </a:prstGeom>
          <a:noFill/>
          <a:ln w="9525">
            <a:noFill/>
            <a:miter lim="800000"/>
            <a:headEnd/>
            <a:tailEnd/>
          </a:ln>
        </p:spPr>
        <p:txBody>
          <a:bodyPr wrap="square">
            <a:spAutoFit/>
          </a:bodyPr>
          <a:lstStyle/>
          <a:p>
            <a:pPr>
              <a:spcBef>
                <a:spcPct val="50000"/>
              </a:spcBef>
            </a:pPr>
            <a:r>
              <a:rPr lang="ja-JP" altLang="en-US" sz="1300" dirty="0">
                <a:solidFill>
                  <a:prstClr val="black"/>
                </a:solidFill>
                <a:latin typeface="Arial" charset="0"/>
              </a:rPr>
              <a:t>特例</a:t>
            </a:r>
            <a:endParaRPr lang="en-US" altLang="ja-JP" sz="1300" dirty="0">
              <a:solidFill>
                <a:prstClr val="black"/>
              </a:solidFill>
              <a:latin typeface="Arial" charset="0"/>
            </a:endParaRPr>
          </a:p>
          <a:p>
            <a:r>
              <a:rPr lang="ja-JP" altLang="en-US" sz="1300" dirty="0">
                <a:solidFill>
                  <a:prstClr val="black"/>
                </a:solidFill>
                <a:latin typeface="Arial" charset="0"/>
              </a:rPr>
              <a:t>第</a:t>
            </a:r>
            <a:r>
              <a:rPr lang="en-US" altLang="ja-JP" sz="1300" dirty="0">
                <a:solidFill>
                  <a:prstClr val="black"/>
                </a:solidFill>
                <a:latin typeface="Arial" charset="0"/>
              </a:rPr>
              <a:t>3</a:t>
            </a:r>
            <a:r>
              <a:rPr lang="ja-JP" altLang="en-US" sz="1300" dirty="0">
                <a:solidFill>
                  <a:prstClr val="black"/>
                </a:solidFill>
                <a:latin typeface="Arial" charset="0"/>
              </a:rPr>
              <a:t>段階</a:t>
            </a:r>
          </a:p>
        </p:txBody>
      </p:sp>
      <p:sp>
        <p:nvSpPr>
          <p:cNvPr id="78" name="Text Box 32"/>
          <p:cNvSpPr txBox="1">
            <a:spLocks noChangeArrowheads="1"/>
          </p:cNvSpPr>
          <p:nvPr/>
        </p:nvSpPr>
        <p:spPr bwMode="auto">
          <a:xfrm>
            <a:off x="3150827" y="4941220"/>
            <a:ext cx="1022086" cy="307777"/>
          </a:xfrm>
          <a:prstGeom prst="rect">
            <a:avLst/>
          </a:prstGeom>
          <a:noFill/>
          <a:ln w="9525">
            <a:noFill/>
            <a:miter lim="800000"/>
            <a:headEnd/>
            <a:tailEnd/>
          </a:ln>
        </p:spPr>
        <p:txBody>
          <a:bodyPr wrap="square">
            <a:spAutoFit/>
          </a:bodyPr>
          <a:lstStyle/>
          <a:p>
            <a:r>
              <a:rPr lang="ja-JP" altLang="en-US" sz="1400" dirty="0">
                <a:solidFill>
                  <a:prstClr val="black"/>
                </a:solidFill>
                <a:latin typeface="Arial" charset="0"/>
              </a:rPr>
              <a:t>第</a:t>
            </a:r>
            <a:r>
              <a:rPr lang="en-US" altLang="ja-JP" sz="1400" dirty="0">
                <a:solidFill>
                  <a:prstClr val="black"/>
                </a:solidFill>
                <a:latin typeface="Arial" charset="0"/>
              </a:rPr>
              <a:t>3</a:t>
            </a:r>
            <a:r>
              <a:rPr lang="ja-JP" altLang="en-US" sz="1400" dirty="0">
                <a:solidFill>
                  <a:prstClr val="black"/>
                </a:solidFill>
                <a:latin typeface="Arial" charset="0"/>
              </a:rPr>
              <a:t>段階</a:t>
            </a:r>
          </a:p>
        </p:txBody>
      </p:sp>
      <p:sp>
        <p:nvSpPr>
          <p:cNvPr id="91" name="左右矢印 90"/>
          <p:cNvSpPr/>
          <p:nvPr/>
        </p:nvSpPr>
        <p:spPr>
          <a:xfrm>
            <a:off x="812910" y="2348880"/>
            <a:ext cx="3095999"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a:solidFill>
                  <a:prstClr val="black"/>
                </a:solidFill>
              </a:rPr>
              <a:t>市町村民税</a:t>
            </a:r>
            <a:endParaRPr lang="en-US" altLang="ja-JP" sz="1400" dirty="0">
              <a:solidFill>
                <a:prstClr val="black"/>
              </a:solidFill>
            </a:endParaRPr>
          </a:p>
          <a:p>
            <a:pPr algn="ctr">
              <a:lnSpc>
                <a:spcPts val="1400"/>
              </a:lnSpc>
            </a:pPr>
            <a:r>
              <a:rPr lang="ja-JP" altLang="en-US" sz="1400" b="1" dirty="0">
                <a:solidFill>
                  <a:prstClr val="black"/>
                </a:solidFill>
              </a:rPr>
              <a:t>世帯</a:t>
            </a:r>
            <a:r>
              <a:rPr lang="ja-JP" altLang="en-US" sz="1400" dirty="0">
                <a:solidFill>
                  <a:prstClr val="black"/>
                </a:solidFill>
              </a:rPr>
              <a:t>全員が</a:t>
            </a:r>
            <a:r>
              <a:rPr lang="ja-JP" altLang="en-US" sz="1400" b="1" dirty="0">
                <a:solidFill>
                  <a:srgbClr val="FF0000"/>
                </a:solidFill>
              </a:rPr>
              <a:t>非課税</a:t>
            </a:r>
            <a:endParaRPr lang="ja-JP" altLang="en-US" sz="1400" b="1" dirty="0">
              <a:solidFill>
                <a:prstClr val="white"/>
              </a:solidFill>
            </a:endParaRPr>
          </a:p>
        </p:txBody>
      </p:sp>
      <p:sp>
        <p:nvSpPr>
          <p:cNvPr id="92" name="左右矢印 91"/>
          <p:cNvSpPr/>
          <p:nvPr/>
        </p:nvSpPr>
        <p:spPr>
          <a:xfrm>
            <a:off x="3944888" y="2359818"/>
            <a:ext cx="2448000"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a:solidFill>
                  <a:prstClr val="black"/>
                </a:solidFill>
              </a:rPr>
              <a:t>市町村民税</a:t>
            </a:r>
            <a:r>
              <a:rPr lang="ja-JP" altLang="en-US" sz="1400" b="1" dirty="0">
                <a:solidFill>
                  <a:prstClr val="black"/>
                </a:solidFill>
              </a:rPr>
              <a:t>本人</a:t>
            </a:r>
            <a:r>
              <a:rPr lang="ja-JP" altLang="en-US" sz="1400" dirty="0">
                <a:solidFill>
                  <a:prstClr val="black"/>
                </a:solidFill>
              </a:rPr>
              <a:t>が</a:t>
            </a:r>
            <a:r>
              <a:rPr lang="ja-JP" altLang="en-US" sz="1400" b="1" dirty="0">
                <a:solidFill>
                  <a:srgbClr val="FF0000"/>
                </a:solidFill>
              </a:rPr>
              <a:t>非課税</a:t>
            </a:r>
            <a:endParaRPr lang="en-US" altLang="ja-JP" sz="1400" b="1" dirty="0">
              <a:solidFill>
                <a:srgbClr val="FF0000"/>
              </a:solidFill>
            </a:endParaRPr>
          </a:p>
          <a:p>
            <a:pPr algn="ctr">
              <a:lnSpc>
                <a:spcPts val="1400"/>
              </a:lnSpc>
            </a:pPr>
            <a:r>
              <a:rPr lang="ja-JP" altLang="en-US" sz="1400" b="1" dirty="0">
                <a:solidFill>
                  <a:prstClr val="black"/>
                </a:solidFill>
              </a:rPr>
              <a:t>世帯</a:t>
            </a:r>
            <a:r>
              <a:rPr lang="ja-JP" altLang="en-US" sz="1400" dirty="0">
                <a:solidFill>
                  <a:prstClr val="black"/>
                </a:solidFill>
              </a:rPr>
              <a:t>に</a:t>
            </a:r>
            <a:r>
              <a:rPr lang="ja-JP" altLang="en-US" sz="1400" b="1" dirty="0">
                <a:solidFill>
                  <a:srgbClr val="0070C0"/>
                </a:solidFill>
              </a:rPr>
              <a:t>課税者</a:t>
            </a:r>
            <a:r>
              <a:rPr lang="ja-JP" altLang="en-US" sz="1400" dirty="0">
                <a:solidFill>
                  <a:prstClr val="black"/>
                </a:solidFill>
              </a:rPr>
              <a:t>がいる</a:t>
            </a:r>
          </a:p>
        </p:txBody>
      </p:sp>
      <p:sp>
        <p:nvSpPr>
          <p:cNvPr id="93" name="左右矢印 92"/>
          <p:cNvSpPr/>
          <p:nvPr/>
        </p:nvSpPr>
        <p:spPr>
          <a:xfrm>
            <a:off x="6393162" y="2348880"/>
            <a:ext cx="316835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a:solidFill>
                  <a:prstClr val="black"/>
                </a:solidFill>
              </a:rPr>
              <a:t>市町村民税　</a:t>
            </a:r>
            <a:r>
              <a:rPr lang="ja-JP" altLang="en-US" sz="1400" b="1" dirty="0">
                <a:solidFill>
                  <a:prstClr val="black"/>
                </a:solidFill>
              </a:rPr>
              <a:t>本人</a:t>
            </a:r>
            <a:r>
              <a:rPr lang="ja-JP" altLang="en-US" sz="1400" dirty="0">
                <a:solidFill>
                  <a:prstClr val="black"/>
                </a:solidFill>
              </a:rPr>
              <a:t>が</a:t>
            </a:r>
            <a:r>
              <a:rPr lang="ja-JP" altLang="en-US" sz="1400" b="1" dirty="0">
                <a:solidFill>
                  <a:srgbClr val="0070C0"/>
                </a:solidFill>
              </a:rPr>
              <a:t>課税</a:t>
            </a:r>
          </a:p>
        </p:txBody>
      </p:sp>
      <p:sp>
        <p:nvSpPr>
          <p:cNvPr id="84" name="Line 105"/>
          <p:cNvSpPr>
            <a:spLocks noChangeShapeType="1"/>
          </p:cNvSpPr>
          <p:nvPr/>
        </p:nvSpPr>
        <p:spPr bwMode="auto">
          <a:xfrm>
            <a:off x="5385049"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980976" y="4221088"/>
            <a:ext cx="140407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4232946" y="4941168"/>
            <a:ext cx="1110123" cy="523220"/>
          </a:xfrm>
          <a:prstGeom prst="rect">
            <a:avLst/>
          </a:prstGeom>
          <a:noFill/>
          <a:ln w="9525">
            <a:noFill/>
            <a:miter lim="800000"/>
            <a:headEnd/>
            <a:tailEnd/>
          </a:ln>
        </p:spPr>
        <p:txBody>
          <a:bodyPr wrap="square">
            <a:spAutoFit/>
          </a:bodyPr>
          <a:lstStyle/>
          <a:p>
            <a:pPr>
              <a:spcBef>
                <a:spcPct val="50000"/>
              </a:spcBef>
            </a:pPr>
            <a:r>
              <a:rPr lang="ja-JP" altLang="en-US" sz="1400" dirty="0">
                <a:solidFill>
                  <a:prstClr val="black"/>
                </a:solidFill>
                <a:latin typeface="Arial" charset="0"/>
              </a:rPr>
              <a:t>特例</a:t>
            </a:r>
            <a:endParaRPr lang="en-US" altLang="ja-JP" sz="1400" dirty="0">
              <a:solidFill>
                <a:prstClr val="black"/>
              </a:solidFill>
              <a:latin typeface="Arial" charset="0"/>
            </a:endParaRPr>
          </a:p>
          <a:p>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sp>
        <p:nvSpPr>
          <p:cNvPr id="67" name="角丸四角形吹き出し 66"/>
          <p:cNvSpPr/>
          <p:nvPr/>
        </p:nvSpPr>
        <p:spPr>
          <a:xfrm>
            <a:off x="4105360" y="4365104"/>
            <a:ext cx="5284511" cy="504056"/>
          </a:xfrm>
          <a:prstGeom prst="wedgeRoundRectCallout">
            <a:avLst>
              <a:gd name="adj1" fmla="val -70876"/>
              <a:gd name="adj2" fmla="val 30905"/>
              <a:gd name="adj3" fmla="val 16667"/>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1600" spc="-100" dirty="0">
                <a:solidFill>
                  <a:prstClr val="black"/>
                </a:solidFill>
              </a:rPr>
              <a:t>負担能力に応じた保険料減免を行い、減免分を公費により補填</a:t>
            </a:r>
            <a:r>
              <a:rPr lang="ja-JP" altLang="en-US" sz="1600" spc="-100" dirty="0" smtClean="0">
                <a:solidFill>
                  <a:prstClr val="black"/>
                </a:solidFill>
              </a:rPr>
              <a:t>。</a:t>
            </a:r>
            <a:endParaRPr lang="en-US" altLang="ja-JP" sz="1600" spc="-100" dirty="0">
              <a:solidFill>
                <a:prstClr val="black"/>
              </a:solidFill>
            </a:endParaRPr>
          </a:p>
        </p:txBody>
      </p:sp>
      <p:sp>
        <p:nvSpPr>
          <p:cNvPr id="98" name="下矢印 97"/>
          <p:cNvSpPr/>
          <p:nvPr/>
        </p:nvSpPr>
        <p:spPr>
          <a:xfrm>
            <a:off x="4088905" y="4077072"/>
            <a:ext cx="504056" cy="10800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68" name="Line 17"/>
          <p:cNvSpPr>
            <a:spLocks noChangeShapeType="1"/>
          </p:cNvSpPr>
          <p:nvPr/>
        </p:nvSpPr>
        <p:spPr bwMode="auto">
          <a:xfrm>
            <a:off x="2285382"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944889" y="4005064"/>
            <a:ext cx="244827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576753" y="5445224"/>
            <a:ext cx="72007"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216716" y="5661248"/>
            <a:ext cx="1080119" cy="1177200"/>
          </a:xfrm>
          <a:prstGeom prst="rect">
            <a:avLst/>
          </a:prstGeom>
          <a:solidFill>
            <a:schemeClr val="bg1"/>
          </a:solidFill>
          <a:ln w="9525">
            <a:solidFill>
              <a:schemeClr val="tx1"/>
            </a:solidFill>
            <a:miter lim="800000"/>
            <a:headEnd/>
            <a:tailEnd/>
          </a:ln>
        </p:spPr>
        <p:txBody>
          <a:bodyPr wrap="square" lIns="72000" rIns="36000">
            <a:noAutofit/>
          </a:bodyPr>
          <a:lstStyle/>
          <a:p>
            <a:pPr fontAlgn="base">
              <a:spcBef>
                <a:spcPct val="0"/>
              </a:spcBef>
              <a:spcAft>
                <a:spcPct val="0"/>
              </a:spcAft>
            </a:pPr>
            <a:r>
              <a:rPr lang="ja-JP" altLang="en-US" sz="1200" dirty="0">
                <a:solidFill>
                  <a:prstClr val="black"/>
                </a:solidFill>
              </a:rPr>
              <a:t>特例第</a:t>
            </a:r>
            <a:r>
              <a:rPr lang="en-US" altLang="ja-JP" sz="1200" dirty="0">
                <a:solidFill>
                  <a:prstClr val="black"/>
                </a:solidFill>
              </a:rPr>
              <a:t>3</a:t>
            </a:r>
            <a:r>
              <a:rPr lang="ja-JP" altLang="en-US" sz="1200" dirty="0">
                <a:solidFill>
                  <a:prstClr val="black"/>
                </a:solidFill>
              </a:rPr>
              <a:t>段階</a:t>
            </a:r>
            <a:endParaRPr lang="en-US" altLang="ja-JP" sz="900" dirty="0">
              <a:solidFill>
                <a:prstClr val="black"/>
              </a:solidFill>
            </a:endParaRPr>
          </a:p>
          <a:p>
            <a:pPr algn="ctr" fontAlgn="base">
              <a:spcBef>
                <a:spcPct val="0"/>
              </a:spcBef>
              <a:spcAft>
                <a:spcPct val="0"/>
              </a:spcAft>
            </a:pPr>
            <a:endParaRPr lang="en-US" altLang="ja-JP" sz="500" dirty="0">
              <a:solidFill>
                <a:prstClr val="black"/>
              </a:solidFill>
            </a:endParaRPr>
          </a:p>
          <a:p>
            <a:pPr algn="ctr" fontAlgn="base">
              <a:spcBef>
                <a:spcPct val="0"/>
              </a:spcBef>
              <a:spcAft>
                <a:spcPct val="0"/>
              </a:spcAft>
            </a:pPr>
            <a:r>
              <a:rPr lang="ja-JP" altLang="en-US" sz="900" dirty="0">
                <a:solidFill>
                  <a:prstClr val="black"/>
                </a:solidFill>
              </a:rPr>
              <a:t>（保険者判断で</a:t>
            </a:r>
            <a:endParaRPr lang="en-US" altLang="ja-JP" sz="900" dirty="0">
              <a:solidFill>
                <a:prstClr val="black"/>
              </a:solidFill>
            </a:endParaRPr>
          </a:p>
          <a:p>
            <a:pPr algn="ctr" fontAlgn="base">
              <a:spcBef>
                <a:spcPct val="0"/>
              </a:spcBef>
              <a:spcAft>
                <a:spcPct val="0"/>
              </a:spcAft>
            </a:pPr>
            <a:r>
              <a:rPr lang="ja-JP" altLang="en-US" sz="900" dirty="0">
                <a:solidFill>
                  <a:prstClr val="black"/>
                </a:solidFill>
              </a:rPr>
              <a:t>設定可能）</a:t>
            </a:r>
            <a:endParaRPr lang="en-US" altLang="ja-JP" sz="900" dirty="0">
              <a:solidFill>
                <a:prstClr val="black"/>
              </a:solidFill>
            </a:endParaRPr>
          </a:p>
          <a:p>
            <a:pPr fontAlgn="base">
              <a:spcBef>
                <a:spcPct val="0"/>
              </a:spcBef>
              <a:spcAft>
                <a:spcPct val="0"/>
              </a:spcAft>
            </a:pPr>
            <a:r>
              <a:rPr lang="ja-JP" altLang="en-US" sz="900" u="sng" dirty="0">
                <a:solidFill>
                  <a:prstClr val="black"/>
                </a:solidFill>
              </a:rPr>
              <a:t>世帯全員が</a:t>
            </a:r>
            <a:r>
              <a:rPr lang="ja-JP" altLang="en-US" sz="900" dirty="0">
                <a:solidFill>
                  <a:srgbClr val="FF0000"/>
                </a:solidFill>
              </a:rPr>
              <a:t>非課税</a:t>
            </a:r>
            <a:r>
              <a:rPr lang="ja-JP" altLang="en-US" sz="900" dirty="0">
                <a:solidFill>
                  <a:prstClr val="black"/>
                </a:solidFill>
              </a:rPr>
              <a:t>かつ本人年金収入等</a:t>
            </a:r>
            <a:r>
              <a:rPr lang="en-US" altLang="ja-JP" sz="900" dirty="0">
                <a:solidFill>
                  <a:srgbClr val="FF0000"/>
                </a:solidFill>
              </a:rPr>
              <a:t>80</a:t>
            </a:r>
            <a:r>
              <a:rPr lang="ja-JP" altLang="en-US" sz="900" dirty="0">
                <a:solidFill>
                  <a:srgbClr val="FF0000"/>
                </a:solidFill>
              </a:rPr>
              <a:t>万円超</a:t>
            </a:r>
            <a:r>
              <a:rPr lang="en-US" altLang="ja-JP" sz="900" dirty="0">
                <a:solidFill>
                  <a:srgbClr val="FF0000"/>
                </a:solidFill>
              </a:rPr>
              <a:t>120</a:t>
            </a:r>
            <a:r>
              <a:rPr lang="ja-JP" altLang="en-US" sz="900" dirty="0">
                <a:solidFill>
                  <a:srgbClr val="FF0066"/>
                </a:solidFill>
              </a:rPr>
              <a:t>万円</a:t>
            </a:r>
            <a:r>
              <a:rPr lang="ja-JP" altLang="en-US" sz="900" dirty="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448946" y="5409272"/>
            <a:ext cx="144016"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376956" y="5661248"/>
            <a:ext cx="1080119" cy="1008112"/>
          </a:xfrm>
          <a:prstGeom prst="rect">
            <a:avLst/>
          </a:prstGeom>
          <a:solidFill>
            <a:schemeClr val="bg1"/>
          </a:solidFill>
          <a:ln w="9525">
            <a:solidFill>
              <a:schemeClr val="tx1"/>
            </a:solidFill>
            <a:miter lim="800000"/>
            <a:headEnd/>
            <a:tailEnd/>
          </a:ln>
        </p:spPr>
        <p:txBody>
          <a:bodyPr wrap="square" lIns="72000" rIns="36000">
            <a:noAutofit/>
          </a:bodyPr>
          <a:lstStyle/>
          <a:p>
            <a:pPr fontAlgn="base">
              <a:spcBef>
                <a:spcPct val="0"/>
              </a:spcBef>
              <a:spcAft>
                <a:spcPct val="0"/>
              </a:spcAft>
            </a:pPr>
            <a:r>
              <a:rPr lang="ja-JP" altLang="en-US" sz="1200" dirty="0">
                <a:solidFill>
                  <a:prstClr val="black"/>
                </a:solidFill>
              </a:rPr>
              <a:t>特例第</a:t>
            </a:r>
            <a:r>
              <a:rPr lang="en-US" altLang="ja-JP" sz="1200" dirty="0">
                <a:solidFill>
                  <a:prstClr val="black"/>
                </a:solidFill>
              </a:rPr>
              <a:t>4</a:t>
            </a:r>
            <a:r>
              <a:rPr lang="ja-JP" altLang="en-US" sz="1200" dirty="0">
                <a:solidFill>
                  <a:prstClr val="black"/>
                </a:solidFill>
              </a:rPr>
              <a:t>段階</a:t>
            </a:r>
            <a:endParaRPr lang="en-US" altLang="ja-JP" sz="900" dirty="0">
              <a:solidFill>
                <a:prstClr val="black"/>
              </a:solidFill>
            </a:endParaRPr>
          </a:p>
          <a:p>
            <a:pPr algn="ctr" fontAlgn="base">
              <a:spcBef>
                <a:spcPct val="0"/>
              </a:spcBef>
              <a:spcAft>
                <a:spcPct val="0"/>
              </a:spcAft>
            </a:pPr>
            <a:endParaRPr lang="en-US" altLang="ja-JP" sz="500" dirty="0">
              <a:solidFill>
                <a:prstClr val="black"/>
              </a:solidFill>
            </a:endParaRPr>
          </a:p>
          <a:p>
            <a:pPr algn="ctr" fontAlgn="base">
              <a:spcBef>
                <a:spcPct val="0"/>
              </a:spcBef>
              <a:spcAft>
                <a:spcPct val="0"/>
              </a:spcAft>
            </a:pPr>
            <a:r>
              <a:rPr lang="ja-JP" altLang="en-US" sz="900" dirty="0">
                <a:solidFill>
                  <a:prstClr val="black"/>
                </a:solidFill>
              </a:rPr>
              <a:t>（保険者判断で</a:t>
            </a:r>
            <a:endParaRPr lang="en-US" altLang="ja-JP" sz="900" dirty="0">
              <a:solidFill>
                <a:prstClr val="black"/>
              </a:solidFill>
            </a:endParaRPr>
          </a:p>
          <a:p>
            <a:pPr algn="ctr" fontAlgn="base">
              <a:spcBef>
                <a:spcPct val="0"/>
              </a:spcBef>
              <a:spcAft>
                <a:spcPct val="0"/>
              </a:spcAft>
            </a:pPr>
            <a:r>
              <a:rPr lang="ja-JP" altLang="en-US" sz="900" dirty="0">
                <a:solidFill>
                  <a:prstClr val="black"/>
                </a:solidFill>
              </a:rPr>
              <a:t>設定可能）</a:t>
            </a:r>
            <a:endParaRPr lang="en-US" altLang="ja-JP" sz="900" dirty="0">
              <a:solidFill>
                <a:prstClr val="black"/>
              </a:solidFill>
            </a:endParaRPr>
          </a:p>
          <a:p>
            <a:pPr fontAlgn="base">
              <a:spcBef>
                <a:spcPct val="0"/>
              </a:spcBef>
              <a:spcAft>
                <a:spcPct val="0"/>
              </a:spcAft>
            </a:pPr>
            <a:r>
              <a:rPr lang="ja-JP" altLang="en-US" sz="900" u="sng" dirty="0">
                <a:solidFill>
                  <a:prstClr val="black"/>
                </a:solidFill>
              </a:rPr>
              <a:t>本人が</a:t>
            </a:r>
            <a:r>
              <a:rPr lang="ja-JP" altLang="en-US" sz="900" dirty="0">
                <a:solidFill>
                  <a:srgbClr val="FF0000"/>
                </a:solidFill>
              </a:rPr>
              <a:t>非課税</a:t>
            </a:r>
            <a:r>
              <a:rPr lang="ja-JP" altLang="en-US" sz="900" dirty="0">
                <a:solidFill>
                  <a:prstClr val="black"/>
                </a:solidFill>
              </a:rPr>
              <a:t>かつ本人年金収入等</a:t>
            </a:r>
            <a:r>
              <a:rPr lang="en-US" altLang="ja-JP" sz="900" dirty="0">
                <a:solidFill>
                  <a:srgbClr val="FF0000"/>
                </a:solidFill>
              </a:rPr>
              <a:t>80</a:t>
            </a:r>
            <a:r>
              <a:rPr lang="ja-JP" altLang="en-US" sz="900" dirty="0">
                <a:solidFill>
                  <a:srgbClr val="FF0000"/>
                </a:solidFill>
              </a:rPr>
              <a:t>万円以下</a:t>
            </a:r>
            <a:endParaRPr lang="ja-JP" altLang="en-US" sz="900" dirty="0">
              <a:solidFill>
                <a:prstClr val="black"/>
              </a:solidFill>
            </a:endParaRPr>
          </a:p>
        </p:txBody>
      </p:sp>
      <p:graphicFrame>
        <p:nvGraphicFramePr>
          <p:cNvPr id="102" name="表 101"/>
          <p:cNvGraphicFramePr>
            <a:graphicFrameLocks noGrp="1"/>
          </p:cNvGraphicFramePr>
          <p:nvPr>
            <p:extLst>
              <p:ext uri="{D42A27DB-BD31-4B8C-83A1-F6EECF244321}">
                <p14:modId xmlns:p14="http://schemas.microsoft.com/office/powerpoint/2010/main" val="3670154005"/>
              </p:ext>
            </p:extLst>
          </p:nvPr>
        </p:nvGraphicFramePr>
        <p:xfrm>
          <a:off x="6035594" y="980728"/>
          <a:ext cx="2916000" cy="873610"/>
        </p:xfrm>
        <a:graphic>
          <a:graphicData uri="http://schemas.openxmlformats.org/drawingml/2006/table">
            <a:tbl>
              <a:tblPr firstRow="1" bandRow="1">
                <a:tableStyleId>{D7AC3CCA-C797-4891-BE02-D94E43425B78}</a:tableStyleId>
              </a:tblPr>
              <a:tblGrid>
                <a:gridCol w="1332000"/>
                <a:gridCol w="1584000"/>
              </a:tblGrid>
              <a:tr h="302890">
                <a:tc>
                  <a:txBody>
                    <a:bodyPr/>
                    <a:lstStyle/>
                    <a:p>
                      <a:r>
                        <a:rPr kumimoji="1" lang="ja-JP" altLang="en-US" sz="1400" b="0" dirty="0" smtClean="0"/>
                        <a:t>第１・第２段階</a:t>
                      </a:r>
                      <a:endParaRPr kumimoji="1" lang="ja-JP" altLang="en-US" sz="1400" b="0" dirty="0"/>
                    </a:p>
                  </a:txBody>
                  <a:tcPr marL="84406" marR="84406" marT="36000" marB="36000" anchor="ctr">
                    <a:noFill/>
                  </a:tcPr>
                </a:tc>
                <a:tc>
                  <a:txBody>
                    <a:bodyPr/>
                    <a:lstStyle/>
                    <a:p>
                      <a:pPr algn="l"/>
                      <a:r>
                        <a:rPr kumimoji="1" lang="en-US" altLang="ja-JP" sz="1400" b="0" dirty="0" smtClean="0"/>
                        <a:t>0.5</a:t>
                      </a:r>
                      <a:r>
                        <a:rPr kumimoji="1" lang="ja-JP" altLang="en-US" sz="1400" b="0" baseline="0" dirty="0" smtClean="0"/>
                        <a:t>  　</a:t>
                      </a:r>
                      <a:r>
                        <a:rPr kumimoji="1" lang="ja-JP" altLang="en-US" sz="1400" b="0" dirty="0" smtClean="0"/>
                        <a:t>→　</a:t>
                      </a:r>
                      <a:r>
                        <a:rPr kumimoji="1" lang="ja-JP" altLang="en-US" sz="1400" b="0" baseline="0" dirty="0" smtClean="0"/>
                        <a:t>    </a:t>
                      </a:r>
                      <a:r>
                        <a:rPr kumimoji="1" lang="en-US" altLang="ja-JP" sz="1400" b="0" dirty="0" smtClean="0"/>
                        <a:t>0.3</a:t>
                      </a:r>
                      <a:endParaRPr kumimoji="1" lang="ja-JP" altLang="en-US" sz="1400" b="0" dirty="0"/>
                    </a:p>
                  </a:txBody>
                  <a:tcPr marL="84406" marR="84406" marT="36000" marB="36000" anchor="ctr">
                    <a:noFill/>
                  </a:tcPr>
                </a:tc>
              </a:tr>
              <a:tr h="280830">
                <a:tc>
                  <a:txBody>
                    <a:bodyPr/>
                    <a:lstStyle/>
                    <a:p>
                      <a:r>
                        <a:rPr kumimoji="1" lang="ja-JP" altLang="en-US" sz="1400" b="0" dirty="0" smtClean="0"/>
                        <a:t>特例第３段階</a:t>
                      </a:r>
                      <a:endParaRPr kumimoji="1" lang="ja-JP" altLang="en-US" sz="1400" b="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0.5</a:t>
                      </a:r>
                      <a:endParaRPr kumimoji="1" lang="ja-JP" altLang="en-US" sz="1400" b="0" dirty="0"/>
                    </a:p>
                  </a:txBody>
                  <a:tcPr marL="84406" marR="84406" marT="36000" marB="36000" anchor="ctr">
                    <a:noFill/>
                  </a:tcPr>
                </a:tc>
              </a:tr>
              <a:tr h="280830">
                <a:tc>
                  <a:txBody>
                    <a:bodyPr/>
                    <a:lstStyle/>
                    <a:p>
                      <a:r>
                        <a:rPr kumimoji="1" lang="ja-JP" altLang="en-US" sz="1400" dirty="0" smtClean="0"/>
                        <a:t>第３段階</a:t>
                      </a:r>
                      <a:endParaRPr kumimoji="1" lang="ja-JP" altLang="en-US" sz="140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0.7</a:t>
                      </a:r>
                      <a:endParaRPr kumimoji="1" lang="ja-JP" altLang="en-US" sz="1400" b="0" dirty="0"/>
                    </a:p>
                  </a:txBody>
                  <a:tcPr marL="84406" marR="84406" marT="36000" marB="36000" anchor="ctr">
                    <a:noFill/>
                  </a:tcPr>
                </a:tc>
              </a:tr>
            </a:tbl>
          </a:graphicData>
        </a:graphic>
      </p:graphicFrame>
      <p:sp>
        <p:nvSpPr>
          <p:cNvPr id="111" name="テキスト ボックス 110"/>
          <p:cNvSpPr txBox="1"/>
          <p:nvPr/>
        </p:nvSpPr>
        <p:spPr>
          <a:xfrm>
            <a:off x="7929035" y="676765"/>
            <a:ext cx="1080121" cy="276999"/>
          </a:xfrm>
          <a:prstGeom prst="rect">
            <a:avLst/>
          </a:prstGeom>
          <a:noFill/>
        </p:spPr>
        <p:txBody>
          <a:bodyPr wrap="square" rtlCol="0">
            <a:spAutoFit/>
          </a:bodyPr>
          <a:lstStyle/>
          <a:p>
            <a:pPr algn="ctr"/>
            <a:r>
              <a:rPr lang="en-US" altLang="ja-JP" sz="1200" dirty="0">
                <a:solidFill>
                  <a:prstClr val="black"/>
                </a:solidFill>
              </a:rPr>
              <a:t>27</a:t>
            </a:r>
            <a:r>
              <a:rPr lang="ja-JP" altLang="en-US" sz="1200" dirty="0">
                <a:solidFill>
                  <a:prstClr val="black"/>
                </a:solidFill>
              </a:rPr>
              <a:t>年度～</a:t>
            </a:r>
          </a:p>
        </p:txBody>
      </p:sp>
      <p:sp>
        <p:nvSpPr>
          <p:cNvPr id="113" name="テキスト ボックス 112"/>
          <p:cNvSpPr txBox="1"/>
          <p:nvPr/>
        </p:nvSpPr>
        <p:spPr>
          <a:xfrm>
            <a:off x="7277800" y="676765"/>
            <a:ext cx="576064" cy="276999"/>
          </a:xfrm>
          <a:prstGeom prst="rect">
            <a:avLst/>
          </a:prstGeom>
          <a:noFill/>
        </p:spPr>
        <p:txBody>
          <a:bodyPr wrap="square" rtlCol="0">
            <a:spAutoFit/>
          </a:bodyPr>
          <a:lstStyle/>
          <a:p>
            <a:pPr algn="ctr"/>
            <a:r>
              <a:rPr lang="ja-JP" altLang="en-US" sz="1200" dirty="0">
                <a:solidFill>
                  <a:prstClr val="black"/>
                </a:solidFill>
              </a:rPr>
              <a:t>現行</a:t>
            </a:r>
          </a:p>
        </p:txBody>
      </p:sp>
      <p:sp>
        <p:nvSpPr>
          <p:cNvPr id="3"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6" name="正方形/長方形 85"/>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09460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63625" y="-27384"/>
            <a:ext cx="11233248" cy="461649"/>
          </a:xfrm>
          <a:prstGeom prst="rect">
            <a:avLst/>
          </a:prstGeom>
          <a:noFill/>
        </p:spPr>
        <p:txBody>
          <a:bodyPr wrap="square" lIns="91423" tIns="45712" rIns="91423" bIns="45712" rtlCol="0">
            <a:spAutoFit/>
          </a:bodyPr>
          <a:lstStyle/>
          <a:p>
            <a:pPr algn="ctr" defTabSz="914235"/>
            <a:r>
              <a:rPr lang="ja-JP" altLang="en-US" sz="2400" dirty="0" smtClean="0">
                <a:solidFill>
                  <a:prstClr val="black"/>
                </a:solidFill>
                <a:latin typeface="ＭＳ Ｐゴシック"/>
              </a:rPr>
              <a:t>一定以上所得者の収入</a:t>
            </a:r>
            <a:r>
              <a:rPr lang="ja-JP" altLang="en-US" sz="2400" dirty="0">
                <a:solidFill>
                  <a:prstClr val="black"/>
                </a:solidFill>
                <a:latin typeface="ＭＳ Ｐゴシック"/>
              </a:rPr>
              <a:t>と支出の状況に</a:t>
            </a:r>
            <a:r>
              <a:rPr lang="ja-JP" altLang="en-US" sz="2400" dirty="0" smtClean="0">
                <a:solidFill>
                  <a:prstClr val="black"/>
                </a:solidFill>
                <a:latin typeface="ＭＳ Ｐゴシック"/>
              </a:rPr>
              <a:t>ついて①</a:t>
            </a:r>
            <a:endParaRPr lang="en-US" altLang="ja-JP" sz="2400" dirty="0">
              <a:solidFill>
                <a:prstClr val="black"/>
              </a:solidFill>
              <a:latin typeface="ＭＳ Ｐゴシック"/>
            </a:endParaRPr>
          </a:p>
        </p:txBody>
      </p:sp>
      <p:sp>
        <p:nvSpPr>
          <p:cNvPr id="2" name="テキスト ボックス 1"/>
          <p:cNvSpPr txBox="1"/>
          <p:nvPr/>
        </p:nvSpPr>
        <p:spPr>
          <a:xfrm>
            <a:off x="272481" y="404664"/>
            <a:ext cx="9361040" cy="1815882"/>
          </a:xfrm>
          <a:prstGeom prst="rect">
            <a:avLst/>
          </a:prstGeom>
          <a:noFill/>
          <a:ln w="9525">
            <a:solidFill>
              <a:schemeClr val="tx1"/>
            </a:solidFill>
          </a:ln>
        </p:spPr>
        <p:txBody>
          <a:bodyPr wrap="square" rtlCol="0">
            <a:spAutoFit/>
          </a:bodyPr>
          <a:lstStyle/>
          <a:p>
            <a:r>
              <a:rPr lang="ja-JP" altLang="en-US" sz="1400" dirty="0" smtClean="0">
                <a:solidFill>
                  <a:prstClr val="black"/>
                </a:solidFill>
              </a:rPr>
              <a:t>○ 一号被保険者の上位２０％に該当する合計所得金額が１６０万円の方は、年金収入に換算すると２８０万円以上となる。</a:t>
            </a:r>
            <a:endParaRPr lang="en-US" altLang="ja-JP" sz="1400" dirty="0" smtClean="0">
              <a:solidFill>
                <a:prstClr val="black"/>
              </a:solidFill>
            </a:endParaRPr>
          </a:p>
          <a:p>
            <a:r>
              <a:rPr lang="ja-JP" altLang="en-US" sz="1400" dirty="0" smtClean="0">
                <a:solidFill>
                  <a:prstClr val="black"/>
                </a:solidFill>
              </a:rPr>
              <a:t>○ この基準に該当する場合、</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①平均的な年金額と比較しても約１００万円収入が高い</a:t>
            </a:r>
            <a:endParaRPr lang="en-US" altLang="ja-JP" sz="1400" dirty="0" smtClean="0">
              <a:solidFill>
                <a:prstClr val="black"/>
              </a:solidFill>
            </a:endParaRPr>
          </a:p>
          <a:p>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厚生年金の平均額：１８２万円</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さらに、</a:t>
            </a:r>
            <a:r>
              <a:rPr lang="ja-JP" altLang="en-US" sz="1400" dirty="0">
                <a:solidFill>
                  <a:prstClr val="black"/>
                </a:solidFill>
              </a:rPr>
              <a:t>一般的には一定の預貯金等を保有すると</a:t>
            </a:r>
            <a:r>
              <a:rPr lang="ja-JP" altLang="en-US" sz="1400" dirty="0" smtClean="0">
                <a:solidFill>
                  <a:prstClr val="black"/>
                </a:solidFill>
              </a:rPr>
              <a:t>考えられる</a:t>
            </a:r>
            <a:endParaRPr lang="en-US" altLang="ja-JP" sz="1400" dirty="0" smtClean="0">
              <a:solidFill>
                <a:prstClr val="black"/>
              </a:solidFill>
            </a:endParaRPr>
          </a:p>
          <a:p>
            <a:r>
              <a:rPr lang="ja-JP" altLang="en-US" sz="1400" dirty="0" smtClean="0">
                <a:solidFill>
                  <a:prstClr val="black"/>
                </a:solidFill>
              </a:rPr>
              <a:t>　②また、高額介護サービス費により、負担の上昇額が限定される</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１割負担から２割負担となる場合、月最大＋</a:t>
            </a:r>
            <a:r>
              <a:rPr lang="en-US" altLang="ja-JP" sz="1400" dirty="0" smtClean="0">
                <a:solidFill>
                  <a:prstClr val="black"/>
                </a:solidFill>
              </a:rPr>
              <a:t>18,600</a:t>
            </a:r>
            <a:r>
              <a:rPr lang="ja-JP" altLang="en-US" sz="1400" dirty="0" smtClean="0">
                <a:solidFill>
                  <a:prstClr val="black"/>
                </a:solidFill>
              </a:rPr>
              <a:t>円、年間最大＋</a:t>
            </a:r>
            <a:r>
              <a:rPr lang="en-US" altLang="ja-JP" sz="1400" dirty="0" smtClean="0">
                <a:solidFill>
                  <a:prstClr val="black"/>
                </a:solidFill>
              </a:rPr>
              <a:t>223,200</a:t>
            </a:r>
            <a:r>
              <a:rPr lang="ja-JP" altLang="en-US" sz="1400" dirty="0" smtClean="0">
                <a:solidFill>
                  <a:prstClr val="black"/>
                </a:solidFill>
              </a:rPr>
              <a:t>円</a:t>
            </a:r>
            <a:endParaRPr lang="en-US" altLang="ja-JP" sz="1400" dirty="0" smtClean="0">
              <a:solidFill>
                <a:prstClr val="black"/>
              </a:solidFill>
            </a:endParaRPr>
          </a:p>
          <a:p>
            <a:r>
              <a:rPr lang="ja-JP" altLang="en-US" sz="1400" dirty="0" smtClean="0">
                <a:solidFill>
                  <a:prstClr val="black"/>
                </a:solidFill>
              </a:rPr>
              <a:t>　ことを踏まえれば、自己負担を２割としてもご負担いただくことが可能な水準と考える。</a:t>
            </a:r>
            <a:endParaRPr lang="ja-JP" altLang="en-US" sz="1400" dirty="0">
              <a:solidFill>
                <a:prstClr val="black"/>
              </a:solidFill>
            </a:endParaRPr>
          </a:p>
        </p:txBody>
      </p:sp>
      <p:sp>
        <p:nvSpPr>
          <p:cNvPr id="3" name="テキスト ボックス 2"/>
          <p:cNvSpPr txBox="1"/>
          <p:nvPr/>
        </p:nvSpPr>
        <p:spPr>
          <a:xfrm>
            <a:off x="703847" y="6381329"/>
            <a:ext cx="2069224" cy="307777"/>
          </a:xfrm>
          <a:prstGeom prst="rect">
            <a:avLst/>
          </a:prstGeom>
          <a:noFill/>
        </p:spPr>
        <p:txBody>
          <a:bodyPr wrap="square" rtlCol="0">
            <a:spAutoFit/>
          </a:bodyPr>
          <a:lstStyle/>
          <a:p>
            <a:r>
              <a:rPr lang="en-US" altLang="ja-JP" sz="1400" dirty="0" smtClean="0">
                <a:solidFill>
                  <a:prstClr val="black"/>
                </a:solidFill>
              </a:rPr>
              <a:t>※</a:t>
            </a:r>
            <a:r>
              <a:rPr lang="ja-JP" altLang="en-US" sz="1400" dirty="0">
                <a:solidFill>
                  <a:prstClr val="black"/>
                </a:solidFill>
              </a:rPr>
              <a:t>平成</a:t>
            </a:r>
            <a:r>
              <a:rPr lang="en-US" altLang="ja-JP" sz="1400" dirty="0">
                <a:solidFill>
                  <a:prstClr val="black"/>
                </a:solidFill>
              </a:rPr>
              <a:t>24</a:t>
            </a:r>
            <a:r>
              <a:rPr lang="ja-JP" altLang="en-US" sz="1400" dirty="0">
                <a:solidFill>
                  <a:prstClr val="black"/>
                </a:solidFill>
              </a:rPr>
              <a:t>年家計</a:t>
            </a:r>
            <a:r>
              <a:rPr lang="ja-JP" altLang="en-US" sz="1400" dirty="0" smtClean="0">
                <a:solidFill>
                  <a:prstClr val="black"/>
                </a:solidFill>
              </a:rPr>
              <a:t>調査</a:t>
            </a:r>
            <a:endParaRPr lang="ja-JP" altLang="en-US" sz="1400" dirty="0">
              <a:solidFill>
                <a:prstClr val="black"/>
              </a:solidFill>
            </a:endParaRPr>
          </a:p>
        </p:txBody>
      </p:sp>
      <p:cxnSp>
        <p:nvCxnSpPr>
          <p:cNvPr id="42" name="直線コネクタ 41"/>
          <p:cNvCxnSpPr/>
          <p:nvPr/>
        </p:nvCxnSpPr>
        <p:spPr>
          <a:xfrm>
            <a:off x="4599691" y="2708920"/>
            <a:ext cx="0" cy="387495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752268" y="2704290"/>
            <a:ext cx="2538736" cy="292662"/>
          </a:xfrm>
          <a:prstGeom prst="rect">
            <a:avLst/>
          </a:prstGeom>
          <a:noFill/>
          <a:ln w="25400">
            <a:noFill/>
          </a:ln>
        </p:spPr>
        <p:txBody>
          <a:bodyPr wrap="square" lIns="122191" tIns="61096" rIns="122191" bIns="61096" rtlCol="0">
            <a:spAutoFit/>
          </a:bodyPr>
          <a:lstStyle/>
          <a:p>
            <a:pPr algn="just" defTabSz="914235"/>
            <a:r>
              <a:rPr lang="ja-JP" altLang="en-US" sz="1100" dirty="0" smtClean="0">
                <a:solidFill>
                  <a:prstClr val="black"/>
                </a:solidFill>
              </a:rPr>
              <a:t>本人が厚生年金</a:t>
            </a:r>
            <a:r>
              <a:rPr lang="en-US" altLang="ja-JP" sz="1100" dirty="0" smtClean="0">
                <a:solidFill>
                  <a:prstClr val="black"/>
                </a:solidFill>
              </a:rPr>
              <a:t>280</a:t>
            </a:r>
            <a:r>
              <a:rPr lang="ja-JP" altLang="en-US" sz="1100" dirty="0" smtClean="0">
                <a:solidFill>
                  <a:prstClr val="black"/>
                </a:solidFill>
              </a:rPr>
              <a:t>万円のモデル</a:t>
            </a:r>
            <a:endParaRPr lang="en-US" altLang="ja-JP" sz="1100" dirty="0" smtClean="0">
              <a:solidFill>
                <a:prstClr val="black"/>
              </a:solidFill>
            </a:endParaRPr>
          </a:p>
        </p:txBody>
      </p:sp>
      <p:sp>
        <p:nvSpPr>
          <p:cNvPr id="45" name="テキスト ボックス 44"/>
          <p:cNvSpPr txBox="1"/>
          <p:nvPr/>
        </p:nvSpPr>
        <p:spPr>
          <a:xfrm>
            <a:off x="2827919" y="6309320"/>
            <a:ext cx="1001987" cy="307760"/>
          </a:xfrm>
          <a:prstGeom prst="rect">
            <a:avLst/>
          </a:prstGeom>
          <a:noFill/>
        </p:spPr>
        <p:txBody>
          <a:bodyPr wrap="square" lIns="91423" tIns="45712" rIns="91423" bIns="45712" rtlCol="0">
            <a:spAutoFit/>
          </a:bodyPr>
          <a:lstStyle/>
          <a:p>
            <a:pPr algn="ctr" defTabSz="914235"/>
            <a:r>
              <a:rPr lang="ja-JP" altLang="en-US" sz="1400" b="1" dirty="0">
                <a:solidFill>
                  <a:prstClr val="black"/>
                </a:solidFill>
              </a:rPr>
              <a:t>平均</a:t>
            </a:r>
            <a:endParaRPr lang="en-US" altLang="ja-JP" sz="1400" b="1" dirty="0">
              <a:solidFill>
                <a:prstClr val="black"/>
              </a:solidFill>
            </a:endParaRPr>
          </a:p>
        </p:txBody>
      </p:sp>
      <p:grpSp>
        <p:nvGrpSpPr>
          <p:cNvPr id="46" name="グループ化 45"/>
          <p:cNvGrpSpPr/>
          <p:nvPr/>
        </p:nvGrpSpPr>
        <p:grpSpPr>
          <a:xfrm>
            <a:off x="2547572" y="3844789"/>
            <a:ext cx="2204696" cy="2468603"/>
            <a:chOff x="-168636" y="1611500"/>
            <a:chExt cx="2204696" cy="2468603"/>
          </a:xfrm>
        </p:grpSpPr>
        <p:sp>
          <p:nvSpPr>
            <p:cNvPr id="47" name="左中かっこ 46"/>
            <p:cNvSpPr/>
            <p:nvPr/>
          </p:nvSpPr>
          <p:spPr>
            <a:xfrm rot="10800000">
              <a:off x="1238827" y="2114200"/>
              <a:ext cx="144002" cy="1683123"/>
            </a:xfrm>
            <a:prstGeom prst="leftBrace">
              <a:avLst>
                <a:gd name="adj1" fmla="val 56544"/>
                <a:gd name="adj2" fmla="val 51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2191" tIns="61096" rIns="122191" bIns="61096" rtlCol="0" anchor="ctr"/>
            <a:lstStyle/>
            <a:p>
              <a:pPr algn="ctr" defTabSz="914235"/>
              <a:endParaRPr lang="ja-JP" altLang="en-US" sz="1000">
                <a:solidFill>
                  <a:prstClr val="black"/>
                </a:solidFill>
              </a:endParaRPr>
            </a:p>
          </p:txBody>
        </p:sp>
        <p:sp>
          <p:nvSpPr>
            <p:cNvPr id="48" name="正方形/長方形 47"/>
            <p:cNvSpPr/>
            <p:nvPr/>
          </p:nvSpPr>
          <p:spPr>
            <a:xfrm>
              <a:off x="662166" y="2153262"/>
              <a:ext cx="508362" cy="1908000"/>
            </a:xfrm>
            <a:prstGeom prst="rect">
              <a:avLst/>
            </a:prstGeom>
            <a:pattFill prst="divot">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sp>
          <p:nvSpPr>
            <p:cNvPr id="49" name="テキスト ボックス 48"/>
            <p:cNvSpPr txBox="1"/>
            <p:nvPr/>
          </p:nvSpPr>
          <p:spPr>
            <a:xfrm>
              <a:off x="-168636" y="3741549"/>
              <a:ext cx="1028425" cy="338554"/>
            </a:xfrm>
            <a:prstGeom prst="rect">
              <a:avLst/>
            </a:prstGeom>
            <a:noFill/>
          </p:spPr>
          <p:txBody>
            <a:bodyPr wrap="square" rtlCol="0">
              <a:spAutoFit/>
            </a:bodyPr>
            <a:lstStyle/>
            <a:p>
              <a:pPr algn="ctr" defTabSz="914235"/>
              <a:r>
                <a:rPr lang="ja-JP" altLang="en-US" sz="800" dirty="0">
                  <a:solidFill>
                    <a:prstClr val="black"/>
                  </a:solidFill>
                </a:rPr>
                <a:t>非消費支出</a:t>
              </a:r>
              <a:endParaRPr lang="en-US" altLang="ja-JP" sz="800" dirty="0">
                <a:solidFill>
                  <a:prstClr val="black"/>
                </a:solidFill>
              </a:endParaRPr>
            </a:p>
            <a:p>
              <a:pPr algn="ctr" defTabSz="914235"/>
              <a:r>
                <a:rPr lang="en-US" altLang="ja-JP" sz="800" dirty="0">
                  <a:solidFill>
                    <a:prstClr val="black"/>
                  </a:solidFill>
                </a:rPr>
                <a:t>13</a:t>
              </a:r>
              <a:r>
                <a:rPr lang="ja-JP" altLang="en-US" sz="800" dirty="0" smtClean="0">
                  <a:solidFill>
                    <a:prstClr val="black"/>
                  </a:solidFill>
                </a:rPr>
                <a:t>万円</a:t>
              </a:r>
              <a:endParaRPr lang="ja-JP" altLang="en-US" sz="800" dirty="0">
                <a:solidFill>
                  <a:prstClr val="black"/>
                </a:solidFill>
              </a:endParaRPr>
            </a:p>
          </p:txBody>
        </p:sp>
        <p:sp>
          <p:nvSpPr>
            <p:cNvPr id="50" name="テキスト ボックス 49"/>
            <p:cNvSpPr txBox="1"/>
            <p:nvPr/>
          </p:nvSpPr>
          <p:spPr>
            <a:xfrm>
              <a:off x="1139417" y="2713881"/>
              <a:ext cx="896643" cy="738938"/>
            </a:xfrm>
            <a:prstGeom prst="rect">
              <a:avLst/>
            </a:prstGeom>
            <a:noFill/>
          </p:spPr>
          <p:txBody>
            <a:bodyPr wrap="square" lIns="122191" tIns="61096" rIns="122191" bIns="61096" rtlCol="0">
              <a:spAutoFit/>
            </a:bodyPr>
            <a:lstStyle/>
            <a:p>
              <a:pPr algn="ctr" defTabSz="914235"/>
              <a:r>
                <a:rPr lang="ja-JP" altLang="en-US" sz="1000" dirty="0" smtClean="0">
                  <a:solidFill>
                    <a:prstClr val="black"/>
                  </a:solidFill>
                </a:rPr>
                <a:t>可処分</a:t>
              </a:r>
              <a:endParaRPr lang="en-US" altLang="ja-JP" sz="1000" dirty="0" smtClean="0">
                <a:solidFill>
                  <a:prstClr val="black"/>
                </a:solidFill>
              </a:endParaRPr>
            </a:p>
            <a:p>
              <a:pPr algn="ctr" defTabSz="914235"/>
              <a:r>
                <a:rPr lang="ja-JP" altLang="en-US" sz="1000" dirty="0" smtClean="0">
                  <a:solidFill>
                    <a:prstClr val="black"/>
                  </a:solidFill>
                </a:rPr>
                <a:t>所得</a:t>
              </a:r>
              <a:endParaRPr lang="en-US" altLang="ja-JP" sz="1000" dirty="0">
                <a:solidFill>
                  <a:prstClr val="black"/>
                </a:solidFill>
              </a:endParaRPr>
            </a:p>
            <a:p>
              <a:pPr algn="ctr" defTabSz="914235"/>
              <a:r>
                <a:rPr lang="ja-JP" altLang="en-US" sz="1000" dirty="0" smtClean="0">
                  <a:solidFill>
                    <a:prstClr val="black"/>
                  </a:solidFill>
                </a:rPr>
                <a:t>１３８</a:t>
              </a:r>
              <a:endParaRPr lang="en-US" altLang="ja-JP" sz="1000" dirty="0" smtClean="0">
                <a:solidFill>
                  <a:prstClr val="black"/>
                </a:solidFill>
              </a:endParaRPr>
            </a:p>
            <a:p>
              <a:pPr algn="ctr" defTabSz="914235"/>
              <a:r>
                <a:rPr lang="ja-JP" altLang="en-US" sz="1000" dirty="0" smtClean="0">
                  <a:solidFill>
                    <a:prstClr val="black"/>
                  </a:solidFill>
                </a:rPr>
                <a:t>万</a:t>
              </a:r>
              <a:r>
                <a:rPr lang="ja-JP" altLang="en-US" sz="1000" dirty="0">
                  <a:solidFill>
                    <a:prstClr val="black"/>
                  </a:solidFill>
                </a:rPr>
                <a:t>円</a:t>
              </a:r>
            </a:p>
          </p:txBody>
        </p:sp>
        <p:sp>
          <p:nvSpPr>
            <p:cNvPr id="51" name="正方形/長方形 50"/>
            <p:cNvSpPr/>
            <p:nvPr/>
          </p:nvSpPr>
          <p:spPr>
            <a:xfrm>
              <a:off x="685102" y="1630695"/>
              <a:ext cx="508362" cy="483505"/>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cxnSp>
          <p:nvCxnSpPr>
            <p:cNvPr id="52" name="直線コネクタ 51"/>
            <p:cNvCxnSpPr/>
            <p:nvPr/>
          </p:nvCxnSpPr>
          <p:spPr>
            <a:xfrm flipV="1">
              <a:off x="695830" y="3818557"/>
              <a:ext cx="518315" cy="166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13816" y="1611500"/>
              <a:ext cx="1049000" cy="492717"/>
            </a:xfrm>
            <a:prstGeom prst="rect">
              <a:avLst/>
            </a:prstGeom>
            <a:noFill/>
          </p:spPr>
          <p:txBody>
            <a:bodyPr wrap="square" lIns="122191" tIns="61096" rIns="122191" bIns="61096" rtlCol="0">
              <a:spAutoFit/>
            </a:bodyPr>
            <a:lstStyle/>
            <a:p>
              <a:pPr defTabSz="914235"/>
              <a:r>
                <a:rPr lang="ja-JP" altLang="en-US" sz="800" dirty="0" smtClean="0">
                  <a:solidFill>
                    <a:prstClr val="black"/>
                  </a:solidFill>
                </a:rPr>
                <a:t>預貯金取崩、</a:t>
              </a:r>
              <a:endParaRPr lang="en-US" altLang="ja-JP" sz="800" dirty="0" smtClean="0">
                <a:solidFill>
                  <a:prstClr val="black"/>
                </a:solidFill>
              </a:endParaRPr>
            </a:p>
            <a:p>
              <a:pPr defTabSz="914235"/>
              <a:r>
                <a:rPr lang="ja-JP" altLang="en-US" sz="800" dirty="0" smtClean="0">
                  <a:solidFill>
                    <a:prstClr val="black"/>
                  </a:solidFill>
                </a:rPr>
                <a:t> 個人企業年金等</a:t>
              </a:r>
              <a:endParaRPr lang="en-US" altLang="ja-JP" sz="800" dirty="0" smtClean="0">
                <a:solidFill>
                  <a:prstClr val="black"/>
                </a:solidFill>
              </a:endParaRPr>
            </a:p>
            <a:p>
              <a:pPr defTabSz="914235"/>
              <a:r>
                <a:rPr lang="ja-JP" altLang="en-US" sz="800" dirty="0">
                  <a:solidFill>
                    <a:prstClr val="black"/>
                  </a:solidFill>
                </a:rPr>
                <a:t>３３</a:t>
              </a:r>
              <a:r>
                <a:rPr lang="ja-JP" altLang="en-US" sz="800" dirty="0" smtClean="0">
                  <a:solidFill>
                    <a:prstClr val="black"/>
                  </a:solidFill>
                </a:rPr>
                <a:t>万円</a:t>
              </a:r>
              <a:endParaRPr lang="ja-JP" altLang="en-US" sz="800" dirty="0">
                <a:solidFill>
                  <a:prstClr val="black"/>
                </a:solidFill>
              </a:endParaRPr>
            </a:p>
          </p:txBody>
        </p:sp>
        <p:sp>
          <p:nvSpPr>
            <p:cNvPr id="54" name="テキスト ボックス 53"/>
            <p:cNvSpPr txBox="1"/>
            <p:nvPr/>
          </p:nvSpPr>
          <p:spPr>
            <a:xfrm>
              <a:off x="594300" y="2522701"/>
              <a:ext cx="689965" cy="708161"/>
            </a:xfrm>
            <a:prstGeom prst="rect">
              <a:avLst/>
            </a:prstGeom>
            <a:noFill/>
          </p:spPr>
          <p:txBody>
            <a:bodyPr wrap="square" lIns="122191" tIns="61096" rIns="122191" bIns="61096" rtlCol="0">
              <a:spAutoFit/>
            </a:bodyPr>
            <a:lstStyle/>
            <a:p>
              <a:pPr algn="ctr" defTabSz="914235"/>
              <a:r>
                <a:rPr lang="ja-JP" altLang="en-US" sz="1100" dirty="0">
                  <a:solidFill>
                    <a:prstClr val="black"/>
                  </a:solidFill>
                </a:rPr>
                <a:t>実収入</a:t>
              </a:r>
              <a:endParaRPr lang="en-US" altLang="ja-JP" sz="1100" dirty="0">
                <a:solidFill>
                  <a:prstClr val="black"/>
                </a:solidFill>
              </a:endParaRPr>
            </a:p>
            <a:p>
              <a:pPr algn="ctr" defTabSz="914235">
                <a:spcBef>
                  <a:spcPts val="600"/>
                </a:spcBef>
              </a:pPr>
              <a:r>
                <a:rPr lang="ja-JP" altLang="en-US" sz="1100" dirty="0">
                  <a:solidFill>
                    <a:prstClr val="black"/>
                  </a:solidFill>
                </a:rPr>
                <a:t>１５１</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55" name="正方形/長方形 54"/>
            <p:cNvSpPr/>
            <p:nvPr/>
          </p:nvSpPr>
          <p:spPr>
            <a:xfrm>
              <a:off x="60667" y="1637323"/>
              <a:ext cx="569822" cy="2160000"/>
            </a:xfrm>
            <a:prstGeom prst="rect">
              <a:avLst/>
            </a:prstGeom>
            <a:pattFill prst="ltUpDiag">
              <a:fgClr>
                <a:schemeClr val="bg1">
                  <a:lumMod val="6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56" name="テキスト ボックス 55"/>
            <p:cNvSpPr txBox="1"/>
            <p:nvPr/>
          </p:nvSpPr>
          <p:spPr>
            <a:xfrm>
              <a:off x="85124" y="2342301"/>
              <a:ext cx="569823" cy="846386"/>
            </a:xfrm>
            <a:prstGeom prst="rect">
              <a:avLst/>
            </a:prstGeom>
            <a:noFill/>
          </p:spPr>
          <p:txBody>
            <a:bodyPr wrap="square" rtlCol="0">
              <a:spAutoFit/>
            </a:bodyPr>
            <a:lstStyle/>
            <a:p>
              <a:pPr algn="ctr" defTabSz="914235"/>
              <a:r>
                <a:rPr lang="ja-JP" altLang="en-US" sz="1100" dirty="0" smtClean="0">
                  <a:solidFill>
                    <a:prstClr val="black"/>
                  </a:solidFill>
                </a:rPr>
                <a:t>消費</a:t>
              </a:r>
              <a:endParaRPr lang="en-US" altLang="ja-JP" sz="1100" dirty="0" smtClean="0">
                <a:solidFill>
                  <a:prstClr val="black"/>
                </a:solidFill>
              </a:endParaRPr>
            </a:p>
            <a:p>
              <a:pPr algn="ctr" defTabSz="914235"/>
              <a:r>
                <a:rPr lang="ja-JP" altLang="en-US" sz="1100" dirty="0" smtClean="0">
                  <a:solidFill>
                    <a:prstClr val="black"/>
                  </a:solidFill>
                </a:rPr>
                <a:t>支出</a:t>
              </a:r>
              <a:endParaRPr lang="en-US" altLang="ja-JP" sz="1100" dirty="0" smtClean="0">
                <a:solidFill>
                  <a:prstClr val="black"/>
                </a:solidFill>
              </a:endParaRPr>
            </a:p>
            <a:p>
              <a:pPr algn="ctr" defTabSz="914235">
                <a:spcBef>
                  <a:spcPts val="600"/>
                </a:spcBef>
              </a:pPr>
              <a:r>
                <a:rPr lang="ja-JP" altLang="en-US" sz="1100" dirty="0" smtClean="0">
                  <a:solidFill>
                    <a:prstClr val="black"/>
                  </a:solidFill>
                </a:rPr>
                <a:t>１７０</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57" name="正方形/長方形 56"/>
            <p:cNvSpPr/>
            <p:nvPr/>
          </p:nvSpPr>
          <p:spPr>
            <a:xfrm>
              <a:off x="60667" y="1637323"/>
              <a:ext cx="569822" cy="241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grpSp>
      <p:grpSp>
        <p:nvGrpSpPr>
          <p:cNvPr id="58" name="グループ化 57"/>
          <p:cNvGrpSpPr/>
          <p:nvPr/>
        </p:nvGrpSpPr>
        <p:grpSpPr>
          <a:xfrm>
            <a:off x="4777772" y="3066457"/>
            <a:ext cx="1874629" cy="3556751"/>
            <a:chOff x="8031371" y="1364951"/>
            <a:chExt cx="1874629" cy="3556751"/>
          </a:xfrm>
        </p:grpSpPr>
        <p:sp>
          <p:nvSpPr>
            <p:cNvPr id="59" name="正方形/長方形 58"/>
            <p:cNvSpPr/>
            <p:nvPr/>
          </p:nvSpPr>
          <p:spPr>
            <a:xfrm>
              <a:off x="8373440" y="1393702"/>
              <a:ext cx="540000" cy="3528000"/>
            </a:xfrm>
            <a:prstGeom prst="rect">
              <a:avLst/>
            </a:prstGeom>
            <a:pattFill prst="divot">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a:solidFill>
                  <a:prstClr val="white"/>
                </a:solidFill>
              </a:endParaRPr>
            </a:p>
          </p:txBody>
        </p:sp>
        <p:sp>
          <p:nvSpPr>
            <p:cNvPr id="60" name="左中かっこ 59"/>
            <p:cNvSpPr/>
            <p:nvPr/>
          </p:nvSpPr>
          <p:spPr>
            <a:xfrm rot="10800000">
              <a:off x="8932731" y="1364951"/>
              <a:ext cx="272759" cy="2952000"/>
            </a:xfrm>
            <a:prstGeom prst="leftBrace">
              <a:avLst>
                <a:gd name="adj1" fmla="val 565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35"/>
              <a:endParaRPr lang="ja-JP" altLang="en-US">
                <a:solidFill>
                  <a:prstClr val="black"/>
                </a:solidFill>
              </a:endParaRPr>
            </a:p>
          </p:txBody>
        </p:sp>
        <p:sp>
          <p:nvSpPr>
            <p:cNvPr id="61" name="テキスト ボックス 60"/>
            <p:cNvSpPr txBox="1"/>
            <p:nvPr/>
          </p:nvSpPr>
          <p:spPr>
            <a:xfrm>
              <a:off x="9129464" y="3068960"/>
              <a:ext cx="650896" cy="707886"/>
            </a:xfrm>
            <a:prstGeom prst="rect">
              <a:avLst/>
            </a:prstGeom>
            <a:noFill/>
          </p:spPr>
          <p:txBody>
            <a:bodyPr wrap="square" rtlCol="0">
              <a:spAutoFit/>
            </a:bodyPr>
            <a:lstStyle/>
            <a:p>
              <a:pPr algn="ctr" defTabSz="914235"/>
              <a:r>
                <a:rPr lang="ja-JP" altLang="en-US" sz="1000" dirty="0" smtClean="0">
                  <a:solidFill>
                    <a:prstClr val="black"/>
                  </a:solidFill>
                </a:rPr>
                <a:t>可処分</a:t>
              </a:r>
              <a:endParaRPr lang="en-US" altLang="ja-JP" sz="1000" dirty="0" smtClean="0">
                <a:solidFill>
                  <a:prstClr val="black"/>
                </a:solidFill>
              </a:endParaRPr>
            </a:p>
            <a:p>
              <a:pPr algn="ctr" defTabSz="914235"/>
              <a:r>
                <a:rPr lang="ja-JP" altLang="en-US" sz="1000" dirty="0" smtClean="0">
                  <a:solidFill>
                    <a:prstClr val="black"/>
                  </a:solidFill>
                </a:rPr>
                <a:t>所得</a:t>
              </a:r>
              <a:endParaRPr lang="en-US" altLang="ja-JP" sz="1000" dirty="0" smtClean="0">
                <a:solidFill>
                  <a:prstClr val="black"/>
                </a:solidFill>
              </a:endParaRPr>
            </a:p>
            <a:p>
              <a:pPr algn="ctr" defTabSz="914235"/>
              <a:r>
                <a:rPr lang="ja-JP" altLang="en-US" sz="1000" dirty="0">
                  <a:solidFill>
                    <a:prstClr val="black"/>
                  </a:solidFill>
                </a:rPr>
                <a:t>２３５</a:t>
              </a:r>
              <a:endParaRPr lang="en-US" altLang="ja-JP" sz="1000" dirty="0" smtClean="0">
                <a:solidFill>
                  <a:prstClr val="black"/>
                </a:solidFill>
              </a:endParaRPr>
            </a:p>
            <a:p>
              <a:pPr algn="ctr" defTabSz="914235"/>
              <a:r>
                <a:rPr lang="ja-JP" altLang="en-US" sz="1000" dirty="0" smtClean="0">
                  <a:solidFill>
                    <a:prstClr val="black"/>
                  </a:solidFill>
                </a:rPr>
                <a:t>万</a:t>
              </a:r>
              <a:r>
                <a:rPr lang="ja-JP" altLang="en-US" sz="1000" dirty="0">
                  <a:solidFill>
                    <a:prstClr val="black"/>
                  </a:solidFill>
                </a:rPr>
                <a:t>円</a:t>
              </a:r>
              <a:endParaRPr lang="ja-JP" altLang="en-US" sz="1300" dirty="0">
                <a:solidFill>
                  <a:prstClr val="black"/>
                </a:solidFill>
              </a:endParaRPr>
            </a:p>
          </p:txBody>
        </p:sp>
        <p:cxnSp>
          <p:nvCxnSpPr>
            <p:cNvPr id="62" name="直線コネクタ 61"/>
            <p:cNvCxnSpPr/>
            <p:nvPr/>
          </p:nvCxnSpPr>
          <p:spPr>
            <a:xfrm>
              <a:off x="8392731" y="4349030"/>
              <a:ext cx="540000" cy="663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左中かっこ 62"/>
            <p:cNvSpPr/>
            <p:nvPr/>
          </p:nvSpPr>
          <p:spPr>
            <a:xfrm rot="10800000">
              <a:off x="8957669" y="4324151"/>
              <a:ext cx="222882" cy="597551"/>
            </a:xfrm>
            <a:prstGeom prst="leftBrace">
              <a:avLst>
                <a:gd name="adj1" fmla="val 565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defTabSz="914235"/>
              <a:endParaRPr lang="ja-JP" altLang="en-US">
                <a:solidFill>
                  <a:prstClr val="black"/>
                </a:solidFill>
              </a:endParaRPr>
            </a:p>
          </p:txBody>
        </p:sp>
        <p:sp>
          <p:nvSpPr>
            <p:cNvPr id="64" name="テキスト ボックス 63"/>
            <p:cNvSpPr txBox="1"/>
            <p:nvPr/>
          </p:nvSpPr>
          <p:spPr>
            <a:xfrm>
              <a:off x="9072846" y="4254752"/>
              <a:ext cx="833154" cy="530749"/>
            </a:xfrm>
            <a:prstGeom prst="rect">
              <a:avLst/>
            </a:prstGeom>
            <a:noFill/>
          </p:spPr>
          <p:txBody>
            <a:bodyPr wrap="square" lIns="68415" tIns="34208" rIns="68415" bIns="34208" rtlCol="0">
              <a:spAutoFit/>
            </a:bodyPr>
            <a:lstStyle/>
            <a:p>
              <a:pPr algn="ctr" defTabSz="914235"/>
              <a:r>
                <a:rPr lang="ja-JP" altLang="en-US" sz="1000" dirty="0">
                  <a:solidFill>
                    <a:prstClr val="black"/>
                  </a:solidFill>
                </a:rPr>
                <a:t>税、</a:t>
              </a:r>
              <a:r>
                <a:rPr lang="ja-JP" altLang="en-US" sz="1000" dirty="0" smtClean="0">
                  <a:solidFill>
                    <a:prstClr val="black"/>
                  </a:solidFill>
                </a:rPr>
                <a:t>保険料</a:t>
              </a:r>
              <a:endParaRPr lang="en-US" altLang="ja-JP" sz="1000" dirty="0" smtClean="0">
                <a:solidFill>
                  <a:prstClr val="black"/>
                </a:solidFill>
              </a:endParaRPr>
            </a:p>
            <a:p>
              <a:pPr algn="ctr" defTabSz="914235"/>
              <a:r>
                <a:rPr lang="ja-JP" altLang="en-US" sz="1000" dirty="0" smtClean="0">
                  <a:solidFill>
                    <a:prstClr val="black"/>
                  </a:solidFill>
                </a:rPr>
                <a:t>に充当</a:t>
              </a:r>
              <a:endParaRPr lang="en-US" altLang="ja-JP" sz="1000" dirty="0" smtClean="0">
                <a:solidFill>
                  <a:prstClr val="black"/>
                </a:solidFill>
              </a:endParaRPr>
            </a:p>
            <a:p>
              <a:pPr algn="ctr" defTabSz="914235"/>
              <a:r>
                <a:rPr lang="en-US" altLang="ja-JP" sz="1000" dirty="0">
                  <a:solidFill>
                    <a:prstClr val="black"/>
                  </a:solidFill>
                </a:rPr>
                <a:t>45</a:t>
              </a:r>
              <a:r>
                <a:rPr lang="ja-JP" altLang="en-US" sz="1000" dirty="0" smtClean="0">
                  <a:solidFill>
                    <a:prstClr val="black"/>
                  </a:solidFill>
                </a:rPr>
                <a:t>万円</a:t>
              </a:r>
              <a:endParaRPr lang="en-US" altLang="ja-JP" sz="1000" dirty="0">
                <a:solidFill>
                  <a:prstClr val="black"/>
                </a:solidFill>
              </a:endParaRPr>
            </a:p>
          </p:txBody>
        </p:sp>
        <p:sp>
          <p:nvSpPr>
            <p:cNvPr id="65" name="テキスト ボックス 64"/>
            <p:cNvSpPr txBox="1"/>
            <p:nvPr/>
          </p:nvSpPr>
          <p:spPr>
            <a:xfrm>
              <a:off x="8031371" y="2656526"/>
              <a:ext cx="1224137" cy="846386"/>
            </a:xfrm>
            <a:prstGeom prst="rect">
              <a:avLst/>
            </a:prstGeom>
            <a:noFill/>
          </p:spPr>
          <p:txBody>
            <a:bodyPr wrap="square" rtlCol="0">
              <a:spAutoFit/>
            </a:bodyPr>
            <a:lstStyle/>
            <a:p>
              <a:pPr algn="ctr" defTabSz="914235"/>
              <a:r>
                <a:rPr lang="ja-JP" altLang="en-US" sz="1100" dirty="0" smtClean="0">
                  <a:solidFill>
                    <a:prstClr val="black"/>
                  </a:solidFill>
                </a:rPr>
                <a:t>年金</a:t>
              </a:r>
              <a:endParaRPr lang="en-US" altLang="ja-JP" sz="1100" dirty="0" smtClean="0">
                <a:solidFill>
                  <a:prstClr val="black"/>
                </a:solidFill>
              </a:endParaRPr>
            </a:p>
            <a:p>
              <a:pPr algn="ctr" defTabSz="914235"/>
              <a:r>
                <a:rPr lang="ja-JP" altLang="en-US" sz="1100" dirty="0" smtClean="0">
                  <a:solidFill>
                    <a:prstClr val="black"/>
                  </a:solidFill>
                </a:rPr>
                <a:t>収入</a:t>
              </a:r>
              <a:endParaRPr lang="en-US" altLang="ja-JP" sz="1100" dirty="0">
                <a:solidFill>
                  <a:prstClr val="black"/>
                </a:solidFill>
              </a:endParaRPr>
            </a:p>
            <a:p>
              <a:pPr algn="ctr" defTabSz="914235">
                <a:spcBef>
                  <a:spcPts val="600"/>
                </a:spcBef>
              </a:pPr>
              <a:r>
                <a:rPr lang="ja-JP" altLang="en-US" sz="1100" dirty="0">
                  <a:solidFill>
                    <a:prstClr val="black"/>
                  </a:solidFill>
                </a:rPr>
                <a:t>２８０</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grpSp>
      <p:sp>
        <p:nvSpPr>
          <p:cNvPr id="66" name="テキスト ボックス 65"/>
          <p:cNvSpPr txBox="1"/>
          <p:nvPr/>
        </p:nvSpPr>
        <p:spPr>
          <a:xfrm>
            <a:off x="703848" y="2362838"/>
            <a:ext cx="8498305" cy="346083"/>
          </a:xfrm>
          <a:prstGeom prst="rect">
            <a:avLst/>
          </a:prstGeom>
          <a:noFill/>
        </p:spPr>
        <p:txBody>
          <a:bodyPr wrap="square" lIns="68415" tIns="34208" rIns="68415" bIns="34208" rtlCol="0">
            <a:spAutoFit/>
          </a:bodyPr>
          <a:lstStyle/>
          <a:p>
            <a:pPr algn="ctr" defTabSz="914235"/>
            <a:r>
              <a:rPr lang="ja-JP" altLang="en-US" dirty="0" smtClean="0">
                <a:solidFill>
                  <a:prstClr val="black"/>
                </a:solidFill>
              </a:rPr>
              <a:t>＜無職単身高齢者世帯（</a:t>
            </a:r>
            <a:r>
              <a:rPr lang="en-US" altLang="ja-JP" dirty="0" smtClean="0">
                <a:solidFill>
                  <a:prstClr val="black"/>
                </a:solidFill>
              </a:rPr>
              <a:t>65</a:t>
            </a:r>
            <a:r>
              <a:rPr lang="ja-JP" altLang="en-US" dirty="0" smtClean="0">
                <a:solidFill>
                  <a:prstClr val="black"/>
                </a:solidFill>
              </a:rPr>
              <a:t>歳以上）の一定以上所得者の場合＞</a:t>
            </a:r>
            <a:endParaRPr lang="ja-JP" altLang="en-US" dirty="0">
              <a:solidFill>
                <a:prstClr val="black"/>
              </a:solidFill>
            </a:endParaRPr>
          </a:p>
        </p:txBody>
      </p:sp>
      <p:sp>
        <p:nvSpPr>
          <p:cNvPr id="29" name="正方形/長方形 28"/>
          <p:cNvSpPr/>
          <p:nvPr/>
        </p:nvSpPr>
        <p:spPr>
          <a:xfrm rot="5400000">
            <a:off x="-231575" y="116632"/>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40987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 y="169476"/>
            <a:ext cx="9906000" cy="461665"/>
          </a:xfrm>
          <a:prstGeom prst="rect">
            <a:avLst/>
          </a:prstGeom>
          <a:noFill/>
        </p:spPr>
        <p:txBody>
          <a:bodyPr wrap="square" rtlCol="0">
            <a:spAutoFit/>
          </a:bodyPr>
          <a:lstStyle/>
          <a:p>
            <a:pPr algn="ctr" fontAlgn="base">
              <a:spcBef>
                <a:spcPct val="0"/>
              </a:spcBef>
              <a:spcAft>
                <a:spcPct val="0"/>
              </a:spcAft>
            </a:pPr>
            <a:r>
              <a:rPr lang="ja-JP" altLang="en-US" sz="2400" dirty="0" smtClean="0">
                <a:solidFill>
                  <a:srgbClr val="000000"/>
                </a:solidFill>
                <a:latin typeface="HGP創英角ｺﾞｼｯｸUB" pitchFamily="50" charset="-128"/>
                <a:ea typeface="HGP創英角ｺﾞｼｯｸUB" pitchFamily="50" charset="-128"/>
              </a:rPr>
              <a:t>保険料の標準６段階から標準９段階への見直し</a:t>
            </a:r>
            <a:endParaRPr lang="ja-JP" altLang="en-US" sz="2400" dirty="0">
              <a:solidFill>
                <a:srgbClr val="000000"/>
              </a:solidFill>
              <a:latin typeface="Arial" pitchFamily="34" charset="0"/>
            </a:endParaRPr>
          </a:p>
        </p:txBody>
      </p:sp>
      <p:sp>
        <p:nvSpPr>
          <p:cNvPr id="5" name="角丸四角形 4"/>
          <p:cNvSpPr/>
          <p:nvPr/>
        </p:nvSpPr>
        <p:spPr>
          <a:xfrm>
            <a:off x="163312" y="707872"/>
            <a:ext cx="9398225" cy="92411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fontAlgn="base">
              <a:spcAft>
                <a:spcPct val="0"/>
              </a:spcAft>
            </a:pPr>
            <a:r>
              <a:rPr lang="ja-JP" altLang="en-US" sz="1400" dirty="0">
                <a:solidFill>
                  <a:srgbClr val="000000"/>
                </a:solidFill>
              </a:rPr>
              <a:t>○所得水準に応じてきめ細かな保険料設定を行うため、また、多くの自治体で特例第３・特例第４段階の設置や、本人課税所得層の多段階化をしている現状を踏まえ、標準の段階設定を、現行の</a:t>
            </a:r>
            <a:r>
              <a:rPr lang="en-US" altLang="ja-JP" sz="1400" dirty="0">
                <a:solidFill>
                  <a:srgbClr val="000000"/>
                </a:solidFill>
              </a:rPr>
              <a:t>6</a:t>
            </a:r>
            <a:r>
              <a:rPr lang="ja-JP" altLang="en-US" sz="1400" dirty="0">
                <a:solidFill>
                  <a:srgbClr val="000000"/>
                </a:solidFill>
              </a:rPr>
              <a:t>段階から</a:t>
            </a:r>
            <a:r>
              <a:rPr lang="en-US" altLang="ja-JP" sz="1400" dirty="0">
                <a:solidFill>
                  <a:srgbClr val="000000"/>
                </a:solidFill>
              </a:rPr>
              <a:t>9</a:t>
            </a:r>
            <a:r>
              <a:rPr lang="ja-JP" altLang="en-US" sz="1400" dirty="0">
                <a:solidFill>
                  <a:srgbClr val="000000"/>
                </a:solidFill>
              </a:rPr>
              <a:t>段階に見直す。</a:t>
            </a:r>
            <a:endParaRPr lang="en-US" altLang="ja-JP" sz="1400" dirty="0">
              <a:solidFill>
                <a:srgbClr val="000000"/>
              </a:solidFill>
            </a:endParaRPr>
          </a:p>
          <a:p>
            <a:pPr marL="174625" indent="-174625" fontAlgn="base">
              <a:spcAft>
                <a:spcPct val="0"/>
              </a:spcAft>
            </a:pPr>
            <a:r>
              <a:rPr lang="ja-JP" altLang="en-US" sz="1400" dirty="0">
                <a:solidFill>
                  <a:srgbClr val="000000"/>
                </a:solidFill>
              </a:rPr>
              <a:t>○なお、現在と同様、引き続き保険者の判断による弾力化を可能とする。</a:t>
            </a:r>
            <a:endParaRPr lang="en-US" altLang="ja-JP" sz="1400" dirty="0">
              <a:solidFill>
                <a:srgbClr val="000000"/>
              </a:solidFill>
            </a:endParaRPr>
          </a:p>
          <a:p>
            <a:pPr marL="174625" indent="-174625" fontAlgn="base">
              <a:spcAft>
                <a:spcPct val="0"/>
              </a:spcAft>
            </a:pPr>
            <a:r>
              <a:rPr lang="ja-JP" altLang="en-US" sz="1400" dirty="0">
                <a:solidFill>
                  <a:srgbClr val="000000"/>
                </a:solidFill>
              </a:rPr>
              <a:t>○　世帯非課税（第１～第３段階）については、新たに公費による軽減の仕組みを導入し、更なる負担軽減を図る。</a:t>
            </a:r>
            <a:endParaRPr lang="en-US" altLang="ja-JP" sz="1400" dirty="0">
              <a:solidFill>
                <a:srgbClr val="000000"/>
              </a:solidFill>
            </a:endParaRPr>
          </a:p>
        </p:txBody>
      </p:sp>
      <p:sp>
        <p:nvSpPr>
          <p:cNvPr id="8" name="正方形/長方形 7"/>
          <p:cNvSpPr/>
          <p:nvPr/>
        </p:nvSpPr>
        <p:spPr>
          <a:xfrm>
            <a:off x="3872880" y="2415082"/>
            <a:ext cx="864096" cy="151311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4</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a:t>
            </a:r>
            <a:endParaRPr lang="ja-JP" altLang="en-US" sz="1200" dirty="0">
              <a:solidFill>
                <a:srgbClr val="000000"/>
              </a:solidFill>
            </a:endParaRPr>
          </a:p>
        </p:txBody>
      </p:sp>
      <p:sp>
        <p:nvSpPr>
          <p:cNvPr id="9" name="正方形/長方形 8"/>
          <p:cNvSpPr/>
          <p:nvPr/>
        </p:nvSpPr>
        <p:spPr>
          <a:xfrm>
            <a:off x="3080794" y="2415082"/>
            <a:ext cx="792088" cy="151311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特例</a:t>
            </a:r>
            <a:endParaRPr lang="en-US" altLang="ja-JP" sz="1200" dirty="0" smtClean="0">
              <a:solidFill>
                <a:srgbClr val="000000"/>
              </a:solidFill>
            </a:endParaRPr>
          </a:p>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4</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a:t>
            </a:r>
          </a:p>
          <a:p>
            <a:pPr fontAlgn="base">
              <a:spcBef>
                <a:spcPct val="0"/>
              </a:spcBef>
              <a:spcAft>
                <a:spcPct val="0"/>
              </a:spcAft>
            </a:pPr>
            <a:endParaRPr lang="en-US" altLang="ja-JP" sz="1200" dirty="0" smtClean="0">
              <a:solidFill>
                <a:srgbClr val="000000"/>
              </a:solidFill>
            </a:endParaRPr>
          </a:p>
        </p:txBody>
      </p:sp>
      <p:sp>
        <p:nvSpPr>
          <p:cNvPr id="10" name="正方形/長方形 9"/>
          <p:cNvSpPr/>
          <p:nvPr/>
        </p:nvSpPr>
        <p:spPr>
          <a:xfrm>
            <a:off x="2432720" y="2796128"/>
            <a:ext cx="648072" cy="1121229"/>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3</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0.75</a:t>
            </a:r>
          </a:p>
          <a:p>
            <a:pPr fontAlgn="base">
              <a:spcBef>
                <a:spcPct val="0"/>
              </a:spcBef>
              <a:spcAft>
                <a:spcPct val="0"/>
              </a:spcAft>
            </a:pPr>
            <a:endParaRPr lang="en-US" altLang="ja-JP" sz="1200" dirty="0" smtClean="0">
              <a:solidFill>
                <a:srgbClr val="000000"/>
              </a:solidFill>
            </a:endParaRPr>
          </a:p>
        </p:txBody>
      </p:sp>
      <p:sp>
        <p:nvSpPr>
          <p:cNvPr id="11" name="正方形/長方形 10"/>
          <p:cNvSpPr/>
          <p:nvPr/>
        </p:nvSpPr>
        <p:spPr>
          <a:xfrm>
            <a:off x="1784649" y="2796128"/>
            <a:ext cx="648072" cy="1121229"/>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特例</a:t>
            </a:r>
            <a:endParaRPr lang="en-US" altLang="ja-JP" sz="1200" dirty="0" smtClean="0">
              <a:solidFill>
                <a:srgbClr val="000000"/>
              </a:solidFill>
            </a:endParaRPr>
          </a:p>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3</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0.75</a:t>
            </a:r>
          </a:p>
          <a:p>
            <a:pPr fontAlgn="base">
              <a:spcBef>
                <a:spcPct val="0"/>
              </a:spcBef>
              <a:spcAft>
                <a:spcPct val="0"/>
              </a:spcAft>
            </a:pPr>
            <a:endParaRPr lang="en-US" altLang="ja-JP" sz="1200" dirty="0" smtClean="0">
              <a:solidFill>
                <a:srgbClr val="000000"/>
              </a:solidFill>
            </a:endParaRPr>
          </a:p>
        </p:txBody>
      </p:sp>
      <p:sp>
        <p:nvSpPr>
          <p:cNvPr id="12" name="正方形/長方形 11"/>
          <p:cNvSpPr/>
          <p:nvPr/>
        </p:nvSpPr>
        <p:spPr>
          <a:xfrm>
            <a:off x="1352611" y="3122653"/>
            <a:ext cx="432049" cy="794654"/>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2</a:t>
            </a:r>
          </a:p>
          <a:p>
            <a:pPr fontAlgn="base">
              <a:spcBef>
                <a:spcPct val="0"/>
              </a:spcBef>
              <a:spcAft>
                <a:spcPct val="0"/>
              </a:spcAft>
            </a:pP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0.5</a:t>
            </a:r>
          </a:p>
          <a:p>
            <a:pPr fontAlgn="base">
              <a:spcBef>
                <a:spcPct val="0"/>
              </a:spcBef>
              <a:spcAft>
                <a:spcPct val="0"/>
              </a:spcAft>
            </a:pPr>
            <a:endParaRPr lang="en-US" altLang="ja-JP" sz="1200" dirty="0" smtClean="0">
              <a:solidFill>
                <a:srgbClr val="000000"/>
              </a:solidFill>
            </a:endParaRPr>
          </a:p>
        </p:txBody>
      </p:sp>
      <p:sp>
        <p:nvSpPr>
          <p:cNvPr id="13" name="正方形/長方形 12"/>
          <p:cNvSpPr/>
          <p:nvPr/>
        </p:nvSpPr>
        <p:spPr>
          <a:xfrm>
            <a:off x="992568" y="3122653"/>
            <a:ext cx="360040" cy="794654"/>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1</a:t>
            </a:r>
          </a:p>
          <a:p>
            <a:pPr fontAlgn="base">
              <a:spcBef>
                <a:spcPct val="0"/>
              </a:spcBef>
              <a:spcAft>
                <a:spcPct val="0"/>
              </a:spcAft>
            </a:pP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0.5</a:t>
            </a:r>
          </a:p>
          <a:p>
            <a:pPr fontAlgn="base">
              <a:spcBef>
                <a:spcPct val="0"/>
              </a:spcBef>
              <a:spcAft>
                <a:spcPct val="0"/>
              </a:spcAft>
            </a:pPr>
            <a:endParaRPr lang="en-US" altLang="ja-JP" sz="1200" dirty="0" smtClean="0">
              <a:solidFill>
                <a:srgbClr val="000000"/>
              </a:solidFill>
            </a:endParaRPr>
          </a:p>
        </p:txBody>
      </p:sp>
      <p:sp>
        <p:nvSpPr>
          <p:cNvPr id="14" name="正方形/長方形 13"/>
          <p:cNvSpPr/>
          <p:nvPr/>
        </p:nvSpPr>
        <p:spPr>
          <a:xfrm>
            <a:off x="4736984" y="2126028"/>
            <a:ext cx="1296144" cy="180702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5</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1.25</a:t>
            </a:r>
            <a:endParaRPr lang="ja-JP" altLang="en-US" sz="1200" dirty="0">
              <a:solidFill>
                <a:srgbClr val="000000"/>
              </a:solidFill>
            </a:endParaRPr>
          </a:p>
        </p:txBody>
      </p:sp>
      <p:sp>
        <p:nvSpPr>
          <p:cNvPr id="15" name="正方形/長方形 14"/>
          <p:cNvSpPr/>
          <p:nvPr/>
        </p:nvSpPr>
        <p:spPr>
          <a:xfrm>
            <a:off x="6033123" y="1821232"/>
            <a:ext cx="1296144" cy="211182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endParaRPr lang="en-US" altLang="ja-JP" sz="1200" dirty="0" smtClean="0">
              <a:solidFill>
                <a:srgbClr val="000000"/>
              </a:solidFill>
            </a:endParaRPr>
          </a:p>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6</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1.5</a:t>
            </a:r>
            <a:endParaRPr lang="ja-JP" altLang="en-US" sz="1200" dirty="0">
              <a:solidFill>
                <a:srgbClr val="000000"/>
              </a:solidFill>
            </a:endParaRPr>
          </a:p>
        </p:txBody>
      </p:sp>
      <p:sp>
        <p:nvSpPr>
          <p:cNvPr id="26" name="テキスト ボックス 25"/>
          <p:cNvSpPr txBox="1"/>
          <p:nvPr/>
        </p:nvSpPr>
        <p:spPr>
          <a:xfrm>
            <a:off x="72010" y="1743199"/>
            <a:ext cx="920550" cy="461665"/>
          </a:xfrm>
          <a:prstGeom prst="rect">
            <a:avLst/>
          </a:prstGeom>
          <a:noFill/>
          <a:ln w="19050">
            <a:solidFill>
              <a:schemeClr val="tx1"/>
            </a:solidFill>
          </a:ln>
        </p:spPr>
        <p:txBody>
          <a:bodyPr wrap="square" rtlCol="0">
            <a:spAutoFit/>
          </a:bodyPr>
          <a:lstStyle/>
          <a:p>
            <a:pPr fontAlgn="base">
              <a:spcBef>
                <a:spcPct val="0"/>
              </a:spcBef>
              <a:spcAft>
                <a:spcPct val="0"/>
              </a:spcAft>
            </a:pPr>
            <a:r>
              <a:rPr lang="en-US" altLang="ja-JP" sz="1200" dirty="0" smtClean="0">
                <a:solidFill>
                  <a:srgbClr val="000000"/>
                </a:solidFill>
                <a:latin typeface="Arial" pitchFamily="34" charset="0"/>
              </a:rPr>
              <a:t>【</a:t>
            </a:r>
            <a:r>
              <a:rPr lang="ja-JP" altLang="en-US" sz="1200" dirty="0" smtClean="0">
                <a:solidFill>
                  <a:srgbClr val="000000"/>
                </a:solidFill>
                <a:latin typeface="Arial" pitchFamily="34" charset="0"/>
              </a:rPr>
              <a:t>現行</a:t>
            </a:r>
            <a:r>
              <a:rPr lang="en-US" altLang="ja-JP" sz="1200" dirty="0" smtClean="0">
                <a:solidFill>
                  <a:srgbClr val="000000"/>
                </a:solidFill>
                <a:latin typeface="Arial" pitchFamily="34" charset="0"/>
              </a:rPr>
              <a:t>】</a:t>
            </a:r>
          </a:p>
          <a:p>
            <a:pPr fontAlgn="base">
              <a:spcBef>
                <a:spcPct val="0"/>
              </a:spcBef>
              <a:spcAft>
                <a:spcPct val="0"/>
              </a:spcAft>
            </a:pPr>
            <a:r>
              <a:rPr lang="ja-JP" altLang="en-US" sz="1200" dirty="0" smtClean="0">
                <a:solidFill>
                  <a:srgbClr val="000000"/>
                </a:solidFill>
                <a:latin typeface="Arial" pitchFamily="34" charset="0"/>
              </a:rPr>
              <a:t>標準６段階</a:t>
            </a:r>
            <a:endParaRPr lang="ja-JP" altLang="en-US" sz="1200" dirty="0">
              <a:solidFill>
                <a:srgbClr val="000000"/>
              </a:solidFill>
              <a:latin typeface="Arial" pitchFamily="34" charset="0"/>
            </a:endParaRPr>
          </a:p>
        </p:txBody>
      </p:sp>
      <p:sp>
        <p:nvSpPr>
          <p:cNvPr id="16" name="正方形/長方形 15"/>
          <p:cNvSpPr/>
          <p:nvPr/>
        </p:nvSpPr>
        <p:spPr>
          <a:xfrm>
            <a:off x="3872880" y="5229200"/>
            <a:ext cx="864096" cy="151311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新</a:t>
            </a:r>
            <a:endParaRPr lang="en-US" altLang="ja-JP" sz="1200" dirty="0" smtClean="0">
              <a:solidFill>
                <a:srgbClr val="000000"/>
              </a:solidFill>
            </a:endParaRPr>
          </a:p>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5</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a:t>
            </a:r>
            <a:endParaRPr lang="ja-JP" altLang="en-US" sz="1200" dirty="0">
              <a:solidFill>
                <a:srgbClr val="000000"/>
              </a:solidFill>
            </a:endParaRPr>
          </a:p>
        </p:txBody>
      </p:sp>
      <p:sp>
        <p:nvSpPr>
          <p:cNvPr id="17" name="正方形/長方形 16"/>
          <p:cNvSpPr/>
          <p:nvPr/>
        </p:nvSpPr>
        <p:spPr>
          <a:xfrm>
            <a:off x="3080794" y="5373216"/>
            <a:ext cx="792088" cy="1367486"/>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新</a:t>
            </a:r>
            <a:endParaRPr lang="en-US" altLang="ja-JP" sz="1200" dirty="0" smtClean="0">
              <a:solidFill>
                <a:srgbClr val="000000"/>
              </a:solidFill>
            </a:endParaRPr>
          </a:p>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4</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0.9</a:t>
            </a:r>
          </a:p>
        </p:txBody>
      </p:sp>
      <p:sp>
        <p:nvSpPr>
          <p:cNvPr id="18" name="正方形/長方形 17"/>
          <p:cNvSpPr/>
          <p:nvPr/>
        </p:nvSpPr>
        <p:spPr>
          <a:xfrm>
            <a:off x="2432721" y="5696307"/>
            <a:ext cx="648072" cy="1045107"/>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新</a:t>
            </a:r>
            <a:endParaRPr lang="en-US" altLang="ja-JP" sz="1200" dirty="0" smtClean="0">
              <a:solidFill>
                <a:srgbClr val="000000"/>
              </a:solidFill>
            </a:endParaRPr>
          </a:p>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3</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0.7</a:t>
            </a:r>
          </a:p>
        </p:txBody>
      </p:sp>
      <p:sp>
        <p:nvSpPr>
          <p:cNvPr id="19" name="正方形/長方形 18"/>
          <p:cNvSpPr/>
          <p:nvPr/>
        </p:nvSpPr>
        <p:spPr>
          <a:xfrm>
            <a:off x="1784649" y="5949280"/>
            <a:ext cx="648072" cy="794736"/>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新</a:t>
            </a:r>
            <a:endParaRPr lang="en-US" altLang="ja-JP" sz="1200" dirty="0" smtClean="0">
              <a:solidFill>
                <a:srgbClr val="000000"/>
              </a:solidFill>
            </a:endParaRPr>
          </a:p>
          <a:p>
            <a:pP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2</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0.5</a:t>
            </a:r>
          </a:p>
        </p:txBody>
      </p:sp>
      <p:sp>
        <p:nvSpPr>
          <p:cNvPr id="21" name="正方形/長方形 20"/>
          <p:cNvSpPr/>
          <p:nvPr/>
        </p:nvSpPr>
        <p:spPr>
          <a:xfrm>
            <a:off x="992560" y="6237358"/>
            <a:ext cx="792088" cy="500817"/>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ja-JP" altLang="en-US" sz="1200" dirty="0" smtClean="0">
                <a:solidFill>
                  <a:srgbClr val="000000"/>
                </a:solidFill>
              </a:rPr>
              <a:t>新第</a:t>
            </a:r>
            <a:r>
              <a:rPr lang="en-US" altLang="ja-JP" sz="1200" dirty="0" smtClean="0">
                <a:solidFill>
                  <a:srgbClr val="000000"/>
                </a:solidFill>
              </a:rPr>
              <a:t>1</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0.3</a:t>
            </a:r>
          </a:p>
        </p:txBody>
      </p:sp>
      <p:sp>
        <p:nvSpPr>
          <p:cNvPr id="22" name="正方形/長方形 21"/>
          <p:cNvSpPr/>
          <p:nvPr/>
        </p:nvSpPr>
        <p:spPr>
          <a:xfrm>
            <a:off x="4736976" y="4941168"/>
            <a:ext cx="648072" cy="180702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 新　</a:t>
            </a:r>
            <a:endParaRPr lang="en-US" altLang="ja-JP" sz="1200" dirty="0" smtClean="0">
              <a:solidFill>
                <a:srgbClr val="000000"/>
              </a:solidFill>
            </a:endParaRPr>
          </a:p>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6</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1.2</a:t>
            </a:r>
            <a:endParaRPr lang="ja-JP" altLang="en-US" sz="1200" dirty="0">
              <a:solidFill>
                <a:srgbClr val="000000"/>
              </a:solidFill>
            </a:endParaRPr>
          </a:p>
        </p:txBody>
      </p:sp>
      <p:sp>
        <p:nvSpPr>
          <p:cNvPr id="23" name="正方形/長方形 22"/>
          <p:cNvSpPr/>
          <p:nvPr/>
        </p:nvSpPr>
        <p:spPr>
          <a:xfrm>
            <a:off x="5385073" y="4797152"/>
            <a:ext cx="648071" cy="194192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 新</a:t>
            </a:r>
            <a:endParaRPr lang="en-US" altLang="ja-JP" sz="1200" dirty="0" smtClean="0">
              <a:solidFill>
                <a:srgbClr val="000000"/>
              </a:solidFill>
            </a:endParaRPr>
          </a:p>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7</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1.3</a:t>
            </a:r>
            <a:endParaRPr lang="ja-JP" altLang="en-US" sz="1200" dirty="0">
              <a:solidFill>
                <a:srgbClr val="000000"/>
              </a:solidFill>
            </a:endParaRPr>
          </a:p>
        </p:txBody>
      </p:sp>
      <p:sp>
        <p:nvSpPr>
          <p:cNvPr id="24" name="正方形/長方形 23"/>
          <p:cNvSpPr/>
          <p:nvPr/>
        </p:nvSpPr>
        <p:spPr>
          <a:xfrm>
            <a:off x="6033120" y="4581128"/>
            <a:ext cx="648072" cy="2160240"/>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 新</a:t>
            </a:r>
            <a:endParaRPr lang="en-US" altLang="ja-JP" sz="1200" dirty="0" smtClean="0">
              <a:solidFill>
                <a:srgbClr val="000000"/>
              </a:solidFill>
            </a:endParaRPr>
          </a:p>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8</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1.5</a:t>
            </a:r>
            <a:endParaRPr lang="ja-JP" altLang="en-US" sz="1200" dirty="0">
              <a:solidFill>
                <a:srgbClr val="000000"/>
              </a:solidFill>
            </a:endParaRPr>
          </a:p>
        </p:txBody>
      </p:sp>
      <p:sp>
        <p:nvSpPr>
          <p:cNvPr id="25" name="正方形/長方形 24"/>
          <p:cNvSpPr/>
          <p:nvPr/>
        </p:nvSpPr>
        <p:spPr>
          <a:xfrm>
            <a:off x="6681192" y="4365104"/>
            <a:ext cx="648072" cy="237626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spcBef>
                <a:spcPct val="0"/>
              </a:spcBef>
              <a:spcAft>
                <a:spcPct val="0"/>
              </a:spcAft>
            </a:pPr>
            <a:r>
              <a:rPr lang="ja-JP" altLang="en-US" sz="1200" dirty="0" smtClean="0">
                <a:solidFill>
                  <a:srgbClr val="000000"/>
                </a:solidFill>
              </a:rPr>
              <a:t> 新</a:t>
            </a:r>
            <a:endParaRPr lang="en-US" altLang="ja-JP" sz="1200" dirty="0" smtClean="0">
              <a:solidFill>
                <a:srgbClr val="000000"/>
              </a:solidFill>
            </a:endParaRPr>
          </a:p>
          <a:p>
            <a:pPr algn="ctr" fontAlgn="base">
              <a:spcBef>
                <a:spcPct val="0"/>
              </a:spcBef>
              <a:spcAft>
                <a:spcPct val="0"/>
              </a:spcAft>
            </a:pPr>
            <a:r>
              <a:rPr lang="ja-JP" altLang="en-US" sz="1200" dirty="0" smtClean="0">
                <a:solidFill>
                  <a:srgbClr val="000000"/>
                </a:solidFill>
              </a:rPr>
              <a:t>第</a:t>
            </a:r>
            <a:r>
              <a:rPr lang="en-US" altLang="ja-JP" sz="1200" dirty="0" smtClean="0">
                <a:solidFill>
                  <a:srgbClr val="000000"/>
                </a:solidFill>
              </a:rPr>
              <a:t>9</a:t>
            </a:r>
            <a:r>
              <a:rPr lang="ja-JP" altLang="en-US" sz="1200" dirty="0" smtClean="0">
                <a:solidFill>
                  <a:srgbClr val="000000"/>
                </a:solidFill>
              </a:rPr>
              <a:t>段階</a:t>
            </a:r>
            <a:endParaRPr lang="en-US" altLang="ja-JP" sz="1200" dirty="0" smtClean="0">
              <a:solidFill>
                <a:srgbClr val="000000"/>
              </a:solidFill>
            </a:endParaRPr>
          </a:p>
          <a:p>
            <a:pPr algn="ctr" fontAlgn="base">
              <a:spcBef>
                <a:spcPct val="0"/>
              </a:spcBef>
              <a:spcAft>
                <a:spcPct val="0"/>
              </a:spcAft>
            </a:pPr>
            <a:r>
              <a:rPr lang="en-US" altLang="ja-JP" sz="1200" dirty="0" smtClean="0">
                <a:solidFill>
                  <a:srgbClr val="000000"/>
                </a:solidFill>
              </a:rPr>
              <a:t>1.7</a:t>
            </a:r>
            <a:endParaRPr lang="ja-JP" altLang="en-US" sz="1200" dirty="0">
              <a:solidFill>
                <a:srgbClr val="000000"/>
              </a:solidFill>
            </a:endParaRPr>
          </a:p>
        </p:txBody>
      </p:sp>
      <p:sp>
        <p:nvSpPr>
          <p:cNvPr id="30" name="正方形/長方形 29"/>
          <p:cNvSpPr/>
          <p:nvPr/>
        </p:nvSpPr>
        <p:spPr bwMode="auto">
          <a:xfrm>
            <a:off x="992560" y="5949280"/>
            <a:ext cx="792088" cy="288032"/>
          </a:xfrm>
          <a:prstGeom prst="rect">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31" name="正方形/長方形 30"/>
          <p:cNvSpPr/>
          <p:nvPr/>
        </p:nvSpPr>
        <p:spPr bwMode="auto">
          <a:xfrm>
            <a:off x="1784649" y="5661248"/>
            <a:ext cx="648072" cy="288032"/>
          </a:xfrm>
          <a:prstGeom prst="rect">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32" name="正方形/長方形 31"/>
          <p:cNvSpPr/>
          <p:nvPr/>
        </p:nvSpPr>
        <p:spPr bwMode="auto">
          <a:xfrm>
            <a:off x="2432720" y="5651566"/>
            <a:ext cx="648072" cy="45719"/>
          </a:xfrm>
          <a:prstGeom prst="rect">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cxnSp>
        <p:nvCxnSpPr>
          <p:cNvPr id="34" name="直線矢印コネクタ 33"/>
          <p:cNvCxnSpPr>
            <a:stCxn id="46" idx="3"/>
          </p:cNvCxnSpPr>
          <p:nvPr/>
        </p:nvCxnSpPr>
        <p:spPr bwMode="auto">
          <a:xfrm>
            <a:off x="1208597" y="5554153"/>
            <a:ext cx="432049" cy="354523"/>
          </a:xfrm>
          <a:prstGeom prst="straightConnector1">
            <a:avLst/>
          </a:prstGeom>
          <a:solidFill>
            <a:schemeClr val="accent1"/>
          </a:solidFill>
          <a:ln w="12700" cap="rnd" cmpd="sng" algn="ctr">
            <a:solidFill>
              <a:srgbClr val="FF0000"/>
            </a:solidFill>
            <a:prstDash val="solid"/>
            <a:round/>
            <a:headEnd type="none" w="med" len="med"/>
            <a:tailEnd type="arrow"/>
          </a:ln>
          <a:effectLst/>
        </p:spPr>
      </p:cxnSp>
      <p:cxnSp>
        <p:nvCxnSpPr>
          <p:cNvPr id="36" name="直線矢印コネクタ 35"/>
          <p:cNvCxnSpPr>
            <a:stCxn id="46" idx="3"/>
            <a:endCxn id="31" idx="1"/>
          </p:cNvCxnSpPr>
          <p:nvPr/>
        </p:nvCxnSpPr>
        <p:spPr bwMode="auto">
          <a:xfrm>
            <a:off x="1208584" y="5554153"/>
            <a:ext cx="576064" cy="251157"/>
          </a:xfrm>
          <a:prstGeom prst="straightConnector1">
            <a:avLst/>
          </a:prstGeom>
          <a:solidFill>
            <a:schemeClr val="accent1"/>
          </a:solidFill>
          <a:ln w="12700" cap="rnd" cmpd="sng" algn="ctr">
            <a:solidFill>
              <a:srgbClr val="FF0000"/>
            </a:solidFill>
            <a:prstDash val="solid"/>
            <a:round/>
            <a:headEnd type="none" w="med" len="med"/>
            <a:tailEnd type="arrow"/>
          </a:ln>
          <a:effectLst/>
        </p:spPr>
      </p:cxnSp>
      <p:cxnSp>
        <p:nvCxnSpPr>
          <p:cNvPr id="37" name="直線矢印コネクタ 36"/>
          <p:cNvCxnSpPr>
            <a:stCxn id="46" idx="3"/>
          </p:cNvCxnSpPr>
          <p:nvPr/>
        </p:nvCxnSpPr>
        <p:spPr bwMode="auto">
          <a:xfrm>
            <a:off x="1208584" y="5554153"/>
            <a:ext cx="1512168" cy="66491"/>
          </a:xfrm>
          <a:prstGeom prst="straightConnector1">
            <a:avLst/>
          </a:prstGeom>
          <a:solidFill>
            <a:schemeClr val="accent1"/>
          </a:solidFill>
          <a:ln w="12700" cap="rnd" cmpd="sng" algn="ctr">
            <a:solidFill>
              <a:srgbClr val="FF0000"/>
            </a:solidFill>
            <a:prstDash val="solid"/>
            <a:round/>
            <a:headEnd type="none" w="med" len="med"/>
            <a:tailEnd type="arrow"/>
          </a:ln>
          <a:effectLst/>
        </p:spPr>
      </p:cxnSp>
      <p:sp>
        <p:nvSpPr>
          <p:cNvPr id="46" name="テキスト ボックス 45"/>
          <p:cNvSpPr txBox="1"/>
          <p:nvPr/>
        </p:nvSpPr>
        <p:spPr>
          <a:xfrm>
            <a:off x="56469" y="5230987"/>
            <a:ext cx="1152127" cy="646331"/>
          </a:xfrm>
          <a:prstGeom prst="rect">
            <a:avLst/>
          </a:prstGeom>
          <a:noFill/>
        </p:spPr>
        <p:txBody>
          <a:bodyPr wrap="square" rIns="0" rtlCol="0">
            <a:spAutoFit/>
          </a:bodyPr>
          <a:lstStyle/>
          <a:p>
            <a:pPr fontAlgn="base">
              <a:spcBef>
                <a:spcPct val="0"/>
              </a:spcBef>
              <a:spcAft>
                <a:spcPct val="0"/>
              </a:spcAft>
            </a:pPr>
            <a:r>
              <a:rPr lang="ja-JP" altLang="en-US" sz="1200" dirty="0" smtClean="0">
                <a:solidFill>
                  <a:srgbClr val="000000"/>
                </a:solidFill>
                <a:latin typeface="Arial" pitchFamily="34" charset="0"/>
              </a:rPr>
              <a:t>別枠公費による軽減強化</a:t>
            </a:r>
            <a:endParaRPr lang="en-US" altLang="ja-JP" sz="1200" dirty="0" smtClean="0">
              <a:solidFill>
                <a:srgbClr val="000000"/>
              </a:solidFill>
              <a:latin typeface="Arial" pitchFamily="34" charset="0"/>
            </a:endParaRPr>
          </a:p>
          <a:p>
            <a:pPr fontAlgn="base">
              <a:spcBef>
                <a:spcPct val="0"/>
              </a:spcBef>
              <a:spcAft>
                <a:spcPct val="0"/>
              </a:spcAft>
            </a:pPr>
            <a:r>
              <a:rPr lang="ja-JP" altLang="en-US" sz="1200" dirty="0" smtClean="0">
                <a:solidFill>
                  <a:srgbClr val="000000"/>
                </a:solidFill>
                <a:latin typeface="Arial" pitchFamily="34" charset="0"/>
              </a:rPr>
              <a:t>（世帯非課税）</a:t>
            </a:r>
            <a:endParaRPr lang="ja-JP" altLang="en-US" sz="1200" dirty="0">
              <a:solidFill>
                <a:srgbClr val="000000"/>
              </a:solidFill>
              <a:latin typeface="Arial" pitchFamily="34" charset="0"/>
            </a:endParaRPr>
          </a:p>
        </p:txBody>
      </p:sp>
      <p:cxnSp>
        <p:nvCxnSpPr>
          <p:cNvPr id="48" name="直線矢印コネクタ 47"/>
          <p:cNvCxnSpPr/>
          <p:nvPr/>
        </p:nvCxnSpPr>
        <p:spPr bwMode="auto">
          <a:xfrm>
            <a:off x="3440832" y="4077072"/>
            <a:ext cx="0" cy="10800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bwMode="auto">
          <a:xfrm>
            <a:off x="2144688" y="4077072"/>
            <a:ext cx="0" cy="115212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5" name="直線矢印コネクタ 54"/>
          <p:cNvCxnSpPr/>
          <p:nvPr/>
        </p:nvCxnSpPr>
        <p:spPr bwMode="auto">
          <a:xfrm>
            <a:off x="1136582" y="4077072"/>
            <a:ext cx="216024" cy="122413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8" name="直線矢印コネクタ 57"/>
          <p:cNvCxnSpPr/>
          <p:nvPr/>
        </p:nvCxnSpPr>
        <p:spPr bwMode="auto">
          <a:xfrm flipH="1">
            <a:off x="1424615" y="4077072"/>
            <a:ext cx="144016" cy="122413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63" name="テキスト ボックス 62"/>
          <p:cNvSpPr txBox="1"/>
          <p:nvPr/>
        </p:nvSpPr>
        <p:spPr>
          <a:xfrm>
            <a:off x="1064578" y="4437158"/>
            <a:ext cx="792088" cy="405683"/>
          </a:xfrm>
          <a:prstGeom prst="rect">
            <a:avLst/>
          </a:prstGeom>
          <a:solidFill>
            <a:schemeClr val="bg1"/>
          </a:solidFill>
        </p:spPr>
        <p:txBody>
          <a:bodyPr wrap="square" tIns="18000" bIns="18000" rtlCol="0">
            <a:spAutoFit/>
          </a:bodyPr>
          <a:lstStyle/>
          <a:p>
            <a:pPr fontAlgn="base">
              <a:spcBef>
                <a:spcPct val="0"/>
              </a:spcBef>
              <a:spcAft>
                <a:spcPct val="0"/>
              </a:spcAft>
            </a:pPr>
            <a:r>
              <a:rPr lang="ja-JP" altLang="en-US" sz="1200" dirty="0" smtClean="0">
                <a:solidFill>
                  <a:srgbClr val="000000"/>
                </a:solidFill>
                <a:latin typeface="Arial" pitchFamily="34" charset="0"/>
              </a:rPr>
              <a:t>第１・第２</a:t>
            </a:r>
            <a:endParaRPr lang="en-US" altLang="ja-JP" sz="1200" dirty="0" smtClean="0">
              <a:solidFill>
                <a:srgbClr val="000000"/>
              </a:solidFill>
              <a:latin typeface="Arial" pitchFamily="34" charset="0"/>
            </a:endParaRPr>
          </a:p>
          <a:p>
            <a:pPr fontAlgn="base">
              <a:spcBef>
                <a:spcPct val="0"/>
              </a:spcBef>
              <a:spcAft>
                <a:spcPct val="0"/>
              </a:spcAft>
            </a:pPr>
            <a:r>
              <a:rPr lang="ja-JP" altLang="en-US" sz="1200" dirty="0" smtClean="0">
                <a:solidFill>
                  <a:srgbClr val="000000"/>
                </a:solidFill>
                <a:latin typeface="Arial" pitchFamily="34" charset="0"/>
              </a:rPr>
              <a:t>の統合</a:t>
            </a:r>
            <a:endParaRPr lang="ja-JP" altLang="en-US" sz="1200" dirty="0">
              <a:solidFill>
                <a:srgbClr val="000000"/>
              </a:solidFill>
              <a:latin typeface="Arial" pitchFamily="34" charset="0"/>
            </a:endParaRPr>
          </a:p>
        </p:txBody>
      </p:sp>
      <p:sp>
        <p:nvSpPr>
          <p:cNvPr id="72" name="テキスト ボックス 71"/>
          <p:cNvSpPr txBox="1"/>
          <p:nvPr/>
        </p:nvSpPr>
        <p:spPr>
          <a:xfrm>
            <a:off x="2360717" y="4365150"/>
            <a:ext cx="864096" cy="646331"/>
          </a:xfrm>
          <a:prstGeom prst="rect">
            <a:avLst/>
          </a:prstGeom>
          <a:noFill/>
        </p:spPr>
        <p:txBody>
          <a:bodyPr wrap="square" rtlCol="0">
            <a:spAutoFit/>
          </a:bodyPr>
          <a:lstStyle/>
          <a:p>
            <a:pPr fontAlgn="base">
              <a:spcBef>
                <a:spcPct val="0"/>
              </a:spcBef>
              <a:spcAft>
                <a:spcPct val="0"/>
              </a:spcAft>
            </a:pPr>
            <a:r>
              <a:rPr lang="ja-JP" altLang="en-US" sz="1200" dirty="0" smtClean="0">
                <a:solidFill>
                  <a:srgbClr val="000000"/>
                </a:solidFill>
                <a:latin typeface="Arial" pitchFamily="34" charset="0"/>
              </a:rPr>
              <a:t>特例第３特例第４の標準化</a:t>
            </a:r>
            <a:endParaRPr lang="ja-JP" altLang="en-US" sz="1200" dirty="0">
              <a:solidFill>
                <a:srgbClr val="000000"/>
              </a:solidFill>
              <a:latin typeface="Arial" pitchFamily="34" charset="0"/>
            </a:endParaRPr>
          </a:p>
        </p:txBody>
      </p:sp>
      <p:cxnSp>
        <p:nvCxnSpPr>
          <p:cNvPr id="76" name="直線矢印コネクタ 75"/>
          <p:cNvCxnSpPr/>
          <p:nvPr/>
        </p:nvCxnSpPr>
        <p:spPr bwMode="auto">
          <a:xfrm flipH="1">
            <a:off x="4953000" y="4149080"/>
            <a:ext cx="288032" cy="57606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77" name="直線矢印コネクタ 76"/>
          <p:cNvCxnSpPr/>
          <p:nvPr/>
        </p:nvCxnSpPr>
        <p:spPr bwMode="auto">
          <a:xfrm>
            <a:off x="5313040" y="4149080"/>
            <a:ext cx="288032" cy="57606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84" name="テキスト ボックス 83"/>
          <p:cNvSpPr txBox="1"/>
          <p:nvPr/>
        </p:nvSpPr>
        <p:spPr>
          <a:xfrm>
            <a:off x="4592961" y="4149092"/>
            <a:ext cx="648072" cy="461665"/>
          </a:xfrm>
          <a:prstGeom prst="rect">
            <a:avLst/>
          </a:prstGeom>
          <a:noFill/>
        </p:spPr>
        <p:txBody>
          <a:bodyPr wrap="square" rtlCol="0">
            <a:spAutoFit/>
          </a:bodyPr>
          <a:lstStyle/>
          <a:p>
            <a:pPr fontAlgn="base">
              <a:spcBef>
                <a:spcPct val="0"/>
              </a:spcBef>
              <a:spcAft>
                <a:spcPct val="0"/>
              </a:spcAft>
            </a:pPr>
            <a:r>
              <a:rPr lang="ja-JP" altLang="en-US" sz="1200" dirty="0" smtClean="0">
                <a:solidFill>
                  <a:srgbClr val="000000"/>
                </a:solidFill>
                <a:latin typeface="Arial" pitchFamily="34" charset="0"/>
              </a:rPr>
              <a:t>第５の</a:t>
            </a:r>
            <a:endParaRPr lang="en-US" altLang="ja-JP" sz="1200" dirty="0" smtClean="0">
              <a:solidFill>
                <a:srgbClr val="000000"/>
              </a:solidFill>
              <a:latin typeface="Arial" pitchFamily="34" charset="0"/>
            </a:endParaRPr>
          </a:p>
          <a:p>
            <a:pPr fontAlgn="base">
              <a:spcBef>
                <a:spcPct val="0"/>
              </a:spcBef>
              <a:spcAft>
                <a:spcPct val="0"/>
              </a:spcAft>
            </a:pPr>
            <a:r>
              <a:rPr lang="ja-JP" altLang="en-US" sz="1200" dirty="0" smtClean="0">
                <a:solidFill>
                  <a:srgbClr val="000000"/>
                </a:solidFill>
                <a:latin typeface="Arial" pitchFamily="34" charset="0"/>
              </a:rPr>
              <a:t>分割</a:t>
            </a:r>
            <a:endParaRPr lang="ja-JP" altLang="en-US" sz="1200" dirty="0">
              <a:solidFill>
                <a:srgbClr val="000000"/>
              </a:solidFill>
              <a:latin typeface="Arial" pitchFamily="34" charset="0"/>
            </a:endParaRPr>
          </a:p>
        </p:txBody>
      </p:sp>
      <p:sp>
        <p:nvSpPr>
          <p:cNvPr id="85" name="テキスト ボックス 84"/>
          <p:cNvSpPr txBox="1"/>
          <p:nvPr/>
        </p:nvSpPr>
        <p:spPr>
          <a:xfrm>
            <a:off x="7113240" y="3988817"/>
            <a:ext cx="2792760" cy="276999"/>
          </a:xfrm>
          <a:prstGeom prst="rect">
            <a:avLst/>
          </a:prstGeom>
          <a:noFill/>
        </p:spPr>
        <p:txBody>
          <a:bodyPr wrap="square" rtlCol="0">
            <a:spAutoFit/>
          </a:bodyPr>
          <a:lstStyle/>
          <a:p>
            <a:pPr fontAlgn="base">
              <a:spcBef>
                <a:spcPct val="0"/>
              </a:spcBef>
              <a:spcAft>
                <a:spcPct val="0"/>
              </a:spcAft>
            </a:pPr>
            <a:r>
              <a:rPr lang="ja-JP" altLang="en-US" sz="1200" dirty="0" smtClean="0">
                <a:solidFill>
                  <a:srgbClr val="000000"/>
                </a:solidFill>
                <a:latin typeface="Arial" pitchFamily="34" charset="0"/>
              </a:rPr>
              <a:t>第６段階の一段上の多段階化を標準化</a:t>
            </a:r>
            <a:endParaRPr lang="ja-JP" altLang="en-US" sz="1200" dirty="0">
              <a:solidFill>
                <a:srgbClr val="000000"/>
              </a:solidFill>
              <a:latin typeface="Arial" pitchFamily="34" charset="0"/>
            </a:endParaRPr>
          </a:p>
        </p:txBody>
      </p:sp>
      <p:cxnSp>
        <p:nvCxnSpPr>
          <p:cNvPr id="86" name="直線矢印コネクタ 85"/>
          <p:cNvCxnSpPr/>
          <p:nvPr/>
        </p:nvCxnSpPr>
        <p:spPr bwMode="auto">
          <a:xfrm>
            <a:off x="7041233" y="4005064"/>
            <a:ext cx="0" cy="21602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88" name="テキスト ボックス 87"/>
          <p:cNvSpPr txBox="1"/>
          <p:nvPr/>
        </p:nvSpPr>
        <p:spPr>
          <a:xfrm>
            <a:off x="7473279" y="4280655"/>
            <a:ext cx="2304257" cy="1200329"/>
          </a:xfrm>
          <a:prstGeom prst="rect">
            <a:avLst/>
          </a:prstGeom>
          <a:noFill/>
        </p:spPr>
        <p:txBody>
          <a:bodyPr wrap="square" rtlCol="0">
            <a:spAutoFit/>
          </a:bodyPr>
          <a:lstStyle/>
          <a:p>
            <a:pPr marL="82550" indent="-82550" algn="just" fontAlgn="base">
              <a:spcBef>
                <a:spcPct val="0"/>
              </a:spcBef>
              <a:spcAft>
                <a:spcPct val="0"/>
              </a:spcAft>
            </a:pPr>
            <a:r>
              <a:rPr lang="ja-JP" altLang="en-US" sz="1200" dirty="0" smtClean="0">
                <a:solidFill>
                  <a:srgbClr val="000000"/>
                </a:solidFill>
                <a:latin typeface="Arial" pitchFamily="34" charset="0"/>
              </a:rPr>
              <a:t>・乗率１．７は、現在の全保険者の最上位段階の乗率の中央値</a:t>
            </a:r>
            <a:endParaRPr lang="en-US" altLang="ja-JP" sz="1200" dirty="0" smtClean="0">
              <a:solidFill>
                <a:srgbClr val="000000"/>
              </a:solidFill>
              <a:latin typeface="Arial" pitchFamily="34" charset="0"/>
            </a:endParaRPr>
          </a:p>
          <a:p>
            <a:pPr marL="82550" indent="-82550" algn="just" fontAlgn="base">
              <a:spcBef>
                <a:spcPct val="0"/>
              </a:spcBef>
              <a:spcAft>
                <a:spcPct val="0"/>
              </a:spcAft>
            </a:pPr>
            <a:r>
              <a:rPr lang="ja-JP" altLang="en-US" sz="1200" dirty="0" smtClean="0">
                <a:solidFill>
                  <a:srgbClr val="000000"/>
                </a:solidFill>
                <a:latin typeface="Arial" pitchFamily="34" charset="0"/>
              </a:rPr>
              <a:t>・</a:t>
            </a:r>
            <a:r>
              <a:rPr lang="ja-JP" altLang="en-US" sz="1200" dirty="0">
                <a:solidFill>
                  <a:srgbClr val="000000"/>
                </a:solidFill>
                <a:latin typeface="Arial" pitchFamily="34" charset="0"/>
              </a:rPr>
              <a:t>新第４段階の乗率０．９は、現在の全保険者の特例第４段階の部分の乗率（特例未実施を含む）の</a:t>
            </a:r>
            <a:r>
              <a:rPr lang="ja-JP" altLang="en-US" sz="1200" dirty="0" smtClean="0">
                <a:solidFill>
                  <a:srgbClr val="000000"/>
                </a:solidFill>
                <a:latin typeface="Arial" pitchFamily="34" charset="0"/>
              </a:rPr>
              <a:t>中央値</a:t>
            </a:r>
            <a:endParaRPr lang="en-US" altLang="ja-JP" sz="1200" dirty="0">
              <a:solidFill>
                <a:srgbClr val="000000"/>
              </a:solidFill>
              <a:latin typeface="Arial" pitchFamily="34" charset="0"/>
            </a:endParaRPr>
          </a:p>
        </p:txBody>
      </p:sp>
      <p:sp>
        <p:nvSpPr>
          <p:cNvPr id="89" name="左右矢印 88"/>
          <p:cNvSpPr/>
          <p:nvPr/>
        </p:nvSpPr>
        <p:spPr bwMode="auto">
          <a:xfrm>
            <a:off x="920554" y="2276872"/>
            <a:ext cx="2088233" cy="432048"/>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100" dirty="0" smtClean="0">
                <a:solidFill>
                  <a:srgbClr val="000000"/>
                </a:solidFill>
                <a:latin typeface="Arial" pitchFamily="34" charset="0"/>
              </a:rPr>
              <a:t>世帯非課税　約３３％</a:t>
            </a:r>
          </a:p>
        </p:txBody>
      </p:sp>
      <p:sp>
        <p:nvSpPr>
          <p:cNvPr id="90" name="左右矢印 89"/>
          <p:cNvSpPr/>
          <p:nvPr/>
        </p:nvSpPr>
        <p:spPr bwMode="auto">
          <a:xfrm>
            <a:off x="4808984" y="2276872"/>
            <a:ext cx="2448272" cy="432048"/>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100" dirty="0" smtClean="0">
                <a:solidFill>
                  <a:srgbClr val="000000"/>
                </a:solidFill>
                <a:latin typeface="Arial" pitchFamily="34" charset="0"/>
              </a:rPr>
              <a:t>本人課税　約３７％</a:t>
            </a:r>
          </a:p>
        </p:txBody>
      </p:sp>
      <p:sp>
        <p:nvSpPr>
          <p:cNvPr id="91" name="左右矢印 90"/>
          <p:cNvSpPr/>
          <p:nvPr/>
        </p:nvSpPr>
        <p:spPr bwMode="auto">
          <a:xfrm>
            <a:off x="3116417" y="2204864"/>
            <a:ext cx="1584176" cy="576064"/>
          </a:xfrm>
          <a:prstGeom prst="leftRightArrow">
            <a:avLst>
              <a:gd name="adj1" fmla="val 66492"/>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100" dirty="0" smtClean="0">
                <a:solidFill>
                  <a:srgbClr val="000000"/>
                </a:solidFill>
                <a:latin typeface="Arial" pitchFamily="34" charset="0"/>
              </a:rPr>
              <a:t>世帯課税・本人非課税　約３０％</a:t>
            </a:r>
          </a:p>
        </p:txBody>
      </p:sp>
      <p:sp>
        <p:nvSpPr>
          <p:cNvPr id="27" name="テキスト ボックス 26"/>
          <p:cNvSpPr txBox="1"/>
          <p:nvPr/>
        </p:nvSpPr>
        <p:spPr>
          <a:xfrm>
            <a:off x="72008" y="4221088"/>
            <a:ext cx="920552" cy="699404"/>
          </a:xfrm>
          <a:prstGeom prst="rect">
            <a:avLst/>
          </a:prstGeom>
          <a:noFill/>
          <a:ln w="19050">
            <a:solidFill>
              <a:schemeClr val="tx1"/>
            </a:solidFill>
          </a:ln>
        </p:spPr>
        <p:txBody>
          <a:bodyPr wrap="square" tIns="72000" bIns="72000" rtlCol="0">
            <a:spAutoFit/>
          </a:bodyPr>
          <a:lstStyle/>
          <a:p>
            <a:pPr fontAlgn="base">
              <a:spcBef>
                <a:spcPct val="0"/>
              </a:spcBef>
              <a:spcAft>
                <a:spcPct val="0"/>
              </a:spcAft>
            </a:pPr>
            <a:r>
              <a:rPr lang="en-US" altLang="ja-JP" sz="1200" dirty="0" smtClean="0">
                <a:solidFill>
                  <a:srgbClr val="000000"/>
                </a:solidFill>
                <a:latin typeface="Arial" pitchFamily="34" charset="0"/>
              </a:rPr>
              <a:t>【</a:t>
            </a:r>
            <a:r>
              <a:rPr lang="ja-JP" altLang="en-US" sz="1200" dirty="0" smtClean="0">
                <a:solidFill>
                  <a:srgbClr val="000000"/>
                </a:solidFill>
                <a:latin typeface="Arial" pitchFamily="34" charset="0"/>
              </a:rPr>
              <a:t>見直しのイメージ</a:t>
            </a:r>
            <a:r>
              <a:rPr lang="en-US" altLang="ja-JP" sz="1200" dirty="0" smtClean="0">
                <a:solidFill>
                  <a:srgbClr val="000000"/>
                </a:solidFill>
                <a:latin typeface="Arial" pitchFamily="34" charset="0"/>
              </a:rPr>
              <a:t>】</a:t>
            </a:r>
          </a:p>
          <a:p>
            <a:pPr fontAlgn="base">
              <a:spcBef>
                <a:spcPct val="0"/>
              </a:spcBef>
              <a:spcAft>
                <a:spcPct val="0"/>
              </a:spcAft>
            </a:pPr>
            <a:r>
              <a:rPr lang="ja-JP" altLang="en-US" sz="1200" dirty="0" smtClean="0">
                <a:solidFill>
                  <a:srgbClr val="000000"/>
                </a:solidFill>
                <a:latin typeface="Arial" pitchFamily="34" charset="0"/>
              </a:rPr>
              <a:t>標準９段階</a:t>
            </a:r>
            <a:endParaRPr lang="ja-JP" altLang="en-US" sz="1200" dirty="0">
              <a:solidFill>
                <a:srgbClr val="000000"/>
              </a:solidFill>
              <a:latin typeface="Arial" pitchFamily="34" charset="0"/>
            </a:endParaRPr>
          </a:p>
        </p:txBody>
      </p:sp>
      <p:sp>
        <p:nvSpPr>
          <p:cNvPr id="45" name="正方形/長方形 44"/>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ＭＳ ゴシック" panose="020B0609070205080204" pitchFamily="49" charset="-128"/>
                <a:ea typeface="ＭＳ ゴシック" panose="020B0609070205080204" pitchFamily="49" charset="-128"/>
              </a:rPr>
              <a:t>167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4719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28464" y="190935"/>
            <a:ext cx="9777536" cy="429759"/>
          </a:xfrm>
          <a:prstGeom prst="rect">
            <a:avLst/>
          </a:prstGeom>
          <a:noFill/>
        </p:spPr>
        <p:txBody>
          <a:bodyPr/>
          <a:lstStyle/>
          <a:p>
            <a:pPr algn="ctr" fontAlgn="base">
              <a:spcBef>
                <a:spcPct val="0"/>
              </a:spcBef>
              <a:spcAft>
                <a:spcPct val="0"/>
              </a:spcAft>
              <a:defRPr/>
            </a:pPr>
            <a:r>
              <a:rPr lang="ja-JP" altLang="en-US" sz="2400" dirty="0" smtClean="0">
                <a:solidFill>
                  <a:prstClr val="black"/>
                </a:solidFill>
                <a:latin typeface="HGP創英角ｺﾞｼｯｸUB" pitchFamily="50" charset="-128"/>
                <a:ea typeface="HGP創英角ｺﾞｼｯｸUB" pitchFamily="50" charset="-128"/>
              </a:rPr>
              <a:t>（参考）　第１号被保険者の保険料の段階設定の状況（第５期）</a:t>
            </a:r>
            <a:endParaRPr lang="ja-JP" altLang="en-US" sz="2400" dirty="0">
              <a:solidFill>
                <a:prstClr val="black"/>
              </a:solidFill>
              <a:latin typeface="HGP創英角ｺﾞｼｯｸUB" pitchFamily="50" charset="-128"/>
              <a:ea typeface="HGP創英角ｺﾞｼｯｸUB" pitchFamily="50" charset="-128"/>
            </a:endParaRPr>
          </a:p>
        </p:txBody>
      </p:sp>
      <p:sp>
        <p:nvSpPr>
          <p:cNvPr id="4" name="テキスト ボックス 3"/>
          <p:cNvSpPr txBox="1"/>
          <p:nvPr/>
        </p:nvSpPr>
        <p:spPr>
          <a:xfrm>
            <a:off x="230201" y="4941168"/>
            <a:ext cx="3516086" cy="369332"/>
          </a:xfrm>
          <a:prstGeom prst="rect">
            <a:avLst/>
          </a:prstGeom>
          <a:noFill/>
          <a:ln>
            <a:noFill/>
          </a:ln>
        </p:spPr>
        <p:txBody>
          <a:bodyPr wrap="square" rtlCol="0">
            <a:spAutoFit/>
          </a:bodyPr>
          <a:lstStyle/>
          <a:p>
            <a:pPr fontAlgn="base">
              <a:spcBef>
                <a:spcPct val="0"/>
              </a:spcBef>
              <a:spcAft>
                <a:spcPct val="0"/>
              </a:spcAft>
            </a:pPr>
            <a:r>
              <a:rPr lang="ja-JP" altLang="en-US" dirty="0" smtClean="0">
                <a:solidFill>
                  <a:prstClr val="black"/>
                </a:solidFill>
                <a:latin typeface="Arial" pitchFamily="34" charset="0"/>
              </a:rPr>
              <a:t>（３）特例第</a:t>
            </a:r>
            <a:r>
              <a:rPr lang="en-US" altLang="ja-JP" dirty="0" smtClean="0">
                <a:solidFill>
                  <a:prstClr val="black"/>
                </a:solidFill>
                <a:latin typeface="Arial" pitchFamily="34" charset="0"/>
              </a:rPr>
              <a:t>3</a:t>
            </a:r>
            <a:r>
              <a:rPr lang="ja-JP" altLang="en-US" dirty="0" smtClean="0">
                <a:solidFill>
                  <a:prstClr val="black"/>
                </a:solidFill>
                <a:latin typeface="Arial" pitchFamily="34" charset="0"/>
              </a:rPr>
              <a:t>段階の実施状況</a:t>
            </a:r>
            <a:r>
              <a:rPr lang="ja-JP" altLang="en-US" u="sng" dirty="0" smtClean="0">
                <a:solidFill>
                  <a:prstClr val="black"/>
                </a:solidFill>
                <a:latin typeface="Arial" pitchFamily="34" charset="0"/>
              </a:rPr>
              <a:t>　</a:t>
            </a:r>
            <a:endParaRPr lang="en-US" altLang="ja-JP" dirty="0" smtClean="0">
              <a:solidFill>
                <a:prstClr val="black"/>
              </a:solidFill>
              <a:latin typeface="Arial" pitchFamily="34" charset="0"/>
            </a:endParaRPr>
          </a:p>
        </p:txBody>
      </p:sp>
      <p:sp>
        <p:nvSpPr>
          <p:cNvPr id="5" name="テキスト ボックス 4"/>
          <p:cNvSpPr txBox="1"/>
          <p:nvPr/>
        </p:nvSpPr>
        <p:spPr>
          <a:xfrm>
            <a:off x="244035" y="3635732"/>
            <a:ext cx="3788227" cy="369332"/>
          </a:xfrm>
          <a:prstGeom prst="rect">
            <a:avLst/>
          </a:prstGeom>
          <a:noFill/>
          <a:ln>
            <a:noFill/>
          </a:ln>
        </p:spPr>
        <p:txBody>
          <a:bodyPr wrap="square" rtlCol="0">
            <a:spAutoFit/>
          </a:bodyPr>
          <a:lstStyle/>
          <a:p>
            <a:pPr fontAlgn="base">
              <a:spcBef>
                <a:spcPct val="0"/>
              </a:spcBef>
              <a:spcAft>
                <a:spcPct val="0"/>
              </a:spcAft>
            </a:pPr>
            <a:r>
              <a:rPr lang="ja-JP" altLang="en-US" dirty="0" smtClean="0">
                <a:solidFill>
                  <a:prstClr val="black"/>
                </a:solidFill>
                <a:latin typeface="Arial" pitchFamily="34" charset="0"/>
              </a:rPr>
              <a:t>（２）特例第４段階の実施状況</a:t>
            </a:r>
            <a:endParaRPr lang="en-US" altLang="ja-JP" dirty="0" smtClean="0">
              <a:solidFill>
                <a:prstClr val="black"/>
              </a:solidFill>
              <a:latin typeface="Arial" pitchFamily="34" charset="0"/>
            </a:endParaRPr>
          </a:p>
        </p:txBody>
      </p:sp>
      <p:graphicFrame>
        <p:nvGraphicFramePr>
          <p:cNvPr id="8" name="表 7"/>
          <p:cNvGraphicFramePr>
            <a:graphicFrameLocks noGrp="1"/>
          </p:cNvGraphicFramePr>
          <p:nvPr/>
        </p:nvGraphicFramePr>
        <p:xfrm>
          <a:off x="776552" y="1305061"/>
          <a:ext cx="8528387" cy="1112520"/>
        </p:xfrm>
        <a:graphic>
          <a:graphicData uri="http://schemas.openxmlformats.org/drawingml/2006/table">
            <a:tbl>
              <a:tblPr firstRow="1" bandRow="1">
                <a:tableStyleId>{5940675A-B579-460E-94D1-54222C63F5DA}</a:tableStyleId>
              </a:tblPr>
              <a:tblGrid>
                <a:gridCol w="1040387"/>
                <a:gridCol w="576000"/>
                <a:gridCol w="576000"/>
                <a:gridCol w="576000"/>
                <a:gridCol w="576000"/>
                <a:gridCol w="576000"/>
                <a:gridCol w="576000"/>
                <a:gridCol w="576000"/>
                <a:gridCol w="576000"/>
                <a:gridCol w="576000"/>
                <a:gridCol w="576000"/>
                <a:gridCol w="576000"/>
                <a:gridCol w="576000"/>
                <a:gridCol w="576000"/>
              </a:tblGrid>
              <a:tr h="370840">
                <a:tc>
                  <a:txBody>
                    <a:bodyPr/>
                    <a:lstStyle/>
                    <a:p>
                      <a:pPr algn="ctr"/>
                      <a:r>
                        <a:rPr kumimoji="1" lang="ja-JP" altLang="en-US" dirty="0" smtClean="0"/>
                        <a:t>段階数</a:t>
                      </a:r>
                      <a:endParaRPr kumimoji="1" lang="ja-JP" altLang="en-US" dirty="0"/>
                    </a:p>
                  </a:txBody>
                  <a:tcPr marL="36000" marR="36000">
                    <a:solidFill>
                      <a:srgbClr val="93D1FF"/>
                    </a:solidFill>
                  </a:tcPr>
                </a:tc>
                <a:tc>
                  <a:txBody>
                    <a:bodyPr/>
                    <a:lstStyle/>
                    <a:p>
                      <a:pPr algn="ctr"/>
                      <a:r>
                        <a:rPr kumimoji="1" lang="ja-JP" altLang="en-US" dirty="0" smtClean="0"/>
                        <a:t>６</a:t>
                      </a:r>
                      <a:endParaRPr kumimoji="1" lang="ja-JP" altLang="en-US" dirty="0"/>
                    </a:p>
                  </a:txBody>
                  <a:tcPr>
                    <a:solidFill>
                      <a:srgbClr val="93D1FF"/>
                    </a:solidFill>
                  </a:tcPr>
                </a:tc>
                <a:tc>
                  <a:txBody>
                    <a:bodyPr/>
                    <a:lstStyle/>
                    <a:p>
                      <a:pPr algn="ctr"/>
                      <a:r>
                        <a:rPr kumimoji="1" lang="ja-JP" altLang="en-US" dirty="0" smtClean="0"/>
                        <a:t>７</a:t>
                      </a:r>
                      <a:endParaRPr kumimoji="1" lang="ja-JP" altLang="en-US" dirty="0"/>
                    </a:p>
                  </a:txBody>
                  <a:tcPr>
                    <a:solidFill>
                      <a:srgbClr val="93D1FF"/>
                    </a:solidFill>
                  </a:tcPr>
                </a:tc>
                <a:tc>
                  <a:txBody>
                    <a:bodyPr/>
                    <a:lstStyle/>
                    <a:p>
                      <a:pPr algn="ctr"/>
                      <a:r>
                        <a:rPr kumimoji="1" lang="ja-JP" altLang="en-US" dirty="0" smtClean="0"/>
                        <a:t>８</a:t>
                      </a:r>
                      <a:endParaRPr kumimoji="1" lang="ja-JP" altLang="en-US" dirty="0"/>
                    </a:p>
                  </a:txBody>
                  <a:tcPr>
                    <a:solidFill>
                      <a:srgbClr val="93D1FF"/>
                    </a:solidFill>
                  </a:tcPr>
                </a:tc>
                <a:tc>
                  <a:txBody>
                    <a:bodyPr/>
                    <a:lstStyle/>
                    <a:p>
                      <a:pPr algn="ctr"/>
                      <a:r>
                        <a:rPr kumimoji="1" lang="ja-JP" altLang="en-US" dirty="0" smtClean="0"/>
                        <a:t>９</a:t>
                      </a:r>
                      <a:endParaRPr kumimoji="1" lang="ja-JP" altLang="en-US" dirty="0"/>
                    </a:p>
                  </a:txBody>
                  <a:tcPr>
                    <a:solidFill>
                      <a:srgbClr val="93D1FF"/>
                    </a:solidFill>
                  </a:tcPr>
                </a:tc>
                <a:tc>
                  <a:txBody>
                    <a:bodyPr/>
                    <a:lstStyle/>
                    <a:p>
                      <a:pPr algn="ctr"/>
                      <a:r>
                        <a:rPr kumimoji="1" lang="ja-JP" altLang="en-US" dirty="0" smtClean="0"/>
                        <a:t>１０</a:t>
                      </a:r>
                      <a:endParaRPr kumimoji="1" lang="ja-JP" altLang="en-US" dirty="0"/>
                    </a:p>
                  </a:txBody>
                  <a:tcPr>
                    <a:solidFill>
                      <a:srgbClr val="93D1FF"/>
                    </a:solidFill>
                  </a:tcPr>
                </a:tc>
                <a:tc>
                  <a:txBody>
                    <a:bodyPr/>
                    <a:lstStyle/>
                    <a:p>
                      <a:pPr algn="ctr"/>
                      <a:r>
                        <a:rPr kumimoji="1" lang="ja-JP" altLang="en-US" dirty="0" smtClean="0"/>
                        <a:t>１１</a:t>
                      </a:r>
                      <a:endParaRPr kumimoji="1" lang="ja-JP" altLang="en-US" dirty="0"/>
                    </a:p>
                  </a:txBody>
                  <a:tcPr>
                    <a:solidFill>
                      <a:srgbClr val="93D1FF"/>
                    </a:solidFill>
                  </a:tcPr>
                </a:tc>
                <a:tc>
                  <a:txBody>
                    <a:bodyPr/>
                    <a:lstStyle/>
                    <a:p>
                      <a:pPr algn="ctr"/>
                      <a:r>
                        <a:rPr kumimoji="1" lang="ja-JP" altLang="en-US" dirty="0" smtClean="0"/>
                        <a:t>１２</a:t>
                      </a:r>
                      <a:endParaRPr kumimoji="1" lang="ja-JP" altLang="en-US" dirty="0"/>
                    </a:p>
                  </a:txBody>
                  <a:tcPr>
                    <a:solidFill>
                      <a:srgbClr val="93D1FF"/>
                    </a:solidFill>
                  </a:tcPr>
                </a:tc>
                <a:tc>
                  <a:txBody>
                    <a:bodyPr/>
                    <a:lstStyle/>
                    <a:p>
                      <a:pPr algn="ctr"/>
                      <a:r>
                        <a:rPr kumimoji="1" lang="ja-JP" altLang="en-US" dirty="0" smtClean="0"/>
                        <a:t>１３</a:t>
                      </a:r>
                      <a:endParaRPr kumimoji="1" lang="ja-JP" altLang="en-US" dirty="0"/>
                    </a:p>
                  </a:txBody>
                  <a:tcPr>
                    <a:solidFill>
                      <a:srgbClr val="93D1FF"/>
                    </a:solidFill>
                  </a:tcPr>
                </a:tc>
                <a:tc>
                  <a:txBody>
                    <a:bodyPr/>
                    <a:lstStyle/>
                    <a:p>
                      <a:pPr algn="ctr"/>
                      <a:r>
                        <a:rPr kumimoji="1" lang="ja-JP" altLang="en-US" dirty="0" smtClean="0"/>
                        <a:t>１４</a:t>
                      </a:r>
                      <a:endParaRPr kumimoji="1" lang="ja-JP" altLang="en-US" dirty="0"/>
                    </a:p>
                  </a:txBody>
                  <a:tcPr>
                    <a:solidFill>
                      <a:srgbClr val="93D1FF"/>
                    </a:solidFill>
                  </a:tcPr>
                </a:tc>
                <a:tc>
                  <a:txBody>
                    <a:bodyPr/>
                    <a:lstStyle/>
                    <a:p>
                      <a:pPr algn="ctr"/>
                      <a:r>
                        <a:rPr kumimoji="1" lang="ja-JP" altLang="en-US" dirty="0" smtClean="0"/>
                        <a:t>１５</a:t>
                      </a:r>
                      <a:endParaRPr kumimoji="1" lang="ja-JP" altLang="en-US" dirty="0"/>
                    </a:p>
                  </a:txBody>
                  <a:tcPr>
                    <a:solidFill>
                      <a:srgbClr val="93D1FF"/>
                    </a:solidFill>
                  </a:tcPr>
                </a:tc>
                <a:tc>
                  <a:txBody>
                    <a:bodyPr/>
                    <a:lstStyle/>
                    <a:p>
                      <a:pPr algn="ctr"/>
                      <a:r>
                        <a:rPr kumimoji="1" lang="ja-JP" altLang="en-US" dirty="0" smtClean="0"/>
                        <a:t>１６</a:t>
                      </a:r>
                      <a:endParaRPr kumimoji="1" lang="ja-JP" altLang="en-US" dirty="0"/>
                    </a:p>
                  </a:txBody>
                  <a:tcPr>
                    <a:solidFill>
                      <a:srgbClr val="93D1FF"/>
                    </a:solidFill>
                  </a:tcPr>
                </a:tc>
                <a:tc>
                  <a:txBody>
                    <a:bodyPr/>
                    <a:lstStyle/>
                    <a:p>
                      <a:pPr algn="ctr"/>
                      <a:r>
                        <a:rPr kumimoji="1" lang="ja-JP" altLang="en-US" dirty="0" smtClean="0"/>
                        <a:t>１７</a:t>
                      </a:r>
                      <a:endParaRPr kumimoji="1" lang="ja-JP" altLang="en-US" dirty="0"/>
                    </a:p>
                  </a:txBody>
                  <a:tcPr>
                    <a:solidFill>
                      <a:srgbClr val="93D1FF"/>
                    </a:solidFill>
                  </a:tcPr>
                </a:tc>
                <a:tc>
                  <a:txBody>
                    <a:bodyPr/>
                    <a:lstStyle/>
                    <a:p>
                      <a:pPr algn="ctr"/>
                      <a:r>
                        <a:rPr kumimoji="1" lang="ja-JP" altLang="en-US" dirty="0" smtClean="0"/>
                        <a:t>１８</a:t>
                      </a:r>
                      <a:endParaRPr kumimoji="1" lang="ja-JP" altLang="en-US" dirty="0"/>
                    </a:p>
                  </a:txBody>
                  <a:tcPr>
                    <a:solidFill>
                      <a:srgbClr val="93D1FF"/>
                    </a:solidFill>
                  </a:tcPr>
                </a:tc>
              </a:tr>
              <a:tr h="370840">
                <a:tc>
                  <a:txBody>
                    <a:bodyPr/>
                    <a:lstStyle/>
                    <a:p>
                      <a:pPr algn="ctr"/>
                      <a:r>
                        <a:rPr kumimoji="1" lang="ja-JP" altLang="en-US" dirty="0" smtClean="0"/>
                        <a:t>保険者数</a:t>
                      </a:r>
                      <a:endParaRPr kumimoji="1" lang="ja-JP" altLang="en-US" dirty="0"/>
                    </a:p>
                  </a:txBody>
                  <a:tcPr marL="36000" marR="36000"/>
                </a:tc>
                <a:tc>
                  <a:txBody>
                    <a:bodyPr/>
                    <a:lstStyle/>
                    <a:p>
                      <a:pPr algn="ctr"/>
                      <a:r>
                        <a:rPr kumimoji="1" lang="en-US" altLang="ja-JP" sz="1400" dirty="0" smtClean="0"/>
                        <a:t>275</a:t>
                      </a:r>
                      <a:endParaRPr kumimoji="1" lang="ja-JP" altLang="en-US" sz="1400" dirty="0"/>
                    </a:p>
                  </a:txBody>
                  <a:tcPr marL="36000" marR="36000" anchor="ctr"/>
                </a:tc>
                <a:tc>
                  <a:txBody>
                    <a:bodyPr/>
                    <a:lstStyle/>
                    <a:p>
                      <a:pPr algn="ctr"/>
                      <a:r>
                        <a:rPr kumimoji="1" lang="en-US" altLang="ja-JP" sz="1400" dirty="0" smtClean="0"/>
                        <a:t>250</a:t>
                      </a:r>
                      <a:endParaRPr kumimoji="1" lang="ja-JP" altLang="en-US" sz="1400" dirty="0"/>
                    </a:p>
                  </a:txBody>
                  <a:tcPr marL="36000" marR="36000" anchor="ctr"/>
                </a:tc>
                <a:tc>
                  <a:txBody>
                    <a:bodyPr/>
                    <a:lstStyle/>
                    <a:p>
                      <a:pPr algn="ctr"/>
                      <a:r>
                        <a:rPr kumimoji="1" lang="en-US" altLang="ja-JP" sz="1400" dirty="0" smtClean="0"/>
                        <a:t>237</a:t>
                      </a:r>
                      <a:endParaRPr kumimoji="1" lang="ja-JP" altLang="en-US" sz="1400" dirty="0"/>
                    </a:p>
                  </a:txBody>
                  <a:tcPr marL="36000" marR="36000" anchor="ctr"/>
                </a:tc>
                <a:tc>
                  <a:txBody>
                    <a:bodyPr/>
                    <a:lstStyle/>
                    <a:p>
                      <a:pPr algn="ctr"/>
                      <a:r>
                        <a:rPr kumimoji="1" lang="en-US" altLang="ja-JP" sz="1400" dirty="0" smtClean="0"/>
                        <a:t>220</a:t>
                      </a:r>
                      <a:endParaRPr kumimoji="1" lang="ja-JP" altLang="en-US" sz="1400" dirty="0"/>
                    </a:p>
                  </a:txBody>
                  <a:tcPr marL="36000" marR="36000" anchor="ctr"/>
                </a:tc>
                <a:tc>
                  <a:txBody>
                    <a:bodyPr/>
                    <a:lstStyle/>
                    <a:p>
                      <a:pPr algn="ctr"/>
                      <a:r>
                        <a:rPr kumimoji="1" lang="en-US" altLang="ja-JP" sz="1400" dirty="0" smtClean="0"/>
                        <a:t>230</a:t>
                      </a:r>
                      <a:endParaRPr kumimoji="1" lang="ja-JP" altLang="en-US" sz="1400" dirty="0"/>
                    </a:p>
                  </a:txBody>
                  <a:tcPr marL="36000" marR="36000" anchor="ctr"/>
                </a:tc>
                <a:tc>
                  <a:txBody>
                    <a:bodyPr/>
                    <a:lstStyle/>
                    <a:p>
                      <a:pPr algn="ctr"/>
                      <a:r>
                        <a:rPr kumimoji="1" lang="en-US" altLang="ja-JP" sz="1400" dirty="0" smtClean="0"/>
                        <a:t>150</a:t>
                      </a:r>
                      <a:endParaRPr kumimoji="1" lang="ja-JP" altLang="en-US" sz="1400" dirty="0"/>
                    </a:p>
                  </a:txBody>
                  <a:tcPr marL="36000" marR="36000" anchor="ctr"/>
                </a:tc>
                <a:tc>
                  <a:txBody>
                    <a:bodyPr/>
                    <a:lstStyle/>
                    <a:p>
                      <a:pPr algn="ctr"/>
                      <a:r>
                        <a:rPr kumimoji="1" lang="en-US" altLang="ja-JP" sz="1400" dirty="0" smtClean="0"/>
                        <a:t>115</a:t>
                      </a:r>
                      <a:endParaRPr kumimoji="1" lang="ja-JP" altLang="en-US" sz="1400" dirty="0"/>
                    </a:p>
                  </a:txBody>
                  <a:tcPr marL="36000" marR="36000" anchor="ctr"/>
                </a:tc>
                <a:tc>
                  <a:txBody>
                    <a:bodyPr/>
                    <a:lstStyle/>
                    <a:p>
                      <a:pPr algn="ctr"/>
                      <a:r>
                        <a:rPr kumimoji="1" lang="en-US" altLang="ja-JP" sz="1400" dirty="0" smtClean="0"/>
                        <a:t>44</a:t>
                      </a:r>
                      <a:endParaRPr kumimoji="1" lang="ja-JP" altLang="en-US" sz="1400" dirty="0"/>
                    </a:p>
                  </a:txBody>
                  <a:tcPr marL="36000" marR="36000" anchor="ctr"/>
                </a:tc>
                <a:tc>
                  <a:txBody>
                    <a:bodyPr/>
                    <a:lstStyle/>
                    <a:p>
                      <a:pPr algn="ctr"/>
                      <a:r>
                        <a:rPr kumimoji="1" lang="en-US" altLang="ja-JP" sz="1400" dirty="0" smtClean="0"/>
                        <a:t>30</a:t>
                      </a:r>
                      <a:endParaRPr kumimoji="1" lang="ja-JP" altLang="en-US" sz="1400" dirty="0"/>
                    </a:p>
                  </a:txBody>
                  <a:tcPr marL="36000" marR="36000" anchor="ctr"/>
                </a:tc>
                <a:tc>
                  <a:txBody>
                    <a:bodyPr/>
                    <a:lstStyle/>
                    <a:p>
                      <a:pPr algn="ctr"/>
                      <a:r>
                        <a:rPr kumimoji="1" lang="en-US" altLang="ja-JP" sz="1400" dirty="0" smtClean="0"/>
                        <a:t>17</a:t>
                      </a:r>
                      <a:endParaRPr kumimoji="1" lang="ja-JP" altLang="en-US" sz="1400" dirty="0"/>
                    </a:p>
                  </a:txBody>
                  <a:tcPr marL="36000" marR="36000" anchor="ctr"/>
                </a:tc>
                <a:tc>
                  <a:txBody>
                    <a:bodyPr/>
                    <a:lstStyle/>
                    <a:p>
                      <a:pPr algn="ctr"/>
                      <a:r>
                        <a:rPr kumimoji="1" lang="ja-JP" altLang="en-US" sz="1400" dirty="0" smtClean="0"/>
                        <a:t>５</a:t>
                      </a:r>
                      <a:endParaRPr kumimoji="1" lang="ja-JP" altLang="en-US" sz="1400" dirty="0"/>
                    </a:p>
                  </a:txBody>
                  <a:tcPr marL="36000" marR="36000" anchor="ctr"/>
                </a:tc>
                <a:tc>
                  <a:txBody>
                    <a:bodyPr/>
                    <a:lstStyle/>
                    <a:p>
                      <a:pPr algn="ctr"/>
                      <a:r>
                        <a:rPr kumimoji="1" lang="ja-JP" altLang="en-US" sz="1400" dirty="0" smtClean="0"/>
                        <a:t>５</a:t>
                      </a:r>
                      <a:endParaRPr kumimoji="1" lang="ja-JP" altLang="en-US" sz="1400" dirty="0"/>
                    </a:p>
                  </a:txBody>
                  <a:tcPr marL="36000" marR="36000" anchor="ctr"/>
                </a:tc>
                <a:tc>
                  <a:txBody>
                    <a:bodyPr/>
                    <a:lstStyle/>
                    <a:p>
                      <a:pPr algn="ctr"/>
                      <a:r>
                        <a:rPr kumimoji="1" lang="ja-JP" altLang="en-US" sz="1400" dirty="0" smtClean="0"/>
                        <a:t>２</a:t>
                      </a:r>
                      <a:endParaRPr kumimoji="1" lang="ja-JP" altLang="en-US" sz="1400" dirty="0"/>
                    </a:p>
                  </a:txBody>
                  <a:tcPr marL="36000" marR="36000" anchor="ctr"/>
                </a:tc>
              </a:tr>
              <a:tr h="370840">
                <a:tc>
                  <a:txBody>
                    <a:bodyPr/>
                    <a:lstStyle/>
                    <a:p>
                      <a:pPr algn="ctr"/>
                      <a:r>
                        <a:rPr kumimoji="1" lang="ja-JP" altLang="en-US" dirty="0" smtClean="0"/>
                        <a:t>割合</a:t>
                      </a:r>
                      <a:endParaRPr kumimoji="1" lang="ja-JP" altLang="en-US" dirty="0"/>
                    </a:p>
                  </a:txBody>
                  <a:tcPr marL="36000" marR="36000"/>
                </a:tc>
                <a:tc>
                  <a:txBody>
                    <a:bodyPr/>
                    <a:lstStyle/>
                    <a:p>
                      <a:pPr algn="ctr"/>
                      <a:r>
                        <a:rPr kumimoji="1" lang="en-US" altLang="ja-JP" sz="1400" dirty="0" smtClean="0"/>
                        <a:t>17.4%</a:t>
                      </a:r>
                      <a:endParaRPr kumimoji="1" lang="ja-JP" altLang="en-US" sz="1400" dirty="0"/>
                    </a:p>
                  </a:txBody>
                  <a:tcPr marL="36000" marR="36000" anchor="ctr"/>
                </a:tc>
                <a:tc>
                  <a:txBody>
                    <a:bodyPr/>
                    <a:lstStyle/>
                    <a:p>
                      <a:pPr algn="ctr"/>
                      <a:r>
                        <a:rPr kumimoji="1" lang="en-US" altLang="ja-JP" sz="1400" dirty="0" smtClean="0"/>
                        <a:t>15.8%</a:t>
                      </a:r>
                      <a:endParaRPr kumimoji="1" lang="ja-JP" altLang="en-US" sz="1400" dirty="0"/>
                    </a:p>
                  </a:txBody>
                  <a:tcPr marL="36000" marR="36000" anchor="ctr"/>
                </a:tc>
                <a:tc>
                  <a:txBody>
                    <a:bodyPr/>
                    <a:lstStyle/>
                    <a:p>
                      <a:pPr algn="ctr"/>
                      <a:r>
                        <a:rPr kumimoji="1" lang="en-US" altLang="ja-JP" sz="1400" dirty="0" smtClean="0"/>
                        <a:t>15.0%</a:t>
                      </a:r>
                      <a:endParaRPr kumimoji="1" lang="ja-JP" altLang="en-US" sz="1400" dirty="0"/>
                    </a:p>
                  </a:txBody>
                  <a:tcPr marL="36000" marR="36000" anchor="ctr"/>
                </a:tc>
                <a:tc>
                  <a:txBody>
                    <a:bodyPr/>
                    <a:lstStyle/>
                    <a:p>
                      <a:pPr algn="ctr"/>
                      <a:r>
                        <a:rPr kumimoji="1" lang="en-US" altLang="ja-JP" sz="1400" dirty="0" smtClean="0"/>
                        <a:t>13.9%</a:t>
                      </a:r>
                      <a:endParaRPr kumimoji="1" lang="ja-JP" altLang="en-US" sz="1400" dirty="0"/>
                    </a:p>
                  </a:txBody>
                  <a:tcPr marL="36000" marR="36000" anchor="ctr"/>
                </a:tc>
                <a:tc>
                  <a:txBody>
                    <a:bodyPr/>
                    <a:lstStyle/>
                    <a:p>
                      <a:pPr algn="ctr"/>
                      <a:r>
                        <a:rPr kumimoji="1" lang="en-US" altLang="ja-JP" sz="1400" dirty="0" smtClean="0"/>
                        <a:t>14.6%</a:t>
                      </a:r>
                      <a:endParaRPr kumimoji="1" lang="ja-JP" altLang="en-US" sz="1400" dirty="0"/>
                    </a:p>
                  </a:txBody>
                  <a:tcPr marL="36000" marR="36000" anchor="ctr"/>
                </a:tc>
                <a:tc>
                  <a:txBody>
                    <a:bodyPr/>
                    <a:lstStyle/>
                    <a:p>
                      <a:pPr algn="ctr"/>
                      <a:r>
                        <a:rPr kumimoji="1" lang="en-US" altLang="ja-JP" sz="1400" dirty="0" smtClean="0"/>
                        <a:t>9.5%</a:t>
                      </a:r>
                      <a:endParaRPr kumimoji="1" lang="ja-JP" altLang="en-US" sz="1400" dirty="0"/>
                    </a:p>
                  </a:txBody>
                  <a:tcPr marL="36000" marR="36000" anchor="ctr"/>
                </a:tc>
                <a:tc>
                  <a:txBody>
                    <a:bodyPr/>
                    <a:lstStyle/>
                    <a:p>
                      <a:pPr algn="ctr"/>
                      <a:r>
                        <a:rPr kumimoji="1" lang="en-US" altLang="ja-JP" sz="1400" dirty="0" smtClean="0"/>
                        <a:t>7.3%</a:t>
                      </a:r>
                      <a:endParaRPr kumimoji="1" lang="ja-JP" altLang="en-US" sz="1400" dirty="0"/>
                    </a:p>
                  </a:txBody>
                  <a:tcPr marL="36000" marR="36000" anchor="ctr"/>
                </a:tc>
                <a:tc>
                  <a:txBody>
                    <a:bodyPr/>
                    <a:lstStyle/>
                    <a:p>
                      <a:pPr algn="ctr"/>
                      <a:r>
                        <a:rPr kumimoji="1" lang="en-US" altLang="ja-JP" sz="1400" dirty="0" smtClean="0"/>
                        <a:t>2.8%</a:t>
                      </a:r>
                      <a:endParaRPr kumimoji="1" lang="ja-JP" altLang="en-US" sz="1400" dirty="0"/>
                    </a:p>
                  </a:txBody>
                  <a:tcPr marL="36000" marR="36000" anchor="ctr"/>
                </a:tc>
                <a:tc>
                  <a:txBody>
                    <a:bodyPr/>
                    <a:lstStyle/>
                    <a:p>
                      <a:pPr algn="ctr"/>
                      <a:r>
                        <a:rPr kumimoji="1" lang="en-US" altLang="ja-JP" sz="1400" dirty="0" smtClean="0"/>
                        <a:t>1.9%</a:t>
                      </a:r>
                      <a:endParaRPr kumimoji="1" lang="ja-JP" altLang="en-US" sz="1400" dirty="0"/>
                    </a:p>
                  </a:txBody>
                  <a:tcPr marL="36000" marR="36000" anchor="ctr"/>
                </a:tc>
                <a:tc>
                  <a:txBody>
                    <a:bodyPr/>
                    <a:lstStyle/>
                    <a:p>
                      <a:pPr algn="ctr"/>
                      <a:r>
                        <a:rPr kumimoji="1" lang="en-US" altLang="ja-JP" sz="1400" dirty="0" smtClean="0"/>
                        <a:t>1.1%</a:t>
                      </a:r>
                      <a:endParaRPr kumimoji="1" lang="ja-JP" altLang="en-US" sz="1400" dirty="0"/>
                    </a:p>
                  </a:txBody>
                  <a:tcPr marL="36000" marR="36000" anchor="ctr"/>
                </a:tc>
                <a:tc>
                  <a:txBody>
                    <a:bodyPr/>
                    <a:lstStyle/>
                    <a:p>
                      <a:pPr algn="ctr"/>
                      <a:r>
                        <a:rPr kumimoji="1" lang="en-US" altLang="ja-JP" sz="1400" dirty="0" smtClean="0"/>
                        <a:t>0.3%</a:t>
                      </a:r>
                      <a:endParaRPr kumimoji="1" lang="ja-JP" altLang="en-US" sz="1400" dirty="0"/>
                    </a:p>
                  </a:txBody>
                  <a:tcPr marL="36000" marR="36000" anchor="ctr"/>
                </a:tc>
                <a:tc>
                  <a:txBody>
                    <a:bodyPr/>
                    <a:lstStyle/>
                    <a:p>
                      <a:pPr algn="ctr"/>
                      <a:r>
                        <a:rPr kumimoji="1" lang="en-US" altLang="ja-JP" sz="1400" dirty="0" smtClean="0"/>
                        <a:t>0.3%</a:t>
                      </a:r>
                      <a:endParaRPr kumimoji="1" lang="ja-JP" altLang="en-US" sz="1400" dirty="0"/>
                    </a:p>
                  </a:txBody>
                  <a:tcPr marL="36000" marR="36000" anchor="ctr"/>
                </a:tc>
                <a:tc>
                  <a:txBody>
                    <a:bodyPr/>
                    <a:lstStyle/>
                    <a:p>
                      <a:pPr algn="ctr"/>
                      <a:r>
                        <a:rPr kumimoji="1" lang="en-US" altLang="ja-JP" sz="1400" dirty="0" smtClean="0"/>
                        <a:t>0.1%</a:t>
                      </a:r>
                      <a:endParaRPr kumimoji="1" lang="ja-JP" altLang="en-US" sz="1400" dirty="0"/>
                    </a:p>
                  </a:txBody>
                  <a:tcPr marL="36000" marR="36000" anchor="ctr"/>
                </a:tc>
              </a:tr>
            </a:tbl>
          </a:graphicData>
        </a:graphic>
      </p:graphicFrame>
      <p:sp>
        <p:nvSpPr>
          <p:cNvPr id="9" name="テキスト ボックス 8"/>
          <p:cNvSpPr txBox="1"/>
          <p:nvPr/>
        </p:nvSpPr>
        <p:spPr>
          <a:xfrm>
            <a:off x="252151" y="899033"/>
            <a:ext cx="9651891" cy="369332"/>
          </a:xfrm>
          <a:prstGeom prst="rect">
            <a:avLst/>
          </a:prstGeom>
          <a:noFill/>
        </p:spPr>
        <p:txBody>
          <a:bodyPr wrap="square" rtlCol="0">
            <a:spAutoFit/>
          </a:bodyPr>
          <a:lstStyle/>
          <a:p>
            <a:pPr fontAlgn="base">
              <a:spcBef>
                <a:spcPct val="0"/>
              </a:spcBef>
              <a:spcAft>
                <a:spcPct val="0"/>
              </a:spcAft>
            </a:pPr>
            <a:r>
              <a:rPr lang="ja-JP" altLang="en-US" dirty="0" smtClean="0">
                <a:solidFill>
                  <a:prstClr val="black"/>
                </a:solidFill>
                <a:latin typeface="Arial" pitchFamily="34" charset="0"/>
              </a:rPr>
              <a:t>（１）保険料段階数別の保険者数</a:t>
            </a:r>
            <a:endParaRPr lang="ja-JP" altLang="en-US" sz="1400" dirty="0">
              <a:solidFill>
                <a:prstClr val="black"/>
              </a:solidFill>
              <a:latin typeface="Arial" pitchFamily="34" charset="0"/>
            </a:endParaRPr>
          </a:p>
        </p:txBody>
      </p:sp>
      <p:sp>
        <p:nvSpPr>
          <p:cNvPr id="12" name="テキスト ボックス 11"/>
          <p:cNvSpPr txBox="1"/>
          <p:nvPr/>
        </p:nvSpPr>
        <p:spPr>
          <a:xfrm>
            <a:off x="646797" y="4140375"/>
            <a:ext cx="9285504" cy="584775"/>
          </a:xfrm>
          <a:prstGeom prst="rect">
            <a:avLst/>
          </a:prstGeom>
          <a:noFill/>
          <a:ln>
            <a:noFill/>
          </a:ln>
        </p:spPr>
        <p:txBody>
          <a:bodyPr wrap="square" rtlCol="0">
            <a:spAutoFit/>
          </a:bodyPr>
          <a:lstStyle/>
          <a:p>
            <a:pPr marL="269875" indent="-269875" fontAlgn="base">
              <a:spcBef>
                <a:spcPct val="0"/>
              </a:spcBef>
              <a:spcAft>
                <a:spcPct val="0"/>
              </a:spcAft>
            </a:pPr>
            <a:r>
              <a:rPr lang="ja-JP" altLang="en-US" sz="1600" dirty="0" smtClean="0">
                <a:solidFill>
                  <a:prstClr val="black"/>
                </a:solidFill>
                <a:latin typeface="Arial" pitchFamily="34" charset="0"/>
              </a:rPr>
              <a:t>・</a:t>
            </a:r>
            <a:r>
              <a:rPr lang="en-US" altLang="ja-JP" sz="1600" dirty="0" smtClean="0">
                <a:solidFill>
                  <a:prstClr val="black"/>
                </a:solidFill>
                <a:latin typeface="Arial" pitchFamily="34" charset="0"/>
              </a:rPr>
              <a:t>1253</a:t>
            </a:r>
            <a:r>
              <a:rPr lang="ja-JP" altLang="en-US" sz="1600" dirty="0" smtClean="0">
                <a:solidFill>
                  <a:prstClr val="black"/>
                </a:solidFill>
                <a:latin typeface="Arial" pitchFamily="34" charset="0"/>
              </a:rPr>
              <a:t>保険者で設定（全体の約</a:t>
            </a:r>
            <a:r>
              <a:rPr lang="en-US" altLang="ja-JP" sz="1600" dirty="0" smtClean="0">
                <a:solidFill>
                  <a:prstClr val="black"/>
                </a:solidFill>
                <a:latin typeface="Arial" pitchFamily="34" charset="0"/>
              </a:rPr>
              <a:t>79</a:t>
            </a:r>
            <a:r>
              <a:rPr lang="ja-JP" altLang="en-US" sz="1600" dirty="0" smtClean="0">
                <a:solidFill>
                  <a:prstClr val="black"/>
                </a:solidFill>
                <a:latin typeface="Arial" pitchFamily="34" charset="0"/>
              </a:rPr>
              <a:t>％）</a:t>
            </a:r>
            <a:endParaRPr lang="en-US" altLang="ja-JP" sz="1600" dirty="0" smtClean="0">
              <a:solidFill>
                <a:prstClr val="black"/>
              </a:solidFill>
              <a:latin typeface="Arial" pitchFamily="34" charset="0"/>
            </a:endParaRPr>
          </a:p>
          <a:p>
            <a:pPr marL="87313" indent="-87313" algn="just" fontAlgn="base">
              <a:spcBef>
                <a:spcPct val="0"/>
              </a:spcBef>
              <a:spcAft>
                <a:spcPct val="0"/>
              </a:spcAft>
              <a:tabLst>
                <a:tab pos="271463" algn="l"/>
              </a:tabLst>
            </a:pPr>
            <a:r>
              <a:rPr lang="ja-JP" altLang="en-US" sz="1600" dirty="0" smtClean="0">
                <a:solidFill>
                  <a:prstClr val="black"/>
                </a:solidFill>
                <a:latin typeface="Arial" pitchFamily="34" charset="0"/>
              </a:rPr>
              <a:t>・特例第４段階（年金収入等</a:t>
            </a:r>
            <a:r>
              <a:rPr lang="en-US" altLang="ja-JP" sz="1600" dirty="0" smtClean="0">
                <a:solidFill>
                  <a:prstClr val="black"/>
                </a:solidFill>
                <a:latin typeface="Arial" pitchFamily="34" charset="0"/>
              </a:rPr>
              <a:t>80</a:t>
            </a:r>
            <a:r>
              <a:rPr lang="ja-JP" altLang="en-US" sz="1600" dirty="0" smtClean="0">
                <a:solidFill>
                  <a:prstClr val="black"/>
                </a:solidFill>
                <a:latin typeface="Arial" pitchFamily="34" charset="0"/>
              </a:rPr>
              <a:t>万円以下）は、第４期（平成２１年度～）から設定可能とした。</a:t>
            </a:r>
            <a:endParaRPr lang="ja-JP" altLang="en-US" sz="1600" dirty="0">
              <a:solidFill>
                <a:prstClr val="black"/>
              </a:solidFill>
              <a:latin typeface="Arial" pitchFamily="34" charset="0"/>
            </a:endParaRPr>
          </a:p>
        </p:txBody>
      </p:sp>
      <p:sp>
        <p:nvSpPr>
          <p:cNvPr id="13" name="テキスト ボックス 12"/>
          <p:cNvSpPr txBox="1"/>
          <p:nvPr/>
        </p:nvSpPr>
        <p:spPr>
          <a:xfrm>
            <a:off x="848544" y="2761764"/>
            <a:ext cx="8553400" cy="523220"/>
          </a:xfrm>
          <a:prstGeom prst="rect">
            <a:avLst/>
          </a:prstGeom>
          <a:noFill/>
        </p:spPr>
        <p:txBody>
          <a:bodyPr wrap="square" rtlCol="0">
            <a:spAutoFit/>
          </a:bodyPr>
          <a:lstStyle/>
          <a:p>
            <a:pPr marL="174625" indent="-174625" fontAlgn="base">
              <a:spcBef>
                <a:spcPct val="0"/>
              </a:spcBef>
              <a:spcAft>
                <a:spcPct val="0"/>
              </a:spcAft>
            </a:pPr>
            <a:r>
              <a:rPr lang="en-US" altLang="ja-JP" sz="1400" dirty="0" smtClean="0">
                <a:solidFill>
                  <a:prstClr val="black"/>
                </a:solidFill>
                <a:latin typeface="Arial" pitchFamily="34" charset="0"/>
              </a:rPr>
              <a:t>※</a:t>
            </a:r>
            <a:r>
              <a:rPr lang="ja-JP" altLang="en-US" sz="1400" dirty="0" smtClean="0">
                <a:solidFill>
                  <a:prstClr val="black"/>
                </a:solidFill>
                <a:latin typeface="Arial" pitchFamily="34" charset="0"/>
              </a:rPr>
              <a:t>制度発足当初は５段階制を標準（最上位に１段追加して６段階も可能）であったが、平成１８年４月から、第２段階を細分化して６段階制を標準とするとともに、上位段階の多段階設定を可能とした。</a:t>
            </a:r>
            <a:endParaRPr lang="ja-JP" altLang="en-US" sz="1400" dirty="0">
              <a:solidFill>
                <a:prstClr val="black"/>
              </a:solidFill>
              <a:latin typeface="Arial" pitchFamily="34" charset="0"/>
            </a:endParaRPr>
          </a:p>
        </p:txBody>
      </p:sp>
      <p:sp>
        <p:nvSpPr>
          <p:cNvPr id="14" name="テキスト ボックス 13"/>
          <p:cNvSpPr txBox="1"/>
          <p:nvPr/>
        </p:nvSpPr>
        <p:spPr>
          <a:xfrm>
            <a:off x="592377" y="5373256"/>
            <a:ext cx="9361715" cy="584775"/>
          </a:xfrm>
          <a:prstGeom prst="rect">
            <a:avLst/>
          </a:prstGeom>
          <a:noFill/>
          <a:ln>
            <a:noFill/>
          </a:ln>
        </p:spPr>
        <p:txBody>
          <a:bodyPr wrap="square" rtlCol="0">
            <a:spAutoFit/>
          </a:bodyPr>
          <a:lstStyle/>
          <a:p>
            <a:pPr fontAlgn="base">
              <a:spcBef>
                <a:spcPct val="0"/>
              </a:spcBef>
              <a:spcAft>
                <a:spcPct val="0"/>
              </a:spcAft>
            </a:pPr>
            <a:r>
              <a:rPr lang="ja-JP" altLang="en-US" sz="1600" dirty="0" smtClean="0">
                <a:solidFill>
                  <a:prstClr val="black"/>
                </a:solidFill>
                <a:latin typeface="Arial" pitchFamily="34" charset="0"/>
              </a:rPr>
              <a:t>・</a:t>
            </a:r>
            <a:r>
              <a:rPr lang="en-US" altLang="ja-JP" sz="1600" dirty="0" smtClean="0">
                <a:solidFill>
                  <a:prstClr val="black"/>
                </a:solidFill>
                <a:latin typeface="Arial" pitchFamily="34" charset="0"/>
              </a:rPr>
              <a:t>815</a:t>
            </a:r>
            <a:r>
              <a:rPr lang="ja-JP" altLang="en-US" sz="1600" dirty="0" smtClean="0">
                <a:solidFill>
                  <a:prstClr val="black"/>
                </a:solidFill>
                <a:latin typeface="Arial" pitchFamily="34" charset="0"/>
              </a:rPr>
              <a:t>保険者で設定（全体の約</a:t>
            </a:r>
            <a:r>
              <a:rPr lang="en-US" altLang="ja-JP" sz="1600" dirty="0" smtClean="0">
                <a:solidFill>
                  <a:prstClr val="black"/>
                </a:solidFill>
                <a:latin typeface="Arial" pitchFamily="34" charset="0"/>
              </a:rPr>
              <a:t>52</a:t>
            </a:r>
            <a:r>
              <a:rPr lang="ja-JP" altLang="en-US" sz="1600" dirty="0" smtClean="0">
                <a:solidFill>
                  <a:prstClr val="black"/>
                </a:solidFill>
                <a:latin typeface="Arial" pitchFamily="34" charset="0"/>
              </a:rPr>
              <a:t>％）</a:t>
            </a:r>
            <a:endParaRPr lang="en-US" altLang="ja-JP" sz="1600" dirty="0" smtClean="0">
              <a:solidFill>
                <a:prstClr val="black"/>
              </a:solidFill>
              <a:latin typeface="Arial" pitchFamily="34" charset="0"/>
            </a:endParaRPr>
          </a:p>
          <a:p>
            <a:pPr marL="87313" indent="-87313" algn="just" fontAlgn="base">
              <a:spcBef>
                <a:spcPct val="0"/>
              </a:spcBef>
              <a:spcAft>
                <a:spcPct val="0"/>
              </a:spcAft>
            </a:pPr>
            <a:r>
              <a:rPr lang="ja-JP" altLang="en-US" sz="1600" dirty="0" smtClean="0">
                <a:solidFill>
                  <a:prstClr val="black"/>
                </a:solidFill>
                <a:latin typeface="Arial" pitchFamily="34" charset="0"/>
              </a:rPr>
              <a:t>・特例第</a:t>
            </a:r>
            <a:r>
              <a:rPr lang="en-US" altLang="ja-JP" sz="1600" dirty="0" smtClean="0">
                <a:solidFill>
                  <a:prstClr val="black"/>
                </a:solidFill>
                <a:latin typeface="Arial" pitchFamily="34" charset="0"/>
              </a:rPr>
              <a:t>3</a:t>
            </a:r>
            <a:r>
              <a:rPr lang="ja-JP" altLang="en-US" sz="1600" dirty="0" smtClean="0">
                <a:solidFill>
                  <a:prstClr val="black"/>
                </a:solidFill>
                <a:latin typeface="Arial" pitchFamily="34" charset="0"/>
              </a:rPr>
              <a:t>段階（年金収入等</a:t>
            </a:r>
            <a:r>
              <a:rPr lang="en-US" altLang="ja-JP" sz="1600" dirty="0" smtClean="0">
                <a:solidFill>
                  <a:prstClr val="black"/>
                </a:solidFill>
                <a:latin typeface="Arial" pitchFamily="34" charset="0"/>
              </a:rPr>
              <a:t>120</a:t>
            </a:r>
            <a:r>
              <a:rPr lang="ja-JP" altLang="en-US" sz="1600" dirty="0" smtClean="0">
                <a:solidFill>
                  <a:prstClr val="black"/>
                </a:solidFill>
                <a:latin typeface="Arial" pitchFamily="34" charset="0"/>
              </a:rPr>
              <a:t>万円以下）は、新たに第</a:t>
            </a:r>
            <a:r>
              <a:rPr lang="en-US" altLang="ja-JP" sz="1600" dirty="0" smtClean="0">
                <a:solidFill>
                  <a:prstClr val="black"/>
                </a:solidFill>
                <a:latin typeface="Arial" pitchFamily="34" charset="0"/>
              </a:rPr>
              <a:t>5</a:t>
            </a:r>
            <a:r>
              <a:rPr lang="ja-JP" altLang="en-US" sz="1600" dirty="0" smtClean="0">
                <a:solidFill>
                  <a:prstClr val="black"/>
                </a:solidFill>
                <a:latin typeface="Arial" pitchFamily="34" charset="0"/>
              </a:rPr>
              <a:t>期（平成</a:t>
            </a:r>
            <a:r>
              <a:rPr lang="en-US" altLang="ja-JP" sz="1600" dirty="0" smtClean="0">
                <a:solidFill>
                  <a:prstClr val="black"/>
                </a:solidFill>
                <a:latin typeface="Arial" pitchFamily="34" charset="0"/>
              </a:rPr>
              <a:t>24</a:t>
            </a:r>
            <a:r>
              <a:rPr lang="ja-JP" altLang="en-US" sz="1600" dirty="0" smtClean="0">
                <a:solidFill>
                  <a:prstClr val="black"/>
                </a:solidFill>
                <a:latin typeface="Arial" pitchFamily="34" charset="0"/>
              </a:rPr>
              <a:t>年度～）から設定可能とした。</a:t>
            </a:r>
            <a:endParaRPr lang="en-US" altLang="ja-JP" sz="1600" dirty="0" smtClean="0">
              <a:solidFill>
                <a:prstClr val="black"/>
              </a:solidFill>
              <a:latin typeface="Arial" pitchFamily="34" charset="0"/>
            </a:endParaRPr>
          </a:p>
        </p:txBody>
      </p:sp>
      <p:sp>
        <p:nvSpPr>
          <p:cNvPr id="16" name="テキスト ボックス 15"/>
          <p:cNvSpPr txBox="1"/>
          <p:nvPr/>
        </p:nvSpPr>
        <p:spPr>
          <a:xfrm>
            <a:off x="848544" y="2477462"/>
            <a:ext cx="9152878" cy="307777"/>
          </a:xfrm>
          <a:prstGeom prst="rect">
            <a:avLst/>
          </a:prstGeom>
          <a:noFill/>
        </p:spPr>
        <p:txBody>
          <a:bodyPr wrap="square" rtlCol="0">
            <a:spAutoFit/>
          </a:bodyPr>
          <a:lstStyle/>
          <a:p>
            <a:pPr marL="174625" indent="-174625" fontAlgn="base">
              <a:spcBef>
                <a:spcPct val="0"/>
              </a:spcBef>
              <a:spcAft>
                <a:spcPct val="0"/>
              </a:spcAft>
            </a:pPr>
            <a:r>
              <a:rPr lang="en-US" altLang="ja-JP" sz="1400" dirty="0" smtClean="0">
                <a:solidFill>
                  <a:prstClr val="black"/>
                </a:solidFill>
                <a:latin typeface="Arial" pitchFamily="34" charset="0"/>
              </a:rPr>
              <a:t>※</a:t>
            </a:r>
            <a:r>
              <a:rPr lang="ja-JP" altLang="en-US" sz="1400" dirty="0" smtClean="0">
                <a:solidFill>
                  <a:prstClr val="black"/>
                </a:solidFill>
                <a:latin typeface="Arial" pitchFamily="34" charset="0"/>
              </a:rPr>
              <a:t>平成</a:t>
            </a:r>
            <a:r>
              <a:rPr lang="en-US" altLang="ja-JP" sz="1400" dirty="0" smtClean="0">
                <a:solidFill>
                  <a:prstClr val="black"/>
                </a:solidFill>
                <a:latin typeface="Arial" pitchFamily="34" charset="0"/>
              </a:rPr>
              <a:t>24</a:t>
            </a:r>
            <a:r>
              <a:rPr lang="ja-JP" altLang="en-US" sz="1400" dirty="0" smtClean="0">
                <a:solidFill>
                  <a:prstClr val="black"/>
                </a:solidFill>
                <a:latin typeface="Arial" pitchFamily="34" charset="0"/>
              </a:rPr>
              <a:t>年４月１日現在の</a:t>
            </a:r>
            <a:r>
              <a:rPr lang="en-US" altLang="ja-JP" sz="1400" dirty="0" smtClean="0">
                <a:solidFill>
                  <a:prstClr val="black"/>
                </a:solidFill>
                <a:latin typeface="Arial" pitchFamily="34" charset="0"/>
              </a:rPr>
              <a:t>1580</a:t>
            </a:r>
            <a:r>
              <a:rPr lang="ja-JP" altLang="en-US" sz="1400" dirty="0" smtClean="0">
                <a:solidFill>
                  <a:prstClr val="black"/>
                </a:solidFill>
                <a:latin typeface="Arial" pitchFamily="34" charset="0"/>
              </a:rPr>
              <a:t>保険者を対象。</a:t>
            </a:r>
            <a:endParaRPr lang="ja-JP" altLang="en-US" sz="1400" dirty="0">
              <a:solidFill>
                <a:prstClr val="black"/>
              </a:solidFill>
              <a:latin typeface="Arial" pitchFamily="34" charset="0"/>
            </a:endParaRPr>
          </a:p>
        </p:txBody>
      </p:sp>
      <p:sp>
        <p:nvSpPr>
          <p:cNvPr id="11" name="正方形/長方形 10"/>
          <p:cNvSpPr/>
          <p:nvPr/>
        </p:nvSpPr>
        <p:spPr>
          <a:xfrm rot="5400000">
            <a:off x="-159568" y="6174055"/>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69043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72019" y="116632"/>
            <a:ext cx="6609184" cy="357460"/>
          </a:xfrm>
          <a:noFill/>
        </p:spPr>
        <p:txBody>
          <a:bodyPr>
            <a:noAutofit/>
          </a:bodyPr>
          <a:lstStyle/>
          <a:p>
            <a:pPr algn="l"/>
            <a:r>
              <a:rPr kumimoji="1" lang="ja-JP" altLang="en-US" sz="1800" dirty="0" smtClean="0">
                <a:latin typeface="+mn-ea"/>
                <a:ea typeface="+mn-ea"/>
              </a:rPr>
              <a:t>（</a:t>
            </a:r>
            <a:r>
              <a:rPr lang="ja-JP" altLang="en-US" sz="1800" dirty="0" smtClean="0">
                <a:latin typeface="+mn-ea"/>
                <a:ea typeface="+mn-ea"/>
              </a:rPr>
              <a:t>４</a:t>
            </a:r>
            <a:r>
              <a:rPr kumimoji="1" lang="ja-JP" altLang="en-US" sz="1800" dirty="0" smtClean="0">
                <a:latin typeface="+mn-ea"/>
                <a:ea typeface="+mn-ea"/>
              </a:rPr>
              <a:t>）第４段階以下の各段階の基準額に乗じる割合別の保険者数</a:t>
            </a:r>
            <a:endParaRPr kumimoji="1" lang="ja-JP" altLang="en-US" sz="1800" dirty="0">
              <a:latin typeface="+mn-ea"/>
              <a:ea typeface="+mn-ea"/>
            </a:endParaRPr>
          </a:p>
        </p:txBody>
      </p:sp>
      <p:graphicFrame>
        <p:nvGraphicFramePr>
          <p:cNvPr id="5" name="表 4"/>
          <p:cNvGraphicFramePr>
            <a:graphicFrameLocks noGrp="1"/>
          </p:cNvGraphicFramePr>
          <p:nvPr/>
        </p:nvGraphicFramePr>
        <p:xfrm>
          <a:off x="416497" y="620688"/>
          <a:ext cx="8913794" cy="5591718"/>
        </p:xfrm>
        <a:graphic>
          <a:graphicData uri="http://schemas.openxmlformats.org/drawingml/2006/table">
            <a:tbl>
              <a:tblPr firstRow="1" bandRow="1">
                <a:tableStyleId>{5940675A-B579-460E-94D1-54222C63F5DA}</a:tableStyleId>
              </a:tblPr>
              <a:tblGrid>
                <a:gridCol w="828000"/>
                <a:gridCol w="381782"/>
                <a:gridCol w="1224000"/>
                <a:gridCol w="540001"/>
                <a:gridCol w="540001"/>
                <a:gridCol w="540001"/>
                <a:gridCol w="540001"/>
                <a:gridCol w="540001"/>
                <a:gridCol w="540001"/>
                <a:gridCol w="540001"/>
                <a:gridCol w="540001"/>
                <a:gridCol w="540001"/>
                <a:gridCol w="540001"/>
                <a:gridCol w="540001"/>
                <a:gridCol w="540001"/>
              </a:tblGrid>
              <a:tr h="878122">
                <a:tc gridSpan="3">
                  <a:txBody>
                    <a:bodyPr/>
                    <a:lstStyle/>
                    <a:p>
                      <a:pPr algn="ctr"/>
                      <a:endParaRPr kumimoji="1" lang="ja-JP" altLang="en-US" dirty="0"/>
                    </a:p>
                  </a:txBody>
                  <a:tcPr marL="99060" marR="99060" anchor="ctr"/>
                </a:tc>
                <a:tc hMerge="1">
                  <a:txBody>
                    <a:bodyPr/>
                    <a:lstStyle/>
                    <a:p>
                      <a:pPr algn="ctr"/>
                      <a:endParaRPr kumimoji="1" lang="ja-JP" altLang="en-US" sz="1600" dirty="0"/>
                    </a:p>
                  </a:txBody>
                  <a:tcPr marL="36000" marR="36000" anchor="ctr"/>
                </a:tc>
                <a:tc hMerge="1">
                  <a:txBody>
                    <a:bodyPr/>
                    <a:lstStyle/>
                    <a:p>
                      <a:pPr algn="ctr"/>
                      <a:endParaRPr kumimoji="1" lang="ja-JP" altLang="en-US" sz="1600" dirty="0"/>
                    </a:p>
                  </a:txBody>
                  <a:tcPr marL="36000" marR="36000" anchor="ctr"/>
                </a:tc>
                <a:tc>
                  <a:txBody>
                    <a:bodyPr/>
                    <a:lstStyle/>
                    <a:p>
                      <a:pPr algn="ctr"/>
                      <a:r>
                        <a:rPr kumimoji="1" lang="en-US" altLang="ja-JP" sz="1600" dirty="0" smtClean="0"/>
                        <a:t>0.3</a:t>
                      </a:r>
                    </a:p>
                    <a:p>
                      <a:pPr algn="ctr"/>
                      <a:r>
                        <a:rPr kumimoji="1" lang="ja-JP" altLang="en-US" sz="1600" dirty="0" smtClean="0"/>
                        <a:t>未満</a:t>
                      </a:r>
                      <a:endParaRPr kumimoji="1" lang="ja-JP" altLang="en-US" sz="1600" dirty="0"/>
                    </a:p>
                  </a:txBody>
                  <a:tcPr marL="36000" marR="36000" anchor="ctr"/>
                </a:tc>
                <a:tc>
                  <a:txBody>
                    <a:bodyPr/>
                    <a:lstStyle/>
                    <a:p>
                      <a:pPr algn="ctr"/>
                      <a:r>
                        <a:rPr kumimoji="1" lang="en-US" altLang="ja-JP" sz="1600" dirty="0" smtClean="0"/>
                        <a:t>0.3</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0.4</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0.5</a:t>
                      </a:r>
                      <a:endParaRPr kumimoji="1" lang="ja-JP" altLang="en-US" sz="1600" dirty="0"/>
                    </a:p>
                  </a:txBody>
                  <a:tcPr marL="36000" marR="36000" anchor="ctr">
                    <a:lnB w="19050" cap="flat" cmpd="sng" algn="ctr">
                      <a:solidFill>
                        <a:schemeClr val="tx1"/>
                      </a:solidFill>
                      <a:prstDash val="solid"/>
                      <a:round/>
                      <a:headEnd type="none" w="med" len="med"/>
                      <a:tailEnd type="none" w="med" len="med"/>
                    </a:lnB>
                  </a:tcPr>
                </a:tc>
                <a:tc>
                  <a:txBody>
                    <a:bodyPr/>
                    <a:lstStyle/>
                    <a:p>
                      <a:pPr algn="ctr"/>
                      <a:r>
                        <a:rPr kumimoji="1" lang="en-US" altLang="ja-JP" sz="1600" dirty="0" smtClean="0"/>
                        <a:t>0.5</a:t>
                      </a:r>
                    </a:p>
                    <a:p>
                      <a:pPr algn="ctr"/>
                      <a:r>
                        <a:rPr kumimoji="1" lang="ja-JP" altLang="en-US" sz="1600" dirty="0" smtClean="0"/>
                        <a:t>超</a:t>
                      </a:r>
                      <a:endParaRPr kumimoji="1" lang="en-US" altLang="ja-JP" sz="1600" dirty="0" smtClean="0"/>
                    </a:p>
                    <a:p>
                      <a:pPr algn="ctr"/>
                      <a:r>
                        <a:rPr kumimoji="1" lang="ja-JP" altLang="en-US" sz="1600" dirty="0" smtClean="0"/>
                        <a:t>～</a:t>
                      </a:r>
                      <a:endParaRPr kumimoji="1" lang="ja-JP" altLang="en-US" sz="1600" dirty="0"/>
                    </a:p>
                  </a:txBody>
                  <a:tcPr marL="36000" marR="36000" anchor="ctr"/>
                </a:tc>
                <a:tc>
                  <a:txBody>
                    <a:bodyPr/>
                    <a:lstStyle/>
                    <a:p>
                      <a:pPr algn="ctr"/>
                      <a:r>
                        <a:rPr kumimoji="1" lang="en-US" altLang="ja-JP" sz="1600" dirty="0" smtClean="0"/>
                        <a:t>0.6</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0.7</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0.75</a:t>
                      </a:r>
                      <a:endParaRPr kumimoji="1" lang="ja-JP" altLang="en-US" sz="1600" dirty="0"/>
                    </a:p>
                  </a:txBody>
                  <a:tcPr marL="36000" marR="36000" anchor="ctr"/>
                </a:tc>
                <a:tc>
                  <a:txBody>
                    <a:bodyPr/>
                    <a:lstStyle/>
                    <a:p>
                      <a:pPr algn="ctr"/>
                      <a:r>
                        <a:rPr kumimoji="1" lang="en-US" altLang="ja-JP" sz="1600" dirty="0" smtClean="0"/>
                        <a:t>0.75</a:t>
                      </a:r>
                    </a:p>
                    <a:p>
                      <a:pPr algn="ctr"/>
                      <a:r>
                        <a:rPr kumimoji="1" lang="ja-JP" altLang="en-US" sz="1600" dirty="0" smtClean="0"/>
                        <a:t>以上</a:t>
                      </a:r>
                      <a:endParaRPr kumimoji="1" lang="en-US" altLang="ja-JP" sz="1600" dirty="0" smtClean="0"/>
                    </a:p>
                    <a:p>
                      <a:pPr algn="ctr"/>
                      <a:r>
                        <a:rPr kumimoji="1" lang="ja-JP" altLang="en-US" sz="1600" dirty="0" smtClean="0"/>
                        <a:t>～</a:t>
                      </a:r>
                      <a:endParaRPr kumimoji="1" lang="ja-JP" altLang="en-US" sz="1600" dirty="0"/>
                    </a:p>
                  </a:txBody>
                  <a:tcPr marL="36000" marR="36000" anchor="ctr"/>
                </a:tc>
                <a:tc>
                  <a:txBody>
                    <a:bodyPr/>
                    <a:lstStyle/>
                    <a:p>
                      <a:pPr algn="ctr"/>
                      <a:r>
                        <a:rPr kumimoji="1" lang="en-US" altLang="ja-JP" sz="1600" dirty="0" smtClean="0"/>
                        <a:t>0.8</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0.9</a:t>
                      </a:r>
                    </a:p>
                    <a:p>
                      <a:pPr algn="ctr"/>
                      <a:r>
                        <a:rPr kumimoji="1" lang="ja-JP" altLang="en-US" sz="1600" dirty="0" smtClean="0"/>
                        <a:t>以上</a:t>
                      </a:r>
                      <a:endParaRPr kumimoji="1" lang="en-US" altLang="ja-JP" sz="1600" dirty="0" smtClean="0"/>
                    </a:p>
                    <a:p>
                      <a:pPr algn="ctr"/>
                      <a:r>
                        <a:rPr kumimoji="1" lang="ja-JP" altLang="en-US" sz="1600" dirty="0" smtClean="0"/>
                        <a:t>～</a:t>
                      </a: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r>
              <a:tr h="675479">
                <a:tc>
                  <a:txBody>
                    <a:bodyPr/>
                    <a:lstStyle/>
                    <a:p>
                      <a:pPr algn="ctr"/>
                      <a:r>
                        <a:rPr kumimoji="1" lang="ja-JP" altLang="en-US" sz="1600" dirty="0" smtClean="0"/>
                        <a:t>第１</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rowSpan="4">
                  <a:txBody>
                    <a:bodyPr/>
                    <a:lstStyle/>
                    <a:p>
                      <a:pPr algn="ctr"/>
                      <a:r>
                        <a:rPr kumimoji="1" lang="ja-JP" altLang="en-US" sz="1600" dirty="0" smtClean="0">
                          <a:latin typeface="ＭＳ ゴシック" pitchFamily="49" charset="-128"/>
                          <a:ea typeface="ＭＳ ゴシック" pitchFamily="49" charset="-128"/>
                        </a:rPr>
                        <a:t>世帯全員が非課税</a:t>
                      </a:r>
                      <a:endParaRPr kumimoji="1" lang="ja-JP" altLang="en-US" sz="1600" dirty="0">
                        <a:latin typeface="ＭＳ ゴシック" pitchFamily="49" charset="-128"/>
                        <a:ea typeface="ＭＳ ゴシック" pitchFamily="49" charset="-128"/>
                      </a:endParaRPr>
                    </a:p>
                  </a:txBody>
                  <a:tcPr marL="36000" marR="36000" vert="eaVert" anchor="ctr"/>
                </a:tc>
                <a:tc>
                  <a:txBody>
                    <a:bodyPr/>
                    <a:lstStyle/>
                    <a:p>
                      <a:pPr algn="ctr"/>
                      <a:r>
                        <a:rPr kumimoji="1" lang="ja-JP" altLang="en-US" sz="1600" dirty="0" smtClean="0"/>
                        <a:t>生保</a:t>
                      </a:r>
                      <a:endParaRPr kumimoji="1" lang="en-US" altLang="ja-JP" sz="1600" dirty="0" smtClean="0"/>
                    </a:p>
                    <a:p>
                      <a:pPr algn="ctr"/>
                      <a:r>
                        <a:rPr kumimoji="1" lang="ja-JP" altLang="en-US" sz="1600" dirty="0" smtClean="0"/>
                        <a:t>老福</a:t>
                      </a:r>
                      <a:endParaRPr kumimoji="1" lang="ja-JP" altLang="en-US" sz="1600" dirty="0"/>
                    </a:p>
                  </a:txBody>
                  <a:tcPr marL="36000" marR="36000" anchor="ctr"/>
                </a:tc>
                <a:tc>
                  <a:txBody>
                    <a:bodyPr/>
                    <a:lstStyle/>
                    <a:p>
                      <a:pPr algn="ctr"/>
                      <a:r>
                        <a:rPr kumimoji="1" lang="ja-JP" altLang="en-US" sz="1600" dirty="0" smtClean="0"/>
                        <a:t>７</a:t>
                      </a:r>
                      <a:endParaRPr kumimoji="1" lang="ja-JP" altLang="en-US" sz="1600" dirty="0"/>
                    </a:p>
                  </a:txBody>
                  <a:tcPr marL="36000" marR="36000" anchor="ctr"/>
                </a:tc>
                <a:tc>
                  <a:txBody>
                    <a:bodyPr/>
                    <a:lstStyle/>
                    <a:p>
                      <a:pPr algn="ctr"/>
                      <a:r>
                        <a:rPr kumimoji="1" lang="en-US" altLang="ja-JP" sz="1600" dirty="0" smtClean="0"/>
                        <a:t>18</a:t>
                      </a:r>
                      <a:endParaRPr kumimoji="1" lang="ja-JP" altLang="en-US" sz="1600" dirty="0"/>
                    </a:p>
                  </a:txBody>
                  <a:tcPr marL="36000" marR="36000" anchor="ctr"/>
                </a:tc>
                <a:tc>
                  <a:txBody>
                    <a:bodyPr/>
                    <a:lstStyle/>
                    <a:p>
                      <a:pPr algn="ctr"/>
                      <a:r>
                        <a:rPr kumimoji="1" lang="en-US" altLang="ja-JP" sz="1600" dirty="0" smtClean="0"/>
                        <a:t>202</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dirty="0" smtClean="0"/>
                        <a:t>標準</a:t>
                      </a:r>
                      <a:r>
                        <a:rPr kumimoji="1" lang="en-US" altLang="ja-JP" sz="1600" dirty="0" smtClean="0"/>
                        <a:t>1351</a:t>
                      </a:r>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endParaRPr kumimoji="1" lang="en-US" altLang="ja-JP" sz="1600" dirty="0" smtClean="0"/>
                    </a:p>
                  </a:txBody>
                  <a:tcPr marL="36000" marR="36000" anchor="ctr">
                    <a:lnL w="1905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２</a:t>
                      </a: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r>
              <a:tr h="675479">
                <a:tc>
                  <a:txBody>
                    <a:bodyPr/>
                    <a:lstStyle/>
                    <a:p>
                      <a:pPr algn="ctr"/>
                      <a:r>
                        <a:rPr kumimoji="1" lang="ja-JP" altLang="en-US" sz="1600" dirty="0" smtClean="0"/>
                        <a:t>第２</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algn="l"/>
                      <a:r>
                        <a:rPr kumimoji="1" lang="ja-JP" altLang="en-US" sz="1400" dirty="0" smtClean="0"/>
                        <a:t>本人年金収入</a:t>
                      </a:r>
                      <a:endParaRPr kumimoji="1" lang="en-US" altLang="ja-JP" sz="1400" dirty="0" smtClean="0"/>
                    </a:p>
                    <a:p>
                      <a:pPr algn="ctr"/>
                      <a:r>
                        <a:rPr kumimoji="1" lang="en-US" altLang="ja-JP" sz="1600" dirty="0" smtClean="0"/>
                        <a:t>80</a:t>
                      </a:r>
                      <a:r>
                        <a:rPr kumimoji="1" lang="ja-JP" altLang="en-US" sz="1600" dirty="0" smtClean="0"/>
                        <a:t>万円以下</a:t>
                      </a: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r>
                        <a:rPr kumimoji="1" lang="ja-JP" altLang="en-US" sz="1600" dirty="0" smtClean="0"/>
                        <a:t>７</a:t>
                      </a:r>
                      <a:endParaRPr kumimoji="1" lang="ja-JP" altLang="en-US" sz="1600" dirty="0"/>
                    </a:p>
                  </a:txBody>
                  <a:tcPr marL="36000" marR="36000" anchor="ctr"/>
                </a:tc>
                <a:tc>
                  <a:txBody>
                    <a:bodyPr/>
                    <a:lstStyle/>
                    <a:p>
                      <a:pPr algn="ctr"/>
                      <a:r>
                        <a:rPr kumimoji="1" lang="en-US" altLang="ja-JP" sz="1600" dirty="0" smtClean="0"/>
                        <a:t>139</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dirty="0" smtClean="0"/>
                        <a:t>標準</a:t>
                      </a:r>
                      <a:r>
                        <a:rPr kumimoji="1" lang="en-US" altLang="ja-JP" sz="1600" dirty="0" smtClean="0"/>
                        <a:t>1312</a:t>
                      </a:r>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r>
                        <a:rPr kumimoji="1" lang="en-US" altLang="ja-JP" sz="1600" dirty="0" smtClean="0"/>
                        <a:t> 35</a:t>
                      </a:r>
                    </a:p>
                  </a:txBody>
                  <a:tcPr marL="36000" marR="36000" anchor="ctr">
                    <a:lnL w="19050" cap="flat" cmpd="sng" algn="ctr">
                      <a:solidFill>
                        <a:schemeClr val="tx1"/>
                      </a:solidFill>
                      <a:prstDash val="solid"/>
                      <a:round/>
                      <a:headEnd type="none" w="med" len="med"/>
                      <a:tailEnd type="none" w="med" len="med"/>
                    </a:lnL>
                  </a:tcPr>
                </a:tc>
                <a:tc>
                  <a:txBody>
                    <a:bodyPr/>
                    <a:lstStyle/>
                    <a:p>
                      <a:pPr algn="ctr"/>
                      <a:r>
                        <a:rPr kumimoji="1" lang="en-US" altLang="ja-JP" sz="1600" dirty="0" smtClean="0"/>
                        <a:t>82</a:t>
                      </a:r>
                      <a:endParaRPr kumimoji="1" lang="ja-JP" altLang="en-US" sz="1600" dirty="0"/>
                    </a:p>
                  </a:txBody>
                  <a:tcPr marL="36000" marR="36000" anchor="ctr"/>
                </a:tc>
                <a:tc>
                  <a:txBody>
                    <a:bodyPr/>
                    <a:lstStyle/>
                    <a:p>
                      <a:pPr algn="ctr"/>
                      <a:r>
                        <a:rPr kumimoji="1" lang="ja-JP" altLang="en-US" sz="1600" dirty="0" smtClean="0"/>
                        <a:t>４</a:t>
                      </a:r>
                      <a:endParaRPr kumimoji="1" lang="ja-JP" altLang="en-US" sz="1600" dirty="0"/>
                    </a:p>
                  </a:txBody>
                  <a:tcPr marL="36000" marR="36000" anchor="ctr"/>
                </a:tc>
                <a:tc>
                  <a:txBody>
                    <a:bodyPr/>
                    <a:lstStyle/>
                    <a:p>
                      <a:pPr algn="ctr"/>
                      <a:endParaRPr kumimoji="1" lang="ja-JP" altLang="en-US" sz="1600"/>
                    </a:p>
                  </a:txBody>
                  <a:tcPr marL="36000" marR="36000" anchor="ctr">
                    <a:lnB w="19050" cap="flat" cmpd="sng" algn="ctr">
                      <a:solidFill>
                        <a:schemeClr val="tx1"/>
                      </a:solidFill>
                      <a:prstDash val="solid"/>
                      <a:round/>
                      <a:headEnd type="none" w="med" len="med"/>
                      <a:tailEnd type="none" w="med" len="med"/>
                    </a:lnB>
                  </a:tcP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r>
              <a:tr h="1279952">
                <a:tc>
                  <a:txBody>
                    <a:bodyPr/>
                    <a:lstStyle/>
                    <a:p>
                      <a:pPr algn="ctr"/>
                      <a:r>
                        <a:rPr kumimoji="1" lang="ja-JP" altLang="en-US" sz="1600" dirty="0" smtClean="0"/>
                        <a:t>特例第３段階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algn="ctr"/>
                      <a:r>
                        <a:rPr kumimoji="1" lang="en-US" altLang="ja-JP" sz="1600" dirty="0" smtClean="0"/>
                        <a:t>80</a:t>
                      </a:r>
                      <a:r>
                        <a:rPr kumimoji="1" lang="ja-JP" altLang="en-US" sz="1600" dirty="0" smtClean="0"/>
                        <a:t>万円超</a:t>
                      </a:r>
                      <a:endParaRPr kumimoji="1" lang="en-US" altLang="ja-JP" sz="1600" dirty="0" smtClean="0"/>
                    </a:p>
                    <a:p>
                      <a:pPr algn="ctr"/>
                      <a:r>
                        <a:rPr kumimoji="1" lang="en-US" altLang="ja-JP" sz="1600" dirty="0" smtClean="0"/>
                        <a:t>120</a:t>
                      </a:r>
                      <a:r>
                        <a:rPr kumimoji="1" lang="ja-JP" altLang="en-US" sz="1600" dirty="0" smtClean="0"/>
                        <a:t>万円以下</a:t>
                      </a: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endParaRPr kumimoji="1" lang="ja-JP" altLang="en-US" sz="1600" dirty="0"/>
                    </a:p>
                  </a:txBody>
                  <a:tcPr marL="36000" marR="36000" anchor="ctr">
                    <a:lnT w="19050" cap="flat" cmpd="sng" algn="ctr">
                      <a:solidFill>
                        <a:schemeClr val="tx1"/>
                      </a:solidFill>
                      <a:prstDash val="solid"/>
                      <a:round/>
                      <a:headEnd type="none" w="med" len="med"/>
                      <a:tailEnd type="none" w="med" len="med"/>
                    </a:lnT>
                  </a:tcPr>
                </a:tc>
                <a:tc>
                  <a:txBody>
                    <a:bodyPr/>
                    <a:lstStyle/>
                    <a:p>
                      <a:pPr algn="ctr"/>
                      <a:r>
                        <a:rPr kumimoji="1" lang="ja-JP" altLang="en-US" sz="1600" dirty="0" smtClean="0"/>
                        <a:t>８</a:t>
                      </a:r>
                      <a:endParaRPr kumimoji="1" lang="ja-JP" altLang="en-US" sz="1600" dirty="0"/>
                    </a:p>
                  </a:txBody>
                  <a:tcPr marL="36000" marR="36000" anchor="ctr"/>
                </a:tc>
                <a:tc>
                  <a:txBody>
                    <a:bodyPr/>
                    <a:lstStyle/>
                    <a:p>
                      <a:pPr algn="ctr"/>
                      <a:r>
                        <a:rPr kumimoji="1" lang="en-US" altLang="ja-JP" sz="1600" dirty="0" smtClean="0"/>
                        <a:t>545</a:t>
                      </a:r>
                      <a:endParaRPr kumimoji="1" lang="ja-JP" altLang="en-US" sz="1600" dirty="0"/>
                    </a:p>
                  </a:txBody>
                  <a:tcPr marL="36000" marR="36000" anchor="ctr"/>
                </a:tc>
                <a:tc>
                  <a:txBody>
                    <a:bodyPr/>
                    <a:lstStyle/>
                    <a:p>
                      <a:pPr algn="ctr"/>
                      <a:r>
                        <a:rPr kumimoji="1" lang="en-US" altLang="ja-JP" sz="1600" dirty="0" smtClean="0"/>
                        <a:t>256</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l"/>
                      <a:r>
                        <a:rPr kumimoji="1" lang="ja-JP" altLang="en-US" sz="1200" dirty="0" smtClean="0"/>
                        <a:t>特例</a:t>
                      </a:r>
                      <a:endParaRPr kumimoji="1" lang="en-US" altLang="ja-JP" sz="1200" dirty="0" smtClean="0"/>
                    </a:p>
                    <a:p>
                      <a:pPr algn="l"/>
                      <a:r>
                        <a:rPr kumimoji="1" lang="ja-JP" altLang="en-US" sz="1200" dirty="0" smtClean="0"/>
                        <a:t>未設定</a:t>
                      </a:r>
                      <a:endParaRPr kumimoji="1" lang="en-US" altLang="ja-JP" sz="1200" dirty="0" smtClean="0"/>
                    </a:p>
                    <a:p>
                      <a:pPr algn="ctr"/>
                      <a:r>
                        <a:rPr kumimoji="1" lang="en-US" altLang="ja-JP" sz="1600" dirty="0" smtClean="0"/>
                        <a:t>765</a:t>
                      </a:r>
                    </a:p>
                    <a:p>
                      <a:pPr algn="l"/>
                      <a:r>
                        <a:rPr kumimoji="1" lang="ja-JP" altLang="en-US" sz="1200" dirty="0" smtClean="0"/>
                        <a:t>特例</a:t>
                      </a:r>
                      <a:endParaRPr kumimoji="1" lang="en-US" altLang="ja-JP" sz="1200" dirty="0" smtClean="0"/>
                    </a:p>
                    <a:p>
                      <a:pPr algn="l"/>
                      <a:r>
                        <a:rPr kumimoji="1" lang="ja-JP" altLang="en-US" sz="1200" dirty="0" smtClean="0"/>
                        <a:t>設定</a:t>
                      </a:r>
                      <a:endParaRPr kumimoji="1" lang="en-US" altLang="ja-JP" sz="1200" dirty="0" smtClean="0"/>
                    </a:p>
                    <a:p>
                      <a:pPr algn="ctr"/>
                      <a:r>
                        <a:rPr kumimoji="1" lang="en-US" altLang="ja-JP" sz="1600" dirty="0" smtClean="0"/>
                        <a:t>5</a:t>
                      </a:r>
                      <a:endParaRPr kumimoji="1" lang="ja-JP" altLang="en-US" sz="1600" dirty="0" smtClean="0"/>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endParaRPr kumimoji="1" lang="ja-JP" altLang="en-US" sz="1600" dirty="0"/>
                    </a:p>
                  </a:txBody>
                  <a:tcPr marL="36000" marR="36000" anchor="ctr">
                    <a:lnL w="19050" cap="flat" cmpd="sng" algn="ctr">
                      <a:solidFill>
                        <a:schemeClr val="tx1"/>
                      </a:solidFill>
                      <a:prstDash val="solid"/>
                      <a:round/>
                      <a:headEnd type="none" w="med" len="med"/>
                      <a:tailEnd type="none" w="med" len="med"/>
                    </a:lnL>
                  </a:tcP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r>
              <a:tr h="675479">
                <a:tc>
                  <a:txBody>
                    <a:bodyPr/>
                    <a:lstStyle/>
                    <a:p>
                      <a:pPr algn="ctr"/>
                      <a:r>
                        <a:rPr kumimoji="1" lang="ja-JP" altLang="en-US" sz="1600" dirty="0" smtClean="0"/>
                        <a:t>第３</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120</a:t>
                      </a:r>
                      <a:r>
                        <a:rPr kumimoji="1" lang="ja-JP" altLang="en-US" sz="1600" dirty="0" smtClean="0"/>
                        <a:t>万円超</a:t>
                      </a: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r>
                        <a:rPr kumimoji="1" lang="ja-JP" altLang="en-US" sz="1600" dirty="0" smtClean="0"/>
                        <a:t>２</a:t>
                      </a:r>
                      <a:endParaRPr kumimoji="1" lang="ja-JP" altLang="en-US" sz="1600" dirty="0"/>
                    </a:p>
                  </a:txBody>
                  <a:tcPr marL="36000" marR="36000" anchor="ctr"/>
                </a:tc>
                <a:tc>
                  <a:txBody>
                    <a:bodyPr/>
                    <a:lstStyle/>
                    <a:p>
                      <a:pPr algn="ctr"/>
                      <a:r>
                        <a:rPr kumimoji="1" lang="en-US" altLang="ja-JP" sz="1600" dirty="0" smtClean="0"/>
                        <a:t>34</a:t>
                      </a:r>
                      <a:endParaRPr kumimoji="1" lang="ja-JP" altLang="en-US" sz="1600" dirty="0"/>
                    </a:p>
                  </a:txBody>
                  <a:tcPr marL="36000" marR="36000" anchor="ctr"/>
                </a:tc>
                <a:tc>
                  <a:txBody>
                    <a:bodyPr/>
                    <a:lstStyle/>
                    <a:p>
                      <a:pPr algn="ctr"/>
                      <a:r>
                        <a:rPr kumimoji="1" lang="en-US" altLang="ja-JP" sz="1600" dirty="0" smtClean="0"/>
                        <a:t>127</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dirty="0" smtClean="0"/>
                        <a:t>標準</a:t>
                      </a:r>
                      <a:r>
                        <a:rPr kumimoji="1" lang="en-US" altLang="ja-JP" sz="1600" dirty="0" smtClean="0"/>
                        <a:t>1400</a:t>
                      </a:r>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r>
                        <a:rPr kumimoji="1" lang="en-US" altLang="ja-JP" sz="1600" dirty="0" smtClean="0"/>
                        <a:t>  2</a:t>
                      </a:r>
                    </a:p>
                  </a:txBody>
                  <a:tcPr marL="36000" marR="36000" anchor="ctr">
                    <a:lnL w="19050" cap="flat" cmpd="sng" algn="ctr">
                      <a:solidFill>
                        <a:schemeClr val="tx1"/>
                      </a:solidFill>
                      <a:prstDash val="solid"/>
                      <a:round/>
                      <a:headEnd type="none" w="med" len="med"/>
                      <a:tailEnd type="none" w="med" len="med"/>
                    </a:lnL>
                  </a:tcPr>
                </a:tc>
                <a:tc>
                  <a:txBody>
                    <a:bodyPr/>
                    <a:lstStyle/>
                    <a:p>
                      <a:pPr algn="ctr"/>
                      <a:r>
                        <a:rPr kumimoji="1" lang="en-US" altLang="ja-JP" sz="1600" dirty="0" smtClean="0"/>
                        <a:t>14</a:t>
                      </a: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endParaRPr kumimoji="1" lang="ja-JP" altLang="en-US" sz="1600" dirty="0"/>
                    </a:p>
                  </a:txBody>
                  <a:tcPr marL="36000" marR="36000" anchor="ctr">
                    <a:lnB w="19050" cap="flat" cmpd="sng" algn="ctr">
                      <a:solidFill>
                        <a:schemeClr val="tx1"/>
                      </a:solidFill>
                      <a:prstDash val="solid"/>
                      <a:round/>
                      <a:headEnd type="none" w="med" len="med"/>
                      <a:tailEnd type="none" w="med" len="med"/>
                    </a:lnB>
                  </a:tcPr>
                </a:tc>
              </a:tr>
              <a:tr h="684626">
                <a:tc>
                  <a:txBody>
                    <a:bodyPr/>
                    <a:lstStyle/>
                    <a:p>
                      <a:pPr algn="ctr"/>
                      <a:r>
                        <a:rPr kumimoji="1" lang="ja-JP" altLang="en-US" sz="1600" dirty="0" smtClean="0"/>
                        <a:t>特例第４段階</a:t>
                      </a:r>
                      <a:endParaRPr kumimoji="1" lang="ja-JP" altLang="en-US" sz="1600" dirty="0"/>
                    </a:p>
                  </a:txBody>
                  <a:tcPr marL="99060" marR="99060" anchor="ctr"/>
                </a:tc>
                <a:tc rowSpan="2">
                  <a:txBody>
                    <a:bodyPr/>
                    <a:lstStyle/>
                    <a:p>
                      <a:pPr algn="ctr"/>
                      <a:r>
                        <a:rPr kumimoji="1" lang="ja-JP" altLang="en-US" sz="1600" dirty="0" smtClean="0">
                          <a:latin typeface="ＭＳ ゴシック" pitchFamily="49" charset="-128"/>
                          <a:ea typeface="ＭＳ ゴシック" pitchFamily="49" charset="-128"/>
                        </a:rPr>
                        <a:t>本人非課税</a:t>
                      </a:r>
                      <a:endParaRPr kumimoji="1" lang="ja-JP" altLang="en-US" sz="1600" dirty="0">
                        <a:latin typeface="ＭＳ ゴシック" pitchFamily="49" charset="-128"/>
                        <a:ea typeface="ＭＳ ゴシック" pitchFamily="49" charset="-128"/>
                      </a:endParaRPr>
                    </a:p>
                  </a:txBody>
                  <a:tcPr marL="36000" marR="36000" vert="eaVert"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80</a:t>
                      </a:r>
                      <a:r>
                        <a:rPr kumimoji="1" lang="ja-JP" altLang="en-US" sz="1600" dirty="0" smtClean="0"/>
                        <a:t>万円以下</a:t>
                      </a: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r>
                        <a:rPr kumimoji="1" lang="ja-JP" altLang="en-US" sz="1600" dirty="0" smtClean="0"/>
                        <a:t>２</a:t>
                      </a:r>
                      <a:endParaRPr kumimoji="1" lang="ja-JP" altLang="en-US" sz="1600" dirty="0"/>
                    </a:p>
                  </a:txBody>
                  <a:tcPr marL="36000" marR="36000" anchor="ctr"/>
                </a:tc>
                <a:tc>
                  <a:txBody>
                    <a:bodyPr/>
                    <a:lstStyle/>
                    <a:p>
                      <a:pPr algn="ctr"/>
                      <a:r>
                        <a:rPr kumimoji="1" lang="ja-JP" altLang="en-US" sz="1600" dirty="0" smtClean="0"/>
                        <a:t>６</a:t>
                      </a:r>
                      <a:endParaRPr kumimoji="1" lang="ja-JP" altLang="en-US" sz="1600" dirty="0"/>
                    </a:p>
                  </a:txBody>
                  <a:tcPr marL="36000" marR="36000" anchor="ctr">
                    <a:lnT w="19050" cap="flat" cmpd="sng" algn="ctr">
                      <a:solidFill>
                        <a:schemeClr val="tx1"/>
                      </a:solidFill>
                      <a:prstDash val="solid"/>
                      <a:round/>
                      <a:headEnd type="none" w="med" len="med"/>
                      <a:tailEnd type="none" w="med" len="med"/>
                    </a:lnT>
                  </a:tcPr>
                </a:tc>
                <a:tc>
                  <a:txBody>
                    <a:bodyPr/>
                    <a:lstStyle/>
                    <a:p>
                      <a:pPr algn="ctr"/>
                      <a:endParaRPr kumimoji="1" lang="ja-JP" altLang="en-US" sz="1600" dirty="0"/>
                    </a:p>
                  </a:txBody>
                  <a:tcPr marL="36000" marR="36000" anchor="ctr"/>
                </a:tc>
                <a:tc>
                  <a:txBody>
                    <a:bodyPr/>
                    <a:lstStyle/>
                    <a:p>
                      <a:pPr algn="ctr"/>
                      <a:r>
                        <a:rPr kumimoji="1" lang="en-US" altLang="ja-JP" sz="1600" dirty="0" smtClean="0"/>
                        <a:t>641</a:t>
                      </a:r>
                      <a:endParaRPr kumimoji="1" lang="ja-JP" altLang="en-US" sz="1600" dirty="0"/>
                    </a:p>
                  </a:txBody>
                  <a:tcPr marL="36000" marR="36000" anchor="ctr"/>
                </a:tc>
                <a:tc>
                  <a:txBody>
                    <a:bodyPr/>
                    <a:lstStyle/>
                    <a:p>
                      <a:pPr algn="ctr"/>
                      <a:r>
                        <a:rPr kumimoji="1" lang="en-US" altLang="ja-JP" sz="1600" dirty="0" smtClean="0"/>
                        <a:t>604</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特例</a:t>
                      </a:r>
                      <a:endParaRPr kumimoji="1" lang="en-US" altLang="ja-JP"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未設定</a:t>
                      </a:r>
                      <a:endParaRPr kumimoji="1" lang="en-US" altLang="ja-JP"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327</a:t>
                      </a:r>
                      <a:endParaRPr kumimoji="1" lang="ja-JP" altLang="en-US" sz="1600" dirty="0"/>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r>
              <a:tr h="675479">
                <a:tc>
                  <a:txBody>
                    <a:bodyPr/>
                    <a:lstStyle/>
                    <a:p>
                      <a:pPr algn="ctr"/>
                      <a:r>
                        <a:rPr kumimoji="1" lang="ja-JP" altLang="en-US" sz="1600" dirty="0" smtClean="0"/>
                        <a:t>第４</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80</a:t>
                      </a:r>
                      <a:r>
                        <a:rPr kumimoji="1" lang="ja-JP" altLang="en-US" sz="1600" dirty="0" smtClean="0"/>
                        <a:t>万円超</a:t>
                      </a: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r>
                        <a:rPr kumimoji="1" lang="ja-JP" altLang="en-US" sz="1600" dirty="0" smtClean="0"/>
                        <a:t>３</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baseline="0" dirty="0" smtClean="0"/>
                        <a:t>標準</a:t>
                      </a:r>
                      <a:r>
                        <a:rPr kumimoji="1" lang="en-US" altLang="ja-JP" sz="1600" dirty="0" smtClean="0"/>
                        <a:t>1576</a:t>
                      </a:r>
                      <a:endParaRPr kumimoji="1" lang="ja-JP" altLang="en-US" sz="1600" dirty="0"/>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r>
            </a:tbl>
          </a:graphicData>
        </a:graphic>
      </p:graphicFrame>
      <p:sp>
        <p:nvSpPr>
          <p:cNvPr id="7" name="正方形/長方形 6"/>
          <p:cNvSpPr/>
          <p:nvPr/>
        </p:nvSpPr>
        <p:spPr>
          <a:xfrm>
            <a:off x="416500" y="6237352"/>
            <a:ext cx="9245252" cy="307777"/>
          </a:xfrm>
          <a:prstGeom prst="rect">
            <a:avLst/>
          </a:prstGeom>
        </p:spPr>
        <p:txBody>
          <a:bodyPr wrap="square">
            <a:spAutoFit/>
          </a:bodyPr>
          <a:lstStyle/>
          <a:p>
            <a:pPr fontAlgn="base">
              <a:spcBef>
                <a:spcPct val="0"/>
              </a:spcBef>
              <a:spcAft>
                <a:spcPct val="0"/>
              </a:spcAft>
            </a:pPr>
            <a:r>
              <a:rPr lang="ja-JP" altLang="en-US" sz="1400" dirty="0" smtClean="0">
                <a:solidFill>
                  <a:prstClr val="black"/>
                </a:solidFill>
                <a:latin typeface="Arial" pitchFamily="34" charset="0"/>
              </a:rPr>
              <a:t>（介護保険計画課調べ（平成</a:t>
            </a:r>
            <a:r>
              <a:rPr lang="en-US" altLang="ja-JP" sz="1400" dirty="0" smtClean="0">
                <a:solidFill>
                  <a:prstClr val="black"/>
                </a:solidFill>
                <a:latin typeface="Arial" pitchFamily="34" charset="0"/>
              </a:rPr>
              <a:t>24</a:t>
            </a:r>
            <a:r>
              <a:rPr lang="ja-JP" altLang="en-US" sz="1400" dirty="0" smtClean="0">
                <a:solidFill>
                  <a:prstClr val="black"/>
                </a:solidFill>
                <a:latin typeface="Arial" pitchFamily="34" charset="0"/>
              </a:rPr>
              <a:t>年４月１日現在の全</a:t>
            </a:r>
            <a:r>
              <a:rPr lang="en-US" altLang="ja-JP" sz="1400" dirty="0" smtClean="0">
                <a:solidFill>
                  <a:prstClr val="black"/>
                </a:solidFill>
                <a:latin typeface="Arial" pitchFamily="34" charset="0"/>
              </a:rPr>
              <a:t>1580</a:t>
            </a:r>
            <a:r>
              <a:rPr lang="ja-JP" altLang="en-US" sz="1400" dirty="0" smtClean="0">
                <a:solidFill>
                  <a:prstClr val="black"/>
                </a:solidFill>
                <a:latin typeface="Arial" pitchFamily="34" charset="0"/>
              </a:rPr>
              <a:t>保険者を対象））</a:t>
            </a:r>
            <a:endParaRPr lang="ja-JP" altLang="en-US" sz="1400" dirty="0">
              <a:solidFill>
                <a:prstClr val="black"/>
              </a:solidFill>
              <a:latin typeface="Arial" pitchFamily="34" charset="0"/>
            </a:endParaRPr>
          </a:p>
        </p:txBody>
      </p:sp>
      <p:sp>
        <p:nvSpPr>
          <p:cNvPr id="8" name="正方形/長方形 7"/>
          <p:cNvSpPr/>
          <p:nvPr/>
        </p:nvSpPr>
        <p:spPr>
          <a:xfrm>
            <a:off x="461473" y="6525384"/>
            <a:ext cx="7947918" cy="276999"/>
          </a:xfrm>
          <a:prstGeom prst="rect">
            <a:avLst/>
          </a:prstGeom>
        </p:spPr>
        <p:txBody>
          <a:bodyPr wrap="square">
            <a:spAutoFit/>
          </a:bodyPr>
          <a:lstStyle/>
          <a:p>
            <a:pPr algn="just" fontAlgn="base">
              <a:spcBef>
                <a:spcPct val="0"/>
              </a:spcBef>
              <a:spcAft>
                <a:spcPct val="0"/>
              </a:spcAft>
            </a:pPr>
            <a:r>
              <a:rPr lang="ja-JP" altLang="en-US" sz="1200" dirty="0" smtClean="0">
                <a:solidFill>
                  <a:prstClr val="black"/>
                </a:solidFill>
                <a:latin typeface="Arial" pitchFamily="34" charset="0"/>
              </a:rPr>
              <a:t>（注）特例第３段階を設定しつつ割合が</a:t>
            </a:r>
            <a:r>
              <a:rPr lang="en-US" altLang="ja-JP" sz="1200" dirty="0" smtClean="0">
                <a:solidFill>
                  <a:prstClr val="black"/>
                </a:solidFill>
                <a:latin typeface="Arial" pitchFamily="34" charset="0"/>
              </a:rPr>
              <a:t>0.75</a:t>
            </a:r>
            <a:r>
              <a:rPr lang="ja-JP" altLang="en-US" sz="1200" dirty="0" smtClean="0">
                <a:solidFill>
                  <a:prstClr val="black"/>
                </a:solidFill>
                <a:latin typeface="Arial" pitchFamily="34" charset="0"/>
              </a:rPr>
              <a:t>である保険者は、第３段階の割合を</a:t>
            </a:r>
            <a:r>
              <a:rPr lang="en-US" altLang="ja-JP" sz="1200" dirty="0" smtClean="0">
                <a:solidFill>
                  <a:prstClr val="black"/>
                </a:solidFill>
                <a:latin typeface="Arial" pitchFamily="34" charset="0"/>
              </a:rPr>
              <a:t>0.75</a:t>
            </a:r>
            <a:r>
              <a:rPr lang="ja-JP" altLang="en-US" sz="1200" dirty="0" smtClean="0">
                <a:solidFill>
                  <a:prstClr val="black"/>
                </a:solidFill>
                <a:latin typeface="Arial" pitchFamily="34" charset="0"/>
              </a:rPr>
              <a:t>より高くしている保険者</a:t>
            </a:r>
            <a:endParaRPr lang="ja-JP" altLang="en-US" sz="1200" dirty="0">
              <a:solidFill>
                <a:prstClr val="black"/>
              </a:solidFill>
              <a:latin typeface="Arial" pitchFamily="34" charset="0"/>
            </a:endParaRPr>
          </a:p>
        </p:txBody>
      </p:sp>
      <p:sp>
        <p:nvSpPr>
          <p:cNvPr id="6" name="正方形/長方形 5"/>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5339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dirty="0"/>
              <a:t>住所地特例</a:t>
            </a:r>
            <a:endParaRPr kumimoji="1" lang="ja-JP" altLang="en-US" sz="3600" dirty="0"/>
          </a:p>
        </p:txBody>
      </p:sp>
      <p:sp>
        <p:nvSpPr>
          <p:cNvPr id="3" name="正方形/長方形 2"/>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170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3214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雲 29"/>
          <p:cNvSpPr/>
          <p:nvPr/>
        </p:nvSpPr>
        <p:spPr>
          <a:xfrm>
            <a:off x="6157376" y="5203684"/>
            <a:ext cx="3584848" cy="149098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コンテンツ プレースホルダ 2"/>
          <p:cNvSpPr txBox="1">
            <a:spLocks/>
          </p:cNvSpPr>
          <p:nvPr/>
        </p:nvSpPr>
        <p:spPr>
          <a:xfrm>
            <a:off x="68165" y="620688"/>
            <a:ext cx="9711696" cy="1800200"/>
          </a:xfrm>
          <a:prstGeom prst="rect">
            <a:avLst/>
          </a:prstGeom>
        </p:spPr>
        <p:style>
          <a:lnRef idx="2">
            <a:schemeClr val="dk1"/>
          </a:lnRef>
          <a:fillRef idx="1">
            <a:schemeClr val="lt1"/>
          </a:fillRef>
          <a:effectRef idx="0">
            <a:schemeClr val="dk1"/>
          </a:effectRef>
          <a:fontRef idx="minor">
            <a:schemeClr val="dk1"/>
          </a:fontRef>
        </p:style>
        <p:txBody>
          <a:bodyPr lIns="108000" rIns="108000" bIns="108000" anchor="t">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177800" indent="-177800" algn="just">
              <a:spcBef>
                <a:spcPts val="0"/>
              </a:spcBef>
              <a:buFont typeface="Arial" pitchFamily="34" charset="0"/>
              <a:buNone/>
            </a:pPr>
            <a:r>
              <a:rPr lang="ja-JP" altLang="en-US" sz="1400" dirty="0" smtClean="0">
                <a:solidFill>
                  <a:prstClr val="black"/>
                </a:solidFill>
                <a:latin typeface="ＭＳ ゴシック" pitchFamily="49" charset="-128"/>
                <a:ea typeface="ＭＳ ゴシック" pitchFamily="49" charset="-128"/>
              </a:rPr>
              <a:t>○　介護保険においては、住所地の市町村が保険者となるのが原則だが、介護保険施設等の</a:t>
            </a:r>
            <a:r>
              <a:rPr lang="ja-JP" altLang="en-US" sz="1400" dirty="0">
                <a:solidFill>
                  <a:prstClr val="black"/>
                </a:solidFill>
                <a:latin typeface="ＭＳ ゴシック" pitchFamily="49" charset="-128"/>
                <a:ea typeface="ＭＳ ゴシック" pitchFamily="49" charset="-128"/>
              </a:rPr>
              <a:t>所在する市町村の</a:t>
            </a:r>
            <a:r>
              <a:rPr lang="ja-JP" altLang="en-US" sz="1400" dirty="0" smtClean="0">
                <a:solidFill>
                  <a:prstClr val="black"/>
                </a:solidFill>
                <a:latin typeface="ＭＳ ゴシック" pitchFamily="49" charset="-128"/>
                <a:ea typeface="ＭＳ ゴシック" pitchFamily="49" charset="-128"/>
              </a:rPr>
              <a:t>財政</a:t>
            </a:r>
            <a:r>
              <a:rPr lang="ja-JP" altLang="en-US" sz="1400" dirty="0">
                <a:solidFill>
                  <a:prstClr val="black"/>
                </a:solidFill>
                <a:latin typeface="ＭＳ ゴシック" pitchFamily="49" charset="-128"/>
                <a:ea typeface="ＭＳ ゴシック" pitchFamily="49" charset="-128"/>
              </a:rPr>
              <a:t>に</a:t>
            </a:r>
            <a:r>
              <a:rPr lang="ja-JP" altLang="en-US" sz="1400" dirty="0" smtClean="0">
                <a:solidFill>
                  <a:prstClr val="black"/>
                </a:solidFill>
                <a:latin typeface="ＭＳ ゴシック" pitchFamily="49" charset="-128"/>
                <a:ea typeface="ＭＳ ゴシック" pitchFamily="49" charset="-128"/>
              </a:rPr>
              <a:t>配慮するため、</a:t>
            </a:r>
            <a:r>
              <a:rPr lang="ja-JP" altLang="en-US" sz="1400" dirty="0">
                <a:solidFill>
                  <a:prstClr val="black"/>
                </a:solidFill>
                <a:latin typeface="ＭＳ ゴシック" pitchFamily="49" charset="-128"/>
                <a:ea typeface="ＭＳ ゴシック" pitchFamily="49" charset="-128"/>
              </a:rPr>
              <a:t>特例として、入所者は入所前の市町村の被保険者と</a:t>
            </a:r>
            <a:r>
              <a:rPr lang="ja-JP" altLang="en-US" sz="1400" dirty="0" smtClean="0">
                <a:solidFill>
                  <a:prstClr val="black"/>
                </a:solidFill>
                <a:latin typeface="ＭＳ ゴシック" pitchFamily="49" charset="-128"/>
                <a:ea typeface="ＭＳ ゴシック" pitchFamily="49" charset="-128"/>
              </a:rPr>
              <a:t>なる仕組み（住所地特例）を設けている。</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marL="177800" indent="-177800" algn="just">
              <a:spcBef>
                <a:spcPts val="0"/>
              </a:spcBef>
              <a:buFont typeface="Arial" pitchFamily="34" charset="0"/>
              <a:buNone/>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現在、サービス付き高齢者向け住宅は有料老人ホームに該当しても特例の対象外</a:t>
            </a:r>
            <a:r>
              <a:rPr lang="ja-JP" altLang="en-US" sz="1400" dirty="0">
                <a:solidFill>
                  <a:prstClr val="black"/>
                </a:solidFill>
                <a:latin typeface="ＭＳ ゴシック" pitchFamily="49" charset="-128"/>
                <a:ea typeface="ＭＳ ゴシック" pitchFamily="49" charset="-128"/>
                <a:cs typeface="ＭＳ Ｐゴシック" pitchFamily="50" charset="-128"/>
              </a:rPr>
              <a:t>だが</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、所在市町村の負担を考慮し、その他の有料老人ホームとの均衡を踏まえ、</a:t>
            </a:r>
            <a:r>
              <a:rPr lang="ja-JP" altLang="en-US" sz="1400" b="1" u="sng" dirty="0" smtClean="0">
                <a:solidFill>
                  <a:srgbClr val="FF0000"/>
                </a:solidFill>
                <a:latin typeface="ＭＳ ゴシック" pitchFamily="49" charset="-128"/>
                <a:ea typeface="ＭＳ ゴシック" pitchFamily="49" charset="-128"/>
                <a:cs typeface="ＭＳ Ｐゴシック" pitchFamily="50" charset="-128"/>
              </a:rPr>
              <a:t>有料老人ホームに該当するサービス付き高齢者向け住宅についても、住所地特例の</a:t>
            </a:r>
            <a:r>
              <a:rPr lang="ja-JP" altLang="en-US" sz="1400" b="1" u="sng" dirty="0">
                <a:solidFill>
                  <a:srgbClr val="FF0000"/>
                </a:solidFill>
                <a:latin typeface="ＭＳ ゴシック" pitchFamily="49" charset="-128"/>
                <a:ea typeface="ＭＳ ゴシック" pitchFamily="49" charset="-128"/>
                <a:cs typeface="ＭＳ Ｐゴシック" pitchFamily="50" charset="-128"/>
              </a:rPr>
              <a:t>対象</a:t>
            </a:r>
            <a:r>
              <a:rPr lang="ja-JP" altLang="en-US" sz="1400" dirty="0">
                <a:solidFill>
                  <a:prstClr val="black"/>
                </a:solidFill>
                <a:latin typeface="ＭＳ ゴシック" pitchFamily="49" charset="-128"/>
                <a:ea typeface="ＭＳ ゴシック" pitchFamily="49" charset="-128"/>
                <a:cs typeface="ＭＳ Ｐゴシック" pitchFamily="50" charset="-128"/>
              </a:rPr>
              <a:t>と</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する。</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marL="177800" indent="-177800" algn="just">
              <a:spcBef>
                <a:spcPts val="0"/>
              </a:spcBef>
              <a:buFont typeface="Arial" pitchFamily="34" charset="0"/>
              <a:buNone/>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a:t>
            </a:r>
            <a:r>
              <a:rPr lang="ja-JP" altLang="en-US" sz="1400" dirty="0">
                <a:solidFill>
                  <a:prstClr val="black"/>
                </a:solidFill>
                <a:latin typeface="ＭＳ ゴシック" pitchFamily="49" charset="-128"/>
                <a:ea typeface="ＭＳ ゴシック" pitchFamily="49" charset="-128"/>
                <a:cs typeface="ＭＳ Ｐゴシック" pitchFamily="50" charset="-128"/>
              </a:rPr>
              <a:t>従来の</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住所地特例では、対象者が住所地の市町村の指定した地域密着型サービス及び地域支援事業を使いにくいという課題があっ</a:t>
            </a:r>
            <a:r>
              <a:rPr lang="ja-JP" altLang="en-US" sz="1400" dirty="0">
                <a:solidFill>
                  <a:prstClr val="black"/>
                </a:solidFill>
                <a:latin typeface="ＭＳ ゴシック" pitchFamily="49" charset="-128"/>
                <a:ea typeface="ＭＳ ゴシック" pitchFamily="49" charset="-128"/>
                <a:cs typeface="ＭＳ Ｐゴシック" pitchFamily="50" charset="-128"/>
              </a:rPr>
              <a:t>た</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が</a:t>
            </a:r>
            <a:r>
              <a:rPr lang="ja-JP" altLang="en-US" sz="1400" dirty="0">
                <a:solidFill>
                  <a:prstClr val="black"/>
                </a:solidFill>
                <a:latin typeface="ＭＳ ゴシック" pitchFamily="49" charset="-128"/>
                <a:ea typeface="ＭＳ ゴシック" pitchFamily="49" charset="-128"/>
                <a:cs typeface="ＭＳ Ｐゴシック" pitchFamily="50" charset="-128"/>
              </a:rPr>
              <a:t>、</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住所地特例対象者に限り、</a:t>
            </a:r>
            <a:r>
              <a:rPr lang="ja-JP" altLang="en-US" sz="1400" dirty="0">
                <a:solidFill>
                  <a:prstClr val="black"/>
                </a:solidFill>
                <a:latin typeface="ＭＳ ゴシック" pitchFamily="49" charset="-128"/>
                <a:ea typeface="ＭＳ ゴシック" pitchFamily="49" charset="-128"/>
                <a:cs typeface="ＭＳ Ｐゴシック" pitchFamily="50" charset="-128"/>
              </a:rPr>
              <a:t>住所地</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市町村の指定を受けた地域密着型サービスを使えるようにし、住所地市町村の地域支援事業を利用できることとする（地域支援事業の費用負担の調整方法は検討中）。</a:t>
            </a:r>
            <a:endParaRPr lang="en-US" altLang="ja-JP" sz="1400" dirty="0">
              <a:solidFill>
                <a:prstClr val="black"/>
              </a:solidFill>
              <a:latin typeface="ＭＳ ゴシック" pitchFamily="49" charset="-128"/>
              <a:ea typeface="ＭＳ ゴシック" pitchFamily="49" charset="-128"/>
              <a:cs typeface="ＭＳ Ｐゴシック" pitchFamily="50" charset="-128"/>
            </a:endParaRPr>
          </a:p>
        </p:txBody>
      </p:sp>
      <p:sp>
        <p:nvSpPr>
          <p:cNvPr id="8" name="テキスト ボックス 7"/>
          <p:cNvSpPr txBox="1"/>
          <p:nvPr/>
        </p:nvSpPr>
        <p:spPr>
          <a:xfrm>
            <a:off x="899849" y="29094"/>
            <a:ext cx="830162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サービス付き高齢者向け住宅への住所地特例の適用</a:t>
            </a:r>
            <a:endParaRPr lang="ja-JP" altLang="en-US" sz="2400" dirty="0">
              <a:solidFill>
                <a:prstClr val="black"/>
              </a:solidFill>
              <a:latin typeface="HGP創英角ｺﾞｼｯｸUB" pitchFamily="50" charset="-128"/>
              <a:ea typeface="HGP創英角ｺﾞｼｯｸUB" pitchFamily="50" charset="-128"/>
            </a:endParaRPr>
          </a:p>
        </p:txBody>
      </p:sp>
      <p:sp>
        <p:nvSpPr>
          <p:cNvPr id="10" name="Text Box 6"/>
          <p:cNvSpPr txBox="1">
            <a:spLocks noChangeArrowheads="1"/>
          </p:cNvSpPr>
          <p:nvPr/>
        </p:nvSpPr>
        <p:spPr bwMode="auto">
          <a:xfrm>
            <a:off x="219322" y="5069204"/>
            <a:ext cx="5321183" cy="1815882"/>
          </a:xfrm>
          <a:prstGeom prst="rect">
            <a:avLst/>
          </a:prstGeom>
          <a:noFill/>
          <a:ln w="9525">
            <a:noFill/>
            <a:miter lim="800000"/>
            <a:headEnd/>
            <a:tailEnd/>
          </a:ln>
        </p:spPr>
        <p:txBody>
          <a:bodyPr wrap="square">
            <a:spAutoFit/>
          </a:bodyPr>
          <a:lstStyle/>
          <a:p>
            <a:pPr defTabSz="914353"/>
            <a:r>
              <a:rPr lang="ja-JP" altLang="en-US" sz="1400" dirty="0" smtClean="0">
                <a:solidFill>
                  <a:prstClr val="black"/>
                </a:solidFill>
                <a:latin typeface="ＭＳ ゴシック" pitchFamily="49" charset="-128"/>
                <a:ea typeface="ＭＳ ゴシック" pitchFamily="49" charset="-128"/>
              </a:rPr>
              <a:t>＜現在の対象施設等＞</a:t>
            </a:r>
            <a:endParaRPr lang="en-US" altLang="ja-JP" sz="1400" dirty="0" smtClean="0">
              <a:solidFill>
                <a:prstClr val="black"/>
              </a:solidFill>
              <a:latin typeface="ＭＳ ゴシック" pitchFamily="49" charset="-128"/>
              <a:ea typeface="ＭＳ ゴシック" pitchFamily="49" charset="-128"/>
            </a:endParaRPr>
          </a:p>
          <a:p>
            <a:pPr defTabSz="914353"/>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　介護</a:t>
            </a:r>
            <a:r>
              <a:rPr lang="ja-JP" altLang="en-US" sz="1400" dirty="0" smtClean="0">
                <a:solidFill>
                  <a:prstClr val="black"/>
                </a:solidFill>
                <a:latin typeface="ＭＳ ゴシック" pitchFamily="49" charset="-128"/>
                <a:ea typeface="ＭＳ ゴシック" pitchFamily="49" charset="-128"/>
              </a:rPr>
              <a:t>保険３施設</a:t>
            </a:r>
            <a:endParaRPr lang="en-US" altLang="ja-JP" sz="1400" dirty="0" smtClean="0">
              <a:solidFill>
                <a:prstClr val="black"/>
              </a:solidFill>
              <a:latin typeface="ＭＳ ゴシック" pitchFamily="49" charset="-128"/>
              <a:ea typeface="ＭＳ ゴシック" pitchFamily="49" charset="-128"/>
            </a:endParaRPr>
          </a:p>
          <a:p>
            <a:pPr defTabSz="914353"/>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(2)</a:t>
            </a:r>
            <a:r>
              <a:rPr lang="ja-JP" altLang="en-US" sz="1400" dirty="0">
                <a:solidFill>
                  <a:prstClr val="black"/>
                </a:solidFill>
                <a:latin typeface="ＭＳ ゴシック" pitchFamily="49" charset="-128"/>
                <a:ea typeface="ＭＳ ゴシック" pitchFamily="49" charset="-128"/>
              </a:rPr>
              <a:t>　特定施設（地域密着型特定施設を除く。）</a:t>
            </a:r>
            <a:endParaRPr lang="en-US" altLang="ja-JP" sz="1400" dirty="0">
              <a:solidFill>
                <a:prstClr val="black"/>
              </a:solidFill>
              <a:latin typeface="ＭＳ ゴシック" pitchFamily="49" charset="-128"/>
              <a:ea typeface="ＭＳ ゴシック" pitchFamily="49" charset="-128"/>
            </a:endParaRPr>
          </a:p>
          <a:p>
            <a:pPr defTabSz="914353"/>
            <a:r>
              <a:rPr lang="ja-JP" altLang="en-US" sz="1400" dirty="0">
                <a:solidFill>
                  <a:prstClr val="black"/>
                </a:solidFill>
                <a:latin typeface="ＭＳ ゴシック" pitchFamily="49" charset="-128"/>
                <a:ea typeface="ＭＳ ゴシック" pitchFamily="49" charset="-128"/>
              </a:rPr>
              <a:t>　　　・有料老人ホーム</a:t>
            </a:r>
            <a:endParaRPr lang="en-US" altLang="ja-JP" sz="1400" dirty="0">
              <a:solidFill>
                <a:prstClr val="black"/>
              </a:solidFill>
              <a:latin typeface="ＭＳ ゴシック" pitchFamily="49" charset="-128"/>
              <a:ea typeface="ＭＳ ゴシック" pitchFamily="49" charset="-128"/>
            </a:endParaRPr>
          </a:p>
          <a:p>
            <a:pPr marL="901700" indent="-901700" algn="just" defTabSz="914353"/>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a:t>
            </a:r>
            <a:r>
              <a:rPr lang="ja-JP" altLang="en-US" sz="1400" u="sng" dirty="0" smtClean="0">
                <a:solidFill>
                  <a:prstClr val="black"/>
                </a:solidFill>
                <a:latin typeface="ＭＳ ゴシック" pitchFamily="49" charset="-128"/>
                <a:ea typeface="ＭＳ ゴシック" pitchFamily="49" charset="-128"/>
              </a:rPr>
              <a:t>特定施設入居者</a:t>
            </a:r>
            <a:r>
              <a:rPr lang="ja-JP" altLang="en-US" sz="1400" u="sng" dirty="0">
                <a:solidFill>
                  <a:prstClr val="black"/>
                </a:solidFill>
                <a:latin typeface="ＭＳ ゴシック" pitchFamily="49" charset="-128"/>
                <a:ea typeface="ＭＳ ゴシック" pitchFamily="49" charset="-128"/>
              </a:rPr>
              <a:t>生活介護の指定を受けて</a:t>
            </a:r>
            <a:r>
              <a:rPr lang="ja-JP" altLang="en-US" sz="1400" u="sng" dirty="0" smtClean="0">
                <a:solidFill>
                  <a:prstClr val="black"/>
                </a:solidFill>
                <a:latin typeface="ＭＳ ゴシック" pitchFamily="49" charset="-128"/>
                <a:ea typeface="ＭＳ ゴシック" pitchFamily="49" charset="-128"/>
              </a:rPr>
              <a:t>いない賃貸借</a:t>
            </a:r>
            <a:r>
              <a:rPr lang="ja-JP" altLang="en-US" sz="1400" u="sng" dirty="0">
                <a:solidFill>
                  <a:prstClr val="black"/>
                </a:solidFill>
                <a:latin typeface="ＭＳ ゴシック" pitchFamily="49" charset="-128"/>
                <a:ea typeface="ＭＳ ゴシック" pitchFamily="49" charset="-128"/>
              </a:rPr>
              <a:t>方式のサービス付き高齢者向け住宅は対象外。</a:t>
            </a:r>
            <a:endParaRPr lang="en-US" altLang="ja-JP" sz="1400" u="sng" dirty="0">
              <a:solidFill>
                <a:prstClr val="black"/>
              </a:solidFill>
              <a:latin typeface="ＭＳ ゴシック" pitchFamily="49" charset="-128"/>
              <a:ea typeface="ＭＳ ゴシック" pitchFamily="49" charset="-128"/>
            </a:endParaRPr>
          </a:p>
          <a:p>
            <a:pPr defTabSz="914353"/>
            <a:r>
              <a:rPr lang="ja-JP" altLang="en-US" sz="1400" dirty="0">
                <a:solidFill>
                  <a:prstClr val="black"/>
                </a:solidFill>
                <a:latin typeface="ＭＳ ゴシック" pitchFamily="49" charset="-128"/>
                <a:ea typeface="ＭＳ ゴシック" pitchFamily="49" charset="-128"/>
              </a:rPr>
              <a:t>　　　・軽費老人ホーム</a:t>
            </a:r>
            <a:endParaRPr lang="en-US" altLang="ja-JP" sz="1400" dirty="0">
              <a:solidFill>
                <a:prstClr val="black"/>
              </a:solidFill>
              <a:latin typeface="ＭＳ ゴシック" pitchFamily="49" charset="-128"/>
              <a:ea typeface="ＭＳ ゴシック" pitchFamily="49" charset="-128"/>
            </a:endParaRPr>
          </a:p>
          <a:p>
            <a:pPr defTabSz="914353"/>
            <a:r>
              <a:rPr lang="ja-JP" altLang="en-US" sz="1400" dirty="0">
                <a:solidFill>
                  <a:prstClr val="black"/>
                </a:solidFill>
                <a:latin typeface="ＭＳ ゴシック" pitchFamily="49" charset="-128"/>
                <a:ea typeface="ＭＳ ゴシック" pitchFamily="49" charset="-128"/>
              </a:rPr>
              <a:t>　</a:t>
            </a:r>
            <a:r>
              <a:rPr lang="en-US" altLang="ja-JP" sz="1400" dirty="0" smtClean="0">
                <a:solidFill>
                  <a:prstClr val="black"/>
                </a:solidFill>
                <a:latin typeface="ＭＳ ゴシック" pitchFamily="49" charset="-128"/>
                <a:ea typeface="ＭＳ ゴシック" pitchFamily="49" charset="-128"/>
              </a:rPr>
              <a:t>(3)</a:t>
            </a:r>
            <a:r>
              <a:rPr lang="ja-JP" altLang="en-US" sz="1400" dirty="0">
                <a:solidFill>
                  <a:prstClr val="black"/>
                </a:solidFill>
                <a:latin typeface="ＭＳ ゴシック" pitchFamily="49" charset="-128"/>
                <a:ea typeface="ＭＳ ゴシック" pitchFamily="49" charset="-128"/>
              </a:rPr>
              <a:t>　養護老人</a:t>
            </a:r>
            <a:r>
              <a:rPr lang="ja-JP" altLang="en-US" sz="1400" dirty="0" smtClean="0">
                <a:solidFill>
                  <a:prstClr val="black"/>
                </a:solidFill>
                <a:latin typeface="ＭＳ ゴシック" pitchFamily="49" charset="-128"/>
                <a:ea typeface="ＭＳ ゴシック" pitchFamily="49" charset="-128"/>
              </a:rPr>
              <a:t>ホーム</a:t>
            </a:r>
            <a:endParaRPr lang="en-US" altLang="ja-JP" sz="1400" dirty="0" smtClean="0">
              <a:solidFill>
                <a:prstClr val="black"/>
              </a:solidFill>
              <a:latin typeface="ＭＳ ゴシック" pitchFamily="49" charset="-128"/>
              <a:ea typeface="ＭＳ ゴシック" pitchFamily="49" charset="-128"/>
            </a:endParaRPr>
          </a:p>
        </p:txBody>
      </p:sp>
      <p:grpSp>
        <p:nvGrpSpPr>
          <p:cNvPr id="4" name="グループ化 3"/>
          <p:cNvGrpSpPr/>
          <p:nvPr/>
        </p:nvGrpSpPr>
        <p:grpSpPr>
          <a:xfrm>
            <a:off x="1063265" y="2395846"/>
            <a:ext cx="7718071" cy="2673352"/>
            <a:chOff x="1182943" y="2356666"/>
            <a:chExt cx="7718071" cy="2673352"/>
          </a:xfrm>
        </p:grpSpPr>
        <p:sp>
          <p:nvSpPr>
            <p:cNvPr id="11" name="Oval 7"/>
            <p:cNvSpPr>
              <a:spLocks noChangeArrowheads="1"/>
            </p:cNvSpPr>
            <p:nvPr/>
          </p:nvSpPr>
          <p:spPr bwMode="auto">
            <a:xfrm>
              <a:off x="1636614" y="2509066"/>
              <a:ext cx="3136900" cy="1003088"/>
            </a:xfrm>
            <a:prstGeom prst="ellipse">
              <a:avLst/>
            </a:prstGeom>
            <a:noFill/>
            <a:ln w="9525">
              <a:solidFill>
                <a:schemeClr val="tx1"/>
              </a:solidFill>
              <a:round/>
              <a:headEnd/>
              <a:tailEnd/>
            </a:ln>
          </p:spPr>
          <p:txBody>
            <a:bodyPr wrap="none" anchor="ctr"/>
            <a:lstStyle/>
            <a:p>
              <a:pPr defTabSz="914353"/>
              <a:endParaRPr lang="ja-JP" altLang="en-US">
                <a:solidFill>
                  <a:prstClr val="black"/>
                </a:solidFill>
              </a:endParaRPr>
            </a:p>
          </p:txBody>
        </p:sp>
        <p:sp>
          <p:nvSpPr>
            <p:cNvPr id="12" name="Oval 8"/>
            <p:cNvSpPr>
              <a:spLocks noChangeArrowheads="1"/>
            </p:cNvSpPr>
            <p:nvPr/>
          </p:nvSpPr>
          <p:spPr bwMode="auto">
            <a:xfrm>
              <a:off x="2709764" y="2356666"/>
              <a:ext cx="990600" cy="457200"/>
            </a:xfrm>
            <a:prstGeom prst="ellipse">
              <a:avLst/>
            </a:prstGeom>
            <a:solidFill>
              <a:schemeClr val="bg1"/>
            </a:solidFill>
            <a:ln w="9525">
              <a:solidFill>
                <a:schemeClr val="tx1"/>
              </a:solidFill>
              <a:round/>
              <a:headEnd/>
              <a:tailEnd/>
            </a:ln>
          </p:spPr>
          <p:txBody>
            <a:bodyPr wrap="none" anchor="ctr"/>
            <a:lstStyle/>
            <a:p>
              <a:pPr algn="ctr" defTabSz="914353"/>
              <a:r>
                <a:rPr lang="ja-JP" altLang="en-US">
                  <a:solidFill>
                    <a:prstClr val="black"/>
                  </a:solidFill>
                </a:rPr>
                <a:t>Ａ町</a:t>
              </a:r>
            </a:p>
          </p:txBody>
        </p:sp>
        <p:sp>
          <p:nvSpPr>
            <p:cNvPr id="14" name="Oval 9"/>
            <p:cNvSpPr>
              <a:spLocks noChangeArrowheads="1"/>
            </p:cNvSpPr>
            <p:nvPr/>
          </p:nvSpPr>
          <p:spPr bwMode="auto">
            <a:xfrm>
              <a:off x="5764114" y="2509066"/>
              <a:ext cx="3136900" cy="1003088"/>
            </a:xfrm>
            <a:prstGeom prst="ellipse">
              <a:avLst/>
            </a:prstGeom>
            <a:noFill/>
            <a:ln w="9525">
              <a:solidFill>
                <a:schemeClr val="tx1"/>
              </a:solidFill>
              <a:round/>
              <a:headEnd/>
              <a:tailEnd/>
            </a:ln>
          </p:spPr>
          <p:txBody>
            <a:bodyPr wrap="none" anchor="ctr"/>
            <a:lstStyle/>
            <a:p>
              <a:pPr defTabSz="914353"/>
              <a:endParaRPr lang="ja-JP" altLang="en-US">
                <a:solidFill>
                  <a:prstClr val="black"/>
                </a:solidFill>
              </a:endParaRPr>
            </a:p>
          </p:txBody>
        </p:sp>
        <p:sp>
          <p:nvSpPr>
            <p:cNvPr id="17" name="Oval 10"/>
            <p:cNvSpPr>
              <a:spLocks noChangeArrowheads="1"/>
            </p:cNvSpPr>
            <p:nvPr/>
          </p:nvSpPr>
          <p:spPr bwMode="auto">
            <a:xfrm>
              <a:off x="6837264" y="2356666"/>
              <a:ext cx="990600" cy="457200"/>
            </a:xfrm>
            <a:prstGeom prst="ellipse">
              <a:avLst/>
            </a:prstGeom>
            <a:solidFill>
              <a:schemeClr val="bg1"/>
            </a:solidFill>
            <a:ln w="9525">
              <a:solidFill>
                <a:schemeClr val="tx1"/>
              </a:solidFill>
              <a:round/>
              <a:headEnd/>
              <a:tailEnd/>
            </a:ln>
          </p:spPr>
          <p:txBody>
            <a:bodyPr wrap="none" anchor="ctr"/>
            <a:lstStyle/>
            <a:p>
              <a:pPr algn="ctr" defTabSz="914353"/>
              <a:r>
                <a:rPr lang="ja-JP" altLang="en-US" dirty="0">
                  <a:solidFill>
                    <a:prstClr val="black"/>
                  </a:solidFill>
                </a:rPr>
                <a:t>Ｂ市</a:t>
              </a:r>
            </a:p>
          </p:txBody>
        </p:sp>
        <p:grpSp>
          <p:nvGrpSpPr>
            <p:cNvPr id="3" name="グループ化 2"/>
            <p:cNvGrpSpPr/>
            <p:nvPr/>
          </p:nvGrpSpPr>
          <p:grpSpPr>
            <a:xfrm>
              <a:off x="2627214" y="2803194"/>
              <a:ext cx="1073150" cy="643346"/>
              <a:chOff x="2627214" y="2868808"/>
              <a:chExt cx="1073150" cy="643346"/>
            </a:xfrm>
          </p:grpSpPr>
          <p:grpSp>
            <p:nvGrpSpPr>
              <p:cNvPr id="18" name="Group 13"/>
              <p:cNvGrpSpPr>
                <a:grpSpLocks/>
              </p:cNvGrpSpPr>
              <p:nvPr/>
            </p:nvGrpSpPr>
            <p:grpSpPr bwMode="auto">
              <a:xfrm>
                <a:off x="2627214" y="2868808"/>
                <a:ext cx="1073150" cy="633413"/>
                <a:chOff x="2016" y="3360"/>
                <a:chExt cx="666" cy="528"/>
              </a:xfrm>
            </p:grpSpPr>
            <p:sp>
              <p:nvSpPr>
                <p:cNvPr id="19" name="Rectangle 11"/>
                <p:cNvSpPr>
                  <a:spLocks noChangeArrowheads="1"/>
                </p:cNvSpPr>
                <p:nvPr/>
              </p:nvSpPr>
              <p:spPr bwMode="auto">
                <a:xfrm>
                  <a:off x="2112" y="3600"/>
                  <a:ext cx="480" cy="288"/>
                </a:xfrm>
                <a:prstGeom prst="rect">
                  <a:avLst/>
                </a:prstGeom>
                <a:noFill/>
                <a:ln w="9525">
                  <a:solidFill>
                    <a:schemeClr val="tx1"/>
                  </a:solidFill>
                  <a:miter lim="800000"/>
                  <a:headEnd/>
                  <a:tailEnd/>
                </a:ln>
              </p:spPr>
              <p:txBody>
                <a:bodyPr wrap="none" anchor="ctr"/>
                <a:lstStyle/>
                <a:p>
                  <a:pPr defTabSz="914353"/>
                  <a:endParaRPr lang="ja-JP" altLang="en-US">
                    <a:solidFill>
                      <a:prstClr val="black"/>
                    </a:solidFill>
                  </a:endParaRPr>
                </a:p>
              </p:txBody>
            </p:sp>
            <p:sp>
              <p:nvSpPr>
                <p:cNvPr id="20" name="AutoShape 12"/>
                <p:cNvSpPr>
                  <a:spLocks noChangeArrowheads="1"/>
                </p:cNvSpPr>
                <p:nvPr/>
              </p:nvSpPr>
              <p:spPr bwMode="auto">
                <a:xfrm>
                  <a:off x="2016" y="3360"/>
                  <a:ext cx="666" cy="240"/>
                </a:xfrm>
                <a:prstGeom prst="triangle">
                  <a:avLst>
                    <a:gd name="adj" fmla="val 50000"/>
                  </a:avLst>
                </a:prstGeom>
                <a:noFill/>
                <a:ln w="9525">
                  <a:solidFill>
                    <a:schemeClr val="tx1"/>
                  </a:solidFill>
                  <a:miter lim="800000"/>
                  <a:headEnd/>
                  <a:tailEnd/>
                </a:ln>
              </p:spPr>
              <p:txBody>
                <a:bodyPr wrap="none" anchor="ctr"/>
                <a:lstStyle/>
                <a:p>
                  <a:pPr defTabSz="914353"/>
                  <a:endParaRPr lang="ja-JP" altLang="en-US">
                    <a:solidFill>
                      <a:prstClr val="black"/>
                    </a:solidFill>
                  </a:endParaRPr>
                </a:p>
              </p:txBody>
            </p:sp>
          </p:grpSp>
          <p:sp>
            <p:nvSpPr>
              <p:cNvPr id="21" name="Text Box 14"/>
              <p:cNvSpPr txBox="1">
                <a:spLocks noChangeArrowheads="1"/>
              </p:cNvSpPr>
              <p:nvPr/>
            </p:nvSpPr>
            <p:spPr bwMode="auto">
              <a:xfrm>
                <a:off x="2874910" y="3173600"/>
                <a:ext cx="595035" cy="338554"/>
              </a:xfrm>
              <a:prstGeom prst="rect">
                <a:avLst/>
              </a:prstGeom>
              <a:noFill/>
              <a:ln w="9525">
                <a:noFill/>
                <a:miter lim="800000"/>
                <a:headEnd/>
                <a:tailEnd/>
              </a:ln>
            </p:spPr>
            <p:txBody>
              <a:bodyPr wrap="none">
                <a:spAutoFit/>
              </a:bodyPr>
              <a:lstStyle/>
              <a:p>
                <a:pPr defTabSz="914353"/>
                <a:r>
                  <a:rPr lang="ja-JP" altLang="en-US" sz="1600" dirty="0">
                    <a:solidFill>
                      <a:prstClr val="black"/>
                    </a:solidFill>
                  </a:rPr>
                  <a:t>自宅</a:t>
                </a:r>
              </a:p>
            </p:txBody>
          </p:sp>
        </p:grpSp>
        <p:sp>
          <p:nvSpPr>
            <p:cNvPr id="22" name="Rectangle 15"/>
            <p:cNvSpPr>
              <a:spLocks noChangeArrowheads="1"/>
            </p:cNvSpPr>
            <p:nvPr/>
          </p:nvSpPr>
          <p:spPr bwMode="auto">
            <a:xfrm>
              <a:off x="6837264" y="2902468"/>
              <a:ext cx="990600" cy="544072"/>
            </a:xfrm>
            <a:prstGeom prst="rect">
              <a:avLst/>
            </a:prstGeom>
            <a:noFill/>
            <a:ln w="9525">
              <a:solidFill>
                <a:schemeClr val="tx1"/>
              </a:solidFill>
              <a:miter lim="800000"/>
              <a:headEnd/>
              <a:tailEnd/>
            </a:ln>
          </p:spPr>
          <p:txBody>
            <a:bodyPr wrap="none" anchor="ctr"/>
            <a:lstStyle/>
            <a:p>
              <a:pPr algn="ctr" defTabSz="914353"/>
              <a:r>
                <a:rPr lang="ja-JP" altLang="en-US" sz="1600" dirty="0" smtClean="0">
                  <a:solidFill>
                    <a:prstClr val="black"/>
                  </a:solidFill>
                </a:rPr>
                <a:t>施設等</a:t>
              </a:r>
              <a:endParaRPr lang="ja-JP" altLang="en-US" sz="1600" dirty="0">
                <a:solidFill>
                  <a:prstClr val="black"/>
                </a:solidFill>
              </a:endParaRPr>
            </a:p>
          </p:txBody>
        </p:sp>
        <p:sp>
          <p:nvSpPr>
            <p:cNvPr id="23" name="Line 16"/>
            <p:cNvSpPr>
              <a:spLocks noChangeShapeType="1"/>
            </p:cNvSpPr>
            <p:nvPr/>
          </p:nvSpPr>
          <p:spPr bwMode="auto">
            <a:xfrm>
              <a:off x="3782957" y="3207268"/>
              <a:ext cx="2971800" cy="0"/>
            </a:xfrm>
            <a:prstGeom prst="line">
              <a:avLst/>
            </a:prstGeom>
            <a:noFill/>
            <a:ln w="38100" cmpd="dbl">
              <a:solidFill>
                <a:schemeClr val="tx1"/>
              </a:solidFill>
              <a:round/>
              <a:headEnd/>
              <a:tailEnd type="triangle" w="lg" len="lg"/>
            </a:ln>
          </p:spPr>
          <p:txBody>
            <a:bodyPr/>
            <a:lstStyle/>
            <a:p>
              <a:pPr defTabSz="914353"/>
              <a:endParaRPr lang="ja-JP" altLang="en-US">
                <a:solidFill>
                  <a:prstClr val="black"/>
                </a:solidFill>
              </a:endParaRPr>
            </a:p>
          </p:txBody>
        </p:sp>
        <p:sp>
          <p:nvSpPr>
            <p:cNvPr id="24" name="Text Box 17"/>
            <p:cNvSpPr txBox="1">
              <a:spLocks noChangeArrowheads="1"/>
            </p:cNvSpPr>
            <p:nvPr/>
          </p:nvSpPr>
          <p:spPr bwMode="auto">
            <a:xfrm>
              <a:off x="1182943" y="3645023"/>
              <a:ext cx="7667857" cy="1384995"/>
            </a:xfrm>
            <a:prstGeom prst="rect">
              <a:avLst/>
            </a:prstGeom>
            <a:noFill/>
            <a:ln w="9525">
              <a:solidFill>
                <a:schemeClr val="tx1"/>
              </a:solidFill>
              <a:prstDash val="dash"/>
              <a:miter lim="800000"/>
              <a:headEnd/>
              <a:tailEnd/>
            </a:ln>
          </p:spPr>
          <p:txBody>
            <a:bodyPr wrap="square">
              <a:spAutoFit/>
            </a:bodyPr>
            <a:lstStyle/>
            <a:p>
              <a:pPr defTabSz="914353"/>
              <a:r>
                <a:rPr lang="ja-JP" altLang="en-US" sz="1400" b="1" u="sng" dirty="0">
                  <a:solidFill>
                    <a:prstClr val="black"/>
                  </a:solidFill>
                  <a:latin typeface="ＭＳ ゴシック" pitchFamily="49" charset="-128"/>
                  <a:ea typeface="ＭＳ ゴシック" pitchFamily="49" charset="-128"/>
                </a:rPr>
                <a:t>住所</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Ｂ市</a:t>
              </a:r>
              <a:endParaRPr lang="ja-JP" altLang="en-US" sz="1400" dirty="0">
                <a:solidFill>
                  <a:prstClr val="black"/>
                </a:solidFill>
                <a:latin typeface="ＭＳ ゴシック" pitchFamily="49" charset="-128"/>
                <a:ea typeface="ＭＳ ゴシック" pitchFamily="49" charset="-128"/>
              </a:endParaRPr>
            </a:p>
            <a:p>
              <a:pPr defTabSz="914353"/>
              <a:r>
                <a:rPr lang="ja-JP" altLang="en-US" sz="1400" dirty="0">
                  <a:solidFill>
                    <a:prstClr val="black"/>
                  </a:solidFill>
                  <a:latin typeface="ＭＳ ゴシック" pitchFamily="49" charset="-128"/>
                  <a:ea typeface="ＭＳ ゴシック" pitchFamily="49" charset="-128"/>
                </a:rPr>
                <a:t>住民税　　　　　　　　　　　　　　　　　　　　　　　　　　　　　Ｂ市</a:t>
              </a:r>
            </a:p>
            <a:p>
              <a:pPr defTabSz="914353"/>
              <a:r>
                <a:rPr lang="ja-JP" altLang="en-US" sz="1400" dirty="0">
                  <a:solidFill>
                    <a:prstClr val="black"/>
                  </a:solidFill>
                  <a:latin typeface="ＭＳ ゴシック" pitchFamily="49" charset="-128"/>
                  <a:ea typeface="ＭＳ ゴシック" pitchFamily="49" charset="-128"/>
                </a:rPr>
                <a:t>行政サービス　　　　　　　　　　　　　　　　　　　　　　　　　　Ｂ市</a:t>
              </a:r>
            </a:p>
            <a:p>
              <a:pPr defTabSz="914353"/>
              <a:r>
                <a:rPr lang="ja-JP" altLang="en-US" sz="1400" b="1" u="sng" dirty="0">
                  <a:solidFill>
                    <a:prstClr val="black"/>
                  </a:solidFill>
                  <a:latin typeface="ＭＳ ゴシック" pitchFamily="49" charset="-128"/>
                  <a:ea typeface="ＭＳ ゴシック" pitchFamily="49" charset="-128"/>
                </a:rPr>
                <a:t>介護保険の保険者</a:t>
              </a:r>
              <a:r>
                <a:rPr lang="ja-JP" altLang="en-US" sz="1400" dirty="0">
                  <a:solidFill>
                    <a:prstClr val="black"/>
                  </a:solidFill>
                  <a:latin typeface="ＭＳ ゴシック" pitchFamily="49" charset="-128"/>
                  <a:ea typeface="ＭＳ ゴシック" pitchFamily="49" charset="-128"/>
                </a:rPr>
                <a:t>　　　　　</a:t>
              </a:r>
              <a:r>
                <a:rPr lang="ja-JP" altLang="en-US" sz="1400" b="1" u="sng" dirty="0">
                  <a:solidFill>
                    <a:prstClr val="black"/>
                  </a:solidFill>
                  <a:latin typeface="ＭＳ ゴシック" pitchFamily="49" charset="-128"/>
                  <a:ea typeface="ＭＳ ゴシック" pitchFamily="49" charset="-128"/>
                </a:rPr>
                <a:t>Ａ</a:t>
              </a:r>
              <a:r>
                <a:rPr lang="ja-JP" altLang="en-US" sz="1400" b="1" u="sng" dirty="0" smtClean="0">
                  <a:solidFill>
                    <a:prstClr val="black"/>
                  </a:solidFill>
                  <a:latin typeface="ＭＳ ゴシック" pitchFamily="49" charset="-128"/>
                  <a:ea typeface="ＭＳ ゴシック" pitchFamily="49" charset="-128"/>
                </a:rPr>
                <a:t>町</a:t>
              </a:r>
              <a:endParaRPr lang="en-US" altLang="ja-JP" sz="1400" b="1" u="sng" dirty="0" smtClean="0">
                <a:solidFill>
                  <a:prstClr val="black"/>
                </a:solidFill>
                <a:latin typeface="ＭＳ ゴシック" pitchFamily="49" charset="-128"/>
                <a:ea typeface="ＭＳ ゴシック" pitchFamily="49" charset="-128"/>
              </a:endParaRPr>
            </a:p>
            <a:p>
              <a:pPr defTabSz="914353"/>
              <a:r>
                <a:rPr lang="ja-JP" altLang="en-US" sz="1400" dirty="0">
                  <a:solidFill>
                    <a:prstClr val="black"/>
                  </a:solidFill>
                  <a:latin typeface="ＭＳ ゴシック" pitchFamily="49" charset="-128"/>
                  <a:ea typeface="ＭＳ ゴシック" pitchFamily="49" charset="-128"/>
                </a:rPr>
                <a:t>介護</a:t>
              </a:r>
              <a:r>
                <a:rPr lang="ja-JP" altLang="en-US" sz="1400" dirty="0" smtClean="0">
                  <a:solidFill>
                    <a:prstClr val="black"/>
                  </a:solidFill>
                  <a:latin typeface="ＭＳ ゴシック" pitchFamily="49" charset="-128"/>
                  <a:ea typeface="ＭＳ ゴシック" pitchFamily="49" charset="-128"/>
                </a:rPr>
                <a:t>保険料　　　　　　　　Ａ町</a:t>
              </a:r>
              <a:endParaRPr lang="en-US" altLang="ja-JP" sz="1400" dirty="0" smtClean="0">
                <a:solidFill>
                  <a:prstClr val="black"/>
                </a:solidFill>
                <a:latin typeface="ＭＳ ゴシック" pitchFamily="49" charset="-128"/>
                <a:ea typeface="ＭＳ ゴシック" pitchFamily="49" charset="-128"/>
              </a:endParaRPr>
            </a:p>
            <a:p>
              <a:pPr defTabSz="914353"/>
              <a:r>
                <a:rPr lang="ja-JP" altLang="en-US" sz="1400" dirty="0" smtClean="0">
                  <a:solidFill>
                    <a:prstClr val="black"/>
                  </a:solidFill>
                  <a:latin typeface="ＭＳ ゴシック" pitchFamily="49" charset="-128"/>
                  <a:ea typeface="ＭＳ ゴシック" pitchFamily="49" charset="-128"/>
                </a:rPr>
                <a:t>保険給付　　　　　　　　　Ａ町</a:t>
              </a:r>
              <a:endParaRPr lang="ja-JP" altLang="en-US" sz="1400" dirty="0">
                <a:solidFill>
                  <a:prstClr val="black"/>
                </a:solidFill>
                <a:latin typeface="ＭＳ ゴシック" pitchFamily="49" charset="-128"/>
                <a:ea typeface="ＭＳ ゴシック" pitchFamily="49" charset="-128"/>
              </a:endParaRPr>
            </a:p>
          </p:txBody>
        </p:sp>
        <p:sp>
          <p:nvSpPr>
            <p:cNvPr id="25" name="Line 18"/>
            <p:cNvSpPr>
              <a:spLocks noChangeShapeType="1"/>
            </p:cNvSpPr>
            <p:nvPr/>
          </p:nvSpPr>
          <p:spPr bwMode="auto">
            <a:xfrm>
              <a:off x="5268814" y="2649529"/>
              <a:ext cx="0" cy="2266181"/>
            </a:xfrm>
            <a:prstGeom prst="line">
              <a:avLst/>
            </a:prstGeom>
            <a:noFill/>
            <a:ln w="12700">
              <a:solidFill>
                <a:schemeClr val="tx1"/>
              </a:solidFill>
              <a:prstDash val="dash"/>
              <a:round/>
              <a:headEnd/>
              <a:tailEnd/>
            </a:ln>
          </p:spPr>
          <p:txBody>
            <a:bodyPr/>
            <a:lstStyle/>
            <a:p>
              <a:pPr defTabSz="914353"/>
              <a:endParaRPr lang="ja-JP" altLang="en-US">
                <a:solidFill>
                  <a:prstClr val="black"/>
                </a:solidFill>
              </a:endParaRPr>
            </a:p>
          </p:txBody>
        </p:sp>
      </p:grpSp>
      <p:sp>
        <p:nvSpPr>
          <p:cNvPr id="5" name="テキスト ボックス 4"/>
          <p:cNvSpPr txBox="1"/>
          <p:nvPr/>
        </p:nvSpPr>
        <p:spPr>
          <a:xfrm>
            <a:off x="219317" y="2521693"/>
            <a:ext cx="1722741" cy="307777"/>
          </a:xfrm>
          <a:prstGeom prst="rect">
            <a:avLst/>
          </a:prstGeom>
          <a:noFill/>
        </p:spPr>
        <p:txBody>
          <a:bodyPr wrap="square" rtlCol="0">
            <a:spAutoFit/>
          </a:bodyPr>
          <a:lstStyle/>
          <a:p>
            <a:r>
              <a:rPr lang="ja-JP" altLang="en-US" sz="1400" dirty="0" smtClean="0">
                <a:solidFill>
                  <a:prstClr val="black"/>
                </a:solidFill>
              </a:rPr>
              <a:t>＜制度概要＞</a:t>
            </a:r>
            <a:endParaRPr lang="ja-JP" altLang="en-US" sz="1400" dirty="0">
              <a:solidFill>
                <a:prstClr val="black"/>
              </a:solidFill>
            </a:endParaRPr>
          </a:p>
        </p:txBody>
      </p:sp>
      <p:sp>
        <p:nvSpPr>
          <p:cNvPr id="27" name="左矢印 26"/>
          <p:cNvSpPr/>
          <p:nvPr/>
        </p:nvSpPr>
        <p:spPr>
          <a:xfrm>
            <a:off x="5644434" y="5963599"/>
            <a:ext cx="820741" cy="408926"/>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円/楕円 27"/>
          <p:cNvSpPr/>
          <p:nvPr/>
        </p:nvSpPr>
        <p:spPr>
          <a:xfrm>
            <a:off x="899844" y="5949192"/>
            <a:ext cx="4744584" cy="57616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6465170" y="5373224"/>
            <a:ext cx="3144788" cy="1200329"/>
          </a:xfrm>
          <a:prstGeom prst="rect">
            <a:avLst/>
          </a:prstGeom>
          <a:noFill/>
        </p:spPr>
        <p:txBody>
          <a:bodyPr wrap="square" rtlCol="0">
            <a:spAutoFit/>
          </a:bodyPr>
          <a:lstStyle/>
          <a:p>
            <a:r>
              <a:rPr lang="ja-JP" altLang="en-US" b="1" dirty="0" smtClean="0">
                <a:solidFill>
                  <a:prstClr val="black"/>
                </a:solidFill>
              </a:rPr>
              <a:t>この除外規定を見直し、有料老人ホームに該当するサービス付き高齢者向け住宅を住所地特例の対象とする</a:t>
            </a:r>
            <a:endParaRPr lang="ja-JP" altLang="en-US" b="1" dirty="0">
              <a:solidFill>
                <a:prstClr val="black"/>
              </a:solidFill>
            </a:endParaRPr>
          </a:p>
        </p:txBody>
      </p:sp>
      <p:sp>
        <p:nvSpPr>
          <p:cNvPr id="26" name="正方形/長方形 25"/>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171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31486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960744" y="5743483"/>
            <a:ext cx="6644125" cy="504000"/>
          </a:xfrm>
          <a:prstGeom prst="rect">
            <a:avLst/>
          </a:prstGeom>
          <a:solidFill>
            <a:schemeClr val="bg2">
              <a:lumMod val="60000"/>
              <a:lumOff val="40000"/>
            </a:schemeClr>
          </a:solidFill>
          <a:ln w="38100">
            <a:solidFill>
              <a:schemeClr val="tx1"/>
            </a:solidFill>
            <a:miter lim="800000"/>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25" name="正方形/長方形 24"/>
          <p:cNvSpPr/>
          <p:nvPr/>
        </p:nvSpPr>
        <p:spPr bwMode="auto">
          <a:xfrm>
            <a:off x="997709" y="3371436"/>
            <a:ext cx="2651592" cy="2304000"/>
          </a:xfrm>
          <a:prstGeom prst="rect">
            <a:avLst/>
          </a:prstGeom>
          <a:solidFill>
            <a:schemeClr val="bg2">
              <a:lumMod val="60000"/>
              <a:lumOff val="40000"/>
            </a:schemeClr>
          </a:solidFill>
          <a:ln w="9525">
            <a:solidFill>
              <a:schemeClr val="tx1"/>
            </a:solidFill>
            <a:miter lim="800000"/>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28" name="正方形/長方形 27"/>
          <p:cNvSpPr/>
          <p:nvPr/>
        </p:nvSpPr>
        <p:spPr bwMode="auto">
          <a:xfrm>
            <a:off x="960744" y="6241106"/>
            <a:ext cx="6644125" cy="504000"/>
          </a:xfrm>
          <a:prstGeom prst="rect">
            <a:avLst/>
          </a:prstGeom>
          <a:solidFill>
            <a:schemeClr val="bg2">
              <a:lumMod val="60000"/>
              <a:lumOff val="40000"/>
            </a:schemeClr>
          </a:solidFill>
          <a:ln w="38100">
            <a:solidFill>
              <a:schemeClr val="tx1"/>
            </a:solidFill>
            <a:miter lim="800000"/>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21" name="角丸四角形 20"/>
          <p:cNvSpPr/>
          <p:nvPr/>
        </p:nvSpPr>
        <p:spPr bwMode="auto">
          <a:xfrm>
            <a:off x="5659835" y="3481345"/>
            <a:ext cx="1719177" cy="306467"/>
          </a:xfrm>
          <a:prstGeom prst="roundRect">
            <a:avLst/>
          </a:prstGeom>
          <a:solidFill>
            <a:schemeClr val="bg1"/>
          </a:solidFill>
          <a:ln w="9525">
            <a:solidFill>
              <a:schemeClr val="tx1"/>
            </a:solidFill>
            <a:miter lim="800000"/>
            <a:headEnd/>
            <a:tailEnd/>
          </a:ln>
        </p:spPr>
        <p:txBody>
          <a:bodyPr wrap="none" rtlCol="0" anchor="ctr">
            <a:spAutoFit/>
          </a:bodyPr>
          <a:lstStyle/>
          <a:p>
            <a:pPr algn="ctr" fontAlgn="base">
              <a:spcBef>
                <a:spcPct val="0"/>
              </a:spcBef>
              <a:spcAft>
                <a:spcPct val="0"/>
              </a:spcAft>
            </a:pPr>
            <a:r>
              <a:rPr lang="ja-JP" altLang="en-US" sz="1200" dirty="0" smtClean="0">
                <a:solidFill>
                  <a:srgbClr val="000000"/>
                </a:solidFill>
                <a:latin typeface="ＭＳ Ｐゴシック"/>
              </a:rPr>
              <a:t>住宅型有料老人ホーム</a:t>
            </a:r>
            <a:endParaRPr lang="ja-JP" altLang="en-US" sz="1200" dirty="0">
              <a:solidFill>
                <a:srgbClr val="000000"/>
              </a:solidFill>
              <a:latin typeface="ＭＳ Ｐゴシック"/>
            </a:endParaRPr>
          </a:p>
        </p:txBody>
      </p:sp>
      <p:sp>
        <p:nvSpPr>
          <p:cNvPr id="35" name="正方形/長方形 34"/>
          <p:cNvSpPr/>
          <p:nvPr/>
        </p:nvSpPr>
        <p:spPr bwMode="auto">
          <a:xfrm>
            <a:off x="3627095" y="3382028"/>
            <a:ext cx="3938316" cy="2304000"/>
          </a:xfrm>
          <a:prstGeom prst="rect">
            <a:avLst/>
          </a:prstGeom>
          <a:solidFill>
            <a:schemeClr val="bg2">
              <a:lumMod val="60000"/>
              <a:lumOff val="40000"/>
            </a:schemeClr>
          </a:solidFill>
          <a:ln w="9525">
            <a:noFill/>
            <a:miter lim="800000"/>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40" name="正方形/長方形 39"/>
          <p:cNvSpPr/>
          <p:nvPr/>
        </p:nvSpPr>
        <p:spPr bwMode="auto">
          <a:xfrm>
            <a:off x="3627083" y="4489444"/>
            <a:ext cx="4726798" cy="792088"/>
          </a:xfrm>
          <a:prstGeom prst="rect">
            <a:avLst/>
          </a:prstGeom>
          <a:solidFill>
            <a:schemeClr val="bg1"/>
          </a:solidFill>
          <a:ln w="9525">
            <a:solidFill>
              <a:schemeClr val="tx1"/>
            </a:solidFill>
            <a:miter lim="800000"/>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44" name="テキスト ボックス 43"/>
          <p:cNvSpPr txBox="1"/>
          <p:nvPr/>
        </p:nvSpPr>
        <p:spPr bwMode="auto">
          <a:xfrm>
            <a:off x="8647384" y="4008959"/>
            <a:ext cx="1102630" cy="1015663"/>
          </a:xfrm>
          <a:prstGeom prst="rect">
            <a:avLst/>
          </a:prstGeom>
          <a:noFill/>
          <a:ln w="38100">
            <a:solidFill>
              <a:srgbClr val="00FF00"/>
            </a:solidFill>
            <a:miter lim="800000"/>
            <a:headEnd/>
            <a:tailEnd/>
          </a:ln>
          <a:effectLst/>
        </p:spPr>
        <p:txBody>
          <a:bodyPr wrap="square" rtlCol="0">
            <a:spAutoFit/>
          </a:bodyPr>
          <a:lstStyle/>
          <a:p>
            <a:pPr fontAlgn="base">
              <a:spcBef>
                <a:spcPct val="50000"/>
              </a:spcBef>
              <a:spcAft>
                <a:spcPct val="0"/>
              </a:spcAft>
            </a:pPr>
            <a:r>
              <a:rPr lang="ja-JP" altLang="en-US" sz="1200" b="1" dirty="0" smtClean="0">
                <a:solidFill>
                  <a:srgbClr val="000000"/>
                </a:solidFill>
                <a:latin typeface="HG丸ｺﾞｼｯｸM-PRO" pitchFamily="50" charset="-128"/>
                <a:ea typeface="HG丸ｺﾞｼｯｸM-PRO" pitchFamily="50" charset="-128"/>
              </a:rPr>
              <a:t>サービス付き住宅のうち現在住所地特例の対象外のもの</a:t>
            </a:r>
            <a:endParaRPr lang="ja-JP" altLang="en-US" sz="1200" dirty="0">
              <a:solidFill>
                <a:srgbClr val="000000"/>
              </a:solidFill>
              <a:latin typeface="HG丸ｺﾞｼｯｸM-PRO" pitchFamily="50" charset="-128"/>
              <a:ea typeface="HG丸ｺﾞｼｯｸM-PRO" pitchFamily="50" charset="-128"/>
            </a:endParaRPr>
          </a:p>
        </p:txBody>
      </p:sp>
      <p:sp>
        <p:nvSpPr>
          <p:cNvPr id="36" name="角丸四角形 35"/>
          <p:cNvSpPr/>
          <p:nvPr/>
        </p:nvSpPr>
        <p:spPr bwMode="auto">
          <a:xfrm>
            <a:off x="194104" y="363184"/>
            <a:ext cx="9594637" cy="1269980"/>
          </a:xfrm>
          <a:prstGeom prst="roundRect">
            <a:avLst>
              <a:gd name="adj" fmla="val 10221"/>
            </a:avLst>
          </a:prstGeom>
          <a:solidFill>
            <a:schemeClr val="bg1"/>
          </a:solidFill>
          <a:ln w="9525">
            <a:solidFill>
              <a:schemeClr val="tx1"/>
            </a:solidFill>
            <a:miter lim="800000"/>
            <a:headEnd/>
            <a:tailEnd/>
          </a:ln>
        </p:spPr>
        <p:txBody>
          <a:bodyPr wrap="square" tIns="0" rIns="108000" bIns="0" rtlCol="0" anchor="ctr">
            <a:spAutoFit/>
          </a:bodyPr>
          <a:lstStyle/>
          <a:p>
            <a:pPr marL="177800" indent="-177800" fontAlgn="base">
              <a:spcBef>
                <a:spcPct val="0"/>
              </a:spcBef>
              <a:spcAft>
                <a:spcPct val="0"/>
              </a:spcAft>
            </a:pPr>
            <a:r>
              <a:rPr lang="ja-JP" altLang="en-US" sz="1300" dirty="0" smtClean="0">
                <a:solidFill>
                  <a:srgbClr val="000000"/>
                </a:solidFill>
                <a:latin typeface="HGｺﾞｼｯｸM" pitchFamily="49" charset="-128"/>
                <a:ea typeface="HGｺﾞｼｯｸM" pitchFamily="49" charset="-128"/>
              </a:rPr>
              <a:t>○有料老人ホームなどの特定施設は、住所地特例の対象となるが、例外として、サービス付き高齢者向け住宅のうち「賃貸借方式のもの」でかつ「特定施設入居者生活介護を提供していないもの」は、特定施設に該当しても、住所地特例の対象外となっている。（</a:t>
            </a:r>
            <a:r>
              <a:rPr lang="en-US" altLang="ja-JP" sz="1300" dirty="0" smtClean="0">
                <a:solidFill>
                  <a:srgbClr val="000000"/>
                </a:solidFill>
                <a:latin typeface="HGｺﾞｼｯｸM" pitchFamily="49" charset="-128"/>
                <a:ea typeface="HGｺﾞｼｯｸM" pitchFamily="49" charset="-128"/>
              </a:rPr>
              <a:t>※</a:t>
            </a:r>
            <a:r>
              <a:rPr lang="ja-JP" altLang="en-US" sz="1300" dirty="0" smtClean="0">
                <a:solidFill>
                  <a:srgbClr val="000000"/>
                </a:solidFill>
                <a:latin typeface="HGｺﾞｼｯｸM" pitchFamily="49" charset="-128"/>
                <a:ea typeface="HGｺﾞｼｯｸM" pitchFamily="49" charset="-128"/>
              </a:rPr>
              <a:t>サ付き住宅のうち特定施設入居者生活介護の指定を受けている施設は５％に留まっており、また、全体の</a:t>
            </a:r>
            <a:r>
              <a:rPr lang="en-US" altLang="ja-JP" sz="1300" dirty="0" smtClean="0">
                <a:solidFill>
                  <a:srgbClr val="000000"/>
                </a:solidFill>
                <a:latin typeface="HGｺﾞｼｯｸM" pitchFamily="49" charset="-128"/>
                <a:ea typeface="HGｺﾞｼｯｸM" pitchFamily="49" charset="-128"/>
              </a:rPr>
              <a:t>88</a:t>
            </a:r>
            <a:r>
              <a:rPr lang="ja-JP" altLang="en-US" sz="1300" dirty="0" smtClean="0">
                <a:solidFill>
                  <a:srgbClr val="000000"/>
                </a:solidFill>
                <a:latin typeface="HGｺﾞｼｯｸM" pitchFamily="49" charset="-128"/>
                <a:ea typeface="HGｺﾞｼｯｸM" pitchFamily="49" charset="-128"/>
              </a:rPr>
              <a:t>％は賃貸借契約のため、その太宗が住所地特例の対象外となっている。）</a:t>
            </a:r>
            <a:endParaRPr lang="en-US" altLang="ja-JP" sz="1300" dirty="0" smtClean="0">
              <a:solidFill>
                <a:srgbClr val="000000"/>
              </a:solidFill>
              <a:latin typeface="HGｺﾞｼｯｸM" pitchFamily="49" charset="-128"/>
              <a:ea typeface="HGｺﾞｼｯｸM" pitchFamily="49" charset="-128"/>
            </a:endParaRPr>
          </a:p>
          <a:p>
            <a:pPr marL="177800" indent="-177800" fontAlgn="base">
              <a:spcBef>
                <a:spcPct val="0"/>
              </a:spcBef>
              <a:spcAft>
                <a:spcPct val="0"/>
              </a:spcAft>
            </a:pPr>
            <a:r>
              <a:rPr lang="ja-JP" altLang="en-US" sz="1300" dirty="0" smtClean="0">
                <a:solidFill>
                  <a:srgbClr val="000000"/>
                </a:solidFill>
                <a:latin typeface="HGｺﾞｼｯｸM" pitchFamily="49" charset="-128"/>
                <a:ea typeface="HGｺﾞｼｯｸM" pitchFamily="49" charset="-128"/>
              </a:rPr>
              <a:t>○その他の有料老人ホームとの均衡を踏まえ、サービス付き高齢者向け住宅のうち、有料老人ホームに該当するものについては、住所地特例を適用することとする。</a:t>
            </a:r>
            <a:endParaRPr lang="en-US" altLang="ja-JP" sz="1300" dirty="0" smtClean="0">
              <a:solidFill>
                <a:srgbClr val="000000"/>
              </a:solidFill>
              <a:latin typeface="HGｺﾞｼｯｸM" pitchFamily="49" charset="-128"/>
              <a:ea typeface="HGｺﾞｼｯｸM" pitchFamily="49" charset="-128"/>
            </a:endParaRPr>
          </a:p>
        </p:txBody>
      </p:sp>
      <p:sp>
        <p:nvSpPr>
          <p:cNvPr id="24" name="正方形/長方形 23"/>
          <p:cNvSpPr/>
          <p:nvPr/>
        </p:nvSpPr>
        <p:spPr bwMode="auto">
          <a:xfrm>
            <a:off x="3627095" y="4129404"/>
            <a:ext cx="3938316" cy="360040"/>
          </a:xfrm>
          <a:prstGeom prst="rect">
            <a:avLst/>
          </a:prstGeom>
          <a:solidFill>
            <a:schemeClr val="accent2">
              <a:lumMod val="60000"/>
              <a:lumOff val="40000"/>
            </a:schemeClr>
          </a:solidFill>
          <a:ln w="9525">
            <a:solidFill>
              <a:schemeClr val="tx1"/>
            </a:solidFill>
            <a:round/>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46" name="角丸四角形 45"/>
          <p:cNvSpPr/>
          <p:nvPr/>
        </p:nvSpPr>
        <p:spPr bwMode="auto">
          <a:xfrm>
            <a:off x="3870634" y="3640071"/>
            <a:ext cx="1621515" cy="368895"/>
          </a:xfrm>
          <a:prstGeom prst="roundRect">
            <a:avLst/>
          </a:prstGeom>
          <a:solidFill>
            <a:schemeClr val="bg1"/>
          </a:solidFill>
          <a:ln w="9525">
            <a:solidFill>
              <a:schemeClr val="tx1"/>
            </a:solidFill>
            <a:miter lim="800000"/>
            <a:headEnd/>
            <a:tailEnd/>
          </a:ln>
        </p:spPr>
        <p:txBody>
          <a:bodyPr wrap="none" lIns="36000" tIns="0" rIns="36000" bIns="0" rtlCol="0" anchor="ctr">
            <a:spAutoFit/>
          </a:bodyPr>
          <a:lstStyle/>
          <a:p>
            <a:pPr algn="ctr" fontAlgn="base">
              <a:lnSpc>
                <a:spcPts val="1300"/>
              </a:lnSpc>
              <a:spcBef>
                <a:spcPct val="0"/>
              </a:spcBef>
              <a:spcAft>
                <a:spcPct val="0"/>
              </a:spcAft>
            </a:pPr>
            <a:r>
              <a:rPr lang="ja-JP" altLang="en-US" sz="1200" dirty="0" smtClean="0">
                <a:solidFill>
                  <a:srgbClr val="000000"/>
                </a:solidFill>
                <a:latin typeface="ＭＳ Ｐゴシック"/>
              </a:rPr>
              <a:t>住宅型有料老人ホーム</a:t>
            </a:r>
            <a:endParaRPr lang="en-US" altLang="ja-JP" sz="1200" dirty="0" smtClean="0">
              <a:solidFill>
                <a:srgbClr val="000000"/>
              </a:solidFill>
              <a:latin typeface="ＭＳ Ｐゴシック"/>
            </a:endParaRPr>
          </a:p>
          <a:p>
            <a:pPr algn="ctr" fontAlgn="base">
              <a:lnSpc>
                <a:spcPts val="1300"/>
              </a:lnSpc>
              <a:spcBef>
                <a:spcPct val="0"/>
              </a:spcBef>
              <a:spcAft>
                <a:spcPct val="0"/>
              </a:spcAft>
            </a:pPr>
            <a:r>
              <a:rPr lang="ja-JP" altLang="en-US" sz="1200" dirty="0" smtClean="0">
                <a:solidFill>
                  <a:srgbClr val="000000"/>
                </a:solidFill>
                <a:latin typeface="ＭＳ Ｐゴシック"/>
              </a:rPr>
              <a:t>（利用権方式）</a:t>
            </a:r>
            <a:endParaRPr lang="ja-JP" altLang="en-US" sz="1200" dirty="0">
              <a:solidFill>
                <a:srgbClr val="000000"/>
              </a:solidFill>
              <a:latin typeface="ＭＳ Ｐゴシック"/>
            </a:endParaRPr>
          </a:p>
        </p:txBody>
      </p:sp>
      <p:sp>
        <p:nvSpPr>
          <p:cNvPr id="47" name="左中かっこ 46"/>
          <p:cNvSpPr/>
          <p:nvPr/>
        </p:nvSpPr>
        <p:spPr bwMode="auto">
          <a:xfrm>
            <a:off x="728045" y="3394466"/>
            <a:ext cx="155990" cy="1116000"/>
          </a:xfrm>
          <a:prstGeom prst="leftBrace">
            <a:avLst/>
          </a:prstGeom>
          <a:noFill/>
          <a:ln w="12700" cap="rnd" cmpd="sng" algn="ctr">
            <a:solidFill>
              <a:schemeClr val="tx1"/>
            </a:solidFill>
            <a:prstDash val="solid"/>
            <a:round/>
            <a:headEnd type="none" w="med" len="med"/>
            <a:tailEnd type="none" w="med" len="med"/>
          </a:ln>
          <a:effectLst/>
        </p:spPr>
        <p:txBody>
          <a:bodyPr rtlCol="0" anchor="ctr"/>
          <a:lstStyle/>
          <a:p>
            <a:pPr algn="ctr" fontAlgn="base">
              <a:spcBef>
                <a:spcPct val="0"/>
              </a:spcBef>
              <a:spcAft>
                <a:spcPct val="0"/>
              </a:spcAft>
            </a:pPr>
            <a:endParaRPr lang="ja-JP" altLang="en-US">
              <a:solidFill>
                <a:srgbClr val="000000"/>
              </a:solidFill>
              <a:latin typeface="Arial" pitchFamily="34" charset="0"/>
            </a:endParaRPr>
          </a:p>
        </p:txBody>
      </p:sp>
      <p:sp>
        <p:nvSpPr>
          <p:cNvPr id="48" name="テキスト ボックス 47"/>
          <p:cNvSpPr txBox="1"/>
          <p:nvPr/>
        </p:nvSpPr>
        <p:spPr>
          <a:xfrm>
            <a:off x="23000" y="3671956"/>
            <a:ext cx="779865" cy="523220"/>
          </a:xfrm>
          <a:prstGeom prst="rect">
            <a:avLst/>
          </a:prstGeom>
          <a:noFill/>
        </p:spPr>
        <p:txBody>
          <a:bodyPr wrap="square" rtlCol="0">
            <a:spAutoFit/>
          </a:bodyPr>
          <a:lstStyle/>
          <a:p>
            <a:pPr algn="ctr" fontAlgn="base">
              <a:spcBef>
                <a:spcPct val="0"/>
              </a:spcBef>
              <a:spcAft>
                <a:spcPct val="0"/>
              </a:spcAft>
            </a:pPr>
            <a:r>
              <a:rPr lang="ja-JP" altLang="en-US" sz="1400" dirty="0" smtClean="0">
                <a:solidFill>
                  <a:srgbClr val="000000"/>
                </a:solidFill>
                <a:latin typeface="Arial" pitchFamily="34" charset="0"/>
              </a:rPr>
              <a:t>利用権</a:t>
            </a:r>
            <a:endParaRPr lang="en-US" altLang="ja-JP" sz="1400" dirty="0" smtClean="0">
              <a:solidFill>
                <a:srgbClr val="000000"/>
              </a:solidFill>
              <a:latin typeface="Arial" pitchFamily="34" charset="0"/>
            </a:endParaRPr>
          </a:p>
          <a:p>
            <a:pPr fontAlgn="base">
              <a:spcBef>
                <a:spcPct val="0"/>
              </a:spcBef>
              <a:spcAft>
                <a:spcPct val="0"/>
              </a:spcAft>
            </a:pPr>
            <a:r>
              <a:rPr lang="ja-JP" altLang="en-US" sz="1400" dirty="0" smtClean="0">
                <a:solidFill>
                  <a:srgbClr val="000000"/>
                </a:solidFill>
                <a:latin typeface="Arial" pitchFamily="34" charset="0"/>
              </a:rPr>
              <a:t>方式</a:t>
            </a:r>
            <a:endParaRPr lang="ja-JP" altLang="en-US" sz="1400" dirty="0">
              <a:solidFill>
                <a:srgbClr val="000000"/>
              </a:solidFill>
              <a:latin typeface="Arial" pitchFamily="34" charset="0"/>
            </a:endParaRPr>
          </a:p>
        </p:txBody>
      </p:sp>
      <p:sp>
        <p:nvSpPr>
          <p:cNvPr id="49" name="左中かっこ 48"/>
          <p:cNvSpPr/>
          <p:nvPr/>
        </p:nvSpPr>
        <p:spPr bwMode="auto">
          <a:xfrm>
            <a:off x="701822" y="4561452"/>
            <a:ext cx="195475" cy="1080120"/>
          </a:xfrm>
          <a:prstGeom prst="leftBrace">
            <a:avLst>
              <a:gd name="adj1" fmla="val 8333"/>
              <a:gd name="adj2" fmla="val 46472"/>
            </a:avLst>
          </a:prstGeom>
          <a:noFill/>
          <a:ln w="12700" cap="rnd" cmpd="sng" algn="ctr">
            <a:solidFill>
              <a:schemeClr val="tx1"/>
            </a:solidFill>
            <a:prstDash val="solid"/>
            <a:round/>
            <a:headEnd type="none" w="med" len="med"/>
            <a:tailEnd type="none" w="med" len="med"/>
          </a:ln>
          <a:effectLst/>
        </p:spPr>
        <p:txBody>
          <a:bodyPr rtlCol="0" anchor="ctr"/>
          <a:lstStyle/>
          <a:p>
            <a:pPr algn="ctr" fontAlgn="base">
              <a:spcBef>
                <a:spcPct val="0"/>
              </a:spcBef>
              <a:spcAft>
                <a:spcPct val="0"/>
              </a:spcAft>
            </a:pPr>
            <a:endParaRPr lang="ja-JP" altLang="en-US">
              <a:solidFill>
                <a:srgbClr val="000000"/>
              </a:solidFill>
              <a:latin typeface="Arial" pitchFamily="34" charset="0"/>
            </a:endParaRPr>
          </a:p>
        </p:txBody>
      </p:sp>
      <p:sp>
        <p:nvSpPr>
          <p:cNvPr id="50" name="テキスト ボックス 49"/>
          <p:cNvSpPr txBox="1"/>
          <p:nvPr/>
        </p:nvSpPr>
        <p:spPr>
          <a:xfrm>
            <a:off x="39352" y="4779476"/>
            <a:ext cx="779865" cy="523220"/>
          </a:xfrm>
          <a:prstGeom prst="rect">
            <a:avLst/>
          </a:prstGeom>
          <a:noFill/>
        </p:spPr>
        <p:txBody>
          <a:bodyPr wrap="square" lIns="72000" rIns="72000" rtlCol="0">
            <a:spAutoFit/>
          </a:bodyPr>
          <a:lstStyle/>
          <a:p>
            <a:pPr algn="ctr" fontAlgn="base">
              <a:spcBef>
                <a:spcPct val="0"/>
              </a:spcBef>
              <a:spcAft>
                <a:spcPct val="0"/>
              </a:spcAft>
            </a:pPr>
            <a:r>
              <a:rPr lang="ja-JP" altLang="en-US" sz="1400" dirty="0" smtClean="0">
                <a:solidFill>
                  <a:srgbClr val="000000"/>
                </a:solidFill>
                <a:latin typeface="Arial" pitchFamily="34" charset="0"/>
              </a:rPr>
              <a:t>賃貸借</a:t>
            </a:r>
            <a:endParaRPr lang="en-US" altLang="ja-JP" sz="1400" dirty="0" smtClean="0">
              <a:solidFill>
                <a:srgbClr val="000000"/>
              </a:solidFill>
              <a:latin typeface="Arial" pitchFamily="34" charset="0"/>
            </a:endParaRPr>
          </a:p>
          <a:p>
            <a:pPr fontAlgn="base">
              <a:spcBef>
                <a:spcPct val="0"/>
              </a:spcBef>
              <a:spcAft>
                <a:spcPct val="0"/>
              </a:spcAft>
            </a:pPr>
            <a:r>
              <a:rPr lang="ja-JP" altLang="en-US" sz="1400" dirty="0" smtClean="0">
                <a:solidFill>
                  <a:srgbClr val="000000"/>
                </a:solidFill>
                <a:latin typeface="Arial" pitchFamily="34" charset="0"/>
              </a:rPr>
              <a:t>方式</a:t>
            </a:r>
            <a:endParaRPr lang="ja-JP" altLang="en-US" sz="1400" dirty="0">
              <a:solidFill>
                <a:srgbClr val="000000"/>
              </a:solidFill>
              <a:latin typeface="Arial" pitchFamily="34" charset="0"/>
            </a:endParaRPr>
          </a:p>
        </p:txBody>
      </p:sp>
      <p:sp>
        <p:nvSpPr>
          <p:cNvPr id="54" name="線吹き出し 1 53"/>
          <p:cNvSpPr/>
          <p:nvPr/>
        </p:nvSpPr>
        <p:spPr bwMode="auto">
          <a:xfrm>
            <a:off x="-11470" y="2352674"/>
            <a:ext cx="1169927" cy="891368"/>
          </a:xfrm>
          <a:prstGeom prst="callout1">
            <a:avLst>
              <a:gd name="adj1" fmla="val 23699"/>
              <a:gd name="adj2" fmla="val 84052"/>
              <a:gd name="adj3" fmla="val 57183"/>
              <a:gd name="adj4" fmla="val 99102"/>
            </a:avLst>
          </a:prstGeom>
          <a:noFill/>
          <a:ln w="381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lnSpc>
                <a:spcPts val="1300"/>
              </a:lnSpc>
              <a:spcBef>
                <a:spcPct val="0"/>
              </a:spcBef>
              <a:spcAft>
                <a:spcPct val="0"/>
              </a:spcAft>
            </a:pPr>
            <a:r>
              <a:rPr lang="ja-JP" altLang="en-US" sz="1400" dirty="0" smtClean="0">
                <a:solidFill>
                  <a:srgbClr val="000000"/>
                </a:solidFill>
                <a:latin typeface="Arial" pitchFamily="34" charset="0"/>
              </a:rPr>
              <a:t>地域密着型</a:t>
            </a:r>
            <a:endParaRPr lang="en-US" altLang="ja-JP" sz="1400" dirty="0" smtClean="0">
              <a:solidFill>
                <a:srgbClr val="000000"/>
              </a:solidFill>
              <a:latin typeface="Arial" pitchFamily="34" charset="0"/>
            </a:endParaRPr>
          </a:p>
          <a:p>
            <a:pPr fontAlgn="base">
              <a:lnSpc>
                <a:spcPts val="1300"/>
              </a:lnSpc>
              <a:spcBef>
                <a:spcPct val="0"/>
              </a:spcBef>
              <a:spcAft>
                <a:spcPct val="0"/>
              </a:spcAft>
            </a:pPr>
            <a:r>
              <a:rPr lang="ja-JP" altLang="en-US" sz="1400" dirty="0" smtClean="0">
                <a:solidFill>
                  <a:srgbClr val="000000"/>
                </a:solidFill>
                <a:latin typeface="Arial" pitchFamily="34" charset="0"/>
              </a:rPr>
              <a:t>特定施設</a:t>
            </a:r>
            <a:endParaRPr lang="en-US" altLang="ja-JP" sz="1400" dirty="0" smtClean="0">
              <a:solidFill>
                <a:srgbClr val="000000"/>
              </a:solidFill>
              <a:latin typeface="Arial" pitchFamily="34" charset="0"/>
            </a:endParaRPr>
          </a:p>
          <a:p>
            <a:pPr fontAlgn="base">
              <a:lnSpc>
                <a:spcPts val="1300"/>
              </a:lnSpc>
              <a:spcBef>
                <a:spcPct val="0"/>
              </a:spcBef>
              <a:spcAft>
                <a:spcPct val="0"/>
              </a:spcAft>
            </a:pPr>
            <a:r>
              <a:rPr lang="ja-JP" altLang="en-US" sz="1100" dirty="0" smtClean="0">
                <a:solidFill>
                  <a:srgbClr val="000000"/>
                </a:solidFill>
                <a:latin typeface="Arial" pitchFamily="34" charset="0"/>
              </a:rPr>
              <a:t>（地域密着型特定施設入居者生活介護）</a:t>
            </a:r>
          </a:p>
        </p:txBody>
      </p:sp>
      <p:sp>
        <p:nvSpPr>
          <p:cNvPr id="37" name="右中かっこ 36"/>
          <p:cNvSpPr/>
          <p:nvPr/>
        </p:nvSpPr>
        <p:spPr bwMode="auto">
          <a:xfrm rot="16200000">
            <a:off x="2187211" y="945254"/>
            <a:ext cx="188622" cy="2612546"/>
          </a:xfrm>
          <a:prstGeom prst="rightBrace">
            <a:avLst/>
          </a:prstGeom>
          <a:noFill/>
          <a:ln w="22225" cap="rnd" cmpd="sng" algn="ctr">
            <a:solidFill>
              <a:srgbClr val="0000FF"/>
            </a:solidFill>
            <a:prstDash val="solid"/>
            <a:round/>
            <a:headEnd type="none" w="med" len="med"/>
            <a:tailEnd type="none" w="med" len="med"/>
          </a:ln>
          <a:effectLst/>
        </p:spPr>
        <p:txBody>
          <a:bodyPr rtlCol="0" anchor="ctr"/>
          <a:lstStyle/>
          <a:p>
            <a:pPr algn="ctr" fontAlgn="base">
              <a:spcBef>
                <a:spcPct val="0"/>
              </a:spcBef>
              <a:spcAft>
                <a:spcPct val="0"/>
              </a:spcAft>
            </a:pPr>
            <a:endParaRPr lang="ja-JP" altLang="en-US">
              <a:solidFill>
                <a:srgbClr val="000000"/>
              </a:solidFill>
              <a:latin typeface="Arial" pitchFamily="34" charset="0"/>
            </a:endParaRPr>
          </a:p>
        </p:txBody>
      </p:sp>
      <p:sp>
        <p:nvSpPr>
          <p:cNvPr id="45" name="右中かっこ 44"/>
          <p:cNvSpPr/>
          <p:nvPr/>
        </p:nvSpPr>
        <p:spPr bwMode="auto">
          <a:xfrm rot="16200000">
            <a:off x="5577754" y="252389"/>
            <a:ext cx="180011" cy="4006885"/>
          </a:xfrm>
          <a:prstGeom prst="rightBrace">
            <a:avLst/>
          </a:prstGeom>
          <a:noFill/>
          <a:ln w="22225" cap="rnd" cmpd="sng" algn="ctr">
            <a:solidFill>
              <a:srgbClr val="0000FF"/>
            </a:solidFill>
            <a:prstDash val="solid"/>
            <a:round/>
            <a:headEnd type="none" w="med" len="med"/>
            <a:tailEnd type="none" w="med" len="med"/>
          </a:ln>
          <a:effectLst/>
        </p:spPr>
        <p:txBody>
          <a:bodyPr rtlCol="0" anchor="ctr"/>
          <a:lstStyle/>
          <a:p>
            <a:pPr algn="ctr" fontAlgn="base">
              <a:spcBef>
                <a:spcPct val="0"/>
              </a:spcBef>
              <a:spcAft>
                <a:spcPct val="0"/>
              </a:spcAft>
            </a:pPr>
            <a:endParaRPr lang="ja-JP" altLang="en-US">
              <a:solidFill>
                <a:srgbClr val="000000"/>
              </a:solidFill>
              <a:latin typeface="Arial" pitchFamily="34" charset="0"/>
            </a:endParaRPr>
          </a:p>
        </p:txBody>
      </p:sp>
      <p:sp>
        <p:nvSpPr>
          <p:cNvPr id="52" name="右中かっこ 51"/>
          <p:cNvSpPr/>
          <p:nvPr/>
        </p:nvSpPr>
        <p:spPr bwMode="auto">
          <a:xfrm rot="16200000">
            <a:off x="7918190" y="1910145"/>
            <a:ext cx="188654" cy="682725"/>
          </a:xfrm>
          <a:prstGeom prst="rightBrace">
            <a:avLst/>
          </a:prstGeom>
          <a:noFill/>
          <a:ln w="22225" cap="rnd" cmpd="sng" algn="ctr">
            <a:solidFill>
              <a:srgbClr val="0000FF"/>
            </a:solidFill>
            <a:prstDash val="solid"/>
            <a:round/>
            <a:headEnd type="none" w="med" len="med"/>
            <a:tailEnd type="none" w="med" len="med"/>
          </a:ln>
          <a:effectLst/>
        </p:spPr>
        <p:txBody>
          <a:bodyPr rtlCol="0" anchor="ctr"/>
          <a:lstStyle/>
          <a:p>
            <a:pPr algn="ctr" fontAlgn="base">
              <a:spcBef>
                <a:spcPct val="0"/>
              </a:spcBef>
              <a:spcAft>
                <a:spcPct val="0"/>
              </a:spcAft>
            </a:pPr>
            <a:endParaRPr lang="ja-JP" altLang="en-US">
              <a:solidFill>
                <a:srgbClr val="000000"/>
              </a:solidFill>
              <a:latin typeface="Arial" pitchFamily="34" charset="0"/>
            </a:endParaRPr>
          </a:p>
        </p:txBody>
      </p:sp>
      <p:sp>
        <p:nvSpPr>
          <p:cNvPr id="53" name="テキスト ボックス 52"/>
          <p:cNvSpPr txBox="1"/>
          <p:nvPr/>
        </p:nvSpPr>
        <p:spPr>
          <a:xfrm>
            <a:off x="773455" y="1659456"/>
            <a:ext cx="3087618" cy="523220"/>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HGｺﾞｼｯｸM" pitchFamily="49" charset="-128"/>
                <a:ea typeface="HGｺﾞｼｯｸM" pitchFamily="49" charset="-128"/>
              </a:rPr>
              <a:t>介護その他の日常生活上の世話、機能訓練、療養上の世話を提供</a:t>
            </a:r>
            <a:endParaRPr lang="ja-JP" altLang="en-US" sz="1400" dirty="0">
              <a:solidFill>
                <a:srgbClr val="000000"/>
              </a:solidFill>
              <a:latin typeface="Arial" pitchFamily="34" charset="0"/>
            </a:endParaRPr>
          </a:p>
        </p:txBody>
      </p:sp>
      <p:sp>
        <p:nvSpPr>
          <p:cNvPr id="55" name="テキスト ボックス 54"/>
          <p:cNvSpPr txBox="1"/>
          <p:nvPr/>
        </p:nvSpPr>
        <p:spPr>
          <a:xfrm>
            <a:off x="3939102" y="1667776"/>
            <a:ext cx="3587776" cy="523220"/>
          </a:xfrm>
          <a:prstGeom prst="rect">
            <a:avLst/>
          </a:prstGeom>
          <a:noFill/>
        </p:spPr>
        <p:txBody>
          <a:bodyPr wrap="square" rtlCol="0">
            <a:spAutoFit/>
          </a:bodyPr>
          <a:lstStyle/>
          <a:p>
            <a:pPr fontAlgn="base">
              <a:spcBef>
                <a:spcPct val="0"/>
              </a:spcBef>
              <a:spcAft>
                <a:spcPct val="0"/>
              </a:spcAft>
            </a:pPr>
            <a:r>
              <a:rPr lang="ja-JP" altLang="en-US" sz="1400" dirty="0" smtClean="0">
                <a:solidFill>
                  <a:srgbClr val="000000"/>
                </a:solidFill>
                <a:latin typeface="Arial" pitchFamily="34" charset="0"/>
              </a:rPr>
              <a:t>介護、食事の提供、洗濯、掃除等の家事、健康管理の少なくともいずれかを提供</a:t>
            </a:r>
            <a:endParaRPr lang="ja-JP" altLang="en-US" sz="1400" dirty="0">
              <a:solidFill>
                <a:srgbClr val="000000"/>
              </a:solidFill>
              <a:latin typeface="Arial" pitchFamily="34" charset="0"/>
            </a:endParaRPr>
          </a:p>
        </p:txBody>
      </p:sp>
      <p:sp>
        <p:nvSpPr>
          <p:cNvPr id="57" name="テキスト ボックス 56"/>
          <p:cNvSpPr txBox="1"/>
          <p:nvPr/>
        </p:nvSpPr>
        <p:spPr>
          <a:xfrm>
            <a:off x="7630052" y="1666064"/>
            <a:ext cx="2120001" cy="523220"/>
          </a:xfrm>
          <a:prstGeom prst="rect">
            <a:avLst/>
          </a:prstGeom>
          <a:noFill/>
        </p:spPr>
        <p:txBody>
          <a:bodyPr wrap="square" rtlCol="0">
            <a:spAutoFit/>
          </a:bodyPr>
          <a:lstStyle/>
          <a:p>
            <a:pPr fontAlgn="base">
              <a:spcBef>
                <a:spcPct val="0"/>
              </a:spcBef>
              <a:spcAft>
                <a:spcPct val="0"/>
              </a:spcAft>
            </a:pPr>
            <a:r>
              <a:rPr lang="ja-JP" altLang="en-US" sz="1400" dirty="0" smtClean="0">
                <a:solidFill>
                  <a:srgbClr val="000000"/>
                </a:solidFill>
                <a:latin typeface="Arial" pitchFamily="34" charset="0"/>
              </a:rPr>
              <a:t>安否確認、生活相談サービスのみを提供</a:t>
            </a:r>
            <a:endParaRPr lang="ja-JP" altLang="en-US" sz="1400" dirty="0">
              <a:solidFill>
                <a:srgbClr val="000000"/>
              </a:solidFill>
              <a:latin typeface="Arial" pitchFamily="34" charset="0"/>
            </a:endParaRPr>
          </a:p>
        </p:txBody>
      </p:sp>
      <p:sp>
        <p:nvSpPr>
          <p:cNvPr id="63" name="角丸四角形 62"/>
          <p:cNvSpPr/>
          <p:nvPr/>
        </p:nvSpPr>
        <p:spPr bwMode="auto">
          <a:xfrm>
            <a:off x="3861069" y="5353540"/>
            <a:ext cx="1571455" cy="283766"/>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fontAlgn="base">
              <a:lnSpc>
                <a:spcPts val="1000"/>
              </a:lnSpc>
              <a:spcBef>
                <a:spcPct val="0"/>
              </a:spcBef>
              <a:spcAft>
                <a:spcPct val="0"/>
              </a:spcAft>
            </a:pPr>
            <a:r>
              <a:rPr lang="ja-JP" altLang="en-US" sz="1000" dirty="0" smtClean="0">
                <a:solidFill>
                  <a:srgbClr val="000000"/>
                </a:solidFill>
                <a:latin typeface="ＭＳ Ｐゴシック"/>
              </a:rPr>
              <a:t>住宅型有料老人ホーム</a:t>
            </a:r>
            <a:endParaRPr lang="en-US" altLang="ja-JP" sz="1000" dirty="0" smtClean="0">
              <a:solidFill>
                <a:srgbClr val="000000"/>
              </a:solidFill>
              <a:latin typeface="ＭＳ Ｐゴシック"/>
            </a:endParaRPr>
          </a:p>
          <a:p>
            <a:pPr algn="ctr" fontAlgn="base">
              <a:lnSpc>
                <a:spcPts val="1000"/>
              </a:lnSpc>
              <a:spcBef>
                <a:spcPct val="0"/>
              </a:spcBef>
              <a:spcAft>
                <a:spcPct val="0"/>
              </a:spcAft>
            </a:pPr>
            <a:r>
              <a:rPr lang="ja-JP" altLang="en-US" sz="1000" dirty="0" smtClean="0">
                <a:solidFill>
                  <a:srgbClr val="000000"/>
                </a:solidFill>
                <a:latin typeface="ＭＳ Ｐゴシック"/>
              </a:rPr>
              <a:t>（賃貸借方式）</a:t>
            </a:r>
            <a:endParaRPr lang="ja-JP" altLang="en-US" sz="1000" dirty="0">
              <a:solidFill>
                <a:srgbClr val="000000"/>
              </a:solidFill>
              <a:latin typeface="ＭＳ Ｐゴシック"/>
            </a:endParaRPr>
          </a:p>
        </p:txBody>
      </p:sp>
      <p:sp>
        <p:nvSpPr>
          <p:cNvPr id="64" name="角丸四角形 63"/>
          <p:cNvSpPr/>
          <p:nvPr/>
        </p:nvSpPr>
        <p:spPr bwMode="auto">
          <a:xfrm>
            <a:off x="5800448" y="3642875"/>
            <a:ext cx="1621515" cy="368895"/>
          </a:xfrm>
          <a:prstGeom prst="roundRect">
            <a:avLst/>
          </a:prstGeom>
          <a:solidFill>
            <a:schemeClr val="bg1"/>
          </a:solidFill>
          <a:ln w="9525">
            <a:solidFill>
              <a:schemeClr val="tx1"/>
            </a:solidFill>
            <a:miter lim="800000"/>
            <a:headEnd/>
            <a:tailEnd/>
          </a:ln>
        </p:spPr>
        <p:txBody>
          <a:bodyPr wrap="none" lIns="36000" tIns="0" rIns="36000" bIns="0" rtlCol="0" anchor="ctr">
            <a:spAutoFit/>
          </a:bodyPr>
          <a:lstStyle/>
          <a:p>
            <a:pPr algn="ctr" fontAlgn="base">
              <a:lnSpc>
                <a:spcPts val="1300"/>
              </a:lnSpc>
              <a:spcBef>
                <a:spcPct val="0"/>
              </a:spcBef>
              <a:spcAft>
                <a:spcPct val="0"/>
              </a:spcAft>
            </a:pPr>
            <a:r>
              <a:rPr lang="ja-JP" altLang="en-US" sz="1200" dirty="0" smtClean="0">
                <a:solidFill>
                  <a:srgbClr val="000000"/>
                </a:solidFill>
                <a:latin typeface="ＭＳ Ｐゴシック"/>
              </a:rPr>
              <a:t>健康型有料老人ホーム</a:t>
            </a:r>
            <a:endParaRPr lang="en-US" altLang="ja-JP" sz="1200" dirty="0" smtClean="0">
              <a:solidFill>
                <a:srgbClr val="000000"/>
              </a:solidFill>
              <a:latin typeface="ＭＳ Ｐゴシック"/>
            </a:endParaRPr>
          </a:p>
          <a:p>
            <a:pPr algn="ctr" fontAlgn="base">
              <a:lnSpc>
                <a:spcPts val="1300"/>
              </a:lnSpc>
              <a:spcBef>
                <a:spcPct val="0"/>
              </a:spcBef>
              <a:spcAft>
                <a:spcPct val="0"/>
              </a:spcAft>
            </a:pPr>
            <a:r>
              <a:rPr lang="ja-JP" altLang="en-US" sz="1200" dirty="0" smtClean="0">
                <a:solidFill>
                  <a:srgbClr val="000000"/>
                </a:solidFill>
                <a:latin typeface="ＭＳ Ｐゴシック"/>
              </a:rPr>
              <a:t>（利用権方式）</a:t>
            </a:r>
            <a:endParaRPr lang="ja-JP" altLang="en-US" sz="1200" dirty="0">
              <a:solidFill>
                <a:srgbClr val="000000"/>
              </a:solidFill>
              <a:latin typeface="ＭＳ Ｐゴシック"/>
            </a:endParaRPr>
          </a:p>
        </p:txBody>
      </p:sp>
      <p:sp>
        <p:nvSpPr>
          <p:cNvPr id="65" name="角丸四角形 64"/>
          <p:cNvSpPr/>
          <p:nvPr/>
        </p:nvSpPr>
        <p:spPr bwMode="auto">
          <a:xfrm>
            <a:off x="5732951" y="5353540"/>
            <a:ext cx="1571455" cy="283766"/>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fontAlgn="base">
              <a:lnSpc>
                <a:spcPts val="1000"/>
              </a:lnSpc>
              <a:spcBef>
                <a:spcPct val="0"/>
              </a:spcBef>
              <a:spcAft>
                <a:spcPct val="0"/>
              </a:spcAft>
            </a:pPr>
            <a:r>
              <a:rPr lang="ja-JP" altLang="en-US" sz="1000" dirty="0" smtClean="0">
                <a:solidFill>
                  <a:srgbClr val="000000"/>
                </a:solidFill>
                <a:latin typeface="ＭＳ Ｐゴシック"/>
              </a:rPr>
              <a:t>健康型有料老人ホーム</a:t>
            </a:r>
            <a:endParaRPr lang="en-US" altLang="ja-JP" sz="1000" dirty="0" smtClean="0">
              <a:solidFill>
                <a:srgbClr val="000000"/>
              </a:solidFill>
              <a:latin typeface="ＭＳ Ｐゴシック"/>
            </a:endParaRPr>
          </a:p>
          <a:p>
            <a:pPr algn="ctr" fontAlgn="base">
              <a:lnSpc>
                <a:spcPts val="1000"/>
              </a:lnSpc>
              <a:spcBef>
                <a:spcPct val="0"/>
              </a:spcBef>
              <a:spcAft>
                <a:spcPct val="0"/>
              </a:spcAft>
            </a:pPr>
            <a:r>
              <a:rPr lang="ja-JP" altLang="en-US" sz="1000" dirty="0" smtClean="0">
                <a:solidFill>
                  <a:srgbClr val="000000"/>
                </a:solidFill>
                <a:latin typeface="ＭＳ Ｐゴシック"/>
              </a:rPr>
              <a:t>（賃貸借方式）</a:t>
            </a:r>
            <a:endParaRPr lang="ja-JP" altLang="en-US" sz="1000" dirty="0">
              <a:solidFill>
                <a:srgbClr val="000000"/>
              </a:solidFill>
              <a:latin typeface="ＭＳ Ｐゴシック"/>
            </a:endParaRPr>
          </a:p>
        </p:txBody>
      </p:sp>
      <p:sp>
        <p:nvSpPr>
          <p:cNvPr id="66" name="正方形/長方形 65"/>
          <p:cNvSpPr/>
          <p:nvPr/>
        </p:nvSpPr>
        <p:spPr bwMode="auto">
          <a:xfrm>
            <a:off x="975254" y="4129404"/>
            <a:ext cx="2651834" cy="360040"/>
          </a:xfrm>
          <a:prstGeom prst="rect">
            <a:avLst/>
          </a:prstGeom>
          <a:solidFill>
            <a:schemeClr val="accent6">
              <a:lumMod val="60000"/>
              <a:lumOff val="40000"/>
            </a:schemeClr>
          </a:solidFill>
          <a:ln w="9525">
            <a:solidFill>
              <a:schemeClr val="tx1"/>
            </a:solidFill>
            <a:round/>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67" name="正方形/長方形 66"/>
          <p:cNvSpPr/>
          <p:nvPr/>
        </p:nvSpPr>
        <p:spPr bwMode="auto">
          <a:xfrm>
            <a:off x="975254" y="4489444"/>
            <a:ext cx="2651834" cy="792088"/>
          </a:xfrm>
          <a:prstGeom prst="rect">
            <a:avLst/>
          </a:prstGeom>
          <a:solidFill>
            <a:schemeClr val="accent6">
              <a:lumMod val="60000"/>
              <a:lumOff val="40000"/>
            </a:schemeClr>
          </a:solidFill>
          <a:ln w="9525">
            <a:solidFill>
              <a:schemeClr val="tx1"/>
            </a:solidFill>
            <a:miter lim="800000"/>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60" name="正方形/長方形 59"/>
          <p:cNvSpPr/>
          <p:nvPr/>
        </p:nvSpPr>
        <p:spPr bwMode="auto">
          <a:xfrm>
            <a:off x="975289" y="3337316"/>
            <a:ext cx="6629585" cy="237626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56" name="正方形/長方形 55"/>
          <p:cNvSpPr/>
          <p:nvPr/>
        </p:nvSpPr>
        <p:spPr bwMode="auto">
          <a:xfrm>
            <a:off x="975289" y="3337316"/>
            <a:ext cx="6629585" cy="2376264"/>
          </a:xfrm>
          <a:prstGeom prst="rect">
            <a:avLst/>
          </a:prstGeom>
          <a:noFill/>
          <a:ln w="7620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59" name="角丸四角形 58"/>
          <p:cNvSpPr/>
          <p:nvPr/>
        </p:nvSpPr>
        <p:spPr bwMode="auto">
          <a:xfrm>
            <a:off x="1053288" y="2905268"/>
            <a:ext cx="233985" cy="3924000"/>
          </a:xfrm>
          <a:prstGeom prst="roundRect">
            <a:avLst>
              <a:gd name="adj" fmla="val 4144"/>
            </a:avLst>
          </a:prstGeom>
          <a:noFill/>
          <a:ln w="381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58" name="角丸四角形 57"/>
          <p:cNvSpPr/>
          <p:nvPr/>
        </p:nvSpPr>
        <p:spPr bwMode="auto">
          <a:xfrm>
            <a:off x="1365225" y="2968862"/>
            <a:ext cx="2261859" cy="3860421"/>
          </a:xfrm>
          <a:prstGeom prst="roundRect">
            <a:avLst>
              <a:gd name="adj" fmla="val 4144"/>
            </a:avLst>
          </a:prstGeom>
          <a:noFill/>
          <a:ln w="63500" cap="flat" cmpd="sng" algn="ctr">
            <a:solidFill>
              <a:schemeClr val="accent2"/>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23" name="角丸四角形 22"/>
          <p:cNvSpPr/>
          <p:nvPr/>
        </p:nvSpPr>
        <p:spPr bwMode="auto">
          <a:xfrm>
            <a:off x="2837831" y="3193479"/>
            <a:ext cx="1652310" cy="340519"/>
          </a:xfrm>
          <a:prstGeom prst="roundRect">
            <a:avLst/>
          </a:prstGeom>
          <a:solidFill>
            <a:srgbClr val="CCFFFF"/>
          </a:solidFill>
          <a:ln w="76200" cmpd="dbl">
            <a:solidFill>
              <a:schemeClr val="tx1"/>
            </a:solidFill>
            <a:miter lim="800000"/>
            <a:headEnd/>
            <a:tailEnd/>
          </a:ln>
        </p:spPr>
        <p:txBody>
          <a:bodyPr wrap="none" rtlCol="0" anchor="ctr">
            <a:spAutoFit/>
          </a:bodyPr>
          <a:lstStyle/>
          <a:p>
            <a:pPr algn="ctr" fontAlgn="base">
              <a:spcBef>
                <a:spcPct val="0"/>
              </a:spcBef>
              <a:spcAft>
                <a:spcPct val="0"/>
              </a:spcAft>
            </a:pPr>
            <a:r>
              <a:rPr lang="ja-JP" altLang="en-US" sz="1400" dirty="0" smtClean="0">
                <a:solidFill>
                  <a:srgbClr val="000000"/>
                </a:solidFill>
                <a:latin typeface="HG丸ｺﾞｼｯｸM-PRO" pitchFamily="50" charset="-128"/>
                <a:ea typeface="HG丸ｺﾞｼｯｸM-PRO" pitchFamily="50" charset="-128"/>
              </a:rPr>
              <a:t>①有料老人ホーム</a:t>
            </a:r>
            <a:endParaRPr lang="ja-JP" altLang="en-US" sz="1400" dirty="0">
              <a:solidFill>
                <a:srgbClr val="000000"/>
              </a:solidFill>
              <a:latin typeface="HG丸ｺﾞｼｯｸM-PRO" pitchFamily="50" charset="-128"/>
              <a:ea typeface="HG丸ｺﾞｼｯｸM-PRO" pitchFamily="50" charset="-128"/>
            </a:endParaRPr>
          </a:p>
        </p:txBody>
      </p:sp>
      <p:sp>
        <p:nvSpPr>
          <p:cNvPr id="61" name="角丸四角形 60"/>
          <p:cNvSpPr/>
          <p:nvPr/>
        </p:nvSpPr>
        <p:spPr bwMode="auto">
          <a:xfrm>
            <a:off x="2774012" y="3193479"/>
            <a:ext cx="1793688" cy="340519"/>
          </a:xfrm>
          <a:prstGeom prst="roundRect">
            <a:avLst/>
          </a:prstGeom>
          <a:noFill/>
          <a:ln w="31750" cmpd="sng">
            <a:solidFill>
              <a:srgbClr val="FF0000"/>
            </a:solidFill>
            <a:miter lim="800000"/>
            <a:headEnd/>
            <a:tailEnd/>
          </a:ln>
        </p:spPr>
        <p:txBody>
          <a:bodyPr wrap="square" rtlCol="0" anchor="ctr">
            <a:spAutoFit/>
          </a:bodyPr>
          <a:lstStyle/>
          <a:p>
            <a:pPr algn="ctr" fontAlgn="base">
              <a:spcBef>
                <a:spcPct val="0"/>
              </a:spcBef>
              <a:spcAft>
                <a:spcPct val="0"/>
              </a:spcAft>
            </a:pPr>
            <a:r>
              <a:rPr lang="ja-JP" altLang="en-US" sz="1400" dirty="0" smtClean="0">
                <a:solidFill>
                  <a:srgbClr val="000000"/>
                </a:solidFill>
                <a:latin typeface="HG丸ｺﾞｼｯｸM-PRO" pitchFamily="50" charset="-128"/>
                <a:ea typeface="HG丸ｺﾞｼｯｸM-PRO" pitchFamily="50" charset="-128"/>
              </a:rPr>
              <a:t>　　　　　　　</a:t>
            </a:r>
            <a:endParaRPr lang="ja-JP" altLang="en-US" sz="1400" dirty="0">
              <a:solidFill>
                <a:srgbClr val="000000"/>
              </a:solidFill>
              <a:latin typeface="HG丸ｺﾞｼｯｸM-PRO" pitchFamily="50" charset="-128"/>
              <a:ea typeface="HG丸ｺﾞｼｯｸM-PRO" pitchFamily="50" charset="-128"/>
            </a:endParaRPr>
          </a:p>
        </p:txBody>
      </p:sp>
      <p:sp>
        <p:nvSpPr>
          <p:cNvPr id="34" name="角丸四角形 33"/>
          <p:cNvSpPr/>
          <p:nvPr/>
        </p:nvSpPr>
        <p:spPr bwMode="auto">
          <a:xfrm>
            <a:off x="1599299" y="2644566"/>
            <a:ext cx="1637899" cy="476726"/>
          </a:xfrm>
          <a:prstGeom prst="roundRect">
            <a:avLst/>
          </a:prstGeom>
          <a:solidFill>
            <a:schemeClr val="bg1"/>
          </a:solidFill>
          <a:ln w="38100">
            <a:solidFill>
              <a:schemeClr val="accent2"/>
            </a:solidFill>
            <a:miter lim="800000"/>
            <a:headEnd/>
            <a:tailEnd/>
          </a:ln>
        </p:spPr>
        <p:txBody>
          <a:bodyPr wrap="square" tIns="0" bIns="0" rtlCol="0" anchor="ctr">
            <a:spAutoFit/>
          </a:bodyPr>
          <a:lstStyle/>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特定施設</a:t>
            </a:r>
            <a:endParaRPr lang="en-US" altLang="ja-JP" sz="1400" b="1"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入居者生活介護</a:t>
            </a:r>
            <a:endParaRPr lang="ja-JP" altLang="en-US" sz="1400" b="1" dirty="0">
              <a:solidFill>
                <a:srgbClr val="000000"/>
              </a:solidFill>
              <a:latin typeface="HG丸ｺﾞｼｯｸM-PRO" pitchFamily="50" charset="-128"/>
              <a:ea typeface="HG丸ｺﾞｼｯｸM-PRO" pitchFamily="50" charset="-128"/>
            </a:endParaRPr>
          </a:p>
        </p:txBody>
      </p:sp>
      <p:sp>
        <p:nvSpPr>
          <p:cNvPr id="16" name="角丸四角形 15"/>
          <p:cNvSpPr/>
          <p:nvPr/>
        </p:nvSpPr>
        <p:spPr bwMode="auto">
          <a:xfrm>
            <a:off x="2650066" y="4180496"/>
            <a:ext cx="3034805" cy="204311"/>
          </a:xfrm>
          <a:prstGeom prst="roundRect">
            <a:avLst/>
          </a:prstGeom>
          <a:solidFill>
            <a:schemeClr val="bg1"/>
          </a:solidFill>
          <a:ln w="9525">
            <a:solidFill>
              <a:schemeClr val="tx1"/>
            </a:solidFill>
            <a:miter lim="800000"/>
            <a:headEnd/>
            <a:tailEnd/>
          </a:ln>
        </p:spPr>
        <p:txBody>
          <a:bodyPr wrap="none" tIns="0" bIns="0" rtlCol="0" anchor="ctr">
            <a:spAutoFit/>
          </a:bodyPr>
          <a:lstStyle/>
          <a:p>
            <a:pPr algn="ctr" fontAlgn="base">
              <a:spcBef>
                <a:spcPct val="0"/>
              </a:spcBef>
              <a:spcAft>
                <a:spcPct val="0"/>
              </a:spcAft>
            </a:pPr>
            <a:r>
              <a:rPr lang="ja-JP" altLang="en-US" sz="1200" dirty="0" smtClean="0">
                <a:solidFill>
                  <a:srgbClr val="000000"/>
                </a:solidFill>
                <a:latin typeface="ＭＳ Ｐゴシック"/>
              </a:rPr>
              <a:t>サービス付き高齢者向け住宅（利用権方式）</a:t>
            </a:r>
            <a:endParaRPr lang="ja-JP" altLang="en-US" sz="1200" dirty="0">
              <a:solidFill>
                <a:srgbClr val="000000"/>
              </a:solidFill>
              <a:latin typeface="ＭＳ Ｐゴシック"/>
            </a:endParaRPr>
          </a:p>
        </p:txBody>
      </p:sp>
      <p:sp>
        <p:nvSpPr>
          <p:cNvPr id="30" name="角丸四角形 29"/>
          <p:cNvSpPr/>
          <p:nvPr/>
        </p:nvSpPr>
        <p:spPr bwMode="auto">
          <a:xfrm>
            <a:off x="2837831" y="6300438"/>
            <a:ext cx="1652310" cy="340519"/>
          </a:xfrm>
          <a:prstGeom prst="roundRect">
            <a:avLst/>
          </a:prstGeom>
          <a:solidFill>
            <a:srgbClr val="CCFFFF"/>
          </a:solidFill>
          <a:ln w="25400">
            <a:solidFill>
              <a:schemeClr val="tx1"/>
            </a:solidFill>
            <a:miter lim="800000"/>
            <a:headEnd/>
            <a:tailEnd/>
          </a:ln>
        </p:spPr>
        <p:txBody>
          <a:bodyPr wrap="none" rtlCol="0" anchor="ctr">
            <a:spAutoFit/>
          </a:bodyPr>
          <a:lstStyle/>
          <a:p>
            <a:pPr algn="ctr" fontAlgn="base">
              <a:spcBef>
                <a:spcPct val="0"/>
              </a:spcBef>
              <a:spcAft>
                <a:spcPct val="0"/>
              </a:spcAft>
            </a:pPr>
            <a:r>
              <a:rPr lang="ja-JP" altLang="en-US" sz="1400" dirty="0" smtClean="0">
                <a:solidFill>
                  <a:srgbClr val="000000"/>
                </a:solidFill>
                <a:latin typeface="HG丸ｺﾞｼｯｸM-PRO" pitchFamily="50" charset="-128"/>
                <a:ea typeface="HG丸ｺﾞｼｯｸM-PRO" pitchFamily="50" charset="-128"/>
              </a:rPr>
              <a:t>③軽費老人ホーム</a:t>
            </a:r>
            <a:endParaRPr lang="ja-JP" altLang="en-US" sz="1400" dirty="0">
              <a:solidFill>
                <a:srgbClr val="000000"/>
              </a:solidFill>
              <a:latin typeface="HG丸ｺﾞｼｯｸM-PRO" pitchFamily="50" charset="-128"/>
              <a:ea typeface="HG丸ｺﾞｼｯｸM-PRO" pitchFamily="50" charset="-128"/>
            </a:endParaRPr>
          </a:p>
        </p:txBody>
      </p:sp>
      <p:sp>
        <p:nvSpPr>
          <p:cNvPr id="29" name="角丸四角形 28"/>
          <p:cNvSpPr/>
          <p:nvPr/>
        </p:nvSpPr>
        <p:spPr bwMode="auto">
          <a:xfrm>
            <a:off x="2769225" y="5807015"/>
            <a:ext cx="1789693" cy="340519"/>
          </a:xfrm>
          <a:prstGeom prst="roundRect">
            <a:avLst/>
          </a:prstGeom>
          <a:solidFill>
            <a:srgbClr val="CCFFFF"/>
          </a:solidFill>
          <a:ln w="25400">
            <a:solidFill>
              <a:schemeClr val="tx1"/>
            </a:solidFill>
            <a:miter lim="800000"/>
            <a:headEnd/>
            <a:tailEnd/>
          </a:ln>
        </p:spPr>
        <p:txBody>
          <a:bodyPr wrap="square" rtlCol="0" anchor="ctr">
            <a:spAutoFit/>
          </a:bodyPr>
          <a:lstStyle/>
          <a:p>
            <a:pPr algn="ctr" fontAlgn="base">
              <a:spcBef>
                <a:spcPct val="0"/>
              </a:spcBef>
              <a:spcAft>
                <a:spcPct val="0"/>
              </a:spcAft>
            </a:pPr>
            <a:r>
              <a:rPr lang="ja-JP" altLang="en-US" sz="1400" dirty="0" smtClean="0">
                <a:solidFill>
                  <a:srgbClr val="000000"/>
                </a:solidFill>
                <a:latin typeface="HG丸ｺﾞｼｯｸM-PRO" pitchFamily="50" charset="-128"/>
                <a:ea typeface="HG丸ｺﾞｼｯｸM-PRO" pitchFamily="50" charset="-128"/>
              </a:rPr>
              <a:t>②養護老人ホーム</a:t>
            </a:r>
            <a:endParaRPr lang="ja-JP" altLang="en-US" sz="1400" dirty="0">
              <a:solidFill>
                <a:srgbClr val="000000"/>
              </a:solidFill>
              <a:latin typeface="HG丸ｺﾞｼｯｸM-PRO" pitchFamily="50" charset="-128"/>
              <a:ea typeface="HG丸ｺﾞｼｯｸM-PRO" pitchFamily="50" charset="-128"/>
            </a:endParaRPr>
          </a:p>
        </p:txBody>
      </p:sp>
      <p:cxnSp>
        <p:nvCxnSpPr>
          <p:cNvPr id="72" name="直線コネクタ 71"/>
          <p:cNvCxnSpPr>
            <a:stCxn id="40" idx="3"/>
            <a:endCxn id="44" idx="1"/>
          </p:cNvCxnSpPr>
          <p:nvPr/>
        </p:nvCxnSpPr>
        <p:spPr bwMode="auto">
          <a:xfrm flipV="1">
            <a:off x="8353917" y="4516881"/>
            <a:ext cx="293503" cy="368697"/>
          </a:xfrm>
          <a:prstGeom prst="line">
            <a:avLst/>
          </a:prstGeom>
          <a:solidFill>
            <a:schemeClr val="accent1"/>
          </a:solidFill>
          <a:ln w="44450" cap="rnd" cmpd="sng" algn="ctr">
            <a:solidFill>
              <a:srgbClr val="00FF00"/>
            </a:solidFill>
            <a:prstDash val="solid"/>
            <a:round/>
            <a:headEnd type="none" w="med" len="med"/>
            <a:tailEnd type="none" w="med" len="med"/>
          </a:ln>
          <a:effectLst/>
        </p:spPr>
      </p:cxnSp>
      <p:sp>
        <p:nvSpPr>
          <p:cNvPr id="76" name="角丸四角形 75"/>
          <p:cNvSpPr/>
          <p:nvPr/>
        </p:nvSpPr>
        <p:spPr bwMode="auto">
          <a:xfrm>
            <a:off x="1315299" y="2536808"/>
            <a:ext cx="6355896" cy="4363027"/>
          </a:xfrm>
          <a:prstGeom prst="roundRect">
            <a:avLst>
              <a:gd name="adj" fmla="val 3705"/>
            </a:avLst>
          </a:prstGeom>
          <a:noFill/>
          <a:ln w="19050"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31" name="角丸四角形 30"/>
          <p:cNvSpPr/>
          <p:nvPr/>
        </p:nvSpPr>
        <p:spPr bwMode="auto">
          <a:xfrm>
            <a:off x="3471102" y="2348105"/>
            <a:ext cx="3197800" cy="476726"/>
          </a:xfrm>
          <a:prstGeom prst="roundRect">
            <a:avLst/>
          </a:prstGeom>
          <a:solidFill>
            <a:schemeClr val="bg1"/>
          </a:solidFill>
          <a:ln w="9525">
            <a:solidFill>
              <a:schemeClr val="tx1"/>
            </a:solidFill>
            <a:miter lim="800000"/>
            <a:headEnd/>
            <a:tailEnd/>
          </a:ln>
        </p:spPr>
        <p:txBody>
          <a:bodyPr wrap="square" lIns="0" tIns="0" rIns="0" bIns="0" rtlCol="0" anchor="ctr">
            <a:spAutoFit/>
          </a:bodyPr>
          <a:lstStyle/>
          <a:p>
            <a:pPr algn="ctr" fontAlgn="base">
              <a:spcBef>
                <a:spcPct val="0"/>
              </a:spcBef>
              <a:spcAft>
                <a:spcPct val="0"/>
              </a:spcAft>
            </a:pPr>
            <a:r>
              <a:rPr lang="ja-JP" altLang="en-US" sz="1400" b="1" dirty="0" smtClean="0">
                <a:solidFill>
                  <a:srgbClr val="000000"/>
                </a:solidFill>
                <a:latin typeface="HG丸ｺﾞｼｯｸM-PRO" pitchFamily="50" charset="-128"/>
                <a:ea typeface="HG丸ｺﾞｼｯｸM-PRO" pitchFamily="50" charset="-128"/>
              </a:rPr>
              <a:t>特定施設</a:t>
            </a:r>
            <a:r>
              <a:rPr lang="ja-JP" altLang="en-US" sz="1400" dirty="0" smtClean="0">
                <a:solidFill>
                  <a:srgbClr val="000000"/>
                </a:solidFill>
                <a:latin typeface="HG丸ｺﾞｼｯｸM-PRO" pitchFamily="50" charset="-128"/>
                <a:ea typeface="HG丸ｺﾞｼｯｸM-PRO" pitchFamily="50" charset="-128"/>
              </a:rPr>
              <a:t>（①②③のうち地域密着型</a:t>
            </a:r>
            <a:endParaRPr lang="en-US" altLang="ja-JP" sz="1400" dirty="0" smtClean="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400" dirty="0" smtClean="0">
                <a:solidFill>
                  <a:srgbClr val="000000"/>
                </a:solidFill>
                <a:latin typeface="HG丸ｺﾞｼｯｸM-PRO" pitchFamily="50" charset="-128"/>
                <a:ea typeface="HG丸ｺﾞｼｯｸM-PRO" pitchFamily="50" charset="-128"/>
              </a:rPr>
              <a:t>　　　　特定施設以外が該当）</a:t>
            </a:r>
            <a:endParaRPr lang="ja-JP" altLang="en-US" sz="1400" dirty="0">
              <a:solidFill>
                <a:srgbClr val="000000"/>
              </a:solidFill>
              <a:latin typeface="HG丸ｺﾞｼｯｸM-PRO" pitchFamily="50" charset="-128"/>
              <a:ea typeface="HG丸ｺﾞｼｯｸM-PRO" pitchFamily="50" charset="-128"/>
            </a:endParaRPr>
          </a:p>
        </p:txBody>
      </p:sp>
      <p:sp>
        <p:nvSpPr>
          <p:cNvPr id="22" name="角丸四角形 21"/>
          <p:cNvSpPr/>
          <p:nvPr/>
        </p:nvSpPr>
        <p:spPr bwMode="auto">
          <a:xfrm>
            <a:off x="1196213" y="3641773"/>
            <a:ext cx="1806914" cy="368895"/>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fontAlgn="base">
              <a:lnSpc>
                <a:spcPts val="1300"/>
              </a:lnSpc>
              <a:spcBef>
                <a:spcPct val="0"/>
              </a:spcBef>
              <a:spcAft>
                <a:spcPct val="0"/>
              </a:spcAft>
            </a:pPr>
            <a:r>
              <a:rPr lang="ja-JP" altLang="en-US" sz="1200" dirty="0" smtClean="0">
                <a:solidFill>
                  <a:srgbClr val="000000"/>
                </a:solidFill>
                <a:latin typeface="ＭＳ Ｐゴシック"/>
              </a:rPr>
              <a:t>介護付有料老人ホーム</a:t>
            </a:r>
            <a:endParaRPr lang="en-US" altLang="ja-JP" sz="1200" dirty="0" smtClean="0">
              <a:solidFill>
                <a:srgbClr val="000000"/>
              </a:solidFill>
              <a:latin typeface="ＭＳ Ｐゴシック"/>
            </a:endParaRPr>
          </a:p>
          <a:p>
            <a:pPr algn="ctr" fontAlgn="base">
              <a:lnSpc>
                <a:spcPts val="1300"/>
              </a:lnSpc>
              <a:spcBef>
                <a:spcPct val="0"/>
              </a:spcBef>
              <a:spcAft>
                <a:spcPct val="0"/>
              </a:spcAft>
            </a:pPr>
            <a:r>
              <a:rPr lang="ja-JP" altLang="en-US" sz="1200" dirty="0" smtClean="0">
                <a:solidFill>
                  <a:srgbClr val="000000"/>
                </a:solidFill>
                <a:latin typeface="ＭＳ Ｐゴシック"/>
              </a:rPr>
              <a:t>（利用権方式）</a:t>
            </a:r>
            <a:endParaRPr lang="ja-JP" altLang="en-US" sz="1200" dirty="0">
              <a:solidFill>
                <a:srgbClr val="000000"/>
              </a:solidFill>
              <a:latin typeface="ＭＳ Ｐゴシック"/>
            </a:endParaRPr>
          </a:p>
        </p:txBody>
      </p:sp>
      <p:sp>
        <p:nvSpPr>
          <p:cNvPr id="62" name="角丸四角形 61"/>
          <p:cNvSpPr/>
          <p:nvPr/>
        </p:nvSpPr>
        <p:spPr bwMode="auto">
          <a:xfrm>
            <a:off x="1209272" y="5341556"/>
            <a:ext cx="1571455" cy="283766"/>
          </a:xfrm>
          <a:prstGeom prst="roundRect">
            <a:avLst/>
          </a:prstGeom>
          <a:solidFill>
            <a:schemeClr val="bg1"/>
          </a:solidFill>
          <a:ln w="9525">
            <a:solidFill>
              <a:schemeClr val="tx1"/>
            </a:solidFill>
            <a:miter lim="800000"/>
            <a:headEnd/>
            <a:tailEnd/>
          </a:ln>
        </p:spPr>
        <p:txBody>
          <a:bodyPr wrap="square" lIns="36000" tIns="0" rIns="36000" bIns="0" rtlCol="0" anchor="ctr">
            <a:spAutoFit/>
          </a:bodyPr>
          <a:lstStyle/>
          <a:p>
            <a:pPr algn="ctr" fontAlgn="base">
              <a:lnSpc>
                <a:spcPts val="1000"/>
              </a:lnSpc>
              <a:spcBef>
                <a:spcPct val="0"/>
              </a:spcBef>
              <a:spcAft>
                <a:spcPct val="0"/>
              </a:spcAft>
            </a:pPr>
            <a:r>
              <a:rPr lang="ja-JP" altLang="en-US" sz="1000" dirty="0" smtClean="0">
                <a:solidFill>
                  <a:srgbClr val="000000"/>
                </a:solidFill>
                <a:latin typeface="ＭＳ Ｐゴシック"/>
              </a:rPr>
              <a:t>介護付有料老人ホーム</a:t>
            </a:r>
            <a:endParaRPr lang="en-US" altLang="ja-JP" sz="1000" dirty="0" smtClean="0">
              <a:solidFill>
                <a:srgbClr val="000000"/>
              </a:solidFill>
              <a:latin typeface="ＭＳ Ｐゴシック"/>
            </a:endParaRPr>
          </a:p>
          <a:p>
            <a:pPr algn="ctr" fontAlgn="base">
              <a:lnSpc>
                <a:spcPts val="1000"/>
              </a:lnSpc>
              <a:spcBef>
                <a:spcPct val="0"/>
              </a:spcBef>
              <a:spcAft>
                <a:spcPct val="0"/>
              </a:spcAft>
            </a:pPr>
            <a:r>
              <a:rPr lang="ja-JP" altLang="en-US" sz="1000" dirty="0" smtClean="0">
                <a:solidFill>
                  <a:srgbClr val="000000"/>
                </a:solidFill>
                <a:latin typeface="ＭＳ Ｐゴシック"/>
              </a:rPr>
              <a:t>（賃貸借方式）</a:t>
            </a:r>
            <a:endParaRPr lang="ja-JP" altLang="en-US" sz="1000" dirty="0">
              <a:solidFill>
                <a:srgbClr val="000000"/>
              </a:solidFill>
              <a:latin typeface="ＭＳ Ｐゴシック"/>
            </a:endParaRPr>
          </a:p>
        </p:txBody>
      </p:sp>
      <p:sp>
        <p:nvSpPr>
          <p:cNvPr id="4" name="テキスト ボックス 3"/>
          <p:cNvSpPr txBox="1"/>
          <p:nvPr/>
        </p:nvSpPr>
        <p:spPr>
          <a:xfrm>
            <a:off x="8602386" y="3337320"/>
            <a:ext cx="1272184" cy="369332"/>
          </a:xfrm>
          <a:prstGeom prst="rect">
            <a:avLst/>
          </a:prstGeom>
          <a:noFill/>
        </p:spPr>
        <p:txBody>
          <a:bodyPr wrap="square" rtlCol="0">
            <a:spAutoFit/>
          </a:bodyPr>
          <a:lstStyle/>
          <a:p>
            <a:pPr marL="85725" indent="-85725" defTabSz="914353" fontAlgn="base">
              <a:spcBef>
                <a:spcPct val="0"/>
              </a:spcBef>
              <a:spcAft>
                <a:spcPct val="0"/>
              </a:spcAft>
            </a:pPr>
            <a:r>
              <a:rPr lang="en-US" altLang="ja-JP" sz="900" dirty="0" smtClean="0">
                <a:solidFill>
                  <a:srgbClr val="000000"/>
                </a:solidFill>
                <a:latin typeface="Arial" pitchFamily="34" charset="0"/>
              </a:rPr>
              <a:t>※</a:t>
            </a:r>
            <a:r>
              <a:rPr lang="ja-JP" altLang="en-US" sz="900" dirty="0" smtClean="0">
                <a:solidFill>
                  <a:srgbClr val="000000"/>
                </a:solidFill>
                <a:latin typeface="Arial" pitchFamily="34" charset="0"/>
              </a:rPr>
              <a:t>サ付き住宅の</a:t>
            </a:r>
            <a:r>
              <a:rPr lang="en-US" altLang="ja-JP" sz="900" dirty="0" smtClean="0">
                <a:solidFill>
                  <a:srgbClr val="000000"/>
                </a:solidFill>
                <a:latin typeface="Arial" pitchFamily="34" charset="0"/>
              </a:rPr>
              <a:t>94</a:t>
            </a:r>
            <a:r>
              <a:rPr lang="ja-JP" altLang="en-US" sz="900" dirty="0" smtClean="0">
                <a:solidFill>
                  <a:srgbClr val="000000"/>
                </a:solidFill>
                <a:latin typeface="Arial" pitchFamily="34" charset="0"/>
              </a:rPr>
              <a:t>％は食事提供あり</a:t>
            </a:r>
            <a:endParaRPr lang="ja-JP" altLang="en-US" sz="900" dirty="0">
              <a:solidFill>
                <a:srgbClr val="000000"/>
              </a:solidFill>
              <a:latin typeface="Arial" pitchFamily="34" charset="0"/>
            </a:endParaRPr>
          </a:p>
        </p:txBody>
      </p:sp>
      <p:sp>
        <p:nvSpPr>
          <p:cNvPr id="6" name="正方形/長方形 5"/>
          <p:cNvSpPr/>
          <p:nvPr/>
        </p:nvSpPr>
        <p:spPr bwMode="auto">
          <a:xfrm>
            <a:off x="3686425" y="4561541"/>
            <a:ext cx="3879007" cy="663749"/>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mtClean="0">
              <a:solidFill>
                <a:srgbClr val="000000"/>
              </a:solidFill>
              <a:latin typeface="Arial" pitchFamily="34" charset="0"/>
            </a:endParaRPr>
          </a:p>
        </p:txBody>
      </p:sp>
      <p:sp>
        <p:nvSpPr>
          <p:cNvPr id="42" name="正方形/長方形 41"/>
          <p:cNvSpPr/>
          <p:nvPr/>
        </p:nvSpPr>
        <p:spPr bwMode="auto">
          <a:xfrm>
            <a:off x="3686438" y="4523948"/>
            <a:ext cx="4667489" cy="720000"/>
          </a:xfrm>
          <a:prstGeom prst="rect">
            <a:avLst/>
          </a:prstGeom>
          <a:noFill/>
          <a:ln w="63500">
            <a:solidFill>
              <a:srgbClr val="00FF00"/>
            </a:solidFill>
            <a:miter lim="800000"/>
            <a:headEnd/>
            <a:tailEnd/>
          </a:ln>
        </p:spPr>
        <p:txBody>
          <a:bodyPr rtlCol="0" anchor="ctr"/>
          <a:lstStyle/>
          <a:p>
            <a:pPr algn="ctr" fontAlgn="base">
              <a:spcBef>
                <a:spcPct val="0"/>
              </a:spcBef>
              <a:spcAft>
                <a:spcPct val="0"/>
              </a:spcAft>
            </a:pPr>
            <a:endParaRPr lang="ja-JP" altLang="en-US" sz="2400" dirty="0">
              <a:solidFill>
                <a:srgbClr val="000000"/>
              </a:solidFill>
              <a:latin typeface="HG丸ｺﾞｼｯｸM-PRO" pitchFamily="50" charset="-128"/>
              <a:ea typeface="HG丸ｺﾞｼｯｸM-PRO" pitchFamily="50" charset="-128"/>
            </a:endParaRPr>
          </a:p>
        </p:txBody>
      </p:sp>
      <p:sp>
        <p:nvSpPr>
          <p:cNvPr id="41" name="角丸四角形 40"/>
          <p:cNvSpPr/>
          <p:nvPr/>
        </p:nvSpPr>
        <p:spPr bwMode="auto">
          <a:xfrm>
            <a:off x="2662581" y="4705647"/>
            <a:ext cx="3064155" cy="306467"/>
          </a:xfrm>
          <a:prstGeom prst="roundRect">
            <a:avLst/>
          </a:prstGeom>
          <a:solidFill>
            <a:schemeClr val="bg1"/>
          </a:solidFill>
          <a:ln w="9525">
            <a:solidFill>
              <a:schemeClr val="tx1"/>
            </a:solidFill>
            <a:miter lim="800000"/>
            <a:headEnd/>
            <a:tailEnd/>
          </a:ln>
        </p:spPr>
        <p:txBody>
          <a:bodyPr wrap="none" rtlCol="0" anchor="ctr">
            <a:spAutoFit/>
          </a:bodyPr>
          <a:lstStyle/>
          <a:p>
            <a:pPr algn="ctr" fontAlgn="base">
              <a:spcBef>
                <a:spcPct val="0"/>
              </a:spcBef>
              <a:spcAft>
                <a:spcPct val="0"/>
              </a:spcAft>
            </a:pPr>
            <a:r>
              <a:rPr lang="ja-JP" altLang="en-US" sz="1200" dirty="0" smtClean="0">
                <a:solidFill>
                  <a:srgbClr val="000000"/>
                </a:solidFill>
                <a:latin typeface="ＭＳ Ｐゴシック"/>
              </a:rPr>
              <a:t>サービス付き高齢者向け住宅（賃貸借方式）</a:t>
            </a:r>
            <a:endParaRPr lang="ja-JP" altLang="en-US" sz="1200" dirty="0">
              <a:solidFill>
                <a:srgbClr val="000000"/>
              </a:solidFill>
              <a:latin typeface="ＭＳ Ｐゴシック"/>
            </a:endParaRPr>
          </a:p>
        </p:txBody>
      </p:sp>
      <p:sp>
        <p:nvSpPr>
          <p:cNvPr id="38" name="角丸四角形吹き出し 37"/>
          <p:cNvSpPr/>
          <p:nvPr/>
        </p:nvSpPr>
        <p:spPr bwMode="auto">
          <a:xfrm>
            <a:off x="7885943" y="2644656"/>
            <a:ext cx="1988656" cy="690113"/>
          </a:xfrm>
          <a:prstGeom prst="wedgeRoundRectCallout">
            <a:avLst>
              <a:gd name="adj1" fmla="val -47535"/>
              <a:gd name="adj2" fmla="val 277663"/>
              <a:gd name="adj3" fmla="val 16667"/>
            </a:avLst>
          </a:prstGeom>
          <a:solidFill>
            <a:schemeClr val="bg1"/>
          </a:solidFill>
          <a:ln w="9525">
            <a:solidFill>
              <a:schemeClr val="tx1"/>
            </a:solidFill>
            <a:miter lim="800000"/>
            <a:headEnd/>
            <a:tailEnd/>
          </a:ln>
        </p:spPr>
        <p:txBody>
          <a:bodyPr lIns="36000" tIns="36000" rIns="36000" bIns="36000" rtlCol="0" anchor="ctr"/>
          <a:lstStyle/>
          <a:p>
            <a:pPr algn="just" fontAlgn="base">
              <a:spcBef>
                <a:spcPct val="0"/>
              </a:spcBef>
              <a:spcAft>
                <a:spcPct val="0"/>
              </a:spcAft>
            </a:pPr>
            <a:r>
              <a:rPr lang="ja-JP" altLang="en-US" sz="1300" dirty="0" smtClean="0">
                <a:solidFill>
                  <a:srgbClr val="000000"/>
                </a:solidFill>
                <a:latin typeface="HG丸ｺﾞｼｯｸM-PRO" pitchFamily="50" charset="-128"/>
                <a:ea typeface="HG丸ｺﾞｼｯｸM-PRO" pitchFamily="50" charset="-128"/>
              </a:rPr>
              <a:t>有料老人ホームに該当しない（食事提供等のない）サ付き住宅</a:t>
            </a:r>
            <a:endParaRPr lang="ja-JP" altLang="en-US" sz="1300" dirty="0">
              <a:solidFill>
                <a:srgbClr val="000000"/>
              </a:solidFill>
              <a:latin typeface="HG丸ｺﾞｼｯｸM-PRO" pitchFamily="50" charset="-128"/>
              <a:ea typeface="HG丸ｺﾞｼｯｸM-PRO" pitchFamily="50" charset="-128"/>
            </a:endParaRPr>
          </a:p>
        </p:txBody>
      </p:sp>
      <p:sp>
        <p:nvSpPr>
          <p:cNvPr id="69" name="角丸四角形吹き出し 68"/>
          <p:cNvSpPr/>
          <p:nvPr/>
        </p:nvSpPr>
        <p:spPr bwMode="auto">
          <a:xfrm>
            <a:off x="7917346" y="5733696"/>
            <a:ext cx="1613021" cy="566652"/>
          </a:xfrm>
          <a:prstGeom prst="wedgeRoundRectCallout">
            <a:avLst>
              <a:gd name="adj1" fmla="val -117797"/>
              <a:gd name="adj2" fmla="val -201898"/>
              <a:gd name="adj3" fmla="val 16667"/>
            </a:avLst>
          </a:prstGeom>
          <a:solidFill>
            <a:schemeClr val="accent1">
              <a:lumMod val="20000"/>
              <a:lumOff val="80000"/>
            </a:schemeClr>
          </a:solidFill>
          <a:ln w="9525">
            <a:solidFill>
              <a:schemeClr val="tx1"/>
            </a:solidFill>
            <a:miter lim="800000"/>
            <a:headEnd/>
            <a:tailEnd/>
          </a:ln>
        </p:spPr>
        <p:txBody>
          <a:bodyPr lIns="36000" tIns="36000" rIns="36000" bIns="36000" rtlCol="0" anchor="ctr"/>
          <a:lstStyle/>
          <a:p>
            <a:pPr fontAlgn="base">
              <a:spcBef>
                <a:spcPct val="0"/>
              </a:spcBef>
              <a:spcAft>
                <a:spcPct val="0"/>
              </a:spcAft>
            </a:pPr>
            <a:r>
              <a:rPr lang="ja-JP" altLang="en-US" sz="1300" b="1" dirty="0" smtClean="0">
                <a:solidFill>
                  <a:srgbClr val="000000"/>
                </a:solidFill>
                <a:latin typeface="HG丸ｺﾞｼｯｸM-PRO" pitchFamily="50" charset="-128"/>
                <a:ea typeface="HG丸ｺﾞｼｯｸM-PRO" pitchFamily="50" charset="-128"/>
              </a:rPr>
              <a:t>新たに住所地</a:t>
            </a:r>
            <a:r>
              <a:rPr lang="ja-JP" altLang="en-US" sz="1300" b="1" dirty="0">
                <a:solidFill>
                  <a:srgbClr val="000000"/>
                </a:solidFill>
                <a:latin typeface="HG丸ｺﾞｼｯｸM-PRO" pitchFamily="50" charset="-128"/>
                <a:ea typeface="HG丸ｺﾞｼｯｸM-PRO" pitchFamily="50" charset="-128"/>
              </a:rPr>
              <a:t>特例</a:t>
            </a:r>
            <a:r>
              <a:rPr lang="ja-JP" altLang="en-US" sz="1300" b="1" dirty="0" smtClean="0">
                <a:solidFill>
                  <a:srgbClr val="000000"/>
                </a:solidFill>
                <a:latin typeface="HG丸ｺﾞｼｯｸM-PRO" pitchFamily="50" charset="-128"/>
                <a:ea typeface="HG丸ｺﾞｼｯｸM-PRO" pitchFamily="50" charset="-128"/>
              </a:rPr>
              <a:t>の</a:t>
            </a:r>
            <a:r>
              <a:rPr lang="ja-JP" altLang="en-US" sz="1300" b="1" dirty="0">
                <a:solidFill>
                  <a:srgbClr val="000000"/>
                </a:solidFill>
                <a:latin typeface="HG丸ｺﾞｼｯｸM-PRO" pitchFamily="50" charset="-128"/>
                <a:ea typeface="HG丸ｺﾞｼｯｸM-PRO" pitchFamily="50" charset="-128"/>
              </a:rPr>
              <a:t>対象</a:t>
            </a:r>
            <a:r>
              <a:rPr lang="ja-JP" altLang="en-US" sz="1300" b="1" dirty="0" smtClean="0">
                <a:solidFill>
                  <a:srgbClr val="000000"/>
                </a:solidFill>
                <a:latin typeface="HG丸ｺﾞｼｯｸM-PRO" pitchFamily="50" charset="-128"/>
                <a:ea typeface="HG丸ｺﾞｼｯｸM-PRO" pitchFamily="50" charset="-128"/>
              </a:rPr>
              <a:t>とする範囲</a:t>
            </a:r>
            <a:endParaRPr lang="ja-JP" altLang="en-US" sz="1300" b="1" dirty="0">
              <a:solidFill>
                <a:srgbClr val="000000"/>
              </a:solidFill>
              <a:latin typeface="HG丸ｺﾞｼｯｸM-PRO" pitchFamily="50" charset="-128"/>
              <a:ea typeface="HG丸ｺﾞｼｯｸM-PRO" pitchFamily="50" charset="-128"/>
            </a:endParaRPr>
          </a:p>
        </p:txBody>
      </p:sp>
      <p:sp>
        <p:nvSpPr>
          <p:cNvPr id="51" name="正方形/長方形 50"/>
          <p:cNvSpPr/>
          <p:nvPr/>
        </p:nvSpPr>
        <p:spPr>
          <a:xfrm rot="5400000">
            <a:off x="-193024" y="116632"/>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172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8714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45"/>
          <p:cNvSpPr txBox="1"/>
          <p:nvPr/>
        </p:nvSpPr>
        <p:spPr>
          <a:xfrm>
            <a:off x="3529726" y="5862414"/>
            <a:ext cx="2434584" cy="523204"/>
          </a:xfrm>
          <a:prstGeom prst="rect">
            <a:avLst/>
          </a:prstGeom>
          <a:noFill/>
        </p:spPr>
        <p:txBody>
          <a:bodyPr wrap="square" lIns="91423" tIns="45712" rIns="91423" bIns="45712" rtlCol="0">
            <a:spAutoFit/>
          </a:bodyPr>
          <a:lstStyle/>
          <a:p>
            <a:pPr algn="ctr" defTabSz="914235"/>
            <a:r>
              <a:rPr lang="ja-JP" altLang="en-US" sz="1400" b="1" dirty="0">
                <a:solidFill>
                  <a:prstClr val="black"/>
                </a:solidFill>
              </a:rPr>
              <a:t>年間収入</a:t>
            </a:r>
            <a:endParaRPr lang="en-US" altLang="ja-JP" sz="1400" b="1" dirty="0">
              <a:solidFill>
                <a:prstClr val="black"/>
              </a:solidFill>
            </a:endParaRPr>
          </a:p>
          <a:p>
            <a:pPr algn="ctr" defTabSz="914235"/>
            <a:r>
              <a:rPr lang="ja-JP" altLang="en-US" sz="1400" b="1" dirty="0">
                <a:solidFill>
                  <a:prstClr val="black"/>
                </a:solidFill>
              </a:rPr>
              <a:t>２５０～３４９万円</a:t>
            </a:r>
          </a:p>
        </p:txBody>
      </p:sp>
      <p:cxnSp>
        <p:nvCxnSpPr>
          <p:cNvPr id="6" name="直線コネクタ 5"/>
          <p:cNvCxnSpPr/>
          <p:nvPr/>
        </p:nvCxnSpPr>
        <p:spPr>
          <a:xfrm>
            <a:off x="7977336" y="506290"/>
            <a:ext cx="0" cy="609106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1920726" y="5862414"/>
            <a:ext cx="1609000" cy="523204"/>
          </a:xfrm>
          <a:prstGeom prst="rect">
            <a:avLst/>
          </a:prstGeom>
          <a:noFill/>
        </p:spPr>
        <p:txBody>
          <a:bodyPr wrap="square" lIns="91423" tIns="45712" rIns="91423" bIns="45712" rtlCol="0">
            <a:spAutoFit/>
          </a:bodyPr>
          <a:lstStyle/>
          <a:p>
            <a:pPr algn="ctr" defTabSz="914235"/>
            <a:r>
              <a:rPr lang="ja-JP" altLang="en-US" sz="1400" b="1" dirty="0">
                <a:solidFill>
                  <a:prstClr val="black"/>
                </a:solidFill>
              </a:rPr>
              <a:t>年間収入</a:t>
            </a:r>
            <a:endParaRPr lang="en-US" altLang="ja-JP" sz="1400" b="1" dirty="0">
              <a:solidFill>
                <a:prstClr val="black"/>
              </a:solidFill>
            </a:endParaRPr>
          </a:p>
          <a:p>
            <a:pPr algn="ctr" defTabSz="914235"/>
            <a:r>
              <a:rPr lang="ja-JP" altLang="en-US" sz="1400" b="1" dirty="0">
                <a:solidFill>
                  <a:prstClr val="black"/>
                </a:solidFill>
              </a:rPr>
              <a:t>２５０万円未満</a:t>
            </a:r>
          </a:p>
        </p:txBody>
      </p:sp>
      <p:sp>
        <p:nvSpPr>
          <p:cNvPr id="128" name="テキスト ボックス 127"/>
          <p:cNvSpPr txBox="1"/>
          <p:nvPr/>
        </p:nvSpPr>
        <p:spPr>
          <a:xfrm>
            <a:off x="5474317" y="5865936"/>
            <a:ext cx="2434584" cy="523204"/>
          </a:xfrm>
          <a:prstGeom prst="rect">
            <a:avLst/>
          </a:prstGeom>
          <a:noFill/>
        </p:spPr>
        <p:txBody>
          <a:bodyPr wrap="square" lIns="91423" tIns="45712" rIns="91423" bIns="45712" rtlCol="0">
            <a:spAutoFit/>
          </a:bodyPr>
          <a:lstStyle/>
          <a:p>
            <a:pPr algn="ctr" defTabSz="914235"/>
            <a:r>
              <a:rPr lang="ja-JP" altLang="en-US" sz="1400" b="1" dirty="0">
                <a:solidFill>
                  <a:prstClr val="black"/>
                </a:solidFill>
              </a:rPr>
              <a:t>年間収入</a:t>
            </a:r>
            <a:endParaRPr lang="en-US" altLang="ja-JP" sz="1400" b="1" dirty="0">
              <a:solidFill>
                <a:prstClr val="black"/>
              </a:solidFill>
            </a:endParaRPr>
          </a:p>
          <a:p>
            <a:pPr algn="ctr" defTabSz="914235"/>
            <a:r>
              <a:rPr lang="ja-JP" altLang="en-US" sz="1400" b="1" dirty="0">
                <a:solidFill>
                  <a:prstClr val="black"/>
                </a:solidFill>
              </a:rPr>
              <a:t>３５０万円～</a:t>
            </a:r>
          </a:p>
        </p:txBody>
      </p:sp>
      <p:sp>
        <p:nvSpPr>
          <p:cNvPr id="129" name="テキスト ボックス 128"/>
          <p:cNvSpPr txBox="1"/>
          <p:nvPr/>
        </p:nvSpPr>
        <p:spPr>
          <a:xfrm>
            <a:off x="434299" y="5909816"/>
            <a:ext cx="1001987" cy="307760"/>
          </a:xfrm>
          <a:prstGeom prst="rect">
            <a:avLst/>
          </a:prstGeom>
          <a:noFill/>
        </p:spPr>
        <p:txBody>
          <a:bodyPr wrap="square" lIns="91423" tIns="45712" rIns="91423" bIns="45712" rtlCol="0">
            <a:spAutoFit/>
          </a:bodyPr>
          <a:lstStyle/>
          <a:p>
            <a:pPr algn="ctr" defTabSz="914235"/>
            <a:r>
              <a:rPr lang="ja-JP" altLang="en-US" sz="1400" b="1" dirty="0">
                <a:solidFill>
                  <a:prstClr val="black"/>
                </a:solidFill>
              </a:rPr>
              <a:t>平均</a:t>
            </a:r>
            <a:endParaRPr lang="en-US" altLang="ja-JP" sz="1400" b="1" dirty="0">
              <a:solidFill>
                <a:prstClr val="black"/>
              </a:solidFill>
            </a:endParaRPr>
          </a:p>
        </p:txBody>
      </p:sp>
      <p:sp>
        <p:nvSpPr>
          <p:cNvPr id="97" name="テキスト ボックス 96"/>
          <p:cNvSpPr txBox="1"/>
          <p:nvPr/>
        </p:nvSpPr>
        <p:spPr>
          <a:xfrm>
            <a:off x="5283409" y="3779515"/>
            <a:ext cx="706278" cy="707870"/>
          </a:xfrm>
          <a:prstGeom prst="rect">
            <a:avLst/>
          </a:prstGeom>
          <a:noFill/>
        </p:spPr>
        <p:txBody>
          <a:bodyPr wrap="square" lIns="91423" tIns="45712" rIns="91423" bIns="45712" rtlCol="0">
            <a:spAutoFit/>
          </a:bodyPr>
          <a:lstStyle/>
          <a:p>
            <a:pPr algn="ctr" defTabSz="914235"/>
            <a:r>
              <a:rPr lang="ja-JP" altLang="en-US" sz="1000" dirty="0" smtClean="0">
                <a:solidFill>
                  <a:prstClr val="black"/>
                </a:solidFill>
              </a:rPr>
              <a:t>可処分</a:t>
            </a:r>
            <a:endParaRPr lang="en-US" altLang="ja-JP" sz="1000" dirty="0" smtClean="0">
              <a:solidFill>
                <a:prstClr val="black"/>
              </a:solidFill>
            </a:endParaRPr>
          </a:p>
          <a:p>
            <a:pPr algn="ctr" defTabSz="914235"/>
            <a:r>
              <a:rPr lang="ja-JP" altLang="en-US" sz="1000" dirty="0" smtClean="0">
                <a:solidFill>
                  <a:prstClr val="black"/>
                </a:solidFill>
              </a:rPr>
              <a:t>所得</a:t>
            </a:r>
            <a:endParaRPr lang="en-US" altLang="ja-JP" sz="1000" dirty="0">
              <a:solidFill>
                <a:prstClr val="black"/>
              </a:solidFill>
            </a:endParaRPr>
          </a:p>
          <a:p>
            <a:pPr algn="ctr" defTabSz="914235"/>
            <a:r>
              <a:rPr lang="ja-JP" altLang="en-US" sz="1000" dirty="0" smtClean="0">
                <a:solidFill>
                  <a:prstClr val="black"/>
                </a:solidFill>
              </a:rPr>
              <a:t>１９７</a:t>
            </a:r>
            <a:endParaRPr lang="en-US" altLang="ja-JP" sz="1000" dirty="0" smtClean="0">
              <a:solidFill>
                <a:prstClr val="black"/>
              </a:solidFill>
            </a:endParaRPr>
          </a:p>
          <a:p>
            <a:pPr algn="ctr" defTabSz="914235"/>
            <a:r>
              <a:rPr lang="ja-JP" altLang="en-US" sz="1000" dirty="0" smtClean="0">
                <a:solidFill>
                  <a:prstClr val="black"/>
                </a:solidFill>
              </a:rPr>
              <a:t>万</a:t>
            </a:r>
            <a:r>
              <a:rPr lang="ja-JP" altLang="en-US" sz="1000" dirty="0">
                <a:solidFill>
                  <a:prstClr val="black"/>
                </a:solidFill>
              </a:rPr>
              <a:t>円</a:t>
            </a:r>
          </a:p>
        </p:txBody>
      </p:sp>
      <p:sp>
        <p:nvSpPr>
          <p:cNvPr id="13" name="テキスト ボックス 12"/>
          <p:cNvSpPr txBox="1"/>
          <p:nvPr/>
        </p:nvSpPr>
        <p:spPr>
          <a:xfrm>
            <a:off x="2103273" y="6338482"/>
            <a:ext cx="1326212" cy="430887"/>
          </a:xfrm>
          <a:prstGeom prst="rect">
            <a:avLst/>
          </a:prstGeom>
          <a:noFill/>
        </p:spPr>
        <p:txBody>
          <a:bodyPr wrap="square" rtlCol="0">
            <a:spAutoFit/>
          </a:bodyPr>
          <a:lstStyle/>
          <a:p>
            <a:pPr algn="ctr" defTabSz="914235"/>
            <a:r>
              <a:rPr lang="ja-JP" altLang="en-US" sz="1100" dirty="0">
                <a:solidFill>
                  <a:prstClr val="black"/>
                </a:solidFill>
              </a:rPr>
              <a:t>集計世帯構成比</a:t>
            </a:r>
            <a:endParaRPr lang="en-US" altLang="ja-JP" sz="1100" dirty="0">
              <a:solidFill>
                <a:prstClr val="black"/>
              </a:solidFill>
            </a:endParaRPr>
          </a:p>
          <a:p>
            <a:pPr algn="ctr" defTabSz="914235"/>
            <a:r>
              <a:rPr lang="en-US" altLang="ja-JP" sz="1100" dirty="0">
                <a:solidFill>
                  <a:prstClr val="black"/>
                </a:solidFill>
              </a:rPr>
              <a:t>12.0%</a:t>
            </a:r>
            <a:endParaRPr lang="ja-JP" altLang="en-US" sz="1100" dirty="0">
              <a:solidFill>
                <a:prstClr val="black"/>
              </a:solidFill>
            </a:endParaRPr>
          </a:p>
        </p:txBody>
      </p:sp>
      <p:sp>
        <p:nvSpPr>
          <p:cNvPr id="14" name="大かっこ 13"/>
          <p:cNvSpPr/>
          <p:nvPr/>
        </p:nvSpPr>
        <p:spPr>
          <a:xfrm>
            <a:off x="2189565" y="6375798"/>
            <a:ext cx="1119454" cy="360000"/>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35"/>
            <a:endParaRPr lang="ja-JP" altLang="en-US">
              <a:solidFill>
                <a:prstClr val="black"/>
              </a:solidFill>
            </a:endParaRPr>
          </a:p>
        </p:txBody>
      </p:sp>
      <p:sp>
        <p:nvSpPr>
          <p:cNvPr id="82" name="テキスト ボックス 81"/>
          <p:cNvSpPr txBox="1"/>
          <p:nvPr/>
        </p:nvSpPr>
        <p:spPr>
          <a:xfrm>
            <a:off x="4117636" y="6356653"/>
            <a:ext cx="1326212" cy="430887"/>
          </a:xfrm>
          <a:prstGeom prst="rect">
            <a:avLst/>
          </a:prstGeom>
          <a:noFill/>
        </p:spPr>
        <p:txBody>
          <a:bodyPr wrap="square" rtlCol="0">
            <a:spAutoFit/>
          </a:bodyPr>
          <a:lstStyle/>
          <a:p>
            <a:pPr algn="ctr" defTabSz="914235"/>
            <a:r>
              <a:rPr lang="ja-JP" altLang="en-US" sz="1100" dirty="0">
                <a:solidFill>
                  <a:prstClr val="black"/>
                </a:solidFill>
              </a:rPr>
              <a:t>集計世帯構成比</a:t>
            </a:r>
            <a:endParaRPr lang="en-US" altLang="ja-JP" sz="1100" dirty="0">
              <a:solidFill>
                <a:prstClr val="black"/>
              </a:solidFill>
            </a:endParaRPr>
          </a:p>
          <a:p>
            <a:pPr algn="ctr" defTabSz="914235"/>
            <a:r>
              <a:rPr lang="en-US" altLang="ja-JP" sz="1100" dirty="0">
                <a:solidFill>
                  <a:prstClr val="black"/>
                </a:solidFill>
              </a:rPr>
              <a:t>37.2%</a:t>
            </a:r>
            <a:endParaRPr lang="ja-JP" altLang="en-US" sz="1100" dirty="0">
              <a:solidFill>
                <a:prstClr val="black"/>
              </a:solidFill>
            </a:endParaRPr>
          </a:p>
        </p:txBody>
      </p:sp>
      <p:sp>
        <p:nvSpPr>
          <p:cNvPr id="83" name="大かっこ 82"/>
          <p:cNvSpPr/>
          <p:nvPr/>
        </p:nvSpPr>
        <p:spPr>
          <a:xfrm>
            <a:off x="4194822" y="6384444"/>
            <a:ext cx="1137405" cy="360000"/>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35"/>
            <a:endParaRPr lang="ja-JP" altLang="en-US">
              <a:solidFill>
                <a:prstClr val="black"/>
              </a:solidFill>
            </a:endParaRPr>
          </a:p>
        </p:txBody>
      </p:sp>
      <p:sp>
        <p:nvSpPr>
          <p:cNvPr id="84" name="テキスト ボックス 83"/>
          <p:cNvSpPr txBox="1"/>
          <p:nvPr/>
        </p:nvSpPr>
        <p:spPr>
          <a:xfrm>
            <a:off x="6049008" y="6378413"/>
            <a:ext cx="1326212" cy="407638"/>
          </a:xfrm>
          <a:prstGeom prst="rect">
            <a:avLst/>
          </a:prstGeom>
          <a:noFill/>
        </p:spPr>
        <p:txBody>
          <a:bodyPr wrap="square" lIns="68415" tIns="34208" rIns="68415" bIns="34208" rtlCol="0">
            <a:spAutoFit/>
          </a:bodyPr>
          <a:lstStyle/>
          <a:p>
            <a:pPr algn="ctr" defTabSz="914235"/>
            <a:r>
              <a:rPr lang="ja-JP" altLang="en-US" sz="1100" dirty="0">
                <a:solidFill>
                  <a:prstClr val="black"/>
                </a:solidFill>
              </a:rPr>
              <a:t>集計世帯構成比</a:t>
            </a:r>
            <a:endParaRPr lang="en-US" altLang="ja-JP" sz="1100" dirty="0">
              <a:solidFill>
                <a:prstClr val="black"/>
              </a:solidFill>
            </a:endParaRPr>
          </a:p>
          <a:p>
            <a:pPr algn="ctr" defTabSz="914235"/>
            <a:r>
              <a:rPr lang="en-US" altLang="ja-JP" sz="1100" dirty="0">
                <a:solidFill>
                  <a:prstClr val="black"/>
                </a:solidFill>
              </a:rPr>
              <a:t>50.8%</a:t>
            </a:r>
            <a:endParaRPr lang="ja-JP" altLang="en-US" sz="1100" dirty="0">
              <a:solidFill>
                <a:prstClr val="black"/>
              </a:solidFill>
            </a:endParaRPr>
          </a:p>
        </p:txBody>
      </p:sp>
      <p:sp>
        <p:nvSpPr>
          <p:cNvPr id="85" name="大かっこ 84"/>
          <p:cNvSpPr/>
          <p:nvPr/>
        </p:nvSpPr>
        <p:spPr>
          <a:xfrm>
            <a:off x="6119988" y="6396904"/>
            <a:ext cx="1164688" cy="360000"/>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defTabSz="914235"/>
            <a:endParaRPr lang="ja-JP" altLang="en-US">
              <a:solidFill>
                <a:prstClr val="black"/>
              </a:solidFill>
            </a:endParaRPr>
          </a:p>
        </p:txBody>
      </p:sp>
      <p:sp>
        <p:nvSpPr>
          <p:cNvPr id="94" name="左中かっこ 93"/>
          <p:cNvSpPr/>
          <p:nvPr/>
        </p:nvSpPr>
        <p:spPr>
          <a:xfrm rot="10800000">
            <a:off x="5307853" y="2791560"/>
            <a:ext cx="144000" cy="2545714"/>
          </a:xfrm>
          <a:prstGeom prst="leftBrace">
            <a:avLst>
              <a:gd name="adj1" fmla="val 56544"/>
              <a:gd name="adj2" fmla="val 51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2191" tIns="61096" rIns="122191" bIns="61096" rtlCol="0" anchor="ctr"/>
          <a:lstStyle/>
          <a:p>
            <a:pPr algn="ctr" defTabSz="914235"/>
            <a:endParaRPr lang="ja-JP" altLang="en-US" sz="1000">
              <a:solidFill>
                <a:prstClr val="black"/>
              </a:solidFill>
            </a:endParaRPr>
          </a:p>
        </p:txBody>
      </p:sp>
      <p:sp>
        <p:nvSpPr>
          <p:cNvPr id="95" name="正方形/長方形 94"/>
          <p:cNvSpPr/>
          <p:nvPr/>
        </p:nvSpPr>
        <p:spPr>
          <a:xfrm>
            <a:off x="4737835" y="2795446"/>
            <a:ext cx="508362" cy="2856488"/>
          </a:xfrm>
          <a:prstGeom prst="rect">
            <a:avLst/>
          </a:prstGeom>
          <a:pattFill prst="divot">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sp>
        <p:nvSpPr>
          <p:cNvPr id="102" name="テキスト ボックス 101"/>
          <p:cNvSpPr txBox="1"/>
          <p:nvPr/>
        </p:nvSpPr>
        <p:spPr>
          <a:xfrm>
            <a:off x="3892142" y="5335749"/>
            <a:ext cx="1028424" cy="338554"/>
          </a:xfrm>
          <a:prstGeom prst="rect">
            <a:avLst/>
          </a:prstGeom>
          <a:noFill/>
        </p:spPr>
        <p:txBody>
          <a:bodyPr wrap="square" rtlCol="0">
            <a:spAutoFit/>
          </a:bodyPr>
          <a:lstStyle/>
          <a:p>
            <a:pPr algn="ctr" defTabSz="914235"/>
            <a:r>
              <a:rPr lang="ja-JP" altLang="en-US" sz="800" dirty="0">
                <a:solidFill>
                  <a:prstClr val="black"/>
                </a:solidFill>
              </a:rPr>
              <a:t>非消費支出</a:t>
            </a:r>
            <a:endParaRPr lang="en-US" altLang="ja-JP" sz="800" dirty="0">
              <a:solidFill>
                <a:prstClr val="black"/>
              </a:solidFill>
            </a:endParaRPr>
          </a:p>
          <a:p>
            <a:pPr algn="ctr" defTabSz="914235"/>
            <a:r>
              <a:rPr lang="ja-JP" altLang="en-US" sz="800" dirty="0">
                <a:solidFill>
                  <a:prstClr val="black"/>
                </a:solidFill>
              </a:rPr>
              <a:t>２８万円</a:t>
            </a:r>
          </a:p>
        </p:txBody>
      </p:sp>
      <p:sp>
        <p:nvSpPr>
          <p:cNvPr id="98" name="正方形/長方形 97"/>
          <p:cNvSpPr/>
          <p:nvPr/>
        </p:nvSpPr>
        <p:spPr>
          <a:xfrm>
            <a:off x="4745455" y="2117830"/>
            <a:ext cx="500741" cy="642857"/>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cxnSp>
        <p:nvCxnSpPr>
          <p:cNvPr id="5" name="直線コネクタ 4"/>
          <p:cNvCxnSpPr/>
          <p:nvPr/>
        </p:nvCxnSpPr>
        <p:spPr>
          <a:xfrm>
            <a:off x="4128388" y="5313827"/>
            <a:ext cx="536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4744102" y="5323314"/>
            <a:ext cx="518315" cy="166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4633294" y="2149666"/>
            <a:ext cx="750857" cy="615828"/>
          </a:xfrm>
          <a:prstGeom prst="rect">
            <a:avLst/>
          </a:prstGeom>
          <a:noFill/>
        </p:spPr>
        <p:txBody>
          <a:bodyPr wrap="square" lIns="122191" tIns="61096" rIns="122191" bIns="61096" rtlCol="0">
            <a:spAutoFit/>
          </a:bodyPr>
          <a:lstStyle/>
          <a:p>
            <a:pPr algn="ctr" defTabSz="914235"/>
            <a:r>
              <a:rPr lang="ja-JP" altLang="en-US" sz="800" dirty="0" smtClean="0">
                <a:solidFill>
                  <a:prstClr val="black"/>
                </a:solidFill>
              </a:rPr>
              <a:t>預貯金取崩、個人企業年金</a:t>
            </a:r>
            <a:r>
              <a:rPr lang="ja-JP" altLang="en-US" sz="800" dirty="0">
                <a:solidFill>
                  <a:prstClr val="black"/>
                </a:solidFill>
              </a:rPr>
              <a:t>等</a:t>
            </a:r>
            <a:endParaRPr lang="en-US" altLang="ja-JP" sz="800" dirty="0">
              <a:solidFill>
                <a:prstClr val="black"/>
              </a:solidFill>
            </a:endParaRPr>
          </a:p>
          <a:p>
            <a:pPr algn="ctr" defTabSz="914235"/>
            <a:r>
              <a:rPr lang="en-US" altLang="ja-JP" sz="800" dirty="0">
                <a:solidFill>
                  <a:prstClr val="black"/>
                </a:solidFill>
              </a:rPr>
              <a:t>50</a:t>
            </a:r>
            <a:r>
              <a:rPr lang="ja-JP" altLang="en-US" sz="800" dirty="0">
                <a:solidFill>
                  <a:prstClr val="black"/>
                </a:solidFill>
              </a:rPr>
              <a:t>万円</a:t>
            </a:r>
          </a:p>
        </p:txBody>
      </p:sp>
      <p:sp>
        <p:nvSpPr>
          <p:cNvPr id="106" name="左中かっこ 105"/>
          <p:cNvSpPr/>
          <p:nvPr/>
        </p:nvSpPr>
        <p:spPr>
          <a:xfrm rot="10800000">
            <a:off x="7221432" y="1888202"/>
            <a:ext cx="144000" cy="3420000"/>
          </a:xfrm>
          <a:prstGeom prst="leftBrace">
            <a:avLst>
              <a:gd name="adj1" fmla="val 56544"/>
              <a:gd name="adj2" fmla="val 51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2191" tIns="61096" rIns="122191" bIns="61096" rtlCol="0" anchor="ctr"/>
          <a:lstStyle/>
          <a:p>
            <a:pPr algn="ctr" defTabSz="914235"/>
            <a:endParaRPr lang="ja-JP" altLang="en-US" sz="1000">
              <a:solidFill>
                <a:prstClr val="black"/>
              </a:solidFill>
            </a:endParaRPr>
          </a:p>
        </p:txBody>
      </p:sp>
      <p:sp>
        <p:nvSpPr>
          <p:cNvPr id="107" name="正方形/長方形 106"/>
          <p:cNvSpPr/>
          <p:nvPr/>
        </p:nvSpPr>
        <p:spPr>
          <a:xfrm>
            <a:off x="6686611" y="1883245"/>
            <a:ext cx="508362" cy="3990089"/>
          </a:xfrm>
          <a:prstGeom prst="rect">
            <a:avLst/>
          </a:prstGeom>
          <a:pattFill prst="divot">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sp>
        <p:nvSpPr>
          <p:cNvPr id="114" name="テキスト ボックス 113"/>
          <p:cNvSpPr txBox="1"/>
          <p:nvPr/>
        </p:nvSpPr>
        <p:spPr>
          <a:xfrm>
            <a:off x="5847864" y="5427945"/>
            <a:ext cx="1028425" cy="338554"/>
          </a:xfrm>
          <a:prstGeom prst="rect">
            <a:avLst/>
          </a:prstGeom>
          <a:noFill/>
        </p:spPr>
        <p:txBody>
          <a:bodyPr wrap="square" rtlCol="0">
            <a:spAutoFit/>
          </a:bodyPr>
          <a:lstStyle/>
          <a:p>
            <a:pPr algn="ctr" defTabSz="914235"/>
            <a:r>
              <a:rPr lang="ja-JP" altLang="en-US" sz="800" dirty="0">
                <a:solidFill>
                  <a:prstClr val="black"/>
                </a:solidFill>
              </a:rPr>
              <a:t>非消費支出</a:t>
            </a:r>
            <a:endParaRPr lang="en-US" altLang="ja-JP" sz="800" dirty="0">
              <a:solidFill>
                <a:prstClr val="black"/>
              </a:solidFill>
            </a:endParaRPr>
          </a:p>
          <a:p>
            <a:pPr algn="ctr" defTabSz="914235"/>
            <a:r>
              <a:rPr lang="en-US" altLang="ja-JP" sz="800" dirty="0" smtClean="0">
                <a:solidFill>
                  <a:prstClr val="black"/>
                </a:solidFill>
              </a:rPr>
              <a:t>47</a:t>
            </a:r>
            <a:r>
              <a:rPr lang="ja-JP" altLang="en-US" sz="800" dirty="0" smtClean="0">
                <a:solidFill>
                  <a:prstClr val="black"/>
                </a:solidFill>
              </a:rPr>
              <a:t>万</a:t>
            </a:r>
            <a:r>
              <a:rPr lang="ja-JP" altLang="en-US" sz="800" dirty="0">
                <a:solidFill>
                  <a:prstClr val="black"/>
                </a:solidFill>
              </a:rPr>
              <a:t>円</a:t>
            </a:r>
          </a:p>
        </p:txBody>
      </p:sp>
      <p:sp>
        <p:nvSpPr>
          <p:cNvPr id="109" name="テキスト ボックス 108"/>
          <p:cNvSpPr txBox="1"/>
          <p:nvPr/>
        </p:nvSpPr>
        <p:spPr>
          <a:xfrm>
            <a:off x="7114384" y="3269017"/>
            <a:ext cx="896643" cy="738938"/>
          </a:xfrm>
          <a:prstGeom prst="rect">
            <a:avLst/>
          </a:prstGeom>
          <a:noFill/>
        </p:spPr>
        <p:txBody>
          <a:bodyPr wrap="square" lIns="122191" tIns="61096" rIns="122191" bIns="61096" rtlCol="0">
            <a:spAutoFit/>
          </a:bodyPr>
          <a:lstStyle/>
          <a:p>
            <a:pPr algn="ctr" defTabSz="914235"/>
            <a:r>
              <a:rPr lang="ja-JP" altLang="en-US" sz="1000" dirty="0" smtClean="0">
                <a:solidFill>
                  <a:prstClr val="black"/>
                </a:solidFill>
              </a:rPr>
              <a:t>可処分</a:t>
            </a:r>
            <a:endParaRPr lang="en-US" altLang="ja-JP" sz="1000" dirty="0" smtClean="0">
              <a:solidFill>
                <a:prstClr val="black"/>
              </a:solidFill>
            </a:endParaRPr>
          </a:p>
          <a:p>
            <a:pPr algn="ctr" defTabSz="914235"/>
            <a:r>
              <a:rPr lang="ja-JP" altLang="en-US" sz="1000" dirty="0" smtClean="0">
                <a:solidFill>
                  <a:prstClr val="black"/>
                </a:solidFill>
              </a:rPr>
              <a:t>所得</a:t>
            </a:r>
            <a:endParaRPr lang="en-US" altLang="ja-JP" sz="1000" dirty="0">
              <a:solidFill>
                <a:prstClr val="black"/>
              </a:solidFill>
            </a:endParaRPr>
          </a:p>
          <a:p>
            <a:pPr algn="ctr" defTabSz="914235"/>
            <a:r>
              <a:rPr lang="ja-JP" altLang="en-US" sz="1000" dirty="0" smtClean="0">
                <a:solidFill>
                  <a:prstClr val="black"/>
                </a:solidFill>
              </a:rPr>
              <a:t>２６４</a:t>
            </a:r>
            <a:endParaRPr lang="en-US" altLang="ja-JP" sz="1000" dirty="0" smtClean="0">
              <a:solidFill>
                <a:prstClr val="black"/>
              </a:solidFill>
            </a:endParaRPr>
          </a:p>
          <a:p>
            <a:pPr algn="ctr" defTabSz="914235"/>
            <a:r>
              <a:rPr lang="ja-JP" altLang="en-US" sz="1000" dirty="0" smtClean="0">
                <a:solidFill>
                  <a:prstClr val="black"/>
                </a:solidFill>
              </a:rPr>
              <a:t>万</a:t>
            </a:r>
            <a:r>
              <a:rPr lang="ja-JP" altLang="en-US" sz="1000" dirty="0">
                <a:solidFill>
                  <a:prstClr val="black"/>
                </a:solidFill>
              </a:rPr>
              <a:t>円</a:t>
            </a:r>
          </a:p>
        </p:txBody>
      </p:sp>
      <p:sp>
        <p:nvSpPr>
          <p:cNvPr id="110" name="正方形/長方形 109"/>
          <p:cNvSpPr/>
          <p:nvPr/>
        </p:nvSpPr>
        <p:spPr>
          <a:xfrm>
            <a:off x="6686611" y="846118"/>
            <a:ext cx="508362" cy="1002857"/>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cxnSp>
        <p:nvCxnSpPr>
          <p:cNvPr id="61" name="直線コネクタ 60"/>
          <p:cNvCxnSpPr/>
          <p:nvPr/>
        </p:nvCxnSpPr>
        <p:spPr>
          <a:xfrm>
            <a:off x="6082552" y="5321860"/>
            <a:ext cx="536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6690858" y="5317352"/>
            <a:ext cx="518315" cy="166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6610018" y="972360"/>
            <a:ext cx="750858" cy="738938"/>
          </a:xfrm>
          <a:prstGeom prst="rect">
            <a:avLst/>
          </a:prstGeom>
          <a:noFill/>
        </p:spPr>
        <p:txBody>
          <a:bodyPr wrap="square" lIns="122191" tIns="61096" rIns="122191" bIns="61096" rtlCol="0">
            <a:spAutoFit/>
          </a:bodyPr>
          <a:lstStyle/>
          <a:p>
            <a:pPr defTabSz="914235"/>
            <a:r>
              <a:rPr lang="ja-JP" altLang="en-US" sz="800" dirty="0" smtClean="0">
                <a:solidFill>
                  <a:prstClr val="black"/>
                </a:solidFill>
              </a:rPr>
              <a:t>預貯金取崩、個人</a:t>
            </a:r>
            <a:endParaRPr lang="en-US" altLang="ja-JP" sz="800" dirty="0" smtClean="0">
              <a:solidFill>
                <a:prstClr val="black"/>
              </a:solidFill>
            </a:endParaRPr>
          </a:p>
          <a:p>
            <a:pPr defTabSz="914235"/>
            <a:r>
              <a:rPr lang="ja-JP" altLang="en-US" sz="800" dirty="0" smtClean="0">
                <a:solidFill>
                  <a:prstClr val="black"/>
                </a:solidFill>
              </a:rPr>
              <a:t>企業年金</a:t>
            </a:r>
            <a:r>
              <a:rPr lang="ja-JP" altLang="en-US" sz="800" dirty="0">
                <a:solidFill>
                  <a:prstClr val="black"/>
                </a:solidFill>
              </a:rPr>
              <a:t>等</a:t>
            </a:r>
            <a:endParaRPr lang="en-US" altLang="ja-JP" sz="800" dirty="0">
              <a:solidFill>
                <a:prstClr val="black"/>
              </a:solidFill>
            </a:endParaRPr>
          </a:p>
          <a:p>
            <a:pPr algn="ctr" defTabSz="914235"/>
            <a:r>
              <a:rPr lang="en-US" altLang="ja-JP" sz="800" dirty="0">
                <a:solidFill>
                  <a:prstClr val="black"/>
                </a:solidFill>
              </a:rPr>
              <a:t>78</a:t>
            </a:r>
            <a:r>
              <a:rPr lang="ja-JP" altLang="en-US" sz="800" dirty="0">
                <a:solidFill>
                  <a:prstClr val="black"/>
                </a:solidFill>
              </a:rPr>
              <a:t>万円</a:t>
            </a:r>
          </a:p>
        </p:txBody>
      </p:sp>
      <p:sp>
        <p:nvSpPr>
          <p:cNvPr id="118" name="左中かっこ 117"/>
          <p:cNvSpPr/>
          <p:nvPr/>
        </p:nvSpPr>
        <p:spPr>
          <a:xfrm rot="10800000">
            <a:off x="1511956" y="2520324"/>
            <a:ext cx="144000" cy="2787878"/>
          </a:xfrm>
          <a:prstGeom prst="leftBrace">
            <a:avLst>
              <a:gd name="adj1" fmla="val 56544"/>
              <a:gd name="adj2" fmla="val 51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2191" tIns="61096" rIns="122191" bIns="61096" rtlCol="0" anchor="ctr"/>
          <a:lstStyle/>
          <a:p>
            <a:pPr algn="ctr" defTabSz="914235"/>
            <a:endParaRPr lang="ja-JP" altLang="en-US" sz="1000">
              <a:solidFill>
                <a:prstClr val="black"/>
              </a:solidFill>
            </a:endParaRPr>
          </a:p>
        </p:txBody>
      </p:sp>
      <p:sp>
        <p:nvSpPr>
          <p:cNvPr id="119" name="正方形/長方形 118"/>
          <p:cNvSpPr/>
          <p:nvPr/>
        </p:nvSpPr>
        <p:spPr>
          <a:xfrm>
            <a:off x="958227" y="2520328"/>
            <a:ext cx="508362" cy="3314143"/>
          </a:xfrm>
          <a:prstGeom prst="rect">
            <a:avLst/>
          </a:prstGeom>
          <a:pattFill prst="divot">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dirty="0">
              <a:solidFill>
                <a:prstClr val="white"/>
              </a:solidFill>
            </a:endParaRPr>
          </a:p>
        </p:txBody>
      </p:sp>
      <p:sp>
        <p:nvSpPr>
          <p:cNvPr id="126" name="テキスト ボックス 125"/>
          <p:cNvSpPr txBox="1"/>
          <p:nvPr/>
        </p:nvSpPr>
        <p:spPr>
          <a:xfrm>
            <a:off x="107591" y="5425205"/>
            <a:ext cx="1028425" cy="338554"/>
          </a:xfrm>
          <a:prstGeom prst="rect">
            <a:avLst/>
          </a:prstGeom>
          <a:noFill/>
        </p:spPr>
        <p:txBody>
          <a:bodyPr wrap="square" rtlCol="0">
            <a:spAutoFit/>
          </a:bodyPr>
          <a:lstStyle/>
          <a:p>
            <a:pPr algn="ctr" defTabSz="914235"/>
            <a:r>
              <a:rPr lang="ja-JP" altLang="en-US" sz="800" dirty="0">
                <a:solidFill>
                  <a:prstClr val="black"/>
                </a:solidFill>
              </a:rPr>
              <a:t>非消費支出</a:t>
            </a:r>
            <a:endParaRPr lang="en-US" altLang="ja-JP" sz="800" dirty="0">
              <a:solidFill>
                <a:prstClr val="black"/>
              </a:solidFill>
            </a:endParaRPr>
          </a:p>
          <a:p>
            <a:pPr algn="ctr" defTabSz="914235"/>
            <a:r>
              <a:rPr lang="ja-JP" altLang="en-US" sz="800" dirty="0">
                <a:solidFill>
                  <a:prstClr val="black"/>
                </a:solidFill>
              </a:rPr>
              <a:t>３６万円</a:t>
            </a:r>
          </a:p>
        </p:txBody>
      </p:sp>
      <p:sp>
        <p:nvSpPr>
          <p:cNvPr id="121" name="テキスト ボックス 120"/>
          <p:cNvSpPr txBox="1"/>
          <p:nvPr/>
        </p:nvSpPr>
        <p:spPr>
          <a:xfrm>
            <a:off x="1392064" y="3616449"/>
            <a:ext cx="896643" cy="738938"/>
          </a:xfrm>
          <a:prstGeom prst="rect">
            <a:avLst/>
          </a:prstGeom>
          <a:noFill/>
        </p:spPr>
        <p:txBody>
          <a:bodyPr wrap="square" lIns="122191" tIns="61096" rIns="122191" bIns="61096" rtlCol="0">
            <a:spAutoFit/>
          </a:bodyPr>
          <a:lstStyle/>
          <a:p>
            <a:pPr algn="ctr" defTabSz="914235"/>
            <a:r>
              <a:rPr lang="ja-JP" altLang="en-US" sz="1000" dirty="0" smtClean="0">
                <a:solidFill>
                  <a:prstClr val="black"/>
                </a:solidFill>
              </a:rPr>
              <a:t>可処分</a:t>
            </a:r>
            <a:endParaRPr lang="en-US" altLang="ja-JP" sz="1000" dirty="0" smtClean="0">
              <a:solidFill>
                <a:prstClr val="black"/>
              </a:solidFill>
            </a:endParaRPr>
          </a:p>
          <a:p>
            <a:pPr algn="ctr" defTabSz="914235"/>
            <a:r>
              <a:rPr lang="ja-JP" altLang="en-US" sz="1000" dirty="0" smtClean="0">
                <a:solidFill>
                  <a:prstClr val="black"/>
                </a:solidFill>
              </a:rPr>
              <a:t>所得</a:t>
            </a:r>
            <a:endParaRPr lang="en-US" altLang="ja-JP" sz="1000" dirty="0">
              <a:solidFill>
                <a:prstClr val="black"/>
              </a:solidFill>
            </a:endParaRPr>
          </a:p>
          <a:p>
            <a:pPr algn="ctr" defTabSz="914235"/>
            <a:r>
              <a:rPr lang="ja-JP" altLang="en-US" sz="1000" dirty="0" smtClean="0">
                <a:solidFill>
                  <a:prstClr val="black"/>
                </a:solidFill>
              </a:rPr>
              <a:t>２２５</a:t>
            </a:r>
            <a:endParaRPr lang="en-US" altLang="ja-JP" sz="1000" dirty="0" smtClean="0">
              <a:solidFill>
                <a:prstClr val="black"/>
              </a:solidFill>
            </a:endParaRPr>
          </a:p>
          <a:p>
            <a:pPr algn="ctr" defTabSz="914235"/>
            <a:r>
              <a:rPr lang="ja-JP" altLang="en-US" sz="1000" dirty="0" smtClean="0">
                <a:solidFill>
                  <a:prstClr val="black"/>
                </a:solidFill>
              </a:rPr>
              <a:t>万</a:t>
            </a:r>
            <a:r>
              <a:rPr lang="ja-JP" altLang="en-US" sz="1000" dirty="0">
                <a:solidFill>
                  <a:prstClr val="black"/>
                </a:solidFill>
              </a:rPr>
              <a:t>円</a:t>
            </a:r>
          </a:p>
        </p:txBody>
      </p:sp>
      <p:sp>
        <p:nvSpPr>
          <p:cNvPr id="122" name="正方形/長方形 121"/>
          <p:cNvSpPr/>
          <p:nvPr/>
        </p:nvSpPr>
        <p:spPr>
          <a:xfrm>
            <a:off x="958227" y="1630696"/>
            <a:ext cx="508362" cy="822857"/>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cxnSp>
        <p:nvCxnSpPr>
          <p:cNvPr id="62" name="直線コネクタ 61"/>
          <p:cNvCxnSpPr/>
          <p:nvPr/>
        </p:nvCxnSpPr>
        <p:spPr>
          <a:xfrm>
            <a:off x="350464" y="5308203"/>
            <a:ext cx="536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948277" y="5313921"/>
            <a:ext cx="518315" cy="166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896542" y="1681758"/>
            <a:ext cx="750858" cy="738938"/>
          </a:xfrm>
          <a:prstGeom prst="rect">
            <a:avLst/>
          </a:prstGeom>
          <a:noFill/>
        </p:spPr>
        <p:txBody>
          <a:bodyPr wrap="square" lIns="122191" tIns="61096" rIns="122191" bIns="61096" rtlCol="0">
            <a:spAutoFit/>
          </a:bodyPr>
          <a:lstStyle/>
          <a:p>
            <a:pPr defTabSz="914235"/>
            <a:r>
              <a:rPr lang="ja-JP" altLang="en-US" sz="800" dirty="0" smtClean="0">
                <a:solidFill>
                  <a:prstClr val="black"/>
                </a:solidFill>
              </a:rPr>
              <a:t>預貯金取崩、 個人</a:t>
            </a:r>
            <a:endParaRPr lang="en-US" altLang="ja-JP" sz="800" dirty="0" smtClean="0">
              <a:solidFill>
                <a:prstClr val="black"/>
              </a:solidFill>
            </a:endParaRPr>
          </a:p>
          <a:p>
            <a:pPr defTabSz="914235"/>
            <a:r>
              <a:rPr lang="ja-JP" altLang="en-US" sz="800" dirty="0" smtClean="0">
                <a:solidFill>
                  <a:prstClr val="black"/>
                </a:solidFill>
              </a:rPr>
              <a:t>企業年金等</a:t>
            </a:r>
            <a:endParaRPr lang="en-US" altLang="ja-JP" sz="800" dirty="0" smtClean="0">
              <a:solidFill>
                <a:prstClr val="black"/>
              </a:solidFill>
            </a:endParaRPr>
          </a:p>
          <a:p>
            <a:pPr algn="ctr" defTabSz="914235"/>
            <a:r>
              <a:rPr lang="en-US" altLang="ja-JP" sz="800" dirty="0" smtClean="0">
                <a:solidFill>
                  <a:prstClr val="black"/>
                </a:solidFill>
              </a:rPr>
              <a:t>63</a:t>
            </a:r>
            <a:r>
              <a:rPr lang="ja-JP" altLang="en-US" sz="800" dirty="0">
                <a:solidFill>
                  <a:prstClr val="black"/>
                </a:solidFill>
              </a:rPr>
              <a:t>万円</a:t>
            </a:r>
          </a:p>
        </p:txBody>
      </p:sp>
      <p:sp>
        <p:nvSpPr>
          <p:cNvPr id="90" name="テキスト ボックス 89"/>
          <p:cNvSpPr txBox="1"/>
          <p:nvPr/>
        </p:nvSpPr>
        <p:spPr>
          <a:xfrm>
            <a:off x="8045994" y="418750"/>
            <a:ext cx="1696266" cy="985160"/>
          </a:xfrm>
          <a:prstGeom prst="rect">
            <a:avLst/>
          </a:prstGeom>
          <a:noFill/>
          <a:ln w="25400">
            <a:noFill/>
          </a:ln>
        </p:spPr>
        <p:txBody>
          <a:bodyPr wrap="square" lIns="122191" tIns="61096" rIns="122191" bIns="61096" rtlCol="0">
            <a:spAutoFit/>
          </a:bodyPr>
          <a:lstStyle/>
          <a:p>
            <a:pPr algn="just" defTabSz="914235"/>
            <a:r>
              <a:rPr lang="ja-JP" altLang="en-US" sz="1400" dirty="0">
                <a:solidFill>
                  <a:prstClr val="black"/>
                </a:solidFill>
              </a:rPr>
              <a:t>夫</a:t>
            </a:r>
            <a:r>
              <a:rPr lang="ja-JP" altLang="en-US" sz="1400" dirty="0" smtClean="0">
                <a:solidFill>
                  <a:prstClr val="black"/>
                </a:solidFill>
              </a:rPr>
              <a:t>が厚生年金</a:t>
            </a:r>
            <a:r>
              <a:rPr lang="en-US" altLang="ja-JP" sz="1400" dirty="0" smtClean="0">
                <a:solidFill>
                  <a:prstClr val="black"/>
                </a:solidFill>
              </a:rPr>
              <a:t>280</a:t>
            </a:r>
            <a:r>
              <a:rPr lang="ja-JP" altLang="en-US" sz="1400" dirty="0" smtClean="0">
                <a:solidFill>
                  <a:prstClr val="black"/>
                </a:solidFill>
              </a:rPr>
              <a:t>万円、</a:t>
            </a:r>
            <a:r>
              <a:rPr lang="ja-JP" altLang="en-US" sz="1400" dirty="0">
                <a:solidFill>
                  <a:prstClr val="black"/>
                </a:solidFill>
              </a:rPr>
              <a:t>妻が国民年</a:t>
            </a:r>
            <a:r>
              <a:rPr lang="ja-JP" altLang="en-US" sz="1400" dirty="0" smtClean="0">
                <a:solidFill>
                  <a:prstClr val="black"/>
                </a:solidFill>
              </a:rPr>
              <a:t>金</a:t>
            </a:r>
            <a:r>
              <a:rPr lang="en-US" altLang="ja-JP" sz="1400" dirty="0" smtClean="0">
                <a:solidFill>
                  <a:prstClr val="black"/>
                </a:solidFill>
              </a:rPr>
              <a:t>79</a:t>
            </a:r>
            <a:r>
              <a:rPr lang="ja-JP" altLang="en-US" sz="1400" dirty="0" smtClean="0">
                <a:solidFill>
                  <a:prstClr val="black"/>
                </a:solidFill>
              </a:rPr>
              <a:t>万円の</a:t>
            </a:r>
            <a:r>
              <a:rPr lang="ja-JP" altLang="en-US" sz="1400" dirty="0">
                <a:solidFill>
                  <a:prstClr val="black"/>
                </a:solidFill>
              </a:rPr>
              <a:t>場合のモデル</a:t>
            </a:r>
          </a:p>
        </p:txBody>
      </p:sp>
      <p:sp>
        <p:nvSpPr>
          <p:cNvPr id="92" name="正方形/長方形 91"/>
          <p:cNvSpPr/>
          <p:nvPr/>
        </p:nvSpPr>
        <p:spPr>
          <a:xfrm>
            <a:off x="8373443" y="1393705"/>
            <a:ext cx="540000" cy="4639233"/>
          </a:xfrm>
          <a:prstGeom prst="rect">
            <a:avLst/>
          </a:prstGeom>
          <a:pattFill prst="divot">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a:solidFill>
                <a:prstClr val="white"/>
              </a:solidFill>
            </a:endParaRPr>
          </a:p>
        </p:txBody>
      </p:sp>
      <p:sp>
        <p:nvSpPr>
          <p:cNvPr id="99" name="左中かっこ 98"/>
          <p:cNvSpPr/>
          <p:nvPr/>
        </p:nvSpPr>
        <p:spPr>
          <a:xfrm rot="10800000">
            <a:off x="8952366" y="1347545"/>
            <a:ext cx="272759" cy="3974264"/>
          </a:xfrm>
          <a:prstGeom prst="leftBrace">
            <a:avLst>
              <a:gd name="adj1" fmla="val 565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35"/>
            <a:endParaRPr lang="ja-JP" altLang="en-US">
              <a:solidFill>
                <a:prstClr val="black"/>
              </a:solidFill>
            </a:endParaRPr>
          </a:p>
        </p:txBody>
      </p:sp>
      <p:sp>
        <p:nvSpPr>
          <p:cNvPr id="101" name="テキスト ボックス 100"/>
          <p:cNvSpPr txBox="1"/>
          <p:nvPr/>
        </p:nvSpPr>
        <p:spPr>
          <a:xfrm>
            <a:off x="9129464" y="3068960"/>
            <a:ext cx="650896" cy="707886"/>
          </a:xfrm>
          <a:prstGeom prst="rect">
            <a:avLst/>
          </a:prstGeom>
          <a:noFill/>
        </p:spPr>
        <p:txBody>
          <a:bodyPr wrap="square" rtlCol="0">
            <a:spAutoFit/>
          </a:bodyPr>
          <a:lstStyle/>
          <a:p>
            <a:pPr algn="ctr" defTabSz="914235"/>
            <a:r>
              <a:rPr lang="ja-JP" altLang="en-US" sz="1000" dirty="0" smtClean="0">
                <a:solidFill>
                  <a:prstClr val="black"/>
                </a:solidFill>
              </a:rPr>
              <a:t>可処分</a:t>
            </a:r>
            <a:endParaRPr lang="en-US" altLang="ja-JP" sz="1000" dirty="0" smtClean="0">
              <a:solidFill>
                <a:prstClr val="black"/>
              </a:solidFill>
            </a:endParaRPr>
          </a:p>
          <a:p>
            <a:pPr algn="ctr" defTabSz="914235"/>
            <a:r>
              <a:rPr lang="ja-JP" altLang="en-US" sz="1000" dirty="0" smtClean="0">
                <a:solidFill>
                  <a:prstClr val="black"/>
                </a:solidFill>
              </a:rPr>
              <a:t>所得</a:t>
            </a:r>
            <a:endParaRPr lang="en-US" altLang="ja-JP" sz="1000" dirty="0">
              <a:solidFill>
                <a:prstClr val="black"/>
              </a:solidFill>
            </a:endParaRPr>
          </a:p>
          <a:p>
            <a:pPr algn="ctr" defTabSz="914235"/>
            <a:r>
              <a:rPr lang="ja-JP" altLang="en-US" sz="1000" dirty="0">
                <a:solidFill>
                  <a:prstClr val="black"/>
                </a:solidFill>
              </a:rPr>
              <a:t>３０７</a:t>
            </a:r>
            <a:endParaRPr lang="en-US" altLang="ja-JP" sz="1000" dirty="0" smtClean="0">
              <a:solidFill>
                <a:prstClr val="black"/>
              </a:solidFill>
            </a:endParaRPr>
          </a:p>
          <a:p>
            <a:pPr algn="ctr" defTabSz="914235"/>
            <a:r>
              <a:rPr lang="ja-JP" altLang="en-US" sz="1000" dirty="0" smtClean="0">
                <a:solidFill>
                  <a:prstClr val="black"/>
                </a:solidFill>
              </a:rPr>
              <a:t>万</a:t>
            </a:r>
            <a:r>
              <a:rPr lang="ja-JP" altLang="en-US" sz="1000" dirty="0">
                <a:solidFill>
                  <a:prstClr val="black"/>
                </a:solidFill>
              </a:rPr>
              <a:t>円</a:t>
            </a:r>
            <a:endParaRPr lang="ja-JP" altLang="en-US" sz="1300" dirty="0">
              <a:solidFill>
                <a:prstClr val="black"/>
              </a:solidFill>
            </a:endParaRPr>
          </a:p>
        </p:txBody>
      </p:sp>
      <p:cxnSp>
        <p:nvCxnSpPr>
          <p:cNvPr id="104" name="直線コネクタ 103"/>
          <p:cNvCxnSpPr/>
          <p:nvPr/>
        </p:nvCxnSpPr>
        <p:spPr>
          <a:xfrm>
            <a:off x="8373443" y="5311368"/>
            <a:ext cx="540000" cy="663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左中かっこ 67"/>
          <p:cNvSpPr/>
          <p:nvPr/>
        </p:nvSpPr>
        <p:spPr>
          <a:xfrm rot="10800000">
            <a:off x="3364407" y="3434218"/>
            <a:ext cx="144000" cy="1908000"/>
          </a:xfrm>
          <a:prstGeom prst="leftBrace">
            <a:avLst>
              <a:gd name="adj1" fmla="val 56544"/>
              <a:gd name="adj2" fmla="val 5122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2191" tIns="61096" rIns="122191" bIns="61096" rtlCol="0" anchor="ctr"/>
          <a:lstStyle/>
          <a:p>
            <a:pPr algn="ctr" defTabSz="914235"/>
            <a:endParaRPr lang="ja-JP" altLang="en-US" sz="1000">
              <a:solidFill>
                <a:prstClr val="black"/>
              </a:solidFill>
            </a:endParaRPr>
          </a:p>
        </p:txBody>
      </p:sp>
      <p:sp>
        <p:nvSpPr>
          <p:cNvPr id="42" name="正方形/長方形 41"/>
          <p:cNvSpPr/>
          <p:nvPr/>
        </p:nvSpPr>
        <p:spPr>
          <a:xfrm>
            <a:off x="2800657" y="3426846"/>
            <a:ext cx="508362" cy="2115288"/>
          </a:xfrm>
          <a:prstGeom prst="rect">
            <a:avLst/>
          </a:prstGeom>
          <a:pattFill prst="divot">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sp>
        <p:nvSpPr>
          <p:cNvPr id="76" name="テキスト ボックス 75"/>
          <p:cNvSpPr txBox="1"/>
          <p:nvPr/>
        </p:nvSpPr>
        <p:spPr>
          <a:xfrm>
            <a:off x="1977075" y="5310149"/>
            <a:ext cx="1028425" cy="307777"/>
          </a:xfrm>
          <a:prstGeom prst="rect">
            <a:avLst/>
          </a:prstGeom>
          <a:noFill/>
        </p:spPr>
        <p:txBody>
          <a:bodyPr wrap="square" rtlCol="0">
            <a:spAutoFit/>
          </a:bodyPr>
          <a:lstStyle/>
          <a:p>
            <a:pPr algn="ctr" defTabSz="914235"/>
            <a:r>
              <a:rPr lang="ja-JP" altLang="en-US" sz="700" dirty="0">
                <a:solidFill>
                  <a:prstClr val="black"/>
                </a:solidFill>
              </a:rPr>
              <a:t>非消費支出</a:t>
            </a:r>
            <a:endParaRPr lang="en-US" altLang="ja-JP" sz="700" dirty="0">
              <a:solidFill>
                <a:prstClr val="black"/>
              </a:solidFill>
            </a:endParaRPr>
          </a:p>
          <a:p>
            <a:pPr algn="ctr" defTabSz="914235"/>
            <a:r>
              <a:rPr lang="ja-JP" altLang="en-US" sz="700" dirty="0">
                <a:solidFill>
                  <a:prstClr val="black"/>
                </a:solidFill>
              </a:rPr>
              <a:t>１６万円</a:t>
            </a:r>
          </a:p>
        </p:txBody>
      </p:sp>
      <p:sp>
        <p:nvSpPr>
          <p:cNvPr id="71" name="テキスト ボックス 70"/>
          <p:cNvSpPr txBox="1"/>
          <p:nvPr/>
        </p:nvSpPr>
        <p:spPr>
          <a:xfrm>
            <a:off x="3249194" y="4085012"/>
            <a:ext cx="896643" cy="738938"/>
          </a:xfrm>
          <a:prstGeom prst="rect">
            <a:avLst/>
          </a:prstGeom>
          <a:noFill/>
        </p:spPr>
        <p:txBody>
          <a:bodyPr wrap="square" lIns="122191" tIns="61096" rIns="122191" bIns="61096" rtlCol="0">
            <a:spAutoFit/>
          </a:bodyPr>
          <a:lstStyle/>
          <a:p>
            <a:pPr algn="ctr" defTabSz="914235"/>
            <a:r>
              <a:rPr lang="ja-JP" altLang="en-US" sz="1000" dirty="0" smtClean="0">
                <a:solidFill>
                  <a:prstClr val="black"/>
                </a:solidFill>
              </a:rPr>
              <a:t>可処分</a:t>
            </a:r>
            <a:endParaRPr lang="en-US" altLang="ja-JP" sz="1000" dirty="0" smtClean="0">
              <a:solidFill>
                <a:prstClr val="black"/>
              </a:solidFill>
            </a:endParaRPr>
          </a:p>
          <a:p>
            <a:pPr algn="ctr" defTabSz="914235"/>
            <a:r>
              <a:rPr lang="ja-JP" altLang="en-US" sz="1000" dirty="0" smtClean="0">
                <a:solidFill>
                  <a:prstClr val="black"/>
                </a:solidFill>
              </a:rPr>
              <a:t>所得</a:t>
            </a:r>
            <a:endParaRPr lang="en-US" altLang="ja-JP" sz="1000" dirty="0">
              <a:solidFill>
                <a:prstClr val="black"/>
              </a:solidFill>
            </a:endParaRPr>
          </a:p>
          <a:p>
            <a:pPr algn="ctr" defTabSz="914235"/>
            <a:r>
              <a:rPr lang="ja-JP" altLang="en-US" sz="1000" dirty="0" smtClean="0">
                <a:solidFill>
                  <a:prstClr val="black"/>
                </a:solidFill>
              </a:rPr>
              <a:t>１５０</a:t>
            </a:r>
            <a:endParaRPr lang="en-US" altLang="ja-JP" sz="1000" dirty="0" smtClean="0">
              <a:solidFill>
                <a:prstClr val="black"/>
              </a:solidFill>
            </a:endParaRPr>
          </a:p>
          <a:p>
            <a:pPr algn="ctr" defTabSz="914235"/>
            <a:r>
              <a:rPr lang="ja-JP" altLang="en-US" sz="1000" dirty="0" smtClean="0">
                <a:solidFill>
                  <a:prstClr val="black"/>
                </a:solidFill>
              </a:rPr>
              <a:t>万</a:t>
            </a:r>
            <a:r>
              <a:rPr lang="ja-JP" altLang="en-US" sz="1000" dirty="0">
                <a:solidFill>
                  <a:prstClr val="black"/>
                </a:solidFill>
              </a:rPr>
              <a:t>円</a:t>
            </a:r>
          </a:p>
        </p:txBody>
      </p:sp>
      <p:sp>
        <p:nvSpPr>
          <p:cNvPr id="72" name="正方形/長方形 71"/>
          <p:cNvSpPr/>
          <p:nvPr/>
        </p:nvSpPr>
        <p:spPr>
          <a:xfrm>
            <a:off x="2808278" y="2829465"/>
            <a:ext cx="500741" cy="565714"/>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rtlCol="0" anchor="ctr"/>
          <a:lstStyle/>
          <a:p>
            <a:pPr algn="ctr" defTabSz="914235"/>
            <a:endParaRPr lang="ja-JP" altLang="en-US" sz="1000">
              <a:solidFill>
                <a:prstClr val="white"/>
              </a:solidFill>
            </a:endParaRPr>
          </a:p>
        </p:txBody>
      </p:sp>
      <p:sp>
        <p:nvSpPr>
          <p:cNvPr id="73" name="テキスト ボックス 72"/>
          <p:cNvSpPr txBox="1"/>
          <p:nvPr/>
        </p:nvSpPr>
        <p:spPr>
          <a:xfrm>
            <a:off x="2692312" y="2783950"/>
            <a:ext cx="750858" cy="631217"/>
          </a:xfrm>
          <a:prstGeom prst="rect">
            <a:avLst/>
          </a:prstGeom>
          <a:noFill/>
        </p:spPr>
        <p:txBody>
          <a:bodyPr wrap="square" lIns="122191" tIns="61096" rIns="122191" bIns="61096" rtlCol="0">
            <a:spAutoFit/>
          </a:bodyPr>
          <a:lstStyle/>
          <a:p>
            <a:pPr algn="ctr" defTabSz="914235"/>
            <a:r>
              <a:rPr lang="ja-JP" altLang="en-US" sz="800" dirty="0" smtClean="0">
                <a:solidFill>
                  <a:prstClr val="black"/>
                </a:solidFill>
              </a:rPr>
              <a:t>預貯金取崩、個人企業年金</a:t>
            </a:r>
            <a:r>
              <a:rPr lang="ja-JP" altLang="en-US" sz="800" dirty="0">
                <a:solidFill>
                  <a:prstClr val="black"/>
                </a:solidFill>
              </a:rPr>
              <a:t>等</a:t>
            </a:r>
            <a:endParaRPr lang="en-US" altLang="ja-JP" sz="800" dirty="0">
              <a:solidFill>
                <a:prstClr val="black"/>
              </a:solidFill>
            </a:endParaRPr>
          </a:p>
          <a:p>
            <a:pPr algn="ctr" defTabSz="914235"/>
            <a:r>
              <a:rPr lang="en-US" altLang="ja-JP" sz="800" dirty="0">
                <a:solidFill>
                  <a:prstClr val="black"/>
                </a:solidFill>
              </a:rPr>
              <a:t>43</a:t>
            </a:r>
            <a:r>
              <a:rPr lang="ja-JP" altLang="en-US" sz="800" dirty="0">
                <a:solidFill>
                  <a:prstClr val="black"/>
                </a:solidFill>
              </a:rPr>
              <a:t>万円</a:t>
            </a:r>
          </a:p>
        </p:txBody>
      </p:sp>
      <p:cxnSp>
        <p:nvCxnSpPr>
          <p:cNvPr id="10" name="直線コネクタ 9"/>
          <p:cNvCxnSpPr>
            <a:endCxn id="68" idx="0"/>
          </p:cNvCxnSpPr>
          <p:nvPr/>
        </p:nvCxnSpPr>
        <p:spPr>
          <a:xfrm flipV="1">
            <a:off x="2800659" y="5342218"/>
            <a:ext cx="563749" cy="16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189564" y="5337084"/>
            <a:ext cx="536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左中かっこ 74"/>
          <p:cNvSpPr/>
          <p:nvPr/>
        </p:nvSpPr>
        <p:spPr>
          <a:xfrm rot="10800000">
            <a:off x="8913440" y="5317352"/>
            <a:ext cx="222882" cy="715582"/>
          </a:xfrm>
          <a:prstGeom prst="leftBrace">
            <a:avLst>
              <a:gd name="adj1" fmla="val 5654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8415" tIns="34208" rIns="68415" bIns="34208" rtlCol="0" anchor="ctr"/>
          <a:lstStyle/>
          <a:p>
            <a:pPr algn="ctr" defTabSz="914235"/>
            <a:endParaRPr lang="ja-JP" altLang="en-US">
              <a:solidFill>
                <a:prstClr val="black"/>
              </a:solidFill>
            </a:endParaRPr>
          </a:p>
        </p:txBody>
      </p:sp>
      <p:sp>
        <p:nvSpPr>
          <p:cNvPr id="108" name="テキスト ボックス 107"/>
          <p:cNvSpPr txBox="1"/>
          <p:nvPr/>
        </p:nvSpPr>
        <p:spPr>
          <a:xfrm>
            <a:off x="9025223" y="5437587"/>
            <a:ext cx="833154" cy="530749"/>
          </a:xfrm>
          <a:prstGeom prst="rect">
            <a:avLst/>
          </a:prstGeom>
          <a:noFill/>
        </p:spPr>
        <p:txBody>
          <a:bodyPr wrap="square" lIns="68415" tIns="34208" rIns="68415" bIns="34208" rtlCol="0">
            <a:spAutoFit/>
          </a:bodyPr>
          <a:lstStyle/>
          <a:p>
            <a:pPr algn="ctr" defTabSz="914235"/>
            <a:r>
              <a:rPr lang="ja-JP" altLang="en-US" sz="1000" dirty="0">
                <a:solidFill>
                  <a:prstClr val="black"/>
                </a:solidFill>
              </a:rPr>
              <a:t>税、</a:t>
            </a:r>
            <a:r>
              <a:rPr lang="ja-JP" altLang="en-US" sz="1000" dirty="0" smtClean="0">
                <a:solidFill>
                  <a:prstClr val="black"/>
                </a:solidFill>
              </a:rPr>
              <a:t>保険料</a:t>
            </a:r>
            <a:endParaRPr lang="en-US" altLang="ja-JP" sz="1000" dirty="0" smtClean="0">
              <a:solidFill>
                <a:prstClr val="black"/>
              </a:solidFill>
            </a:endParaRPr>
          </a:p>
          <a:p>
            <a:pPr algn="ctr" defTabSz="914235"/>
            <a:r>
              <a:rPr lang="ja-JP" altLang="en-US" sz="1000" dirty="0" smtClean="0">
                <a:solidFill>
                  <a:prstClr val="black"/>
                </a:solidFill>
              </a:rPr>
              <a:t>に充当</a:t>
            </a:r>
            <a:endParaRPr lang="en-US" altLang="ja-JP" sz="1000" dirty="0" smtClean="0">
              <a:solidFill>
                <a:prstClr val="black"/>
              </a:solidFill>
            </a:endParaRPr>
          </a:p>
          <a:p>
            <a:pPr algn="ctr" defTabSz="914235"/>
            <a:r>
              <a:rPr lang="en-US" altLang="ja-JP" sz="1000" dirty="0">
                <a:solidFill>
                  <a:prstClr val="black"/>
                </a:solidFill>
              </a:rPr>
              <a:t>52</a:t>
            </a:r>
            <a:r>
              <a:rPr lang="ja-JP" altLang="en-US" sz="1000" dirty="0" smtClean="0">
                <a:solidFill>
                  <a:prstClr val="black"/>
                </a:solidFill>
              </a:rPr>
              <a:t>万</a:t>
            </a:r>
            <a:r>
              <a:rPr lang="ja-JP" altLang="en-US" sz="1000" dirty="0">
                <a:solidFill>
                  <a:prstClr val="black"/>
                </a:solidFill>
              </a:rPr>
              <a:t>円</a:t>
            </a:r>
            <a:endParaRPr lang="en-US" altLang="ja-JP" sz="1000" dirty="0">
              <a:solidFill>
                <a:prstClr val="black"/>
              </a:solidFill>
            </a:endParaRPr>
          </a:p>
        </p:txBody>
      </p:sp>
      <p:sp>
        <p:nvSpPr>
          <p:cNvPr id="96" name="テキスト ボックス 95"/>
          <p:cNvSpPr txBox="1"/>
          <p:nvPr/>
        </p:nvSpPr>
        <p:spPr>
          <a:xfrm>
            <a:off x="8020038" y="3239982"/>
            <a:ext cx="1224137" cy="846386"/>
          </a:xfrm>
          <a:prstGeom prst="rect">
            <a:avLst/>
          </a:prstGeom>
          <a:noFill/>
        </p:spPr>
        <p:txBody>
          <a:bodyPr wrap="square" rtlCol="0">
            <a:spAutoFit/>
          </a:bodyPr>
          <a:lstStyle/>
          <a:p>
            <a:pPr algn="ctr" defTabSz="914235"/>
            <a:r>
              <a:rPr lang="ja-JP" altLang="en-US" sz="1100" dirty="0" smtClean="0">
                <a:solidFill>
                  <a:prstClr val="black"/>
                </a:solidFill>
              </a:rPr>
              <a:t>年金</a:t>
            </a:r>
            <a:endParaRPr lang="en-US" altLang="ja-JP" sz="1100" dirty="0" smtClean="0">
              <a:solidFill>
                <a:prstClr val="black"/>
              </a:solidFill>
            </a:endParaRPr>
          </a:p>
          <a:p>
            <a:pPr algn="ctr" defTabSz="914235"/>
            <a:r>
              <a:rPr lang="ja-JP" altLang="en-US" sz="1100" dirty="0" smtClean="0">
                <a:solidFill>
                  <a:prstClr val="black"/>
                </a:solidFill>
              </a:rPr>
              <a:t>収入</a:t>
            </a:r>
            <a:endParaRPr lang="en-US" altLang="ja-JP" sz="1100" dirty="0">
              <a:solidFill>
                <a:prstClr val="black"/>
              </a:solidFill>
            </a:endParaRPr>
          </a:p>
          <a:p>
            <a:pPr algn="ctr" defTabSz="914235">
              <a:spcBef>
                <a:spcPts val="600"/>
              </a:spcBef>
            </a:pPr>
            <a:r>
              <a:rPr lang="ja-JP" altLang="en-US" sz="1100" dirty="0" smtClean="0">
                <a:solidFill>
                  <a:prstClr val="black"/>
                </a:solidFill>
              </a:rPr>
              <a:t>３５９</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111" name="正方形/長方形 110"/>
          <p:cNvSpPr/>
          <p:nvPr/>
        </p:nvSpPr>
        <p:spPr>
          <a:xfrm>
            <a:off x="333792" y="1637323"/>
            <a:ext cx="569822" cy="3670880"/>
          </a:xfrm>
          <a:prstGeom prst="rect">
            <a:avLst/>
          </a:prstGeom>
          <a:pattFill prst="ltUpDiag">
            <a:fgClr>
              <a:schemeClr val="bg1">
                <a:lumMod val="6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127" name="テキスト ボックス 126"/>
          <p:cNvSpPr txBox="1"/>
          <p:nvPr/>
        </p:nvSpPr>
        <p:spPr>
          <a:xfrm>
            <a:off x="333794" y="3251835"/>
            <a:ext cx="569823" cy="846386"/>
          </a:xfrm>
          <a:prstGeom prst="rect">
            <a:avLst/>
          </a:prstGeom>
          <a:noFill/>
        </p:spPr>
        <p:txBody>
          <a:bodyPr wrap="square" rtlCol="0">
            <a:spAutoFit/>
          </a:bodyPr>
          <a:lstStyle/>
          <a:p>
            <a:pPr algn="ctr" defTabSz="914235"/>
            <a:r>
              <a:rPr lang="ja-JP" altLang="en-US" sz="1100" dirty="0" smtClean="0">
                <a:solidFill>
                  <a:prstClr val="black"/>
                </a:solidFill>
              </a:rPr>
              <a:t>消費</a:t>
            </a:r>
            <a:endParaRPr lang="en-US" altLang="ja-JP" sz="1100" dirty="0" smtClean="0">
              <a:solidFill>
                <a:prstClr val="black"/>
              </a:solidFill>
            </a:endParaRPr>
          </a:p>
          <a:p>
            <a:pPr algn="ctr" defTabSz="914235"/>
            <a:r>
              <a:rPr lang="ja-JP" altLang="en-US" sz="1100" dirty="0" smtClean="0">
                <a:solidFill>
                  <a:prstClr val="black"/>
                </a:solidFill>
              </a:rPr>
              <a:t>支出</a:t>
            </a:r>
            <a:endParaRPr lang="en-US" altLang="ja-JP" sz="1100" dirty="0" smtClean="0">
              <a:solidFill>
                <a:prstClr val="black"/>
              </a:solidFill>
            </a:endParaRPr>
          </a:p>
          <a:p>
            <a:pPr algn="ctr" defTabSz="914235">
              <a:spcBef>
                <a:spcPts val="600"/>
              </a:spcBef>
            </a:pPr>
            <a:r>
              <a:rPr lang="ja-JP" altLang="en-US" sz="1100" dirty="0" smtClean="0">
                <a:solidFill>
                  <a:prstClr val="black"/>
                </a:solidFill>
              </a:rPr>
              <a:t>２８９</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113" name="正方形/長方形 112"/>
          <p:cNvSpPr/>
          <p:nvPr/>
        </p:nvSpPr>
        <p:spPr>
          <a:xfrm>
            <a:off x="2183843" y="2835577"/>
            <a:ext cx="569822" cy="2509278"/>
          </a:xfrm>
          <a:prstGeom prst="rect">
            <a:avLst/>
          </a:prstGeom>
          <a:pattFill prst="ltUpDiag">
            <a:fgClr>
              <a:schemeClr val="bg1">
                <a:lumMod val="6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77" name="テキスト ボックス 76"/>
          <p:cNvSpPr txBox="1"/>
          <p:nvPr/>
        </p:nvSpPr>
        <p:spPr>
          <a:xfrm>
            <a:off x="2183841" y="3806750"/>
            <a:ext cx="616816" cy="846386"/>
          </a:xfrm>
          <a:prstGeom prst="rect">
            <a:avLst/>
          </a:prstGeom>
          <a:noFill/>
        </p:spPr>
        <p:txBody>
          <a:bodyPr wrap="square" rtlCol="0">
            <a:spAutoFit/>
          </a:bodyPr>
          <a:lstStyle/>
          <a:p>
            <a:pPr algn="ctr" defTabSz="914235"/>
            <a:r>
              <a:rPr lang="ja-JP" altLang="en-US" sz="1100" dirty="0" smtClean="0">
                <a:solidFill>
                  <a:prstClr val="black"/>
                </a:solidFill>
              </a:rPr>
              <a:t>消費</a:t>
            </a:r>
            <a:endParaRPr lang="en-US" altLang="ja-JP" sz="1100" dirty="0" smtClean="0">
              <a:solidFill>
                <a:prstClr val="black"/>
              </a:solidFill>
            </a:endParaRPr>
          </a:p>
          <a:p>
            <a:pPr algn="ctr" defTabSz="914235"/>
            <a:r>
              <a:rPr lang="ja-JP" altLang="en-US" sz="1100" dirty="0" smtClean="0">
                <a:solidFill>
                  <a:prstClr val="black"/>
                </a:solidFill>
              </a:rPr>
              <a:t>支出</a:t>
            </a:r>
            <a:endParaRPr lang="en-US" altLang="ja-JP" sz="1100" dirty="0">
              <a:solidFill>
                <a:prstClr val="black"/>
              </a:solidFill>
            </a:endParaRPr>
          </a:p>
          <a:p>
            <a:pPr algn="ctr" defTabSz="914235">
              <a:spcBef>
                <a:spcPts val="600"/>
              </a:spcBef>
            </a:pPr>
            <a:r>
              <a:rPr lang="ja-JP" altLang="en-US" sz="1100" dirty="0" smtClean="0">
                <a:solidFill>
                  <a:prstClr val="black"/>
                </a:solidFill>
              </a:rPr>
              <a:t>１９３</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900" dirty="0" smtClean="0">
                <a:solidFill>
                  <a:prstClr val="black"/>
                </a:solidFill>
              </a:rPr>
              <a:t>円</a:t>
            </a:r>
            <a:endParaRPr lang="ja-JP" altLang="en-US" sz="900" dirty="0">
              <a:solidFill>
                <a:prstClr val="black"/>
              </a:solidFill>
            </a:endParaRPr>
          </a:p>
        </p:txBody>
      </p:sp>
      <p:sp>
        <p:nvSpPr>
          <p:cNvPr id="124" name="正方形/長方形 123"/>
          <p:cNvSpPr/>
          <p:nvPr/>
        </p:nvSpPr>
        <p:spPr>
          <a:xfrm>
            <a:off x="333792" y="1637325"/>
            <a:ext cx="569822" cy="4191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74" name="正方形/長方形 73"/>
          <p:cNvSpPr/>
          <p:nvPr/>
        </p:nvSpPr>
        <p:spPr>
          <a:xfrm>
            <a:off x="2183843" y="2845381"/>
            <a:ext cx="569822" cy="27005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116" name="正方形/長方形 115"/>
          <p:cNvSpPr/>
          <p:nvPr/>
        </p:nvSpPr>
        <p:spPr>
          <a:xfrm>
            <a:off x="4130015" y="2114204"/>
            <a:ext cx="569822" cy="3203985"/>
          </a:xfrm>
          <a:prstGeom prst="rect">
            <a:avLst/>
          </a:prstGeom>
          <a:pattFill prst="ltUpDiag">
            <a:fgClr>
              <a:schemeClr val="bg1">
                <a:lumMod val="6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100" name="正方形/長方形 99"/>
          <p:cNvSpPr/>
          <p:nvPr/>
        </p:nvSpPr>
        <p:spPr>
          <a:xfrm>
            <a:off x="4121020" y="2104222"/>
            <a:ext cx="569822" cy="3548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103" name="テキスト ボックス 102"/>
          <p:cNvSpPr txBox="1"/>
          <p:nvPr/>
        </p:nvSpPr>
        <p:spPr>
          <a:xfrm>
            <a:off x="4031820" y="3466277"/>
            <a:ext cx="748925" cy="846386"/>
          </a:xfrm>
          <a:prstGeom prst="rect">
            <a:avLst/>
          </a:prstGeom>
          <a:noFill/>
        </p:spPr>
        <p:txBody>
          <a:bodyPr wrap="square" rtlCol="0">
            <a:spAutoFit/>
          </a:bodyPr>
          <a:lstStyle/>
          <a:p>
            <a:pPr algn="ctr" defTabSz="914235"/>
            <a:r>
              <a:rPr lang="ja-JP" altLang="en-US" sz="1100" dirty="0" smtClean="0">
                <a:solidFill>
                  <a:prstClr val="black"/>
                </a:solidFill>
              </a:rPr>
              <a:t>消費</a:t>
            </a:r>
            <a:endParaRPr lang="en-US" altLang="ja-JP" sz="1100" dirty="0" smtClean="0">
              <a:solidFill>
                <a:prstClr val="black"/>
              </a:solidFill>
            </a:endParaRPr>
          </a:p>
          <a:p>
            <a:pPr algn="ctr" defTabSz="914235"/>
            <a:r>
              <a:rPr lang="ja-JP" altLang="en-US" sz="1100" dirty="0" smtClean="0">
                <a:solidFill>
                  <a:prstClr val="black"/>
                </a:solidFill>
              </a:rPr>
              <a:t>支出</a:t>
            </a:r>
            <a:endParaRPr lang="en-US" altLang="ja-JP" sz="1100" dirty="0">
              <a:solidFill>
                <a:prstClr val="black"/>
              </a:solidFill>
            </a:endParaRPr>
          </a:p>
          <a:p>
            <a:pPr algn="ctr" defTabSz="914235">
              <a:spcBef>
                <a:spcPts val="600"/>
              </a:spcBef>
            </a:pPr>
            <a:r>
              <a:rPr lang="ja-JP" altLang="en-US" sz="1100" dirty="0" smtClean="0">
                <a:solidFill>
                  <a:prstClr val="black"/>
                </a:solidFill>
              </a:rPr>
              <a:t>２４７</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120" name="正方形/長方形 119"/>
          <p:cNvSpPr/>
          <p:nvPr/>
        </p:nvSpPr>
        <p:spPr>
          <a:xfrm>
            <a:off x="6066957" y="830951"/>
            <a:ext cx="569822" cy="4504798"/>
          </a:xfrm>
          <a:prstGeom prst="rect">
            <a:avLst/>
          </a:prstGeom>
          <a:pattFill prst="ltUpDiag">
            <a:fgClr>
              <a:schemeClr val="bg1">
                <a:lumMod val="65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112" name="正方形/長方形 111"/>
          <p:cNvSpPr/>
          <p:nvPr/>
        </p:nvSpPr>
        <p:spPr>
          <a:xfrm>
            <a:off x="6069793" y="833331"/>
            <a:ext cx="569822" cy="50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sz="1000">
              <a:solidFill>
                <a:prstClr val="white"/>
              </a:solidFill>
            </a:endParaRPr>
          </a:p>
        </p:txBody>
      </p:sp>
      <p:sp>
        <p:nvSpPr>
          <p:cNvPr id="115" name="テキスト ボックス 114"/>
          <p:cNvSpPr txBox="1"/>
          <p:nvPr/>
        </p:nvSpPr>
        <p:spPr>
          <a:xfrm>
            <a:off x="5737980" y="3077117"/>
            <a:ext cx="1224136" cy="846386"/>
          </a:xfrm>
          <a:prstGeom prst="rect">
            <a:avLst/>
          </a:prstGeom>
          <a:noFill/>
        </p:spPr>
        <p:txBody>
          <a:bodyPr wrap="square" rtlCol="0">
            <a:spAutoFit/>
          </a:bodyPr>
          <a:lstStyle/>
          <a:p>
            <a:pPr algn="ctr" defTabSz="914235"/>
            <a:r>
              <a:rPr lang="ja-JP" altLang="en-US" sz="1100" dirty="0" smtClean="0">
                <a:solidFill>
                  <a:prstClr val="black"/>
                </a:solidFill>
              </a:rPr>
              <a:t>消費</a:t>
            </a:r>
            <a:endParaRPr lang="en-US" altLang="ja-JP" sz="1100" dirty="0" smtClean="0">
              <a:solidFill>
                <a:prstClr val="black"/>
              </a:solidFill>
            </a:endParaRPr>
          </a:p>
          <a:p>
            <a:pPr algn="ctr" defTabSz="914235"/>
            <a:r>
              <a:rPr lang="ja-JP" altLang="en-US" sz="1100" dirty="0" smtClean="0">
                <a:solidFill>
                  <a:prstClr val="black"/>
                </a:solidFill>
              </a:rPr>
              <a:t>支出</a:t>
            </a:r>
            <a:endParaRPr lang="en-US" altLang="ja-JP" sz="1100" dirty="0">
              <a:solidFill>
                <a:prstClr val="black"/>
              </a:solidFill>
            </a:endParaRPr>
          </a:p>
          <a:p>
            <a:pPr algn="ctr" defTabSz="914235">
              <a:spcBef>
                <a:spcPts val="600"/>
              </a:spcBef>
            </a:pPr>
            <a:r>
              <a:rPr lang="ja-JP" altLang="en-US" sz="1100" dirty="0" smtClean="0">
                <a:solidFill>
                  <a:prstClr val="black"/>
                </a:solidFill>
              </a:rPr>
              <a:t>３４２</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2" name="上下矢印 1"/>
          <p:cNvSpPr/>
          <p:nvPr/>
        </p:nvSpPr>
        <p:spPr>
          <a:xfrm>
            <a:off x="1271971" y="2795452"/>
            <a:ext cx="194618" cy="3039021"/>
          </a:xfrm>
          <a:prstGeom prst="upDownArrow">
            <a:avLst/>
          </a:prstGeom>
          <a:solidFill>
            <a:srgbClr val="FFCC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a:solidFill>
                <a:prstClr val="white"/>
              </a:solidFill>
            </a:endParaRPr>
          </a:p>
        </p:txBody>
      </p:sp>
      <p:sp>
        <p:nvSpPr>
          <p:cNvPr id="117" name="テキスト ボックス 116"/>
          <p:cNvSpPr txBox="1"/>
          <p:nvPr/>
        </p:nvSpPr>
        <p:spPr>
          <a:xfrm>
            <a:off x="867712" y="3517864"/>
            <a:ext cx="689965" cy="708161"/>
          </a:xfrm>
          <a:prstGeom prst="rect">
            <a:avLst/>
          </a:prstGeom>
          <a:noFill/>
        </p:spPr>
        <p:txBody>
          <a:bodyPr wrap="square" lIns="122191" tIns="61096" rIns="122191" bIns="61096" rtlCol="0">
            <a:spAutoFit/>
          </a:bodyPr>
          <a:lstStyle/>
          <a:p>
            <a:pPr algn="ctr" defTabSz="914235"/>
            <a:r>
              <a:rPr lang="ja-JP" altLang="en-US" sz="1100" dirty="0">
                <a:solidFill>
                  <a:prstClr val="black"/>
                </a:solidFill>
              </a:rPr>
              <a:t>実収入</a:t>
            </a:r>
            <a:endParaRPr lang="en-US" altLang="ja-JP" sz="1100" dirty="0">
              <a:solidFill>
                <a:prstClr val="black"/>
              </a:solidFill>
            </a:endParaRPr>
          </a:p>
          <a:p>
            <a:pPr algn="ctr" defTabSz="914235">
              <a:spcBef>
                <a:spcPts val="600"/>
              </a:spcBef>
            </a:pPr>
            <a:r>
              <a:rPr lang="ja-JP" altLang="en-US" sz="1100" dirty="0" smtClean="0">
                <a:solidFill>
                  <a:prstClr val="black"/>
                </a:solidFill>
              </a:rPr>
              <a:t>２６１</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3" name="大かっこ 2"/>
          <p:cNvSpPr/>
          <p:nvPr/>
        </p:nvSpPr>
        <p:spPr>
          <a:xfrm>
            <a:off x="1212692" y="4797152"/>
            <a:ext cx="643965" cy="288032"/>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defTabSz="914235"/>
            <a:r>
              <a:rPr lang="ja-JP" altLang="en-US" sz="800" dirty="0" smtClean="0">
                <a:solidFill>
                  <a:prstClr val="black"/>
                </a:solidFill>
              </a:rPr>
              <a:t>公的年金</a:t>
            </a:r>
            <a:endParaRPr lang="en-US" altLang="ja-JP" sz="800" dirty="0" smtClean="0">
              <a:solidFill>
                <a:prstClr val="black"/>
              </a:solidFill>
            </a:endParaRPr>
          </a:p>
          <a:p>
            <a:pPr algn="ctr" defTabSz="914235"/>
            <a:r>
              <a:rPr lang="en-US" altLang="ja-JP" sz="800" dirty="0" smtClean="0">
                <a:solidFill>
                  <a:prstClr val="black"/>
                </a:solidFill>
              </a:rPr>
              <a:t>243.4</a:t>
            </a:r>
            <a:r>
              <a:rPr lang="ja-JP" altLang="en-US" sz="800" dirty="0" smtClean="0">
                <a:solidFill>
                  <a:prstClr val="black"/>
                </a:solidFill>
              </a:rPr>
              <a:t>万円</a:t>
            </a:r>
            <a:endParaRPr lang="ja-JP" altLang="en-US" sz="800" dirty="0">
              <a:solidFill>
                <a:prstClr val="black"/>
              </a:solidFill>
            </a:endParaRPr>
          </a:p>
        </p:txBody>
      </p:sp>
      <p:sp>
        <p:nvSpPr>
          <p:cNvPr id="81" name="上下矢印 80"/>
          <p:cNvSpPr/>
          <p:nvPr/>
        </p:nvSpPr>
        <p:spPr>
          <a:xfrm>
            <a:off x="3114401" y="3598202"/>
            <a:ext cx="194618" cy="1943932"/>
          </a:xfrm>
          <a:prstGeom prst="upDownArrow">
            <a:avLst/>
          </a:prstGeom>
          <a:solidFill>
            <a:srgbClr val="FFCC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a:solidFill>
                <a:prstClr val="white"/>
              </a:solidFill>
            </a:endParaRPr>
          </a:p>
        </p:txBody>
      </p:sp>
      <p:sp>
        <p:nvSpPr>
          <p:cNvPr id="91" name="大かっこ 90"/>
          <p:cNvSpPr/>
          <p:nvPr/>
        </p:nvSpPr>
        <p:spPr>
          <a:xfrm>
            <a:off x="3050965" y="4797260"/>
            <a:ext cx="643965" cy="288032"/>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defTabSz="914235"/>
            <a:r>
              <a:rPr lang="ja-JP" altLang="en-US" sz="800" dirty="0" smtClean="0">
                <a:solidFill>
                  <a:prstClr val="black"/>
                </a:solidFill>
              </a:rPr>
              <a:t>公的年金</a:t>
            </a:r>
            <a:endParaRPr lang="en-US" altLang="ja-JP" sz="800" dirty="0" smtClean="0">
              <a:solidFill>
                <a:prstClr val="black"/>
              </a:solidFill>
            </a:endParaRPr>
          </a:p>
          <a:p>
            <a:pPr algn="ctr" defTabSz="914235"/>
            <a:r>
              <a:rPr lang="en-US" altLang="ja-JP" sz="800" dirty="0" smtClean="0">
                <a:solidFill>
                  <a:prstClr val="black"/>
                </a:solidFill>
              </a:rPr>
              <a:t>154.1</a:t>
            </a:r>
            <a:r>
              <a:rPr lang="ja-JP" altLang="en-US" sz="800" dirty="0" smtClean="0">
                <a:solidFill>
                  <a:prstClr val="black"/>
                </a:solidFill>
              </a:rPr>
              <a:t>万円</a:t>
            </a:r>
            <a:endParaRPr lang="ja-JP" altLang="en-US" sz="800" dirty="0">
              <a:solidFill>
                <a:prstClr val="black"/>
              </a:solidFill>
            </a:endParaRPr>
          </a:p>
        </p:txBody>
      </p:sp>
      <p:sp>
        <p:nvSpPr>
          <p:cNvPr id="67" name="テキスト ボックス 66"/>
          <p:cNvSpPr txBox="1"/>
          <p:nvPr/>
        </p:nvSpPr>
        <p:spPr>
          <a:xfrm>
            <a:off x="2729244" y="4088993"/>
            <a:ext cx="681194" cy="708161"/>
          </a:xfrm>
          <a:prstGeom prst="rect">
            <a:avLst/>
          </a:prstGeom>
          <a:noFill/>
        </p:spPr>
        <p:txBody>
          <a:bodyPr wrap="square" lIns="122191" tIns="61096" rIns="122191" bIns="61096" rtlCol="0">
            <a:spAutoFit/>
          </a:bodyPr>
          <a:lstStyle/>
          <a:p>
            <a:pPr algn="ctr" defTabSz="914235"/>
            <a:r>
              <a:rPr lang="ja-JP" altLang="en-US" sz="1100" dirty="0">
                <a:solidFill>
                  <a:prstClr val="black"/>
                </a:solidFill>
              </a:rPr>
              <a:t>実収入</a:t>
            </a:r>
            <a:endParaRPr lang="en-US" altLang="ja-JP" sz="1100" dirty="0">
              <a:solidFill>
                <a:prstClr val="black"/>
              </a:solidFill>
            </a:endParaRPr>
          </a:p>
          <a:p>
            <a:pPr algn="ctr" defTabSz="914235">
              <a:spcBef>
                <a:spcPts val="600"/>
              </a:spcBef>
            </a:pPr>
            <a:r>
              <a:rPr lang="ja-JP" altLang="en-US" sz="1100" dirty="0">
                <a:solidFill>
                  <a:prstClr val="black"/>
                </a:solidFill>
              </a:rPr>
              <a:t>１６６</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123" name="上下矢印 122"/>
          <p:cNvSpPr/>
          <p:nvPr/>
        </p:nvSpPr>
        <p:spPr>
          <a:xfrm>
            <a:off x="5023807" y="2996952"/>
            <a:ext cx="194618" cy="2656008"/>
          </a:xfrm>
          <a:prstGeom prst="upDownArrow">
            <a:avLst/>
          </a:prstGeom>
          <a:solidFill>
            <a:srgbClr val="FFCC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a:solidFill>
                <a:prstClr val="white"/>
              </a:solidFill>
            </a:endParaRPr>
          </a:p>
        </p:txBody>
      </p:sp>
      <p:sp>
        <p:nvSpPr>
          <p:cNvPr id="125" name="大かっこ 124"/>
          <p:cNvSpPr/>
          <p:nvPr/>
        </p:nvSpPr>
        <p:spPr>
          <a:xfrm>
            <a:off x="4964528" y="4615645"/>
            <a:ext cx="643965" cy="288032"/>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defTabSz="914235"/>
            <a:r>
              <a:rPr lang="ja-JP" altLang="en-US" sz="800" dirty="0" smtClean="0">
                <a:solidFill>
                  <a:prstClr val="black"/>
                </a:solidFill>
              </a:rPr>
              <a:t>公的年金</a:t>
            </a:r>
            <a:endParaRPr lang="en-US" altLang="ja-JP" sz="800" dirty="0" smtClean="0">
              <a:solidFill>
                <a:prstClr val="black"/>
              </a:solidFill>
            </a:endParaRPr>
          </a:p>
          <a:p>
            <a:pPr algn="ctr" defTabSz="914235"/>
            <a:r>
              <a:rPr lang="en-US" altLang="ja-JP" sz="800" dirty="0" smtClean="0">
                <a:solidFill>
                  <a:prstClr val="black"/>
                </a:solidFill>
              </a:rPr>
              <a:t>214.6</a:t>
            </a:r>
            <a:r>
              <a:rPr lang="ja-JP" altLang="en-US" sz="800" dirty="0" smtClean="0">
                <a:solidFill>
                  <a:prstClr val="black"/>
                </a:solidFill>
              </a:rPr>
              <a:t>万円</a:t>
            </a:r>
            <a:endParaRPr lang="ja-JP" altLang="en-US" sz="800" dirty="0">
              <a:solidFill>
                <a:prstClr val="black"/>
              </a:solidFill>
            </a:endParaRPr>
          </a:p>
        </p:txBody>
      </p:sp>
      <p:sp>
        <p:nvSpPr>
          <p:cNvPr id="93" name="テキスト ボックス 92"/>
          <p:cNvSpPr txBox="1"/>
          <p:nvPr/>
        </p:nvSpPr>
        <p:spPr>
          <a:xfrm>
            <a:off x="4647971" y="3789046"/>
            <a:ext cx="722354" cy="708161"/>
          </a:xfrm>
          <a:prstGeom prst="rect">
            <a:avLst/>
          </a:prstGeom>
          <a:noFill/>
        </p:spPr>
        <p:txBody>
          <a:bodyPr wrap="square" lIns="122191" tIns="61096" rIns="122191" bIns="61096" rtlCol="0">
            <a:spAutoFit/>
          </a:bodyPr>
          <a:lstStyle/>
          <a:p>
            <a:pPr algn="ctr" defTabSz="914235"/>
            <a:r>
              <a:rPr lang="ja-JP" altLang="en-US" sz="1100" dirty="0">
                <a:solidFill>
                  <a:prstClr val="black"/>
                </a:solidFill>
              </a:rPr>
              <a:t>実収入</a:t>
            </a:r>
            <a:endParaRPr lang="en-US" altLang="ja-JP" sz="1100" dirty="0">
              <a:solidFill>
                <a:prstClr val="black"/>
              </a:solidFill>
            </a:endParaRPr>
          </a:p>
          <a:p>
            <a:pPr algn="ctr" defTabSz="914235">
              <a:spcBef>
                <a:spcPts val="600"/>
              </a:spcBef>
            </a:pPr>
            <a:r>
              <a:rPr lang="ja-JP" altLang="en-US" sz="1100" dirty="0" smtClean="0">
                <a:solidFill>
                  <a:prstClr val="black"/>
                </a:solidFill>
              </a:rPr>
              <a:t>２２５</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130" name="上下矢印 129"/>
          <p:cNvSpPr/>
          <p:nvPr/>
        </p:nvSpPr>
        <p:spPr>
          <a:xfrm>
            <a:off x="6961599" y="2104218"/>
            <a:ext cx="194618" cy="3763272"/>
          </a:xfrm>
          <a:prstGeom prst="upDownArrow">
            <a:avLst/>
          </a:prstGeom>
          <a:solidFill>
            <a:srgbClr val="FFCC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5"/>
            <a:endParaRPr lang="ja-JP" altLang="en-US">
              <a:solidFill>
                <a:prstClr val="white"/>
              </a:solidFill>
            </a:endParaRPr>
          </a:p>
        </p:txBody>
      </p:sp>
      <p:sp>
        <p:nvSpPr>
          <p:cNvPr id="131" name="大かっこ 130"/>
          <p:cNvSpPr/>
          <p:nvPr/>
        </p:nvSpPr>
        <p:spPr>
          <a:xfrm>
            <a:off x="6902320" y="4830174"/>
            <a:ext cx="643965" cy="288032"/>
          </a:xfrm>
          <a:prstGeom prst="bracketPair">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defTabSz="914235"/>
            <a:r>
              <a:rPr lang="ja-JP" altLang="en-US" sz="800" dirty="0" smtClean="0">
                <a:solidFill>
                  <a:prstClr val="black"/>
                </a:solidFill>
              </a:rPr>
              <a:t>公的年金</a:t>
            </a:r>
            <a:endParaRPr lang="en-US" altLang="ja-JP" sz="800" dirty="0" smtClean="0">
              <a:solidFill>
                <a:prstClr val="black"/>
              </a:solidFill>
            </a:endParaRPr>
          </a:p>
          <a:p>
            <a:pPr algn="ctr" defTabSz="914235"/>
            <a:r>
              <a:rPr lang="en-US" altLang="ja-JP" sz="800" dirty="0" smtClean="0">
                <a:solidFill>
                  <a:prstClr val="black"/>
                </a:solidFill>
              </a:rPr>
              <a:t>286.0</a:t>
            </a:r>
            <a:r>
              <a:rPr lang="ja-JP" altLang="en-US" sz="800" dirty="0" smtClean="0">
                <a:solidFill>
                  <a:prstClr val="black"/>
                </a:solidFill>
              </a:rPr>
              <a:t>万円</a:t>
            </a:r>
            <a:endParaRPr lang="ja-JP" altLang="en-US" sz="800" dirty="0">
              <a:solidFill>
                <a:prstClr val="black"/>
              </a:solidFill>
            </a:endParaRPr>
          </a:p>
        </p:txBody>
      </p:sp>
      <p:sp>
        <p:nvSpPr>
          <p:cNvPr id="105" name="テキスト ボックス 104"/>
          <p:cNvSpPr txBox="1"/>
          <p:nvPr/>
        </p:nvSpPr>
        <p:spPr>
          <a:xfrm>
            <a:off x="6590457" y="3533479"/>
            <a:ext cx="722795" cy="708161"/>
          </a:xfrm>
          <a:prstGeom prst="rect">
            <a:avLst/>
          </a:prstGeom>
          <a:noFill/>
        </p:spPr>
        <p:txBody>
          <a:bodyPr wrap="square" lIns="122191" tIns="61096" rIns="122191" bIns="61096" rtlCol="0">
            <a:spAutoFit/>
          </a:bodyPr>
          <a:lstStyle/>
          <a:p>
            <a:pPr algn="ctr" defTabSz="914235"/>
            <a:r>
              <a:rPr lang="ja-JP" altLang="en-US" sz="1100" dirty="0">
                <a:solidFill>
                  <a:prstClr val="black"/>
                </a:solidFill>
              </a:rPr>
              <a:t>実</a:t>
            </a:r>
            <a:r>
              <a:rPr lang="ja-JP" altLang="en-US" sz="1100" dirty="0" smtClean="0">
                <a:solidFill>
                  <a:prstClr val="black"/>
                </a:solidFill>
              </a:rPr>
              <a:t>収入</a:t>
            </a:r>
            <a:endParaRPr lang="en-US" altLang="ja-JP" sz="1100" dirty="0" smtClean="0">
              <a:solidFill>
                <a:prstClr val="black"/>
              </a:solidFill>
            </a:endParaRPr>
          </a:p>
          <a:p>
            <a:pPr algn="ctr" defTabSz="914235">
              <a:spcBef>
                <a:spcPts val="600"/>
              </a:spcBef>
            </a:pPr>
            <a:r>
              <a:rPr lang="ja-JP" altLang="en-US" sz="1100" dirty="0" smtClean="0">
                <a:solidFill>
                  <a:prstClr val="black"/>
                </a:solidFill>
              </a:rPr>
              <a:t>３１１</a:t>
            </a:r>
            <a:endParaRPr lang="en-US" altLang="ja-JP" sz="1100" dirty="0" smtClean="0">
              <a:solidFill>
                <a:prstClr val="black"/>
              </a:solidFill>
            </a:endParaRPr>
          </a:p>
          <a:p>
            <a:pPr algn="ctr" defTabSz="914235"/>
            <a:r>
              <a:rPr lang="ja-JP" altLang="en-US" sz="1100" dirty="0" smtClean="0">
                <a:solidFill>
                  <a:prstClr val="black"/>
                </a:solidFill>
              </a:rPr>
              <a:t>万</a:t>
            </a:r>
            <a:r>
              <a:rPr lang="ja-JP" altLang="en-US" sz="1100" dirty="0">
                <a:solidFill>
                  <a:prstClr val="black"/>
                </a:solidFill>
              </a:rPr>
              <a:t>円</a:t>
            </a:r>
          </a:p>
        </p:txBody>
      </p:sp>
      <p:sp>
        <p:nvSpPr>
          <p:cNvPr id="132" name="テキスト ボックス 131"/>
          <p:cNvSpPr txBox="1"/>
          <p:nvPr/>
        </p:nvSpPr>
        <p:spPr>
          <a:xfrm>
            <a:off x="161178" y="-77840"/>
            <a:ext cx="9697201" cy="461649"/>
          </a:xfrm>
          <a:prstGeom prst="rect">
            <a:avLst/>
          </a:prstGeom>
          <a:noFill/>
        </p:spPr>
        <p:txBody>
          <a:bodyPr wrap="square" lIns="91423" tIns="45712" rIns="91423" bIns="45712" rtlCol="0">
            <a:spAutoFit/>
          </a:bodyPr>
          <a:lstStyle/>
          <a:p>
            <a:pPr algn="ctr" defTabSz="914235"/>
            <a:r>
              <a:rPr lang="ja-JP" altLang="en-US" sz="2400" dirty="0" smtClean="0">
                <a:solidFill>
                  <a:prstClr val="black"/>
                </a:solidFill>
                <a:latin typeface="ＭＳ Ｐゴシック"/>
              </a:rPr>
              <a:t>一定以上所得者の収入</a:t>
            </a:r>
            <a:r>
              <a:rPr lang="ja-JP" altLang="en-US" sz="2400" dirty="0">
                <a:solidFill>
                  <a:prstClr val="black"/>
                </a:solidFill>
                <a:latin typeface="ＭＳ Ｐゴシック"/>
              </a:rPr>
              <a:t>と支出の状況に</a:t>
            </a:r>
            <a:r>
              <a:rPr lang="ja-JP" altLang="en-US" sz="2400" dirty="0" smtClean="0">
                <a:solidFill>
                  <a:prstClr val="black"/>
                </a:solidFill>
                <a:latin typeface="ＭＳ Ｐゴシック"/>
              </a:rPr>
              <a:t>ついて②</a:t>
            </a:r>
            <a:endParaRPr lang="en-US" altLang="ja-JP" sz="2400" dirty="0">
              <a:solidFill>
                <a:prstClr val="black"/>
              </a:solidFill>
              <a:latin typeface="ＭＳ Ｐゴシック"/>
            </a:endParaRPr>
          </a:p>
        </p:txBody>
      </p:sp>
      <p:sp>
        <p:nvSpPr>
          <p:cNvPr id="134" name="テキスト ボックス 133"/>
          <p:cNvSpPr txBox="1"/>
          <p:nvPr/>
        </p:nvSpPr>
        <p:spPr>
          <a:xfrm>
            <a:off x="200472" y="404668"/>
            <a:ext cx="7740898" cy="346083"/>
          </a:xfrm>
          <a:prstGeom prst="rect">
            <a:avLst/>
          </a:prstGeom>
          <a:noFill/>
        </p:spPr>
        <p:txBody>
          <a:bodyPr wrap="square" lIns="68415" tIns="34208" rIns="68415" bIns="34208" rtlCol="0">
            <a:spAutoFit/>
          </a:bodyPr>
          <a:lstStyle/>
          <a:p>
            <a:pPr algn="ctr" defTabSz="914235"/>
            <a:r>
              <a:rPr lang="ja-JP" altLang="en-US" dirty="0" smtClean="0">
                <a:solidFill>
                  <a:prstClr val="black"/>
                </a:solidFill>
              </a:rPr>
              <a:t>＜無職夫婦高齢者世帯の一定以上所得者の場合＞</a:t>
            </a:r>
            <a:endParaRPr lang="ja-JP" altLang="en-US" dirty="0">
              <a:solidFill>
                <a:prstClr val="black"/>
              </a:solidFill>
            </a:endParaRPr>
          </a:p>
        </p:txBody>
      </p:sp>
      <p:sp>
        <p:nvSpPr>
          <p:cNvPr id="135" name="テキスト ボックス 134"/>
          <p:cNvSpPr txBox="1"/>
          <p:nvPr/>
        </p:nvSpPr>
        <p:spPr>
          <a:xfrm>
            <a:off x="270394" y="6525354"/>
            <a:ext cx="3386462" cy="307777"/>
          </a:xfrm>
          <a:prstGeom prst="rect">
            <a:avLst/>
          </a:prstGeom>
          <a:noFill/>
        </p:spPr>
        <p:txBody>
          <a:bodyPr wrap="square" rtlCol="0">
            <a:spAutoFit/>
          </a:bodyPr>
          <a:lstStyle/>
          <a:p>
            <a:r>
              <a:rPr lang="en-US" altLang="ja-JP" sz="1400" dirty="0" smtClean="0">
                <a:solidFill>
                  <a:prstClr val="black"/>
                </a:solidFill>
              </a:rPr>
              <a:t>※</a:t>
            </a:r>
            <a:r>
              <a:rPr lang="ja-JP" altLang="en-US" sz="1400" dirty="0">
                <a:solidFill>
                  <a:prstClr val="black"/>
                </a:solidFill>
              </a:rPr>
              <a:t>平成</a:t>
            </a:r>
            <a:r>
              <a:rPr lang="en-US" altLang="ja-JP" sz="1400" dirty="0">
                <a:solidFill>
                  <a:prstClr val="black"/>
                </a:solidFill>
              </a:rPr>
              <a:t>24</a:t>
            </a:r>
            <a:r>
              <a:rPr lang="ja-JP" altLang="en-US" sz="1400" dirty="0">
                <a:solidFill>
                  <a:prstClr val="black"/>
                </a:solidFill>
              </a:rPr>
              <a:t>年家計</a:t>
            </a:r>
            <a:r>
              <a:rPr lang="ja-JP" altLang="en-US" sz="1400" dirty="0" smtClean="0">
                <a:solidFill>
                  <a:prstClr val="black"/>
                </a:solidFill>
              </a:rPr>
              <a:t>調査</a:t>
            </a:r>
            <a:endParaRPr lang="ja-JP" altLang="en-US" sz="1400" dirty="0">
              <a:solidFill>
                <a:prstClr val="black"/>
              </a:solidFill>
            </a:endParaRPr>
          </a:p>
        </p:txBody>
      </p:sp>
      <p:sp>
        <p:nvSpPr>
          <p:cNvPr id="133" name="正方形/長方形 132"/>
          <p:cNvSpPr/>
          <p:nvPr/>
        </p:nvSpPr>
        <p:spPr>
          <a:xfrm rot="5400000">
            <a:off x="-231575" y="638132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0228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2509580056"/>
              </p:ext>
            </p:extLst>
          </p:nvPr>
        </p:nvGraphicFramePr>
        <p:xfrm>
          <a:off x="272519" y="2854232"/>
          <a:ext cx="9294453" cy="1438866"/>
        </p:xfrm>
        <a:graphic>
          <a:graphicData uri="http://schemas.openxmlformats.org/drawingml/2006/table">
            <a:tbl>
              <a:tblPr firstRow="1" bandRow="1">
                <a:tableStyleId>{5C22544A-7EE6-4342-B048-85BDC9FD1C3A}</a:tableStyleId>
              </a:tblPr>
              <a:tblGrid>
                <a:gridCol w="576000"/>
                <a:gridCol w="1548000"/>
                <a:gridCol w="2916560"/>
                <a:gridCol w="1367568"/>
                <a:gridCol w="1326147"/>
                <a:gridCol w="1560178"/>
              </a:tblGrid>
              <a:tr h="305345">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   S58.2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H13.</a:t>
                      </a:r>
                      <a:r>
                        <a:rPr kumimoji="1" lang="ja-JP" altLang="en-US" sz="1400" b="1" dirty="0" smtClean="0">
                          <a:solidFill>
                            <a:schemeClr val="tx1"/>
                          </a:solidFill>
                          <a:latin typeface="HGPｺﾞｼｯｸM" pitchFamily="50" charset="-128"/>
                          <a:ea typeface="HGPｺﾞｼｯｸM" pitchFamily="50" charset="-128"/>
                        </a:rPr>
                        <a:t>１</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dirty="0" smtClean="0">
                          <a:solidFill>
                            <a:schemeClr val="tx1"/>
                          </a:solidFill>
                          <a:latin typeface="HGPｺﾞｼｯｸM" pitchFamily="50" charset="-128"/>
                          <a:ea typeface="HGPｺﾞｼｯｸM" pitchFamily="50" charset="-128"/>
                        </a:rPr>
                        <a:t> H14.10</a:t>
                      </a:r>
                      <a:endParaRPr kumimoji="1" lang="ja-JP" altLang="en-US" sz="1400"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H18.10</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  H20.4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52">
                <a:tc rowSpan="2">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割合</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現役並み所得者</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r>
                        <a:rPr kumimoji="1" lang="ja-JP" altLang="en-US" sz="1200" b="0" dirty="0" smtClean="0">
                          <a:solidFill>
                            <a:schemeClr val="tx1"/>
                          </a:solidFill>
                          <a:latin typeface="HGPｺﾞｼｯｸM" pitchFamily="50" charset="-128"/>
                          <a:ea typeface="HGPｺﾞｼｯｸM" pitchFamily="50" charset="-128"/>
                        </a:rPr>
                        <a:t>   </a:t>
                      </a:r>
                      <a:endParaRPr kumimoji="1" lang="en-US" altLang="ja-JP" sz="1200" b="0" dirty="0" smtClean="0">
                        <a:solidFill>
                          <a:schemeClr val="tx1"/>
                        </a:solidFill>
                        <a:latin typeface="HGPｺﾞｼｯｸM" pitchFamily="50" charset="-128"/>
                        <a:ea typeface="HGPｺﾞｼｯｸM" pitchFamily="50" charset="-128"/>
                      </a:endParaRPr>
                    </a:p>
                    <a:p>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　 定額負担      　　　　             １割</a:t>
                      </a:r>
                      <a:endParaRPr kumimoji="1" lang="ja-JP" altLang="en-US" sz="1200" b="0" dirty="0">
                        <a:solidFill>
                          <a:schemeClr val="tx1"/>
                        </a:solidFill>
                        <a:latin typeface="HGPｺﾞｼｯｸM" pitchFamily="50" charset="-128"/>
                        <a:ea typeface="HGPｺﾞｼｯｸM" pitchFamily="50" charset="-128"/>
                      </a:endParaRPr>
                    </a:p>
                  </a:txBody>
                  <a:tcPr marL="99060" marR="990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latin typeface="HGPｺﾞｼｯｸM" pitchFamily="50" charset="-128"/>
                          <a:ea typeface="HGPｺﾞｼｯｸM" pitchFamily="50" charset="-128"/>
                        </a:rPr>
                        <a:t>　　２割</a:t>
                      </a:r>
                      <a:endParaRPr kumimoji="1" lang="ja-JP" altLang="en-US" sz="1200" b="0" dirty="0">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200" b="0" dirty="0" smtClean="0">
                          <a:solidFill>
                            <a:schemeClr val="tx1"/>
                          </a:solidFill>
                          <a:latin typeface="HGPｺﾞｼｯｸM" pitchFamily="50" charset="-128"/>
                          <a:ea typeface="HGPｺﾞｼｯｸM" pitchFamily="50" charset="-128"/>
                        </a:rPr>
                        <a:t>　　３割</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767869">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それ以外</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kumimoji="1" lang="ja-JP" altLang="en-US" sz="1200" b="1" dirty="0">
                        <a:solidFill>
                          <a:schemeClr val="tx1"/>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latin typeface="HGPｺﾞｼｯｸM" pitchFamily="50" charset="-128"/>
                          <a:ea typeface="HGPｺﾞｼｯｸM" pitchFamily="50" charset="-128"/>
                        </a:rPr>
                        <a:t>　　１割</a:t>
                      </a:r>
                      <a:endParaRPr kumimoji="1" lang="ja-JP" altLang="en-US" sz="1200" b="0" dirty="0">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HGPｺﾞｼｯｸM" pitchFamily="50" charset="-128"/>
                          <a:ea typeface="HGPｺﾞｼｯｸM" pitchFamily="50" charset="-128"/>
                        </a:rPr>
                        <a:t>70</a:t>
                      </a:r>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74</a:t>
                      </a:r>
                      <a:r>
                        <a:rPr kumimoji="1" lang="ja-JP" altLang="en-US" sz="1200" b="0" dirty="0" smtClean="0">
                          <a:solidFill>
                            <a:schemeClr val="tx1"/>
                          </a:solidFill>
                          <a:latin typeface="HGPｺﾞｼｯｸM" pitchFamily="50" charset="-128"/>
                          <a:ea typeface="HGPｺﾞｼｯｸM" pitchFamily="50" charset="-128"/>
                        </a:rPr>
                        <a:t>歳２割</a:t>
                      </a:r>
                      <a:endParaRPr kumimoji="1" lang="en-US" altLang="ja-JP" sz="1200" b="0" dirty="0" smtClean="0">
                        <a:solidFill>
                          <a:schemeClr val="tx1"/>
                        </a:solidFill>
                        <a:latin typeface="HGPｺﾞｼｯｸM" pitchFamily="50" charset="-128"/>
                        <a:ea typeface="HGPｺﾞｼｯｸM" pitchFamily="50" charset="-128"/>
                      </a:endParaRPr>
                    </a:p>
                    <a:p>
                      <a:pPr algn="ctr"/>
                      <a:r>
                        <a:rPr kumimoji="1" lang="ja-JP" altLang="en-US" sz="1200" b="0" dirty="0" smtClean="0">
                          <a:solidFill>
                            <a:schemeClr val="tx1"/>
                          </a:solidFill>
                          <a:latin typeface="HGPｺﾞｼｯｸM" pitchFamily="50" charset="-128"/>
                          <a:ea typeface="HGPｺﾞｼｯｸM" pitchFamily="50" charset="-128"/>
                        </a:rPr>
                        <a:t>（１割に凍結中）</a:t>
                      </a:r>
                      <a:endParaRPr kumimoji="1" lang="en-US" altLang="ja-JP" sz="1200" b="0" dirty="0" smtClean="0">
                        <a:solidFill>
                          <a:schemeClr val="tx1"/>
                        </a:solidFill>
                        <a:latin typeface="HGPｺﾞｼｯｸM" pitchFamily="50" charset="-128"/>
                        <a:ea typeface="HGPｺﾞｼｯｸM" pitchFamily="50" charset="-128"/>
                      </a:endParaRPr>
                    </a:p>
                    <a:p>
                      <a:pPr algn="ctr"/>
                      <a:r>
                        <a:rPr kumimoji="1" lang="en-US" altLang="ja-JP" sz="1200" b="0" dirty="0" smtClean="0">
                          <a:solidFill>
                            <a:schemeClr val="tx1"/>
                          </a:solidFill>
                          <a:latin typeface="HGPｺﾞｼｯｸM" pitchFamily="50" charset="-128"/>
                          <a:ea typeface="HGPｺﾞｼｯｸM" pitchFamily="50" charset="-128"/>
                        </a:rPr>
                        <a:t>75</a:t>
                      </a:r>
                      <a:r>
                        <a:rPr kumimoji="1" lang="ja-JP" altLang="en-US" sz="1200" b="0" dirty="0" smtClean="0">
                          <a:solidFill>
                            <a:schemeClr val="tx1"/>
                          </a:solidFill>
                          <a:latin typeface="HGPｺﾞｼｯｸM" pitchFamily="50" charset="-128"/>
                          <a:ea typeface="HGPｺﾞｼｯｸM" pitchFamily="50" charset="-128"/>
                        </a:rPr>
                        <a:t>歳以上１割</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467036781"/>
              </p:ext>
            </p:extLst>
          </p:nvPr>
        </p:nvGraphicFramePr>
        <p:xfrm>
          <a:off x="272495" y="1584565"/>
          <a:ext cx="9320653" cy="856676"/>
        </p:xfrm>
        <a:graphic>
          <a:graphicData uri="http://schemas.openxmlformats.org/drawingml/2006/table">
            <a:tbl>
              <a:tblPr firstRow="1" bandRow="1">
                <a:tableStyleId>{5C22544A-7EE6-4342-B048-85BDC9FD1C3A}</a:tableStyleId>
              </a:tblPr>
              <a:tblGrid>
                <a:gridCol w="1044000"/>
                <a:gridCol w="1044000"/>
                <a:gridCol w="3852000"/>
                <a:gridCol w="3380653"/>
              </a:tblGrid>
              <a:tr h="352676">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H8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 H12.4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gridSpan="2">
                  <a:txBody>
                    <a:bodyPr/>
                    <a:lstStyle/>
                    <a:p>
                      <a:pPr algn="ctr"/>
                      <a:r>
                        <a:rPr kumimoji="1" lang="ja-JP" altLang="en-US" sz="1400" b="1" dirty="0" smtClean="0">
                          <a:solidFill>
                            <a:schemeClr val="tx1"/>
                          </a:solidFill>
                          <a:latin typeface="HGPｺﾞｼｯｸM" pitchFamily="50" charset="-128"/>
                          <a:ea typeface="HGPｺﾞｼｯｸM" pitchFamily="50" charset="-128"/>
                        </a:rPr>
                        <a:t>負担割合</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400" b="1" dirty="0">
                        <a:solidFill>
                          <a:schemeClr val="tx1"/>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200" b="0" dirty="0" smtClean="0">
                          <a:solidFill>
                            <a:schemeClr val="tx1"/>
                          </a:solidFill>
                          <a:latin typeface="HGPｺﾞｼｯｸM" pitchFamily="50" charset="-128"/>
                          <a:ea typeface="HGPｺﾞｼｯｸM" pitchFamily="50" charset="-128"/>
                        </a:rPr>
                        <a:t>                                 　　 １割</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テキスト ボックス 20"/>
          <p:cNvSpPr txBox="1"/>
          <p:nvPr/>
        </p:nvSpPr>
        <p:spPr>
          <a:xfrm>
            <a:off x="1" y="1440545"/>
            <a:ext cx="3548844" cy="369332"/>
          </a:xfrm>
          <a:prstGeom prst="rect">
            <a:avLst/>
          </a:prstGeom>
          <a:noFill/>
        </p:spPr>
        <p:txBody>
          <a:bodyPr wrap="square" rtlCol="0">
            <a:spAutoFit/>
          </a:bodyPr>
          <a:lstStyle/>
          <a:p>
            <a:pPr fontAlgn="base">
              <a:spcBef>
                <a:spcPct val="0"/>
              </a:spcBef>
              <a:spcAft>
                <a:spcPct val="0"/>
              </a:spcAft>
            </a:pPr>
            <a:r>
              <a:rPr lang="ja-JP" altLang="en-US" b="1" dirty="0" smtClean="0">
                <a:solidFill>
                  <a:srgbClr val="002060"/>
                </a:solidFill>
                <a:latin typeface="ＭＳ Ｐゴシック"/>
              </a:rPr>
              <a:t>介護保険の利用者負担</a:t>
            </a:r>
            <a:endParaRPr lang="ja-JP" altLang="en-US" b="1" dirty="0">
              <a:solidFill>
                <a:srgbClr val="002060"/>
              </a:solidFill>
              <a:latin typeface="ＭＳ Ｐゴシック"/>
            </a:endParaRPr>
          </a:p>
        </p:txBody>
      </p:sp>
      <p:sp>
        <p:nvSpPr>
          <p:cNvPr id="23" name="テキスト ボックス 22"/>
          <p:cNvSpPr txBox="1"/>
          <p:nvPr/>
        </p:nvSpPr>
        <p:spPr>
          <a:xfrm>
            <a:off x="1" y="2564904"/>
            <a:ext cx="6357156" cy="369332"/>
          </a:xfrm>
          <a:prstGeom prst="rect">
            <a:avLst/>
          </a:prstGeom>
          <a:noFill/>
        </p:spPr>
        <p:txBody>
          <a:bodyPr wrap="square" rtlCol="0">
            <a:spAutoFit/>
          </a:bodyPr>
          <a:lstStyle/>
          <a:p>
            <a:pPr fontAlgn="base">
              <a:spcBef>
                <a:spcPct val="0"/>
              </a:spcBef>
              <a:spcAft>
                <a:spcPct val="0"/>
              </a:spcAft>
            </a:pPr>
            <a:r>
              <a:rPr lang="ja-JP" altLang="en-US" b="1" dirty="0" smtClean="0">
                <a:solidFill>
                  <a:srgbClr val="C00000"/>
                </a:solidFill>
                <a:latin typeface="ＭＳ Ｐゴシック"/>
              </a:rPr>
              <a:t>医療保険の患者負担（</a:t>
            </a:r>
            <a:r>
              <a:rPr lang="en-US" altLang="ja-JP" b="1" dirty="0" smtClean="0">
                <a:solidFill>
                  <a:srgbClr val="C00000"/>
                </a:solidFill>
                <a:latin typeface="ＭＳ Ｐゴシック"/>
              </a:rPr>
              <a:t>70</a:t>
            </a:r>
            <a:r>
              <a:rPr lang="ja-JP" altLang="en-US" b="1" dirty="0" smtClean="0">
                <a:solidFill>
                  <a:srgbClr val="C00000"/>
                </a:solidFill>
                <a:latin typeface="ＭＳ Ｐゴシック"/>
              </a:rPr>
              <a:t>歳以上の高齢者）</a:t>
            </a:r>
            <a:endParaRPr lang="ja-JP" altLang="en-US" b="1" dirty="0">
              <a:solidFill>
                <a:srgbClr val="C00000"/>
              </a:solidFill>
              <a:latin typeface="ＭＳ Ｐゴシック"/>
            </a:endParaRPr>
          </a:p>
        </p:txBody>
      </p:sp>
      <p:cxnSp>
        <p:nvCxnSpPr>
          <p:cNvPr id="39" name="直線矢印コネクタ 38"/>
          <p:cNvCxnSpPr/>
          <p:nvPr/>
        </p:nvCxnSpPr>
        <p:spPr>
          <a:xfrm flipV="1">
            <a:off x="6204601" y="3305138"/>
            <a:ext cx="620611" cy="469"/>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204613" y="3870603"/>
            <a:ext cx="1673429" cy="8961"/>
          </a:xfrm>
          <a:prstGeom prst="straightConnector1">
            <a:avLst/>
          </a:prstGeom>
          <a:ln w="31750">
            <a:solidFill>
              <a:srgbClr val="FF3300"/>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7878368" y="3681556"/>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7878368" y="4076518"/>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7693265" y="3878697"/>
            <a:ext cx="396000" cy="1720"/>
          </a:xfrm>
          <a:prstGeom prst="line">
            <a:avLst/>
          </a:prstGeom>
          <a:ln w="317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7488654" y="3303947"/>
            <a:ext cx="1989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grpSp>
        <p:nvGrpSpPr>
          <p:cNvPr id="2" name="グループ化 18"/>
          <p:cNvGrpSpPr/>
          <p:nvPr/>
        </p:nvGrpSpPr>
        <p:grpSpPr>
          <a:xfrm>
            <a:off x="4953000" y="3305543"/>
            <a:ext cx="544280" cy="586577"/>
            <a:chOff x="5095284" y="3305535"/>
            <a:chExt cx="544280" cy="586577"/>
          </a:xfrm>
        </p:grpSpPr>
        <p:cxnSp>
          <p:nvCxnSpPr>
            <p:cNvPr id="52" name="直線矢印コネクタ 51"/>
            <p:cNvCxnSpPr/>
            <p:nvPr/>
          </p:nvCxnSpPr>
          <p:spPr>
            <a:xfrm>
              <a:off x="5288564" y="3305535"/>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5001424" y="3592675"/>
              <a:ext cx="576000" cy="1720"/>
            </a:xfrm>
            <a:prstGeom prst="line">
              <a:avLst/>
            </a:prstGeom>
            <a:ln w="317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095284" y="3683144"/>
              <a:ext cx="195000" cy="0"/>
            </a:xfrm>
            <a:prstGeom prst="straightConnector1">
              <a:avLst/>
            </a:prstGeom>
            <a:ln w="31750">
              <a:solidFill>
                <a:srgbClr val="FF33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5288564" y="3890524"/>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grpSp>
      <p:sp>
        <p:nvSpPr>
          <p:cNvPr id="56" name="タイトル 3"/>
          <p:cNvSpPr txBox="1">
            <a:spLocks/>
          </p:cNvSpPr>
          <p:nvPr/>
        </p:nvSpPr>
        <p:spPr>
          <a:xfrm>
            <a:off x="194478" y="714726"/>
            <a:ext cx="9517057" cy="753529"/>
          </a:xfrm>
          <a:prstGeom prst="rect">
            <a:avLst/>
          </a:prstGeom>
          <a:ln w="19050">
            <a:solidFill>
              <a:schemeClr val="tx1"/>
            </a:solidFill>
          </a:ln>
        </p:spPr>
        <p:txBody>
          <a:bodyPr vert="horz" lIns="91440" tIns="45720" rIns="91440" bIns="45720" rtlCol="0" anchor="ctr">
            <a:noAutofit/>
          </a:bodyPr>
          <a:lstStyle/>
          <a:p>
            <a:pPr marL="179388" indent="-179388" fontAlgn="base">
              <a:spcBef>
                <a:spcPct val="0"/>
              </a:spcBef>
              <a:spcAft>
                <a:spcPct val="0"/>
              </a:spcAft>
              <a:defRPr/>
            </a:pPr>
            <a:r>
              <a:rPr lang="ja-JP" altLang="en-US" sz="1600" dirty="0" smtClean="0">
                <a:solidFill>
                  <a:prstClr val="black"/>
                </a:solidFill>
                <a:latin typeface="ＭＳ Ｐゴシック"/>
              </a:rPr>
              <a:t>○　介護保険の利用者負担は、制度創設以来１割を維持している。</a:t>
            </a:r>
            <a:endParaRPr lang="en-US" altLang="ja-JP" sz="1600" dirty="0" smtClean="0">
              <a:solidFill>
                <a:prstClr val="black"/>
              </a:solidFill>
              <a:latin typeface="ＭＳ Ｐゴシック"/>
            </a:endParaRPr>
          </a:p>
          <a:p>
            <a:pPr marL="179388" indent="-179388" fontAlgn="base">
              <a:spcBef>
                <a:spcPct val="0"/>
              </a:spcBef>
              <a:spcAft>
                <a:spcPct val="0"/>
              </a:spcAft>
              <a:defRPr/>
            </a:pPr>
            <a:r>
              <a:rPr lang="ja-JP" altLang="en-US" sz="1600" dirty="0" smtClean="0">
                <a:solidFill>
                  <a:prstClr val="black"/>
                </a:solidFill>
                <a:latin typeface="ＭＳ Ｐゴシック"/>
              </a:rPr>
              <a:t>○　介護保険制度施行時にはまだ高齢者医療は定額負担制であり、その後定率負担が導入され、さらに負担割合の見直しが行われている。</a:t>
            </a:r>
            <a:endParaRPr lang="ja-JP" altLang="en-US" sz="1600" dirty="0">
              <a:solidFill>
                <a:prstClr val="black"/>
              </a:solidFill>
              <a:latin typeface="ＭＳ Ｐゴシック"/>
            </a:endParaRPr>
          </a:p>
        </p:txBody>
      </p:sp>
      <p:sp>
        <p:nvSpPr>
          <p:cNvPr id="59" name="タイトル 1"/>
          <p:cNvSpPr txBox="1">
            <a:spLocks/>
          </p:cNvSpPr>
          <p:nvPr/>
        </p:nvSpPr>
        <p:spPr>
          <a:xfrm>
            <a:off x="1064568" y="0"/>
            <a:ext cx="8841432" cy="720080"/>
          </a:xfrm>
          <a:prstGeom prst="rect">
            <a:avLst/>
          </a:prstGeom>
        </p:spPr>
        <p:txBody>
          <a:bodyPr vert="horz" lIns="91440" tIns="45720" rIns="91440" bIns="45720" rtlCol="0" anchor="ctr">
            <a:noAutofit/>
          </a:bodyPr>
          <a:lstStyle/>
          <a:p>
            <a:pPr fontAlgn="base">
              <a:spcBef>
                <a:spcPct val="0"/>
              </a:spcBef>
              <a:spcAft>
                <a:spcPct val="0"/>
              </a:spcAft>
              <a:defRPr/>
            </a:pPr>
            <a:endParaRPr lang="ja-JP" altLang="en-US" sz="1600" dirty="0">
              <a:solidFill>
                <a:prstClr val="black"/>
              </a:solidFill>
              <a:latin typeface="ＭＳ ゴシック" pitchFamily="49" charset="-128"/>
              <a:ea typeface="ＭＳ ゴシック" pitchFamily="49"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4035720963"/>
              </p:ext>
            </p:extLst>
          </p:nvPr>
        </p:nvGraphicFramePr>
        <p:xfrm>
          <a:off x="267202" y="4698741"/>
          <a:ext cx="9288000" cy="2042705"/>
        </p:xfrm>
        <a:graphic>
          <a:graphicData uri="http://schemas.openxmlformats.org/drawingml/2006/table">
            <a:tbl>
              <a:tblPr firstRow="1" bandRow="1">
                <a:tableStyleId>{5C22544A-7EE6-4342-B048-85BDC9FD1C3A}</a:tableStyleId>
              </a:tblPr>
              <a:tblGrid>
                <a:gridCol w="576000"/>
                <a:gridCol w="1548000"/>
                <a:gridCol w="5724000"/>
                <a:gridCol w="1440000"/>
              </a:tblGrid>
              <a:tr h="305345">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solidFill>
                            <a:schemeClr val="tx1"/>
                          </a:solidFill>
                          <a:latin typeface="HGPｺﾞｼｯｸM" pitchFamily="50" charset="-128"/>
                          <a:ea typeface="HGPｺﾞｼｯｸM" pitchFamily="50" charset="-128"/>
                        </a:rPr>
                        <a:t>   S59.10</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H9.9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dirty="0" smtClean="0">
                          <a:solidFill>
                            <a:schemeClr val="tx1"/>
                          </a:solidFill>
                          <a:latin typeface="HGPｺﾞｼｯｸM" pitchFamily="50" charset="-128"/>
                          <a:ea typeface="HGPｺﾞｼｯｸM" pitchFamily="50" charset="-128"/>
                        </a:rPr>
                        <a:t>H14.10</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H15.4</a:t>
                      </a:r>
                      <a:r>
                        <a:rPr kumimoji="1" lang="ja-JP" altLang="en-US" sz="1400" b="1" dirty="0" smtClean="0">
                          <a:solidFill>
                            <a:schemeClr val="tx1"/>
                          </a:solidFill>
                          <a:latin typeface="HGPｺﾞｼｯｸM" pitchFamily="50" charset="-128"/>
                          <a:ea typeface="HGPｺﾞｼｯｸM" pitchFamily="50" charset="-128"/>
                        </a:rPr>
                        <a:t>　　　</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H20.4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52">
                <a:tc rowSpan="2">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割合</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本人</a:t>
                      </a:r>
                      <a:endParaRPr kumimoji="1" lang="en-US" altLang="ja-JP" sz="1400" b="1" dirty="0" smtClean="0">
                        <a:solidFill>
                          <a:schemeClr val="tx1"/>
                        </a:solidFill>
                        <a:latin typeface="HGPｺﾞｼｯｸM" pitchFamily="50" charset="-128"/>
                        <a:ea typeface="HGPｺﾞｼｯｸM" pitchFamily="50" charset="-128"/>
                      </a:endParaRPr>
                    </a:p>
                    <a:p>
                      <a:pPr algn="ct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      １割               </a:t>
                      </a:r>
                      <a:r>
                        <a:rPr kumimoji="1" lang="ja-JP" altLang="en-US" sz="1200" b="0" baseline="0" dirty="0" smtClean="0">
                          <a:solidFill>
                            <a:schemeClr val="tx1"/>
                          </a:solidFill>
                          <a:latin typeface="HGPｺﾞｼｯｸM" pitchFamily="50" charset="-128"/>
                          <a:ea typeface="HGPｺﾞｼｯｸM" pitchFamily="50" charset="-128"/>
                        </a:rPr>
                        <a:t>２割                   　　　　　　　　　　　　　　３割</a:t>
                      </a:r>
                      <a:endParaRPr kumimoji="1" lang="ja-JP" altLang="en-US" sz="1200" b="0" dirty="0">
                        <a:solidFill>
                          <a:schemeClr val="tx1"/>
                        </a:solidFill>
                        <a:latin typeface="HGPｺﾞｼｯｸM" pitchFamily="50" charset="-128"/>
                        <a:ea typeface="HGPｺﾞｼｯｸM" pitchFamily="50" charset="-128"/>
                      </a:endParaRPr>
                    </a:p>
                  </a:txBody>
                  <a:tcPr marL="99060" marR="990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749695">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被扶養者</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r>
                        <a:rPr kumimoji="1" lang="ja-JP" altLang="en-US" sz="1200" b="0" dirty="0" smtClean="0">
                          <a:latin typeface="HGPｺﾞｼｯｸM" pitchFamily="50" charset="-128"/>
                          <a:ea typeface="HGPｺﾞｼｯｸM" pitchFamily="50" charset="-128"/>
                        </a:rPr>
                        <a:t>　　　　　　　　　　　　　　　　　　　　　　　　　　　　　　 ３割　　　　　　３割</a:t>
                      </a:r>
                      <a:endParaRPr kumimoji="1" lang="en-US" altLang="ja-JP" sz="1200" b="0" dirty="0" smtClean="0">
                        <a:latin typeface="HGPｺﾞｼｯｸM" pitchFamily="50" charset="-128"/>
                        <a:ea typeface="HGPｺﾞｼｯｸM" pitchFamily="50" charset="-128"/>
                      </a:endParaRPr>
                    </a:p>
                    <a:p>
                      <a:r>
                        <a:rPr kumimoji="1" lang="ja-JP" altLang="en-US" sz="1200" b="0" dirty="0" smtClean="0">
                          <a:latin typeface="HGPｺﾞｼｯｸM" pitchFamily="50" charset="-128"/>
                          <a:ea typeface="HGPｺﾞｼｯｸM" pitchFamily="50" charset="-128"/>
                        </a:rPr>
                        <a:t>　　　　　　　　　　　　　　　　　　　　　　　　　　　　　（入院２割）</a:t>
                      </a:r>
                      <a:endParaRPr kumimoji="1" lang="en-US" altLang="ja-JP" sz="1200" b="0" dirty="0" smtClean="0">
                        <a:latin typeface="HGPｺﾞｼｯｸM" pitchFamily="50" charset="-128"/>
                        <a:ea typeface="HGPｺﾞｼｯｸM" pitchFamily="50" charset="-128"/>
                      </a:endParaRPr>
                    </a:p>
                    <a:p>
                      <a:endParaRPr kumimoji="1" lang="en-US" altLang="ja-JP" sz="1200" b="0" dirty="0" smtClean="0">
                        <a:latin typeface="HGPｺﾞｼｯｸM" pitchFamily="50" charset="-128"/>
                        <a:ea typeface="HGPｺﾞｼｯｸM" pitchFamily="50" charset="-128"/>
                      </a:endParaRPr>
                    </a:p>
                    <a:p>
                      <a:r>
                        <a:rPr kumimoji="1" lang="ja-JP" altLang="en-US" sz="1200" b="0" dirty="0" smtClean="0">
                          <a:latin typeface="HGPｺﾞｼｯｸM" pitchFamily="50" charset="-128"/>
                          <a:ea typeface="HGPｺﾞｼｯｸM" pitchFamily="50" charset="-128"/>
                        </a:rPr>
                        <a:t>　　　　　　　　　　　　　　　　　　　　　　　　　　　　　　 ２割　　　　　　　　　　　　　　　　　　　　　　　　２割</a:t>
                      </a:r>
                      <a:endParaRPr kumimoji="1" lang="en-US" altLang="ja-JP" sz="1200" b="0" dirty="0" smtClean="0">
                        <a:latin typeface="HGPｺﾞｼｯｸM" pitchFamily="50" charset="-128"/>
                        <a:ea typeface="HGPｺﾞｼｯｸM" pitchFamily="50" charset="-128"/>
                      </a:endParaRPr>
                    </a:p>
                    <a:p>
                      <a:r>
                        <a:rPr kumimoji="1" lang="en-US" altLang="ja-JP" sz="1200" b="0" dirty="0" smtClean="0">
                          <a:latin typeface="HGPｺﾞｼｯｸM" pitchFamily="50" charset="-128"/>
                          <a:ea typeface="HGPｺﾞｼｯｸM" pitchFamily="50" charset="-128"/>
                        </a:rPr>
                        <a:t>                                                         </a:t>
                      </a:r>
                      <a:r>
                        <a:rPr kumimoji="1" lang="ja-JP" altLang="en-US" sz="1200" b="0" dirty="0" smtClean="0">
                          <a:latin typeface="HGPｺﾞｼｯｸM" pitchFamily="50" charset="-128"/>
                          <a:ea typeface="HGPｺﾞｼｯｸM" pitchFamily="50" charset="-128"/>
                        </a:rPr>
                        <a:t>　（３歳未満）　　　　　　　　　　　　　　　　　　（未就学児）　　　　</a:t>
                      </a:r>
                      <a:endParaRPr kumimoji="1" lang="ja-JP" altLang="en-US" sz="1200" b="0" dirty="0">
                        <a:latin typeface="HGPｺﾞｼｯｸM" pitchFamily="50" charset="-128"/>
                        <a:ea typeface="HGPｺﾞｼｯｸM"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7" name="テキスト ボックス 56"/>
          <p:cNvSpPr txBox="1"/>
          <p:nvPr/>
        </p:nvSpPr>
        <p:spPr>
          <a:xfrm>
            <a:off x="-5267" y="4437140"/>
            <a:ext cx="4850622" cy="369332"/>
          </a:xfrm>
          <a:prstGeom prst="rect">
            <a:avLst/>
          </a:prstGeom>
          <a:noFill/>
        </p:spPr>
        <p:txBody>
          <a:bodyPr wrap="square" rtlCol="0">
            <a:spAutoFit/>
          </a:bodyPr>
          <a:lstStyle/>
          <a:p>
            <a:pPr fontAlgn="base">
              <a:spcBef>
                <a:spcPct val="0"/>
              </a:spcBef>
              <a:spcAft>
                <a:spcPct val="0"/>
              </a:spcAft>
            </a:pPr>
            <a:r>
              <a:rPr lang="ja-JP" altLang="en-US" b="1" dirty="0" smtClean="0">
                <a:solidFill>
                  <a:srgbClr val="C00000"/>
                </a:solidFill>
                <a:latin typeface="ＭＳ Ｐゴシック"/>
              </a:rPr>
              <a:t>医療保険の患者負担（健康保険、</a:t>
            </a:r>
            <a:r>
              <a:rPr lang="en-US" altLang="ja-JP" b="1" dirty="0" smtClean="0">
                <a:solidFill>
                  <a:srgbClr val="C00000"/>
                </a:solidFill>
                <a:latin typeface="ＭＳ Ｐゴシック"/>
              </a:rPr>
              <a:t>70</a:t>
            </a:r>
            <a:r>
              <a:rPr lang="ja-JP" altLang="en-US" b="1" dirty="0" smtClean="0">
                <a:solidFill>
                  <a:srgbClr val="C00000"/>
                </a:solidFill>
                <a:latin typeface="ＭＳ Ｐゴシック"/>
              </a:rPr>
              <a:t>歳未満）</a:t>
            </a:r>
            <a:endParaRPr lang="ja-JP" altLang="en-US" b="1" dirty="0">
              <a:solidFill>
                <a:srgbClr val="C00000"/>
              </a:solidFill>
              <a:latin typeface="ＭＳ Ｐゴシック"/>
            </a:endParaRPr>
          </a:p>
        </p:txBody>
      </p:sp>
      <p:cxnSp>
        <p:nvCxnSpPr>
          <p:cNvPr id="66" name="直線矢印コネクタ 65"/>
          <p:cNvCxnSpPr/>
          <p:nvPr/>
        </p:nvCxnSpPr>
        <p:spPr>
          <a:xfrm>
            <a:off x="3178579" y="5340806"/>
            <a:ext cx="509698"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3152800" y="6165304"/>
            <a:ext cx="1957980" cy="8730"/>
          </a:xfrm>
          <a:prstGeom prst="straightConnector1">
            <a:avLst/>
          </a:prstGeom>
          <a:ln w="31750">
            <a:solidFill>
              <a:srgbClr val="FF3300"/>
            </a:solidFill>
            <a:tailEnd type="none"/>
          </a:ln>
        </p:spPr>
        <p:style>
          <a:lnRef idx="1">
            <a:schemeClr val="accent1"/>
          </a:lnRef>
          <a:fillRef idx="0">
            <a:schemeClr val="accent1"/>
          </a:fillRef>
          <a:effectRef idx="0">
            <a:schemeClr val="accent1"/>
          </a:effectRef>
          <a:fontRef idx="minor">
            <a:schemeClr val="tx1"/>
          </a:fontRef>
        </p:style>
      </p:cxnSp>
      <p:grpSp>
        <p:nvGrpSpPr>
          <p:cNvPr id="3" name="グループ化 12"/>
          <p:cNvGrpSpPr/>
          <p:nvPr/>
        </p:nvGrpSpPr>
        <p:grpSpPr>
          <a:xfrm>
            <a:off x="5097017" y="5886564"/>
            <a:ext cx="351000" cy="566772"/>
            <a:chOff x="7873089" y="5553764"/>
            <a:chExt cx="351000" cy="396550"/>
          </a:xfrm>
        </p:grpSpPr>
        <p:cxnSp>
          <p:nvCxnSpPr>
            <p:cNvPr id="68" name="直線矢印コネクタ 67"/>
            <p:cNvCxnSpPr/>
            <p:nvPr/>
          </p:nvCxnSpPr>
          <p:spPr>
            <a:xfrm>
              <a:off x="7873089" y="5553764"/>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873089" y="5948726"/>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7687986" y="5750905"/>
              <a:ext cx="396000" cy="1720"/>
            </a:xfrm>
            <a:prstGeom prst="line">
              <a:avLst/>
            </a:prstGeom>
            <a:ln w="31750">
              <a:solidFill>
                <a:srgbClr val="FF3300"/>
              </a:solidFill>
            </a:ln>
          </p:spPr>
          <p:style>
            <a:lnRef idx="1">
              <a:schemeClr val="accent1"/>
            </a:lnRef>
            <a:fillRef idx="0">
              <a:schemeClr val="accent1"/>
            </a:fillRef>
            <a:effectRef idx="0">
              <a:schemeClr val="accent1"/>
            </a:effectRef>
            <a:fontRef idx="minor">
              <a:schemeClr val="tx1"/>
            </a:fontRef>
          </p:style>
        </p:cxnSp>
      </p:grpSp>
      <p:cxnSp>
        <p:nvCxnSpPr>
          <p:cNvPr id="71" name="直線矢印コネクタ 70"/>
          <p:cNvCxnSpPr/>
          <p:nvPr/>
        </p:nvCxnSpPr>
        <p:spPr>
          <a:xfrm>
            <a:off x="6825213" y="5340806"/>
            <a:ext cx="261693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344" y="2060848"/>
            <a:ext cx="471616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直線矢印コネクタ 72"/>
          <p:cNvCxnSpPr/>
          <p:nvPr/>
        </p:nvCxnSpPr>
        <p:spPr>
          <a:xfrm>
            <a:off x="4272110" y="5345570"/>
            <a:ext cx="183302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3296850" y="3645810"/>
            <a:ext cx="1246409" cy="46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60438" y="1970509"/>
            <a:ext cx="1012584" cy="461665"/>
          </a:xfrm>
          <a:prstGeom prst="rect">
            <a:avLst/>
          </a:prstGeom>
          <a:noFill/>
        </p:spPr>
        <p:txBody>
          <a:bodyPr wrap="square" rtlCol="0">
            <a:spAutoFit/>
          </a:bodyPr>
          <a:lstStyle/>
          <a:p>
            <a:pPr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介護</a:t>
            </a:r>
            <a:r>
              <a:rPr lang="ja-JP" altLang="en-US" sz="1200" dirty="0" smtClean="0">
                <a:solidFill>
                  <a:prstClr val="black"/>
                </a:solidFill>
                <a:latin typeface="HGPｺﾞｼｯｸM" pitchFamily="50" charset="-128"/>
                <a:ea typeface="HGPｺﾞｼｯｸM" pitchFamily="50" charset="-128"/>
              </a:rPr>
              <a:t>保険</a:t>
            </a:r>
            <a:endParaRPr lang="en-US" altLang="ja-JP" sz="1200" dirty="0" smtClean="0">
              <a:solidFill>
                <a:prstClr val="black"/>
              </a:solidFill>
              <a:latin typeface="HGPｺﾞｼｯｸM" pitchFamily="50" charset="-128"/>
              <a:ea typeface="HGPｺﾞｼｯｸM" pitchFamily="50" charset="-128"/>
            </a:endParaRPr>
          </a:p>
          <a:p>
            <a:pPr fontAlgn="base">
              <a:spcBef>
                <a:spcPct val="0"/>
              </a:spcBef>
              <a:spcAft>
                <a:spcPct val="0"/>
              </a:spcAft>
            </a:pPr>
            <a:r>
              <a:rPr lang="ja-JP" altLang="en-US" sz="1200" dirty="0" smtClean="0">
                <a:solidFill>
                  <a:prstClr val="black"/>
                </a:solidFill>
                <a:latin typeface="HGPｺﾞｼｯｸM" pitchFamily="50" charset="-128"/>
                <a:ea typeface="HGPｺﾞｼｯｸM" pitchFamily="50" charset="-128"/>
              </a:rPr>
              <a:t>制度案</a:t>
            </a:r>
            <a:r>
              <a:rPr lang="ja-JP" altLang="en-US" sz="1200" dirty="0">
                <a:solidFill>
                  <a:prstClr val="black"/>
                </a:solidFill>
                <a:latin typeface="HGPｺﾞｼｯｸM" pitchFamily="50" charset="-128"/>
                <a:ea typeface="HGPｺﾞｼｯｸM" pitchFamily="50" charset="-128"/>
              </a:rPr>
              <a:t>大綱</a:t>
            </a: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0434" y="6309374"/>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テキスト ボックス 59"/>
          <p:cNvSpPr txBox="1"/>
          <p:nvPr/>
        </p:nvSpPr>
        <p:spPr>
          <a:xfrm>
            <a:off x="2216702" y="5949334"/>
            <a:ext cx="1152128" cy="461665"/>
          </a:xfrm>
          <a:prstGeom prst="rect">
            <a:avLst/>
          </a:prstGeom>
          <a:noFill/>
        </p:spPr>
        <p:txBody>
          <a:bodyPr wrap="square" rtlCol="0">
            <a:spAutoFit/>
          </a:bodyPr>
          <a:lstStyle/>
          <a:p>
            <a:pPr algn="ctr" fontAlgn="base">
              <a:spcBef>
                <a:spcPct val="0"/>
              </a:spcBef>
              <a:spcAft>
                <a:spcPct val="0"/>
              </a:spcAft>
            </a:pPr>
            <a:r>
              <a:rPr lang="ja-JP" altLang="en-US" sz="1200" dirty="0" smtClean="0">
                <a:solidFill>
                  <a:prstClr val="black"/>
                </a:solidFill>
                <a:latin typeface="HGPｺﾞｼｯｸM" pitchFamily="50" charset="-128"/>
                <a:ea typeface="HGPｺﾞｼｯｸM" pitchFamily="50" charset="-128"/>
              </a:rPr>
              <a:t>３割</a:t>
            </a:r>
            <a:endParaRPr lang="en-US" altLang="ja-JP" sz="1200" dirty="0" smtClean="0">
              <a:solidFill>
                <a:prstClr val="black"/>
              </a:solidFill>
              <a:latin typeface="HGPｺﾞｼｯｸM" pitchFamily="50" charset="-128"/>
              <a:ea typeface="HGPｺﾞｼｯｸM" pitchFamily="50" charset="-128"/>
            </a:endParaRPr>
          </a:p>
          <a:p>
            <a:pPr algn="ctr" fontAlgn="base">
              <a:spcBef>
                <a:spcPct val="0"/>
              </a:spcBef>
              <a:spcAft>
                <a:spcPct val="0"/>
              </a:spcAft>
            </a:pPr>
            <a:r>
              <a:rPr lang="ja-JP" altLang="en-US" sz="1200" dirty="0" smtClean="0">
                <a:solidFill>
                  <a:prstClr val="black"/>
                </a:solidFill>
                <a:latin typeface="HGPｺﾞｼｯｸM" pitchFamily="50" charset="-128"/>
                <a:ea typeface="HGPｺﾞｼｯｸM" pitchFamily="50" charset="-128"/>
              </a:rPr>
              <a:t>（入院</a:t>
            </a:r>
            <a:r>
              <a:rPr lang="en-US" altLang="ja-JP" sz="1200" dirty="0" smtClean="0">
                <a:solidFill>
                  <a:prstClr val="black"/>
                </a:solidFill>
                <a:latin typeface="HGPｺﾞｼｯｸM" pitchFamily="50" charset="-128"/>
                <a:ea typeface="HGPｺﾞｼｯｸM" pitchFamily="50" charset="-128"/>
              </a:rPr>
              <a:t>2</a:t>
            </a:r>
            <a:r>
              <a:rPr lang="ja-JP" altLang="en-US" sz="1200" dirty="0" smtClean="0">
                <a:solidFill>
                  <a:prstClr val="black"/>
                </a:solidFill>
                <a:latin typeface="HGPｺﾞｼｯｸM" pitchFamily="50" charset="-128"/>
                <a:ea typeface="HGPｺﾞｼｯｸM" pitchFamily="50" charset="-128"/>
              </a:rPr>
              <a:t>割）</a:t>
            </a:r>
            <a:endParaRPr lang="ja-JP" altLang="en-US" sz="1200" dirty="0">
              <a:solidFill>
                <a:prstClr val="black"/>
              </a:solidFill>
              <a:latin typeface="HGPｺﾞｼｯｸM" pitchFamily="50" charset="-128"/>
              <a:ea typeface="HGPｺﾞｼｯｸM" pitchFamily="50" charset="-128"/>
            </a:endParaRPr>
          </a:p>
        </p:txBody>
      </p:sp>
      <p:sp>
        <p:nvSpPr>
          <p:cNvPr id="44" name="テキスト ボックス 43"/>
          <p:cNvSpPr txBox="1"/>
          <p:nvPr/>
        </p:nvSpPr>
        <p:spPr>
          <a:xfrm>
            <a:off x="408615" y="386810"/>
            <a:ext cx="2262158" cy="369332"/>
          </a:xfrm>
          <a:prstGeom prst="rect">
            <a:avLst/>
          </a:prstGeom>
          <a:noFill/>
        </p:spPr>
        <p:txBody>
          <a:bodyPr wrap="none" rtlCol="0">
            <a:spAutoFit/>
          </a:bodyPr>
          <a:lstStyle/>
          <a:p>
            <a:pPr fontAlgn="base">
              <a:spcBef>
                <a:spcPct val="0"/>
              </a:spcBef>
              <a:spcAft>
                <a:spcPct val="0"/>
              </a:spcAft>
            </a:pPr>
            <a:r>
              <a:rPr lang="ja-JP" altLang="en-US" dirty="0" smtClean="0">
                <a:solidFill>
                  <a:prstClr val="black"/>
                </a:solidFill>
                <a:latin typeface="Arial" pitchFamily="34" charset="0"/>
              </a:rPr>
              <a:t>＜定率負担の割合＞</a:t>
            </a:r>
            <a:endParaRPr lang="ja-JP" altLang="en-US" dirty="0">
              <a:solidFill>
                <a:prstClr val="black"/>
              </a:solidFill>
              <a:latin typeface="Arial" pitchFamily="34" charset="0"/>
            </a:endParaRPr>
          </a:p>
        </p:txBody>
      </p:sp>
      <p:cxnSp>
        <p:nvCxnSpPr>
          <p:cNvPr id="46" name="直線矢印コネクタ 45"/>
          <p:cNvCxnSpPr/>
          <p:nvPr/>
        </p:nvCxnSpPr>
        <p:spPr>
          <a:xfrm>
            <a:off x="6825208" y="5875684"/>
            <a:ext cx="261693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5961167" y="5877272"/>
            <a:ext cx="396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7329264" y="5877272"/>
            <a:ext cx="864096" cy="43204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5961132" y="6451748"/>
            <a:ext cx="219306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8" name="タイトル 1"/>
          <p:cNvSpPr txBox="1">
            <a:spLocks/>
          </p:cNvSpPr>
          <p:nvPr/>
        </p:nvSpPr>
        <p:spPr>
          <a:xfrm>
            <a:off x="-23638" y="0"/>
            <a:ext cx="9906000" cy="461665"/>
          </a:xfrm>
          <a:prstGeom prst="rect">
            <a:avLst/>
          </a:prstGeom>
        </p:spPr>
        <p:txBody>
          <a:bodyPr vert="horz" lIns="91440" tIns="45720" rIns="91440" bIns="45720" rtlCol="0" anchor="ctr">
            <a:spAutoFit/>
          </a:bodyPr>
          <a:lstStyle/>
          <a:p>
            <a:pPr algn="ctr" fontAlgn="base">
              <a:spcBef>
                <a:spcPts val="1200"/>
              </a:spcBef>
              <a:spcAft>
                <a:spcPct val="0"/>
              </a:spcAft>
              <a:defRPr/>
            </a:pPr>
            <a:r>
              <a:rPr lang="ja-JP" altLang="en-US" sz="2400" dirty="0" smtClean="0">
                <a:solidFill>
                  <a:prstClr val="black"/>
                </a:solidFill>
                <a:latin typeface="HGP創英角ｺﾞｼｯｸUB" pitchFamily="50" charset="-128"/>
                <a:ea typeface="HGP創英角ｺﾞｼｯｸUB" pitchFamily="50" charset="-128"/>
              </a:rPr>
              <a:t>（参考）　医療</a:t>
            </a:r>
            <a:r>
              <a:rPr lang="ja-JP" altLang="en-US" sz="2400" dirty="0">
                <a:solidFill>
                  <a:prstClr val="black"/>
                </a:solidFill>
                <a:latin typeface="HGP創英角ｺﾞｼｯｸUB" pitchFamily="50" charset="-128"/>
                <a:ea typeface="HGP創英角ｺﾞｼｯｸUB" pitchFamily="50" charset="-128"/>
              </a:rPr>
              <a:t>保険制度</a:t>
            </a:r>
            <a:r>
              <a:rPr lang="ja-JP" altLang="en-US" sz="2400" dirty="0" smtClean="0">
                <a:solidFill>
                  <a:prstClr val="black"/>
                </a:solidFill>
                <a:latin typeface="HGP創英角ｺﾞｼｯｸUB" pitchFamily="50" charset="-128"/>
                <a:ea typeface="HGP創英角ｺﾞｼｯｸUB" pitchFamily="50" charset="-128"/>
              </a:rPr>
              <a:t>の介護保険制度の利用者負担の経緯</a:t>
            </a:r>
            <a:endParaRPr lang="ja-JP" altLang="en-US" sz="2400" dirty="0">
              <a:solidFill>
                <a:prstClr val="black"/>
              </a:solidFill>
              <a:latin typeface="Arial" pitchFamily="34" charset="0"/>
            </a:endParaRPr>
          </a:p>
        </p:txBody>
      </p:sp>
      <p:sp>
        <p:nvSpPr>
          <p:cNvPr id="45" name="正方形/長方形 44"/>
          <p:cNvSpPr/>
          <p:nvPr/>
        </p:nvSpPr>
        <p:spPr>
          <a:xfrm rot="5400000">
            <a:off x="-159569"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15620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nvGraphicFramePr>
        <p:xfrm>
          <a:off x="272493" y="3825281"/>
          <a:ext cx="9439053" cy="2399460"/>
        </p:xfrm>
        <a:graphic>
          <a:graphicData uri="http://schemas.openxmlformats.org/drawingml/2006/table">
            <a:tbl>
              <a:tblPr firstRow="1" bandRow="1">
                <a:tableStyleId>{5C22544A-7EE6-4342-B048-85BDC9FD1C3A}</a:tableStyleId>
              </a:tblPr>
              <a:tblGrid>
                <a:gridCol w="858095"/>
                <a:gridCol w="1819649"/>
                <a:gridCol w="1690327"/>
                <a:gridCol w="2184657"/>
                <a:gridCol w="1326147"/>
                <a:gridCol w="1560178"/>
              </a:tblGrid>
              <a:tr h="387786">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H13.</a:t>
                      </a:r>
                      <a:r>
                        <a:rPr kumimoji="1" lang="ja-JP" altLang="en-US" sz="1400" b="1" dirty="0" smtClean="0">
                          <a:solidFill>
                            <a:schemeClr val="tx1"/>
                          </a:solidFill>
                          <a:latin typeface="HGPｺﾞｼｯｸM" pitchFamily="50" charset="-128"/>
                          <a:ea typeface="HGPｺﾞｼｯｸM" pitchFamily="50" charset="-128"/>
                        </a:rPr>
                        <a:t>１</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dirty="0" smtClean="0">
                          <a:solidFill>
                            <a:schemeClr val="tx1"/>
                          </a:solidFill>
                          <a:latin typeface="HGPｺﾞｼｯｸM" pitchFamily="50" charset="-128"/>
                          <a:ea typeface="HGPｺﾞｼｯｸM" pitchFamily="50" charset="-128"/>
                        </a:rPr>
                        <a:t>H14.10</a:t>
                      </a:r>
                      <a:endParaRPr kumimoji="1" lang="ja-JP" altLang="en-US" sz="1400"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H18.10</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H20.4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0642">
                <a:tc rowSpan="4">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限度</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月額</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en-US" altLang="ja-JP" sz="1400" b="1" dirty="0" smtClean="0">
                          <a:solidFill>
                            <a:schemeClr val="tx1"/>
                          </a:solidFill>
                          <a:latin typeface="HGPｺﾞｼｯｸM" pitchFamily="50" charset="-128"/>
                          <a:ea typeface="HGPｺﾞｼｯｸM" pitchFamily="50" charset="-128"/>
                        </a:rPr>
                        <a:t>※</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1400" b="1" dirty="0" smtClean="0">
                          <a:solidFill>
                            <a:schemeClr val="tx1"/>
                          </a:solidFill>
                          <a:latin typeface="HGPｺﾞｼｯｸM" pitchFamily="50" charset="-128"/>
                          <a:ea typeface="HGPｺﾞｼｯｸM" pitchFamily="50" charset="-128"/>
                        </a:rPr>
                        <a:t>現役並み所得者</a:t>
                      </a:r>
                      <a:endParaRPr kumimoji="1" lang="en-US" altLang="ja-JP" sz="1400" b="1" dirty="0" smtClean="0">
                        <a:solidFill>
                          <a:schemeClr val="tx1"/>
                        </a:solidFill>
                        <a:latin typeface="HGPｺﾞｼｯｸM" pitchFamily="50" charset="-128"/>
                        <a:ea typeface="HGPｺﾞｼｯｸM" pitchFamily="50" charset="-128"/>
                      </a:endParaRPr>
                    </a:p>
                  </a:txBody>
                  <a:tcPr marL="99060" marR="990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r>
                        <a:rPr kumimoji="1" lang="en-US" altLang="ja-JP" sz="1200" b="0" dirty="0" smtClean="0">
                          <a:solidFill>
                            <a:schemeClr val="tx1"/>
                          </a:solidFill>
                          <a:latin typeface="HGPｺﾞｼｯｸM" pitchFamily="50" charset="-128"/>
                          <a:ea typeface="HGPｺﾞｼｯｸM" pitchFamily="50" charset="-128"/>
                        </a:rPr>
                        <a:t>37,200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1200" b="0" dirty="0" smtClean="0">
                          <a:solidFill>
                            <a:schemeClr val="tx1"/>
                          </a:solidFill>
                          <a:latin typeface="HGPｺﾞｼｯｸM" pitchFamily="50" charset="-128"/>
                          <a:ea typeface="HGPｺﾞｼｯｸM" pitchFamily="50" charset="-128"/>
                        </a:rPr>
                        <a:t>72,300</a:t>
                      </a:r>
                      <a:r>
                        <a:rPr kumimoji="1" lang="ja-JP" altLang="en-US" sz="1200" b="0" dirty="0" smtClean="0">
                          <a:solidFill>
                            <a:schemeClr val="tx1"/>
                          </a:solidFill>
                          <a:latin typeface="HGPｺﾞｼｯｸM" pitchFamily="50" charset="-128"/>
                          <a:ea typeface="HGPｺﾞｼｯｸM" pitchFamily="50" charset="-128"/>
                        </a:rPr>
                        <a:t>円＋（医療費</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361,500</a:t>
                      </a:r>
                      <a:r>
                        <a:rPr kumimoji="1" lang="ja-JP" altLang="en-US" sz="1200" b="0" dirty="0" smtClean="0">
                          <a:solidFill>
                            <a:schemeClr val="tx1"/>
                          </a:solidFill>
                          <a:latin typeface="HGPｺﾞｼｯｸM" pitchFamily="50" charset="-128"/>
                          <a:ea typeface="HGPｺﾞｼｯｸM" pitchFamily="50" charset="-128"/>
                        </a:rPr>
                        <a:t>円）</a:t>
                      </a:r>
                      <a:r>
                        <a:rPr kumimoji="1" lang="en-US" altLang="ja-JP" sz="1200" b="0" dirty="0" smtClean="0">
                          <a:solidFill>
                            <a:schemeClr val="tx1"/>
                          </a:solidFill>
                          <a:latin typeface="HGPｺﾞｼｯｸM" pitchFamily="50" charset="-128"/>
                          <a:ea typeface="HGPｺﾞｼｯｸM" pitchFamily="50" charset="-128"/>
                        </a:rPr>
                        <a:t>×1</a:t>
                      </a:r>
                      <a:r>
                        <a:rPr kumimoji="1" lang="ja-JP" altLang="en-US" sz="1200" b="0" dirty="0" smtClean="0">
                          <a:solidFill>
                            <a:schemeClr val="tx1"/>
                          </a:solidFill>
                          <a:latin typeface="HGPｺﾞｼｯｸM" pitchFamily="50" charset="-128"/>
                          <a:ea typeface="HGPｺﾞｼｯｸM" pitchFamily="50" charset="-128"/>
                        </a:rPr>
                        <a:t>％</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40,200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r>
                        <a:rPr kumimoji="1" lang="en-US" altLang="ja-JP" sz="1200" b="0" dirty="0" smtClean="0">
                          <a:solidFill>
                            <a:schemeClr val="tx1"/>
                          </a:solidFill>
                          <a:latin typeface="HGPｺﾞｼｯｸM" pitchFamily="50" charset="-128"/>
                          <a:ea typeface="HGPｺﾞｼｯｸM" pitchFamily="50" charset="-128"/>
                        </a:rPr>
                        <a:t>80,100</a:t>
                      </a:r>
                      <a:r>
                        <a:rPr kumimoji="1" lang="ja-JP" altLang="en-US" sz="1200" b="0" dirty="0" smtClean="0">
                          <a:solidFill>
                            <a:schemeClr val="tx1"/>
                          </a:solidFill>
                          <a:latin typeface="HGPｺﾞｼｯｸM" pitchFamily="50" charset="-128"/>
                          <a:ea typeface="HGPｺﾞｼｯｸM" pitchFamily="50" charset="-128"/>
                        </a:rPr>
                        <a:t>円＋（医療費</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267,000</a:t>
                      </a:r>
                      <a:r>
                        <a:rPr kumimoji="1" lang="ja-JP" altLang="en-US" sz="1200" b="0" dirty="0" smtClean="0">
                          <a:solidFill>
                            <a:schemeClr val="tx1"/>
                          </a:solidFill>
                          <a:latin typeface="HGPｺﾞｼｯｸM" pitchFamily="50" charset="-128"/>
                          <a:ea typeface="HGPｺﾞｼｯｸM" pitchFamily="50" charset="-128"/>
                        </a:rPr>
                        <a:t>円）</a:t>
                      </a:r>
                      <a:r>
                        <a:rPr kumimoji="1" lang="en-US" altLang="ja-JP" sz="1200" b="0" dirty="0" smtClean="0">
                          <a:solidFill>
                            <a:schemeClr val="tx1"/>
                          </a:solidFill>
                          <a:latin typeface="HGPｺﾞｼｯｸM" pitchFamily="50" charset="-128"/>
                          <a:ea typeface="HGPｺﾞｼｯｸM" pitchFamily="50" charset="-128"/>
                        </a:rPr>
                        <a:t>×1</a:t>
                      </a:r>
                      <a:r>
                        <a:rPr kumimoji="1" lang="ja-JP" altLang="en-US" sz="1200" b="0" dirty="0" smtClean="0">
                          <a:solidFill>
                            <a:schemeClr val="tx1"/>
                          </a:solidFill>
                          <a:latin typeface="HGPｺﾞｼｯｸM" pitchFamily="50" charset="-128"/>
                          <a:ea typeface="HGPｺﾞｼｯｸM" pitchFamily="50" charset="-128"/>
                        </a:rPr>
                        <a:t>％</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44,400</a:t>
                      </a:r>
                      <a:r>
                        <a:rPr kumimoji="1" lang="ja-JP" altLang="en-US" sz="1200" b="0" dirty="0" smtClean="0">
                          <a:solidFill>
                            <a:schemeClr val="tx1"/>
                          </a:solidFill>
                          <a:latin typeface="HGPｺﾞｼｯｸM" pitchFamily="50" charset="-128"/>
                          <a:ea typeface="HGPｺﾞｼｯｸM" pitchFamily="50" charset="-128"/>
                        </a:rPr>
                        <a:t>円＞</a:t>
                      </a: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r>
              <a:tr h="457198">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一般</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M" pitchFamily="50" charset="-128"/>
                          <a:ea typeface="HGPｺﾞｼｯｸM" pitchFamily="50" charset="-128"/>
                        </a:rPr>
                        <a:t>40,200</a:t>
                      </a:r>
                      <a:r>
                        <a:rPr kumimoji="1" lang="ja-JP" altLang="en-US" sz="1200" b="0" dirty="0" smtClean="0">
                          <a:solidFill>
                            <a:schemeClr val="tx1"/>
                          </a:solidFill>
                          <a:latin typeface="HGPｺﾞｼｯｸM" pitchFamily="50" charset="-128"/>
                          <a:ea typeface="HGPｺﾞｼｯｸM" pitchFamily="50" charset="-128"/>
                        </a:rPr>
                        <a:t>円</a:t>
                      </a: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M" pitchFamily="50" charset="-128"/>
                          <a:ea typeface="HGPｺﾞｼｯｸM" pitchFamily="50" charset="-128"/>
                        </a:rPr>
                        <a:t>44,400</a:t>
                      </a:r>
                      <a:r>
                        <a:rPr kumimoji="1" lang="ja-JP" altLang="en-US" sz="1200" b="0" dirty="0" smtClean="0">
                          <a:solidFill>
                            <a:schemeClr val="tx1"/>
                          </a:solidFill>
                          <a:latin typeface="HGPｺﾞｼｯｸM" pitchFamily="50" charset="-128"/>
                          <a:ea typeface="HGPｺﾞｼｯｸM" pitchFamily="50" charset="-128"/>
                        </a:rPr>
                        <a:t>円</a:t>
                      </a: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r>
              <a:tr h="457198">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低所得者</a:t>
                      </a:r>
                      <a:r>
                        <a:rPr kumimoji="1" lang="en-US" altLang="ja-JP" sz="1400" b="1" dirty="0" smtClean="0">
                          <a:solidFill>
                            <a:schemeClr val="tx1"/>
                          </a:solidFill>
                          <a:latin typeface="HGPｺﾞｼｯｸM" pitchFamily="50" charset="-128"/>
                          <a:ea typeface="HGPｺﾞｼｯｸM" pitchFamily="50" charset="-128"/>
                        </a:rPr>
                        <a:t>Ⅱ</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24,600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r>
              <a:tr h="457198">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低所得者</a:t>
                      </a:r>
                      <a:r>
                        <a:rPr kumimoji="1" lang="en-US" altLang="ja-JP" sz="1400" b="1" dirty="0" smtClean="0">
                          <a:solidFill>
                            <a:schemeClr val="tx1"/>
                          </a:solidFill>
                          <a:latin typeface="HGPｺﾞｼｯｸM" pitchFamily="50" charset="-128"/>
                          <a:ea typeface="HGPｺﾞｼｯｸM" pitchFamily="50" charset="-128"/>
                        </a:rPr>
                        <a:t>Ⅰ</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15,000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76195398"/>
              </p:ext>
            </p:extLst>
          </p:nvPr>
        </p:nvGraphicFramePr>
        <p:xfrm>
          <a:off x="272490" y="1748982"/>
          <a:ext cx="9439050" cy="1792676"/>
        </p:xfrm>
        <a:graphic>
          <a:graphicData uri="http://schemas.openxmlformats.org/drawingml/2006/table">
            <a:tbl>
              <a:tblPr firstRow="1" bandRow="1">
                <a:tableStyleId>{5C22544A-7EE6-4342-B048-85BDC9FD1C3A}</a:tableStyleId>
              </a:tblPr>
              <a:tblGrid>
                <a:gridCol w="858095"/>
                <a:gridCol w="1819649"/>
                <a:gridCol w="3380653"/>
                <a:gridCol w="3380653"/>
              </a:tblGrid>
              <a:tr h="352676">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H12.4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H17.10</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rowSpan="4">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限度</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月額</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課税世帯</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37,200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360000">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非課税世帯</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r>
                        <a:rPr kumimoji="1" lang="en-US" altLang="ja-JP" sz="1200" b="0" dirty="0" smtClean="0">
                          <a:solidFill>
                            <a:schemeClr val="tx1"/>
                          </a:solidFill>
                          <a:latin typeface="HGPｺﾞｼｯｸM" pitchFamily="50" charset="-128"/>
                          <a:ea typeface="HGPｺﾞｼｯｸM" pitchFamily="50" charset="-128"/>
                        </a:rPr>
                        <a:t>24,600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1200" b="0" dirty="0" smtClean="0">
                          <a:solidFill>
                            <a:schemeClr val="tx1"/>
                          </a:solidFill>
                          <a:latin typeface="HGPｺﾞｼｯｸM" pitchFamily="50" charset="-128"/>
                          <a:ea typeface="HGPｺﾞｼｯｸM" pitchFamily="50" charset="-128"/>
                        </a:rPr>
                        <a:t>24,600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0000">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年収</a:t>
                      </a:r>
                      <a:r>
                        <a:rPr kumimoji="1" lang="en-US" altLang="ja-JP" sz="1400" b="1" dirty="0" smtClean="0">
                          <a:solidFill>
                            <a:schemeClr val="tx1"/>
                          </a:solidFill>
                          <a:latin typeface="HGPｺﾞｼｯｸM" pitchFamily="50" charset="-128"/>
                          <a:ea typeface="HGPｺﾞｼｯｸM" pitchFamily="50" charset="-128"/>
                        </a:rPr>
                        <a:t>80</a:t>
                      </a:r>
                      <a:r>
                        <a:rPr kumimoji="1" lang="ja-JP" altLang="en-US" sz="1400" b="1" dirty="0" smtClean="0">
                          <a:solidFill>
                            <a:schemeClr val="tx1"/>
                          </a:solidFill>
                          <a:latin typeface="HGPｺﾞｼｯｸM" pitchFamily="50" charset="-128"/>
                          <a:ea typeface="HGPｺﾞｼｯｸM" pitchFamily="50" charset="-128"/>
                        </a:rPr>
                        <a:t>万円以下</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kumimoji="1" lang="ja-JP" altLang="en-US" sz="1400" b="1" dirty="0">
                        <a:solidFill>
                          <a:schemeClr val="tx1"/>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HGPｺﾞｼｯｸM" pitchFamily="50" charset="-128"/>
                          <a:ea typeface="HGPｺﾞｼｯｸM" pitchFamily="50" charset="-128"/>
                        </a:rPr>
                        <a:t>15,000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0000">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生活保護受給者</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15,000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テキスト ボックス 20"/>
          <p:cNvSpPr txBox="1"/>
          <p:nvPr/>
        </p:nvSpPr>
        <p:spPr>
          <a:xfrm>
            <a:off x="1" y="1580797"/>
            <a:ext cx="3548844" cy="369332"/>
          </a:xfrm>
          <a:prstGeom prst="rect">
            <a:avLst/>
          </a:prstGeom>
          <a:noFill/>
        </p:spPr>
        <p:txBody>
          <a:bodyPr wrap="square" rtlCol="0">
            <a:spAutoFit/>
          </a:bodyPr>
          <a:lstStyle/>
          <a:p>
            <a:pPr fontAlgn="base">
              <a:spcBef>
                <a:spcPct val="0"/>
              </a:spcBef>
              <a:spcAft>
                <a:spcPct val="0"/>
              </a:spcAft>
            </a:pPr>
            <a:r>
              <a:rPr lang="ja-JP" altLang="en-US" b="1" dirty="0" smtClean="0">
                <a:solidFill>
                  <a:srgbClr val="002060"/>
                </a:solidFill>
                <a:latin typeface="ＭＳ Ｐゴシック"/>
              </a:rPr>
              <a:t>介護保険</a:t>
            </a:r>
            <a:endParaRPr lang="ja-JP" altLang="en-US" b="1" dirty="0">
              <a:solidFill>
                <a:srgbClr val="002060"/>
              </a:solidFill>
              <a:latin typeface="ＭＳ Ｐゴシック"/>
            </a:endParaRPr>
          </a:p>
        </p:txBody>
      </p:sp>
      <p:sp>
        <p:nvSpPr>
          <p:cNvPr id="23" name="テキスト ボックス 22"/>
          <p:cNvSpPr txBox="1"/>
          <p:nvPr/>
        </p:nvSpPr>
        <p:spPr>
          <a:xfrm>
            <a:off x="2963" y="3541658"/>
            <a:ext cx="6357156" cy="369332"/>
          </a:xfrm>
          <a:prstGeom prst="rect">
            <a:avLst/>
          </a:prstGeom>
          <a:noFill/>
        </p:spPr>
        <p:txBody>
          <a:bodyPr wrap="square" rtlCol="0">
            <a:spAutoFit/>
          </a:bodyPr>
          <a:lstStyle/>
          <a:p>
            <a:pPr fontAlgn="base">
              <a:spcBef>
                <a:spcPct val="0"/>
              </a:spcBef>
              <a:spcAft>
                <a:spcPct val="0"/>
              </a:spcAft>
            </a:pPr>
            <a:r>
              <a:rPr lang="ja-JP" altLang="en-US" b="1" dirty="0" smtClean="0">
                <a:solidFill>
                  <a:srgbClr val="C00000"/>
                </a:solidFill>
                <a:latin typeface="ＭＳ Ｐゴシック"/>
              </a:rPr>
              <a:t>医療保険（</a:t>
            </a:r>
            <a:r>
              <a:rPr lang="en-US" altLang="ja-JP" b="1" dirty="0" smtClean="0">
                <a:solidFill>
                  <a:srgbClr val="C00000"/>
                </a:solidFill>
                <a:latin typeface="ＭＳ Ｐゴシック"/>
              </a:rPr>
              <a:t>70</a:t>
            </a:r>
            <a:r>
              <a:rPr lang="ja-JP" altLang="en-US" b="1" dirty="0" smtClean="0">
                <a:solidFill>
                  <a:srgbClr val="C00000"/>
                </a:solidFill>
                <a:latin typeface="ＭＳ Ｐゴシック"/>
              </a:rPr>
              <a:t>歳以上の高齢者）</a:t>
            </a:r>
            <a:endParaRPr lang="ja-JP" altLang="en-US" b="1" dirty="0">
              <a:solidFill>
                <a:srgbClr val="C00000"/>
              </a:solidFill>
              <a:latin typeface="ＭＳ Ｐゴシック"/>
            </a:endParaRPr>
          </a:p>
        </p:txBody>
      </p:sp>
      <p:grpSp>
        <p:nvGrpSpPr>
          <p:cNvPr id="2" name="グループ化 37"/>
          <p:cNvGrpSpPr/>
          <p:nvPr/>
        </p:nvGrpSpPr>
        <p:grpSpPr>
          <a:xfrm>
            <a:off x="3908883" y="2352759"/>
            <a:ext cx="5466000" cy="1009590"/>
            <a:chOff x="3635896" y="1806647"/>
            <a:chExt cx="5045537" cy="1084794"/>
          </a:xfrm>
        </p:grpSpPr>
        <p:cxnSp>
          <p:nvCxnSpPr>
            <p:cNvPr id="28" name="直線矢印コネクタ 27"/>
            <p:cNvCxnSpPr/>
            <p:nvPr/>
          </p:nvCxnSpPr>
          <p:spPr>
            <a:xfrm>
              <a:off x="3641433" y="1806647"/>
              <a:ext cx="5040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3635896" y="2889853"/>
              <a:ext cx="5040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3" name="グループ化 34"/>
            <p:cNvGrpSpPr/>
            <p:nvPr/>
          </p:nvGrpSpPr>
          <p:grpSpPr>
            <a:xfrm>
              <a:off x="3635896" y="2126506"/>
              <a:ext cx="2268216" cy="396550"/>
              <a:chOff x="3635896" y="2126506"/>
              <a:chExt cx="2268216" cy="396550"/>
            </a:xfrm>
          </p:grpSpPr>
          <p:cxnSp>
            <p:nvCxnSpPr>
              <p:cNvPr id="30" name="直線矢印コネクタ 29"/>
              <p:cNvCxnSpPr/>
              <p:nvPr/>
            </p:nvCxnSpPr>
            <p:spPr>
              <a:xfrm>
                <a:off x="3635896" y="2313958"/>
                <a:ext cx="1944000" cy="1588"/>
              </a:xfrm>
              <a:prstGeom prst="straightConnector1">
                <a:avLst/>
              </a:prstGeom>
              <a:ln w="317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580112" y="2126506"/>
                <a:ext cx="32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580112" y="2521468"/>
                <a:ext cx="32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5394017" y="2323713"/>
                <a:ext cx="396000" cy="158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6" name="直線矢印コネクタ 35"/>
            <p:cNvCxnSpPr/>
            <p:nvPr/>
          </p:nvCxnSpPr>
          <p:spPr>
            <a:xfrm>
              <a:off x="6732800" y="2126506"/>
              <a:ext cx="194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6732456" y="2521468"/>
              <a:ext cx="194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44" name="直線矢印コネクタ 43"/>
          <p:cNvCxnSpPr/>
          <p:nvPr/>
        </p:nvCxnSpPr>
        <p:spPr>
          <a:xfrm>
            <a:off x="4017514" y="5947692"/>
            <a:ext cx="546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4016907" y="5517232"/>
            <a:ext cx="546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49147" y="4507532"/>
            <a:ext cx="612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8445511" y="4507532"/>
            <a:ext cx="1044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016900" y="4507532"/>
            <a:ext cx="624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6" name="タイトル 3"/>
          <p:cNvSpPr txBox="1">
            <a:spLocks/>
          </p:cNvSpPr>
          <p:nvPr/>
        </p:nvSpPr>
        <p:spPr>
          <a:xfrm>
            <a:off x="197355" y="347653"/>
            <a:ext cx="9517057" cy="1065124"/>
          </a:xfrm>
          <a:prstGeom prst="rect">
            <a:avLst/>
          </a:prstGeom>
          <a:ln w="19050">
            <a:solidFill>
              <a:schemeClr val="tx1"/>
            </a:solidFill>
          </a:ln>
        </p:spPr>
        <p:txBody>
          <a:bodyPr vert="horz" lIns="91440" tIns="45720" rIns="91440" bIns="45720" rtlCol="0" anchor="ctr">
            <a:noAutofit/>
          </a:bodyPr>
          <a:lstStyle/>
          <a:p>
            <a:pPr marL="180975" indent="-180975" fontAlgn="base">
              <a:spcBef>
                <a:spcPct val="0"/>
              </a:spcBef>
              <a:spcAft>
                <a:spcPct val="0"/>
              </a:spcAft>
            </a:pPr>
            <a:r>
              <a:rPr lang="ja-JP" altLang="ja-JP" sz="1600" dirty="0" smtClean="0">
                <a:solidFill>
                  <a:prstClr val="black"/>
                </a:solidFill>
                <a:latin typeface="Arial" pitchFamily="34" charset="0"/>
              </a:rPr>
              <a:t>○</a:t>
            </a:r>
            <a:r>
              <a:rPr lang="ja-JP" altLang="en-US" sz="1600" dirty="0" smtClean="0">
                <a:solidFill>
                  <a:prstClr val="black"/>
                </a:solidFill>
                <a:latin typeface="Arial" pitchFamily="34" charset="0"/>
              </a:rPr>
              <a:t>　</a:t>
            </a:r>
            <a:r>
              <a:rPr lang="ja-JP" altLang="ja-JP" sz="1600" dirty="0" smtClean="0">
                <a:solidFill>
                  <a:prstClr val="black"/>
                </a:solidFill>
                <a:latin typeface="Arial" pitchFamily="34" charset="0"/>
              </a:rPr>
              <a:t>介護</a:t>
            </a:r>
            <a:r>
              <a:rPr lang="ja-JP" altLang="ja-JP" sz="1600" dirty="0">
                <a:solidFill>
                  <a:prstClr val="black"/>
                </a:solidFill>
                <a:latin typeface="Arial" pitchFamily="34" charset="0"/>
              </a:rPr>
              <a:t>保険の高額介護サービス費の負担限度額は、制度創設以来据え置かれている。</a:t>
            </a:r>
          </a:p>
          <a:p>
            <a:pPr marL="180975" indent="-180975" fontAlgn="base">
              <a:spcBef>
                <a:spcPct val="0"/>
              </a:spcBef>
              <a:spcAft>
                <a:spcPct val="0"/>
              </a:spcAft>
            </a:pPr>
            <a:r>
              <a:rPr lang="ja-JP" altLang="ja-JP" sz="1600" dirty="0" smtClean="0">
                <a:solidFill>
                  <a:prstClr val="black"/>
                </a:solidFill>
                <a:latin typeface="Arial" pitchFamily="34" charset="0"/>
              </a:rPr>
              <a:t>○</a:t>
            </a:r>
            <a:r>
              <a:rPr lang="ja-JP" altLang="en-US" sz="1600" dirty="0" smtClean="0">
                <a:solidFill>
                  <a:prstClr val="black"/>
                </a:solidFill>
                <a:latin typeface="Arial" pitchFamily="34" charset="0"/>
              </a:rPr>
              <a:t>　</a:t>
            </a:r>
            <a:r>
              <a:rPr lang="ja-JP" altLang="ja-JP" sz="1600" dirty="0" smtClean="0">
                <a:solidFill>
                  <a:prstClr val="black"/>
                </a:solidFill>
                <a:latin typeface="Arial" pitchFamily="34" charset="0"/>
              </a:rPr>
              <a:t>介護</a:t>
            </a:r>
            <a:r>
              <a:rPr lang="ja-JP" altLang="ja-JP" sz="1600" dirty="0">
                <a:solidFill>
                  <a:prstClr val="black"/>
                </a:solidFill>
                <a:latin typeface="Arial" pitchFamily="34" charset="0"/>
              </a:rPr>
              <a:t>保険制度の高額介護サービス費の限度額は、制度創設時の医療保険の高額療養費の多数</a:t>
            </a:r>
            <a:r>
              <a:rPr lang="ja-JP" altLang="ja-JP" sz="1600" dirty="0" smtClean="0">
                <a:solidFill>
                  <a:prstClr val="black"/>
                </a:solidFill>
                <a:latin typeface="Arial" pitchFamily="34" charset="0"/>
              </a:rPr>
              <a:t>該当</a:t>
            </a:r>
            <a:r>
              <a:rPr lang="ja-JP" altLang="en-US" sz="1600" dirty="0" smtClean="0">
                <a:solidFill>
                  <a:prstClr val="black"/>
                </a:solidFill>
                <a:latin typeface="Arial" pitchFamily="34" charset="0"/>
              </a:rPr>
              <a:t>の金額</a:t>
            </a:r>
            <a:r>
              <a:rPr lang="ja-JP" altLang="ja-JP" sz="1600" dirty="0" smtClean="0">
                <a:solidFill>
                  <a:prstClr val="black"/>
                </a:solidFill>
                <a:latin typeface="Arial" pitchFamily="34" charset="0"/>
              </a:rPr>
              <a:t>に合わせて設定</a:t>
            </a:r>
            <a:r>
              <a:rPr lang="ja-JP" altLang="ja-JP" sz="1600" dirty="0">
                <a:solidFill>
                  <a:prstClr val="black"/>
                </a:solidFill>
                <a:latin typeface="Arial" pitchFamily="34" charset="0"/>
              </a:rPr>
              <a:t>されたが、医療保険における住民税課税世帯の基準は現在</a:t>
            </a:r>
            <a:r>
              <a:rPr lang="en-US" altLang="ja-JP" sz="1600" dirty="0">
                <a:solidFill>
                  <a:prstClr val="black"/>
                </a:solidFill>
                <a:latin typeface="Arial" pitchFamily="34" charset="0"/>
              </a:rPr>
              <a:t>37,200</a:t>
            </a:r>
            <a:r>
              <a:rPr lang="ja-JP" altLang="ja-JP" sz="1600" dirty="0">
                <a:solidFill>
                  <a:prstClr val="black"/>
                </a:solidFill>
                <a:latin typeface="Arial" pitchFamily="34" charset="0"/>
              </a:rPr>
              <a:t>円から</a:t>
            </a:r>
            <a:r>
              <a:rPr lang="en-US" altLang="ja-JP" sz="1600" dirty="0">
                <a:solidFill>
                  <a:prstClr val="black"/>
                </a:solidFill>
                <a:latin typeface="Arial" pitchFamily="34" charset="0"/>
              </a:rPr>
              <a:t>44,400</a:t>
            </a:r>
            <a:r>
              <a:rPr lang="ja-JP" altLang="ja-JP" sz="1600" dirty="0">
                <a:solidFill>
                  <a:prstClr val="black"/>
                </a:solidFill>
                <a:latin typeface="Arial" pitchFamily="34" charset="0"/>
              </a:rPr>
              <a:t>円に引き上げられている。</a:t>
            </a:r>
          </a:p>
        </p:txBody>
      </p:sp>
      <p:sp>
        <p:nvSpPr>
          <p:cNvPr id="38" name="テキスト ボックス 37"/>
          <p:cNvSpPr txBox="1"/>
          <p:nvPr/>
        </p:nvSpPr>
        <p:spPr>
          <a:xfrm>
            <a:off x="272495" y="6217621"/>
            <a:ext cx="9439049" cy="307777"/>
          </a:xfrm>
          <a:prstGeom prst="rect">
            <a:avLst/>
          </a:prstGeom>
          <a:noFill/>
        </p:spPr>
        <p:txBody>
          <a:bodyPr wrap="square" rtlCol="0">
            <a:spAutoFit/>
          </a:bodyPr>
          <a:lstStyle/>
          <a:p>
            <a:pPr fontAlgn="base">
              <a:spcBef>
                <a:spcPct val="0"/>
              </a:spcBef>
              <a:spcAft>
                <a:spcPct val="0"/>
              </a:spcAft>
            </a:pPr>
            <a:r>
              <a:rPr lang="en-US" altLang="ja-JP" sz="1400" dirty="0" smtClean="0">
                <a:solidFill>
                  <a:prstClr val="black"/>
                </a:solidFill>
                <a:latin typeface="HGPｺﾞｼｯｸM" pitchFamily="50" charset="-128"/>
                <a:ea typeface="HGPｺﾞｼｯｸM" pitchFamily="50" charset="-128"/>
              </a:rPr>
              <a:t>※</a:t>
            </a:r>
            <a:r>
              <a:rPr lang="ja-JP" altLang="en-US" sz="1400" dirty="0" smtClean="0">
                <a:solidFill>
                  <a:prstClr val="black"/>
                </a:solidFill>
                <a:latin typeface="HGPｺﾞｼｯｸM" pitchFamily="50" charset="-128"/>
                <a:ea typeface="HGPｺﾞｼｯｸM" pitchFamily="50" charset="-128"/>
              </a:rPr>
              <a:t>　＜＞は、年４回以上利用する多数該当時の金額。</a:t>
            </a:r>
            <a:endParaRPr lang="ja-JP" altLang="en-US" sz="1400" dirty="0">
              <a:solidFill>
                <a:prstClr val="black"/>
              </a:solidFill>
              <a:latin typeface="HGPｺﾞｼｯｸM" pitchFamily="50" charset="-128"/>
              <a:ea typeface="HGPｺﾞｼｯｸM" pitchFamily="50" charset="-128"/>
            </a:endParaRPr>
          </a:p>
        </p:txBody>
      </p:sp>
      <p:sp>
        <p:nvSpPr>
          <p:cNvPr id="50" name="テキスト ボックス 49"/>
          <p:cNvSpPr txBox="1"/>
          <p:nvPr/>
        </p:nvSpPr>
        <p:spPr>
          <a:xfrm>
            <a:off x="272510" y="0"/>
            <a:ext cx="3744393" cy="369332"/>
          </a:xfrm>
          <a:prstGeom prst="rect">
            <a:avLst/>
          </a:prstGeom>
          <a:noFill/>
        </p:spPr>
        <p:txBody>
          <a:bodyPr wrap="square" rtlCol="0">
            <a:spAutoFit/>
          </a:bodyPr>
          <a:lstStyle/>
          <a:p>
            <a:pPr fontAlgn="base">
              <a:spcBef>
                <a:spcPct val="0"/>
              </a:spcBef>
              <a:spcAft>
                <a:spcPct val="0"/>
              </a:spcAft>
            </a:pPr>
            <a:r>
              <a:rPr lang="ja-JP" altLang="en-US" dirty="0" smtClean="0">
                <a:solidFill>
                  <a:prstClr val="black"/>
                </a:solidFill>
                <a:latin typeface="Arial" pitchFamily="34" charset="0"/>
              </a:rPr>
              <a:t>（参考）　＜負担限度額＞</a:t>
            </a:r>
            <a:endParaRPr lang="ja-JP" altLang="en-US" dirty="0">
              <a:solidFill>
                <a:prstClr val="black"/>
              </a:solidFill>
              <a:latin typeface="Arial" pitchFamily="34" charset="0"/>
            </a:endParaRPr>
          </a:p>
        </p:txBody>
      </p:sp>
      <p:cxnSp>
        <p:nvCxnSpPr>
          <p:cNvPr id="26" name="直線矢印コネクタ 25"/>
          <p:cNvCxnSpPr/>
          <p:nvPr/>
        </p:nvCxnSpPr>
        <p:spPr>
          <a:xfrm>
            <a:off x="4016896" y="5083596"/>
            <a:ext cx="624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673087" y="5083596"/>
            <a:ext cx="117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7929504" y="5083596"/>
            <a:ext cx="156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rot="5400000">
            <a:off x="-159568"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3393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200475" y="0"/>
            <a:ext cx="9361038" cy="461665"/>
          </a:xfrm>
          <a:prstGeom prst="bevel">
            <a:avLst>
              <a:gd name="adj" fmla="val 0"/>
            </a:avLst>
          </a:prstGeom>
          <a:noFill/>
          <a:ln w="12700">
            <a:noFill/>
            <a:miter lim="800000"/>
            <a:headEnd/>
            <a:tailEnd/>
          </a:ln>
          <a:effectLst/>
        </p:spPr>
        <p:txBody>
          <a:bodyPr wrap="square">
            <a:spAutoFit/>
          </a:bodyPr>
          <a:lstStyle/>
          <a:p>
            <a:pPr algn="ctr">
              <a:defRPr/>
            </a:pPr>
            <a:r>
              <a:rPr lang="ja-JP" altLang="en-US" sz="2400" dirty="0" smtClean="0">
                <a:solidFill>
                  <a:prstClr val="black"/>
                </a:solidFill>
                <a:latin typeface="HGP創英角ｺﾞｼｯｸUB" pitchFamily="50" charset="-128"/>
                <a:ea typeface="HGP創英角ｺﾞｼｯｸUB" pitchFamily="50" charset="-128"/>
              </a:rPr>
              <a:t>　介護保険サービス利用者等の所得段階別割合</a:t>
            </a:r>
            <a:endParaRPr lang="ja-JP" altLang="en-US" sz="2400" dirty="0">
              <a:solidFill>
                <a:prstClr val="black"/>
              </a:solidFill>
              <a:latin typeface="HGP創英角ｺﾞｼｯｸUB" pitchFamily="50" charset="-128"/>
              <a:ea typeface="HGP創英角ｺﾞｼｯｸUB" pitchFamily="50" charset="-128"/>
            </a:endParaRPr>
          </a:p>
        </p:txBody>
      </p:sp>
      <p:sp>
        <p:nvSpPr>
          <p:cNvPr id="12" name="テキスト ボックス 11"/>
          <p:cNvSpPr txBox="1"/>
          <p:nvPr/>
        </p:nvSpPr>
        <p:spPr>
          <a:xfrm>
            <a:off x="652282" y="6449636"/>
            <a:ext cx="3296816" cy="276999"/>
          </a:xfrm>
          <a:prstGeom prst="rect">
            <a:avLst/>
          </a:prstGeom>
          <a:noFill/>
        </p:spPr>
        <p:txBody>
          <a:bodyPr wrap="square" rtlCol="0">
            <a:spAutoFit/>
          </a:bodyPr>
          <a:lstStyle/>
          <a:p>
            <a:r>
              <a:rPr lang="ja-JP" altLang="en-US" sz="1200" dirty="0" smtClean="0">
                <a:solidFill>
                  <a:prstClr val="black"/>
                </a:solidFill>
              </a:rPr>
              <a:t>出典：平成</a:t>
            </a:r>
            <a:r>
              <a:rPr lang="en-US" altLang="ja-JP" sz="1200" dirty="0" smtClean="0">
                <a:solidFill>
                  <a:prstClr val="black"/>
                </a:solidFill>
              </a:rPr>
              <a:t>22</a:t>
            </a:r>
            <a:r>
              <a:rPr lang="ja-JP" altLang="en-US" sz="1200" dirty="0" smtClean="0">
                <a:solidFill>
                  <a:prstClr val="black"/>
                </a:solidFill>
              </a:rPr>
              <a:t>年介護サービス施設事業所調査</a:t>
            </a:r>
            <a:endParaRPr lang="ja-JP" altLang="en-US" sz="1200" dirty="0">
              <a:solidFill>
                <a:prstClr val="black"/>
              </a:solidFill>
            </a:endParaRPr>
          </a:p>
        </p:txBody>
      </p:sp>
      <p:sp>
        <p:nvSpPr>
          <p:cNvPr id="40" name="テキスト ボックス 39"/>
          <p:cNvSpPr txBox="1"/>
          <p:nvPr/>
        </p:nvSpPr>
        <p:spPr>
          <a:xfrm>
            <a:off x="4520952" y="6463284"/>
            <a:ext cx="2520280" cy="276999"/>
          </a:xfrm>
          <a:prstGeom prst="rect">
            <a:avLst/>
          </a:prstGeom>
          <a:noFill/>
        </p:spPr>
        <p:txBody>
          <a:bodyPr wrap="square" rtlCol="0">
            <a:spAutoFit/>
          </a:bodyPr>
          <a:lstStyle/>
          <a:p>
            <a:r>
              <a:rPr lang="ja-JP" altLang="en-US" sz="1200" dirty="0" smtClean="0">
                <a:solidFill>
                  <a:prstClr val="black"/>
                </a:solidFill>
              </a:rPr>
              <a:t>出典：平成</a:t>
            </a:r>
            <a:r>
              <a:rPr lang="en-US" altLang="ja-JP" sz="1200" dirty="0" smtClean="0">
                <a:solidFill>
                  <a:prstClr val="black"/>
                </a:solidFill>
              </a:rPr>
              <a:t>22</a:t>
            </a:r>
            <a:r>
              <a:rPr lang="ja-JP" altLang="en-US" sz="1200" dirty="0" smtClean="0">
                <a:solidFill>
                  <a:prstClr val="black"/>
                </a:solidFill>
              </a:rPr>
              <a:t>年国民生活基礎調査</a:t>
            </a:r>
            <a:endParaRPr lang="ja-JP" altLang="en-US" sz="1200" dirty="0">
              <a:solidFill>
                <a:prstClr val="black"/>
              </a:solidFill>
            </a:endParaRPr>
          </a:p>
        </p:txBody>
      </p:sp>
      <p:sp>
        <p:nvSpPr>
          <p:cNvPr id="41" name="テキスト ボックス 40"/>
          <p:cNvSpPr txBox="1"/>
          <p:nvPr/>
        </p:nvSpPr>
        <p:spPr>
          <a:xfrm>
            <a:off x="7313718" y="6396403"/>
            <a:ext cx="2592288" cy="461665"/>
          </a:xfrm>
          <a:prstGeom prst="rect">
            <a:avLst/>
          </a:prstGeom>
          <a:noFill/>
        </p:spPr>
        <p:txBody>
          <a:bodyPr wrap="square" rtlCol="0">
            <a:spAutoFit/>
          </a:bodyPr>
          <a:lstStyle/>
          <a:p>
            <a:r>
              <a:rPr lang="ja-JP" altLang="en-US" sz="1200" dirty="0" smtClean="0">
                <a:solidFill>
                  <a:prstClr val="black"/>
                </a:solidFill>
              </a:rPr>
              <a:t>出典：平成</a:t>
            </a:r>
            <a:r>
              <a:rPr lang="en-US" altLang="ja-JP" sz="1200" dirty="0" smtClean="0">
                <a:solidFill>
                  <a:prstClr val="black"/>
                </a:solidFill>
              </a:rPr>
              <a:t>22</a:t>
            </a:r>
            <a:r>
              <a:rPr lang="ja-JP" altLang="en-US" sz="1200" dirty="0" smtClean="0">
                <a:solidFill>
                  <a:prstClr val="black"/>
                </a:solidFill>
              </a:rPr>
              <a:t>年度介護保険事業</a:t>
            </a:r>
            <a:endParaRPr lang="en-US" altLang="ja-JP" sz="1200" dirty="0" smtClean="0">
              <a:solidFill>
                <a:prstClr val="black"/>
              </a:solidFill>
            </a:endParaRPr>
          </a:p>
          <a:p>
            <a:r>
              <a:rPr lang="ja-JP" altLang="en-US" sz="1200" dirty="0" smtClean="0">
                <a:solidFill>
                  <a:prstClr val="black"/>
                </a:solidFill>
              </a:rPr>
              <a:t>　　　　状況報告年報</a:t>
            </a:r>
            <a:endParaRPr lang="ja-JP" altLang="en-US" sz="1200" dirty="0">
              <a:solidFill>
                <a:prstClr val="black"/>
              </a:solidFill>
            </a:endParaRPr>
          </a:p>
        </p:txBody>
      </p:sp>
      <p:sp>
        <p:nvSpPr>
          <p:cNvPr id="2" name="テキスト ボックス 1"/>
          <p:cNvSpPr txBox="1"/>
          <p:nvPr/>
        </p:nvSpPr>
        <p:spPr>
          <a:xfrm>
            <a:off x="118968" y="519722"/>
            <a:ext cx="9586560" cy="954107"/>
          </a:xfrm>
          <a:prstGeom prst="rect">
            <a:avLst/>
          </a:prstGeom>
          <a:noFill/>
          <a:ln w="19050">
            <a:solidFill>
              <a:schemeClr val="tx1"/>
            </a:solidFill>
          </a:ln>
        </p:spPr>
        <p:txBody>
          <a:bodyPr wrap="square" rtlCol="0">
            <a:spAutoFit/>
          </a:bodyPr>
          <a:lstStyle/>
          <a:p>
            <a:pPr marL="174625" indent="-174625"/>
            <a:r>
              <a:rPr lang="ja-JP" altLang="en-US" sz="1400" dirty="0" smtClean="0">
                <a:solidFill>
                  <a:prstClr val="black"/>
                </a:solidFill>
              </a:rPr>
              <a:t>○　基準の適用を受けるのは、要介護認定を受けて実際に介護サービスを利用する者である</a:t>
            </a:r>
            <a:r>
              <a:rPr lang="ja-JP" altLang="en-US" sz="1400" dirty="0">
                <a:solidFill>
                  <a:prstClr val="black"/>
                </a:solidFill>
              </a:rPr>
              <a:t>。</a:t>
            </a:r>
            <a:endParaRPr lang="en-US" altLang="ja-JP" sz="1400" dirty="0" smtClean="0">
              <a:solidFill>
                <a:prstClr val="black"/>
              </a:solidFill>
            </a:endParaRPr>
          </a:p>
          <a:p>
            <a:pPr marL="174625" indent="-174625"/>
            <a:r>
              <a:rPr lang="ja-JP" altLang="en-US" sz="1400" dirty="0" smtClean="0">
                <a:solidFill>
                  <a:prstClr val="black"/>
                </a:solidFill>
              </a:rPr>
              <a:t>○　要介護者の所得分布は、被保険者全体の所得分布と比較して低いため、仮に被保険者の上位２０％に相当する基準を設定したとしても、各所得区分の構成比を勘案し</a:t>
            </a:r>
            <a:r>
              <a:rPr lang="ja-JP" altLang="en-US" sz="1400" dirty="0">
                <a:solidFill>
                  <a:prstClr val="black"/>
                </a:solidFill>
              </a:rPr>
              <a:t>て</a:t>
            </a:r>
            <a:r>
              <a:rPr lang="ja-JP" altLang="en-US" sz="1400" dirty="0" smtClean="0">
                <a:solidFill>
                  <a:prstClr val="black"/>
                </a:solidFill>
              </a:rPr>
              <a:t>粗く推計すると、実際に影響を受けるの</a:t>
            </a:r>
            <a:r>
              <a:rPr lang="ja-JP" altLang="en-US" sz="1400" dirty="0">
                <a:solidFill>
                  <a:prstClr val="black"/>
                </a:solidFill>
              </a:rPr>
              <a:t>は</a:t>
            </a:r>
            <a:r>
              <a:rPr lang="ja-JP" altLang="en-US" sz="1400" dirty="0" smtClean="0">
                <a:solidFill>
                  <a:prstClr val="black"/>
                </a:solidFill>
              </a:rPr>
              <a:t>、在宅サービス利用者の約１５％（２０％</a:t>
            </a:r>
            <a:r>
              <a:rPr lang="en-US" altLang="ja-JP" sz="1400" dirty="0" smtClean="0">
                <a:solidFill>
                  <a:prstClr val="black"/>
                </a:solidFill>
              </a:rPr>
              <a:t>×</a:t>
            </a:r>
            <a:r>
              <a:rPr lang="ja-JP" altLang="en-US" sz="1400" dirty="0" smtClean="0">
                <a:solidFill>
                  <a:prstClr val="black"/>
                </a:solidFill>
              </a:rPr>
              <a:t>２８％</a:t>
            </a:r>
            <a:r>
              <a:rPr lang="en-US" altLang="ja-JP" sz="1400" dirty="0" smtClean="0">
                <a:solidFill>
                  <a:prstClr val="black"/>
                </a:solidFill>
              </a:rPr>
              <a:t>÷</a:t>
            </a:r>
            <a:r>
              <a:rPr lang="ja-JP" altLang="en-US" sz="1400" dirty="0" smtClean="0">
                <a:solidFill>
                  <a:prstClr val="black"/>
                </a:solidFill>
              </a:rPr>
              <a:t>３８％）、特養で約５％（２０％</a:t>
            </a:r>
            <a:r>
              <a:rPr lang="en-US" altLang="ja-JP" sz="1400" dirty="0" smtClean="0">
                <a:solidFill>
                  <a:prstClr val="black"/>
                </a:solidFill>
              </a:rPr>
              <a:t>×</a:t>
            </a:r>
            <a:r>
              <a:rPr lang="ja-JP" altLang="en-US" sz="1400" dirty="0" smtClean="0">
                <a:solidFill>
                  <a:prstClr val="black"/>
                </a:solidFill>
              </a:rPr>
              <a:t>１８％</a:t>
            </a:r>
            <a:r>
              <a:rPr lang="en-US" altLang="ja-JP" sz="1400" dirty="0" smtClean="0">
                <a:solidFill>
                  <a:prstClr val="black"/>
                </a:solidFill>
              </a:rPr>
              <a:t>÷</a:t>
            </a:r>
            <a:r>
              <a:rPr lang="ja-JP" altLang="en-US" sz="1400" dirty="0" smtClean="0">
                <a:solidFill>
                  <a:prstClr val="black"/>
                </a:solidFill>
              </a:rPr>
              <a:t>６９％）、老健で約１２％（２０％</a:t>
            </a:r>
            <a:r>
              <a:rPr lang="en-US" altLang="ja-JP" sz="1400" dirty="0" smtClean="0">
                <a:solidFill>
                  <a:prstClr val="black"/>
                </a:solidFill>
              </a:rPr>
              <a:t>×</a:t>
            </a:r>
            <a:r>
              <a:rPr lang="ja-JP" altLang="en-US" sz="1400" dirty="0" smtClean="0">
                <a:solidFill>
                  <a:prstClr val="black"/>
                </a:solidFill>
              </a:rPr>
              <a:t>４１％</a:t>
            </a:r>
            <a:r>
              <a:rPr lang="en-US" altLang="ja-JP" sz="1400" dirty="0" smtClean="0">
                <a:solidFill>
                  <a:prstClr val="black"/>
                </a:solidFill>
              </a:rPr>
              <a:t>÷</a:t>
            </a:r>
            <a:r>
              <a:rPr lang="ja-JP" altLang="en-US" sz="1400" dirty="0" smtClean="0">
                <a:solidFill>
                  <a:prstClr val="black"/>
                </a:solidFill>
              </a:rPr>
              <a:t>６９％）と推定される。</a:t>
            </a:r>
            <a:endParaRPr lang="ja-JP" altLang="en-US" sz="1400" dirty="0">
              <a:solidFill>
                <a:prstClr val="black"/>
              </a:solidFill>
            </a:endParaRPr>
          </a:p>
        </p:txBody>
      </p:sp>
      <p:grpSp>
        <p:nvGrpSpPr>
          <p:cNvPr id="33" name="グループ化 32"/>
          <p:cNvGrpSpPr/>
          <p:nvPr/>
        </p:nvGrpSpPr>
        <p:grpSpPr>
          <a:xfrm>
            <a:off x="16" y="1555752"/>
            <a:ext cx="9960653" cy="4969599"/>
            <a:chOff x="3" y="1159945"/>
            <a:chExt cx="10446410" cy="5365399"/>
          </a:xfrm>
        </p:grpSpPr>
        <p:graphicFrame>
          <p:nvGraphicFramePr>
            <p:cNvPr id="5" name="グラフ 4"/>
            <p:cNvGraphicFramePr/>
            <p:nvPr>
              <p:extLst>
                <p:ext uri="{D42A27DB-BD31-4B8C-83A1-F6EECF244321}">
                  <p14:modId xmlns:p14="http://schemas.microsoft.com/office/powerpoint/2010/main" val="355012651"/>
                </p:ext>
              </p:extLst>
            </p:nvPr>
          </p:nvGraphicFramePr>
          <p:xfrm>
            <a:off x="3" y="1465620"/>
            <a:ext cx="4176465" cy="5059724"/>
          </p:xfrm>
          <a:graphic>
            <a:graphicData uri="http://schemas.openxmlformats.org/drawingml/2006/chart">
              <c:chart xmlns:c="http://schemas.openxmlformats.org/drawingml/2006/chart" xmlns:r="http://schemas.openxmlformats.org/officeDocument/2006/relationships" r:id="rId2"/>
            </a:graphicData>
          </a:graphic>
        </p:graphicFrame>
        <p:grpSp>
          <p:nvGrpSpPr>
            <p:cNvPr id="32" name="グループ化 31"/>
            <p:cNvGrpSpPr/>
            <p:nvPr/>
          </p:nvGrpSpPr>
          <p:grpSpPr>
            <a:xfrm>
              <a:off x="335000" y="1159945"/>
              <a:ext cx="10111413" cy="5247163"/>
              <a:chOff x="335000" y="1159945"/>
              <a:chExt cx="10111413" cy="5247163"/>
            </a:xfrm>
          </p:grpSpPr>
          <p:graphicFrame>
            <p:nvGraphicFramePr>
              <p:cNvPr id="6" name="グラフ 5"/>
              <p:cNvGraphicFramePr/>
              <p:nvPr>
                <p:extLst>
                  <p:ext uri="{D42A27DB-BD31-4B8C-83A1-F6EECF244321}">
                    <p14:modId xmlns:p14="http://schemas.microsoft.com/office/powerpoint/2010/main" val="3345928216"/>
                  </p:ext>
                </p:extLst>
              </p:nvPr>
            </p:nvGraphicFramePr>
            <p:xfrm>
              <a:off x="4160912" y="1458372"/>
              <a:ext cx="2808312" cy="4922957"/>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666234" y="1205152"/>
                <a:ext cx="2016223" cy="398747"/>
              </a:xfrm>
              <a:prstGeom prst="rect">
                <a:avLst/>
              </a:prstGeom>
              <a:noFill/>
            </p:spPr>
            <p:txBody>
              <a:bodyPr wrap="square" rtlCol="0">
                <a:spAutoFit/>
              </a:bodyPr>
              <a:lstStyle/>
              <a:p>
                <a:r>
                  <a:rPr lang="ja-JP" altLang="en-US" dirty="0" smtClean="0">
                    <a:solidFill>
                      <a:prstClr val="black"/>
                    </a:solidFill>
                  </a:rPr>
                  <a:t>＜施設＞</a:t>
                </a:r>
                <a:endParaRPr lang="ja-JP" altLang="en-US" dirty="0">
                  <a:solidFill>
                    <a:prstClr val="black"/>
                  </a:solidFill>
                </a:endParaRPr>
              </a:p>
            </p:txBody>
          </p:sp>
          <p:sp>
            <p:nvSpPr>
              <p:cNvPr id="9" name="テキスト ボックス 8"/>
              <p:cNvSpPr txBox="1"/>
              <p:nvPr/>
            </p:nvSpPr>
            <p:spPr>
              <a:xfrm>
                <a:off x="5184766" y="1159945"/>
                <a:ext cx="2016223" cy="398747"/>
              </a:xfrm>
              <a:prstGeom prst="rect">
                <a:avLst/>
              </a:prstGeom>
              <a:noFill/>
            </p:spPr>
            <p:txBody>
              <a:bodyPr wrap="square" rtlCol="0">
                <a:spAutoFit/>
              </a:bodyPr>
              <a:lstStyle/>
              <a:p>
                <a:r>
                  <a:rPr lang="ja-JP" altLang="en-US" dirty="0" smtClean="0">
                    <a:solidFill>
                      <a:prstClr val="black"/>
                    </a:solidFill>
                  </a:rPr>
                  <a:t>＜在宅＞</a:t>
                </a:r>
                <a:endParaRPr lang="ja-JP" altLang="en-US" dirty="0">
                  <a:solidFill>
                    <a:prstClr val="black"/>
                  </a:solidFill>
                </a:endParaRPr>
              </a:p>
            </p:txBody>
          </p:sp>
          <p:graphicFrame>
            <p:nvGraphicFramePr>
              <p:cNvPr id="15" name="グラフ 14"/>
              <p:cNvGraphicFramePr/>
              <p:nvPr>
                <p:extLst>
                  <p:ext uri="{D42A27DB-BD31-4B8C-83A1-F6EECF244321}">
                    <p14:modId xmlns:p14="http://schemas.microsoft.com/office/powerpoint/2010/main" val="2209602517"/>
                  </p:ext>
                </p:extLst>
              </p:nvPr>
            </p:nvGraphicFramePr>
            <p:xfrm>
              <a:off x="6747994" y="1439834"/>
              <a:ext cx="2648744" cy="4922958"/>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6531970" y="1159945"/>
                <a:ext cx="2864774" cy="332290"/>
              </a:xfrm>
              <a:prstGeom prst="rect">
                <a:avLst/>
              </a:prstGeom>
              <a:noFill/>
            </p:spPr>
            <p:txBody>
              <a:bodyPr wrap="square" rtlCol="0">
                <a:spAutoFit/>
              </a:bodyPr>
              <a:lstStyle/>
              <a:p>
                <a:r>
                  <a:rPr lang="ja-JP" altLang="en-US" sz="1400" dirty="0" smtClean="0">
                    <a:solidFill>
                      <a:prstClr val="black"/>
                    </a:solidFill>
                  </a:rPr>
                  <a:t>＜保険料＝１号被保険者全体＞</a:t>
                </a:r>
                <a:endParaRPr lang="ja-JP" altLang="en-US" sz="1400" dirty="0">
                  <a:solidFill>
                    <a:prstClr val="black"/>
                  </a:solidFill>
                </a:endParaRPr>
              </a:p>
            </p:txBody>
          </p:sp>
          <p:cxnSp>
            <p:nvCxnSpPr>
              <p:cNvPr id="18" name="直線コネクタ 17"/>
              <p:cNvCxnSpPr/>
              <p:nvPr/>
            </p:nvCxnSpPr>
            <p:spPr>
              <a:xfrm>
                <a:off x="1736002" y="2447122"/>
                <a:ext cx="1080120" cy="1053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512842" y="3501112"/>
                <a:ext cx="1872206" cy="1080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177137" y="4581128"/>
                <a:ext cx="2160241" cy="20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77137" y="3026630"/>
                <a:ext cx="1722985" cy="300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703932" y="3158896"/>
                <a:ext cx="108012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512842" y="4167008"/>
                <a:ext cx="1800200" cy="91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177137" y="5085184"/>
                <a:ext cx="1722985" cy="288090"/>
              </a:xfrm>
              <a:prstGeom prst="line">
                <a:avLst/>
              </a:prstGeom>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88504" y="5877330"/>
                <a:ext cx="648072" cy="332290"/>
              </a:xfrm>
              <a:prstGeom prst="rect">
                <a:avLst/>
              </a:prstGeom>
              <a:noFill/>
            </p:spPr>
            <p:txBody>
              <a:bodyPr wrap="square" rtlCol="0">
                <a:spAutoFit/>
              </a:bodyPr>
              <a:lstStyle/>
              <a:p>
                <a:pPr algn="ctr"/>
                <a:r>
                  <a:rPr lang="ja-JP" altLang="en-US" sz="1400" dirty="0" smtClean="0">
                    <a:solidFill>
                      <a:prstClr val="black"/>
                    </a:solidFill>
                  </a:rPr>
                  <a:t>第１</a:t>
                </a:r>
                <a:endParaRPr lang="ja-JP" altLang="en-US" sz="1400" dirty="0">
                  <a:solidFill>
                    <a:prstClr val="black"/>
                  </a:solidFill>
                </a:endParaRPr>
              </a:p>
            </p:txBody>
          </p:sp>
          <p:sp>
            <p:nvSpPr>
              <p:cNvPr id="52" name="テキスト ボックス 51"/>
              <p:cNvSpPr txBox="1"/>
              <p:nvPr/>
            </p:nvSpPr>
            <p:spPr>
              <a:xfrm>
                <a:off x="2216696" y="5949338"/>
                <a:ext cx="648072" cy="332290"/>
              </a:xfrm>
              <a:prstGeom prst="rect">
                <a:avLst/>
              </a:prstGeom>
              <a:noFill/>
            </p:spPr>
            <p:txBody>
              <a:bodyPr wrap="square" rtlCol="0">
                <a:spAutoFit/>
              </a:bodyPr>
              <a:lstStyle/>
              <a:p>
                <a:pPr algn="ctr"/>
                <a:r>
                  <a:rPr lang="ja-JP" altLang="en-US" sz="1400" dirty="0" smtClean="0">
                    <a:solidFill>
                      <a:prstClr val="black"/>
                    </a:solidFill>
                  </a:rPr>
                  <a:t>第１</a:t>
                </a:r>
                <a:endParaRPr lang="ja-JP" altLang="en-US" sz="1400" dirty="0">
                  <a:solidFill>
                    <a:prstClr val="black"/>
                  </a:solidFill>
                </a:endParaRPr>
              </a:p>
            </p:txBody>
          </p:sp>
          <p:sp>
            <p:nvSpPr>
              <p:cNvPr id="53" name="テキスト ボックス 52"/>
              <p:cNvSpPr txBox="1"/>
              <p:nvPr/>
            </p:nvSpPr>
            <p:spPr>
              <a:xfrm>
                <a:off x="4736977" y="5877330"/>
                <a:ext cx="648072" cy="332290"/>
              </a:xfrm>
              <a:prstGeom prst="rect">
                <a:avLst/>
              </a:prstGeom>
              <a:noFill/>
            </p:spPr>
            <p:txBody>
              <a:bodyPr wrap="square" rtlCol="0">
                <a:spAutoFit/>
              </a:bodyPr>
              <a:lstStyle/>
              <a:p>
                <a:pPr algn="ctr"/>
                <a:r>
                  <a:rPr lang="ja-JP" altLang="en-US" sz="1400" dirty="0" smtClean="0">
                    <a:solidFill>
                      <a:prstClr val="black"/>
                    </a:solidFill>
                  </a:rPr>
                  <a:t>第１</a:t>
                </a:r>
                <a:endParaRPr lang="ja-JP" altLang="en-US" sz="1400" dirty="0">
                  <a:solidFill>
                    <a:prstClr val="black"/>
                  </a:solidFill>
                </a:endParaRPr>
              </a:p>
            </p:txBody>
          </p:sp>
          <p:sp>
            <p:nvSpPr>
              <p:cNvPr id="54" name="テキスト ボックス 53"/>
              <p:cNvSpPr txBox="1"/>
              <p:nvPr/>
            </p:nvSpPr>
            <p:spPr>
              <a:xfrm>
                <a:off x="7252050" y="6074818"/>
                <a:ext cx="648072" cy="332290"/>
              </a:xfrm>
              <a:prstGeom prst="rect">
                <a:avLst/>
              </a:prstGeom>
              <a:noFill/>
            </p:spPr>
            <p:txBody>
              <a:bodyPr wrap="square" rtlCol="0">
                <a:spAutoFit/>
              </a:bodyPr>
              <a:lstStyle/>
              <a:p>
                <a:pPr algn="ctr"/>
                <a:r>
                  <a:rPr lang="ja-JP" altLang="en-US" sz="1400" dirty="0" smtClean="0">
                    <a:solidFill>
                      <a:prstClr val="black"/>
                    </a:solidFill>
                  </a:rPr>
                  <a:t>第１</a:t>
                </a:r>
                <a:endParaRPr lang="ja-JP" altLang="en-US" sz="1400" dirty="0">
                  <a:solidFill>
                    <a:prstClr val="black"/>
                  </a:solidFill>
                </a:endParaRPr>
              </a:p>
            </p:txBody>
          </p:sp>
          <p:sp>
            <p:nvSpPr>
              <p:cNvPr id="55" name="テキスト ボックス 54"/>
              <p:cNvSpPr txBox="1"/>
              <p:nvPr/>
            </p:nvSpPr>
            <p:spPr>
              <a:xfrm>
                <a:off x="479008" y="4286684"/>
                <a:ext cx="648072" cy="332290"/>
              </a:xfrm>
              <a:prstGeom prst="rect">
                <a:avLst/>
              </a:prstGeom>
              <a:noFill/>
            </p:spPr>
            <p:txBody>
              <a:bodyPr wrap="square" rtlCol="0">
                <a:spAutoFit/>
              </a:bodyPr>
              <a:lstStyle/>
              <a:p>
                <a:pPr algn="ctr"/>
                <a:r>
                  <a:rPr lang="ja-JP" altLang="en-US" sz="1400" dirty="0" smtClean="0">
                    <a:solidFill>
                      <a:prstClr val="black"/>
                    </a:solidFill>
                  </a:rPr>
                  <a:t>第２</a:t>
                </a:r>
                <a:endParaRPr lang="ja-JP" altLang="en-US" sz="1400" dirty="0">
                  <a:solidFill>
                    <a:prstClr val="black"/>
                  </a:solidFill>
                </a:endParaRPr>
              </a:p>
            </p:txBody>
          </p:sp>
          <p:sp>
            <p:nvSpPr>
              <p:cNvPr id="56" name="テキスト ボックス 55"/>
              <p:cNvSpPr txBox="1"/>
              <p:nvPr/>
            </p:nvSpPr>
            <p:spPr>
              <a:xfrm>
                <a:off x="2243992" y="4602377"/>
                <a:ext cx="648072" cy="332290"/>
              </a:xfrm>
              <a:prstGeom prst="rect">
                <a:avLst/>
              </a:prstGeom>
              <a:noFill/>
            </p:spPr>
            <p:txBody>
              <a:bodyPr wrap="square" rtlCol="0">
                <a:spAutoFit/>
              </a:bodyPr>
              <a:lstStyle/>
              <a:p>
                <a:pPr algn="ctr"/>
                <a:r>
                  <a:rPr lang="ja-JP" altLang="en-US" sz="1400" dirty="0" smtClean="0">
                    <a:solidFill>
                      <a:prstClr val="black"/>
                    </a:solidFill>
                  </a:rPr>
                  <a:t>第２</a:t>
                </a:r>
                <a:endParaRPr lang="ja-JP" altLang="en-US" sz="1400" dirty="0">
                  <a:solidFill>
                    <a:prstClr val="black"/>
                  </a:solidFill>
                </a:endParaRPr>
              </a:p>
            </p:txBody>
          </p:sp>
          <p:sp>
            <p:nvSpPr>
              <p:cNvPr id="57" name="テキスト ボックス 56"/>
              <p:cNvSpPr txBox="1"/>
              <p:nvPr/>
            </p:nvSpPr>
            <p:spPr>
              <a:xfrm>
                <a:off x="4736977" y="5137497"/>
                <a:ext cx="648072" cy="332290"/>
              </a:xfrm>
              <a:prstGeom prst="rect">
                <a:avLst/>
              </a:prstGeom>
              <a:noFill/>
            </p:spPr>
            <p:txBody>
              <a:bodyPr wrap="square" rtlCol="0">
                <a:spAutoFit/>
              </a:bodyPr>
              <a:lstStyle/>
              <a:p>
                <a:pPr algn="ctr"/>
                <a:r>
                  <a:rPr lang="ja-JP" altLang="en-US" sz="1400" dirty="0" smtClean="0">
                    <a:solidFill>
                      <a:prstClr val="black"/>
                    </a:solidFill>
                  </a:rPr>
                  <a:t>第２</a:t>
                </a:r>
                <a:endParaRPr lang="ja-JP" altLang="en-US" sz="1400" dirty="0">
                  <a:solidFill>
                    <a:prstClr val="black"/>
                  </a:solidFill>
                </a:endParaRPr>
              </a:p>
            </p:txBody>
          </p:sp>
          <p:sp>
            <p:nvSpPr>
              <p:cNvPr id="58" name="テキスト ボックス 57"/>
              <p:cNvSpPr txBox="1"/>
              <p:nvPr/>
            </p:nvSpPr>
            <p:spPr>
              <a:xfrm>
                <a:off x="7252050" y="5354738"/>
                <a:ext cx="648072" cy="332290"/>
              </a:xfrm>
              <a:prstGeom prst="rect">
                <a:avLst/>
              </a:prstGeom>
              <a:noFill/>
            </p:spPr>
            <p:txBody>
              <a:bodyPr wrap="square" rtlCol="0">
                <a:spAutoFit/>
              </a:bodyPr>
              <a:lstStyle/>
              <a:p>
                <a:pPr algn="ctr"/>
                <a:r>
                  <a:rPr lang="ja-JP" altLang="en-US" sz="1400" dirty="0" smtClean="0">
                    <a:solidFill>
                      <a:prstClr val="black"/>
                    </a:solidFill>
                  </a:rPr>
                  <a:t>第２</a:t>
                </a:r>
                <a:endParaRPr lang="ja-JP" altLang="en-US" sz="1400" dirty="0">
                  <a:solidFill>
                    <a:prstClr val="black"/>
                  </a:solidFill>
                </a:endParaRPr>
              </a:p>
            </p:txBody>
          </p:sp>
          <p:sp>
            <p:nvSpPr>
              <p:cNvPr id="59" name="テキスト ボックス 58"/>
              <p:cNvSpPr txBox="1"/>
              <p:nvPr/>
            </p:nvSpPr>
            <p:spPr>
              <a:xfrm>
                <a:off x="479008" y="2774572"/>
                <a:ext cx="648072" cy="332290"/>
              </a:xfrm>
              <a:prstGeom prst="rect">
                <a:avLst/>
              </a:prstGeom>
              <a:noFill/>
            </p:spPr>
            <p:txBody>
              <a:bodyPr wrap="square" rtlCol="0">
                <a:spAutoFit/>
              </a:bodyPr>
              <a:lstStyle/>
              <a:p>
                <a:pPr algn="ctr"/>
                <a:r>
                  <a:rPr lang="ja-JP" altLang="en-US" sz="1400" dirty="0" smtClean="0">
                    <a:solidFill>
                      <a:prstClr val="black"/>
                    </a:solidFill>
                  </a:rPr>
                  <a:t>第３</a:t>
                </a:r>
                <a:endParaRPr lang="ja-JP" altLang="en-US" sz="1400" dirty="0">
                  <a:solidFill>
                    <a:prstClr val="black"/>
                  </a:solidFill>
                </a:endParaRPr>
              </a:p>
            </p:txBody>
          </p:sp>
          <p:sp>
            <p:nvSpPr>
              <p:cNvPr id="60" name="テキスト ボックス 59"/>
              <p:cNvSpPr txBox="1"/>
              <p:nvPr/>
            </p:nvSpPr>
            <p:spPr>
              <a:xfrm>
                <a:off x="2252707" y="3611532"/>
                <a:ext cx="648072" cy="332290"/>
              </a:xfrm>
              <a:prstGeom prst="rect">
                <a:avLst/>
              </a:prstGeom>
              <a:noFill/>
            </p:spPr>
            <p:txBody>
              <a:bodyPr wrap="square" rtlCol="0">
                <a:spAutoFit/>
              </a:bodyPr>
              <a:lstStyle/>
              <a:p>
                <a:pPr algn="ctr"/>
                <a:r>
                  <a:rPr lang="ja-JP" altLang="en-US" sz="1400" dirty="0" smtClean="0">
                    <a:solidFill>
                      <a:prstClr val="black"/>
                    </a:solidFill>
                  </a:rPr>
                  <a:t>第３</a:t>
                </a:r>
                <a:endParaRPr lang="ja-JP" altLang="en-US" sz="1400" dirty="0">
                  <a:solidFill>
                    <a:prstClr val="black"/>
                  </a:solidFill>
                </a:endParaRPr>
              </a:p>
            </p:txBody>
          </p:sp>
          <p:sp>
            <p:nvSpPr>
              <p:cNvPr id="61" name="テキスト ボックス 60"/>
              <p:cNvSpPr txBox="1"/>
              <p:nvPr/>
            </p:nvSpPr>
            <p:spPr>
              <a:xfrm>
                <a:off x="4736977" y="4633393"/>
                <a:ext cx="648072" cy="332290"/>
              </a:xfrm>
              <a:prstGeom prst="rect">
                <a:avLst/>
              </a:prstGeom>
              <a:noFill/>
            </p:spPr>
            <p:txBody>
              <a:bodyPr wrap="square" rtlCol="0">
                <a:spAutoFit/>
              </a:bodyPr>
              <a:lstStyle/>
              <a:p>
                <a:pPr algn="ctr"/>
                <a:r>
                  <a:rPr lang="ja-JP" altLang="en-US" sz="1400" dirty="0" smtClean="0">
                    <a:solidFill>
                      <a:prstClr val="black"/>
                    </a:solidFill>
                  </a:rPr>
                  <a:t>第３</a:t>
                </a:r>
                <a:endParaRPr lang="ja-JP" altLang="en-US" sz="1400" dirty="0">
                  <a:solidFill>
                    <a:prstClr val="black"/>
                  </a:solidFill>
                </a:endParaRPr>
              </a:p>
            </p:txBody>
          </p:sp>
          <p:sp>
            <p:nvSpPr>
              <p:cNvPr id="62" name="テキスト ボックス 61"/>
              <p:cNvSpPr txBox="1"/>
              <p:nvPr/>
            </p:nvSpPr>
            <p:spPr>
              <a:xfrm>
                <a:off x="7252050" y="4706666"/>
                <a:ext cx="648072" cy="332290"/>
              </a:xfrm>
              <a:prstGeom prst="rect">
                <a:avLst/>
              </a:prstGeom>
              <a:noFill/>
            </p:spPr>
            <p:txBody>
              <a:bodyPr wrap="square" rtlCol="0">
                <a:spAutoFit/>
              </a:bodyPr>
              <a:lstStyle/>
              <a:p>
                <a:pPr algn="ctr"/>
                <a:r>
                  <a:rPr lang="ja-JP" altLang="en-US" sz="1400" dirty="0" smtClean="0">
                    <a:solidFill>
                      <a:prstClr val="black"/>
                    </a:solidFill>
                  </a:rPr>
                  <a:t>第３</a:t>
                </a:r>
                <a:endParaRPr lang="ja-JP" altLang="en-US" sz="1400" dirty="0">
                  <a:solidFill>
                    <a:prstClr val="black"/>
                  </a:solidFill>
                </a:endParaRPr>
              </a:p>
            </p:txBody>
          </p:sp>
          <p:sp>
            <p:nvSpPr>
              <p:cNvPr id="63" name="テキスト ボックス 62"/>
              <p:cNvSpPr txBox="1"/>
              <p:nvPr/>
            </p:nvSpPr>
            <p:spPr>
              <a:xfrm>
                <a:off x="335000" y="1766410"/>
                <a:ext cx="864095" cy="564891"/>
              </a:xfrm>
              <a:prstGeom prst="rect">
                <a:avLst/>
              </a:prstGeom>
              <a:noFill/>
            </p:spPr>
            <p:txBody>
              <a:bodyPr wrap="square" rtlCol="0">
                <a:spAutoFit/>
              </a:bodyPr>
              <a:lstStyle/>
              <a:p>
                <a:pPr algn="ctr"/>
                <a:r>
                  <a:rPr lang="ja-JP" altLang="en-US" sz="1400" dirty="0" smtClean="0">
                    <a:solidFill>
                      <a:prstClr val="black"/>
                    </a:solidFill>
                  </a:rPr>
                  <a:t>第４</a:t>
                </a:r>
                <a:endParaRPr lang="en-US" altLang="ja-JP" sz="1400" dirty="0" smtClean="0">
                  <a:solidFill>
                    <a:prstClr val="black"/>
                  </a:solidFill>
                </a:endParaRPr>
              </a:p>
              <a:p>
                <a:pPr algn="ctr"/>
                <a:r>
                  <a:rPr lang="ja-JP" altLang="en-US" sz="1400" dirty="0" smtClean="0">
                    <a:solidFill>
                      <a:prstClr val="black"/>
                    </a:solidFill>
                  </a:rPr>
                  <a:t>以上</a:t>
                </a:r>
                <a:endParaRPr lang="ja-JP" altLang="en-US" sz="1400" dirty="0">
                  <a:solidFill>
                    <a:prstClr val="black"/>
                  </a:solidFill>
                </a:endParaRPr>
              </a:p>
            </p:txBody>
          </p:sp>
          <p:sp>
            <p:nvSpPr>
              <p:cNvPr id="64" name="テキスト ボックス 63"/>
              <p:cNvSpPr txBox="1"/>
              <p:nvPr/>
            </p:nvSpPr>
            <p:spPr>
              <a:xfrm>
                <a:off x="2144695" y="1919541"/>
                <a:ext cx="864095" cy="564891"/>
              </a:xfrm>
              <a:prstGeom prst="rect">
                <a:avLst/>
              </a:prstGeom>
              <a:noFill/>
            </p:spPr>
            <p:txBody>
              <a:bodyPr wrap="square" rtlCol="0">
                <a:spAutoFit/>
              </a:bodyPr>
              <a:lstStyle/>
              <a:p>
                <a:pPr algn="ctr"/>
                <a:r>
                  <a:rPr lang="ja-JP" altLang="en-US" sz="1400" dirty="0" smtClean="0">
                    <a:solidFill>
                      <a:prstClr val="black"/>
                    </a:solidFill>
                  </a:rPr>
                  <a:t>第４</a:t>
                </a:r>
                <a:endParaRPr lang="en-US" altLang="ja-JP" sz="1400" dirty="0" smtClean="0">
                  <a:solidFill>
                    <a:prstClr val="black"/>
                  </a:solidFill>
                </a:endParaRPr>
              </a:p>
              <a:p>
                <a:pPr algn="ctr"/>
                <a:r>
                  <a:rPr lang="ja-JP" altLang="en-US" sz="1400" dirty="0" smtClean="0">
                    <a:solidFill>
                      <a:prstClr val="black"/>
                    </a:solidFill>
                  </a:rPr>
                  <a:t>以上</a:t>
                </a:r>
                <a:endParaRPr lang="ja-JP" altLang="en-US" sz="1400" dirty="0">
                  <a:solidFill>
                    <a:prstClr val="black"/>
                  </a:solidFill>
                </a:endParaRPr>
              </a:p>
            </p:txBody>
          </p:sp>
          <p:sp>
            <p:nvSpPr>
              <p:cNvPr id="65" name="テキスト ボックス 64"/>
              <p:cNvSpPr txBox="1"/>
              <p:nvPr/>
            </p:nvSpPr>
            <p:spPr>
              <a:xfrm>
                <a:off x="4620259" y="3327185"/>
                <a:ext cx="864095" cy="332290"/>
              </a:xfrm>
              <a:prstGeom prst="rect">
                <a:avLst/>
              </a:prstGeom>
              <a:noFill/>
            </p:spPr>
            <p:txBody>
              <a:bodyPr wrap="square" rtlCol="0">
                <a:spAutoFit/>
              </a:bodyPr>
              <a:lstStyle/>
              <a:p>
                <a:pPr algn="ctr"/>
                <a:r>
                  <a:rPr lang="ja-JP" altLang="en-US" sz="1400" dirty="0" smtClean="0">
                    <a:solidFill>
                      <a:prstClr val="black"/>
                    </a:solidFill>
                  </a:rPr>
                  <a:t>第４</a:t>
                </a:r>
                <a:endParaRPr lang="ja-JP" altLang="en-US" sz="1400" dirty="0">
                  <a:solidFill>
                    <a:prstClr val="black"/>
                  </a:solidFill>
                </a:endParaRPr>
              </a:p>
            </p:txBody>
          </p:sp>
          <p:sp>
            <p:nvSpPr>
              <p:cNvPr id="66" name="テキスト ボックス 65"/>
              <p:cNvSpPr txBox="1"/>
              <p:nvPr/>
            </p:nvSpPr>
            <p:spPr>
              <a:xfrm>
                <a:off x="4592960" y="1943310"/>
                <a:ext cx="864095" cy="564891"/>
              </a:xfrm>
              <a:prstGeom prst="rect">
                <a:avLst/>
              </a:prstGeom>
              <a:noFill/>
            </p:spPr>
            <p:txBody>
              <a:bodyPr wrap="square" rtlCol="0">
                <a:spAutoFit/>
              </a:bodyPr>
              <a:lstStyle/>
              <a:p>
                <a:pPr algn="ctr"/>
                <a:r>
                  <a:rPr lang="ja-JP" altLang="en-US" sz="1400" dirty="0" smtClean="0">
                    <a:solidFill>
                      <a:prstClr val="black"/>
                    </a:solidFill>
                  </a:rPr>
                  <a:t>第５</a:t>
                </a:r>
                <a:endParaRPr lang="en-US" altLang="ja-JP" sz="1400" dirty="0" smtClean="0">
                  <a:solidFill>
                    <a:prstClr val="black"/>
                  </a:solidFill>
                </a:endParaRPr>
              </a:p>
              <a:p>
                <a:pPr algn="ctr"/>
                <a:r>
                  <a:rPr lang="ja-JP" altLang="en-US" sz="1400" dirty="0" smtClean="0">
                    <a:solidFill>
                      <a:prstClr val="black"/>
                    </a:solidFill>
                  </a:rPr>
                  <a:t>以上</a:t>
                </a:r>
                <a:endParaRPr lang="ja-JP" altLang="en-US" sz="1400" dirty="0">
                  <a:solidFill>
                    <a:prstClr val="black"/>
                  </a:solidFill>
                </a:endParaRPr>
              </a:p>
            </p:txBody>
          </p:sp>
          <p:sp>
            <p:nvSpPr>
              <p:cNvPr id="67" name="テキスト ボックス 66"/>
              <p:cNvSpPr txBox="1"/>
              <p:nvPr/>
            </p:nvSpPr>
            <p:spPr>
              <a:xfrm>
                <a:off x="7108034" y="2572501"/>
                <a:ext cx="864095" cy="332290"/>
              </a:xfrm>
              <a:prstGeom prst="rect">
                <a:avLst/>
              </a:prstGeom>
              <a:noFill/>
            </p:spPr>
            <p:txBody>
              <a:bodyPr wrap="square" rtlCol="0">
                <a:spAutoFit/>
              </a:bodyPr>
              <a:lstStyle/>
              <a:p>
                <a:pPr algn="ctr"/>
                <a:r>
                  <a:rPr lang="ja-JP" altLang="en-US" sz="1400" dirty="0" smtClean="0">
                    <a:solidFill>
                      <a:prstClr val="black"/>
                    </a:solidFill>
                  </a:rPr>
                  <a:t>第５</a:t>
                </a:r>
                <a:endParaRPr lang="en-US" altLang="ja-JP" sz="1400" dirty="0" smtClean="0">
                  <a:solidFill>
                    <a:prstClr val="black"/>
                  </a:solidFill>
                </a:endParaRPr>
              </a:p>
            </p:txBody>
          </p:sp>
          <p:sp>
            <p:nvSpPr>
              <p:cNvPr id="68" name="テキスト ボックス 67"/>
              <p:cNvSpPr txBox="1"/>
              <p:nvPr/>
            </p:nvSpPr>
            <p:spPr>
              <a:xfrm>
                <a:off x="7180042" y="1663164"/>
                <a:ext cx="720080" cy="564891"/>
              </a:xfrm>
              <a:prstGeom prst="rect">
                <a:avLst/>
              </a:prstGeom>
              <a:noFill/>
            </p:spPr>
            <p:txBody>
              <a:bodyPr wrap="square" rtlCol="0">
                <a:spAutoFit/>
              </a:bodyPr>
              <a:lstStyle/>
              <a:p>
                <a:pPr algn="ctr"/>
                <a:r>
                  <a:rPr lang="ja-JP" altLang="en-US" sz="1400" dirty="0" smtClean="0">
                    <a:solidFill>
                      <a:prstClr val="black"/>
                    </a:solidFill>
                  </a:rPr>
                  <a:t>第６</a:t>
                </a:r>
                <a:endParaRPr lang="en-US" altLang="ja-JP" sz="1400" dirty="0" smtClean="0">
                  <a:solidFill>
                    <a:prstClr val="black"/>
                  </a:solidFill>
                </a:endParaRPr>
              </a:p>
              <a:p>
                <a:pPr algn="ctr"/>
                <a:r>
                  <a:rPr lang="ja-JP" altLang="en-US" sz="1400" dirty="0" smtClean="0">
                    <a:solidFill>
                      <a:prstClr val="black"/>
                    </a:solidFill>
                  </a:rPr>
                  <a:t>以上</a:t>
                </a:r>
                <a:endParaRPr lang="en-US" altLang="ja-JP" sz="1400" dirty="0" smtClean="0">
                  <a:solidFill>
                    <a:prstClr val="black"/>
                  </a:solidFill>
                </a:endParaRPr>
              </a:p>
            </p:txBody>
          </p:sp>
          <p:sp>
            <p:nvSpPr>
              <p:cNvPr id="69" name="テキスト ボックス 68"/>
              <p:cNvSpPr txBox="1"/>
              <p:nvPr/>
            </p:nvSpPr>
            <p:spPr>
              <a:xfrm>
                <a:off x="7108034" y="3554487"/>
                <a:ext cx="864095" cy="332290"/>
              </a:xfrm>
              <a:prstGeom prst="rect">
                <a:avLst/>
              </a:prstGeom>
              <a:noFill/>
            </p:spPr>
            <p:txBody>
              <a:bodyPr wrap="square" rtlCol="0">
                <a:spAutoFit/>
              </a:bodyPr>
              <a:lstStyle/>
              <a:p>
                <a:pPr algn="ctr"/>
                <a:r>
                  <a:rPr lang="ja-JP" altLang="en-US" sz="1400" dirty="0" smtClean="0">
                    <a:solidFill>
                      <a:prstClr val="black"/>
                    </a:solidFill>
                  </a:rPr>
                  <a:t>第４</a:t>
                </a:r>
                <a:endParaRPr lang="ja-JP" altLang="en-US" sz="1400" dirty="0">
                  <a:solidFill>
                    <a:prstClr val="black"/>
                  </a:solidFill>
                </a:endParaRPr>
              </a:p>
            </p:txBody>
          </p:sp>
          <p:sp>
            <p:nvSpPr>
              <p:cNvPr id="70" name="右中かっこ 69"/>
              <p:cNvSpPr/>
              <p:nvPr/>
            </p:nvSpPr>
            <p:spPr>
              <a:xfrm>
                <a:off x="8745603" y="1635184"/>
                <a:ext cx="432048" cy="1697993"/>
              </a:xfrm>
              <a:prstGeom prst="rightBrace">
                <a:avLst>
                  <a:gd name="adj1" fmla="val 8333"/>
                  <a:gd name="adj2" fmla="val 384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71" name="テキスト ボックス 4"/>
              <p:cNvSpPr txBox="1"/>
              <p:nvPr/>
            </p:nvSpPr>
            <p:spPr>
              <a:xfrm>
                <a:off x="9088409" y="2290594"/>
                <a:ext cx="723265" cy="3130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400" kern="100" dirty="0">
                    <a:solidFill>
                      <a:prstClr val="black"/>
                    </a:solidFill>
                    <a:ea typeface="ＭＳ ゴシック"/>
                    <a:cs typeface="Times New Roman"/>
                  </a:rPr>
                  <a:t>38</a:t>
                </a:r>
                <a:r>
                  <a:rPr lang="en-US" sz="1400" kern="100" dirty="0" smtClean="0">
                    <a:solidFill>
                      <a:prstClr val="black"/>
                    </a:solidFill>
                    <a:ea typeface="ＭＳ ゴシック"/>
                    <a:cs typeface="Times New Roman"/>
                  </a:rPr>
                  <a:t>%</a:t>
                </a:r>
                <a:endParaRPr lang="ja-JP" altLang="en-US" sz="1050" kern="100" dirty="0">
                  <a:solidFill>
                    <a:prstClr val="black"/>
                  </a:solidFill>
                  <a:ea typeface="ＭＳ 明朝"/>
                  <a:cs typeface="Times New Roman"/>
                </a:endParaRPr>
              </a:p>
            </p:txBody>
          </p:sp>
          <p:sp>
            <p:nvSpPr>
              <p:cNvPr id="72" name="右中かっこ 71"/>
              <p:cNvSpPr/>
              <p:nvPr/>
            </p:nvSpPr>
            <p:spPr>
              <a:xfrm>
                <a:off x="9345488" y="1537892"/>
                <a:ext cx="432048" cy="3249389"/>
              </a:xfrm>
              <a:prstGeom prst="rightBrace">
                <a:avLst>
                  <a:gd name="adj1" fmla="val 8333"/>
                  <a:gd name="adj2" fmla="val 384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73" name="テキスト ボックス 4"/>
              <p:cNvSpPr txBox="1"/>
              <p:nvPr/>
            </p:nvSpPr>
            <p:spPr>
              <a:xfrm>
                <a:off x="9723148" y="2880278"/>
                <a:ext cx="723265" cy="3130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400" kern="100" dirty="0">
                    <a:solidFill>
                      <a:prstClr val="black"/>
                    </a:solidFill>
                    <a:ea typeface="ＭＳ ゴシック"/>
                    <a:cs typeface="Times New Roman"/>
                  </a:rPr>
                  <a:t>69</a:t>
                </a:r>
                <a:r>
                  <a:rPr lang="en-US" sz="1400" kern="100" dirty="0" smtClean="0">
                    <a:solidFill>
                      <a:prstClr val="black"/>
                    </a:solidFill>
                    <a:ea typeface="ＭＳ ゴシック"/>
                    <a:cs typeface="Times New Roman"/>
                  </a:rPr>
                  <a:t>%</a:t>
                </a:r>
                <a:endParaRPr lang="ja-JP" altLang="en-US" sz="1050" kern="100" dirty="0">
                  <a:solidFill>
                    <a:prstClr val="black"/>
                  </a:solidFill>
                  <a:ea typeface="ＭＳ 明朝"/>
                  <a:cs typeface="Times New Roman"/>
                </a:endParaRPr>
              </a:p>
            </p:txBody>
          </p:sp>
        </p:grpSp>
      </p:grpSp>
      <p:sp>
        <p:nvSpPr>
          <p:cNvPr id="45" name="正方形/長方形 44"/>
          <p:cNvSpPr/>
          <p:nvPr/>
        </p:nvSpPr>
        <p:spPr>
          <a:xfrm rot="5400000">
            <a:off x="-159568" y="116633"/>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1746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5" y="27856"/>
            <a:ext cx="8915400" cy="490066"/>
          </a:xfrm>
        </p:spPr>
        <p:txBody>
          <a:bodyPr>
            <a:noAutofit/>
          </a:bodyPr>
          <a:lstStyle/>
          <a:p>
            <a:r>
              <a:rPr kumimoji="1" lang="ja-JP" altLang="en-US" sz="2800" dirty="0" smtClean="0">
                <a:latin typeface="ＤＦ特太ゴシック体" pitchFamily="49" charset="-128"/>
                <a:ea typeface="ＤＦ特太ゴシック体" pitchFamily="49" charset="-128"/>
              </a:rPr>
              <a:t>一定以上所得者を２割負担とした場合の影響</a:t>
            </a:r>
            <a:endParaRPr kumimoji="1" lang="ja-JP" altLang="en-US" sz="2800" dirty="0">
              <a:latin typeface="ＤＦ特太ゴシック体" pitchFamily="49" charset="-128"/>
              <a:ea typeface="ＤＦ特太ゴシック体" pitchFamily="49" charset="-128"/>
            </a:endParaRPr>
          </a:p>
        </p:txBody>
      </p:sp>
      <p:sp>
        <p:nvSpPr>
          <p:cNvPr id="4" name="テキスト ボックス 3"/>
          <p:cNvSpPr txBox="1"/>
          <p:nvPr/>
        </p:nvSpPr>
        <p:spPr>
          <a:xfrm>
            <a:off x="422938" y="1520092"/>
            <a:ext cx="9217412" cy="369332"/>
          </a:xfrm>
          <a:prstGeom prst="rect">
            <a:avLst/>
          </a:prstGeom>
          <a:noFill/>
        </p:spPr>
        <p:txBody>
          <a:bodyPr wrap="square" rtlCol="0">
            <a:spAutoFit/>
          </a:bodyPr>
          <a:lstStyle/>
          <a:p>
            <a:pPr fontAlgn="base">
              <a:spcBef>
                <a:spcPct val="0"/>
              </a:spcBef>
              <a:spcAft>
                <a:spcPct val="0"/>
              </a:spcAft>
            </a:pPr>
            <a:r>
              <a:rPr lang="ja-JP" altLang="en-US" dirty="0" smtClean="0">
                <a:solidFill>
                  <a:prstClr val="black"/>
                </a:solidFill>
                <a:latin typeface="Arial" pitchFamily="34" charset="0"/>
              </a:rPr>
              <a:t>①　居宅サービス利用者の負担の変化</a:t>
            </a:r>
            <a:r>
              <a:rPr lang="en-US" altLang="ja-JP" dirty="0" smtClean="0">
                <a:solidFill>
                  <a:prstClr val="black"/>
                </a:solidFill>
                <a:latin typeface="Arial" pitchFamily="34" charset="0"/>
              </a:rPr>
              <a:t>	</a:t>
            </a:r>
          </a:p>
        </p:txBody>
      </p:sp>
      <p:sp>
        <p:nvSpPr>
          <p:cNvPr id="5" name="テキスト ボックス 4"/>
          <p:cNvSpPr txBox="1"/>
          <p:nvPr/>
        </p:nvSpPr>
        <p:spPr>
          <a:xfrm>
            <a:off x="186051" y="499591"/>
            <a:ext cx="9361040" cy="954107"/>
          </a:xfrm>
          <a:prstGeom prst="rect">
            <a:avLst/>
          </a:prstGeom>
          <a:noFill/>
          <a:ln w="19050">
            <a:solidFill>
              <a:schemeClr val="tx1"/>
            </a:solidFill>
          </a:ln>
        </p:spPr>
        <p:txBody>
          <a:bodyPr wrap="square" rtlCol="0">
            <a:spAutoFit/>
          </a:bodyPr>
          <a:lstStyle/>
          <a:p>
            <a:pPr fontAlgn="base">
              <a:spcBef>
                <a:spcPct val="0"/>
              </a:spcBef>
              <a:spcAft>
                <a:spcPct val="0"/>
              </a:spcAft>
            </a:pPr>
            <a:r>
              <a:rPr lang="ja-JP" altLang="ja-JP" sz="1400" dirty="0" smtClean="0">
                <a:solidFill>
                  <a:prstClr val="black"/>
                </a:solidFill>
                <a:latin typeface="Arial" pitchFamily="34" charset="0"/>
              </a:rPr>
              <a:t>○</a:t>
            </a:r>
            <a:r>
              <a:rPr lang="ja-JP" altLang="en-US" sz="1400" dirty="0" smtClean="0">
                <a:solidFill>
                  <a:prstClr val="black"/>
                </a:solidFill>
                <a:latin typeface="Arial" pitchFamily="34" charset="0"/>
              </a:rPr>
              <a:t>　</a:t>
            </a:r>
            <a:r>
              <a:rPr lang="ja-JP" altLang="ja-JP" sz="1400" dirty="0" smtClean="0">
                <a:solidFill>
                  <a:prstClr val="black"/>
                </a:solidFill>
                <a:latin typeface="Arial" pitchFamily="34" charset="0"/>
              </a:rPr>
              <a:t>利用者</a:t>
            </a:r>
            <a:r>
              <a:rPr lang="ja-JP" altLang="ja-JP" sz="1400" dirty="0">
                <a:solidFill>
                  <a:prstClr val="black"/>
                </a:solidFill>
                <a:latin typeface="Arial" pitchFamily="34" charset="0"/>
              </a:rPr>
              <a:t>負担が２割となると、在宅サービスについては、軽度者は負担が２倍となる</a:t>
            </a:r>
            <a:r>
              <a:rPr lang="ja-JP" altLang="ja-JP" sz="1400" dirty="0" smtClean="0">
                <a:solidFill>
                  <a:prstClr val="black"/>
                </a:solidFill>
                <a:latin typeface="Arial" pitchFamily="34" charset="0"/>
              </a:rPr>
              <a:t>が、要介護度</a:t>
            </a:r>
            <a:r>
              <a:rPr lang="ja-JP" altLang="ja-JP" sz="1400" dirty="0">
                <a:solidFill>
                  <a:prstClr val="black"/>
                </a:solidFill>
                <a:latin typeface="Arial" pitchFamily="34" charset="0"/>
              </a:rPr>
              <a:t>が上がると高額</a:t>
            </a:r>
            <a:r>
              <a:rPr lang="ja-JP" altLang="ja-JP" sz="1400" dirty="0" smtClean="0">
                <a:solidFill>
                  <a:prstClr val="black"/>
                </a:solidFill>
                <a:latin typeface="Arial" pitchFamily="34" charset="0"/>
              </a:rPr>
              <a:t>介護</a:t>
            </a:r>
            <a:r>
              <a:rPr lang="ja-JP" altLang="en-US" sz="1400" dirty="0" smtClean="0">
                <a:solidFill>
                  <a:prstClr val="black"/>
                </a:solidFill>
                <a:latin typeface="Arial" pitchFamily="34" charset="0"/>
              </a:rPr>
              <a:t>　</a:t>
            </a:r>
            <a:endParaRPr lang="en-US" altLang="ja-JP" sz="1400" dirty="0" smtClean="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　</a:t>
            </a:r>
            <a:r>
              <a:rPr lang="ja-JP" altLang="ja-JP" sz="1400" dirty="0" smtClean="0">
                <a:solidFill>
                  <a:prstClr val="black"/>
                </a:solidFill>
                <a:latin typeface="Arial" pitchFamily="34" charset="0"/>
              </a:rPr>
              <a:t>サービス費</a:t>
            </a:r>
            <a:r>
              <a:rPr lang="ja-JP" altLang="ja-JP" sz="1400" dirty="0">
                <a:solidFill>
                  <a:prstClr val="black"/>
                </a:solidFill>
                <a:latin typeface="Arial" pitchFamily="34" charset="0"/>
              </a:rPr>
              <a:t>に該当することで負担の伸びが抑えられる</a:t>
            </a:r>
            <a:r>
              <a:rPr lang="ja-JP" altLang="ja-JP" sz="1400" dirty="0" smtClean="0">
                <a:solidFill>
                  <a:prstClr val="black"/>
                </a:solidFill>
                <a:latin typeface="Arial" pitchFamily="34" charset="0"/>
              </a:rPr>
              <a:t>者が</a:t>
            </a:r>
            <a:r>
              <a:rPr lang="ja-JP" altLang="ja-JP" sz="1400" dirty="0">
                <a:solidFill>
                  <a:prstClr val="black"/>
                </a:solidFill>
                <a:latin typeface="Arial" pitchFamily="34" charset="0"/>
              </a:rPr>
              <a:t>多くなる</a:t>
            </a:r>
            <a:r>
              <a:rPr lang="ja-JP" altLang="ja-JP" sz="1400" dirty="0" smtClean="0">
                <a:solidFill>
                  <a:prstClr val="black"/>
                </a:solidFill>
                <a:latin typeface="Arial" pitchFamily="34" charset="0"/>
              </a:rPr>
              <a:t>。</a:t>
            </a:r>
            <a:endParaRPr lang="en-US" altLang="ja-JP" sz="1400" dirty="0" smtClean="0">
              <a:solidFill>
                <a:prstClr val="black"/>
              </a:solidFill>
              <a:latin typeface="Arial" pitchFamily="34" charset="0"/>
            </a:endParaRPr>
          </a:p>
          <a:p>
            <a:pPr fontAlgn="base">
              <a:spcBef>
                <a:spcPct val="0"/>
              </a:spcBef>
              <a:spcAft>
                <a:spcPct val="0"/>
              </a:spcAft>
            </a:pPr>
            <a:r>
              <a:rPr lang="ja-JP" altLang="ja-JP" sz="1400" dirty="0" smtClean="0">
                <a:solidFill>
                  <a:prstClr val="black"/>
                </a:solidFill>
                <a:latin typeface="Arial" pitchFamily="34" charset="0"/>
              </a:rPr>
              <a:t>○</a:t>
            </a:r>
            <a:r>
              <a:rPr lang="ja-JP" altLang="en-US" sz="1400" dirty="0" smtClean="0">
                <a:solidFill>
                  <a:prstClr val="black"/>
                </a:solidFill>
                <a:latin typeface="Arial" pitchFamily="34" charset="0"/>
              </a:rPr>
              <a:t>　</a:t>
            </a:r>
            <a:r>
              <a:rPr lang="ja-JP" altLang="ja-JP" sz="1400" dirty="0" smtClean="0">
                <a:solidFill>
                  <a:prstClr val="black"/>
                </a:solidFill>
                <a:latin typeface="Arial" pitchFamily="34" charset="0"/>
              </a:rPr>
              <a:t>施設</a:t>
            </a:r>
            <a:r>
              <a:rPr lang="ja-JP" altLang="ja-JP" sz="1400" dirty="0">
                <a:solidFill>
                  <a:prstClr val="black"/>
                </a:solidFill>
                <a:latin typeface="Arial" pitchFamily="34" charset="0"/>
              </a:rPr>
              <a:t>・居住系サービスについては、要介護度別の平均費用で見ると</a:t>
            </a:r>
            <a:r>
              <a:rPr lang="ja-JP" altLang="ja-JP" sz="1400" dirty="0" smtClean="0">
                <a:solidFill>
                  <a:prstClr val="black"/>
                </a:solidFill>
                <a:latin typeface="Arial" pitchFamily="34" charset="0"/>
              </a:rPr>
              <a:t>、ほとんど</a:t>
            </a:r>
            <a:r>
              <a:rPr lang="ja-JP" altLang="ja-JP" sz="1400" dirty="0">
                <a:solidFill>
                  <a:prstClr val="black"/>
                </a:solidFill>
                <a:latin typeface="Arial" pitchFamily="34" charset="0"/>
              </a:rPr>
              <a:t>の入所者が高額介護サービス費に</a:t>
            </a:r>
            <a:r>
              <a:rPr lang="ja-JP" altLang="ja-JP" sz="1400" dirty="0" smtClean="0">
                <a:solidFill>
                  <a:prstClr val="black"/>
                </a:solidFill>
                <a:latin typeface="Arial" pitchFamily="34" charset="0"/>
              </a:rPr>
              <a:t>該当</a:t>
            </a:r>
            <a:endParaRPr lang="en-US" altLang="ja-JP" sz="1400" dirty="0" smtClean="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　</a:t>
            </a:r>
            <a:r>
              <a:rPr lang="ja-JP" altLang="ja-JP" sz="1400" dirty="0" smtClean="0">
                <a:solidFill>
                  <a:prstClr val="black"/>
                </a:solidFill>
                <a:latin typeface="Arial" pitchFamily="34" charset="0"/>
              </a:rPr>
              <a:t>すること</a:t>
            </a:r>
            <a:r>
              <a:rPr lang="ja-JP" altLang="en-US" sz="1400" dirty="0" smtClean="0">
                <a:solidFill>
                  <a:prstClr val="black"/>
                </a:solidFill>
                <a:latin typeface="Arial" pitchFamily="34" charset="0"/>
              </a:rPr>
              <a:t>となって</a:t>
            </a:r>
            <a:r>
              <a:rPr lang="ja-JP" altLang="ja-JP" sz="1400" dirty="0" smtClean="0">
                <a:solidFill>
                  <a:prstClr val="black"/>
                </a:solidFill>
                <a:latin typeface="Arial" pitchFamily="34" charset="0"/>
              </a:rPr>
              <a:t>負担</a:t>
            </a:r>
            <a:r>
              <a:rPr lang="ja-JP" altLang="ja-JP" sz="1400" dirty="0">
                <a:solidFill>
                  <a:prstClr val="black"/>
                </a:solidFill>
                <a:latin typeface="Arial" pitchFamily="34" charset="0"/>
              </a:rPr>
              <a:t>の伸びが抑えられる</a:t>
            </a:r>
            <a:r>
              <a:rPr lang="ja-JP" altLang="ja-JP" sz="1400" dirty="0" smtClean="0">
                <a:solidFill>
                  <a:prstClr val="black"/>
                </a:solidFill>
                <a:latin typeface="Arial" pitchFamily="34" charset="0"/>
              </a:rPr>
              <a:t>。</a:t>
            </a:r>
            <a:endParaRPr lang="ja-JP" altLang="ja-JP" sz="1400" dirty="0">
              <a:solidFill>
                <a:prstClr val="black"/>
              </a:solidFill>
              <a:latin typeface="Arial" pitchFamily="34" charset="0"/>
            </a:endParaRPr>
          </a:p>
        </p:txBody>
      </p:sp>
      <p:sp>
        <p:nvSpPr>
          <p:cNvPr id="8" name="テキスト ボックス 7"/>
          <p:cNvSpPr txBox="1"/>
          <p:nvPr/>
        </p:nvSpPr>
        <p:spPr>
          <a:xfrm>
            <a:off x="422938" y="3410554"/>
            <a:ext cx="9217412" cy="369332"/>
          </a:xfrm>
          <a:prstGeom prst="rect">
            <a:avLst/>
          </a:prstGeom>
          <a:noFill/>
        </p:spPr>
        <p:txBody>
          <a:bodyPr wrap="square" rtlCol="0">
            <a:spAutoFit/>
          </a:bodyPr>
          <a:lstStyle/>
          <a:p>
            <a:pPr fontAlgn="base">
              <a:spcBef>
                <a:spcPct val="0"/>
              </a:spcBef>
              <a:spcAft>
                <a:spcPct val="0"/>
              </a:spcAft>
            </a:pPr>
            <a:r>
              <a:rPr lang="ja-JP" altLang="en-US" dirty="0">
                <a:solidFill>
                  <a:prstClr val="black"/>
                </a:solidFill>
                <a:latin typeface="Arial" pitchFamily="34" charset="0"/>
              </a:rPr>
              <a:t>②</a:t>
            </a:r>
            <a:r>
              <a:rPr lang="ja-JP" altLang="en-US" dirty="0" smtClean="0">
                <a:solidFill>
                  <a:prstClr val="black"/>
                </a:solidFill>
                <a:latin typeface="Arial" pitchFamily="34" charset="0"/>
              </a:rPr>
              <a:t>　施設・居住系サービスの１月当たり平均費用</a:t>
            </a:r>
            <a:r>
              <a:rPr lang="ja-JP" altLang="en-US" dirty="0">
                <a:solidFill>
                  <a:prstClr val="black"/>
                </a:solidFill>
                <a:latin typeface="Arial" pitchFamily="34" charset="0"/>
              </a:rPr>
              <a:t>額</a:t>
            </a:r>
            <a:r>
              <a:rPr lang="ja-JP" altLang="en-US" dirty="0" smtClean="0">
                <a:solidFill>
                  <a:prstClr val="black"/>
                </a:solidFill>
                <a:latin typeface="Arial" pitchFamily="34" charset="0"/>
              </a:rPr>
              <a:t>と高額介護サービス費　　　　　</a:t>
            </a:r>
            <a:r>
              <a:rPr lang="ja-JP" altLang="en-US" sz="1400" dirty="0" smtClean="0">
                <a:solidFill>
                  <a:prstClr val="black"/>
                </a:solidFill>
                <a:latin typeface="Arial" pitchFamily="34" charset="0"/>
              </a:rPr>
              <a:t>　単位：千円　</a:t>
            </a:r>
            <a:endParaRPr lang="en-US" altLang="ja-JP" sz="1400" dirty="0" smtClean="0">
              <a:solidFill>
                <a:prstClr val="black"/>
              </a:solidFill>
              <a:latin typeface="Arial"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2062744066"/>
              </p:ext>
            </p:extLst>
          </p:nvPr>
        </p:nvGraphicFramePr>
        <p:xfrm>
          <a:off x="848518" y="3896196"/>
          <a:ext cx="8208576" cy="2192640"/>
        </p:xfrm>
        <a:graphic>
          <a:graphicData uri="http://schemas.openxmlformats.org/drawingml/2006/table">
            <a:tbl>
              <a:tblPr firstRow="1" bandRow="1">
                <a:tableStyleId>{5940675A-B579-460E-94D1-54222C63F5DA}</a:tableStyleId>
              </a:tblPr>
              <a:tblGrid>
                <a:gridCol w="1368096"/>
                <a:gridCol w="1368096"/>
                <a:gridCol w="1368096"/>
                <a:gridCol w="1368096"/>
                <a:gridCol w="1368096"/>
                <a:gridCol w="1368096"/>
              </a:tblGrid>
              <a:tr h="370840">
                <a:tc>
                  <a:txBody>
                    <a:bodyPr/>
                    <a:lstStyle/>
                    <a:p>
                      <a:endParaRPr kumimoji="1" lang="ja-JP" altLang="en-US" dirty="0"/>
                    </a:p>
                  </a:txBody>
                  <a:tcPr/>
                </a:tc>
                <a:tc>
                  <a:txBody>
                    <a:bodyPr/>
                    <a:lstStyle/>
                    <a:p>
                      <a:pPr algn="ctr"/>
                      <a:r>
                        <a:rPr kumimoji="1" lang="ja-JP" altLang="en-US" dirty="0" smtClean="0"/>
                        <a:t>要介護１</a:t>
                      </a:r>
                      <a:endParaRPr kumimoji="1" lang="ja-JP" altLang="en-US" dirty="0"/>
                    </a:p>
                  </a:txBody>
                  <a:tcPr/>
                </a:tc>
                <a:tc>
                  <a:txBody>
                    <a:bodyPr/>
                    <a:lstStyle/>
                    <a:p>
                      <a:pPr algn="ctr"/>
                      <a:r>
                        <a:rPr kumimoji="1" lang="ja-JP" altLang="en-US" dirty="0" smtClean="0"/>
                        <a:t>要介護２</a:t>
                      </a:r>
                      <a:endParaRPr kumimoji="1" lang="ja-JP" altLang="en-US" dirty="0"/>
                    </a:p>
                  </a:txBody>
                  <a:tcPr/>
                </a:tc>
                <a:tc>
                  <a:txBody>
                    <a:bodyPr/>
                    <a:lstStyle/>
                    <a:p>
                      <a:pPr algn="ctr"/>
                      <a:r>
                        <a:rPr kumimoji="1" lang="ja-JP" altLang="en-US" dirty="0" smtClean="0"/>
                        <a:t>要介護３</a:t>
                      </a:r>
                      <a:endParaRPr kumimoji="1" lang="ja-JP" altLang="en-US" dirty="0"/>
                    </a:p>
                  </a:txBody>
                  <a:tcPr/>
                </a:tc>
                <a:tc>
                  <a:txBody>
                    <a:bodyPr/>
                    <a:lstStyle/>
                    <a:p>
                      <a:pPr algn="ctr"/>
                      <a:r>
                        <a:rPr kumimoji="1" lang="ja-JP" altLang="en-US" dirty="0" smtClean="0"/>
                        <a:t>要介護４</a:t>
                      </a:r>
                      <a:endParaRPr kumimoji="1" lang="ja-JP" altLang="en-US" dirty="0"/>
                    </a:p>
                  </a:txBody>
                  <a:tcPr/>
                </a:tc>
                <a:tc>
                  <a:txBody>
                    <a:bodyPr/>
                    <a:lstStyle/>
                    <a:p>
                      <a:pPr algn="ctr"/>
                      <a:r>
                        <a:rPr kumimoji="1" lang="ja-JP" altLang="en-US" dirty="0" smtClean="0"/>
                        <a:t>要介護５</a:t>
                      </a:r>
                      <a:endParaRPr kumimoji="1" lang="ja-JP" altLang="en-US" dirty="0"/>
                    </a:p>
                  </a:txBody>
                  <a:tcPr/>
                </a:tc>
              </a:tr>
              <a:tr h="370840">
                <a:tc>
                  <a:txBody>
                    <a:bodyPr/>
                    <a:lstStyle/>
                    <a:p>
                      <a:pPr algn="ctr"/>
                      <a:r>
                        <a:rPr kumimoji="1" lang="ja-JP" altLang="en-US" dirty="0" smtClean="0"/>
                        <a:t>特定</a:t>
                      </a:r>
                      <a:endParaRPr kumimoji="1" lang="ja-JP" altLang="en-US" dirty="0"/>
                    </a:p>
                  </a:txBody>
                  <a:tcPr anchor="ctr"/>
                </a:tc>
                <a:tc>
                  <a:txBody>
                    <a:bodyPr/>
                    <a:lstStyle/>
                    <a:p>
                      <a:pPr algn="r" fontAlgn="ctr"/>
                      <a:r>
                        <a:rPr lang="en-US" altLang="ja-JP" sz="1800" b="0" i="0" u="none" strike="noStrike" dirty="0">
                          <a:solidFill>
                            <a:srgbClr val="000000"/>
                          </a:solidFill>
                          <a:effectLst/>
                          <a:latin typeface="ＭＳ Ｐゴシック"/>
                        </a:rPr>
                        <a:t>171.3</a:t>
                      </a:r>
                    </a:p>
                  </a:txBody>
                  <a:tcPr marL="9525" marR="9525" marT="9525" marB="0" anchor="ctr"/>
                </a:tc>
                <a:tc>
                  <a:txBody>
                    <a:bodyPr/>
                    <a:lstStyle/>
                    <a:p>
                      <a:pPr algn="r" fontAlgn="ctr"/>
                      <a:r>
                        <a:rPr lang="en-US" altLang="ja-JP" sz="1800" b="0" i="0" u="none" strike="noStrike" dirty="0">
                          <a:solidFill>
                            <a:srgbClr val="000000"/>
                          </a:solidFill>
                          <a:effectLst/>
                          <a:latin typeface="ＭＳ Ｐゴシック"/>
                        </a:rPr>
                        <a:t>193</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214.5</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235.6</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257.1</a:t>
                      </a:r>
                    </a:p>
                  </a:txBody>
                  <a:tcPr marL="9525" marR="9525" marT="9525" marB="0" anchor="ctr">
                    <a:pattFill prst="pct25">
                      <a:fgClr>
                        <a:schemeClr val="bg1">
                          <a:lumMod val="65000"/>
                        </a:schemeClr>
                      </a:fgClr>
                      <a:bgClr>
                        <a:schemeClr val="bg1"/>
                      </a:bgClr>
                    </a:pattFill>
                  </a:tcPr>
                </a:tc>
              </a:tr>
              <a:tr h="338440">
                <a:tc>
                  <a:txBody>
                    <a:bodyPr/>
                    <a:lstStyle/>
                    <a:p>
                      <a:pPr algn="ctr"/>
                      <a:r>
                        <a:rPr kumimoji="1" lang="ja-JP" altLang="en-US" sz="1400" dirty="0" smtClean="0"/>
                        <a:t>グループホーム</a:t>
                      </a:r>
                      <a:endParaRPr kumimoji="1" lang="ja-JP" altLang="en-US" sz="1400" dirty="0"/>
                    </a:p>
                  </a:txBody>
                  <a:tcPr anchor="ctr"/>
                </a:tc>
                <a:tc>
                  <a:txBody>
                    <a:bodyPr/>
                    <a:lstStyle/>
                    <a:p>
                      <a:pPr algn="r" fontAlgn="ctr"/>
                      <a:r>
                        <a:rPr lang="en-US" altLang="ja-JP" sz="1800" b="0" i="0" u="none" strike="noStrike" dirty="0">
                          <a:solidFill>
                            <a:srgbClr val="000000"/>
                          </a:solidFill>
                          <a:effectLst/>
                          <a:latin typeface="ＭＳ Ｐゴシック"/>
                        </a:rPr>
                        <a:t>262</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268.5</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273.6</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277</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283.3</a:t>
                      </a:r>
                    </a:p>
                  </a:txBody>
                  <a:tcPr marL="9525" marR="9525" marT="9525" marB="0" anchor="ctr">
                    <a:pattFill prst="pct25">
                      <a:fgClr>
                        <a:schemeClr val="bg1">
                          <a:lumMod val="65000"/>
                        </a:schemeClr>
                      </a:fgClr>
                      <a:bgClr>
                        <a:schemeClr val="bg1"/>
                      </a:bgClr>
                    </a:pattFill>
                  </a:tcPr>
                </a:tc>
              </a:tr>
              <a:tr h="370840">
                <a:tc>
                  <a:txBody>
                    <a:bodyPr/>
                    <a:lstStyle/>
                    <a:p>
                      <a:pPr algn="ctr"/>
                      <a:r>
                        <a:rPr kumimoji="1" lang="ja-JP" altLang="en-US" dirty="0" smtClean="0"/>
                        <a:t>特養</a:t>
                      </a:r>
                      <a:endParaRPr kumimoji="1" lang="ja-JP" altLang="en-US" dirty="0"/>
                    </a:p>
                  </a:txBody>
                  <a:tcPr anchor="ctr"/>
                </a:tc>
                <a:tc>
                  <a:txBody>
                    <a:bodyPr/>
                    <a:lstStyle/>
                    <a:p>
                      <a:pPr algn="r" fontAlgn="ctr"/>
                      <a:r>
                        <a:rPr lang="en-US" altLang="ja-JP" sz="1800" b="0" i="0" u="none" strike="noStrike" dirty="0">
                          <a:solidFill>
                            <a:srgbClr val="000000"/>
                          </a:solidFill>
                          <a:effectLst/>
                          <a:latin typeface="ＭＳ Ｐゴシック"/>
                        </a:rPr>
                        <a:t>218.3</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240</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258.9</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279.8</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298.5</a:t>
                      </a:r>
                    </a:p>
                  </a:txBody>
                  <a:tcPr marL="9525" marR="9525" marT="9525" marB="0" anchor="ctr">
                    <a:pattFill prst="pct25">
                      <a:fgClr>
                        <a:schemeClr val="bg1">
                          <a:lumMod val="65000"/>
                        </a:schemeClr>
                      </a:fgClr>
                      <a:bgClr>
                        <a:schemeClr val="bg1"/>
                      </a:bgClr>
                    </a:pattFill>
                  </a:tcPr>
                </a:tc>
              </a:tr>
              <a:tr h="370840">
                <a:tc>
                  <a:txBody>
                    <a:bodyPr/>
                    <a:lstStyle/>
                    <a:p>
                      <a:pPr algn="ctr"/>
                      <a:r>
                        <a:rPr kumimoji="1" lang="ja-JP" altLang="en-US" dirty="0" smtClean="0"/>
                        <a:t>老健</a:t>
                      </a:r>
                      <a:endParaRPr kumimoji="1" lang="ja-JP" altLang="en-US" dirty="0"/>
                    </a:p>
                  </a:txBody>
                  <a:tcPr anchor="ctr"/>
                </a:tc>
                <a:tc>
                  <a:txBody>
                    <a:bodyPr/>
                    <a:lstStyle/>
                    <a:p>
                      <a:pPr algn="r" fontAlgn="ctr"/>
                      <a:r>
                        <a:rPr lang="en-US" altLang="ja-JP" sz="1800" b="0" i="0" u="none" strike="noStrike" dirty="0">
                          <a:solidFill>
                            <a:srgbClr val="000000"/>
                          </a:solidFill>
                          <a:effectLst/>
                          <a:latin typeface="ＭＳ Ｐゴシック"/>
                        </a:rPr>
                        <a:t>258.7</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275</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290.9</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305.4</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319.8</a:t>
                      </a:r>
                    </a:p>
                  </a:txBody>
                  <a:tcPr marL="9525" marR="9525" marT="9525" marB="0" anchor="ctr">
                    <a:pattFill prst="pct25">
                      <a:fgClr>
                        <a:schemeClr val="bg1">
                          <a:lumMod val="65000"/>
                        </a:schemeClr>
                      </a:fgClr>
                      <a:bgClr>
                        <a:schemeClr val="bg1"/>
                      </a:bgClr>
                    </a:pattFill>
                  </a:tcPr>
                </a:tc>
              </a:tr>
              <a:tr h="370840">
                <a:tc>
                  <a:txBody>
                    <a:bodyPr/>
                    <a:lstStyle/>
                    <a:p>
                      <a:pPr algn="ctr"/>
                      <a:r>
                        <a:rPr kumimoji="1" lang="ja-JP" altLang="en-US" dirty="0" smtClean="0"/>
                        <a:t>介護療養</a:t>
                      </a:r>
                      <a:endParaRPr kumimoji="1" lang="ja-JP" altLang="en-US" dirty="0"/>
                    </a:p>
                  </a:txBody>
                  <a:tcPr/>
                </a:tc>
                <a:tc>
                  <a:txBody>
                    <a:bodyPr/>
                    <a:lstStyle/>
                    <a:p>
                      <a:pPr algn="r" fontAlgn="ctr"/>
                      <a:r>
                        <a:rPr lang="en-US" altLang="ja-JP" sz="1800" b="0" i="0" u="none" strike="noStrike" dirty="0">
                          <a:solidFill>
                            <a:srgbClr val="000000"/>
                          </a:solidFill>
                          <a:effectLst/>
                          <a:latin typeface="ＭＳ Ｐゴシック"/>
                        </a:rPr>
                        <a:t>247.8</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284.7</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350.7</a:t>
                      </a:r>
                    </a:p>
                  </a:txBody>
                  <a:tcPr marL="9525" marR="9525" marT="9525" marB="0" anchor="ctr">
                    <a:pattFill prst="pct25">
                      <a:fgClr>
                        <a:schemeClr val="bg1">
                          <a:lumMod val="65000"/>
                        </a:schemeClr>
                      </a:fgClr>
                      <a:bgClr>
                        <a:schemeClr val="bg1"/>
                      </a:bgClr>
                    </a:pattFill>
                  </a:tcPr>
                </a:tc>
                <a:tc>
                  <a:txBody>
                    <a:bodyPr/>
                    <a:lstStyle/>
                    <a:p>
                      <a:pPr algn="r" fontAlgn="ctr"/>
                      <a:r>
                        <a:rPr lang="en-US" altLang="ja-JP" sz="1800" b="0" i="0" u="none" strike="noStrike" dirty="0">
                          <a:solidFill>
                            <a:srgbClr val="000000"/>
                          </a:solidFill>
                          <a:effectLst/>
                          <a:latin typeface="ＭＳ Ｐゴシック"/>
                        </a:rPr>
                        <a:t>386.5</a:t>
                      </a:r>
                    </a:p>
                  </a:txBody>
                  <a:tcPr marL="9525" marR="9525" marT="9525" marB="0" anchor="ctr">
                    <a:solidFill>
                      <a:schemeClr val="accent1">
                        <a:lumMod val="60000"/>
                        <a:lumOff val="40000"/>
                      </a:schemeClr>
                    </a:solidFill>
                  </a:tcPr>
                </a:tc>
                <a:tc>
                  <a:txBody>
                    <a:bodyPr/>
                    <a:lstStyle/>
                    <a:p>
                      <a:pPr algn="r" fontAlgn="ctr"/>
                      <a:r>
                        <a:rPr lang="en-US" altLang="ja-JP" sz="1800" b="0" i="0" u="none" strike="noStrike" dirty="0">
                          <a:solidFill>
                            <a:srgbClr val="000000"/>
                          </a:solidFill>
                          <a:effectLst/>
                          <a:latin typeface="ＭＳ Ｐゴシック"/>
                        </a:rPr>
                        <a:t>414.3</a:t>
                      </a:r>
                    </a:p>
                  </a:txBody>
                  <a:tcPr marL="9525" marR="9525" marT="9525" marB="0" anchor="ctr">
                    <a:solidFill>
                      <a:schemeClr val="accent1">
                        <a:lumMod val="60000"/>
                        <a:lumOff val="40000"/>
                      </a:schemeClr>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123621079"/>
              </p:ext>
            </p:extLst>
          </p:nvPr>
        </p:nvGraphicFramePr>
        <p:xfrm>
          <a:off x="186050" y="1899692"/>
          <a:ext cx="9591491" cy="1356360"/>
        </p:xfrm>
        <a:graphic>
          <a:graphicData uri="http://schemas.openxmlformats.org/drawingml/2006/table">
            <a:tbl>
              <a:tblPr firstRow="1" bandRow="1">
                <a:tableStyleId>{5940675A-B579-460E-94D1-54222C63F5DA}</a:tableStyleId>
              </a:tblPr>
              <a:tblGrid>
                <a:gridCol w="2060116"/>
                <a:gridCol w="1461058"/>
                <a:gridCol w="1461058"/>
                <a:gridCol w="1607163"/>
                <a:gridCol w="1607163"/>
                <a:gridCol w="1394933"/>
              </a:tblGrid>
              <a:tr h="292799">
                <a:tc>
                  <a:txBody>
                    <a:bodyPr/>
                    <a:lstStyle/>
                    <a:p>
                      <a:pPr algn="ctr"/>
                      <a:endParaRPr kumimoji="1" lang="ja-JP" altLang="en-US" sz="1400" dirty="0"/>
                    </a:p>
                  </a:txBody>
                  <a:tcPr/>
                </a:tc>
                <a:tc>
                  <a:txBody>
                    <a:bodyPr/>
                    <a:lstStyle/>
                    <a:p>
                      <a:pPr algn="ctr"/>
                      <a:r>
                        <a:rPr kumimoji="1" lang="ja-JP" altLang="en-US" dirty="0" smtClean="0"/>
                        <a:t>要介護１</a:t>
                      </a:r>
                      <a:endParaRPr kumimoji="1" lang="ja-JP" altLang="en-US" dirty="0"/>
                    </a:p>
                  </a:txBody>
                  <a:tcPr/>
                </a:tc>
                <a:tc>
                  <a:txBody>
                    <a:bodyPr/>
                    <a:lstStyle/>
                    <a:p>
                      <a:pPr algn="ctr"/>
                      <a:r>
                        <a:rPr kumimoji="1" lang="ja-JP" altLang="en-US" dirty="0" smtClean="0"/>
                        <a:t>要介護２</a:t>
                      </a:r>
                      <a:endParaRPr kumimoji="1" lang="ja-JP" altLang="en-US" dirty="0"/>
                    </a:p>
                  </a:txBody>
                  <a:tcPr/>
                </a:tc>
                <a:tc>
                  <a:txBody>
                    <a:bodyPr/>
                    <a:lstStyle/>
                    <a:p>
                      <a:pPr algn="ctr"/>
                      <a:r>
                        <a:rPr kumimoji="1" lang="ja-JP" altLang="en-US" dirty="0" smtClean="0"/>
                        <a:t>要介護３</a:t>
                      </a:r>
                      <a:endParaRPr kumimoji="1" lang="ja-JP" altLang="en-US" dirty="0"/>
                    </a:p>
                  </a:txBody>
                  <a:tcPr/>
                </a:tc>
                <a:tc>
                  <a:txBody>
                    <a:bodyPr/>
                    <a:lstStyle/>
                    <a:p>
                      <a:pPr algn="ctr"/>
                      <a:r>
                        <a:rPr kumimoji="1" lang="ja-JP" altLang="en-US" dirty="0" smtClean="0"/>
                        <a:t>要介護４</a:t>
                      </a:r>
                      <a:endParaRPr kumimoji="1" lang="ja-JP" altLang="en-US" dirty="0"/>
                    </a:p>
                  </a:txBody>
                  <a:tcPr/>
                </a:tc>
                <a:tc>
                  <a:txBody>
                    <a:bodyPr/>
                    <a:lstStyle/>
                    <a:p>
                      <a:pPr algn="ctr"/>
                      <a:r>
                        <a:rPr kumimoji="1" lang="ja-JP" altLang="en-US" dirty="0" smtClean="0"/>
                        <a:t>要介護５</a:t>
                      </a:r>
                      <a:endParaRPr kumimoji="1" lang="ja-JP" altLang="en-US" dirty="0"/>
                    </a:p>
                  </a:txBody>
                  <a:tcPr/>
                </a:tc>
              </a:tr>
              <a:tr h="329099">
                <a:tc>
                  <a:txBody>
                    <a:bodyPr/>
                    <a:lstStyle/>
                    <a:p>
                      <a:pPr algn="ctr"/>
                      <a:r>
                        <a:rPr kumimoji="1" lang="ja-JP" altLang="en-US" sz="1200" dirty="0" smtClean="0"/>
                        <a:t>平均的な利用者負担額の</a:t>
                      </a:r>
                      <a:endParaRPr kumimoji="1" lang="en-US" altLang="ja-JP" sz="1200" dirty="0" smtClean="0"/>
                    </a:p>
                    <a:p>
                      <a:pPr algn="ctr"/>
                      <a:r>
                        <a:rPr kumimoji="1" lang="ja-JP" altLang="en-US" sz="1200" dirty="0" smtClean="0"/>
                        <a:t>変化</a:t>
                      </a:r>
                      <a:endParaRPr kumimoji="1" lang="ja-JP" altLang="en-US" sz="1200" dirty="0"/>
                    </a:p>
                  </a:txBody>
                  <a:tcPr anchor="ctr"/>
                </a:tc>
                <a:tc>
                  <a:txBody>
                    <a:bodyPr/>
                    <a:lstStyle/>
                    <a:p>
                      <a:pPr algn="l"/>
                      <a:r>
                        <a:rPr kumimoji="1" lang="ja-JP" altLang="en-US" sz="1600" dirty="0" smtClean="0"/>
                        <a:t>約</a:t>
                      </a:r>
                      <a:r>
                        <a:rPr kumimoji="1" lang="en-US" altLang="ja-JP" sz="1600" dirty="0" smtClean="0"/>
                        <a:t>7,700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15,400</a:t>
                      </a:r>
                      <a:r>
                        <a:rPr kumimoji="1" lang="ja-JP" altLang="en-US" sz="1600" dirty="0" smtClean="0"/>
                        <a:t>円</a:t>
                      </a:r>
                      <a:endParaRPr kumimoji="1" lang="ja-JP" altLang="en-US" sz="1600" dirty="0"/>
                    </a:p>
                  </a:txBody>
                  <a:tcPr/>
                </a:tc>
                <a:tc>
                  <a:txBody>
                    <a:bodyPr/>
                    <a:lstStyle/>
                    <a:p>
                      <a:pPr algn="l"/>
                      <a:r>
                        <a:rPr kumimoji="1" lang="ja-JP" altLang="en-US" sz="1600" dirty="0" smtClean="0"/>
                        <a:t>約</a:t>
                      </a:r>
                      <a:r>
                        <a:rPr kumimoji="1" lang="en-US" altLang="ja-JP" sz="1600" dirty="0" smtClean="0"/>
                        <a:t>10,000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20,000</a:t>
                      </a:r>
                      <a:r>
                        <a:rPr kumimoji="1" lang="ja-JP" altLang="en-US" sz="1600" dirty="0" smtClean="0"/>
                        <a:t>円</a:t>
                      </a:r>
                    </a:p>
                  </a:txBody>
                  <a:tcPr/>
                </a:tc>
                <a:tc>
                  <a:txBody>
                    <a:bodyPr/>
                    <a:lstStyle/>
                    <a:p>
                      <a:pPr algn="l"/>
                      <a:r>
                        <a:rPr kumimoji="1" lang="ja-JP" altLang="en-US" sz="1600" dirty="0" smtClean="0"/>
                        <a:t>約</a:t>
                      </a:r>
                      <a:r>
                        <a:rPr kumimoji="1" lang="en-US" altLang="ja-JP" sz="1600" dirty="0" smtClean="0"/>
                        <a:t>14,000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28,000</a:t>
                      </a:r>
                      <a:r>
                        <a:rPr kumimoji="1" lang="ja-JP" altLang="en-US" sz="1600" dirty="0" smtClean="0"/>
                        <a:t>円</a:t>
                      </a:r>
                    </a:p>
                  </a:txBody>
                  <a:tcPr/>
                </a:tc>
                <a:tc>
                  <a:txBody>
                    <a:bodyPr/>
                    <a:lstStyle/>
                    <a:p>
                      <a:pPr algn="l"/>
                      <a:r>
                        <a:rPr kumimoji="1" lang="ja-JP" altLang="en-US" sz="1600" dirty="0" smtClean="0"/>
                        <a:t>約</a:t>
                      </a:r>
                      <a:r>
                        <a:rPr kumimoji="1" lang="en-US" altLang="ja-JP" sz="1600" dirty="0" smtClean="0"/>
                        <a:t>17,000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34,000</a:t>
                      </a:r>
                      <a:r>
                        <a:rPr kumimoji="1" lang="ja-JP" altLang="en-US" sz="1600" dirty="0" smtClean="0"/>
                        <a:t>円</a:t>
                      </a:r>
                    </a:p>
                  </a:txBody>
                  <a:tcPr/>
                </a:tc>
                <a:tc>
                  <a:txBody>
                    <a:bodyPr/>
                    <a:lstStyle/>
                    <a:p>
                      <a:pPr algn="l"/>
                      <a:r>
                        <a:rPr kumimoji="1" lang="ja-JP" altLang="en-US" sz="1600" dirty="0" smtClean="0"/>
                        <a:t>約</a:t>
                      </a:r>
                      <a:r>
                        <a:rPr kumimoji="1" lang="en-US" altLang="ja-JP" sz="1600" dirty="0" smtClean="0"/>
                        <a:t>21,000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37,200</a:t>
                      </a:r>
                      <a:r>
                        <a:rPr kumimoji="1" lang="ja-JP" altLang="en-US" sz="1600" dirty="0" smtClean="0"/>
                        <a:t>円</a:t>
                      </a:r>
                    </a:p>
                  </a:txBody>
                  <a:tcPr/>
                </a:tc>
              </a:tr>
              <a:tr h="329099">
                <a:tc>
                  <a:txBody>
                    <a:bodyPr/>
                    <a:lstStyle/>
                    <a:p>
                      <a:pPr algn="ctr"/>
                      <a:r>
                        <a:rPr kumimoji="1" lang="ja-JP" altLang="en-US" sz="1050" dirty="0" smtClean="0"/>
                        <a:t>高額介護サービス費（</a:t>
                      </a:r>
                      <a:r>
                        <a:rPr kumimoji="1" lang="en-US" altLang="ja-JP" sz="1050" dirty="0" smtClean="0"/>
                        <a:t>37,200</a:t>
                      </a:r>
                      <a:r>
                        <a:rPr kumimoji="1" lang="ja-JP" altLang="en-US" sz="1050" dirty="0" smtClean="0"/>
                        <a:t>円）に該当する割合（</a:t>
                      </a:r>
                      <a:r>
                        <a:rPr kumimoji="1" lang="en-US" altLang="ja-JP" sz="1050" dirty="0" smtClean="0"/>
                        <a:t>※</a:t>
                      </a:r>
                      <a:r>
                        <a:rPr kumimoji="1" lang="ja-JP" altLang="en-US" sz="1050" dirty="0" smtClean="0"/>
                        <a:t>）</a:t>
                      </a:r>
                      <a:endParaRPr kumimoji="1" lang="ja-JP" altLang="en-US" sz="1050" dirty="0"/>
                    </a:p>
                  </a:txBody>
                  <a:tcPr anchor="ctr"/>
                </a:tc>
                <a:tc>
                  <a:txBody>
                    <a:bodyPr/>
                    <a:lstStyle/>
                    <a:p>
                      <a:pPr algn="r"/>
                      <a:r>
                        <a:rPr kumimoji="1" lang="en-US" altLang="ja-JP" dirty="0" smtClean="0"/>
                        <a:t>0.5%</a:t>
                      </a:r>
                      <a:endParaRPr kumimoji="1" lang="ja-JP" altLang="en-US" dirty="0"/>
                    </a:p>
                  </a:txBody>
                  <a:tcPr/>
                </a:tc>
                <a:tc>
                  <a:txBody>
                    <a:bodyPr/>
                    <a:lstStyle/>
                    <a:p>
                      <a:pPr algn="r"/>
                      <a:r>
                        <a:rPr kumimoji="1" lang="en-US" altLang="ja-JP" dirty="0" smtClean="0"/>
                        <a:t>8.5%</a:t>
                      </a:r>
                      <a:endParaRPr kumimoji="1" lang="ja-JP" altLang="en-US" dirty="0"/>
                    </a:p>
                  </a:txBody>
                  <a:tcPr/>
                </a:tc>
                <a:tc>
                  <a:txBody>
                    <a:bodyPr/>
                    <a:lstStyle/>
                    <a:p>
                      <a:pPr algn="r"/>
                      <a:r>
                        <a:rPr kumimoji="1" lang="en-US" altLang="ja-JP" dirty="0" smtClean="0"/>
                        <a:t>37.8%</a:t>
                      </a:r>
                      <a:endParaRPr kumimoji="1" lang="ja-JP" altLang="en-US" dirty="0"/>
                    </a:p>
                  </a:txBody>
                  <a:tcPr/>
                </a:tc>
                <a:tc>
                  <a:txBody>
                    <a:bodyPr/>
                    <a:lstStyle/>
                    <a:p>
                      <a:pPr algn="r"/>
                      <a:r>
                        <a:rPr kumimoji="1" lang="en-US" altLang="ja-JP" dirty="0" smtClean="0"/>
                        <a:t>51.4%</a:t>
                      </a:r>
                      <a:endParaRPr kumimoji="1" lang="ja-JP" altLang="en-US" dirty="0"/>
                    </a:p>
                  </a:txBody>
                  <a:tcPr/>
                </a:tc>
                <a:tc>
                  <a:txBody>
                    <a:bodyPr/>
                    <a:lstStyle/>
                    <a:p>
                      <a:pPr algn="r"/>
                      <a:r>
                        <a:rPr kumimoji="1" lang="en-US" altLang="ja-JP" dirty="0" smtClean="0"/>
                        <a:t>62.1</a:t>
                      </a:r>
                      <a:r>
                        <a:rPr kumimoji="1" lang="ja-JP" altLang="en-US" dirty="0" smtClean="0"/>
                        <a:t>％</a:t>
                      </a:r>
                      <a:endParaRPr kumimoji="1" lang="ja-JP" altLang="en-US" dirty="0"/>
                    </a:p>
                  </a:txBody>
                  <a:tcPr/>
                </a:tc>
              </a:tr>
            </a:tbl>
          </a:graphicData>
        </a:graphic>
      </p:graphicFrame>
      <p:grpSp>
        <p:nvGrpSpPr>
          <p:cNvPr id="13" name="グループ化 12"/>
          <p:cNvGrpSpPr/>
          <p:nvPr/>
        </p:nvGrpSpPr>
        <p:grpSpPr>
          <a:xfrm>
            <a:off x="5119678" y="6254923"/>
            <a:ext cx="4945891" cy="338553"/>
            <a:chOff x="771836" y="6303031"/>
            <a:chExt cx="4945891" cy="338553"/>
          </a:xfrm>
        </p:grpSpPr>
        <p:sp>
          <p:nvSpPr>
            <p:cNvPr id="11" name="テキスト ボックス 10"/>
            <p:cNvSpPr txBox="1"/>
            <p:nvPr/>
          </p:nvSpPr>
          <p:spPr>
            <a:xfrm>
              <a:off x="994877" y="6303031"/>
              <a:ext cx="4722850" cy="276999"/>
            </a:xfrm>
            <a:prstGeom prst="rect">
              <a:avLst/>
            </a:prstGeom>
            <a:noFill/>
          </p:spPr>
          <p:txBody>
            <a:bodyPr wrap="square" rtlCol="0">
              <a:spAutoFit/>
            </a:bodyPr>
            <a:lstStyle/>
            <a:p>
              <a:pPr fontAlgn="base">
                <a:spcBef>
                  <a:spcPct val="0"/>
                </a:spcBef>
                <a:spcAft>
                  <a:spcPct val="0"/>
                </a:spcAft>
              </a:pPr>
              <a:r>
                <a:rPr lang="ja-JP" altLang="en-US" sz="1200" dirty="0" smtClean="0">
                  <a:solidFill>
                    <a:prstClr val="black"/>
                  </a:solidFill>
                  <a:latin typeface="Arial" pitchFamily="34" charset="0"/>
                </a:rPr>
                <a:t>　　　・・　</a:t>
              </a:r>
              <a:r>
                <a:rPr lang="en-US" altLang="ja-JP" sz="1200" dirty="0" smtClean="0">
                  <a:solidFill>
                    <a:prstClr val="black"/>
                  </a:solidFill>
                  <a:latin typeface="Arial" pitchFamily="34" charset="0"/>
                </a:rPr>
                <a:t>2</a:t>
              </a:r>
              <a:r>
                <a:rPr lang="ja-JP" altLang="en-US" sz="1200" dirty="0" smtClean="0">
                  <a:solidFill>
                    <a:prstClr val="black"/>
                  </a:solidFill>
                  <a:latin typeface="Arial" pitchFamily="34" charset="0"/>
                </a:rPr>
                <a:t>割負担となったときに高額介護サービス費（</a:t>
              </a:r>
              <a:r>
                <a:rPr lang="en-US" altLang="ja-JP" sz="1200" dirty="0" smtClean="0">
                  <a:solidFill>
                    <a:prstClr val="black"/>
                  </a:solidFill>
                  <a:latin typeface="Arial" pitchFamily="34" charset="0"/>
                </a:rPr>
                <a:t>37200</a:t>
              </a:r>
              <a:r>
                <a:rPr lang="ja-JP" altLang="en-US" sz="1200" dirty="0" smtClean="0">
                  <a:solidFill>
                    <a:prstClr val="black"/>
                  </a:solidFill>
                  <a:latin typeface="Arial" pitchFamily="34" charset="0"/>
                </a:rPr>
                <a:t>円）該当</a:t>
              </a:r>
              <a:endParaRPr lang="ja-JP" altLang="en-US" sz="1200" dirty="0">
                <a:solidFill>
                  <a:prstClr val="black"/>
                </a:solidFill>
                <a:latin typeface="Arial" pitchFamily="34" charset="0"/>
              </a:endParaRPr>
            </a:p>
          </p:txBody>
        </p:sp>
        <p:sp>
          <p:nvSpPr>
            <p:cNvPr id="12" name="正方形/長方形 11"/>
            <p:cNvSpPr/>
            <p:nvPr/>
          </p:nvSpPr>
          <p:spPr>
            <a:xfrm>
              <a:off x="771836" y="6317939"/>
              <a:ext cx="504056" cy="323645"/>
            </a:xfrm>
            <a:prstGeom prst="rect">
              <a:avLst/>
            </a:prstGeom>
            <a:pattFill prst="pct25">
              <a:fgClr>
                <a:schemeClr val="bg1">
                  <a:lumMod val="65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grpSp>
      <p:grpSp>
        <p:nvGrpSpPr>
          <p:cNvPr id="14" name="グループ化 13"/>
          <p:cNvGrpSpPr/>
          <p:nvPr/>
        </p:nvGrpSpPr>
        <p:grpSpPr>
          <a:xfrm>
            <a:off x="325380" y="6269831"/>
            <a:ext cx="4780295" cy="338553"/>
            <a:chOff x="771836" y="6303031"/>
            <a:chExt cx="4780295" cy="338553"/>
          </a:xfrm>
        </p:grpSpPr>
        <p:sp>
          <p:nvSpPr>
            <p:cNvPr id="15" name="テキスト ボックス 14"/>
            <p:cNvSpPr txBox="1"/>
            <p:nvPr/>
          </p:nvSpPr>
          <p:spPr>
            <a:xfrm>
              <a:off x="1015627" y="6303031"/>
              <a:ext cx="4536504" cy="276999"/>
            </a:xfrm>
            <a:prstGeom prst="rect">
              <a:avLst/>
            </a:prstGeom>
            <a:noFill/>
          </p:spPr>
          <p:txBody>
            <a:bodyPr wrap="square" rtlCol="0">
              <a:spAutoFit/>
            </a:bodyPr>
            <a:lstStyle/>
            <a:p>
              <a:pPr fontAlgn="base">
                <a:spcBef>
                  <a:spcPct val="0"/>
                </a:spcBef>
                <a:spcAft>
                  <a:spcPct val="0"/>
                </a:spcAft>
              </a:pPr>
              <a:r>
                <a:rPr lang="ja-JP" altLang="en-US" sz="1200" dirty="0" smtClean="0">
                  <a:solidFill>
                    <a:prstClr val="black"/>
                  </a:solidFill>
                  <a:latin typeface="Arial" pitchFamily="34" charset="0"/>
                </a:rPr>
                <a:t>　　　・・　</a:t>
              </a:r>
              <a:r>
                <a:rPr lang="ja-JP" altLang="en-US" sz="1200" dirty="0">
                  <a:solidFill>
                    <a:prstClr val="black"/>
                  </a:solidFill>
                  <a:latin typeface="Arial" pitchFamily="34" charset="0"/>
                </a:rPr>
                <a:t>１</a:t>
              </a:r>
              <a:r>
                <a:rPr lang="ja-JP" altLang="en-US" sz="1200" dirty="0" smtClean="0">
                  <a:solidFill>
                    <a:prstClr val="black"/>
                  </a:solidFill>
                  <a:latin typeface="Arial" pitchFamily="34" charset="0"/>
                </a:rPr>
                <a:t>割負担で高額介護サービス費（</a:t>
              </a:r>
              <a:r>
                <a:rPr lang="en-US" altLang="ja-JP" sz="1200" dirty="0" smtClean="0">
                  <a:solidFill>
                    <a:prstClr val="black"/>
                  </a:solidFill>
                  <a:latin typeface="Arial" pitchFamily="34" charset="0"/>
                </a:rPr>
                <a:t>37200</a:t>
              </a:r>
              <a:r>
                <a:rPr lang="ja-JP" altLang="en-US" sz="1200" dirty="0" smtClean="0">
                  <a:solidFill>
                    <a:prstClr val="black"/>
                  </a:solidFill>
                  <a:latin typeface="Arial" pitchFamily="34" charset="0"/>
                </a:rPr>
                <a:t>円）該当</a:t>
              </a:r>
              <a:endParaRPr lang="ja-JP" altLang="en-US" sz="1200" dirty="0">
                <a:solidFill>
                  <a:prstClr val="black"/>
                </a:solidFill>
                <a:latin typeface="Arial" pitchFamily="34" charset="0"/>
              </a:endParaRPr>
            </a:p>
          </p:txBody>
        </p:sp>
        <p:sp>
          <p:nvSpPr>
            <p:cNvPr id="16" name="正方形/長方形 15"/>
            <p:cNvSpPr/>
            <p:nvPr/>
          </p:nvSpPr>
          <p:spPr>
            <a:xfrm>
              <a:off x="771836" y="6317939"/>
              <a:ext cx="504056" cy="323645"/>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grpSp>
      <p:sp>
        <p:nvSpPr>
          <p:cNvPr id="17" name="テキスト ボックス 16"/>
          <p:cNvSpPr txBox="1"/>
          <p:nvPr/>
        </p:nvSpPr>
        <p:spPr>
          <a:xfrm>
            <a:off x="4347833" y="6581041"/>
            <a:ext cx="4786338" cy="276999"/>
          </a:xfrm>
          <a:prstGeom prst="rect">
            <a:avLst/>
          </a:prstGeom>
          <a:noFill/>
        </p:spPr>
        <p:txBody>
          <a:bodyPr wrap="square" rtlCol="0">
            <a:spAutoFit/>
          </a:bodyPr>
          <a:lstStyle/>
          <a:p>
            <a:pPr algn="r" fontAlgn="base">
              <a:spcBef>
                <a:spcPct val="0"/>
              </a:spcBef>
              <a:spcAft>
                <a:spcPct val="0"/>
              </a:spcAft>
            </a:pPr>
            <a:r>
              <a:rPr lang="ja-JP" altLang="en-US" sz="1200" dirty="0" smtClean="0">
                <a:solidFill>
                  <a:prstClr val="black"/>
                </a:solidFill>
                <a:latin typeface="Arial" pitchFamily="34" charset="0"/>
              </a:rPr>
              <a:t>出典：平成</a:t>
            </a:r>
            <a:r>
              <a:rPr lang="ja-JP" altLang="en-US" sz="1200" dirty="0">
                <a:solidFill>
                  <a:prstClr val="black"/>
                </a:solidFill>
                <a:latin typeface="Arial" pitchFamily="34" charset="0"/>
              </a:rPr>
              <a:t>２３</a:t>
            </a:r>
            <a:r>
              <a:rPr lang="ja-JP" altLang="en-US" sz="1200" dirty="0" smtClean="0">
                <a:solidFill>
                  <a:prstClr val="black"/>
                </a:solidFill>
                <a:latin typeface="Arial" pitchFamily="34" charset="0"/>
              </a:rPr>
              <a:t>年度介護給付費</a:t>
            </a:r>
            <a:r>
              <a:rPr lang="ja-JP" altLang="en-US" sz="1200" dirty="0">
                <a:solidFill>
                  <a:prstClr val="black"/>
                </a:solidFill>
                <a:latin typeface="Arial" pitchFamily="34" charset="0"/>
              </a:rPr>
              <a:t>実態</a:t>
            </a:r>
            <a:r>
              <a:rPr lang="ja-JP" altLang="en-US" sz="1200" dirty="0" smtClean="0">
                <a:solidFill>
                  <a:prstClr val="black"/>
                </a:solidFill>
                <a:latin typeface="Arial" pitchFamily="34" charset="0"/>
              </a:rPr>
              <a:t>調査</a:t>
            </a:r>
            <a:r>
              <a:rPr lang="ja-JP" altLang="en-US" sz="1200" dirty="0">
                <a:solidFill>
                  <a:prstClr val="black"/>
                </a:solidFill>
                <a:latin typeface="Arial" pitchFamily="34" charset="0"/>
              </a:rPr>
              <a:t>報告</a:t>
            </a:r>
            <a:r>
              <a:rPr lang="ja-JP" altLang="en-US" sz="1200" dirty="0" smtClean="0">
                <a:solidFill>
                  <a:prstClr val="black"/>
                </a:solidFill>
                <a:latin typeface="Arial" pitchFamily="34" charset="0"/>
              </a:rPr>
              <a:t>年報より作成</a:t>
            </a:r>
            <a:endParaRPr lang="ja-JP" altLang="en-US" sz="1200" dirty="0">
              <a:solidFill>
                <a:prstClr val="black"/>
              </a:solidFill>
              <a:latin typeface="Arial" pitchFamily="34" charset="0"/>
            </a:endParaRPr>
          </a:p>
        </p:txBody>
      </p:sp>
      <p:sp>
        <p:nvSpPr>
          <p:cNvPr id="19" name="テキスト ボックス 18"/>
          <p:cNvSpPr txBox="1"/>
          <p:nvPr/>
        </p:nvSpPr>
        <p:spPr>
          <a:xfrm>
            <a:off x="5187418" y="3251312"/>
            <a:ext cx="4536504" cy="261610"/>
          </a:xfrm>
          <a:prstGeom prst="rect">
            <a:avLst/>
          </a:prstGeom>
          <a:noFill/>
        </p:spPr>
        <p:txBody>
          <a:bodyPr wrap="square" rtlCol="0">
            <a:spAutoFit/>
          </a:bodyPr>
          <a:lstStyle/>
          <a:p>
            <a:pPr algn="r" fontAlgn="base">
              <a:spcBef>
                <a:spcPct val="0"/>
              </a:spcBef>
              <a:spcAft>
                <a:spcPct val="0"/>
              </a:spcAft>
            </a:pPr>
            <a:r>
              <a:rPr lang="en-US" altLang="ja-JP" sz="1100" dirty="0" smtClean="0">
                <a:solidFill>
                  <a:prstClr val="black"/>
                </a:solidFill>
                <a:latin typeface="Arial" pitchFamily="34" charset="0"/>
              </a:rPr>
              <a:t>※</a:t>
            </a:r>
            <a:r>
              <a:rPr lang="ja-JP" altLang="en-US" sz="1100" dirty="0" smtClean="0">
                <a:solidFill>
                  <a:prstClr val="black"/>
                </a:solidFill>
                <a:latin typeface="Arial" pitchFamily="34" charset="0"/>
              </a:rPr>
              <a:t>　</a:t>
            </a:r>
            <a:r>
              <a:rPr lang="en-US" altLang="ja-JP" sz="1100" dirty="0" smtClean="0">
                <a:solidFill>
                  <a:prstClr val="black"/>
                </a:solidFill>
                <a:latin typeface="Arial" pitchFamily="34" charset="0"/>
              </a:rPr>
              <a:t>19,000</a:t>
            </a:r>
            <a:r>
              <a:rPr lang="ja-JP" altLang="en-US" sz="1100" dirty="0" smtClean="0">
                <a:solidFill>
                  <a:prstClr val="black"/>
                </a:solidFill>
                <a:latin typeface="Arial" pitchFamily="34" charset="0"/>
              </a:rPr>
              <a:t>単位以上の者の割合</a:t>
            </a:r>
            <a:endParaRPr lang="ja-JP" altLang="en-US" sz="1100" dirty="0">
              <a:solidFill>
                <a:prstClr val="black"/>
              </a:solidFill>
              <a:latin typeface="Arial" pitchFamily="34" charset="0"/>
            </a:endParaRPr>
          </a:p>
        </p:txBody>
      </p:sp>
      <p:sp>
        <p:nvSpPr>
          <p:cNvPr id="18" name="正方形/長方形 17"/>
          <p:cNvSpPr/>
          <p:nvPr/>
        </p:nvSpPr>
        <p:spPr>
          <a:xfrm rot="5400000">
            <a:off x="-231575" y="6453336"/>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88246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2679" y="747648"/>
            <a:ext cx="9682026" cy="122474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72000" rtlCol="0" anchor="ctr">
            <a:spAutoFit/>
          </a:bodyPr>
          <a:lstStyle/>
          <a:p>
            <a:pPr marL="174625" indent="-174625" algn="just" fontAlgn="base">
              <a:spcBef>
                <a:spcPts val="300"/>
              </a:spcBef>
              <a:spcAft>
                <a:spcPct val="0"/>
              </a:spcAft>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a:t>
            </a:r>
            <a:r>
              <a:rPr lang="ja-JP" altLang="en-US" sz="1400" u="sng" dirty="0">
                <a:solidFill>
                  <a:prstClr val="black"/>
                </a:solidFill>
                <a:latin typeface="ＭＳ ゴシック" pitchFamily="49" charset="-128"/>
                <a:ea typeface="ＭＳ ゴシック" pitchFamily="49" charset="-128"/>
                <a:cs typeface="ＭＳ Ｐゴシック" pitchFamily="50" charset="-128"/>
              </a:rPr>
              <a:t>介護保険制度</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の高額</a:t>
            </a:r>
            <a:r>
              <a:rPr lang="ja-JP" altLang="en-US" sz="1400" u="sng" dirty="0">
                <a:solidFill>
                  <a:prstClr val="black"/>
                </a:solidFill>
                <a:latin typeface="ＭＳ ゴシック" pitchFamily="49" charset="-128"/>
                <a:ea typeface="ＭＳ ゴシック" pitchFamily="49" charset="-128"/>
                <a:cs typeface="ＭＳ Ｐゴシック" pitchFamily="50" charset="-128"/>
              </a:rPr>
              <a:t>介護サービス費</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の限度額は、制度創設時の医療保険の高額療養費の多数該当に合わせて設定</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されたが、</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医療保険における住民税課税世帯の基準は現在</a:t>
            </a:r>
            <a:r>
              <a:rPr lang="en-US" altLang="ja-JP" sz="1400" u="sng" dirty="0" smtClean="0">
                <a:solidFill>
                  <a:prstClr val="black"/>
                </a:solidFill>
                <a:latin typeface="ＭＳ ゴシック" pitchFamily="49" charset="-128"/>
                <a:ea typeface="ＭＳ ゴシック" pitchFamily="49" charset="-128"/>
                <a:cs typeface="ＭＳ Ｐゴシック" pitchFamily="50" charset="-128"/>
              </a:rPr>
              <a:t>37,200</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円から</a:t>
            </a:r>
            <a:r>
              <a:rPr lang="en-US" altLang="ja-JP" sz="1400" u="sng" dirty="0" smtClean="0">
                <a:solidFill>
                  <a:prstClr val="black"/>
                </a:solidFill>
                <a:latin typeface="ＭＳ ゴシック" pitchFamily="49" charset="-128"/>
                <a:ea typeface="ＭＳ ゴシック" pitchFamily="49" charset="-128"/>
                <a:cs typeface="ＭＳ Ｐゴシック" pitchFamily="50" charset="-128"/>
              </a:rPr>
              <a:t>44,400</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円に引き上げられており</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、高額介護サービス費の限度額の見直しも検討課題。</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marL="174625" indent="-174625" algn="just" fontAlgn="base">
              <a:spcBef>
                <a:spcPts val="300"/>
              </a:spcBef>
              <a:spcAft>
                <a:spcPct val="0"/>
              </a:spcAft>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要介護</a:t>
            </a:r>
            <a:r>
              <a:rPr lang="ja-JP" altLang="en-US" sz="1400" dirty="0">
                <a:solidFill>
                  <a:prstClr val="black"/>
                </a:solidFill>
                <a:latin typeface="ＭＳ ゴシック" pitchFamily="49" charset="-128"/>
                <a:ea typeface="ＭＳ ゴシック" pitchFamily="49" charset="-128"/>
                <a:cs typeface="ＭＳ Ｐゴシック" pitchFamily="50" charset="-128"/>
              </a:rPr>
              <a:t>状態</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が</a:t>
            </a:r>
            <a:r>
              <a:rPr lang="ja-JP" altLang="en-US" sz="1400" dirty="0">
                <a:solidFill>
                  <a:prstClr val="black"/>
                </a:solidFill>
                <a:latin typeface="ＭＳ ゴシック" pitchFamily="49" charset="-128"/>
                <a:ea typeface="ＭＳ ゴシック" pitchFamily="49" charset="-128"/>
                <a:cs typeface="ＭＳ Ｐゴシック" pitchFamily="50" charset="-128"/>
              </a:rPr>
              <a:t>長期に</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わたる</a:t>
            </a:r>
            <a:r>
              <a:rPr lang="ja-JP" altLang="en-US" sz="1400" dirty="0">
                <a:solidFill>
                  <a:prstClr val="black"/>
                </a:solidFill>
                <a:latin typeface="ＭＳ ゴシック" pitchFamily="49" charset="-128"/>
                <a:ea typeface="ＭＳ ゴシック" pitchFamily="49" charset="-128"/>
                <a:cs typeface="ＭＳ Ｐゴシック" pitchFamily="50" charset="-128"/>
              </a:rPr>
              <a:t>こと</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を踏まえ、引上げの対象は、２割負担とする</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一定以上所得者のうち更に一部の者に限定</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することとし、</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医療保険の現役並み所得に相当する者とする。</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0576003"/>
              </p:ext>
            </p:extLst>
          </p:nvPr>
        </p:nvGraphicFramePr>
        <p:xfrm>
          <a:off x="502147" y="2788670"/>
          <a:ext cx="6552000" cy="1952285"/>
        </p:xfrm>
        <a:graphic>
          <a:graphicData uri="http://schemas.openxmlformats.org/drawingml/2006/table">
            <a:tbl>
              <a:tblPr firstRow="1" bandRow="1">
                <a:tableStyleId>{5940675A-B579-460E-94D1-54222C63F5DA}</a:tableStyleId>
              </a:tblPr>
              <a:tblGrid>
                <a:gridCol w="3204000"/>
                <a:gridCol w="1368000"/>
                <a:gridCol w="1980000"/>
              </a:tblGrid>
              <a:tr h="214925">
                <a:tc rowSpan="2">
                  <a:txBody>
                    <a:bodyPr/>
                    <a:lstStyle/>
                    <a:p>
                      <a:endParaRPr kumimoji="1" lang="ja-JP" altLang="en-US" sz="1200" dirty="0"/>
                    </a:p>
                  </a:txBody>
                  <a:tcPr/>
                </a:tc>
                <a:tc>
                  <a:txBody>
                    <a:bodyPr/>
                    <a:lstStyle/>
                    <a:p>
                      <a:endParaRPr kumimoji="1" lang="ja-JP" altLang="en-US" sz="800" dirty="0"/>
                    </a:p>
                  </a:txBody>
                  <a:tcPr>
                    <a:lnR w="12700" cmpd="sng">
                      <a:noFill/>
                    </a:lnR>
                  </a:tcPr>
                </a:tc>
                <a:tc rowSpan="2">
                  <a:txBody>
                    <a:bodyPr/>
                    <a:lstStyle/>
                    <a:p>
                      <a:pPr algn="ctr"/>
                      <a:r>
                        <a:rPr kumimoji="1" lang="ja-JP" altLang="en-US" sz="1400" dirty="0" smtClean="0"/>
                        <a:t>自己負担限度額（現行）</a:t>
                      </a:r>
                      <a:endParaRPr kumimoji="1" lang="en-US" altLang="ja-JP" sz="1400" dirty="0" smtClean="0"/>
                    </a:p>
                    <a:p>
                      <a:pPr algn="ctr"/>
                      <a:r>
                        <a:rPr kumimoji="1" lang="ja-JP" altLang="en-US" sz="1400" dirty="0" smtClean="0"/>
                        <a:t>（世帯単位）</a:t>
                      </a:r>
                      <a:endParaRPr kumimoji="1" lang="ja-JP" altLang="en-US" sz="1400" dirty="0"/>
                    </a:p>
                  </a:txBody>
                  <a:tcPr>
                    <a:lnL w="12700" cmpd="sng">
                      <a:noFill/>
                    </a:lnL>
                  </a:tcPr>
                </a:tc>
              </a:tr>
              <a:tr h="252853">
                <a:tc vMerge="1">
                  <a:txBody>
                    <a:bodyPr/>
                    <a:lstStyle/>
                    <a:p>
                      <a:endParaRPr kumimoji="1" lang="ja-JP" altLang="en-US"/>
                    </a:p>
                  </a:txBody>
                  <a:tcPr/>
                </a:tc>
                <a:tc>
                  <a:txBody>
                    <a:bodyPr/>
                    <a:lstStyle/>
                    <a:p>
                      <a:pPr algn="ctr"/>
                      <a:r>
                        <a:rPr kumimoji="1" lang="ja-JP" altLang="en-US" sz="1400" dirty="0" smtClean="0"/>
                        <a:t>外来（個人ごと）</a:t>
                      </a:r>
                      <a:endParaRPr kumimoji="1" lang="ja-JP" altLang="en-US" sz="1400" dirty="0"/>
                    </a:p>
                  </a:txBody>
                  <a:tcPr/>
                </a:tc>
                <a:tc vMerge="1">
                  <a:txBody>
                    <a:bodyPr/>
                    <a:lstStyle/>
                    <a:p>
                      <a:endParaRPr kumimoji="1" lang="ja-JP" altLang="en-US" dirty="0"/>
                    </a:p>
                  </a:txBody>
                  <a:tcPr/>
                </a:tc>
              </a:tr>
              <a:tr h="429849">
                <a:tc>
                  <a:txBody>
                    <a:bodyPr/>
                    <a:lstStyle/>
                    <a:p>
                      <a:pPr algn="l"/>
                      <a:r>
                        <a:rPr kumimoji="1" lang="ja-JP" altLang="en-US" sz="1400" dirty="0" smtClean="0"/>
                        <a:t>現役並み所得者</a:t>
                      </a:r>
                      <a:endParaRPr kumimoji="1" lang="ja-JP" altLang="en-US" sz="1400" dirty="0"/>
                    </a:p>
                  </a:txBody>
                  <a:tcPr marL="180000" anchor="ctr"/>
                </a:tc>
                <a:tc>
                  <a:txBody>
                    <a:bodyPr/>
                    <a:lstStyle/>
                    <a:p>
                      <a:pPr algn="ctr"/>
                      <a:r>
                        <a:rPr kumimoji="1" lang="en-US" altLang="ja-JP" sz="1400" b="1" u="sng" dirty="0" smtClean="0">
                          <a:solidFill>
                            <a:schemeClr val="tx2"/>
                          </a:solidFill>
                        </a:rPr>
                        <a:t>44,400</a:t>
                      </a:r>
                      <a:r>
                        <a:rPr kumimoji="1" lang="ja-JP" altLang="en-US" sz="1400" b="1" u="sng" dirty="0" smtClean="0">
                          <a:solidFill>
                            <a:schemeClr val="tx2"/>
                          </a:solidFill>
                        </a:rPr>
                        <a:t>円</a:t>
                      </a:r>
                      <a:endParaRPr kumimoji="1" lang="ja-JP" altLang="en-US" sz="1400" b="1" u="sng" dirty="0">
                        <a:solidFill>
                          <a:schemeClr val="tx2"/>
                        </a:solidFill>
                      </a:endParaRPr>
                    </a:p>
                  </a:txBody>
                  <a:tcPr anchor="ctr"/>
                </a:tc>
                <a:tc>
                  <a:txBody>
                    <a:bodyPr/>
                    <a:lstStyle/>
                    <a:p>
                      <a:pPr algn="ctr"/>
                      <a:r>
                        <a:rPr kumimoji="1" lang="en-US" altLang="ja-JP" sz="1400" dirty="0" smtClean="0"/>
                        <a:t>80,100</a:t>
                      </a:r>
                      <a:r>
                        <a:rPr kumimoji="1" lang="ja-JP" altLang="en-US" sz="1400" dirty="0" smtClean="0"/>
                        <a:t>＋医療費</a:t>
                      </a:r>
                      <a:r>
                        <a:rPr kumimoji="1" lang="en-US" altLang="ja-JP" sz="1400" dirty="0" smtClean="0"/>
                        <a:t>1</a:t>
                      </a:r>
                      <a:r>
                        <a:rPr kumimoji="1" lang="ja-JP" altLang="en-US" sz="1400" dirty="0" smtClean="0"/>
                        <a:t>％</a:t>
                      </a:r>
                      <a:endParaRPr kumimoji="1" lang="en-US" altLang="ja-JP" sz="1400" dirty="0" smtClean="0"/>
                    </a:p>
                    <a:p>
                      <a:pPr algn="ctr"/>
                      <a:r>
                        <a:rPr kumimoji="1" lang="ja-JP" altLang="en-US" sz="1400" dirty="0" smtClean="0"/>
                        <a:t>（多数該当：</a:t>
                      </a:r>
                      <a:r>
                        <a:rPr kumimoji="1" lang="en-US" altLang="ja-JP" sz="1400" b="1" u="sng" dirty="0" smtClean="0">
                          <a:solidFill>
                            <a:schemeClr val="tx2"/>
                          </a:solidFill>
                        </a:rPr>
                        <a:t>44,400</a:t>
                      </a:r>
                      <a:r>
                        <a:rPr kumimoji="1" lang="ja-JP" altLang="en-US" sz="1400" b="1" u="sng" dirty="0" smtClean="0">
                          <a:solidFill>
                            <a:schemeClr val="tx2"/>
                          </a:solidFill>
                        </a:rPr>
                        <a:t>円</a:t>
                      </a:r>
                      <a:r>
                        <a:rPr kumimoji="1" lang="ja-JP" altLang="en-US" sz="1400" dirty="0" smtClean="0"/>
                        <a:t>）</a:t>
                      </a:r>
                      <a:endParaRPr kumimoji="1" lang="ja-JP" altLang="en-US" sz="1400" dirty="0"/>
                    </a:p>
                  </a:txBody>
                  <a:tcPr/>
                </a:tc>
              </a:tr>
              <a:tr h="252853">
                <a:tc>
                  <a:txBody>
                    <a:bodyPr/>
                    <a:lstStyle/>
                    <a:p>
                      <a:pPr algn="l"/>
                      <a:r>
                        <a:rPr kumimoji="1" lang="ja-JP" altLang="en-US" sz="1400" dirty="0" smtClean="0"/>
                        <a:t>一般</a:t>
                      </a:r>
                      <a:endParaRPr kumimoji="1" lang="ja-JP" altLang="en-US" sz="1400" dirty="0"/>
                    </a:p>
                  </a:txBody>
                  <a:tcPr marL="180000" anchor="ctr"/>
                </a:tc>
                <a:tc>
                  <a:txBody>
                    <a:bodyPr/>
                    <a:lstStyle/>
                    <a:p>
                      <a:pPr algn="ctr"/>
                      <a:r>
                        <a:rPr kumimoji="1" lang="en-US" altLang="ja-JP" sz="1400" dirty="0" smtClean="0"/>
                        <a:t>12,000</a:t>
                      </a:r>
                      <a:r>
                        <a:rPr kumimoji="1" lang="ja-JP" altLang="en-US" sz="1400" dirty="0" smtClean="0"/>
                        <a:t>円</a:t>
                      </a:r>
                      <a:endParaRPr kumimoji="1" lang="ja-JP" altLang="en-US" sz="1400" dirty="0"/>
                    </a:p>
                  </a:txBody>
                  <a:tcPr anchor="ctr"/>
                </a:tc>
                <a:tc>
                  <a:txBody>
                    <a:bodyPr/>
                    <a:lstStyle/>
                    <a:p>
                      <a:pPr algn="ctr"/>
                      <a:r>
                        <a:rPr kumimoji="1" lang="en-US" altLang="ja-JP" sz="1400" b="1" u="sng" dirty="0" smtClean="0">
                          <a:solidFill>
                            <a:schemeClr val="tx2"/>
                          </a:solidFill>
                        </a:rPr>
                        <a:t>44,400</a:t>
                      </a:r>
                      <a:r>
                        <a:rPr kumimoji="1" lang="ja-JP" altLang="en-US" sz="1400" b="1" u="sng" dirty="0" smtClean="0">
                          <a:solidFill>
                            <a:schemeClr val="tx2"/>
                          </a:solidFill>
                        </a:rPr>
                        <a:t>円</a:t>
                      </a:r>
                      <a:endParaRPr kumimoji="1" lang="ja-JP" altLang="en-US" sz="1400" b="1" u="sng" dirty="0">
                        <a:solidFill>
                          <a:schemeClr val="tx2"/>
                        </a:solidFill>
                      </a:endParaRPr>
                    </a:p>
                  </a:txBody>
                  <a:tcPr/>
                </a:tc>
              </a:tr>
              <a:tr h="252853">
                <a:tc>
                  <a:txBody>
                    <a:bodyPr/>
                    <a:lstStyle/>
                    <a:p>
                      <a:pPr algn="l"/>
                      <a:r>
                        <a:rPr kumimoji="1" lang="ja-JP" altLang="en-US" sz="1400" dirty="0" smtClean="0"/>
                        <a:t>低所得</a:t>
                      </a:r>
                      <a:r>
                        <a:rPr kumimoji="1" lang="en-US" altLang="ja-JP" sz="1400" dirty="0" smtClean="0"/>
                        <a:t>Ⅱ</a:t>
                      </a:r>
                      <a:r>
                        <a:rPr kumimoji="1" lang="ja-JP" altLang="en-US" sz="1400" dirty="0" smtClean="0"/>
                        <a:t>（市町村民税非課税）</a:t>
                      </a:r>
                      <a:endParaRPr kumimoji="1" lang="ja-JP" altLang="en-US" sz="1400" dirty="0"/>
                    </a:p>
                  </a:txBody>
                  <a:tcPr marL="180000" anchor="ctr"/>
                </a:tc>
                <a:tc rowSpan="2">
                  <a:txBody>
                    <a:bodyPr/>
                    <a:lstStyle/>
                    <a:p>
                      <a:pPr algn="ctr"/>
                      <a:r>
                        <a:rPr kumimoji="1" lang="en-US" altLang="ja-JP" sz="1400" dirty="0" smtClean="0"/>
                        <a:t>8,000</a:t>
                      </a:r>
                      <a:r>
                        <a:rPr kumimoji="1" lang="ja-JP" altLang="en-US" sz="1400" dirty="0" smtClean="0"/>
                        <a:t>円</a:t>
                      </a:r>
                      <a:endParaRPr kumimoji="1" lang="ja-JP" altLang="en-US" sz="1400" dirty="0"/>
                    </a:p>
                  </a:txBody>
                  <a:tcPr anchor="ctr"/>
                </a:tc>
                <a:tc>
                  <a:txBody>
                    <a:bodyPr/>
                    <a:lstStyle/>
                    <a:p>
                      <a:pPr algn="ctr"/>
                      <a:r>
                        <a:rPr kumimoji="1" lang="en-US" altLang="ja-JP" sz="1400" dirty="0" smtClean="0"/>
                        <a:t>24,600</a:t>
                      </a:r>
                      <a:r>
                        <a:rPr kumimoji="1" lang="ja-JP" altLang="en-US" sz="1400" dirty="0" smtClean="0"/>
                        <a:t>円</a:t>
                      </a:r>
                      <a:endParaRPr kumimoji="1" lang="ja-JP" altLang="en-US" sz="1400" dirty="0"/>
                    </a:p>
                  </a:txBody>
                  <a:tcPr/>
                </a:tc>
              </a:tr>
              <a:tr h="252853">
                <a:tc>
                  <a:txBody>
                    <a:bodyPr/>
                    <a:lstStyle/>
                    <a:p>
                      <a:pPr algn="l"/>
                      <a:r>
                        <a:rPr kumimoji="1" lang="ja-JP" altLang="en-US" sz="1400" dirty="0" smtClean="0"/>
                        <a:t>低所得</a:t>
                      </a:r>
                      <a:r>
                        <a:rPr kumimoji="1" lang="en-US" altLang="ja-JP" sz="1400" dirty="0" smtClean="0"/>
                        <a:t>Ⅰ</a:t>
                      </a:r>
                      <a:r>
                        <a:rPr kumimoji="1" lang="ja-JP" altLang="en-US" sz="1400" dirty="0" smtClean="0"/>
                        <a:t>（年金収入</a:t>
                      </a:r>
                      <a:r>
                        <a:rPr kumimoji="1" lang="en-US" altLang="ja-JP" sz="1400" dirty="0" smtClean="0"/>
                        <a:t>80</a:t>
                      </a:r>
                      <a:r>
                        <a:rPr kumimoji="1" lang="ja-JP" altLang="en-US" sz="1400" dirty="0" smtClean="0"/>
                        <a:t>万円以下等）</a:t>
                      </a:r>
                      <a:endParaRPr kumimoji="1" lang="ja-JP" altLang="en-US" sz="1400" dirty="0"/>
                    </a:p>
                  </a:txBody>
                  <a:tcPr marL="180000" anchor="ctr"/>
                </a:tc>
                <a:tc vMerge="1">
                  <a:txBody>
                    <a:bodyPr/>
                    <a:lstStyle/>
                    <a:p>
                      <a:endParaRPr kumimoji="1" lang="ja-JP" altLang="en-US" dirty="0"/>
                    </a:p>
                  </a:txBody>
                  <a:tcPr/>
                </a:tc>
                <a:tc>
                  <a:txBody>
                    <a:bodyPr/>
                    <a:lstStyle/>
                    <a:p>
                      <a:pPr algn="ctr"/>
                      <a:r>
                        <a:rPr kumimoji="1" lang="en-US" altLang="ja-JP" sz="1400" dirty="0" smtClean="0"/>
                        <a:t>15,000</a:t>
                      </a:r>
                      <a:r>
                        <a:rPr kumimoji="1" lang="ja-JP" altLang="en-US" sz="1400" dirty="0" smtClean="0"/>
                        <a:t>円</a:t>
                      </a:r>
                      <a:endParaRPr kumimoji="1" lang="ja-JP" altLang="en-US" sz="1400" dirty="0"/>
                    </a:p>
                  </a:txBody>
                  <a:tcPr/>
                </a:tc>
              </a:tr>
            </a:tbl>
          </a:graphicData>
        </a:graphic>
      </p:graphicFrame>
      <p:sp>
        <p:nvSpPr>
          <p:cNvPr id="6" name="テキスト ボックス 5"/>
          <p:cNvSpPr txBox="1"/>
          <p:nvPr/>
        </p:nvSpPr>
        <p:spPr>
          <a:xfrm>
            <a:off x="0" y="2464438"/>
            <a:ext cx="4592960" cy="338554"/>
          </a:xfrm>
          <a:prstGeom prst="rect">
            <a:avLst/>
          </a:prstGeom>
          <a:noFill/>
        </p:spPr>
        <p:txBody>
          <a:bodyPr wrap="square" rtlCol="0">
            <a:spAutoFit/>
          </a:bodyPr>
          <a:lstStyle/>
          <a:p>
            <a:pPr fontAlgn="base">
              <a:spcBef>
                <a:spcPct val="0"/>
              </a:spcBef>
              <a:spcAft>
                <a:spcPct val="0"/>
              </a:spcAft>
            </a:pPr>
            <a:r>
              <a:rPr lang="ja-JP" altLang="en-US" sz="1600" dirty="0" smtClean="0">
                <a:solidFill>
                  <a:prstClr val="black"/>
                </a:solidFill>
                <a:latin typeface="Arial" pitchFamily="34" charset="0"/>
              </a:rPr>
              <a:t>＜</a:t>
            </a:r>
            <a:r>
              <a:rPr lang="ja-JP" altLang="en-US" sz="1600" b="1" dirty="0" smtClean="0">
                <a:solidFill>
                  <a:prstClr val="black"/>
                </a:solidFill>
                <a:latin typeface="Arial" pitchFamily="34" charset="0"/>
              </a:rPr>
              <a:t>医療保険</a:t>
            </a:r>
            <a:r>
              <a:rPr lang="ja-JP" altLang="en-US" sz="1600" dirty="0" smtClean="0">
                <a:solidFill>
                  <a:prstClr val="black"/>
                </a:solidFill>
                <a:latin typeface="Arial" pitchFamily="34" charset="0"/>
              </a:rPr>
              <a:t>－</a:t>
            </a:r>
            <a:r>
              <a:rPr lang="en-US" altLang="ja-JP" sz="1600" dirty="0" smtClean="0">
                <a:solidFill>
                  <a:prstClr val="black"/>
                </a:solidFill>
                <a:latin typeface="Arial" pitchFamily="34" charset="0"/>
              </a:rPr>
              <a:t>70</a:t>
            </a:r>
            <a:r>
              <a:rPr lang="ja-JP" altLang="en-US" sz="1600" dirty="0">
                <a:solidFill>
                  <a:prstClr val="black"/>
                </a:solidFill>
                <a:latin typeface="Arial" pitchFamily="34" charset="0"/>
              </a:rPr>
              <a:t>歳以上</a:t>
            </a:r>
            <a:r>
              <a:rPr lang="ja-JP" altLang="en-US" sz="1600" dirty="0" smtClean="0">
                <a:solidFill>
                  <a:prstClr val="black"/>
                </a:solidFill>
                <a:latin typeface="Arial" pitchFamily="34" charset="0"/>
              </a:rPr>
              <a:t>の</a:t>
            </a:r>
            <a:r>
              <a:rPr lang="ja-JP" altLang="en-US" sz="1600" dirty="0">
                <a:solidFill>
                  <a:prstClr val="black"/>
                </a:solidFill>
                <a:latin typeface="Arial" pitchFamily="34" charset="0"/>
              </a:rPr>
              <a:t>高額療養費</a:t>
            </a:r>
            <a:r>
              <a:rPr lang="ja-JP" altLang="en-US" sz="1600" dirty="0" smtClean="0">
                <a:solidFill>
                  <a:prstClr val="black"/>
                </a:solidFill>
                <a:latin typeface="Arial" pitchFamily="34" charset="0"/>
              </a:rPr>
              <a:t>の限度額＞</a:t>
            </a:r>
            <a:endParaRPr lang="ja-JP" altLang="en-US" sz="1600" dirty="0">
              <a:solidFill>
                <a:prstClr val="black"/>
              </a:solidFill>
              <a:latin typeface="Arial"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67366919"/>
              </p:ext>
            </p:extLst>
          </p:nvPr>
        </p:nvGraphicFramePr>
        <p:xfrm>
          <a:off x="498399" y="5181564"/>
          <a:ext cx="6588328" cy="1524000"/>
        </p:xfrm>
        <a:graphic>
          <a:graphicData uri="http://schemas.openxmlformats.org/drawingml/2006/table">
            <a:tbl>
              <a:tblPr firstRow="1" bandRow="1">
                <a:tableStyleId>{5940675A-B579-460E-94D1-54222C63F5DA}</a:tableStyleId>
              </a:tblPr>
              <a:tblGrid>
                <a:gridCol w="1260000"/>
                <a:gridCol w="2376000"/>
                <a:gridCol w="2952328"/>
              </a:tblGrid>
              <a:tr h="295302">
                <a:tc gridSpan="2">
                  <a:txBody>
                    <a:bodyPr/>
                    <a:lstStyle/>
                    <a:p>
                      <a:endParaRPr kumimoji="1" lang="ja-JP" altLang="en-US" sz="1400" dirty="0"/>
                    </a:p>
                  </a:txBody>
                  <a:tcPr/>
                </a:tc>
                <a:tc hMerge="1">
                  <a:txBody>
                    <a:bodyPr/>
                    <a:lstStyle/>
                    <a:p>
                      <a:endParaRPr kumimoji="1" lang="ja-JP" altLang="en-US"/>
                    </a:p>
                  </a:txBody>
                  <a:tcPr/>
                </a:tc>
                <a:tc>
                  <a:txBody>
                    <a:bodyPr/>
                    <a:lstStyle/>
                    <a:p>
                      <a:pPr algn="ctr"/>
                      <a:r>
                        <a:rPr kumimoji="1" lang="ja-JP" altLang="en-US" sz="1400" dirty="0" smtClean="0"/>
                        <a:t>自己負担限度額（現行）</a:t>
                      </a:r>
                      <a:endParaRPr kumimoji="1" lang="ja-JP" altLang="en-US" sz="1400" dirty="0"/>
                    </a:p>
                  </a:txBody>
                  <a:tcPr anchor="ctr"/>
                </a:tc>
              </a:tr>
              <a:tr h="295302">
                <a:tc gridSpan="2">
                  <a:txBody>
                    <a:bodyPr/>
                    <a:lstStyle/>
                    <a:p>
                      <a:r>
                        <a:rPr kumimoji="1" lang="ja-JP" altLang="en-US" sz="1400" dirty="0" smtClean="0"/>
                        <a:t>一般</a:t>
                      </a:r>
                      <a:endParaRPr kumimoji="1" lang="ja-JP" altLang="en-US" sz="1400" dirty="0"/>
                    </a:p>
                  </a:txBody>
                  <a:tcPr marL="180000" anchor="ctr"/>
                </a:tc>
                <a:tc hMerge="1">
                  <a:txBody>
                    <a:bodyPr/>
                    <a:lstStyle/>
                    <a:p>
                      <a:endParaRPr kumimoji="1" lang="ja-JP" altLang="en-US"/>
                    </a:p>
                  </a:txBody>
                  <a:tcPr/>
                </a:tc>
                <a:tc>
                  <a:txBody>
                    <a:bodyPr/>
                    <a:lstStyle/>
                    <a:p>
                      <a:pPr algn="ctr"/>
                      <a:r>
                        <a:rPr kumimoji="1" lang="en-US" altLang="ja-JP" sz="1400" b="1" u="sng" dirty="0" smtClean="0">
                          <a:solidFill>
                            <a:schemeClr val="tx2"/>
                          </a:solidFill>
                        </a:rPr>
                        <a:t>37,200</a:t>
                      </a:r>
                      <a:r>
                        <a:rPr kumimoji="1" lang="ja-JP" altLang="en-US" sz="1400" b="1" u="sng" dirty="0" smtClean="0">
                          <a:solidFill>
                            <a:schemeClr val="tx2"/>
                          </a:solidFill>
                        </a:rPr>
                        <a:t>円</a:t>
                      </a:r>
                      <a:r>
                        <a:rPr kumimoji="1" lang="ja-JP" altLang="en-US" sz="1400" dirty="0" smtClean="0"/>
                        <a:t>（世帯）</a:t>
                      </a:r>
                      <a:endParaRPr kumimoji="1" lang="ja-JP" altLang="en-US" sz="1400" dirty="0"/>
                    </a:p>
                  </a:txBody>
                  <a:tcPr anchor="ctr"/>
                </a:tc>
              </a:tr>
              <a:tr h="295302">
                <a:tc gridSpan="2">
                  <a:txBody>
                    <a:bodyPr/>
                    <a:lstStyle/>
                    <a:p>
                      <a:r>
                        <a:rPr kumimoji="1" lang="ja-JP" altLang="en-US" sz="1400" dirty="0" smtClean="0"/>
                        <a:t>市町村民税世帯非課税等</a:t>
                      </a:r>
                      <a:endParaRPr kumimoji="1" lang="ja-JP" altLang="en-US" sz="1400" dirty="0"/>
                    </a:p>
                  </a:txBody>
                  <a:tcPr marL="180000" anchor="ctr">
                    <a:lnB w="12700" cmpd="sng">
                      <a:noFill/>
                    </a:lnB>
                  </a:tcPr>
                </a:tc>
                <a:tc hMerge="1">
                  <a:txBody>
                    <a:bodyPr/>
                    <a:lstStyle/>
                    <a:p>
                      <a:endParaRPr kumimoji="1" lang="ja-JP" altLang="en-US" dirty="0"/>
                    </a:p>
                  </a:txBody>
                  <a:tcPr/>
                </a:tc>
                <a:tc>
                  <a:txBody>
                    <a:bodyPr/>
                    <a:lstStyle/>
                    <a:p>
                      <a:pPr algn="ctr"/>
                      <a:r>
                        <a:rPr kumimoji="1" lang="en-US" altLang="ja-JP" sz="1400" dirty="0" smtClean="0"/>
                        <a:t>24,600</a:t>
                      </a:r>
                      <a:r>
                        <a:rPr kumimoji="1" lang="ja-JP" altLang="en-US" sz="1400" dirty="0" smtClean="0"/>
                        <a:t>円（世帯）</a:t>
                      </a:r>
                      <a:endParaRPr kumimoji="1" lang="ja-JP" altLang="en-US" sz="1400" dirty="0"/>
                    </a:p>
                  </a:txBody>
                  <a:tcPr anchor="ctr">
                    <a:lnB w="12700" cap="flat" cmpd="sng" algn="ctr">
                      <a:solidFill>
                        <a:schemeClr val="tx1"/>
                      </a:solidFill>
                      <a:prstDash val="sysDash"/>
                      <a:round/>
                      <a:headEnd type="none" w="med" len="med"/>
                      <a:tailEnd type="none" w="med" len="med"/>
                    </a:lnB>
                  </a:tcPr>
                </a:tc>
              </a:tr>
              <a:tr h="295302">
                <a:tc>
                  <a:txBody>
                    <a:bodyPr/>
                    <a:lstStyle/>
                    <a:p>
                      <a:endParaRPr kumimoji="1" lang="ja-JP" altLang="en-US" sz="1400" dirty="0"/>
                    </a:p>
                  </a:txBody>
                  <a:tcPr marL="180000">
                    <a:lnR w="12700" cap="flat" cmpd="sng" algn="ctr">
                      <a:solidFill>
                        <a:schemeClr val="tx1"/>
                      </a:solidFill>
                      <a:prstDash val="sysDash"/>
                      <a:round/>
                      <a:headEnd type="none" w="med" len="med"/>
                      <a:tailEnd type="none" w="med" len="med"/>
                    </a:lnR>
                    <a:lnT w="12700" cmpd="sng">
                      <a:noFill/>
                    </a:lnT>
                  </a:tcPr>
                </a:tc>
                <a:tc>
                  <a:txBody>
                    <a:bodyPr/>
                    <a:lstStyle/>
                    <a:p>
                      <a:r>
                        <a:rPr kumimoji="1" lang="ja-JP" altLang="en-US" sz="1400" dirty="0" smtClean="0"/>
                        <a:t>年金収入</a:t>
                      </a:r>
                      <a:r>
                        <a:rPr kumimoji="1" lang="en-US" altLang="ja-JP" sz="1400" dirty="0" smtClean="0"/>
                        <a:t>80</a:t>
                      </a:r>
                      <a:r>
                        <a:rPr kumimoji="1" lang="ja-JP" altLang="en-US" sz="1400" dirty="0" smtClean="0"/>
                        <a:t>万円以下等</a:t>
                      </a:r>
                      <a:endParaRPr kumimoji="1" lang="ja-JP" altLang="en-US" sz="1400"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ctr"/>
                      <a:r>
                        <a:rPr kumimoji="1" lang="en-US" altLang="ja-JP" sz="1400" dirty="0" smtClean="0"/>
                        <a:t>15,000</a:t>
                      </a:r>
                      <a:r>
                        <a:rPr kumimoji="1" lang="ja-JP" altLang="en-US" sz="1400" dirty="0" smtClean="0"/>
                        <a:t>円（個人）</a:t>
                      </a:r>
                      <a:endParaRPr kumimoji="1" lang="ja-JP" altLang="en-US" sz="1400" dirty="0"/>
                    </a:p>
                  </a:txBody>
                  <a:tcPr anchor="ctr">
                    <a:lnT w="12700" cap="flat" cmpd="sng" algn="ctr">
                      <a:solidFill>
                        <a:schemeClr val="tx1"/>
                      </a:solidFill>
                      <a:prstDash val="sysDash"/>
                      <a:round/>
                      <a:headEnd type="none" w="med" len="med"/>
                      <a:tailEnd type="none" w="med" len="med"/>
                    </a:lnT>
                  </a:tcPr>
                </a:tc>
              </a:tr>
              <a:tr h="295302">
                <a:tc gridSpan="2">
                  <a:txBody>
                    <a:bodyPr/>
                    <a:lstStyle/>
                    <a:p>
                      <a:r>
                        <a:rPr kumimoji="1" lang="ja-JP" altLang="en-US" sz="1400" dirty="0" smtClean="0"/>
                        <a:t>生活保護被保護者等</a:t>
                      </a:r>
                      <a:endParaRPr kumimoji="1" lang="ja-JP" altLang="en-US" sz="1400" dirty="0"/>
                    </a:p>
                  </a:txBody>
                  <a:tcPr marL="180000" anchor="ctr"/>
                </a:tc>
                <a:tc hMerge="1">
                  <a:txBody>
                    <a:bodyPr/>
                    <a:lstStyle/>
                    <a:p>
                      <a:endParaRPr kumimoji="1" lang="ja-JP" altLang="en-US"/>
                    </a:p>
                  </a:txBody>
                  <a:tcPr/>
                </a:tc>
                <a:tc>
                  <a:txBody>
                    <a:bodyPr/>
                    <a:lstStyle/>
                    <a:p>
                      <a:pPr algn="ctr"/>
                      <a:r>
                        <a:rPr kumimoji="1" lang="en-US" altLang="ja-JP" sz="1400" dirty="0" smtClean="0"/>
                        <a:t>15,000</a:t>
                      </a:r>
                      <a:r>
                        <a:rPr kumimoji="1" lang="ja-JP" altLang="en-US" sz="1400" dirty="0" smtClean="0"/>
                        <a:t>円（個人）等</a:t>
                      </a:r>
                      <a:endParaRPr kumimoji="1" lang="ja-JP" altLang="en-US" sz="1400" dirty="0"/>
                    </a:p>
                  </a:txBody>
                  <a:tcPr anchor="ctr"/>
                </a:tc>
              </a:tr>
            </a:tbl>
          </a:graphicData>
        </a:graphic>
      </p:graphicFrame>
      <p:sp>
        <p:nvSpPr>
          <p:cNvPr id="11" name="テキスト ボックス 10"/>
          <p:cNvSpPr txBox="1"/>
          <p:nvPr/>
        </p:nvSpPr>
        <p:spPr>
          <a:xfrm>
            <a:off x="1384" y="4818644"/>
            <a:ext cx="4248472" cy="338554"/>
          </a:xfrm>
          <a:prstGeom prst="rect">
            <a:avLst/>
          </a:prstGeom>
          <a:noFill/>
        </p:spPr>
        <p:txBody>
          <a:bodyPr wrap="square" rtlCol="0">
            <a:spAutoFit/>
          </a:bodyPr>
          <a:lstStyle/>
          <a:p>
            <a:pPr fontAlgn="base">
              <a:spcBef>
                <a:spcPct val="0"/>
              </a:spcBef>
              <a:spcAft>
                <a:spcPct val="0"/>
              </a:spcAft>
            </a:pPr>
            <a:r>
              <a:rPr lang="ja-JP" altLang="en-US" sz="1600" dirty="0" smtClean="0">
                <a:solidFill>
                  <a:prstClr val="black"/>
                </a:solidFill>
                <a:latin typeface="Arial" pitchFamily="34" charset="0"/>
              </a:rPr>
              <a:t>＜</a:t>
            </a:r>
            <a:r>
              <a:rPr lang="ja-JP" altLang="en-US" sz="1600" b="1" dirty="0" smtClean="0">
                <a:solidFill>
                  <a:prstClr val="black"/>
                </a:solidFill>
                <a:latin typeface="Arial" pitchFamily="34" charset="0"/>
              </a:rPr>
              <a:t>介護保険</a:t>
            </a:r>
            <a:r>
              <a:rPr lang="ja-JP" altLang="en-US" sz="1600" dirty="0" smtClean="0">
                <a:solidFill>
                  <a:prstClr val="black"/>
                </a:solidFill>
                <a:latin typeface="Arial" pitchFamily="34" charset="0"/>
              </a:rPr>
              <a:t>－高額介護</a:t>
            </a:r>
            <a:r>
              <a:rPr lang="ja-JP" altLang="en-US" sz="1600" dirty="0">
                <a:solidFill>
                  <a:prstClr val="black"/>
                </a:solidFill>
                <a:latin typeface="Arial" pitchFamily="34" charset="0"/>
              </a:rPr>
              <a:t>サービス費</a:t>
            </a:r>
            <a:r>
              <a:rPr lang="ja-JP" altLang="en-US" sz="1600" dirty="0" smtClean="0">
                <a:solidFill>
                  <a:prstClr val="black"/>
                </a:solidFill>
                <a:latin typeface="Arial" pitchFamily="34" charset="0"/>
              </a:rPr>
              <a:t>の限度額＞</a:t>
            </a:r>
            <a:endParaRPr lang="ja-JP" altLang="en-US" sz="1600" dirty="0">
              <a:solidFill>
                <a:prstClr val="black"/>
              </a:solidFill>
              <a:latin typeface="Arial" pitchFamily="34" charset="0"/>
            </a:endParaRPr>
          </a:p>
        </p:txBody>
      </p:sp>
      <p:cxnSp>
        <p:nvCxnSpPr>
          <p:cNvPr id="5" name="直線矢印コネクタ 4"/>
          <p:cNvCxnSpPr/>
          <p:nvPr/>
        </p:nvCxnSpPr>
        <p:spPr>
          <a:xfrm flipV="1">
            <a:off x="7113243" y="5265404"/>
            <a:ext cx="504056" cy="372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7113239" y="5638056"/>
            <a:ext cx="43204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3894890503"/>
              </p:ext>
            </p:extLst>
          </p:nvPr>
        </p:nvGraphicFramePr>
        <p:xfrm>
          <a:off x="7617300" y="4946500"/>
          <a:ext cx="1931858" cy="822960"/>
        </p:xfrm>
        <a:graphic>
          <a:graphicData uri="http://schemas.openxmlformats.org/drawingml/2006/table">
            <a:tbl>
              <a:tblPr firstRow="1" bandRow="1">
                <a:tableStyleId>{5940675A-B579-460E-94D1-54222C63F5DA}</a:tableStyleId>
              </a:tblPr>
              <a:tblGrid>
                <a:gridCol w="965929"/>
                <a:gridCol w="965929"/>
              </a:tblGrid>
              <a:tr h="504000">
                <a:tc>
                  <a:txBody>
                    <a:bodyPr/>
                    <a:lstStyle/>
                    <a:p>
                      <a:pPr algn="ctr"/>
                      <a:r>
                        <a:rPr kumimoji="1" lang="ja-JP" altLang="en-US" sz="1400" b="1" dirty="0" smtClean="0">
                          <a:solidFill>
                            <a:srgbClr val="FF0000"/>
                          </a:solidFill>
                        </a:rPr>
                        <a:t>現役並み所得</a:t>
                      </a:r>
                      <a:endParaRPr kumimoji="1" lang="ja-JP" altLang="en-US" sz="1400" b="1" dirty="0">
                        <a:solidFill>
                          <a:srgbClr val="FF0000"/>
                        </a:solidFill>
                      </a:endParaRPr>
                    </a:p>
                  </a:txBody>
                  <a:tcPr anchor="ctr"/>
                </a:tc>
                <a:tc>
                  <a:txBody>
                    <a:bodyPr/>
                    <a:lstStyle/>
                    <a:p>
                      <a:pPr algn="ctr"/>
                      <a:r>
                        <a:rPr kumimoji="1" lang="en-US" altLang="ja-JP" sz="1400" b="1" dirty="0" smtClean="0">
                          <a:solidFill>
                            <a:srgbClr val="FF0000"/>
                          </a:solidFill>
                        </a:rPr>
                        <a:t>44,400</a:t>
                      </a:r>
                      <a:r>
                        <a:rPr kumimoji="1" lang="ja-JP" altLang="en-US" sz="1400" b="1" dirty="0" smtClean="0">
                          <a:solidFill>
                            <a:srgbClr val="FF0000"/>
                          </a:solidFill>
                        </a:rPr>
                        <a:t>円</a:t>
                      </a:r>
                      <a:endParaRPr kumimoji="1" lang="ja-JP" altLang="en-US" sz="1400" b="1" dirty="0">
                        <a:solidFill>
                          <a:srgbClr val="FF0000"/>
                        </a:solidFill>
                      </a:endParaRPr>
                    </a:p>
                  </a:txBody>
                  <a:tcPr anchor="ctr"/>
                </a:tc>
              </a:tr>
              <a:tr h="266012">
                <a:tc>
                  <a:txBody>
                    <a:bodyPr/>
                    <a:lstStyle/>
                    <a:p>
                      <a:pPr algn="ctr"/>
                      <a:r>
                        <a:rPr kumimoji="1" lang="ja-JP" altLang="en-US" sz="1400" dirty="0" smtClean="0"/>
                        <a:t>一般</a:t>
                      </a:r>
                      <a:endParaRPr kumimoji="1" lang="ja-JP" altLang="en-US" sz="1400" dirty="0"/>
                    </a:p>
                  </a:txBody>
                  <a:tcPr anchor="ctr"/>
                </a:tc>
                <a:tc>
                  <a:txBody>
                    <a:bodyPr/>
                    <a:lstStyle/>
                    <a:p>
                      <a:pPr algn="ctr"/>
                      <a:r>
                        <a:rPr kumimoji="1" lang="en-US" altLang="ja-JP" sz="1400" dirty="0" smtClean="0"/>
                        <a:t>37,200</a:t>
                      </a:r>
                      <a:r>
                        <a:rPr kumimoji="1" lang="ja-JP" altLang="en-US" sz="1400" dirty="0" smtClean="0"/>
                        <a:t>円</a:t>
                      </a:r>
                      <a:endParaRPr kumimoji="1" lang="ja-JP" altLang="en-US" sz="1400" dirty="0"/>
                    </a:p>
                  </a:txBody>
                  <a:tcPr anchor="ctr"/>
                </a:tc>
              </a:tr>
            </a:tbl>
          </a:graphicData>
        </a:graphic>
      </p:graphicFrame>
      <p:sp>
        <p:nvSpPr>
          <p:cNvPr id="25" name="テキスト ボックス 24"/>
          <p:cNvSpPr txBox="1"/>
          <p:nvPr/>
        </p:nvSpPr>
        <p:spPr>
          <a:xfrm>
            <a:off x="7365275" y="4669615"/>
            <a:ext cx="1476164" cy="307777"/>
          </a:xfrm>
          <a:prstGeom prst="rect">
            <a:avLst/>
          </a:prstGeom>
          <a:noFill/>
        </p:spPr>
        <p:txBody>
          <a:bodyPr wrap="square" rtlCol="0">
            <a:spAutoFit/>
          </a:bodyPr>
          <a:lstStyle/>
          <a:p>
            <a:pPr fontAlgn="base">
              <a:spcBef>
                <a:spcPct val="0"/>
              </a:spcBef>
              <a:spcAft>
                <a:spcPct val="0"/>
              </a:spcAft>
            </a:pPr>
            <a:r>
              <a:rPr lang="ja-JP" altLang="en-US" sz="1400" b="1" dirty="0" smtClean="0">
                <a:solidFill>
                  <a:srgbClr val="FF0000"/>
                </a:solidFill>
                <a:latin typeface="Arial" pitchFamily="34" charset="0"/>
              </a:rPr>
              <a:t>＜見直し案＞</a:t>
            </a:r>
            <a:endParaRPr lang="ja-JP" altLang="en-US" sz="1400" b="1" dirty="0">
              <a:solidFill>
                <a:srgbClr val="FF0000"/>
              </a:solidFill>
              <a:latin typeface="Arial" pitchFamily="34" charset="0"/>
            </a:endParaRPr>
          </a:p>
        </p:txBody>
      </p:sp>
      <p:sp>
        <p:nvSpPr>
          <p:cNvPr id="3" name="正方形/長方形 2"/>
          <p:cNvSpPr/>
          <p:nvPr/>
        </p:nvSpPr>
        <p:spPr>
          <a:xfrm>
            <a:off x="-8724" y="260648"/>
            <a:ext cx="9904619" cy="461665"/>
          </a:xfrm>
          <a:prstGeom prst="rect">
            <a:avLst/>
          </a:prstGeom>
        </p:spPr>
        <p:txBody>
          <a:bodyPr wrap="square">
            <a:spAutoFit/>
          </a:bodyPr>
          <a:lstStyle/>
          <a:p>
            <a:pPr algn="ctr" fontAlgn="base">
              <a:spcBef>
                <a:spcPct val="0"/>
              </a:spcBef>
              <a:spcAft>
                <a:spcPct val="0"/>
              </a:spcAft>
            </a:pPr>
            <a:r>
              <a:rPr lang="ja-JP" altLang="en-US" sz="2400" b="1" dirty="0">
                <a:solidFill>
                  <a:prstClr val="black"/>
                </a:solidFill>
                <a:latin typeface="ＤＦ特太ゴシック体" pitchFamily="49" charset="-128"/>
                <a:ea typeface="ＤＦ特太ゴシック体" pitchFamily="49" charset="-128"/>
              </a:rPr>
              <a:t>一定以上所得者の高額介護サービス費の限度額の見直し</a:t>
            </a:r>
            <a:endParaRPr lang="ja-JP" altLang="en-US" sz="2400" dirty="0">
              <a:solidFill>
                <a:prstClr val="black"/>
              </a:solidFill>
              <a:latin typeface="ＤＦ特太ゴシック体" pitchFamily="49" charset="-128"/>
              <a:ea typeface="ＤＦ特太ゴシック体" pitchFamily="49" charset="-128"/>
            </a:endParaRPr>
          </a:p>
        </p:txBody>
      </p:sp>
      <p:sp>
        <p:nvSpPr>
          <p:cNvPr id="12" name="正方形/長方形 11"/>
          <p:cNvSpPr/>
          <p:nvPr/>
        </p:nvSpPr>
        <p:spPr>
          <a:xfrm rot="5400000">
            <a:off x="-159568" y="26064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146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32170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2218</TotalTime>
  <Words>4984</Words>
  <Application>Microsoft Office PowerPoint</Application>
  <PresentationFormat>A4 210 x 297 mm</PresentationFormat>
  <Paragraphs>1320</Paragraphs>
  <Slides>35</Slides>
  <Notes>7</Notes>
  <HiddenSlides>0</HiddenSlides>
  <MMClips>0</MMClips>
  <ScaleCrop>false</ScaleCrop>
  <HeadingPairs>
    <vt:vector size="6" baseType="variant">
      <vt:variant>
        <vt:lpstr>テーマ</vt:lpstr>
      </vt:variant>
      <vt:variant>
        <vt:i4>7</vt:i4>
      </vt:variant>
      <vt:variant>
        <vt:lpstr>埋め込まれた OLE サーバー</vt:lpstr>
      </vt:variant>
      <vt:variant>
        <vt:i4>1</vt:i4>
      </vt:variant>
      <vt:variant>
        <vt:lpstr>スライド タイトル</vt:lpstr>
      </vt:variant>
      <vt:variant>
        <vt:i4>35</vt:i4>
      </vt:variant>
    </vt:vector>
  </HeadingPairs>
  <TitlesOfParts>
    <vt:vector size="43" baseType="lpstr">
      <vt:lpstr>2_blank</vt:lpstr>
      <vt:lpstr>3_blank</vt:lpstr>
      <vt:lpstr>Office ​​テーマ</vt:lpstr>
      <vt:lpstr>1_Office ​​テーマ</vt:lpstr>
      <vt:lpstr>4_blank</vt:lpstr>
      <vt:lpstr>12_Office テーマ</vt:lpstr>
      <vt:lpstr>5_blank</vt:lpstr>
      <vt:lpstr>ワークシート</vt:lpstr>
      <vt:lpstr>一定以上所得者の利用者負担関係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一定以上所得者を２割負担とした場合の影響</vt:lpstr>
      <vt:lpstr>PowerPoint プレゼンテーション</vt:lpstr>
      <vt:lpstr>PowerPoint プレゼンテーション</vt:lpstr>
      <vt:lpstr>補足給付の資産勘案等関係</vt:lpstr>
      <vt:lpstr>PowerPoint プレゼンテーション</vt:lpstr>
      <vt:lpstr>PowerPoint プレゼンテーション</vt:lpstr>
      <vt:lpstr>PowerPoint プレゼンテーション</vt:lpstr>
      <vt:lpstr>PowerPoint プレゼンテーション</vt:lpstr>
      <vt:lpstr>（参考）　配偶者間の生活保持義務について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第一号保険料関係</vt:lpstr>
      <vt:lpstr>　第1号保険料の低所得者軽減強化の検討イメージ</vt:lpstr>
      <vt:lpstr>PowerPoint プレゼンテーション</vt:lpstr>
      <vt:lpstr>PowerPoint プレゼンテーション</vt:lpstr>
      <vt:lpstr>（４）第４段階以下の各段階の基準額に乗じる割合別の保険者数</vt:lpstr>
      <vt:lpstr>住所地特例</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厚生労働省ネットワークシステム</cp:lastModifiedBy>
  <cp:revision>279</cp:revision>
  <cp:lastPrinted>2014-07-14T07:53:44Z</cp:lastPrinted>
  <dcterms:created xsi:type="dcterms:W3CDTF">2013-05-01T02:42:37Z</dcterms:created>
  <dcterms:modified xsi:type="dcterms:W3CDTF">2014-07-25T14:59:21Z</dcterms:modified>
</cp:coreProperties>
</file>