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6" r:id="rId4"/>
  </p:sldMasterIdLst>
  <p:notesMasterIdLst>
    <p:notesMasterId r:id="rId12"/>
  </p:notesMasterIdLst>
  <p:handoutMasterIdLst>
    <p:handoutMasterId r:id="rId13"/>
  </p:handoutMasterIdLst>
  <p:sldIdLst>
    <p:sldId id="1346" r:id="rId5"/>
    <p:sldId id="1347" r:id="rId6"/>
    <p:sldId id="1348" r:id="rId7"/>
    <p:sldId id="1349" r:id="rId8"/>
    <p:sldId id="1350" r:id="rId9"/>
    <p:sldId id="1351" r:id="rId10"/>
    <p:sldId id="1352" r:id="rId11"/>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00"/>
    <a:srgbClr val="009900"/>
    <a:srgbClr val="CCCCFF"/>
    <a:srgbClr val="9999FF"/>
    <a:srgbClr val="6699FF"/>
    <a:srgbClr val="99CCFF"/>
    <a:srgbClr val="99FF99"/>
    <a:srgbClr val="FF99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8" autoAdjust="0"/>
    <p:restoredTop sz="96043" autoAdjust="0"/>
  </p:normalViewPr>
  <p:slideViewPr>
    <p:cSldViewPr>
      <p:cViewPr varScale="1">
        <p:scale>
          <a:sx n="70" d="100"/>
          <a:sy n="70" d="100"/>
        </p:scale>
        <p:origin x="-1266" y="-96"/>
      </p:cViewPr>
      <p:guideLst>
        <p:guide orient="horz" pos="2160"/>
        <p:guide pos="312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EC8735-5B78-4C1D-8509-6D701F43156D}" type="doc">
      <dgm:prSet loTypeId="urn:microsoft.com/office/officeart/2005/8/layout/pyramid1" loCatId="pyramid" qsTypeId="urn:microsoft.com/office/officeart/2005/8/quickstyle/simple1" qsCatId="simple" csTypeId="urn:microsoft.com/office/officeart/2005/8/colors/accent1_2" csCatId="accent1" phldr="1"/>
      <dgm:spPr/>
    </dgm:pt>
    <dgm:pt modelId="{004E2750-0223-48E6-869E-D8A0269156B4}">
      <dgm:prSet phldrT="[テキスト]" custT="1"/>
      <dgm:spPr>
        <a:solidFill>
          <a:schemeClr val="accent5">
            <a:lumMod val="20000"/>
            <a:lumOff val="80000"/>
          </a:schemeClr>
        </a:solidFill>
        <a:ln>
          <a:noFill/>
        </a:ln>
      </dgm:spPr>
      <dgm:t>
        <a:bodyPr/>
        <a:lstStyle/>
        <a:p>
          <a:endParaRPr kumimoji="1" lang="ja-JP" altLang="en-US" sz="2000" dirty="0"/>
        </a:p>
      </dgm:t>
    </dgm:pt>
    <dgm:pt modelId="{83FCA755-4651-43BE-9B78-7A34C0A0A729}" type="parTrans" cxnId="{0BFDA2FC-E4DB-4C77-970B-8FCD519A40C0}">
      <dgm:prSet/>
      <dgm:spPr/>
      <dgm:t>
        <a:bodyPr/>
        <a:lstStyle/>
        <a:p>
          <a:endParaRPr kumimoji="1" lang="ja-JP" altLang="en-US"/>
        </a:p>
      </dgm:t>
    </dgm:pt>
    <dgm:pt modelId="{2199685C-4204-4F61-9091-6ED78FFCEA85}" type="sibTrans" cxnId="{0BFDA2FC-E4DB-4C77-970B-8FCD519A40C0}">
      <dgm:prSet/>
      <dgm:spPr/>
      <dgm:t>
        <a:bodyPr/>
        <a:lstStyle/>
        <a:p>
          <a:endParaRPr kumimoji="1" lang="ja-JP" altLang="en-US"/>
        </a:p>
      </dgm:t>
    </dgm:pt>
    <dgm:pt modelId="{4FE62DFB-2E94-4504-B486-773A36E0425F}">
      <dgm:prSet phldrT="[テキスト]" custT="1"/>
      <dgm:spPr>
        <a:solidFill>
          <a:srgbClr val="FFC000"/>
        </a:solidFill>
      </dgm:spPr>
      <dgm:t>
        <a:bodyPr/>
        <a:lstStyle/>
        <a:p>
          <a:endParaRPr kumimoji="1" lang="ja-JP" altLang="en-US" sz="2000" dirty="0"/>
        </a:p>
      </dgm:t>
    </dgm:pt>
    <dgm:pt modelId="{1E03CEA8-F9B3-458E-9B2E-FEDCE53896E2}" type="parTrans" cxnId="{1F4983BB-EE79-4EA4-8F65-12FC1409155F}">
      <dgm:prSet/>
      <dgm:spPr/>
      <dgm:t>
        <a:bodyPr/>
        <a:lstStyle/>
        <a:p>
          <a:endParaRPr kumimoji="1" lang="ja-JP" altLang="en-US"/>
        </a:p>
      </dgm:t>
    </dgm:pt>
    <dgm:pt modelId="{C392C076-6882-4347-8716-023A49419E53}" type="sibTrans" cxnId="{1F4983BB-EE79-4EA4-8F65-12FC1409155F}">
      <dgm:prSet/>
      <dgm:spPr/>
      <dgm:t>
        <a:bodyPr/>
        <a:lstStyle/>
        <a:p>
          <a:endParaRPr kumimoji="1" lang="ja-JP" altLang="en-US"/>
        </a:p>
      </dgm:t>
    </dgm:pt>
    <dgm:pt modelId="{DF4B44F3-12AA-4697-A858-7AFEC859FA2A}">
      <dgm:prSet phldrT="[テキスト]" custT="1"/>
      <dgm:spPr>
        <a:solidFill>
          <a:schemeClr val="accent3">
            <a:lumMod val="60000"/>
            <a:lumOff val="40000"/>
          </a:schemeClr>
        </a:solidFill>
      </dgm:spPr>
      <dgm:t>
        <a:bodyPr/>
        <a:lstStyle/>
        <a:p>
          <a:endParaRPr kumimoji="1" lang="ja-JP" altLang="en-US" sz="2000" dirty="0"/>
        </a:p>
      </dgm:t>
    </dgm:pt>
    <dgm:pt modelId="{3604E32E-E742-419C-9A1D-9200CF55408D}" type="parTrans" cxnId="{1306F3D3-FEFD-41C7-86D8-38C4CD48B2FA}">
      <dgm:prSet/>
      <dgm:spPr/>
      <dgm:t>
        <a:bodyPr/>
        <a:lstStyle/>
        <a:p>
          <a:endParaRPr kumimoji="1" lang="ja-JP" altLang="en-US"/>
        </a:p>
      </dgm:t>
    </dgm:pt>
    <dgm:pt modelId="{9F8F50AF-7200-40B5-AD3B-86E971CF50E8}" type="sibTrans" cxnId="{1306F3D3-FEFD-41C7-86D8-38C4CD48B2FA}">
      <dgm:prSet/>
      <dgm:spPr/>
      <dgm:t>
        <a:bodyPr/>
        <a:lstStyle/>
        <a:p>
          <a:endParaRPr kumimoji="1" lang="ja-JP" altLang="en-US"/>
        </a:p>
      </dgm:t>
    </dgm:pt>
    <dgm:pt modelId="{7BE90222-DCC2-48B1-872B-851364109493}">
      <dgm:prSet phldrT="[テキスト]" custT="1"/>
      <dgm:spPr>
        <a:solidFill>
          <a:schemeClr val="bg1">
            <a:lumMod val="85000"/>
          </a:schemeClr>
        </a:solidFill>
        <a:ln>
          <a:noFill/>
        </a:ln>
      </dgm:spPr>
      <dgm:t>
        <a:bodyPr/>
        <a:lstStyle/>
        <a:p>
          <a:endParaRPr kumimoji="1" lang="ja-JP" altLang="en-US" sz="2000" dirty="0"/>
        </a:p>
      </dgm:t>
    </dgm:pt>
    <dgm:pt modelId="{96FB427B-B8DB-4F73-BDB5-9DEEB457FCFF}" type="parTrans" cxnId="{EE2C672F-1EF8-4D7B-BDF2-1B0D2A5CF6FD}">
      <dgm:prSet/>
      <dgm:spPr/>
      <dgm:t>
        <a:bodyPr/>
        <a:lstStyle/>
        <a:p>
          <a:endParaRPr kumimoji="1" lang="ja-JP" altLang="en-US"/>
        </a:p>
      </dgm:t>
    </dgm:pt>
    <dgm:pt modelId="{168B35ED-1DDD-43AC-BBA8-C85FD2F4DC97}" type="sibTrans" cxnId="{EE2C672F-1EF8-4D7B-BDF2-1B0D2A5CF6FD}">
      <dgm:prSet/>
      <dgm:spPr/>
      <dgm:t>
        <a:bodyPr/>
        <a:lstStyle/>
        <a:p>
          <a:endParaRPr kumimoji="1" lang="ja-JP" altLang="en-US"/>
        </a:p>
      </dgm:t>
    </dgm:pt>
    <dgm:pt modelId="{BE53800B-834F-4D5C-9018-E1925D63D01E}" type="pres">
      <dgm:prSet presAssocID="{6AEC8735-5B78-4C1D-8509-6D701F43156D}" presName="Name0" presStyleCnt="0">
        <dgm:presLayoutVars>
          <dgm:dir/>
          <dgm:animLvl val="lvl"/>
          <dgm:resizeHandles val="exact"/>
        </dgm:presLayoutVars>
      </dgm:prSet>
      <dgm:spPr/>
    </dgm:pt>
    <dgm:pt modelId="{3D92E421-E947-4556-A77A-32BAE04E9942}" type="pres">
      <dgm:prSet presAssocID="{4FE62DFB-2E94-4504-B486-773A36E0425F}" presName="Name8" presStyleCnt="0"/>
      <dgm:spPr/>
    </dgm:pt>
    <dgm:pt modelId="{5A988888-2952-42A2-8C61-255039376832}" type="pres">
      <dgm:prSet presAssocID="{4FE62DFB-2E94-4504-B486-773A36E0425F}" presName="level" presStyleLbl="node1" presStyleIdx="0" presStyleCnt="4" custScaleY="50427">
        <dgm:presLayoutVars>
          <dgm:chMax val="1"/>
          <dgm:bulletEnabled val="1"/>
        </dgm:presLayoutVars>
      </dgm:prSet>
      <dgm:spPr/>
      <dgm:t>
        <a:bodyPr/>
        <a:lstStyle/>
        <a:p>
          <a:endParaRPr kumimoji="1" lang="ja-JP" altLang="en-US"/>
        </a:p>
      </dgm:t>
    </dgm:pt>
    <dgm:pt modelId="{0392C530-2464-4FA1-8BD9-FB35C1687D72}" type="pres">
      <dgm:prSet presAssocID="{4FE62DFB-2E94-4504-B486-773A36E0425F}" presName="levelTx" presStyleLbl="revTx" presStyleIdx="0" presStyleCnt="0">
        <dgm:presLayoutVars>
          <dgm:chMax val="1"/>
          <dgm:bulletEnabled val="1"/>
        </dgm:presLayoutVars>
      </dgm:prSet>
      <dgm:spPr/>
      <dgm:t>
        <a:bodyPr/>
        <a:lstStyle/>
        <a:p>
          <a:endParaRPr kumimoji="1" lang="ja-JP" altLang="en-US"/>
        </a:p>
      </dgm:t>
    </dgm:pt>
    <dgm:pt modelId="{56867F1D-FB41-495C-BA52-AA004DB24511}" type="pres">
      <dgm:prSet presAssocID="{DF4B44F3-12AA-4697-A858-7AFEC859FA2A}" presName="Name8" presStyleCnt="0"/>
      <dgm:spPr/>
    </dgm:pt>
    <dgm:pt modelId="{059FBE31-6A76-498B-892A-80718ACEBC91}" type="pres">
      <dgm:prSet presAssocID="{DF4B44F3-12AA-4697-A858-7AFEC859FA2A}" presName="level" presStyleLbl="node1" presStyleIdx="1" presStyleCnt="4" custScaleY="22310" custLinFactNeighborY="-1378">
        <dgm:presLayoutVars>
          <dgm:chMax val="1"/>
          <dgm:bulletEnabled val="1"/>
        </dgm:presLayoutVars>
      </dgm:prSet>
      <dgm:spPr/>
      <dgm:t>
        <a:bodyPr/>
        <a:lstStyle/>
        <a:p>
          <a:endParaRPr kumimoji="1" lang="ja-JP" altLang="en-US"/>
        </a:p>
      </dgm:t>
    </dgm:pt>
    <dgm:pt modelId="{C8C73FF9-625D-4E58-9EFF-C39E9CDD4B21}" type="pres">
      <dgm:prSet presAssocID="{DF4B44F3-12AA-4697-A858-7AFEC859FA2A}" presName="levelTx" presStyleLbl="revTx" presStyleIdx="0" presStyleCnt="0">
        <dgm:presLayoutVars>
          <dgm:chMax val="1"/>
          <dgm:bulletEnabled val="1"/>
        </dgm:presLayoutVars>
      </dgm:prSet>
      <dgm:spPr/>
      <dgm:t>
        <a:bodyPr/>
        <a:lstStyle/>
        <a:p>
          <a:endParaRPr kumimoji="1" lang="ja-JP" altLang="en-US"/>
        </a:p>
      </dgm:t>
    </dgm:pt>
    <dgm:pt modelId="{581F06EB-A3B7-450A-84EA-4F3659E6291D}" type="pres">
      <dgm:prSet presAssocID="{7BE90222-DCC2-48B1-872B-851364109493}" presName="Name8" presStyleCnt="0"/>
      <dgm:spPr/>
    </dgm:pt>
    <dgm:pt modelId="{3237BB6B-1531-4749-A959-1BC6FFFB1523}" type="pres">
      <dgm:prSet presAssocID="{7BE90222-DCC2-48B1-872B-851364109493}" presName="level" presStyleLbl="node1" presStyleIdx="2" presStyleCnt="4" custScaleY="46128" custLinFactNeighborY="-1378">
        <dgm:presLayoutVars>
          <dgm:chMax val="1"/>
          <dgm:bulletEnabled val="1"/>
        </dgm:presLayoutVars>
      </dgm:prSet>
      <dgm:spPr/>
      <dgm:t>
        <a:bodyPr/>
        <a:lstStyle/>
        <a:p>
          <a:endParaRPr kumimoji="1" lang="ja-JP" altLang="en-US"/>
        </a:p>
      </dgm:t>
    </dgm:pt>
    <dgm:pt modelId="{FFE98A00-A0A7-4208-8208-88D6DE2F7721}" type="pres">
      <dgm:prSet presAssocID="{7BE90222-DCC2-48B1-872B-851364109493}" presName="levelTx" presStyleLbl="revTx" presStyleIdx="0" presStyleCnt="0">
        <dgm:presLayoutVars>
          <dgm:chMax val="1"/>
          <dgm:bulletEnabled val="1"/>
        </dgm:presLayoutVars>
      </dgm:prSet>
      <dgm:spPr/>
      <dgm:t>
        <a:bodyPr/>
        <a:lstStyle/>
        <a:p>
          <a:endParaRPr kumimoji="1" lang="ja-JP" altLang="en-US"/>
        </a:p>
      </dgm:t>
    </dgm:pt>
    <dgm:pt modelId="{A160BB96-E6B1-4639-B40C-231653650198}" type="pres">
      <dgm:prSet presAssocID="{004E2750-0223-48E6-869E-D8A0269156B4}" presName="Name8" presStyleCnt="0"/>
      <dgm:spPr/>
    </dgm:pt>
    <dgm:pt modelId="{667436B1-D2B7-427E-82CC-B6F7CE133BC8}" type="pres">
      <dgm:prSet presAssocID="{004E2750-0223-48E6-869E-D8A0269156B4}" presName="level" presStyleLbl="node1" presStyleIdx="3" presStyleCnt="4" custScaleX="100000" custScaleY="67059">
        <dgm:presLayoutVars>
          <dgm:chMax val="1"/>
          <dgm:bulletEnabled val="1"/>
        </dgm:presLayoutVars>
      </dgm:prSet>
      <dgm:spPr/>
      <dgm:t>
        <a:bodyPr/>
        <a:lstStyle/>
        <a:p>
          <a:endParaRPr kumimoji="1" lang="ja-JP" altLang="en-US"/>
        </a:p>
      </dgm:t>
    </dgm:pt>
    <dgm:pt modelId="{B03CBAAE-1F64-4CE2-9CC1-7C36CD01158A}" type="pres">
      <dgm:prSet presAssocID="{004E2750-0223-48E6-869E-D8A0269156B4}" presName="levelTx" presStyleLbl="revTx" presStyleIdx="0" presStyleCnt="0">
        <dgm:presLayoutVars>
          <dgm:chMax val="1"/>
          <dgm:bulletEnabled val="1"/>
        </dgm:presLayoutVars>
      </dgm:prSet>
      <dgm:spPr/>
      <dgm:t>
        <a:bodyPr/>
        <a:lstStyle/>
        <a:p>
          <a:endParaRPr kumimoji="1" lang="ja-JP" altLang="en-US"/>
        </a:p>
      </dgm:t>
    </dgm:pt>
  </dgm:ptLst>
  <dgm:cxnLst>
    <dgm:cxn modelId="{98B6FF35-3440-463F-BAF6-46FCED503784}" type="presOf" srcId="{7BE90222-DCC2-48B1-872B-851364109493}" destId="{FFE98A00-A0A7-4208-8208-88D6DE2F7721}" srcOrd="1" destOrd="0" presId="urn:microsoft.com/office/officeart/2005/8/layout/pyramid1"/>
    <dgm:cxn modelId="{EE2C672F-1EF8-4D7B-BDF2-1B0D2A5CF6FD}" srcId="{6AEC8735-5B78-4C1D-8509-6D701F43156D}" destId="{7BE90222-DCC2-48B1-872B-851364109493}" srcOrd="2" destOrd="0" parTransId="{96FB427B-B8DB-4F73-BDB5-9DEEB457FCFF}" sibTransId="{168B35ED-1DDD-43AC-BBA8-C85FD2F4DC97}"/>
    <dgm:cxn modelId="{B19E20D6-35BB-4486-89F0-A50272C5E452}" type="presOf" srcId="{004E2750-0223-48E6-869E-D8A0269156B4}" destId="{667436B1-D2B7-427E-82CC-B6F7CE133BC8}" srcOrd="0" destOrd="0" presId="urn:microsoft.com/office/officeart/2005/8/layout/pyramid1"/>
    <dgm:cxn modelId="{1F4983BB-EE79-4EA4-8F65-12FC1409155F}" srcId="{6AEC8735-5B78-4C1D-8509-6D701F43156D}" destId="{4FE62DFB-2E94-4504-B486-773A36E0425F}" srcOrd="0" destOrd="0" parTransId="{1E03CEA8-F9B3-458E-9B2E-FEDCE53896E2}" sibTransId="{C392C076-6882-4347-8716-023A49419E53}"/>
    <dgm:cxn modelId="{F87BDBB4-D050-43A4-B001-A32747B82CB9}" type="presOf" srcId="{DF4B44F3-12AA-4697-A858-7AFEC859FA2A}" destId="{C8C73FF9-625D-4E58-9EFF-C39E9CDD4B21}" srcOrd="1" destOrd="0" presId="urn:microsoft.com/office/officeart/2005/8/layout/pyramid1"/>
    <dgm:cxn modelId="{9271603E-2DEB-4556-9149-EB8545B83A38}" type="presOf" srcId="{004E2750-0223-48E6-869E-D8A0269156B4}" destId="{B03CBAAE-1F64-4CE2-9CC1-7C36CD01158A}" srcOrd="1" destOrd="0" presId="urn:microsoft.com/office/officeart/2005/8/layout/pyramid1"/>
    <dgm:cxn modelId="{E8E14F64-D404-4CD1-A1A9-699F802CEA19}" type="presOf" srcId="{7BE90222-DCC2-48B1-872B-851364109493}" destId="{3237BB6B-1531-4749-A959-1BC6FFFB1523}" srcOrd="0" destOrd="0" presId="urn:microsoft.com/office/officeart/2005/8/layout/pyramid1"/>
    <dgm:cxn modelId="{97C7FAF6-176B-4E82-9032-5333F544D1D0}" type="presOf" srcId="{4FE62DFB-2E94-4504-B486-773A36E0425F}" destId="{0392C530-2464-4FA1-8BD9-FB35C1687D72}" srcOrd="1" destOrd="0" presId="urn:microsoft.com/office/officeart/2005/8/layout/pyramid1"/>
    <dgm:cxn modelId="{A5B4C142-C4B5-459D-946D-386AAB1F0BC6}" type="presOf" srcId="{DF4B44F3-12AA-4697-A858-7AFEC859FA2A}" destId="{059FBE31-6A76-498B-892A-80718ACEBC91}" srcOrd="0" destOrd="0" presId="urn:microsoft.com/office/officeart/2005/8/layout/pyramid1"/>
    <dgm:cxn modelId="{1306F3D3-FEFD-41C7-86D8-38C4CD48B2FA}" srcId="{6AEC8735-5B78-4C1D-8509-6D701F43156D}" destId="{DF4B44F3-12AA-4697-A858-7AFEC859FA2A}" srcOrd="1" destOrd="0" parTransId="{3604E32E-E742-419C-9A1D-9200CF55408D}" sibTransId="{9F8F50AF-7200-40B5-AD3B-86E971CF50E8}"/>
    <dgm:cxn modelId="{0BFDA2FC-E4DB-4C77-970B-8FCD519A40C0}" srcId="{6AEC8735-5B78-4C1D-8509-6D701F43156D}" destId="{004E2750-0223-48E6-869E-D8A0269156B4}" srcOrd="3" destOrd="0" parTransId="{83FCA755-4651-43BE-9B78-7A34C0A0A729}" sibTransId="{2199685C-4204-4F61-9091-6ED78FFCEA85}"/>
    <dgm:cxn modelId="{E49E4E5E-D823-4B26-9224-826CEFA83992}" type="presOf" srcId="{6AEC8735-5B78-4C1D-8509-6D701F43156D}" destId="{BE53800B-834F-4D5C-9018-E1925D63D01E}" srcOrd="0" destOrd="0" presId="urn:microsoft.com/office/officeart/2005/8/layout/pyramid1"/>
    <dgm:cxn modelId="{0A1FF998-8D01-45D8-81D8-E04BF76F870C}" type="presOf" srcId="{4FE62DFB-2E94-4504-B486-773A36E0425F}" destId="{5A988888-2952-42A2-8C61-255039376832}" srcOrd="0" destOrd="0" presId="urn:microsoft.com/office/officeart/2005/8/layout/pyramid1"/>
    <dgm:cxn modelId="{9C386B69-4CA7-4398-8795-46C135E4E7E4}" type="presParOf" srcId="{BE53800B-834F-4D5C-9018-E1925D63D01E}" destId="{3D92E421-E947-4556-A77A-32BAE04E9942}" srcOrd="0" destOrd="0" presId="urn:microsoft.com/office/officeart/2005/8/layout/pyramid1"/>
    <dgm:cxn modelId="{578D9219-54F2-4797-8E12-8F734E78181E}" type="presParOf" srcId="{3D92E421-E947-4556-A77A-32BAE04E9942}" destId="{5A988888-2952-42A2-8C61-255039376832}" srcOrd="0" destOrd="0" presId="urn:microsoft.com/office/officeart/2005/8/layout/pyramid1"/>
    <dgm:cxn modelId="{CB13605D-584E-4D1A-AB93-DEB413494165}" type="presParOf" srcId="{3D92E421-E947-4556-A77A-32BAE04E9942}" destId="{0392C530-2464-4FA1-8BD9-FB35C1687D72}" srcOrd="1" destOrd="0" presId="urn:microsoft.com/office/officeart/2005/8/layout/pyramid1"/>
    <dgm:cxn modelId="{2FB7420E-1AB2-4F88-B60F-88FD25C61F8F}" type="presParOf" srcId="{BE53800B-834F-4D5C-9018-E1925D63D01E}" destId="{56867F1D-FB41-495C-BA52-AA004DB24511}" srcOrd="1" destOrd="0" presId="urn:microsoft.com/office/officeart/2005/8/layout/pyramid1"/>
    <dgm:cxn modelId="{455157A4-0185-43CD-AE35-FF793D0A6CF2}" type="presParOf" srcId="{56867F1D-FB41-495C-BA52-AA004DB24511}" destId="{059FBE31-6A76-498B-892A-80718ACEBC91}" srcOrd="0" destOrd="0" presId="urn:microsoft.com/office/officeart/2005/8/layout/pyramid1"/>
    <dgm:cxn modelId="{E51EF9AE-61AB-47A4-8A08-EA52CFAFF155}" type="presParOf" srcId="{56867F1D-FB41-495C-BA52-AA004DB24511}" destId="{C8C73FF9-625D-4E58-9EFF-C39E9CDD4B21}" srcOrd="1" destOrd="0" presId="urn:microsoft.com/office/officeart/2005/8/layout/pyramid1"/>
    <dgm:cxn modelId="{90749A7C-456C-4510-BFE4-F63E2DE0729E}" type="presParOf" srcId="{BE53800B-834F-4D5C-9018-E1925D63D01E}" destId="{581F06EB-A3B7-450A-84EA-4F3659E6291D}" srcOrd="2" destOrd="0" presId="urn:microsoft.com/office/officeart/2005/8/layout/pyramid1"/>
    <dgm:cxn modelId="{97D4A2AF-4DED-46B2-9990-FAE054119DA2}" type="presParOf" srcId="{581F06EB-A3B7-450A-84EA-4F3659E6291D}" destId="{3237BB6B-1531-4749-A959-1BC6FFFB1523}" srcOrd="0" destOrd="0" presId="urn:microsoft.com/office/officeart/2005/8/layout/pyramid1"/>
    <dgm:cxn modelId="{2786BEE7-74BD-497D-AE95-4503A4D7ED1E}" type="presParOf" srcId="{581F06EB-A3B7-450A-84EA-4F3659E6291D}" destId="{FFE98A00-A0A7-4208-8208-88D6DE2F7721}" srcOrd="1" destOrd="0" presId="urn:microsoft.com/office/officeart/2005/8/layout/pyramid1"/>
    <dgm:cxn modelId="{D4D35A35-8391-4760-B8B4-160FD49553B5}" type="presParOf" srcId="{BE53800B-834F-4D5C-9018-E1925D63D01E}" destId="{A160BB96-E6B1-4639-B40C-231653650198}" srcOrd="3" destOrd="0" presId="urn:microsoft.com/office/officeart/2005/8/layout/pyramid1"/>
    <dgm:cxn modelId="{88ACCF1C-4FF6-4A6C-9473-0AC8EABD6F58}" type="presParOf" srcId="{A160BB96-E6B1-4639-B40C-231653650198}" destId="{667436B1-D2B7-427E-82CC-B6F7CE133BC8}" srcOrd="0" destOrd="0" presId="urn:microsoft.com/office/officeart/2005/8/layout/pyramid1"/>
    <dgm:cxn modelId="{7E9EF380-24FA-42F6-B82A-E989500A87E4}" type="presParOf" srcId="{A160BB96-E6B1-4639-B40C-231653650198}" destId="{B03CBAAE-1F64-4CE2-9CC1-7C36CD01158A}"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988888-2952-42A2-8C61-255039376832}">
      <dsp:nvSpPr>
        <dsp:cNvPr id="0" name=""/>
        <dsp:cNvSpPr/>
      </dsp:nvSpPr>
      <dsp:spPr>
        <a:xfrm>
          <a:off x="2771290" y="0"/>
          <a:ext cx="2062745" cy="1040953"/>
        </a:xfrm>
        <a:prstGeom prst="trapezoid">
          <a:avLst>
            <a:gd name="adj" fmla="val 9908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kumimoji="1" lang="ja-JP" altLang="en-US" sz="2000" kern="1200" dirty="0"/>
        </a:p>
      </dsp:txBody>
      <dsp:txXfrm>
        <a:off x="2771290" y="0"/>
        <a:ext cx="2062745" cy="1040953"/>
      </dsp:txXfrm>
    </dsp:sp>
    <dsp:sp modelId="{059FBE31-6A76-498B-892A-80718ACEBC91}">
      <dsp:nvSpPr>
        <dsp:cNvPr id="0" name=""/>
        <dsp:cNvSpPr/>
      </dsp:nvSpPr>
      <dsp:spPr>
        <a:xfrm>
          <a:off x="2314989" y="1012508"/>
          <a:ext cx="2975348" cy="460540"/>
        </a:xfrm>
        <a:prstGeom prst="trapezoid">
          <a:avLst>
            <a:gd name="adj" fmla="val 99080"/>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kumimoji="1" lang="ja-JP" altLang="en-US" sz="2000" kern="1200" dirty="0"/>
        </a:p>
      </dsp:txBody>
      <dsp:txXfrm>
        <a:off x="2835675" y="1012508"/>
        <a:ext cx="1933976" cy="460540"/>
      </dsp:txXfrm>
    </dsp:sp>
    <dsp:sp modelId="{3237BB6B-1531-4749-A959-1BC6FFFB1523}">
      <dsp:nvSpPr>
        <dsp:cNvPr id="0" name=""/>
        <dsp:cNvSpPr/>
      </dsp:nvSpPr>
      <dsp:spPr>
        <a:xfrm>
          <a:off x="1371543" y="1473048"/>
          <a:ext cx="4862240" cy="952210"/>
        </a:xfrm>
        <a:prstGeom prst="trapezoid">
          <a:avLst>
            <a:gd name="adj" fmla="val 99080"/>
          </a:avLst>
        </a:prstGeom>
        <a:solidFill>
          <a:schemeClr val="bg1">
            <a:lumMod val="85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kumimoji="1" lang="ja-JP" altLang="en-US" sz="2000" kern="1200" dirty="0"/>
        </a:p>
      </dsp:txBody>
      <dsp:txXfrm>
        <a:off x="2222435" y="1473048"/>
        <a:ext cx="3160456" cy="952210"/>
      </dsp:txXfrm>
    </dsp:sp>
    <dsp:sp modelId="{667436B1-D2B7-427E-82CC-B6F7CE133BC8}">
      <dsp:nvSpPr>
        <dsp:cNvPr id="0" name=""/>
        <dsp:cNvSpPr/>
      </dsp:nvSpPr>
      <dsp:spPr>
        <a:xfrm>
          <a:off x="0" y="2453705"/>
          <a:ext cx="7605327" cy="1384284"/>
        </a:xfrm>
        <a:prstGeom prst="trapezoid">
          <a:avLst>
            <a:gd name="adj" fmla="val 99080"/>
          </a:avLst>
        </a:prstGeom>
        <a:solidFill>
          <a:schemeClr val="accent5">
            <a:lumMod val="20000"/>
            <a:lumOff val="8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kumimoji="1" lang="ja-JP" altLang="en-US" sz="2000" kern="1200" dirty="0"/>
        </a:p>
      </dsp:txBody>
      <dsp:txXfrm>
        <a:off x="1330932" y="2453705"/>
        <a:ext cx="4943462" cy="1384284"/>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BB295365-467C-40D5-98E8-C452E216ABE0}" type="datetimeFigureOut">
              <a:rPr lang="ja-JP" altLang="en-US"/>
              <a:pPr>
                <a:defRPr/>
              </a:pPr>
              <a:t>2013/11/25</a:t>
            </a:fld>
            <a:endParaRPr lang="ja-JP" altLang="en-US"/>
          </a:p>
        </p:txBody>
      </p:sp>
      <p:sp>
        <p:nvSpPr>
          <p:cNvPr id="4" name="フッター プレースホルダ 3"/>
          <p:cNvSpPr>
            <a:spLocks noGrp="1"/>
          </p:cNvSpPr>
          <p:nvPr>
            <p:ph type="ftr" sz="quarter" idx="2"/>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AC05193F-E395-440D-8786-18ED67882B2C}" type="slidenum">
              <a:rPr lang="ja-JP" altLang="en-US"/>
              <a:pPr>
                <a:defRPr/>
              </a:pPr>
              <a:t>‹#›</a:t>
            </a:fld>
            <a:endParaRPr lang="ja-JP" altLang="en-US"/>
          </a:p>
        </p:txBody>
      </p:sp>
    </p:spTree>
    <p:extLst>
      <p:ext uri="{BB962C8B-B14F-4D97-AF65-F5344CB8AC3E}">
        <p14:creationId xmlns:p14="http://schemas.microsoft.com/office/powerpoint/2010/main" val="2405643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8D53F505-041B-4353-BA6B-10D9723080AC}" type="datetimeFigureOut">
              <a:rPr lang="ja-JP" altLang="en-US"/>
              <a:pPr>
                <a:defRPr/>
              </a:pPr>
              <a:t>2013/11/25</a:t>
            </a:fld>
            <a:endParaRPr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16" tIns="45708" rIns="91416" bIns="45708" rtlCol="0" anchor="ctr"/>
          <a:lstStyle/>
          <a:p>
            <a:pPr lvl="0"/>
            <a:endParaRPr lang="ja-JP" altLang="en-US" noProof="0"/>
          </a:p>
        </p:txBody>
      </p:sp>
      <p:sp>
        <p:nvSpPr>
          <p:cNvPr id="5" name="ノート プレースホルダ 4"/>
          <p:cNvSpPr>
            <a:spLocks noGrp="1"/>
          </p:cNvSpPr>
          <p:nvPr>
            <p:ph type="body" sz="quarter" idx="3"/>
          </p:nvPr>
        </p:nvSpPr>
        <p:spPr>
          <a:xfrm>
            <a:off x="681039" y="4721225"/>
            <a:ext cx="5445125" cy="4471988"/>
          </a:xfrm>
          <a:prstGeom prst="rect">
            <a:avLst/>
          </a:prstGeom>
        </p:spPr>
        <p:txBody>
          <a:bodyPr vert="horz" lIns="91416" tIns="45708" rIns="91416" bIns="45708"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B585D994-854A-427C-95D2-4279922834B2}" type="slidenum">
              <a:rPr lang="ja-JP" altLang="en-US"/>
              <a:pPr>
                <a:defRPr/>
              </a:pPr>
              <a:t>‹#›</a:t>
            </a:fld>
            <a:endParaRPr lang="ja-JP" altLang="en-US"/>
          </a:p>
        </p:txBody>
      </p:sp>
    </p:spTree>
    <p:extLst>
      <p:ext uri="{BB962C8B-B14F-4D97-AF65-F5344CB8AC3E}">
        <p14:creationId xmlns:p14="http://schemas.microsoft.com/office/powerpoint/2010/main" val="8490466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4375" y="746125"/>
            <a:ext cx="5380038" cy="3725863"/>
          </a:xfrm>
        </p:spPr>
      </p:sp>
      <p:sp>
        <p:nvSpPr>
          <p:cNvPr id="3" name="ノート プレースホルダ 2"/>
          <p:cNvSpPr>
            <a:spLocks noGrp="1"/>
          </p:cNvSpPr>
          <p:nvPr>
            <p:ph type="body" idx="1"/>
          </p:nvPr>
        </p:nvSpPr>
        <p:spPr/>
        <p:txBody>
          <a:bodyPr>
            <a:normAutofit/>
          </a:bodyPr>
          <a:lstStyle/>
          <a:p>
            <a:r>
              <a:rPr kumimoji="1" lang="ja-JP" altLang="en-US" dirty="0" smtClean="0"/>
              <a:t>＜ここからが未来志向の話です。各項目に関する詳細は次の最終スライドに示すので、ここは時間軸的流れに沿った施策であるとビジュアルなイメージがさらっと伝われば十分と思います＞</a:t>
            </a:r>
            <a:endParaRPr kumimoji="1" lang="ja-JP" altLang="en-US" dirty="0"/>
          </a:p>
        </p:txBody>
      </p:sp>
      <p:sp>
        <p:nvSpPr>
          <p:cNvPr id="4" name="スライド番号プレースホルダ 3"/>
          <p:cNvSpPr>
            <a:spLocks noGrp="1"/>
          </p:cNvSpPr>
          <p:nvPr>
            <p:ph type="sldNum" sz="quarter" idx="10"/>
          </p:nvPr>
        </p:nvSpPr>
        <p:spPr/>
        <p:txBody>
          <a:bodyPr/>
          <a:lstStyle/>
          <a:p>
            <a:fld id="{003553F0-4FAA-4363-920C-D326409A4F82}" type="slidenum">
              <a:rPr lang="ja-JP" altLang="en-US" smtClean="0">
                <a:solidFill>
                  <a:prstClr val="black"/>
                </a:solidFill>
              </a:rPr>
              <a:pPr/>
              <a:t>1</a:t>
            </a:fld>
            <a:endParaRPr lang="ja-JP"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93F0B8-53EA-4B96-9C35-54A26A2D81BF}" type="slidenum">
              <a:rPr lang="ja-JP" altLang="en-US" smtClean="0">
                <a:solidFill>
                  <a:prstClr val="black"/>
                </a:solidFill>
              </a:rPr>
              <a:pPr/>
              <a:t>2</a:t>
            </a:fld>
            <a:endParaRPr lang="ja-JP" alt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55350" y="9440864"/>
            <a:ext cx="2950263" cy="496886"/>
          </a:xfrm>
          <a:prstGeom prst="rect">
            <a:avLst/>
          </a:prstGeom>
          <a:noFill/>
          <a:ln w="9525">
            <a:noFill/>
            <a:miter lim="800000"/>
            <a:headEnd/>
            <a:tailEnd/>
          </a:ln>
        </p:spPr>
        <p:txBody>
          <a:bodyPr anchor="b"/>
          <a:lstStyle/>
          <a:p>
            <a:pPr algn="r"/>
            <a:fld id="{344AD6F7-4A6B-41A9-B67F-7DF8C0C02658}" type="slidenum">
              <a:rPr lang="en-US" altLang="ja-JP" sz="1200">
                <a:solidFill>
                  <a:prstClr val="black"/>
                </a:solidFill>
              </a:rPr>
              <a:pPr algn="r"/>
              <a:t>5</a:t>
            </a:fld>
            <a:endParaRPr lang="en-US" altLang="ja-JP" sz="1200">
              <a:solidFill>
                <a:prstClr val="black"/>
              </a:solidFill>
            </a:endParaRPr>
          </a:p>
        </p:txBody>
      </p:sp>
      <p:sp>
        <p:nvSpPr>
          <p:cNvPr id="29699" name="Rectangle 2"/>
          <p:cNvSpPr>
            <a:spLocks noGrp="1" noRot="1" noChangeAspect="1" noChangeArrowheads="1" noTextEdit="1"/>
          </p:cNvSpPr>
          <p:nvPr>
            <p:ph type="sldImg"/>
          </p:nvPr>
        </p:nvSpPr>
        <p:spPr>
          <a:xfrm>
            <a:off x="738188" y="765175"/>
            <a:ext cx="5380037" cy="3725863"/>
          </a:xfrm>
          <a:ln w="12700" cap="flat"/>
        </p:spPr>
      </p:sp>
      <p:sp>
        <p:nvSpPr>
          <p:cNvPr id="29700" name="Rectangle 3"/>
          <p:cNvSpPr>
            <a:spLocks noGrp="1" noChangeArrowheads="1"/>
          </p:cNvSpPr>
          <p:nvPr>
            <p:ph type="body" idx="1"/>
          </p:nvPr>
        </p:nvSpPr>
        <p:spPr>
          <a:xfrm>
            <a:off x="913030" y="4721232"/>
            <a:ext cx="5025609" cy="4492625"/>
          </a:xfrm>
          <a:noFill/>
          <a:ln/>
        </p:spPr>
        <p:txBody>
          <a:bodyPr lIns="91950" tIns="45977" rIns="91950" bIns="45977"/>
          <a:lstStyle/>
          <a:p>
            <a:pPr eaLnBrk="1" hangingPunct="1"/>
            <a:endParaRPr lang="ja-JP" altLang="ja-JP" dirty="0" smtClean="0"/>
          </a:p>
        </p:txBody>
      </p:sp>
      <p:sp>
        <p:nvSpPr>
          <p:cNvPr id="5" name="ヘッダー プレースホルダ 4"/>
          <p:cNvSpPr>
            <a:spLocks noGrp="1"/>
          </p:cNvSpPr>
          <p:nvPr>
            <p:ph type="hdr" sz="quarter" idx="10"/>
          </p:nvPr>
        </p:nvSpPr>
        <p:spPr/>
        <p:txBody>
          <a:bodyPr/>
          <a:lstStyle/>
          <a:p>
            <a:endParaRPr lang="ja-JP"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6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1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1E41BA9-0DE2-4695-8895-13CA3814B339}"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604163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D658AC-D612-4EC9-A395-8BE2D6EB0240}"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37856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6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49"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A13E30D-44F7-4DA3-8C9A-A464E34D2D25}"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47209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4F0AFA6-8160-46BF-8C3B-D2F97FA76E3E}"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572625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4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7E44D9F-FF8E-4946-A233-352A990229DD}"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0765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49"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CA1253D-F9EB-4479-AEB1-63C952389673}"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695229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40"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40"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3272223-9DDC-4171-9CEC-F3E70B743C36}"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59512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B97869A-386B-48D9-BA36-11DC95766D1F}"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97949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29DD1EF-D363-458A-B560-75C146D2438B}"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966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24"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523D1A-6360-4032-B135-67C686280313}"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903703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87"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87"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87"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B188A3-D328-4D9F-9468-430DB3CCE564}" type="datetime1">
              <a:rPr lang="ja-JP" altLang="en-US" smtClean="0">
                <a:solidFill>
                  <a:prstClr val="black">
                    <a:tint val="75000"/>
                  </a:prstClr>
                </a:solidFill>
              </a:rPr>
              <a:t>2013/11/25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3233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8"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8"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49" y="635649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C462732D-B858-4FAD-BBD3-2E5A19D025C0}" type="datetime1">
              <a:rPr lang="ja-JP" altLang="en-US" smtClean="0">
                <a:solidFill>
                  <a:prstClr val="black">
                    <a:tint val="75000"/>
                  </a:prstClr>
                </a:solidFill>
                <a:latin typeface="Calibri"/>
                <a:ea typeface="ＭＳ Ｐゴシック"/>
              </a:rPr>
              <a:t>2013/11/25</a:t>
            </a:fld>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35649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651781" y="6554829"/>
            <a:ext cx="2311400" cy="365125"/>
          </a:xfrm>
          <a:prstGeom prst="rect">
            <a:avLst/>
          </a:prstGeom>
        </p:spPr>
        <p:txBody>
          <a:bodyPr vert="horz" lIns="91440" tIns="45720" rIns="91440" bIns="45720" rtlCol="0" anchor="ctr"/>
          <a:lstStyle>
            <a:lvl1pPr algn="r">
              <a:defRPr sz="2000">
                <a:solidFill>
                  <a:schemeClr val="tx1"/>
                </a:solidFill>
                <a:ea typeface="ＤＨＰ平成ゴシックW5" pitchFamily="2" charset="-128"/>
              </a:defRPr>
            </a:lvl1pPr>
          </a:lstStyle>
          <a:p>
            <a:pPr fontAlgn="auto">
              <a:spcBef>
                <a:spcPts val="0"/>
              </a:spcBef>
              <a:spcAft>
                <a:spcPts val="0"/>
              </a:spcAft>
            </a:pPr>
            <a:fld id="{32927FFD-3D24-4EC2-AEC8-E83A8D96C0AC}" type="slidenum">
              <a:rPr lang="ja-JP" altLang="en-US" smtClean="0">
                <a:solidFill>
                  <a:prstClr val="black"/>
                </a:solidFill>
                <a:latin typeface="Calibri"/>
              </a:rPr>
              <a:pPr fontAlgn="auto">
                <a:spcBef>
                  <a:spcPts val="0"/>
                </a:spcBef>
                <a:spcAft>
                  <a:spcPts val="0"/>
                </a:spcAft>
              </a:pPr>
              <a:t>‹#›</a:t>
            </a:fld>
            <a:endParaRPr lang="ja-JP" altLang="en-US" dirty="0">
              <a:solidFill>
                <a:prstClr val="black"/>
              </a:solidFill>
              <a:latin typeface="Calibri"/>
            </a:endParaRPr>
          </a:p>
        </p:txBody>
      </p:sp>
    </p:spTree>
    <p:extLst>
      <p:ext uri="{BB962C8B-B14F-4D97-AF65-F5344CB8AC3E}">
        <p14:creationId xmlns:p14="http://schemas.microsoft.com/office/powerpoint/2010/main" val="2008339923"/>
      </p:ext>
    </p:extLst>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2" r:id="rId6"/>
    <p:sldLayoutId id="2147484103" r:id="rId7"/>
    <p:sldLayoutId id="2147484104" r:id="rId8"/>
    <p:sldLayoutId id="2147484105" r:id="rId9"/>
    <p:sldLayoutId id="2147484106" r:id="rId10"/>
    <p:sldLayoutId id="21474841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10" Type="http://schemas.openxmlformats.org/officeDocument/2006/relationships/image" Target="../media/image8.emf"/><Relationship Id="rId4" Type="http://schemas.openxmlformats.org/officeDocument/2006/relationships/image" Target="../media/image2.wmf"/><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0.emf"/><Relationship Id="rId4" Type="http://schemas.openxmlformats.org/officeDocument/2006/relationships/package" Target="../embeddings/Microsoft_Excel_______1.xlsx"/></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1.emf"/><Relationship Id="rId4" Type="http://schemas.openxmlformats.org/officeDocument/2006/relationships/oleObject" Target="../embeddings/Microsoft_Excel_97-2003_______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489311" y="2509615"/>
            <a:ext cx="8988192" cy="1134883"/>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lnSpc>
                <a:spcPts val="0"/>
              </a:lnSpc>
              <a:spcBef>
                <a:spcPct val="0"/>
              </a:spcBef>
              <a:spcAft>
                <a:spcPct val="0"/>
              </a:spcAft>
              <a:defRPr/>
            </a:pPr>
            <a:r>
              <a:rPr lang="en-US" altLang="ja-JP" sz="1200" dirty="0">
                <a:solidFill>
                  <a:prstClr val="black"/>
                </a:solidFill>
              </a:rPr>
              <a:t>【</a:t>
            </a:r>
            <a:r>
              <a:rPr lang="ja-JP" altLang="en-US" sz="1200" dirty="0">
                <a:solidFill>
                  <a:prstClr val="black"/>
                </a:solidFill>
              </a:rPr>
              <a:t>基本的な考え方</a:t>
            </a:r>
            <a:r>
              <a:rPr lang="en-US" altLang="ja-JP" sz="1200" dirty="0">
                <a:solidFill>
                  <a:prstClr val="black"/>
                </a:solidFill>
              </a:rPr>
              <a:t>】</a:t>
            </a:r>
          </a:p>
          <a:p>
            <a:pPr fontAlgn="base">
              <a:spcBef>
                <a:spcPct val="0"/>
              </a:spcBef>
              <a:spcAft>
                <a:spcPct val="0"/>
              </a:spcAft>
              <a:defRPr/>
            </a:pPr>
            <a:endParaRPr lang="en-US" altLang="ja-JP" sz="1200" dirty="0">
              <a:solidFill>
                <a:prstClr val="black"/>
              </a:solidFill>
            </a:endParaRPr>
          </a:p>
          <a:p>
            <a:pPr fontAlgn="base">
              <a:spcBef>
                <a:spcPct val="0"/>
              </a:spcBef>
              <a:spcAft>
                <a:spcPct val="0"/>
              </a:spcAft>
              <a:defRPr/>
            </a:pPr>
            <a:endParaRPr lang="en-US" altLang="ja-JP" sz="1200" dirty="0">
              <a:solidFill>
                <a:prstClr val="black"/>
              </a:solidFill>
            </a:endParaRPr>
          </a:p>
          <a:p>
            <a:pPr fontAlgn="base">
              <a:spcBef>
                <a:spcPct val="0"/>
              </a:spcBef>
              <a:spcAft>
                <a:spcPct val="0"/>
              </a:spcAft>
              <a:defRPr/>
            </a:pPr>
            <a:endParaRPr lang="ja-JP" altLang="en-US" sz="1200" dirty="0">
              <a:solidFill>
                <a:prstClr val="black"/>
              </a:solidFill>
            </a:endParaRPr>
          </a:p>
        </p:txBody>
      </p:sp>
      <p:sp>
        <p:nvSpPr>
          <p:cNvPr id="32" name="正方形/長方形 31"/>
          <p:cNvSpPr/>
          <p:nvPr/>
        </p:nvSpPr>
        <p:spPr>
          <a:xfrm>
            <a:off x="974559" y="2924951"/>
            <a:ext cx="3761769" cy="6473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en-US" altLang="ja-JP" sz="1200" dirty="0">
                <a:solidFill>
                  <a:prstClr val="black"/>
                </a:solidFill>
              </a:rPr>
              <a:t>《</a:t>
            </a:r>
            <a:r>
              <a:rPr lang="ja-JP" altLang="en-US" sz="1200" dirty="0">
                <a:solidFill>
                  <a:prstClr val="black"/>
                </a:solidFill>
              </a:rPr>
              <a:t>これまでのケア</a:t>
            </a:r>
            <a:r>
              <a:rPr lang="en-US" altLang="ja-JP" sz="1200" dirty="0">
                <a:solidFill>
                  <a:prstClr val="black"/>
                </a:solidFill>
              </a:rPr>
              <a:t>》</a:t>
            </a:r>
          </a:p>
          <a:p>
            <a:pPr fontAlgn="base">
              <a:spcBef>
                <a:spcPct val="0"/>
              </a:spcBef>
              <a:spcAft>
                <a:spcPct val="0"/>
              </a:spcAft>
              <a:defRPr/>
            </a:pPr>
            <a:r>
              <a:rPr lang="ja-JP" altLang="en-US" sz="1200" dirty="0">
                <a:solidFill>
                  <a:prstClr val="black"/>
                </a:solidFill>
              </a:rPr>
              <a:t>　認知症の人が行動・心理症状等により「危機」が発生してからの「事後的な対応」が</a:t>
            </a:r>
            <a:r>
              <a:rPr lang="ja-JP" altLang="en-US" sz="1200" dirty="0" smtClean="0">
                <a:solidFill>
                  <a:prstClr val="black"/>
                </a:solidFill>
              </a:rPr>
              <a:t>主眼。</a:t>
            </a:r>
            <a:endParaRPr lang="ja-JP" altLang="en-US" sz="1200" dirty="0">
              <a:solidFill>
                <a:prstClr val="black"/>
              </a:solidFill>
            </a:endParaRPr>
          </a:p>
        </p:txBody>
      </p:sp>
      <p:sp>
        <p:nvSpPr>
          <p:cNvPr id="35" name="正方形/長方形 34"/>
          <p:cNvSpPr/>
          <p:nvPr/>
        </p:nvSpPr>
        <p:spPr>
          <a:xfrm>
            <a:off x="5169821" y="2924951"/>
            <a:ext cx="3995651" cy="6473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en-US" altLang="ja-JP" sz="1200" dirty="0">
                <a:solidFill>
                  <a:prstClr val="black"/>
                </a:solidFill>
              </a:rPr>
              <a:t>《</a:t>
            </a:r>
            <a:r>
              <a:rPr lang="ja-JP" altLang="en-US" sz="1200" dirty="0">
                <a:solidFill>
                  <a:prstClr val="black"/>
                </a:solidFill>
              </a:rPr>
              <a:t>今後目指すべきケア</a:t>
            </a:r>
            <a:r>
              <a:rPr lang="en-US" altLang="ja-JP" sz="1200" dirty="0" smtClean="0">
                <a:solidFill>
                  <a:prstClr val="black"/>
                </a:solidFill>
              </a:rPr>
              <a:t>》</a:t>
            </a:r>
          </a:p>
          <a:p>
            <a:pPr fontAlgn="base">
              <a:spcBef>
                <a:spcPct val="0"/>
              </a:spcBef>
              <a:spcAft>
                <a:spcPct val="0"/>
              </a:spcAft>
              <a:defRPr/>
            </a:pPr>
            <a:r>
              <a:rPr lang="ja-JP" altLang="en-US" sz="1200" dirty="0">
                <a:solidFill>
                  <a:prstClr val="black"/>
                </a:solidFill>
              </a:rPr>
              <a:t>　「危機」の発生を防ぐ「早期・事前的な対応</a:t>
            </a:r>
            <a:r>
              <a:rPr lang="ja-JP" altLang="en-US" sz="1200" dirty="0" smtClean="0">
                <a:solidFill>
                  <a:prstClr val="black"/>
                </a:solidFill>
              </a:rPr>
              <a:t>」</a:t>
            </a:r>
            <a:r>
              <a:rPr lang="ja-JP" altLang="en-US" sz="1200" dirty="0">
                <a:solidFill>
                  <a:prstClr val="black"/>
                </a:solidFill>
              </a:rPr>
              <a:t>　に基本を置く</a:t>
            </a:r>
            <a:r>
              <a:rPr lang="ja-JP" altLang="en-US" sz="1200" dirty="0" smtClean="0">
                <a:solidFill>
                  <a:prstClr val="black"/>
                </a:solidFill>
              </a:rPr>
              <a:t>。</a:t>
            </a:r>
            <a:endParaRPr lang="ja-JP" altLang="en-US" sz="1200" dirty="0">
              <a:solidFill>
                <a:prstClr val="black"/>
              </a:solidFill>
            </a:endParaRPr>
          </a:p>
        </p:txBody>
      </p:sp>
      <p:sp>
        <p:nvSpPr>
          <p:cNvPr id="36" name="右矢印 35"/>
          <p:cNvSpPr/>
          <p:nvPr/>
        </p:nvSpPr>
        <p:spPr>
          <a:xfrm>
            <a:off x="4809383" y="3069193"/>
            <a:ext cx="287477" cy="358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endParaRPr lang="ja-JP" altLang="en-US">
              <a:solidFill>
                <a:prstClr val="white"/>
              </a:solidFill>
            </a:endParaRPr>
          </a:p>
        </p:txBody>
      </p:sp>
      <p:sp>
        <p:nvSpPr>
          <p:cNvPr id="2" name="テキスト ボックス 1"/>
          <p:cNvSpPr txBox="1"/>
          <p:nvPr/>
        </p:nvSpPr>
        <p:spPr>
          <a:xfrm>
            <a:off x="1111456" y="2140276"/>
            <a:ext cx="7683302" cy="369332"/>
          </a:xfrm>
          <a:prstGeom prst="rect">
            <a:avLst/>
          </a:prstGeom>
          <a:noFill/>
        </p:spPr>
        <p:txBody>
          <a:bodyPr wrap="square" rtlCol="0">
            <a:spAutoFit/>
          </a:bodyPr>
          <a:lstStyle/>
          <a:p>
            <a:pPr algn="ctr" fontAlgn="base">
              <a:spcBef>
                <a:spcPct val="0"/>
              </a:spcBef>
              <a:spcAft>
                <a:spcPct val="0"/>
              </a:spcAft>
            </a:pPr>
            <a:r>
              <a:rPr lang="ja-JP" altLang="en-US" dirty="0" smtClean="0">
                <a:solidFill>
                  <a:prstClr val="black"/>
                </a:solidFill>
                <a:latin typeface="Arial" pitchFamily="34" charset="0"/>
              </a:rPr>
              <a:t>「認知症施策推進５か年計画」（平成</a:t>
            </a:r>
            <a:r>
              <a:rPr lang="en-US" altLang="ja-JP" dirty="0" smtClean="0">
                <a:solidFill>
                  <a:prstClr val="black"/>
                </a:solidFill>
                <a:latin typeface="Arial" pitchFamily="34" charset="0"/>
              </a:rPr>
              <a:t>24</a:t>
            </a:r>
            <a:r>
              <a:rPr lang="ja-JP" altLang="en-US" dirty="0" smtClean="0">
                <a:solidFill>
                  <a:prstClr val="black"/>
                </a:solidFill>
                <a:latin typeface="Arial" pitchFamily="34" charset="0"/>
              </a:rPr>
              <a:t>年</a:t>
            </a:r>
            <a:r>
              <a:rPr lang="en-US" altLang="ja-JP" dirty="0" smtClean="0">
                <a:solidFill>
                  <a:prstClr val="black"/>
                </a:solidFill>
                <a:latin typeface="Arial" pitchFamily="34" charset="0"/>
              </a:rPr>
              <a:t>9</a:t>
            </a:r>
            <a:r>
              <a:rPr lang="ja-JP" altLang="en-US" dirty="0" smtClean="0">
                <a:solidFill>
                  <a:prstClr val="black"/>
                </a:solidFill>
                <a:latin typeface="Arial" pitchFamily="34" charset="0"/>
              </a:rPr>
              <a:t>月厚生労働省公表）の概要</a:t>
            </a:r>
            <a:endParaRPr lang="ja-JP" altLang="en-US" dirty="0">
              <a:solidFill>
                <a:prstClr val="black"/>
              </a:solidFill>
              <a:latin typeface="Arial" pitchFamily="34" charset="0"/>
            </a:endParaRPr>
          </a:p>
        </p:txBody>
      </p:sp>
      <p:graphicFrame>
        <p:nvGraphicFramePr>
          <p:cNvPr id="10" name="表 9"/>
          <p:cNvGraphicFramePr>
            <a:graphicFrameLocks noGrp="1"/>
          </p:cNvGraphicFramePr>
          <p:nvPr>
            <p:extLst>
              <p:ext uri="{D42A27DB-BD31-4B8C-83A1-F6EECF244321}">
                <p14:modId xmlns:p14="http://schemas.microsoft.com/office/powerpoint/2010/main" val="1347687438"/>
              </p:ext>
            </p:extLst>
          </p:nvPr>
        </p:nvGraphicFramePr>
        <p:xfrm>
          <a:off x="896549" y="3781830"/>
          <a:ext cx="8385000" cy="3017520"/>
        </p:xfrm>
        <a:graphic>
          <a:graphicData uri="http://schemas.openxmlformats.org/drawingml/2006/table">
            <a:tbl>
              <a:tblPr firstRow="1" bandRow="1">
                <a:tableStyleId>{5C22544A-7EE6-4342-B048-85BDC9FD1C3A}</a:tableStyleId>
              </a:tblPr>
              <a:tblGrid>
                <a:gridCol w="5031000"/>
                <a:gridCol w="3354000"/>
              </a:tblGrid>
              <a:tr h="251927">
                <a:tc>
                  <a:txBody>
                    <a:bodyPr/>
                    <a:lstStyle/>
                    <a:p>
                      <a:pPr algn="ctr"/>
                      <a:r>
                        <a:rPr kumimoji="1" lang="ja-JP" altLang="en-US" sz="1200" dirty="0" smtClean="0">
                          <a:solidFill>
                            <a:schemeClr val="bg1"/>
                          </a:solidFill>
                        </a:rPr>
                        <a:t>事項</a:t>
                      </a:r>
                      <a:endParaRPr kumimoji="1" lang="ja-JP" alt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bg1"/>
                          </a:solidFill>
                        </a:rPr>
                        <a:t>５か年計画での目標</a:t>
                      </a:r>
                      <a:endParaRPr kumimoji="1" lang="ja-JP" alt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9878">
                <a:tc>
                  <a:txBody>
                    <a:bodyPr/>
                    <a:lstStyle/>
                    <a:p>
                      <a:r>
                        <a:rPr kumimoji="1" lang="ja-JP" altLang="en-US" sz="1200" b="0" dirty="0" smtClean="0">
                          <a:solidFill>
                            <a:schemeClr val="tx1"/>
                          </a:solidFill>
                        </a:rPr>
                        <a:t>○標準的な認知症ケアパスの作成・普及</a:t>
                      </a:r>
                      <a:endParaRPr kumimoji="1" lang="en-US" altLang="ja-JP" sz="1200" b="0" dirty="0" smtClean="0">
                        <a:solidFill>
                          <a:schemeClr val="tx1"/>
                        </a:solidFill>
                      </a:endParaRPr>
                    </a:p>
                    <a:p>
                      <a:r>
                        <a:rPr kumimoji="1" lang="ja-JP" altLang="en-US" sz="1200" dirty="0" smtClean="0"/>
                        <a:t>　　</a:t>
                      </a:r>
                      <a:r>
                        <a:rPr kumimoji="1" lang="en-US" altLang="ja-JP" sz="1200" dirty="0" smtClean="0">
                          <a:latin typeface="HGPｺﾞｼｯｸM" pitchFamily="50" charset="-128"/>
                          <a:ea typeface="HGPｺﾞｼｯｸM" pitchFamily="50" charset="-128"/>
                        </a:rPr>
                        <a:t>※</a:t>
                      </a:r>
                      <a:r>
                        <a:rPr kumimoji="1" lang="ja-JP" altLang="en-US" sz="1200" dirty="0" smtClean="0">
                          <a:latin typeface="HGPｺﾞｼｯｸM" pitchFamily="50" charset="-128"/>
                          <a:ea typeface="HGPｺﾞｼｯｸM" pitchFamily="50" charset="-128"/>
                        </a:rPr>
                        <a:t>　「認知症ケアパス」（状態に応じた適切なサービス提供の流れ）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spc="-150" dirty="0" smtClean="0"/>
                        <a:t>平成２７年度以降の介護保険事業計画に反映</a:t>
                      </a:r>
                      <a:endParaRPr kumimoji="1" lang="ja-JP" altLang="en-US" sz="1200" spc="-1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829">
                <a:tc>
                  <a:txBody>
                    <a:bodyPr/>
                    <a:lstStyle/>
                    <a:p>
                      <a:r>
                        <a:rPr kumimoji="1" lang="ja-JP" altLang="en-US" sz="1200" b="0" dirty="0" smtClean="0">
                          <a:solidFill>
                            <a:schemeClr val="tx1"/>
                          </a:solidFill>
                        </a:rPr>
                        <a:t>○</a:t>
                      </a:r>
                      <a:r>
                        <a:rPr kumimoji="1" lang="ja-JP" altLang="en-US" sz="1200" b="1" dirty="0" smtClean="0">
                          <a:solidFill>
                            <a:srgbClr val="FF0000"/>
                          </a:solidFill>
                        </a:rPr>
                        <a:t>「認知症初期集中支援チーム」の設置</a:t>
                      </a:r>
                      <a:endParaRPr kumimoji="1" lang="en-US" altLang="ja-JP" sz="1200" b="1" dirty="0" smtClean="0">
                        <a:solidFill>
                          <a:srgbClr val="FF0000"/>
                        </a:solidFill>
                      </a:endParaRPr>
                    </a:p>
                    <a:p>
                      <a:pPr marL="273050" indent="-273050"/>
                      <a:r>
                        <a:rPr kumimoji="1" lang="ja-JP" altLang="en-US" sz="1200" dirty="0" smtClean="0"/>
                        <a:t>　　</a:t>
                      </a:r>
                      <a:r>
                        <a:rPr kumimoji="1" lang="en-US" altLang="ja-JP" sz="1200" dirty="0" smtClean="0">
                          <a:latin typeface="HGPｺﾞｼｯｸM" pitchFamily="50" charset="-128"/>
                          <a:ea typeface="HGPｺﾞｼｯｸM" pitchFamily="50" charset="-128"/>
                        </a:rPr>
                        <a:t>※</a:t>
                      </a:r>
                      <a:r>
                        <a:rPr kumimoji="1" lang="ja-JP" altLang="en-US" sz="1200" dirty="0" smtClean="0">
                          <a:latin typeface="HGPｺﾞｼｯｸM" pitchFamily="50" charset="-128"/>
                          <a:ea typeface="HGPｺﾞｼｯｸM" pitchFamily="50" charset="-128"/>
                        </a:rPr>
                        <a:t>　認知症の早期から家庭訪問を行い、認知症の人のアセスメントや、家族の支援などを行うチーム</a:t>
                      </a:r>
                      <a:endParaRPr kumimoji="1" lang="ja-JP" altLang="en-US" sz="1200" dirty="0">
                        <a:latin typeface="HGPｺﾞｼｯｸM" pitchFamily="50" charset="-128"/>
                        <a:ea typeface="HGPｺﾞｼｯｸM"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平成２６年度まで全国でモデル事業を実施</a:t>
                      </a:r>
                      <a:endParaRPr kumimoji="1" lang="en-US" altLang="ja-JP" sz="1200" dirty="0" smtClean="0"/>
                    </a:p>
                    <a:p>
                      <a:r>
                        <a:rPr kumimoji="1" lang="ja-JP" altLang="en-US" sz="1200" dirty="0" smtClean="0"/>
                        <a:t>平成２７年度以降の制度化を検討</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1927">
                <a:tc>
                  <a:txBody>
                    <a:bodyPr/>
                    <a:lstStyle/>
                    <a:p>
                      <a:r>
                        <a:rPr kumimoji="1" lang="ja-JP" altLang="en-US" sz="1200" b="0" dirty="0" smtClean="0">
                          <a:solidFill>
                            <a:schemeClr val="tx1"/>
                          </a:solidFill>
                        </a:rPr>
                        <a:t>○早期診断等を担う医療機関の数</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平成２４年度～２９年度で約５００カ所整備</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1927">
                <a:tc>
                  <a:txBody>
                    <a:bodyPr/>
                    <a:lstStyle/>
                    <a:p>
                      <a:r>
                        <a:rPr kumimoji="1" lang="ja-JP" altLang="en-US" sz="1200" dirty="0" smtClean="0"/>
                        <a:t>○かかりつけ医認知症対応力向上研修の受講者数</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平成２９年度末　５０，０００人</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1927">
                <a:tc>
                  <a:txBody>
                    <a:bodyPr/>
                    <a:lstStyle/>
                    <a:p>
                      <a:r>
                        <a:rPr kumimoji="1" lang="ja-JP" altLang="en-US" sz="1200" dirty="0" smtClean="0"/>
                        <a:t>○認知症サポート医養成研修の受講者数</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平成２９年度末　４，０００人</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1927">
                <a:tc>
                  <a:txBody>
                    <a:bodyPr/>
                    <a:lstStyle/>
                    <a:p>
                      <a:r>
                        <a:rPr kumimoji="1" lang="ja-JP" altLang="en-US" sz="1200" b="0" dirty="0" smtClean="0">
                          <a:solidFill>
                            <a:schemeClr val="tx1"/>
                          </a:solidFill>
                        </a:rPr>
                        <a:t>○「地域ケア会議」の普及・定着</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平成２７年度以降　すべての市町村で実施</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1927">
                <a:tc>
                  <a:txBody>
                    <a:bodyPr/>
                    <a:lstStyle/>
                    <a:p>
                      <a:r>
                        <a:rPr kumimoji="1" lang="ja-JP" altLang="en-US" sz="1200" dirty="0" smtClean="0"/>
                        <a:t>○</a:t>
                      </a:r>
                      <a:r>
                        <a:rPr kumimoji="1" lang="ja-JP" altLang="en-US" sz="1200" b="1" dirty="0" smtClean="0">
                          <a:solidFill>
                            <a:srgbClr val="FF0000"/>
                          </a:solidFill>
                        </a:rPr>
                        <a:t>認知症地域支援推進員の人数</a:t>
                      </a:r>
                      <a:endParaRPr kumimoji="1" lang="ja-JP" altLang="en-US" sz="12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平成２９年度末　７００人</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1927">
                <a:tc>
                  <a:txBody>
                    <a:bodyPr/>
                    <a:lstStyle/>
                    <a:p>
                      <a:r>
                        <a:rPr kumimoji="1" lang="ja-JP" altLang="en-US" sz="1200" dirty="0" smtClean="0"/>
                        <a:t>○認知症サポーターの人数　</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平成２９年度末　６００万人（現在３４０万人）</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テキスト ボックス 112"/>
          <p:cNvSpPr txBox="1"/>
          <p:nvPr/>
        </p:nvSpPr>
        <p:spPr>
          <a:xfrm>
            <a:off x="67914" y="620688"/>
            <a:ext cx="9633529" cy="1440160"/>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360363" indent="-360363">
              <a:spcAft>
                <a:spcPts val="600"/>
              </a:spcAft>
            </a:pPr>
            <a:r>
              <a:rPr lang="ja-JP" altLang="ja-JP" sz="1400" dirty="0" smtClean="0">
                <a:solidFill>
                  <a:srgbClr val="000000"/>
                </a:solidFill>
                <a:latin typeface="メイリオ"/>
              </a:rPr>
              <a:t>○</a:t>
            </a:r>
            <a:r>
              <a:rPr lang="ja-JP" altLang="en-US" sz="1400" dirty="0" smtClean="0">
                <a:solidFill>
                  <a:srgbClr val="000000"/>
                </a:solidFill>
                <a:latin typeface="メイリオ"/>
              </a:rPr>
              <a:t>　</a:t>
            </a:r>
            <a:r>
              <a:rPr lang="ja-JP" altLang="ja-JP" sz="1400" dirty="0" smtClean="0">
                <a:solidFill>
                  <a:srgbClr val="000000"/>
                </a:solidFill>
                <a:latin typeface="メイリオ"/>
              </a:rPr>
              <a:t>「</a:t>
            </a:r>
            <a:r>
              <a:rPr lang="ja-JP" altLang="ja-JP" sz="1400" dirty="0">
                <a:solidFill>
                  <a:srgbClr val="000000"/>
                </a:solidFill>
                <a:latin typeface="メイリオ"/>
              </a:rPr>
              <a:t>認知症の人は、精神科病院や施設を利用せざるを得ない」という考え方を改め、</a:t>
            </a:r>
            <a:r>
              <a:rPr lang="en-US" altLang="ja-JP" sz="1400" dirty="0">
                <a:solidFill>
                  <a:srgbClr val="000000"/>
                </a:solidFill>
                <a:latin typeface="メイリオ"/>
              </a:rPr>
              <a:t>｢</a:t>
            </a:r>
            <a:r>
              <a:rPr lang="ja-JP" altLang="ja-JP" sz="1400" dirty="0">
                <a:solidFill>
                  <a:srgbClr val="000000"/>
                </a:solidFill>
                <a:latin typeface="メイリオ"/>
              </a:rPr>
              <a:t>認知症になっても本人の意思が尊重され、できる限り</a:t>
            </a:r>
            <a:r>
              <a:rPr lang="ja-JP" altLang="ja-JP" sz="1400" dirty="0" smtClean="0">
                <a:solidFill>
                  <a:srgbClr val="000000"/>
                </a:solidFill>
                <a:latin typeface="メイリオ"/>
              </a:rPr>
              <a:t>住み慣れた地</a:t>
            </a:r>
            <a:r>
              <a:rPr lang="ja-JP" altLang="en-US" sz="1400" dirty="0" smtClean="0">
                <a:solidFill>
                  <a:srgbClr val="000000"/>
                </a:solidFill>
                <a:latin typeface="メイリオ"/>
              </a:rPr>
              <a:t>域のよ</a:t>
            </a:r>
            <a:r>
              <a:rPr lang="ja-JP" altLang="ja-JP" sz="1400" dirty="0" smtClean="0">
                <a:solidFill>
                  <a:srgbClr val="000000"/>
                </a:solidFill>
                <a:latin typeface="メイリオ"/>
              </a:rPr>
              <a:t>い環境で暮らし続けることができる社会」の実現を目指す。</a:t>
            </a:r>
          </a:p>
          <a:p>
            <a:pPr marL="360363" indent="-360363">
              <a:spcAft>
                <a:spcPts val="600"/>
              </a:spcAft>
            </a:pPr>
            <a:r>
              <a:rPr lang="ja-JP" altLang="ja-JP" sz="1400" dirty="0" smtClean="0">
                <a:solidFill>
                  <a:srgbClr val="000000"/>
                </a:solidFill>
                <a:latin typeface="メイリオ"/>
              </a:rPr>
              <a:t>○</a:t>
            </a:r>
            <a:r>
              <a:rPr lang="ja-JP" altLang="en-US" sz="1400" dirty="0" smtClean="0">
                <a:solidFill>
                  <a:srgbClr val="000000"/>
                </a:solidFill>
                <a:latin typeface="メイリオ"/>
              </a:rPr>
              <a:t>　</a:t>
            </a:r>
            <a:r>
              <a:rPr lang="ja-JP" altLang="ja-JP" sz="1400" dirty="0" smtClean="0">
                <a:solidFill>
                  <a:srgbClr val="000000"/>
                </a:solidFill>
                <a:latin typeface="メイリオ"/>
              </a:rPr>
              <a:t>この</a:t>
            </a:r>
            <a:r>
              <a:rPr lang="ja-JP" altLang="ja-JP" sz="1400" dirty="0">
                <a:solidFill>
                  <a:srgbClr val="000000"/>
                </a:solidFill>
                <a:latin typeface="メイリオ"/>
              </a:rPr>
              <a:t>実現のため、新たな視点に立脚した施策の導入を積極的に進めることにより、これまでの「ケアの流れ」を変え、むしろ逆の流れとする標準的</a:t>
            </a:r>
            <a:r>
              <a:rPr lang="ja-JP" altLang="ja-JP" sz="1400" dirty="0" smtClean="0">
                <a:solidFill>
                  <a:srgbClr val="000000"/>
                </a:solidFill>
                <a:latin typeface="メイリオ"/>
              </a:rPr>
              <a:t>な認知症ケアパス</a:t>
            </a:r>
            <a:r>
              <a:rPr lang="ja-JP" altLang="en-US" sz="1400" dirty="0" smtClean="0">
                <a:solidFill>
                  <a:srgbClr val="000000"/>
                </a:solidFill>
                <a:latin typeface="メイリオ"/>
              </a:rPr>
              <a:t>（</a:t>
            </a:r>
            <a:r>
              <a:rPr lang="ja-JP" altLang="ja-JP" sz="1400" dirty="0" smtClean="0">
                <a:solidFill>
                  <a:srgbClr val="000000"/>
                </a:solidFill>
                <a:latin typeface="メイリオ"/>
              </a:rPr>
              <a:t>状態</a:t>
            </a:r>
            <a:r>
              <a:rPr lang="ja-JP" altLang="ja-JP" sz="1400" dirty="0">
                <a:solidFill>
                  <a:srgbClr val="000000"/>
                </a:solidFill>
                <a:latin typeface="メイリオ"/>
              </a:rPr>
              <a:t>に応じた</a:t>
            </a:r>
            <a:r>
              <a:rPr lang="ja-JP" altLang="ja-JP" sz="1400" dirty="0" smtClean="0">
                <a:solidFill>
                  <a:srgbClr val="000000"/>
                </a:solidFill>
                <a:latin typeface="メイリオ"/>
              </a:rPr>
              <a:t>適切</a:t>
            </a:r>
            <a:r>
              <a:rPr lang="ja-JP" altLang="en-US" sz="1400" dirty="0" smtClean="0">
                <a:solidFill>
                  <a:srgbClr val="000000"/>
                </a:solidFill>
                <a:latin typeface="メイリオ"/>
              </a:rPr>
              <a:t>な</a:t>
            </a:r>
            <a:r>
              <a:rPr lang="ja-JP" altLang="ja-JP" sz="1400" dirty="0" smtClean="0">
                <a:solidFill>
                  <a:srgbClr val="000000"/>
                </a:solidFill>
                <a:latin typeface="メイリオ"/>
              </a:rPr>
              <a:t>サービス</a:t>
            </a:r>
            <a:r>
              <a:rPr lang="ja-JP" altLang="ja-JP" sz="1400" dirty="0">
                <a:solidFill>
                  <a:srgbClr val="000000"/>
                </a:solidFill>
                <a:latin typeface="メイリオ"/>
              </a:rPr>
              <a:t>提供の流れ）を構築することを、基本目標とする</a:t>
            </a:r>
            <a:r>
              <a:rPr lang="ja-JP" altLang="ja-JP" sz="1400" dirty="0" smtClean="0">
                <a:solidFill>
                  <a:srgbClr val="000000"/>
                </a:solidFill>
                <a:latin typeface="メイリオ"/>
              </a:rPr>
              <a:t>。</a:t>
            </a:r>
            <a:endParaRPr lang="en-US" altLang="ja-JP" sz="1400" dirty="0" smtClean="0">
              <a:solidFill>
                <a:srgbClr val="000000"/>
              </a:solidFill>
              <a:latin typeface="メイリオ"/>
            </a:endParaRPr>
          </a:p>
          <a:p>
            <a:pPr marL="360363" indent="-360363">
              <a:spcAft>
                <a:spcPts val="600"/>
              </a:spcAft>
            </a:pPr>
            <a:r>
              <a:rPr lang="ja-JP" altLang="en-US" sz="1400" dirty="0">
                <a:solidFill>
                  <a:srgbClr val="000000"/>
                </a:solidFill>
                <a:latin typeface="メイリオ"/>
              </a:rPr>
              <a:t>○　認知症施策を推進するため</a:t>
            </a:r>
            <a:r>
              <a:rPr lang="ja-JP" altLang="en-US" sz="1400" dirty="0" smtClean="0">
                <a:solidFill>
                  <a:srgbClr val="000000"/>
                </a:solidFill>
                <a:latin typeface="メイリオ"/>
              </a:rPr>
              <a:t>、介護保険法の地域</a:t>
            </a:r>
            <a:r>
              <a:rPr lang="ja-JP" altLang="en-US" sz="1400" dirty="0">
                <a:solidFill>
                  <a:srgbClr val="000000"/>
                </a:solidFill>
                <a:latin typeface="メイリオ"/>
              </a:rPr>
              <a:t>支援事業に</a:t>
            </a:r>
            <a:r>
              <a:rPr lang="ja-JP" altLang="en-US" sz="1400" dirty="0" smtClean="0">
                <a:solidFill>
                  <a:srgbClr val="000000"/>
                </a:solidFill>
                <a:latin typeface="メイリオ"/>
              </a:rPr>
              <a:t>位置づけ</a:t>
            </a:r>
            <a:r>
              <a:rPr lang="ja-JP" altLang="en-US" sz="1400" dirty="0">
                <a:solidFill>
                  <a:srgbClr val="000000"/>
                </a:solidFill>
                <a:latin typeface="メイリオ"/>
              </a:rPr>
              <a:t>ること</a:t>
            </a:r>
            <a:r>
              <a:rPr lang="ja-JP" altLang="en-US" sz="1400" dirty="0" smtClean="0">
                <a:solidFill>
                  <a:srgbClr val="000000"/>
                </a:solidFill>
                <a:latin typeface="メイリオ"/>
              </a:rPr>
              <a:t>を検討（</a:t>
            </a:r>
            <a:r>
              <a:rPr lang="ja-JP" altLang="en-US" sz="1400" dirty="0">
                <a:solidFill>
                  <a:srgbClr val="000000"/>
                </a:solidFill>
                <a:latin typeface="メイリオ"/>
              </a:rPr>
              <a:t>「認知症初期集中支援チーム」の設置、 </a:t>
            </a:r>
            <a:r>
              <a:rPr lang="ja-JP" altLang="en-US" sz="1400" dirty="0" smtClean="0">
                <a:solidFill>
                  <a:srgbClr val="000000"/>
                </a:solidFill>
                <a:latin typeface="メイリオ"/>
              </a:rPr>
              <a:t>認知症</a:t>
            </a:r>
            <a:r>
              <a:rPr lang="ja-JP" altLang="en-US" sz="1400" dirty="0">
                <a:solidFill>
                  <a:srgbClr val="000000"/>
                </a:solidFill>
                <a:latin typeface="メイリオ"/>
              </a:rPr>
              <a:t>地域支援推進</a:t>
            </a:r>
            <a:r>
              <a:rPr lang="ja-JP" altLang="en-US" sz="1400" dirty="0" smtClean="0">
                <a:solidFill>
                  <a:srgbClr val="000000"/>
                </a:solidFill>
                <a:latin typeface="メイリオ"/>
              </a:rPr>
              <a:t>員の設置）。</a:t>
            </a:r>
            <a:endParaRPr lang="en-US" altLang="ja-JP" sz="1400" dirty="0" smtClean="0">
              <a:solidFill>
                <a:srgbClr val="000000"/>
              </a:solidFill>
              <a:latin typeface="メイリオ"/>
            </a:endParaRPr>
          </a:p>
        </p:txBody>
      </p:sp>
      <p:sp>
        <p:nvSpPr>
          <p:cNvPr id="14" name="タイトル 60"/>
          <p:cNvSpPr txBox="1">
            <a:spLocks/>
          </p:cNvSpPr>
          <p:nvPr/>
        </p:nvSpPr>
        <p:spPr>
          <a:xfrm>
            <a:off x="128467" y="116632"/>
            <a:ext cx="9565756" cy="404664"/>
          </a:xfrm>
          <a:prstGeom prst="rect">
            <a:avLst/>
          </a:prstGeom>
          <a:solidFill>
            <a:srgbClr val="FFFF00">
              <a:alpha val="29000"/>
            </a:srgbClr>
          </a:solidFill>
          <a:ln>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HGP創英角ｺﾞｼｯｸUB" pitchFamily="50" charset="-128"/>
                <a:ea typeface="HGP創英角ｺﾞｼｯｸUB" pitchFamily="50" charset="-128"/>
              </a:rPr>
              <a:t>　（２）認知症施策の推進</a:t>
            </a:r>
            <a:endParaRPr lang="ja-JP" altLang="en-US" sz="2400" dirty="0">
              <a:latin typeface="HGP創英角ｺﾞｼｯｸUB" pitchFamily="50" charset="-128"/>
              <a:ea typeface="HGP創英角ｺﾞｼｯｸUB" pitchFamily="50" charset="-128"/>
            </a:endParaRPr>
          </a:p>
        </p:txBody>
      </p:sp>
      <p:sp>
        <p:nvSpPr>
          <p:cNvPr id="11" name="スライド番号プレースホルダー 4"/>
          <p:cNvSpPr txBox="1">
            <a:spLocks/>
          </p:cNvSpPr>
          <p:nvPr/>
        </p:nvSpPr>
        <p:spPr>
          <a:xfrm>
            <a:off x="9251333" y="6335037"/>
            <a:ext cx="598211" cy="478339"/>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cs typeface="Arial" panose="020B0604020202020204" pitchFamily="34" charset="0"/>
              </a:rPr>
              <a:t>21</a:t>
            </a:r>
            <a:endParaRPr kumimoji="0" lang="ja-JP" altLang="en-US" sz="2400" kern="0" dirty="0">
              <a:solidFill>
                <a:sysClr val="windowText" lastClr="000000"/>
              </a:solidFill>
              <a:cs typeface="Arial" panose="020B0604020202020204" pitchFamily="34" charset="0"/>
            </a:endParaRPr>
          </a:p>
        </p:txBody>
      </p:sp>
    </p:spTree>
    <p:extLst>
      <p:ext uri="{BB962C8B-B14F-4D97-AF65-F5344CB8AC3E}">
        <p14:creationId xmlns:p14="http://schemas.microsoft.com/office/powerpoint/2010/main" val="1498417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正方形/長方形 76"/>
          <p:cNvSpPr/>
          <p:nvPr/>
        </p:nvSpPr>
        <p:spPr>
          <a:xfrm>
            <a:off x="818542" y="3264906"/>
            <a:ext cx="5502615" cy="261236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100000" t="100000"/>
            </a:path>
            <a:tileRect r="-100000" b="-100000"/>
          </a:gradFill>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ja-JP" altLang="en-US">
              <a:solidFill>
                <a:prstClr val="black"/>
              </a:solidFill>
            </a:endParaRPr>
          </a:p>
        </p:txBody>
      </p:sp>
      <p:sp>
        <p:nvSpPr>
          <p:cNvPr id="78" name="正方形/長方形 77"/>
          <p:cNvSpPr/>
          <p:nvPr/>
        </p:nvSpPr>
        <p:spPr>
          <a:xfrm>
            <a:off x="3287301" y="3717271"/>
            <a:ext cx="2652295" cy="1983141"/>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endParaRPr lang="ja-JP" altLang="en-US">
              <a:solidFill>
                <a:prstClr val="black"/>
              </a:solidFill>
            </a:endParaRPr>
          </a:p>
        </p:txBody>
      </p:sp>
      <p:sp>
        <p:nvSpPr>
          <p:cNvPr id="52" name="右矢印 51"/>
          <p:cNvSpPr/>
          <p:nvPr/>
        </p:nvSpPr>
        <p:spPr>
          <a:xfrm rot="20276534">
            <a:off x="5416861" y="5989605"/>
            <a:ext cx="1727289" cy="172218"/>
          </a:xfrm>
          <a:prstGeom prst="rightArrow">
            <a:avLst>
              <a:gd name="adj1" fmla="val 50000"/>
              <a:gd name="adj2" fmla="val 108311"/>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58" name="右矢印 57"/>
          <p:cNvSpPr/>
          <p:nvPr/>
        </p:nvSpPr>
        <p:spPr>
          <a:xfrm rot="9518964">
            <a:off x="6021946" y="6035352"/>
            <a:ext cx="1346526" cy="189979"/>
          </a:xfrm>
          <a:prstGeom prst="rightArrow">
            <a:avLst>
              <a:gd name="adj1" fmla="val 50000"/>
              <a:gd name="adj2" fmla="val 108311"/>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050">
              <a:solidFill>
                <a:prstClr val="white"/>
              </a:solidFill>
            </a:endParaRPr>
          </a:p>
        </p:txBody>
      </p:sp>
      <p:sp>
        <p:nvSpPr>
          <p:cNvPr id="59" name="テキスト ボックス 58"/>
          <p:cNvSpPr txBox="1"/>
          <p:nvPr/>
        </p:nvSpPr>
        <p:spPr>
          <a:xfrm>
            <a:off x="6393160" y="5488389"/>
            <a:ext cx="963686" cy="230832"/>
          </a:xfrm>
          <a:prstGeom prst="rect">
            <a:avLst/>
          </a:prstGeom>
          <a:noFill/>
        </p:spPr>
        <p:txBody>
          <a:bodyPr wrap="square" rtlCol="0">
            <a:spAutoFit/>
          </a:bodyPr>
          <a:lstStyle/>
          <a:p>
            <a:pPr fontAlgn="auto">
              <a:spcBef>
                <a:spcPts val="0"/>
              </a:spcBef>
              <a:spcAft>
                <a:spcPts val="0"/>
              </a:spcAft>
            </a:pPr>
            <a:r>
              <a:rPr lang="ja-JP" altLang="en-US" sz="900" dirty="0" smtClean="0">
                <a:solidFill>
                  <a:prstClr val="black"/>
                </a:solidFill>
                <a:latin typeface="Calibri"/>
                <a:ea typeface="ＭＳ Ｐゴシック"/>
              </a:rPr>
              <a:t>連携（診断）</a:t>
            </a:r>
            <a:endParaRPr lang="ja-JP" altLang="en-US" sz="900" dirty="0">
              <a:solidFill>
                <a:prstClr val="black"/>
              </a:solidFill>
              <a:latin typeface="Calibri"/>
              <a:ea typeface="ＭＳ Ｐゴシック"/>
            </a:endParaRPr>
          </a:p>
        </p:txBody>
      </p:sp>
      <p:pic>
        <p:nvPicPr>
          <p:cNvPr id="1026" name="Picture 2" descr="C:\Users\YCHXX\AppData\Local\Microsoft\Windows\Temporary Internet Files\Content.IE5\CTBVOFOZ\MC900239657[1].wmf"/>
          <p:cNvPicPr>
            <a:picLocks noChangeAspect="1" noChangeArrowheads="1"/>
          </p:cNvPicPr>
          <p:nvPr/>
        </p:nvPicPr>
        <p:blipFill>
          <a:blip r:embed="rId3" cstate="print"/>
          <a:srcRect/>
          <a:stretch>
            <a:fillRect/>
          </a:stretch>
        </p:blipFill>
        <p:spPr bwMode="auto">
          <a:xfrm>
            <a:off x="7356634" y="4983640"/>
            <a:ext cx="761352" cy="545745"/>
          </a:xfrm>
          <a:prstGeom prst="rect">
            <a:avLst/>
          </a:prstGeom>
          <a:noFill/>
        </p:spPr>
      </p:pic>
      <p:sp>
        <p:nvSpPr>
          <p:cNvPr id="63" name="角丸四角形 62"/>
          <p:cNvSpPr/>
          <p:nvPr/>
        </p:nvSpPr>
        <p:spPr>
          <a:xfrm>
            <a:off x="7554791" y="6152150"/>
            <a:ext cx="2234748" cy="360040"/>
          </a:xfrm>
          <a:prstGeom prst="roundRect">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fontAlgn="auto">
              <a:spcBef>
                <a:spcPts val="0"/>
              </a:spcBef>
              <a:spcAft>
                <a:spcPts val="0"/>
              </a:spcAft>
            </a:pPr>
            <a:r>
              <a:rPr lang="ja-JP" altLang="en-US" sz="1200" b="1" dirty="0" smtClean="0">
                <a:solidFill>
                  <a:prstClr val="black"/>
                </a:solidFill>
              </a:rPr>
              <a:t>⑦　モ　ニ　タ　リ　ン　グ</a:t>
            </a:r>
            <a:endParaRPr lang="ja-JP" altLang="en-US" sz="1200" b="1" dirty="0">
              <a:solidFill>
                <a:prstClr val="black"/>
              </a:solidFill>
            </a:endParaRPr>
          </a:p>
        </p:txBody>
      </p:sp>
      <p:sp>
        <p:nvSpPr>
          <p:cNvPr id="64" name="ストライプ矢印 63"/>
          <p:cNvSpPr/>
          <p:nvPr/>
        </p:nvSpPr>
        <p:spPr>
          <a:xfrm rot="5400000">
            <a:off x="8631394" y="4929766"/>
            <a:ext cx="1196529" cy="1080120"/>
          </a:xfrm>
          <a:prstGeom prst="stripedRightArrow">
            <a:avLst>
              <a:gd name="adj1" fmla="val 73200"/>
              <a:gd name="adj2" fmla="val 50313"/>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fontAlgn="auto">
              <a:spcBef>
                <a:spcPts val="0"/>
              </a:spcBef>
              <a:spcAft>
                <a:spcPts val="0"/>
              </a:spcAft>
            </a:pPr>
            <a:r>
              <a:rPr lang="ja-JP" altLang="en-US" sz="1000" b="1" dirty="0" smtClean="0">
                <a:solidFill>
                  <a:prstClr val="black"/>
                </a:solidFill>
              </a:rPr>
              <a:t>引き継ぎ後</a:t>
            </a:r>
            <a:endParaRPr lang="ja-JP" altLang="en-US" sz="1000" b="1" dirty="0">
              <a:solidFill>
                <a:prstClr val="black"/>
              </a:solidFill>
            </a:endParaRPr>
          </a:p>
        </p:txBody>
      </p:sp>
      <p:sp>
        <p:nvSpPr>
          <p:cNvPr id="47" name="テキスト ボックス 46"/>
          <p:cNvSpPr txBox="1"/>
          <p:nvPr/>
        </p:nvSpPr>
        <p:spPr>
          <a:xfrm>
            <a:off x="3843097" y="5967484"/>
            <a:ext cx="1127022" cy="369332"/>
          </a:xfrm>
          <a:prstGeom prst="rect">
            <a:avLst/>
          </a:prstGeom>
          <a:noFill/>
        </p:spPr>
        <p:txBody>
          <a:bodyPr wrap="square" rtlCol="0">
            <a:spAutoFit/>
          </a:bodyPr>
          <a:lstStyle/>
          <a:p>
            <a:pPr algn="r" fontAlgn="auto">
              <a:spcBef>
                <a:spcPts val="0"/>
              </a:spcBef>
              <a:spcAft>
                <a:spcPts val="0"/>
              </a:spcAft>
            </a:pPr>
            <a:r>
              <a:rPr lang="ja-JP" altLang="en-US" sz="900" dirty="0" smtClean="0">
                <a:solidFill>
                  <a:prstClr val="black"/>
                </a:solidFill>
                <a:latin typeface="Calibri"/>
                <a:ea typeface="ＭＳ Ｐゴシック"/>
              </a:rPr>
              <a:t>連携</a:t>
            </a:r>
            <a:endParaRPr lang="en-US" altLang="ja-JP" sz="900" dirty="0" smtClean="0">
              <a:solidFill>
                <a:prstClr val="black"/>
              </a:solidFill>
              <a:latin typeface="Calibri"/>
              <a:ea typeface="ＭＳ Ｐゴシック"/>
            </a:endParaRPr>
          </a:p>
          <a:p>
            <a:pPr algn="r" fontAlgn="auto">
              <a:spcBef>
                <a:spcPts val="0"/>
              </a:spcBef>
              <a:spcAft>
                <a:spcPts val="0"/>
              </a:spcAft>
            </a:pPr>
            <a:r>
              <a:rPr lang="ja-JP" altLang="en-US" sz="900" dirty="0" smtClean="0">
                <a:solidFill>
                  <a:prstClr val="black"/>
                </a:solidFill>
                <a:latin typeface="Calibri"/>
                <a:ea typeface="ＭＳ Ｐゴシック"/>
              </a:rPr>
              <a:t>（情報提供</a:t>
            </a:r>
            <a:r>
              <a:rPr lang="ja-JP" altLang="en-US" sz="900" dirty="0">
                <a:solidFill>
                  <a:prstClr val="black"/>
                </a:solidFill>
                <a:latin typeface="Calibri"/>
                <a:ea typeface="ＭＳ Ｐゴシック"/>
              </a:rPr>
              <a:t>・</a:t>
            </a:r>
            <a:r>
              <a:rPr lang="ja-JP" altLang="en-US" sz="900" dirty="0" smtClean="0">
                <a:solidFill>
                  <a:prstClr val="black"/>
                </a:solidFill>
                <a:latin typeface="Calibri"/>
                <a:ea typeface="ＭＳ Ｐゴシック"/>
              </a:rPr>
              <a:t>助言）</a:t>
            </a:r>
            <a:endParaRPr lang="ja-JP" altLang="en-US" sz="900" dirty="0">
              <a:solidFill>
                <a:prstClr val="black"/>
              </a:solidFill>
              <a:latin typeface="Calibri"/>
              <a:ea typeface="ＭＳ Ｐゴシック"/>
            </a:endParaRPr>
          </a:p>
        </p:txBody>
      </p:sp>
      <p:sp>
        <p:nvSpPr>
          <p:cNvPr id="51" name="円/楕円 50"/>
          <p:cNvSpPr/>
          <p:nvPr/>
        </p:nvSpPr>
        <p:spPr>
          <a:xfrm>
            <a:off x="3368824" y="1840014"/>
            <a:ext cx="4094905" cy="1156938"/>
          </a:xfrm>
          <a:prstGeom prst="ellipse">
            <a:avLst/>
          </a:prstGeom>
          <a:noFill/>
          <a:ln w="3175">
            <a:solidFill>
              <a:schemeClr val="accent6">
                <a:lumMod val="75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fontAlgn="auto">
              <a:spcBef>
                <a:spcPts val="0"/>
              </a:spcBef>
              <a:spcAft>
                <a:spcPts val="0"/>
              </a:spcAft>
            </a:pPr>
            <a:endParaRPr lang="ja-JP" altLang="en-US">
              <a:solidFill>
                <a:prstClr val="black"/>
              </a:solidFill>
            </a:endParaRPr>
          </a:p>
        </p:txBody>
      </p:sp>
      <p:sp>
        <p:nvSpPr>
          <p:cNvPr id="54" name="円/楕円 53"/>
          <p:cNvSpPr/>
          <p:nvPr/>
        </p:nvSpPr>
        <p:spPr>
          <a:xfrm>
            <a:off x="4268925" y="1943477"/>
            <a:ext cx="2308037" cy="961078"/>
          </a:xfrm>
          <a:prstGeom prst="ellipse">
            <a:avLst/>
          </a:prstGeom>
          <a:noFill/>
          <a:ln w="63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fontAlgn="auto">
              <a:spcBef>
                <a:spcPts val="0"/>
              </a:spcBef>
              <a:spcAft>
                <a:spcPts val="0"/>
              </a:spcAft>
            </a:pPr>
            <a:endParaRPr lang="ja-JP" altLang="en-US">
              <a:solidFill>
                <a:prstClr val="black"/>
              </a:solidFill>
            </a:endParaRPr>
          </a:p>
        </p:txBody>
      </p:sp>
      <p:pic>
        <p:nvPicPr>
          <p:cNvPr id="67" name="Picture 2" descr="C:\Users\YCHXX\AppData\Local\Microsoft\Windows\Temporary Internet Files\Content.IE5\PZA43NQV\MC900442080[1].wmf"/>
          <p:cNvPicPr>
            <a:picLocks noChangeAspect="1" noChangeArrowheads="1"/>
          </p:cNvPicPr>
          <p:nvPr/>
        </p:nvPicPr>
        <p:blipFill>
          <a:blip r:embed="rId4" cstate="print"/>
          <a:srcRect/>
          <a:stretch>
            <a:fillRect/>
          </a:stretch>
        </p:blipFill>
        <p:spPr bwMode="auto">
          <a:xfrm>
            <a:off x="5573809" y="2083197"/>
            <a:ext cx="595622" cy="491394"/>
          </a:xfrm>
          <a:prstGeom prst="rect">
            <a:avLst/>
          </a:prstGeom>
          <a:noFill/>
        </p:spPr>
      </p:pic>
      <p:sp>
        <p:nvSpPr>
          <p:cNvPr id="70" name="テキスト ボックス 69"/>
          <p:cNvSpPr txBox="1"/>
          <p:nvPr/>
        </p:nvSpPr>
        <p:spPr>
          <a:xfrm>
            <a:off x="4793719" y="2563803"/>
            <a:ext cx="562200" cy="276999"/>
          </a:xfrm>
          <a:prstGeom prst="rect">
            <a:avLst/>
          </a:prstGeom>
          <a:noFill/>
        </p:spPr>
        <p:txBody>
          <a:bodyPr wrap="square" rtlCol="0">
            <a:spAutoFit/>
          </a:bodyPr>
          <a:lstStyle/>
          <a:p>
            <a:pPr fontAlgn="auto">
              <a:spcBef>
                <a:spcPts val="0"/>
              </a:spcBef>
              <a:spcAft>
                <a:spcPts val="0"/>
              </a:spcAft>
            </a:pPr>
            <a:r>
              <a:rPr lang="ja-JP" altLang="en-US" sz="1200" dirty="0" smtClean="0">
                <a:solidFill>
                  <a:prstClr val="black"/>
                </a:solidFill>
                <a:latin typeface="Calibri"/>
                <a:ea typeface="ＭＳ Ｐゴシック"/>
              </a:rPr>
              <a:t>本人</a:t>
            </a:r>
            <a:endParaRPr lang="ja-JP" altLang="en-US" sz="1200" dirty="0">
              <a:solidFill>
                <a:prstClr val="black"/>
              </a:solidFill>
              <a:latin typeface="Calibri"/>
              <a:ea typeface="ＭＳ Ｐゴシック"/>
            </a:endParaRPr>
          </a:p>
        </p:txBody>
      </p:sp>
      <p:sp>
        <p:nvSpPr>
          <p:cNvPr id="71" name="テキスト ボックス 70"/>
          <p:cNvSpPr txBox="1"/>
          <p:nvPr/>
        </p:nvSpPr>
        <p:spPr>
          <a:xfrm>
            <a:off x="5573806" y="2550338"/>
            <a:ext cx="857235" cy="276999"/>
          </a:xfrm>
          <a:prstGeom prst="rect">
            <a:avLst/>
          </a:prstGeom>
          <a:noFill/>
        </p:spPr>
        <p:txBody>
          <a:bodyPr wrap="square" rtlCol="0">
            <a:spAutoFit/>
          </a:bodyPr>
          <a:lstStyle/>
          <a:p>
            <a:pPr fontAlgn="auto">
              <a:spcBef>
                <a:spcPts val="0"/>
              </a:spcBef>
              <a:spcAft>
                <a:spcPts val="0"/>
              </a:spcAft>
            </a:pPr>
            <a:r>
              <a:rPr lang="ja-JP" altLang="en-US" sz="1200" dirty="0" smtClean="0">
                <a:solidFill>
                  <a:prstClr val="black"/>
                </a:solidFill>
                <a:latin typeface="Calibri"/>
                <a:ea typeface="ＭＳ Ｐゴシック"/>
              </a:rPr>
              <a:t>家族</a:t>
            </a:r>
            <a:endParaRPr lang="ja-JP" altLang="en-US" sz="1200" dirty="0">
              <a:solidFill>
                <a:prstClr val="black"/>
              </a:solidFill>
              <a:latin typeface="Calibri"/>
              <a:ea typeface="ＭＳ Ｐゴシック"/>
            </a:endParaRPr>
          </a:p>
        </p:txBody>
      </p:sp>
      <p:sp>
        <p:nvSpPr>
          <p:cNvPr id="72" name="テキスト ボックス 71"/>
          <p:cNvSpPr txBox="1"/>
          <p:nvPr/>
        </p:nvSpPr>
        <p:spPr>
          <a:xfrm>
            <a:off x="3764617" y="2055530"/>
            <a:ext cx="825151" cy="230832"/>
          </a:xfrm>
          <a:prstGeom prst="rect">
            <a:avLst/>
          </a:prstGeom>
          <a:noFill/>
        </p:spPr>
        <p:txBody>
          <a:bodyPr wrap="square" rtlCol="0">
            <a:spAutoFit/>
          </a:bodyPr>
          <a:lstStyle/>
          <a:p>
            <a:pPr fontAlgn="auto">
              <a:spcBef>
                <a:spcPts val="0"/>
              </a:spcBef>
              <a:spcAft>
                <a:spcPts val="0"/>
              </a:spcAft>
            </a:pPr>
            <a:r>
              <a:rPr lang="ja-JP" altLang="en-US" sz="900" dirty="0" smtClean="0">
                <a:solidFill>
                  <a:prstClr val="black"/>
                </a:solidFill>
                <a:latin typeface="Calibri"/>
                <a:ea typeface="ＭＳ Ｐゴシック"/>
              </a:rPr>
              <a:t>近隣地域</a:t>
            </a:r>
            <a:endParaRPr lang="ja-JP" altLang="en-US" sz="900" dirty="0">
              <a:solidFill>
                <a:prstClr val="black"/>
              </a:solidFill>
              <a:latin typeface="Calibri"/>
              <a:ea typeface="ＭＳ Ｐゴシック"/>
            </a:endParaRPr>
          </a:p>
        </p:txBody>
      </p:sp>
      <p:pic>
        <p:nvPicPr>
          <p:cNvPr id="73" name="Picture 2" descr="人間,女,女性,高齢者"/>
          <p:cNvPicPr>
            <a:picLocks noChangeAspect="1" noChangeArrowheads="1"/>
          </p:cNvPicPr>
          <p:nvPr/>
        </p:nvPicPr>
        <p:blipFill>
          <a:blip r:embed="rId5" cstate="print"/>
          <a:srcRect/>
          <a:stretch>
            <a:fillRect/>
          </a:stretch>
        </p:blipFill>
        <p:spPr bwMode="auto">
          <a:xfrm>
            <a:off x="4792862" y="2077140"/>
            <a:ext cx="595622" cy="500293"/>
          </a:xfrm>
          <a:prstGeom prst="rect">
            <a:avLst/>
          </a:prstGeom>
          <a:noFill/>
        </p:spPr>
      </p:pic>
      <p:pic>
        <p:nvPicPr>
          <p:cNvPr id="81" name="Picture 4" descr="C:\Users\YCHXX\AppData\Local\Microsoft\Windows\Temporary Internet Files\Content.IE5\PZA43NQV\MC900431601[1].png"/>
          <p:cNvPicPr>
            <a:picLocks noChangeAspect="1" noChangeArrowheads="1"/>
          </p:cNvPicPr>
          <p:nvPr/>
        </p:nvPicPr>
        <p:blipFill>
          <a:blip r:embed="rId6" cstate="print"/>
          <a:srcRect/>
          <a:stretch>
            <a:fillRect/>
          </a:stretch>
        </p:blipFill>
        <p:spPr bwMode="auto">
          <a:xfrm>
            <a:off x="4250924" y="3990503"/>
            <a:ext cx="553597" cy="532109"/>
          </a:xfrm>
          <a:prstGeom prst="rect">
            <a:avLst/>
          </a:prstGeom>
          <a:noFill/>
        </p:spPr>
      </p:pic>
      <p:pic>
        <p:nvPicPr>
          <p:cNvPr id="83" name="Picture 6" descr="C:\Users\YCHXX\AppData\Local\Microsoft\Windows\Temporary Internet Files\Content.IE5\XBSXZDFH\MC900431614[1].png"/>
          <p:cNvPicPr>
            <a:picLocks noChangeAspect="1" noChangeArrowheads="1"/>
          </p:cNvPicPr>
          <p:nvPr/>
        </p:nvPicPr>
        <p:blipFill>
          <a:blip r:embed="rId7" cstate="print"/>
          <a:srcRect/>
          <a:stretch>
            <a:fillRect/>
          </a:stretch>
        </p:blipFill>
        <p:spPr bwMode="auto">
          <a:xfrm>
            <a:off x="3470835" y="3990491"/>
            <a:ext cx="570241" cy="515154"/>
          </a:xfrm>
          <a:prstGeom prst="rect">
            <a:avLst/>
          </a:prstGeom>
          <a:noFill/>
        </p:spPr>
      </p:pic>
      <p:sp>
        <p:nvSpPr>
          <p:cNvPr id="85" name="テキスト ボックス 84"/>
          <p:cNvSpPr txBox="1"/>
          <p:nvPr/>
        </p:nvSpPr>
        <p:spPr>
          <a:xfrm>
            <a:off x="3548844" y="3486446"/>
            <a:ext cx="2145000" cy="461665"/>
          </a:xfrm>
          <a:prstGeom prst="rect">
            <a:avLst/>
          </a:prstGeom>
          <a:solidFill>
            <a:schemeClr val="bg1"/>
          </a:solidFill>
          <a:ln>
            <a:solidFill>
              <a:schemeClr val="accent1"/>
            </a:solidFill>
          </a:ln>
        </p:spPr>
        <p:txBody>
          <a:bodyPr wrap="square" rtlCol="0">
            <a:spAutoFit/>
          </a:bodyPr>
          <a:lstStyle/>
          <a:p>
            <a:pPr algn="ctr" fontAlgn="auto">
              <a:spcBef>
                <a:spcPts val="0"/>
              </a:spcBef>
              <a:spcAft>
                <a:spcPts val="0"/>
              </a:spcAft>
            </a:pPr>
            <a:r>
              <a:rPr lang="ja-JP" altLang="en-US" sz="1200" b="1" dirty="0" smtClean="0">
                <a:solidFill>
                  <a:srgbClr val="FF0000"/>
                </a:solidFill>
                <a:latin typeface="Calibri"/>
                <a:ea typeface="ＭＳ Ｐゴシック"/>
              </a:rPr>
              <a:t>認知症初期集中</a:t>
            </a:r>
            <a:endParaRPr lang="en-US" altLang="ja-JP" sz="1200" b="1" dirty="0" smtClean="0">
              <a:solidFill>
                <a:srgbClr val="FF0000"/>
              </a:solidFill>
              <a:latin typeface="Calibri"/>
              <a:ea typeface="ＭＳ Ｐゴシック"/>
            </a:endParaRPr>
          </a:p>
          <a:p>
            <a:pPr algn="ctr" fontAlgn="auto">
              <a:spcBef>
                <a:spcPts val="0"/>
              </a:spcBef>
              <a:spcAft>
                <a:spcPts val="0"/>
              </a:spcAft>
            </a:pPr>
            <a:r>
              <a:rPr lang="ja-JP" altLang="en-US" sz="1200" b="1" dirty="0" smtClean="0">
                <a:solidFill>
                  <a:srgbClr val="FF0000"/>
                </a:solidFill>
                <a:latin typeface="Calibri"/>
                <a:ea typeface="ＭＳ Ｐゴシック"/>
              </a:rPr>
              <a:t>支援チーム</a:t>
            </a:r>
            <a:endParaRPr lang="ja-JP" altLang="en-US" sz="1200" b="1" dirty="0">
              <a:solidFill>
                <a:srgbClr val="FF0000"/>
              </a:solidFill>
              <a:latin typeface="Calibri"/>
              <a:ea typeface="ＭＳ Ｐゴシック"/>
            </a:endParaRPr>
          </a:p>
        </p:txBody>
      </p:sp>
      <p:sp>
        <p:nvSpPr>
          <p:cNvPr id="86" name="テキスト ボックス 85"/>
          <p:cNvSpPr txBox="1"/>
          <p:nvPr/>
        </p:nvSpPr>
        <p:spPr>
          <a:xfrm>
            <a:off x="2544998" y="3126411"/>
            <a:ext cx="2095969" cy="276999"/>
          </a:xfrm>
          <a:prstGeom prst="rect">
            <a:avLst/>
          </a:prstGeom>
          <a:ln w="6350"/>
        </p:spPr>
        <p:style>
          <a:lnRef idx="2">
            <a:schemeClr val="accent2"/>
          </a:lnRef>
          <a:fillRef idx="1">
            <a:schemeClr val="lt1"/>
          </a:fillRef>
          <a:effectRef idx="0">
            <a:schemeClr val="accent2"/>
          </a:effectRef>
          <a:fontRef idx="minor">
            <a:schemeClr val="dk1"/>
          </a:fontRef>
        </p:style>
        <p:txBody>
          <a:bodyPr wrap="square" rtlCol="0">
            <a:spAutoFit/>
          </a:bodyPr>
          <a:lstStyle/>
          <a:p>
            <a:pPr algn="ctr" fontAlgn="auto">
              <a:spcBef>
                <a:spcPts val="0"/>
              </a:spcBef>
              <a:spcAft>
                <a:spcPts val="0"/>
              </a:spcAft>
            </a:pPr>
            <a:r>
              <a:rPr lang="ja-JP" altLang="en-US" sz="1200" b="1" dirty="0" smtClean="0">
                <a:solidFill>
                  <a:prstClr val="black"/>
                </a:solidFill>
              </a:rPr>
              <a:t>地域包括支援センター等</a:t>
            </a:r>
            <a:endParaRPr lang="ja-JP" altLang="en-US" sz="1200" b="1" dirty="0">
              <a:solidFill>
                <a:prstClr val="black"/>
              </a:solidFill>
            </a:endParaRPr>
          </a:p>
        </p:txBody>
      </p:sp>
      <p:sp>
        <p:nvSpPr>
          <p:cNvPr id="61" name="右矢印 60"/>
          <p:cNvSpPr/>
          <p:nvPr/>
        </p:nvSpPr>
        <p:spPr>
          <a:xfrm rot="10800000">
            <a:off x="6242217" y="5336943"/>
            <a:ext cx="942930" cy="180003"/>
          </a:xfrm>
          <a:prstGeom prst="rightArrow">
            <a:avLst>
              <a:gd name="adj1" fmla="val 50000"/>
              <a:gd name="adj2" fmla="val 108311"/>
            </a:avLst>
          </a:prstGeom>
          <a:solidFill>
            <a:srgbClr val="92D050"/>
          </a:solidFill>
          <a:ln w="3175">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88" name="テキスト ボックス 87"/>
          <p:cNvSpPr txBox="1"/>
          <p:nvPr/>
        </p:nvSpPr>
        <p:spPr>
          <a:xfrm>
            <a:off x="6195138" y="5661248"/>
            <a:ext cx="702078" cy="369332"/>
          </a:xfrm>
          <a:prstGeom prst="rect">
            <a:avLst/>
          </a:prstGeom>
          <a:noFill/>
        </p:spPr>
        <p:txBody>
          <a:bodyPr wrap="square" rtlCol="0">
            <a:spAutoFit/>
          </a:bodyPr>
          <a:lstStyle/>
          <a:p>
            <a:pPr algn="ctr" fontAlgn="auto">
              <a:spcBef>
                <a:spcPts val="0"/>
              </a:spcBef>
              <a:spcAft>
                <a:spcPts val="0"/>
              </a:spcAft>
            </a:pPr>
            <a:r>
              <a:rPr lang="ja-JP" altLang="en-US" sz="900" dirty="0" smtClean="0">
                <a:solidFill>
                  <a:prstClr val="black"/>
                </a:solidFill>
                <a:latin typeface="Calibri"/>
                <a:ea typeface="ＭＳ Ｐゴシック"/>
              </a:rPr>
              <a:t>連携</a:t>
            </a:r>
            <a:endParaRPr lang="en-US" altLang="ja-JP" sz="900" dirty="0" smtClean="0">
              <a:solidFill>
                <a:prstClr val="black"/>
              </a:solidFill>
              <a:latin typeface="Calibri"/>
              <a:ea typeface="ＭＳ Ｐゴシック"/>
            </a:endParaRPr>
          </a:p>
          <a:p>
            <a:pPr algn="ctr" fontAlgn="auto">
              <a:spcBef>
                <a:spcPts val="0"/>
              </a:spcBef>
              <a:spcAft>
                <a:spcPts val="0"/>
              </a:spcAft>
            </a:pPr>
            <a:r>
              <a:rPr lang="ja-JP" altLang="en-US" sz="900" dirty="0" smtClean="0">
                <a:solidFill>
                  <a:prstClr val="black"/>
                </a:solidFill>
                <a:latin typeface="Calibri"/>
                <a:ea typeface="ＭＳ Ｐゴシック"/>
              </a:rPr>
              <a:t>（紹介）</a:t>
            </a:r>
            <a:endParaRPr lang="ja-JP" altLang="en-US" sz="900" dirty="0">
              <a:solidFill>
                <a:prstClr val="black"/>
              </a:solidFill>
              <a:latin typeface="Calibri"/>
              <a:ea typeface="ＭＳ Ｐゴシック"/>
            </a:endParaRPr>
          </a:p>
        </p:txBody>
      </p:sp>
      <p:sp>
        <p:nvSpPr>
          <p:cNvPr id="89" name="テキスト ボックス 88"/>
          <p:cNvSpPr txBox="1"/>
          <p:nvPr/>
        </p:nvSpPr>
        <p:spPr>
          <a:xfrm>
            <a:off x="6465171" y="6156012"/>
            <a:ext cx="858095" cy="369332"/>
          </a:xfrm>
          <a:prstGeom prst="rect">
            <a:avLst/>
          </a:prstGeom>
          <a:noFill/>
        </p:spPr>
        <p:txBody>
          <a:bodyPr wrap="square" rtlCol="0">
            <a:spAutoFit/>
          </a:bodyPr>
          <a:lstStyle/>
          <a:p>
            <a:pPr fontAlgn="auto">
              <a:spcBef>
                <a:spcPts val="0"/>
              </a:spcBef>
              <a:spcAft>
                <a:spcPts val="0"/>
              </a:spcAft>
            </a:pPr>
            <a:r>
              <a:rPr lang="ja-JP" altLang="en-US" sz="900" dirty="0" smtClean="0">
                <a:solidFill>
                  <a:prstClr val="black"/>
                </a:solidFill>
                <a:latin typeface="Calibri"/>
                <a:ea typeface="ＭＳ Ｐゴシック"/>
              </a:rPr>
              <a:t>連携</a:t>
            </a:r>
            <a:endParaRPr lang="en-US" altLang="ja-JP" sz="900" dirty="0" smtClean="0">
              <a:solidFill>
                <a:prstClr val="black"/>
              </a:solidFill>
              <a:latin typeface="Calibri"/>
              <a:ea typeface="ＭＳ Ｐゴシック"/>
            </a:endParaRPr>
          </a:p>
          <a:p>
            <a:pPr fontAlgn="auto">
              <a:spcBef>
                <a:spcPts val="0"/>
              </a:spcBef>
              <a:spcAft>
                <a:spcPts val="0"/>
              </a:spcAft>
            </a:pPr>
            <a:r>
              <a:rPr lang="ja-JP" altLang="en-US" sz="900" dirty="0" smtClean="0">
                <a:solidFill>
                  <a:prstClr val="black"/>
                </a:solidFill>
                <a:latin typeface="Calibri"/>
                <a:ea typeface="ＭＳ Ｐゴシック"/>
              </a:rPr>
              <a:t>（診断）</a:t>
            </a:r>
            <a:endParaRPr lang="ja-JP" altLang="en-US" sz="900" dirty="0">
              <a:solidFill>
                <a:prstClr val="black"/>
              </a:solidFill>
              <a:latin typeface="Calibri"/>
              <a:ea typeface="ＭＳ Ｐゴシック"/>
            </a:endParaRPr>
          </a:p>
        </p:txBody>
      </p:sp>
      <p:sp>
        <p:nvSpPr>
          <p:cNvPr id="19" name="正方形/長方形 18"/>
          <p:cNvSpPr/>
          <p:nvPr/>
        </p:nvSpPr>
        <p:spPr>
          <a:xfrm>
            <a:off x="4530687" y="6369335"/>
            <a:ext cx="1510904" cy="300033"/>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auto">
              <a:spcBef>
                <a:spcPts val="0"/>
              </a:spcBef>
              <a:spcAft>
                <a:spcPts val="0"/>
              </a:spcAft>
            </a:pPr>
            <a:r>
              <a:rPr lang="ja-JP" altLang="en-US" sz="1100" b="1" dirty="0" smtClean="0">
                <a:solidFill>
                  <a:prstClr val="black"/>
                </a:solidFill>
              </a:rPr>
              <a:t>かかりつけ医</a:t>
            </a:r>
            <a:endParaRPr lang="en-US" altLang="ja-JP" sz="1100" b="1" dirty="0" smtClean="0">
              <a:solidFill>
                <a:prstClr val="black"/>
              </a:solidFill>
            </a:endParaRPr>
          </a:p>
        </p:txBody>
      </p:sp>
      <p:sp>
        <p:nvSpPr>
          <p:cNvPr id="90" name="正方形/長方形 89"/>
          <p:cNvSpPr/>
          <p:nvPr/>
        </p:nvSpPr>
        <p:spPr>
          <a:xfrm>
            <a:off x="7113240" y="5589240"/>
            <a:ext cx="1248139" cy="36004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auto">
              <a:spcBef>
                <a:spcPts val="0"/>
              </a:spcBef>
              <a:spcAft>
                <a:spcPts val="0"/>
              </a:spcAft>
            </a:pPr>
            <a:r>
              <a:rPr lang="ja-JP" altLang="en-US" sz="1050" b="1" dirty="0" smtClean="0">
                <a:solidFill>
                  <a:prstClr val="black"/>
                </a:solidFill>
              </a:rPr>
              <a:t>認知症疾患医療</a:t>
            </a:r>
            <a:endParaRPr lang="en-US" altLang="ja-JP" sz="1050" b="1" dirty="0" smtClean="0">
              <a:solidFill>
                <a:prstClr val="black"/>
              </a:solidFill>
            </a:endParaRPr>
          </a:p>
          <a:p>
            <a:pPr algn="ctr" fontAlgn="auto">
              <a:spcBef>
                <a:spcPts val="0"/>
              </a:spcBef>
              <a:spcAft>
                <a:spcPts val="0"/>
              </a:spcAft>
            </a:pPr>
            <a:r>
              <a:rPr lang="ja-JP" altLang="en-US" sz="1050" b="1" dirty="0" smtClean="0">
                <a:solidFill>
                  <a:prstClr val="black"/>
                </a:solidFill>
              </a:rPr>
              <a:t>センター</a:t>
            </a:r>
            <a:endParaRPr lang="en-US" altLang="ja-JP" sz="1050" b="1" dirty="0" smtClean="0">
              <a:solidFill>
                <a:prstClr val="black"/>
              </a:solidFill>
            </a:endParaRPr>
          </a:p>
        </p:txBody>
      </p:sp>
      <p:sp>
        <p:nvSpPr>
          <p:cNvPr id="28" name="右矢印 27"/>
          <p:cNvSpPr/>
          <p:nvPr/>
        </p:nvSpPr>
        <p:spPr>
          <a:xfrm rot="16200000">
            <a:off x="4721429" y="5968175"/>
            <a:ext cx="581373" cy="251782"/>
          </a:xfrm>
          <a:prstGeom prst="rightArrow">
            <a:avLst>
              <a:gd name="adj1" fmla="val 49999"/>
              <a:gd name="adj2" fmla="val 108311"/>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60" name="右矢印 59"/>
          <p:cNvSpPr/>
          <p:nvPr/>
        </p:nvSpPr>
        <p:spPr>
          <a:xfrm rot="5400000">
            <a:off x="4992300" y="5978154"/>
            <a:ext cx="569529" cy="243668"/>
          </a:xfrm>
          <a:prstGeom prst="rightArrow">
            <a:avLst>
              <a:gd name="adj1" fmla="val 50000"/>
              <a:gd name="adj2" fmla="val 108311"/>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57" name="テキスト ボックス 56"/>
          <p:cNvSpPr txBox="1"/>
          <p:nvPr/>
        </p:nvSpPr>
        <p:spPr>
          <a:xfrm>
            <a:off x="6393164" y="4941168"/>
            <a:ext cx="1092121" cy="230832"/>
          </a:xfrm>
          <a:prstGeom prst="rect">
            <a:avLst/>
          </a:prstGeom>
          <a:noFill/>
        </p:spPr>
        <p:txBody>
          <a:bodyPr wrap="square" rtlCol="0">
            <a:spAutoFit/>
          </a:bodyPr>
          <a:lstStyle/>
          <a:p>
            <a:pPr fontAlgn="auto">
              <a:spcBef>
                <a:spcPts val="0"/>
              </a:spcBef>
              <a:spcAft>
                <a:spcPts val="0"/>
              </a:spcAft>
            </a:pPr>
            <a:r>
              <a:rPr lang="ja-JP" altLang="en-US" sz="900" dirty="0" smtClean="0">
                <a:solidFill>
                  <a:prstClr val="black"/>
                </a:solidFill>
                <a:latin typeface="Calibri"/>
                <a:ea typeface="ＭＳ Ｐゴシック"/>
              </a:rPr>
              <a:t>連携（紹介）</a:t>
            </a:r>
            <a:endParaRPr lang="ja-JP" altLang="en-US" sz="900" dirty="0">
              <a:solidFill>
                <a:prstClr val="black"/>
              </a:solidFill>
              <a:latin typeface="Calibri"/>
              <a:ea typeface="ＭＳ Ｐゴシック"/>
            </a:endParaRPr>
          </a:p>
        </p:txBody>
      </p:sp>
      <p:sp>
        <p:nvSpPr>
          <p:cNvPr id="75" name="右矢印 74"/>
          <p:cNvSpPr/>
          <p:nvPr/>
        </p:nvSpPr>
        <p:spPr>
          <a:xfrm rot="16200000">
            <a:off x="5296702" y="3011647"/>
            <a:ext cx="632702" cy="264074"/>
          </a:xfrm>
          <a:prstGeom prst="rightArrow">
            <a:avLst>
              <a:gd name="adj1" fmla="val 50000"/>
              <a:gd name="adj2" fmla="val 108311"/>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74" name="右矢印 73"/>
          <p:cNvSpPr/>
          <p:nvPr/>
        </p:nvSpPr>
        <p:spPr>
          <a:xfrm rot="5400000">
            <a:off x="4939109" y="3028160"/>
            <a:ext cx="650200" cy="248550"/>
          </a:xfrm>
          <a:prstGeom prst="rightArrow">
            <a:avLst>
              <a:gd name="adj1" fmla="val 57690"/>
              <a:gd name="adj2" fmla="val 108311"/>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76" name="角丸四角形吹き出し 75"/>
          <p:cNvSpPr/>
          <p:nvPr/>
        </p:nvSpPr>
        <p:spPr>
          <a:xfrm>
            <a:off x="7410834" y="2743138"/>
            <a:ext cx="2378715" cy="757873"/>
          </a:xfrm>
          <a:prstGeom prst="wedgeRoundRectCallout">
            <a:avLst>
              <a:gd name="adj1" fmla="val -126769"/>
              <a:gd name="adj2" fmla="val 4979"/>
              <a:gd name="adj3" fmla="val 16667"/>
            </a:avLst>
          </a:prstGeom>
          <a:solidFill>
            <a:srgbClr val="FFFF0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fontAlgn="auto">
              <a:spcBef>
                <a:spcPts val="0"/>
              </a:spcBef>
              <a:spcAft>
                <a:spcPts val="0"/>
              </a:spcAft>
            </a:pPr>
            <a:r>
              <a:rPr lang="ja-JP" altLang="en-US" sz="1200" b="1" dirty="0" smtClean="0">
                <a:solidFill>
                  <a:prstClr val="black"/>
                </a:solidFill>
              </a:rPr>
              <a:t>④　初回家庭訪問の実施</a:t>
            </a:r>
            <a:endParaRPr lang="en-US" altLang="ja-JP" sz="1200" b="1" dirty="0" smtClean="0">
              <a:solidFill>
                <a:prstClr val="black"/>
              </a:solidFill>
            </a:endParaRPr>
          </a:p>
          <a:p>
            <a:pPr fontAlgn="auto">
              <a:spcBef>
                <a:spcPts val="0"/>
              </a:spcBef>
              <a:spcAft>
                <a:spcPts val="0"/>
              </a:spcAft>
            </a:pPr>
            <a:r>
              <a:rPr lang="ja-JP" altLang="en-US" sz="900" b="1" dirty="0" smtClean="0">
                <a:solidFill>
                  <a:prstClr val="black"/>
                </a:solidFill>
              </a:rPr>
              <a:t>　　（認知症への理解、専門的医療機関</a:t>
            </a:r>
            <a:endParaRPr lang="en-US" altLang="ja-JP" sz="900" b="1" dirty="0" smtClean="0">
              <a:solidFill>
                <a:prstClr val="black"/>
              </a:solidFill>
            </a:endParaRPr>
          </a:p>
          <a:p>
            <a:pPr fontAlgn="auto">
              <a:spcBef>
                <a:spcPts val="0"/>
              </a:spcBef>
              <a:spcAft>
                <a:spcPts val="0"/>
              </a:spcAft>
            </a:pPr>
            <a:r>
              <a:rPr lang="en-US" altLang="ja-JP" sz="900" b="1" dirty="0">
                <a:solidFill>
                  <a:prstClr val="black"/>
                </a:solidFill>
              </a:rPr>
              <a:t> </a:t>
            </a:r>
            <a:r>
              <a:rPr lang="en-US" altLang="ja-JP" sz="900" b="1" dirty="0" smtClean="0">
                <a:solidFill>
                  <a:prstClr val="black"/>
                </a:solidFill>
              </a:rPr>
              <a:t>        </a:t>
            </a:r>
            <a:r>
              <a:rPr lang="ja-JP" altLang="en-US" sz="900" b="1" dirty="0" smtClean="0">
                <a:solidFill>
                  <a:prstClr val="black"/>
                </a:solidFill>
              </a:rPr>
              <a:t>等の利用の説明、介護保険サービ</a:t>
            </a:r>
            <a:endParaRPr lang="en-US" altLang="ja-JP" sz="900" b="1" dirty="0" smtClean="0">
              <a:solidFill>
                <a:prstClr val="black"/>
              </a:solidFill>
            </a:endParaRPr>
          </a:p>
          <a:p>
            <a:pPr fontAlgn="auto">
              <a:spcBef>
                <a:spcPts val="0"/>
              </a:spcBef>
              <a:spcAft>
                <a:spcPts val="0"/>
              </a:spcAft>
            </a:pPr>
            <a:r>
              <a:rPr lang="en-US" altLang="ja-JP" sz="900" b="1" dirty="0">
                <a:solidFill>
                  <a:prstClr val="black"/>
                </a:solidFill>
              </a:rPr>
              <a:t> </a:t>
            </a:r>
            <a:r>
              <a:rPr lang="en-US" altLang="ja-JP" sz="900" b="1" dirty="0" smtClean="0">
                <a:solidFill>
                  <a:prstClr val="black"/>
                </a:solidFill>
              </a:rPr>
              <a:t>        </a:t>
            </a:r>
            <a:r>
              <a:rPr lang="ja-JP" altLang="en-US" sz="900" b="1" dirty="0" smtClean="0">
                <a:solidFill>
                  <a:prstClr val="black"/>
                </a:solidFill>
              </a:rPr>
              <a:t>ス利用の説明、本人・家族への心</a:t>
            </a:r>
            <a:endParaRPr lang="en-US" altLang="ja-JP" sz="900" b="1" dirty="0" smtClean="0">
              <a:solidFill>
                <a:prstClr val="black"/>
              </a:solidFill>
            </a:endParaRPr>
          </a:p>
          <a:p>
            <a:pPr fontAlgn="auto">
              <a:spcBef>
                <a:spcPts val="0"/>
              </a:spcBef>
              <a:spcAft>
                <a:spcPts val="0"/>
              </a:spcAft>
            </a:pPr>
            <a:r>
              <a:rPr lang="en-US" altLang="ja-JP" sz="900" b="1" dirty="0">
                <a:solidFill>
                  <a:prstClr val="black"/>
                </a:solidFill>
              </a:rPr>
              <a:t> </a:t>
            </a:r>
            <a:r>
              <a:rPr lang="en-US" altLang="ja-JP" sz="900" b="1" dirty="0" smtClean="0">
                <a:solidFill>
                  <a:prstClr val="black"/>
                </a:solidFill>
              </a:rPr>
              <a:t>        </a:t>
            </a:r>
            <a:r>
              <a:rPr lang="ja-JP" altLang="en-US" sz="900" b="1" dirty="0" smtClean="0">
                <a:solidFill>
                  <a:prstClr val="black"/>
                </a:solidFill>
              </a:rPr>
              <a:t>理的サポート）</a:t>
            </a:r>
            <a:endParaRPr lang="ja-JP" altLang="en-US" sz="900" b="1" dirty="0">
              <a:solidFill>
                <a:prstClr val="black"/>
              </a:solidFill>
            </a:endParaRPr>
          </a:p>
        </p:txBody>
      </p:sp>
      <p:pic>
        <p:nvPicPr>
          <p:cNvPr id="53" name="Picture 9" descr="C:\Users\YCHXX\AppData\Local\Microsoft\Windows\Temporary Internet Files\Content.IE5\XBSXZDFH\MC900196310[1].wmf"/>
          <p:cNvPicPr>
            <a:picLocks noChangeAspect="1" noChangeArrowheads="1"/>
          </p:cNvPicPr>
          <p:nvPr/>
        </p:nvPicPr>
        <p:blipFill>
          <a:blip r:embed="rId8" cstate="print"/>
          <a:srcRect/>
          <a:stretch>
            <a:fillRect/>
          </a:stretch>
        </p:blipFill>
        <p:spPr bwMode="auto">
          <a:xfrm>
            <a:off x="3941884" y="6309320"/>
            <a:ext cx="579068" cy="459612"/>
          </a:xfrm>
          <a:prstGeom prst="rect">
            <a:avLst/>
          </a:prstGeom>
          <a:noFill/>
        </p:spPr>
      </p:pic>
      <p:sp>
        <p:nvSpPr>
          <p:cNvPr id="3" name="テキスト ボックス 2"/>
          <p:cNvSpPr txBox="1"/>
          <p:nvPr/>
        </p:nvSpPr>
        <p:spPr>
          <a:xfrm>
            <a:off x="5329588" y="5939988"/>
            <a:ext cx="415498" cy="230832"/>
          </a:xfrm>
          <a:prstGeom prst="rect">
            <a:avLst/>
          </a:prstGeom>
          <a:noFill/>
        </p:spPr>
        <p:txBody>
          <a:bodyPr wrap="none" rtlCol="0">
            <a:spAutoFit/>
          </a:bodyPr>
          <a:lstStyle/>
          <a:p>
            <a:pPr fontAlgn="auto">
              <a:spcBef>
                <a:spcPts val="0"/>
              </a:spcBef>
              <a:spcAft>
                <a:spcPts val="0"/>
              </a:spcAft>
            </a:pPr>
            <a:r>
              <a:rPr lang="ja-JP" altLang="en-US" sz="900" dirty="0" smtClean="0">
                <a:solidFill>
                  <a:prstClr val="black"/>
                </a:solidFill>
                <a:latin typeface="Calibri"/>
                <a:ea typeface="ＭＳ Ｐゴシック"/>
              </a:rPr>
              <a:t>連携</a:t>
            </a:r>
            <a:endParaRPr lang="ja-JP" altLang="en-US" sz="900" dirty="0">
              <a:solidFill>
                <a:prstClr val="black"/>
              </a:solidFill>
              <a:latin typeface="Calibri"/>
              <a:ea typeface="ＭＳ Ｐゴシック"/>
            </a:endParaRPr>
          </a:p>
        </p:txBody>
      </p:sp>
      <p:pic>
        <p:nvPicPr>
          <p:cNvPr id="1027" name="Picture 3" descr="C:\Users\YCHXX\AppData\Local\Microsoft\Windows\Temporary Internet Files\Content.IE5\YO97QDGR\MC900432610[1].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62527" y="3990491"/>
            <a:ext cx="495411" cy="576064"/>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1091161" y="4926603"/>
            <a:ext cx="1541504" cy="738664"/>
          </a:xfrm>
          <a:prstGeom prst="rect">
            <a:avLst/>
          </a:prstGeom>
          <a:noFill/>
        </p:spPr>
        <p:txBody>
          <a:bodyPr wrap="square" rtlCol="0">
            <a:spAutoFit/>
          </a:bodyPr>
          <a:lstStyle/>
          <a:p>
            <a:pPr algn="ctr" fontAlgn="auto">
              <a:spcBef>
                <a:spcPts val="0"/>
              </a:spcBef>
              <a:spcAft>
                <a:spcPts val="0"/>
              </a:spcAft>
            </a:pPr>
            <a:r>
              <a:rPr lang="ja-JP" altLang="en-US" sz="1050" b="1" dirty="0" smtClean="0">
                <a:solidFill>
                  <a:prstClr val="black"/>
                </a:solidFill>
                <a:latin typeface="Calibri"/>
                <a:ea typeface="ＭＳ Ｐゴシック"/>
              </a:rPr>
              <a:t>地域の実態に応じた</a:t>
            </a:r>
            <a:endParaRPr lang="en-US" altLang="ja-JP" sz="1050" b="1" dirty="0" smtClean="0">
              <a:solidFill>
                <a:prstClr val="black"/>
              </a:solidFill>
              <a:latin typeface="Calibri"/>
              <a:ea typeface="ＭＳ Ｐゴシック"/>
            </a:endParaRPr>
          </a:p>
          <a:p>
            <a:pPr algn="ctr" fontAlgn="auto">
              <a:spcBef>
                <a:spcPts val="0"/>
              </a:spcBef>
              <a:spcAft>
                <a:spcPts val="0"/>
              </a:spcAft>
            </a:pPr>
            <a:r>
              <a:rPr lang="ja-JP" altLang="en-US" sz="1050" b="1" dirty="0" smtClean="0">
                <a:solidFill>
                  <a:prstClr val="black"/>
                </a:solidFill>
                <a:latin typeface="Calibri"/>
                <a:ea typeface="ＭＳ Ｐゴシック"/>
              </a:rPr>
              <a:t>認知症施策の推進</a:t>
            </a:r>
            <a:endParaRPr lang="en-US" altLang="ja-JP" sz="1050" b="1" dirty="0" smtClean="0">
              <a:solidFill>
                <a:prstClr val="black"/>
              </a:solidFill>
              <a:latin typeface="Calibri"/>
              <a:ea typeface="ＭＳ Ｐゴシック"/>
            </a:endParaRPr>
          </a:p>
          <a:p>
            <a:pPr algn="ctr" fontAlgn="auto">
              <a:spcBef>
                <a:spcPts val="0"/>
              </a:spcBef>
              <a:spcAft>
                <a:spcPts val="0"/>
              </a:spcAft>
            </a:pPr>
            <a:r>
              <a:rPr lang="ja-JP" altLang="en-US" sz="1050" b="1" dirty="0" smtClean="0">
                <a:solidFill>
                  <a:prstClr val="black"/>
                </a:solidFill>
                <a:latin typeface="Calibri"/>
                <a:ea typeface="ＭＳ Ｐゴシック"/>
              </a:rPr>
              <a:t>（医療・介護・地域資源と専門相談等）</a:t>
            </a:r>
            <a:endParaRPr lang="ja-JP" altLang="en-US" sz="1050" b="1" dirty="0">
              <a:solidFill>
                <a:prstClr val="black"/>
              </a:solidFill>
              <a:latin typeface="Calibri"/>
              <a:ea typeface="ＭＳ Ｐゴシック"/>
            </a:endParaRPr>
          </a:p>
        </p:txBody>
      </p:sp>
      <p:sp>
        <p:nvSpPr>
          <p:cNvPr id="8" name="正方形/長方形 7"/>
          <p:cNvSpPr/>
          <p:nvPr/>
        </p:nvSpPr>
        <p:spPr>
          <a:xfrm>
            <a:off x="974560" y="3717275"/>
            <a:ext cx="1789195" cy="1983137"/>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5" name="テキスト ボックス 4"/>
          <p:cNvSpPr txBox="1"/>
          <p:nvPr/>
        </p:nvSpPr>
        <p:spPr>
          <a:xfrm>
            <a:off x="1261729" y="3486446"/>
            <a:ext cx="1273390" cy="461665"/>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fontAlgn="auto">
              <a:spcBef>
                <a:spcPts val="0"/>
              </a:spcBef>
              <a:spcAft>
                <a:spcPts val="0"/>
              </a:spcAft>
            </a:pPr>
            <a:r>
              <a:rPr lang="ja-JP" altLang="en-US" sz="1200" b="1" dirty="0" smtClean="0">
                <a:solidFill>
                  <a:srgbClr val="FF0000"/>
                </a:solidFill>
              </a:rPr>
              <a:t>認知症地域</a:t>
            </a:r>
            <a:endParaRPr lang="en-US" altLang="ja-JP" sz="1200" b="1" dirty="0" smtClean="0">
              <a:solidFill>
                <a:srgbClr val="FF0000"/>
              </a:solidFill>
            </a:endParaRPr>
          </a:p>
          <a:p>
            <a:pPr algn="ctr" fontAlgn="auto">
              <a:spcBef>
                <a:spcPts val="0"/>
              </a:spcBef>
              <a:spcAft>
                <a:spcPts val="0"/>
              </a:spcAft>
            </a:pPr>
            <a:r>
              <a:rPr lang="ja-JP" altLang="en-US" sz="1200" b="1" dirty="0" smtClean="0">
                <a:solidFill>
                  <a:srgbClr val="FF0000"/>
                </a:solidFill>
              </a:rPr>
              <a:t>支援推進員</a:t>
            </a:r>
            <a:endParaRPr lang="ja-JP" altLang="en-US" sz="1200" b="1" dirty="0">
              <a:solidFill>
                <a:srgbClr val="FF0000"/>
              </a:solidFill>
            </a:endParaRPr>
          </a:p>
        </p:txBody>
      </p:sp>
      <p:sp>
        <p:nvSpPr>
          <p:cNvPr id="62" name="角丸四角形吹き出し 61"/>
          <p:cNvSpPr/>
          <p:nvPr/>
        </p:nvSpPr>
        <p:spPr>
          <a:xfrm>
            <a:off x="7410834" y="2010998"/>
            <a:ext cx="2378715" cy="625915"/>
          </a:xfrm>
          <a:prstGeom prst="wedgeRoundRectCallout">
            <a:avLst>
              <a:gd name="adj1" fmla="val -104867"/>
              <a:gd name="adj2" fmla="val 65898"/>
              <a:gd name="adj3" fmla="val 16667"/>
            </a:avLst>
          </a:prstGeom>
          <a:solidFill>
            <a:srgbClr val="FFFF0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fontAlgn="auto">
              <a:spcBef>
                <a:spcPts val="0"/>
              </a:spcBef>
              <a:spcAft>
                <a:spcPts val="0"/>
              </a:spcAft>
            </a:pPr>
            <a:r>
              <a:rPr lang="ja-JP" altLang="en-US" sz="1200" b="1" dirty="0" smtClean="0">
                <a:solidFill>
                  <a:prstClr val="black"/>
                </a:solidFill>
              </a:rPr>
              <a:t>③　アセスメント</a:t>
            </a:r>
            <a:endParaRPr lang="en-US" altLang="ja-JP" sz="1200" b="1" dirty="0" smtClean="0">
              <a:solidFill>
                <a:prstClr val="black"/>
              </a:solidFill>
            </a:endParaRPr>
          </a:p>
          <a:p>
            <a:pPr fontAlgn="auto">
              <a:spcBef>
                <a:spcPts val="0"/>
              </a:spcBef>
              <a:spcAft>
                <a:spcPts val="0"/>
              </a:spcAft>
            </a:pPr>
            <a:r>
              <a:rPr lang="ja-JP" altLang="en-US" sz="900" b="1" dirty="0">
                <a:solidFill>
                  <a:prstClr val="black"/>
                </a:solidFill>
              </a:rPr>
              <a:t>　</a:t>
            </a:r>
            <a:r>
              <a:rPr lang="ja-JP" altLang="en-US" sz="900" b="1" dirty="0" smtClean="0">
                <a:solidFill>
                  <a:prstClr val="black"/>
                </a:solidFill>
              </a:rPr>
              <a:t>　（認知機能障害、生活機能能障、行</a:t>
            </a:r>
            <a:endParaRPr lang="en-US" altLang="ja-JP" sz="900" b="1" dirty="0" smtClean="0">
              <a:solidFill>
                <a:prstClr val="black"/>
              </a:solidFill>
            </a:endParaRPr>
          </a:p>
          <a:p>
            <a:pPr fontAlgn="auto">
              <a:spcBef>
                <a:spcPts val="0"/>
              </a:spcBef>
              <a:spcAft>
                <a:spcPts val="0"/>
              </a:spcAft>
            </a:pPr>
            <a:r>
              <a:rPr lang="en-US" altLang="ja-JP" sz="900" b="1" dirty="0">
                <a:solidFill>
                  <a:prstClr val="black"/>
                </a:solidFill>
              </a:rPr>
              <a:t> </a:t>
            </a:r>
            <a:r>
              <a:rPr lang="en-US" altLang="ja-JP" sz="900" b="1" dirty="0" smtClean="0">
                <a:solidFill>
                  <a:prstClr val="black"/>
                </a:solidFill>
              </a:rPr>
              <a:t>        </a:t>
            </a:r>
            <a:r>
              <a:rPr lang="ja-JP" altLang="en-US" sz="900" b="1" dirty="0" smtClean="0">
                <a:solidFill>
                  <a:prstClr val="black"/>
                </a:solidFill>
              </a:rPr>
              <a:t>動・心理症状、家族の介護負担度、</a:t>
            </a:r>
            <a:endParaRPr lang="en-US" altLang="ja-JP" sz="900" b="1" dirty="0" smtClean="0">
              <a:solidFill>
                <a:prstClr val="black"/>
              </a:solidFill>
            </a:endParaRPr>
          </a:p>
          <a:p>
            <a:pPr fontAlgn="auto">
              <a:spcBef>
                <a:spcPts val="0"/>
              </a:spcBef>
              <a:spcAft>
                <a:spcPts val="0"/>
              </a:spcAft>
            </a:pPr>
            <a:r>
              <a:rPr lang="en-US" altLang="ja-JP" sz="900" b="1" dirty="0">
                <a:solidFill>
                  <a:prstClr val="black"/>
                </a:solidFill>
              </a:rPr>
              <a:t> </a:t>
            </a:r>
            <a:r>
              <a:rPr lang="en-US" altLang="ja-JP" sz="900" b="1" dirty="0" smtClean="0">
                <a:solidFill>
                  <a:prstClr val="black"/>
                </a:solidFill>
              </a:rPr>
              <a:t>        </a:t>
            </a:r>
            <a:r>
              <a:rPr lang="ja-JP" altLang="en-US" sz="900" b="1" dirty="0" smtClean="0">
                <a:solidFill>
                  <a:prstClr val="black"/>
                </a:solidFill>
              </a:rPr>
              <a:t>身体の様子のチェック）</a:t>
            </a:r>
            <a:endParaRPr lang="ja-JP" altLang="en-US" sz="900" b="1" dirty="0">
              <a:solidFill>
                <a:prstClr val="black"/>
              </a:solidFill>
            </a:endParaRPr>
          </a:p>
        </p:txBody>
      </p:sp>
      <p:sp>
        <p:nvSpPr>
          <p:cNvPr id="65" name="角丸四角形吹き出し 64"/>
          <p:cNvSpPr/>
          <p:nvPr/>
        </p:nvSpPr>
        <p:spPr>
          <a:xfrm>
            <a:off x="198026" y="2016931"/>
            <a:ext cx="2378715" cy="461405"/>
          </a:xfrm>
          <a:prstGeom prst="wedgeRoundRectCallout">
            <a:avLst>
              <a:gd name="adj1" fmla="val 140083"/>
              <a:gd name="adj2" fmla="val 83239"/>
              <a:gd name="adj3" fmla="val 16667"/>
            </a:avLst>
          </a:prstGeom>
          <a:solidFill>
            <a:srgbClr val="FFFF0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fontAlgn="auto">
              <a:spcBef>
                <a:spcPts val="0"/>
              </a:spcBef>
              <a:spcAft>
                <a:spcPts val="0"/>
              </a:spcAft>
            </a:pPr>
            <a:r>
              <a:rPr lang="ja-JP" altLang="en-US" sz="1200" b="1" dirty="0" smtClean="0">
                <a:solidFill>
                  <a:prstClr val="black"/>
                </a:solidFill>
              </a:rPr>
              <a:t>②　情報収集</a:t>
            </a:r>
            <a:endParaRPr lang="en-US" altLang="ja-JP" sz="1200" b="1" dirty="0" smtClean="0">
              <a:solidFill>
                <a:prstClr val="black"/>
              </a:solidFill>
            </a:endParaRPr>
          </a:p>
          <a:p>
            <a:pPr fontAlgn="auto">
              <a:spcBef>
                <a:spcPts val="0"/>
              </a:spcBef>
              <a:spcAft>
                <a:spcPts val="0"/>
              </a:spcAft>
            </a:pPr>
            <a:r>
              <a:rPr lang="ja-JP" altLang="en-US" sz="900" b="1" dirty="0" smtClean="0">
                <a:solidFill>
                  <a:prstClr val="black"/>
                </a:solidFill>
              </a:rPr>
              <a:t>　（本人の生活情報や家族の状況など）</a:t>
            </a:r>
            <a:endParaRPr lang="ja-JP" altLang="en-US" sz="900" b="1" dirty="0">
              <a:solidFill>
                <a:prstClr val="black"/>
              </a:solidFill>
            </a:endParaRPr>
          </a:p>
        </p:txBody>
      </p:sp>
      <p:sp>
        <p:nvSpPr>
          <p:cNvPr id="66" name="角丸四角形吹き出し 65"/>
          <p:cNvSpPr/>
          <p:nvPr/>
        </p:nvSpPr>
        <p:spPr>
          <a:xfrm>
            <a:off x="198026" y="2694355"/>
            <a:ext cx="2378715" cy="420400"/>
          </a:xfrm>
          <a:prstGeom prst="wedgeRoundRectCallout">
            <a:avLst>
              <a:gd name="adj1" fmla="val 163326"/>
              <a:gd name="adj2" fmla="val 19504"/>
              <a:gd name="adj3" fmla="val 16667"/>
            </a:avLst>
          </a:prstGeom>
          <a:solidFill>
            <a:srgbClr val="FFFF0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fontAlgn="auto">
              <a:spcBef>
                <a:spcPts val="0"/>
              </a:spcBef>
              <a:spcAft>
                <a:spcPts val="0"/>
              </a:spcAft>
            </a:pPr>
            <a:r>
              <a:rPr lang="ja-JP" altLang="en-US" sz="1200" b="1" dirty="0" smtClean="0">
                <a:solidFill>
                  <a:prstClr val="black"/>
                </a:solidFill>
              </a:rPr>
              <a:t>①　訪問支援対象者の把握</a:t>
            </a:r>
            <a:endParaRPr lang="ja-JP" altLang="en-US" sz="1200" b="1" dirty="0">
              <a:solidFill>
                <a:prstClr val="black"/>
              </a:solidFill>
            </a:endParaRPr>
          </a:p>
        </p:txBody>
      </p:sp>
      <p:sp>
        <p:nvSpPr>
          <p:cNvPr id="68" name="タイトル 1"/>
          <p:cNvSpPr txBox="1">
            <a:spLocks/>
          </p:cNvSpPr>
          <p:nvPr/>
        </p:nvSpPr>
        <p:spPr>
          <a:xfrm>
            <a:off x="100989" y="480228"/>
            <a:ext cx="9688808" cy="1292588"/>
          </a:xfrm>
          <a:prstGeom prst="rect">
            <a:avLst/>
          </a:prstGeom>
          <a:ln w="6350">
            <a:solidFill>
              <a:schemeClr val="tx2"/>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fontAlgn="auto">
              <a:spcAft>
                <a:spcPts val="0"/>
              </a:spcAft>
            </a:pPr>
            <a:r>
              <a:rPr lang="ja-JP" altLang="en-US" sz="1300" dirty="0" smtClean="0">
                <a:solidFill>
                  <a:prstClr val="black"/>
                </a:solidFill>
              </a:rPr>
              <a:t>以下の体制を</a:t>
            </a:r>
            <a:r>
              <a:rPr lang="ja-JP" altLang="en-US" sz="1300" u="sng" dirty="0" smtClean="0">
                <a:solidFill>
                  <a:prstClr val="black"/>
                </a:solidFill>
              </a:rPr>
              <a:t>地域包括支援センター等</a:t>
            </a:r>
            <a:r>
              <a:rPr lang="ja-JP" altLang="en-US" sz="1300" dirty="0" smtClean="0">
                <a:solidFill>
                  <a:prstClr val="black"/>
                </a:solidFill>
              </a:rPr>
              <a:t>に配置</a:t>
            </a:r>
            <a:endParaRPr lang="en-US" altLang="ja-JP" sz="1300" dirty="0" smtClean="0">
              <a:solidFill>
                <a:prstClr val="black"/>
              </a:solidFill>
            </a:endParaRPr>
          </a:p>
          <a:p>
            <a:pPr algn="l" fontAlgn="auto">
              <a:spcAft>
                <a:spcPts val="0"/>
              </a:spcAft>
            </a:pPr>
            <a:r>
              <a:rPr lang="ja-JP" altLang="en-US" sz="1300" dirty="0" smtClean="0">
                <a:solidFill>
                  <a:prstClr val="black"/>
                </a:solidFill>
              </a:rPr>
              <a:t>○</a:t>
            </a:r>
            <a:r>
              <a:rPr lang="ja-JP" altLang="en-US" sz="1300" b="1" u="sng" dirty="0" smtClean="0">
                <a:solidFill>
                  <a:prstClr val="black"/>
                </a:solidFill>
              </a:rPr>
              <a:t>認知症初期集中支援チーム</a:t>
            </a:r>
            <a:r>
              <a:rPr lang="ja-JP" altLang="en-US" sz="1300" dirty="0" smtClean="0">
                <a:solidFill>
                  <a:prstClr val="black"/>
                </a:solidFill>
              </a:rPr>
              <a:t>－複数の専門職が認知症が疑われる人、認知症の人とその家族を訪問し、アセスメントや家族</a:t>
            </a:r>
            <a:endParaRPr lang="en-US" altLang="ja-JP" sz="1300" dirty="0" smtClean="0">
              <a:solidFill>
                <a:prstClr val="black"/>
              </a:solidFill>
            </a:endParaRPr>
          </a:p>
          <a:p>
            <a:pPr algn="l" fontAlgn="auto">
              <a:spcAft>
                <a:spcPts val="0"/>
              </a:spcAft>
            </a:pPr>
            <a:r>
              <a:rPr lang="ja-JP" altLang="en-US" sz="1300" dirty="0">
                <a:solidFill>
                  <a:prstClr val="black"/>
                </a:solidFill>
              </a:rPr>
              <a:t>　</a:t>
            </a:r>
            <a:r>
              <a:rPr lang="ja-JP" altLang="en-US" sz="1300" dirty="0" smtClean="0">
                <a:solidFill>
                  <a:prstClr val="black"/>
                </a:solidFill>
              </a:rPr>
              <a:t>　　　　　　　　　　　　　　　　　　　　 支援などの初期の支援を包括的・集中的に行い、自立生活のサポートを行う。</a:t>
            </a:r>
            <a:endParaRPr lang="en-US" altLang="ja-JP" sz="1300" dirty="0" smtClean="0">
              <a:solidFill>
                <a:prstClr val="black"/>
              </a:solidFill>
            </a:endParaRPr>
          </a:p>
          <a:p>
            <a:pPr algn="l" fontAlgn="auto">
              <a:spcAft>
                <a:spcPts val="0"/>
              </a:spcAft>
            </a:pPr>
            <a:r>
              <a:rPr lang="ja-JP" altLang="en-US" sz="1300" dirty="0" smtClean="0">
                <a:solidFill>
                  <a:prstClr val="black"/>
                </a:solidFill>
              </a:rPr>
              <a:t>○</a:t>
            </a:r>
            <a:r>
              <a:rPr lang="ja-JP" altLang="en-US" sz="1300" b="1" u="sng" dirty="0" smtClean="0">
                <a:solidFill>
                  <a:prstClr val="black"/>
                </a:solidFill>
              </a:rPr>
              <a:t>認知症地域支援推進員</a:t>
            </a:r>
            <a:r>
              <a:rPr lang="ja-JP" altLang="en-US" sz="1300" dirty="0" smtClean="0">
                <a:solidFill>
                  <a:prstClr val="black"/>
                </a:solidFill>
              </a:rPr>
              <a:t>　　　－認知症の人ができる限り住み慣れた良い環境で暮らし続けることができるよう、地域の実情に</a:t>
            </a:r>
            <a:endParaRPr lang="en-US" altLang="ja-JP" sz="1300" dirty="0" smtClean="0">
              <a:solidFill>
                <a:prstClr val="black"/>
              </a:solidFill>
            </a:endParaRPr>
          </a:p>
          <a:p>
            <a:pPr algn="l" fontAlgn="auto">
              <a:spcAft>
                <a:spcPts val="0"/>
              </a:spcAft>
            </a:pPr>
            <a:r>
              <a:rPr lang="ja-JP" altLang="en-US" sz="1300" dirty="0">
                <a:solidFill>
                  <a:prstClr val="black"/>
                </a:solidFill>
              </a:rPr>
              <a:t>　</a:t>
            </a:r>
            <a:r>
              <a:rPr lang="ja-JP" altLang="en-US" sz="1300" dirty="0" smtClean="0">
                <a:solidFill>
                  <a:prstClr val="black"/>
                </a:solidFill>
              </a:rPr>
              <a:t>　　　　　　　　　　　　　　　　　　　　応じて医療機関、介護サービス事業所や地域の支援機関をつなぐ連携支援や認知症の人や</a:t>
            </a:r>
            <a:endParaRPr lang="en-US" altLang="ja-JP" sz="1300" dirty="0" smtClean="0">
              <a:solidFill>
                <a:prstClr val="black"/>
              </a:solidFill>
            </a:endParaRPr>
          </a:p>
          <a:p>
            <a:pPr algn="l" fontAlgn="auto">
              <a:spcAft>
                <a:spcPts val="0"/>
              </a:spcAft>
            </a:pPr>
            <a:r>
              <a:rPr lang="ja-JP" altLang="en-US" sz="1300" dirty="0">
                <a:solidFill>
                  <a:prstClr val="black"/>
                </a:solidFill>
              </a:rPr>
              <a:t>　</a:t>
            </a:r>
            <a:r>
              <a:rPr lang="ja-JP" altLang="en-US" sz="1300" dirty="0" smtClean="0">
                <a:solidFill>
                  <a:prstClr val="black"/>
                </a:solidFill>
              </a:rPr>
              <a:t>　　　　　　　　　　　　　　　　　　　　その家族を支援する相談業務等を行う。</a:t>
            </a:r>
            <a:endParaRPr lang="ja-JP" altLang="en-US" sz="1300" dirty="0">
              <a:solidFill>
                <a:prstClr val="black"/>
              </a:solidFill>
            </a:endParaRPr>
          </a:p>
        </p:txBody>
      </p:sp>
      <p:sp>
        <p:nvSpPr>
          <p:cNvPr id="87" name="角丸四角形吹き出し 86"/>
          <p:cNvSpPr/>
          <p:nvPr/>
        </p:nvSpPr>
        <p:spPr>
          <a:xfrm>
            <a:off x="7410829" y="3573016"/>
            <a:ext cx="2378714" cy="504056"/>
          </a:xfrm>
          <a:prstGeom prst="wedgeRoundRectCallout">
            <a:avLst>
              <a:gd name="adj1" fmla="val -119712"/>
              <a:gd name="adj2" fmla="val -10945"/>
              <a:gd name="adj3" fmla="val 16667"/>
            </a:avLst>
          </a:prstGeom>
          <a:solidFill>
            <a:srgbClr val="FFFF0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fontAlgn="auto">
              <a:spcBef>
                <a:spcPts val="0"/>
              </a:spcBef>
              <a:spcAft>
                <a:spcPts val="0"/>
              </a:spcAft>
            </a:pPr>
            <a:r>
              <a:rPr lang="ja-JP" altLang="en-US" sz="1200" b="1" dirty="0" smtClean="0">
                <a:solidFill>
                  <a:prstClr val="black"/>
                </a:solidFill>
              </a:rPr>
              <a:t>⑤　チーム員会議の開催</a:t>
            </a:r>
            <a:endParaRPr lang="en-US" altLang="ja-JP" sz="1200" b="1" dirty="0" smtClean="0">
              <a:solidFill>
                <a:prstClr val="black"/>
              </a:solidFill>
            </a:endParaRPr>
          </a:p>
          <a:p>
            <a:pPr fontAlgn="auto">
              <a:spcBef>
                <a:spcPts val="0"/>
              </a:spcBef>
              <a:spcAft>
                <a:spcPts val="0"/>
              </a:spcAft>
            </a:pPr>
            <a:r>
              <a:rPr lang="ja-JP" altLang="en-US" sz="900" b="1" dirty="0">
                <a:solidFill>
                  <a:prstClr val="black"/>
                </a:solidFill>
              </a:rPr>
              <a:t>　</a:t>
            </a:r>
            <a:r>
              <a:rPr lang="ja-JP" altLang="en-US" sz="900" b="1" dirty="0" smtClean="0">
                <a:solidFill>
                  <a:prstClr val="black"/>
                </a:solidFill>
              </a:rPr>
              <a:t>　（ｱｾｽﾒﾝﾄ内容の確認、支援の方針・</a:t>
            </a:r>
            <a:endParaRPr lang="en-US" altLang="ja-JP" sz="900" b="1" dirty="0" smtClean="0">
              <a:solidFill>
                <a:prstClr val="black"/>
              </a:solidFill>
            </a:endParaRPr>
          </a:p>
          <a:p>
            <a:pPr fontAlgn="auto">
              <a:spcBef>
                <a:spcPts val="0"/>
              </a:spcBef>
              <a:spcAft>
                <a:spcPts val="0"/>
              </a:spcAft>
            </a:pPr>
            <a:r>
              <a:rPr lang="en-US" altLang="ja-JP" sz="900" b="1" dirty="0">
                <a:solidFill>
                  <a:prstClr val="black"/>
                </a:solidFill>
              </a:rPr>
              <a:t> </a:t>
            </a:r>
            <a:r>
              <a:rPr lang="en-US" altLang="ja-JP" sz="900" b="1" dirty="0" smtClean="0">
                <a:solidFill>
                  <a:prstClr val="black"/>
                </a:solidFill>
              </a:rPr>
              <a:t>        </a:t>
            </a:r>
            <a:r>
              <a:rPr lang="ja-JP" altLang="en-US" sz="900" b="1" dirty="0" smtClean="0">
                <a:solidFill>
                  <a:prstClr val="black"/>
                </a:solidFill>
              </a:rPr>
              <a:t>内容・頻度等の検討）</a:t>
            </a:r>
            <a:endParaRPr lang="ja-JP" altLang="en-US" sz="900" b="1" dirty="0">
              <a:solidFill>
                <a:prstClr val="black"/>
              </a:solidFill>
            </a:endParaRPr>
          </a:p>
        </p:txBody>
      </p:sp>
      <p:sp>
        <p:nvSpPr>
          <p:cNvPr id="39" name="角丸四角形吹き出し 38"/>
          <p:cNvSpPr/>
          <p:nvPr/>
        </p:nvSpPr>
        <p:spPr>
          <a:xfrm>
            <a:off x="7410832" y="4134514"/>
            <a:ext cx="2358883" cy="662637"/>
          </a:xfrm>
          <a:prstGeom prst="wedgeRoundRectCallout">
            <a:avLst>
              <a:gd name="adj1" fmla="val -119997"/>
              <a:gd name="adj2" fmla="val -88396"/>
              <a:gd name="adj3" fmla="val 16667"/>
            </a:avLst>
          </a:prstGeom>
          <a:solidFill>
            <a:srgbClr val="FFFF00"/>
          </a:solidFill>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fontAlgn="auto">
              <a:spcBef>
                <a:spcPts val="0"/>
              </a:spcBef>
              <a:spcAft>
                <a:spcPts val="0"/>
              </a:spcAft>
            </a:pPr>
            <a:r>
              <a:rPr lang="ja-JP" altLang="en-US" sz="1200" b="1" dirty="0" smtClean="0">
                <a:solidFill>
                  <a:prstClr val="black"/>
                </a:solidFill>
              </a:rPr>
              <a:t>⑥　初期集中支援の実施</a:t>
            </a:r>
            <a:endParaRPr lang="en-US" altLang="ja-JP" sz="1200" b="1" dirty="0" smtClean="0">
              <a:solidFill>
                <a:prstClr val="black"/>
              </a:solidFill>
            </a:endParaRPr>
          </a:p>
          <a:p>
            <a:pPr fontAlgn="auto">
              <a:spcBef>
                <a:spcPts val="0"/>
              </a:spcBef>
              <a:spcAft>
                <a:spcPts val="0"/>
              </a:spcAft>
            </a:pPr>
            <a:r>
              <a:rPr lang="ja-JP" altLang="en-US" sz="900" b="1" dirty="0" smtClean="0">
                <a:solidFill>
                  <a:prstClr val="black"/>
                </a:solidFill>
              </a:rPr>
              <a:t>　　（専門的医療機関等への受診勧奨、</a:t>
            </a:r>
            <a:endParaRPr lang="en-US" altLang="ja-JP" sz="900" b="1" dirty="0" smtClean="0">
              <a:solidFill>
                <a:prstClr val="black"/>
              </a:solidFill>
            </a:endParaRPr>
          </a:p>
          <a:p>
            <a:pPr fontAlgn="auto">
              <a:spcBef>
                <a:spcPts val="0"/>
              </a:spcBef>
              <a:spcAft>
                <a:spcPts val="0"/>
              </a:spcAft>
            </a:pPr>
            <a:r>
              <a:rPr lang="en-US" altLang="ja-JP" sz="900" b="1" dirty="0">
                <a:solidFill>
                  <a:prstClr val="black"/>
                </a:solidFill>
              </a:rPr>
              <a:t> </a:t>
            </a:r>
            <a:r>
              <a:rPr lang="en-US" altLang="ja-JP" sz="900" b="1" dirty="0" smtClean="0">
                <a:solidFill>
                  <a:prstClr val="black"/>
                </a:solidFill>
              </a:rPr>
              <a:t>        </a:t>
            </a:r>
            <a:r>
              <a:rPr lang="ja-JP" altLang="en-US" sz="900" b="1" dirty="0" smtClean="0">
                <a:solidFill>
                  <a:prstClr val="black"/>
                </a:solidFill>
              </a:rPr>
              <a:t>本人への助言、身体を整えるケア、</a:t>
            </a:r>
            <a:endParaRPr lang="en-US" altLang="ja-JP" sz="900" b="1" dirty="0" smtClean="0">
              <a:solidFill>
                <a:prstClr val="black"/>
              </a:solidFill>
            </a:endParaRPr>
          </a:p>
          <a:p>
            <a:pPr fontAlgn="auto">
              <a:spcBef>
                <a:spcPts val="0"/>
              </a:spcBef>
              <a:spcAft>
                <a:spcPts val="0"/>
              </a:spcAft>
            </a:pPr>
            <a:r>
              <a:rPr lang="en-US" altLang="ja-JP" sz="900" b="1" dirty="0">
                <a:solidFill>
                  <a:prstClr val="black"/>
                </a:solidFill>
              </a:rPr>
              <a:t> </a:t>
            </a:r>
            <a:r>
              <a:rPr lang="en-US" altLang="ja-JP" sz="900" b="1" dirty="0" smtClean="0">
                <a:solidFill>
                  <a:prstClr val="black"/>
                </a:solidFill>
              </a:rPr>
              <a:t>        </a:t>
            </a:r>
            <a:r>
              <a:rPr lang="ja-JP" altLang="en-US" sz="900" b="1" dirty="0" smtClean="0">
                <a:solidFill>
                  <a:prstClr val="black"/>
                </a:solidFill>
              </a:rPr>
              <a:t>生活環境の改善など）</a:t>
            </a:r>
            <a:endParaRPr lang="ja-JP" altLang="en-US" sz="1200" b="1" dirty="0">
              <a:solidFill>
                <a:prstClr val="black"/>
              </a:solidFill>
            </a:endParaRPr>
          </a:p>
        </p:txBody>
      </p:sp>
      <p:sp>
        <p:nvSpPr>
          <p:cNvPr id="55" name="テキスト ボックス 54"/>
          <p:cNvSpPr txBox="1"/>
          <p:nvPr/>
        </p:nvSpPr>
        <p:spPr>
          <a:xfrm>
            <a:off x="3938889" y="4926603"/>
            <a:ext cx="1620035" cy="738664"/>
          </a:xfrm>
          <a:prstGeom prst="rect">
            <a:avLst/>
          </a:prstGeom>
          <a:noFill/>
        </p:spPr>
        <p:txBody>
          <a:bodyPr wrap="square" rtlCol="0">
            <a:spAutoFit/>
          </a:bodyPr>
          <a:lstStyle/>
          <a:p>
            <a:pPr algn="ctr" fontAlgn="auto">
              <a:spcBef>
                <a:spcPts val="0"/>
              </a:spcBef>
              <a:spcAft>
                <a:spcPts val="0"/>
              </a:spcAft>
            </a:pPr>
            <a:r>
              <a:rPr lang="ja-JP" altLang="en-US" sz="1050" b="1" dirty="0" smtClean="0">
                <a:solidFill>
                  <a:prstClr val="black"/>
                </a:solidFill>
                <a:latin typeface="Calibri"/>
                <a:ea typeface="ＭＳ Ｐゴシック"/>
              </a:rPr>
              <a:t>複数の専門職による</a:t>
            </a:r>
            <a:endParaRPr lang="en-US" altLang="ja-JP" sz="1050" b="1" dirty="0" smtClean="0">
              <a:solidFill>
                <a:prstClr val="black"/>
              </a:solidFill>
              <a:latin typeface="Calibri"/>
              <a:ea typeface="ＭＳ Ｐゴシック"/>
            </a:endParaRPr>
          </a:p>
          <a:p>
            <a:pPr algn="ctr" fontAlgn="auto">
              <a:spcBef>
                <a:spcPts val="0"/>
              </a:spcBef>
              <a:spcAft>
                <a:spcPts val="0"/>
              </a:spcAft>
            </a:pPr>
            <a:r>
              <a:rPr lang="ja-JP" altLang="en-US" sz="1050" b="1" dirty="0" smtClean="0">
                <a:solidFill>
                  <a:prstClr val="black"/>
                </a:solidFill>
                <a:latin typeface="Calibri"/>
                <a:ea typeface="ＭＳ Ｐゴシック"/>
              </a:rPr>
              <a:t>個別の訪問支援</a:t>
            </a:r>
            <a:endParaRPr lang="en-US" altLang="ja-JP" sz="1050" b="1" dirty="0" smtClean="0">
              <a:solidFill>
                <a:prstClr val="black"/>
              </a:solidFill>
              <a:latin typeface="Calibri"/>
              <a:ea typeface="ＭＳ Ｐゴシック"/>
            </a:endParaRPr>
          </a:p>
          <a:p>
            <a:pPr algn="ctr" fontAlgn="auto">
              <a:spcBef>
                <a:spcPts val="0"/>
              </a:spcBef>
              <a:spcAft>
                <a:spcPts val="0"/>
              </a:spcAft>
            </a:pPr>
            <a:r>
              <a:rPr lang="ja-JP" altLang="en-US" sz="1050" b="1" dirty="0" smtClean="0">
                <a:solidFill>
                  <a:prstClr val="black"/>
                </a:solidFill>
                <a:latin typeface="Calibri"/>
                <a:ea typeface="ＭＳ Ｐゴシック"/>
              </a:rPr>
              <a:t>（受診勧奨や本人・家族へのサポート</a:t>
            </a:r>
            <a:r>
              <a:rPr lang="ja-JP" altLang="en-US" sz="1050" b="1" dirty="0">
                <a:solidFill>
                  <a:prstClr val="black"/>
                </a:solidFill>
                <a:latin typeface="Calibri"/>
                <a:ea typeface="ＭＳ Ｐゴシック"/>
              </a:rPr>
              <a:t>等</a:t>
            </a:r>
            <a:r>
              <a:rPr lang="ja-JP" altLang="en-US" sz="1050" b="1" dirty="0" smtClean="0">
                <a:solidFill>
                  <a:prstClr val="black"/>
                </a:solidFill>
                <a:latin typeface="Calibri"/>
                <a:ea typeface="ＭＳ Ｐゴシック"/>
              </a:rPr>
              <a:t>）</a:t>
            </a:r>
            <a:endParaRPr lang="ja-JP" altLang="en-US" sz="1050" b="1" dirty="0">
              <a:solidFill>
                <a:prstClr val="black"/>
              </a:solidFill>
              <a:latin typeface="Calibri"/>
              <a:ea typeface="ＭＳ Ｐゴシック"/>
            </a:endParaRPr>
          </a:p>
        </p:txBody>
      </p:sp>
      <p:sp>
        <p:nvSpPr>
          <p:cNvPr id="6" name="テキスト ボックス 5"/>
          <p:cNvSpPr txBox="1"/>
          <p:nvPr/>
        </p:nvSpPr>
        <p:spPr>
          <a:xfrm>
            <a:off x="273301" y="893330"/>
            <a:ext cx="1816700" cy="253916"/>
          </a:xfrm>
          <a:prstGeom prst="rect">
            <a:avLst/>
          </a:prstGeom>
          <a:noFill/>
        </p:spPr>
        <p:txBody>
          <a:bodyPr wrap="square" rtlCol="0">
            <a:spAutoFit/>
          </a:bodyPr>
          <a:lstStyle/>
          <a:p>
            <a:pPr fontAlgn="auto">
              <a:spcBef>
                <a:spcPts val="0"/>
              </a:spcBef>
              <a:spcAft>
                <a:spcPts val="0"/>
              </a:spcAft>
            </a:pPr>
            <a:r>
              <a:rPr lang="ja-JP" altLang="en-US" sz="1050" dirty="0" smtClean="0">
                <a:solidFill>
                  <a:prstClr val="black"/>
                </a:solidFill>
                <a:latin typeface="Calibri"/>
                <a:ea typeface="ＭＳ Ｐゴシック"/>
              </a:rPr>
              <a:t>（個別の訪問支援）</a:t>
            </a:r>
            <a:endParaRPr lang="ja-JP" altLang="en-US" sz="1050" dirty="0">
              <a:solidFill>
                <a:prstClr val="black"/>
              </a:solidFill>
              <a:latin typeface="Calibri"/>
              <a:ea typeface="ＭＳ Ｐゴシック"/>
            </a:endParaRPr>
          </a:p>
        </p:txBody>
      </p:sp>
      <p:sp>
        <p:nvSpPr>
          <p:cNvPr id="69" name="テキスト ボックス 68"/>
          <p:cNvSpPr txBox="1"/>
          <p:nvPr/>
        </p:nvSpPr>
        <p:spPr>
          <a:xfrm>
            <a:off x="272480" y="1282103"/>
            <a:ext cx="2491275" cy="253916"/>
          </a:xfrm>
          <a:prstGeom prst="rect">
            <a:avLst/>
          </a:prstGeom>
          <a:noFill/>
        </p:spPr>
        <p:txBody>
          <a:bodyPr wrap="square" rtlCol="0">
            <a:spAutoFit/>
          </a:bodyPr>
          <a:lstStyle/>
          <a:p>
            <a:pPr fontAlgn="auto">
              <a:spcBef>
                <a:spcPts val="0"/>
              </a:spcBef>
              <a:spcAft>
                <a:spcPts val="0"/>
              </a:spcAft>
            </a:pPr>
            <a:r>
              <a:rPr lang="ja-JP" altLang="en-US" sz="1050" dirty="0" smtClean="0">
                <a:solidFill>
                  <a:prstClr val="black"/>
                </a:solidFill>
                <a:latin typeface="Calibri"/>
                <a:ea typeface="ＭＳ Ｐゴシック"/>
              </a:rPr>
              <a:t>（専任の連携支援・相談等）</a:t>
            </a:r>
            <a:endParaRPr lang="ja-JP" altLang="en-US" sz="1050" dirty="0">
              <a:solidFill>
                <a:prstClr val="black"/>
              </a:solidFill>
              <a:latin typeface="Calibri"/>
              <a:ea typeface="ＭＳ Ｐゴシック"/>
            </a:endParaRPr>
          </a:p>
        </p:txBody>
      </p:sp>
      <p:sp>
        <p:nvSpPr>
          <p:cNvPr id="56" name="右矢印 55"/>
          <p:cNvSpPr/>
          <p:nvPr/>
        </p:nvSpPr>
        <p:spPr>
          <a:xfrm>
            <a:off x="6249144" y="5121188"/>
            <a:ext cx="936000" cy="180020"/>
          </a:xfrm>
          <a:prstGeom prst="rightArrow">
            <a:avLst>
              <a:gd name="adj1" fmla="val 50000"/>
              <a:gd name="adj2" fmla="val 108311"/>
            </a:avLst>
          </a:prstGeom>
          <a:solidFill>
            <a:srgbClr val="92D050"/>
          </a:solidFill>
          <a:ln w="3175">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79" name="テキスト ボックス 78"/>
          <p:cNvSpPr txBox="1"/>
          <p:nvPr/>
        </p:nvSpPr>
        <p:spPr>
          <a:xfrm>
            <a:off x="3347762" y="4494563"/>
            <a:ext cx="825151" cy="353943"/>
          </a:xfrm>
          <a:prstGeom prst="rect">
            <a:avLst/>
          </a:prstGeom>
          <a:noFill/>
        </p:spPr>
        <p:txBody>
          <a:bodyPr wrap="square" rtlCol="0">
            <a:spAutoFit/>
          </a:bodyPr>
          <a:lstStyle/>
          <a:p>
            <a:pPr algn="ctr" fontAlgn="auto">
              <a:spcBef>
                <a:spcPts val="0"/>
              </a:spcBef>
              <a:spcAft>
                <a:spcPts val="0"/>
              </a:spcAft>
            </a:pPr>
            <a:r>
              <a:rPr lang="ja-JP" altLang="en-US" sz="900" dirty="0" smtClean="0">
                <a:solidFill>
                  <a:prstClr val="black"/>
                </a:solidFill>
                <a:latin typeface="Calibri"/>
                <a:ea typeface="ＭＳ Ｐゴシック"/>
              </a:rPr>
              <a:t>医療系職員</a:t>
            </a:r>
            <a:r>
              <a:rPr lang="ja-JP" altLang="en-US" sz="800" dirty="0" smtClean="0">
                <a:solidFill>
                  <a:prstClr val="black"/>
                </a:solidFill>
                <a:latin typeface="Calibri"/>
                <a:ea typeface="ＭＳ Ｐゴシック"/>
              </a:rPr>
              <a:t>（保健師等）</a:t>
            </a:r>
            <a:endParaRPr lang="ja-JP" altLang="en-US" sz="800" dirty="0">
              <a:solidFill>
                <a:prstClr val="black"/>
              </a:solidFill>
              <a:latin typeface="Calibri"/>
              <a:ea typeface="ＭＳ Ｐゴシック"/>
            </a:endParaRPr>
          </a:p>
        </p:txBody>
      </p:sp>
      <p:sp>
        <p:nvSpPr>
          <p:cNvPr id="93" name="テキスト ボックス 92"/>
          <p:cNvSpPr txBox="1"/>
          <p:nvPr/>
        </p:nvSpPr>
        <p:spPr>
          <a:xfrm>
            <a:off x="4016897" y="4494557"/>
            <a:ext cx="1099575" cy="353943"/>
          </a:xfrm>
          <a:prstGeom prst="rect">
            <a:avLst/>
          </a:prstGeom>
          <a:noFill/>
        </p:spPr>
        <p:txBody>
          <a:bodyPr wrap="square" rtlCol="0">
            <a:spAutoFit/>
          </a:bodyPr>
          <a:lstStyle/>
          <a:p>
            <a:pPr algn="ctr" fontAlgn="auto">
              <a:spcBef>
                <a:spcPts val="0"/>
              </a:spcBef>
              <a:spcAft>
                <a:spcPts val="0"/>
              </a:spcAft>
            </a:pPr>
            <a:r>
              <a:rPr lang="ja-JP" altLang="en-US" sz="900" dirty="0" smtClean="0">
                <a:solidFill>
                  <a:prstClr val="black"/>
                </a:solidFill>
                <a:latin typeface="Calibri"/>
                <a:ea typeface="ＭＳ Ｐゴシック"/>
              </a:rPr>
              <a:t>介護系職員</a:t>
            </a:r>
            <a:endParaRPr lang="en-US" altLang="ja-JP" sz="900" dirty="0" smtClean="0">
              <a:solidFill>
                <a:prstClr val="black"/>
              </a:solidFill>
              <a:latin typeface="Calibri"/>
              <a:ea typeface="ＭＳ Ｐゴシック"/>
            </a:endParaRPr>
          </a:p>
          <a:p>
            <a:pPr algn="ctr" fontAlgn="auto">
              <a:spcBef>
                <a:spcPts val="0"/>
              </a:spcBef>
              <a:spcAft>
                <a:spcPts val="0"/>
              </a:spcAft>
            </a:pPr>
            <a:r>
              <a:rPr lang="ja-JP" altLang="en-US" sz="800" dirty="0" smtClean="0">
                <a:solidFill>
                  <a:prstClr val="black"/>
                </a:solidFill>
                <a:latin typeface="Calibri"/>
                <a:ea typeface="ＭＳ Ｐゴシック"/>
              </a:rPr>
              <a:t>（介護福祉士等）</a:t>
            </a:r>
            <a:endParaRPr lang="ja-JP" altLang="en-US" sz="800" dirty="0">
              <a:solidFill>
                <a:prstClr val="black"/>
              </a:solidFill>
              <a:latin typeface="Calibri"/>
              <a:ea typeface="ＭＳ Ｐゴシック"/>
            </a:endParaRPr>
          </a:p>
        </p:txBody>
      </p:sp>
      <p:sp>
        <p:nvSpPr>
          <p:cNvPr id="94" name="テキスト ボックス 93"/>
          <p:cNvSpPr txBox="1"/>
          <p:nvPr/>
        </p:nvSpPr>
        <p:spPr>
          <a:xfrm>
            <a:off x="1298685" y="4566555"/>
            <a:ext cx="1237849" cy="230832"/>
          </a:xfrm>
          <a:prstGeom prst="rect">
            <a:avLst/>
          </a:prstGeom>
          <a:noFill/>
        </p:spPr>
        <p:txBody>
          <a:bodyPr wrap="square" rtlCol="0">
            <a:spAutoFit/>
          </a:bodyPr>
          <a:lstStyle/>
          <a:p>
            <a:pPr algn="ctr" fontAlgn="auto">
              <a:spcBef>
                <a:spcPts val="0"/>
              </a:spcBef>
              <a:spcAft>
                <a:spcPts val="0"/>
              </a:spcAft>
            </a:pPr>
            <a:r>
              <a:rPr lang="ja-JP" altLang="en-US" sz="900" dirty="0" smtClean="0">
                <a:solidFill>
                  <a:prstClr val="black"/>
                </a:solidFill>
                <a:latin typeface="Calibri"/>
                <a:ea typeface="ＭＳ Ｐゴシック"/>
              </a:rPr>
              <a:t>保健師・看護師等</a:t>
            </a:r>
            <a:endParaRPr lang="ja-JP" altLang="en-US" sz="900" dirty="0">
              <a:solidFill>
                <a:prstClr val="black"/>
              </a:solidFill>
              <a:latin typeface="Calibri"/>
              <a:ea typeface="ＭＳ Ｐゴシック"/>
            </a:endParaRPr>
          </a:p>
        </p:txBody>
      </p:sp>
      <p:sp>
        <p:nvSpPr>
          <p:cNvPr id="10" name="加算記号 9"/>
          <p:cNvSpPr/>
          <p:nvPr/>
        </p:nvSpPr>
        <p:spPr>
          <a:xfrm>
            <a:off x="2862342" y="4467109"/>
            <a:ext cx="303209" cy="37444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5" name="テキスト ボックス 94"/>
          <p:cNvSpPr txBox="1"/>
          <p:nvPr/>
        </p:nvSpPr>
        <p:spPr>
          <a:xfrm>
            <a:off x="2768757" y="4848498"/>
            <a:ext cx="495090" cy="230832"/>
          </a:xfrm>
          <a:prstGeom prst="rect">
            <a:avLst/>
          </a:prstGeom>
          <a:noFill/>
        </p:spPr>
        <p:txBody>
          <a:bodyPr wrap="square" rtlCol="0">
            <a:spAutoFit/>
          </a:bodyPr>
          <a:lstStyle/>
          <a:p>
            <a:pPr fontAlgn="auto">
              <a:spcBef>
                <a:spcPts val="0"/>
              </a:spcBef>
              <a:spcAft>
                <a:spcPts val="0"/>
              </a:spcAft>
            </a:pPr>
            <a:r>
              <a:rPr lang="ja-JP" altLang="en-US" sz="900" dirty="0" smtClean="0">
                <a:solidFill>
                  <a:prstClr val="black"/>
                </a:solidFill>
                <a:latin typeface="Calibri"/>
                <a:ea typeface="ＭＳ Ｐゴシック"/>
              </a:rPr>
              <a:t>連携</a:t>
            </a:r>
            <a:endParaRPr lang="ja-JP" altLang="en-US" sz="900" dirty="0">
              <a:solidFill>
                <a:prstClr val="black"/>
              </a:solidFill>
              <a:latin typeface="Calibri"/>
              <a:ea typeface="ＭＳ Ｐゴシック"/>
            </a:endParaRPr>
          </a:p>
        </p:txBody>
      </p:sp>
      <p:sp>
        <p:nvSpPr>
          <p:cNvPr id="2" name="テキスト ボックス 1"/>
          <p:cNvSpPr txBox="1"/>
          <p:nvPr/>
        </p:nvSpPr>
        <p:spPr>
          <a:xfrm>
            <a:off x="2" y="9679"/>
            <a:ext cx="9906025" cy="461665"/>
          </a:xfrm>
          <a:prstGeom prst="rect">
            <a:avLst/>
          </a:prstGeom>
          <a:noFill/>
        </p:spPr>
        <p:txBody>
          <a:bodyPr wrap="square" rtlCol="0">
            <a:spAutoFit/>
          </a:bodyPr>
          <a:lstStyle/>
          <a:p>
            <a:pPr algn="ctr" fontAlgn="auto">
              <a:spcAft>
                <a:spcPts val="0"/>
              </a:spcAft>
              <a:defRPr/>
            </a:pPr>
            <a:r>
              <a:rPr lang="ja-JP" altLang="en-US" sz="2400" b="1" dirty="0">
                <a:solidFill>
                  <a:prstClr val="black"/>
                </a:solidFill>
                <a:latin typeface="ＭＳ ゴシック" pitchFamily="49" charset="-128"/>
                <a:ea typeface="ＭＳ ゴシック" pitchFamily="49" charset="-128"/>
              </a:rPr>
              <a:t>認知症初期集中支援</a:t>
            </a:r>
            <a:r>
              <a:rPr lang="ja-JP" altLang="en-US" sz="2400" b="1" dirty="0" smtClean="0">
                <a:solidFill>
                  <a:prstClr val="black"/>
                </a:solidFill>
                <a:latin typeface="ＭＳ ゴシック" pitchFamily="49" charset="-128"/>
                <a:ea typeface="ＭＳ ゴシック" pitchFamily="49" charset="-128"/>
              </a:rPr>
              <a:t>チームと認知症地域支援推進員について</a:t>
            </a:r>
            <a:endParaRPr lang="ja-JP" altLang="en-US" sz="2400" b="1" dirty="0">
              <a:solidFill>
                <a:prstClr val="black"/>
              </a:solidFill>
              <a:latin typeface="ＭＳ ゴシック" pitchFamily="49" charset="-128"/>
              <a:ea typeface="ＭＳ ゴシック" pitchFamily="49" charset="-128"/>
            </a:endParaRPr>
          </a:p>
        </p:txBody>
      </p:sp>
      <p:pic>
        <p:nvPicPr>
          <p:cNvPr id="80" name="Picture 14"/>
          <p:cNvPicPr>
            <a:picLocks noChangeAspect="1" noChangeArrowheads="1"/>
          </p:cNvPicPr>
          <p:nvPr/>
        </p:nvPicPr>
        <p:blipFill>
          <a:blip r:embed="rId10" cstate="print"/>
          <a:srcRect/>
          <a:stretch>
            <a:fillRect/>
          </a:stretch>
        </p:blipFill>
        <p:spPr bwMode="auto">
          <a:xfrm>
            <a:off x="5277062" y="3990499"/>
            <a:ext cx="612042" cy="576056"/>
          </a:xfrm>
          <a:prstGeom prst="rect">
            <a:avLst/>
          </a:prstGeom>
          <a:noFill/>
          <a:ln w="9525">
            <a:noFill/>
            <a:miter lim="800000"/>
            <a:headEnd/>
            <a:tailEnd/>
          </a:ln>
          <a:effectLst/>
        </p:spPr>
      </p:pic>
      <p:sp>
        <p:nvSpPr>
          <p:cNvPr id="82" name="テキスト ボックス 81"/>
          <p:cNvSpPr txBox="1"/>
          <p:nvPr/>
        </p:nvSpPr>
        <p:spPr>
          <a:xfrm>
            <a:off x="5187027" y="4494558"/>
            <a:ext cx="892823" cy="353943"/>
          </a:xfrm>
          <a:prstGeom prst="rect">
            <a:avLst/>
          </a:prstGeom>
          <a:noFill/>
        </p:spPr>
        <p:txBody>
          <a:bodyPr wrap="square" rtlCol="0">
            <a:spAutoFit/>
          </a:bodyPr>
          <a:lstStyle/>
          <a:p>
            <a:pPr algn="ctr" fontAlgn="auto">
              <a:spcBef>
                <a:spcPts val="0"/>
              </a:spcBef>
              <a:spcAft>
                <a:spcPts val="0"/>
              </a:spcAft>
            </a:pPr>
            <a:r>
              <a:rPr lang="ja-JP" altLang="en-US" sz="900" dirty="0" smtClean="0">
                <a:solidFill>
                  <a:prstClr val="black"/>
                </a:solidFill>
                <a:latin typeface="Calibri"/>
                <a:ea typeface="ＭＳ Ｐゴシック"/>
              </a:rPr>
              <a:t>専門医</a:t>
            </a:r>
            <a:endParaRPr lang="en-US" altLang="ja-JP" sz="900" dirty="0" smtClean="0">
              <a:solidFill>
                <a:prstClr val="black"/>
              </a:solidFill>
              <a:latin typeface="Calibri"/>
              <a:ea typeface="ＭＳ Ｐゴシック"/>
            </a:endParaRPr>
          </a:p>
          <a:p>
            <a:pPr algn="ctr" fontAlgn="auto">
              <a:spcBef>
                <a:spcPts val="0"/>
              </a:spcBef>
              <a:spcAft>
                <a:spcPts val="0"/>
              </a:spcAft>
            </a:pPr>
            <a:r>
              <a:rPr lang="ja-JP" altLang="en-US" sz="800" dirty="0" smtClean="0">
                <a:solidFill>
                  <a:prstClr val="black"/>
                </a:solidFill>
                <a:latin typeface="Calibri"/>
                <a:ea typeface="ＭＳ Ｐゴシック"/>
              </a:rPr>
              <a:t>（嘱託可）</a:t>
            </a:r>
            <a:endParaRPr lang="ja-JP" altLang="en-US" sz="800" dirty="0">
              <a:solidFill>
                <a:prstClr val="black"/>
              </a:solidFill>
              <a:latin typeface="Calibri"/>
              <a:ea typeface="ＭＳ Ｐゴシック"/>
            </a:endParaRPr>
          </a:p>
        </p:txBody>
      </p:sp>
      <p:sp>
        <p:nvSpPr>
          <p:cNvPr id="84" name="加算記号 83"/>
          <p:cNvSpPr/>
          <p:nvPr/>
        </p:nvSpPr>
        <p:spPr>
          <a:xfrm>
            <a:off x="4883819" y="4134518"/>
            <a:ext cx="303209" cy="37444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1" name="スライド番号プレースホルダー 4"/>
          <p:cNvSpPr txBox="1">
            <a:spLocks/>
          </p:cNvSpPr>
          <p:nvPr/>
        </p:nvSpPr>
        <p:spPr>
          <a:xfrm>
            <a:off x="9251333" y="6407045"/>
            <a:ext cx="598211" cy="478339"/>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cs typeface="Arial" panose="020B0604020202020204" pitchFamily="34" charset="0"/>
              </a:rPr>
              <a:t>22</a:t>
            </a:r>
            <a:endParaRPr kumimoji="0" lang="ja-JP" altLang="en-US" sz="2400" kern="0" dirty="0">
              <a:solidFill>
                <a:sysClr val="windowText" lastClr="000000"/>
              </a:solidFill>
              <a:cs typeface="Arial" panose="020B0604020202020204" pitchFamily="34" charset="0"/>
            </a:endParaRPr>
          </a:p>
        </p:txBody>
      </p:sp>
    </p:spTree>
    <p:extLst>
      <p:ext uri="{BB962C8B-B14F-4D97-AF65-F5344CB8AC3E}">
        <p14:creationId xmlns:p14="http://schemas.microsoft.com/office/powerpoint/2010/main" val="1240162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289" y="44624"/>
            <a:ext cx="9698711" cy="778098"/>
          </a:xfrm>
        </p:spPr>
        <p:txBody>
          <a:bodyPr>
            <a:noAutofit/>
          </a:bodyPr>
          <a:lstStyle/>
          <a:p>
            <a:r>
              <a:rPr lang="ja-JP" altLang="en-US" sz="2400" dirty="0" smtClean="0">
                <a:latin typeface="ＭＳ ゴシック" pitchFamily="49" charset="-128"/>
                <a:ea typeface="ＭＳ ゴシック" pitchFamily="49" charset="-128"/>
              </a:rPr>
              <a:t>（参考）認知症初期集中支援チームについて</a:t>
            </a:r>
            <a:endParaRPr kumimoji="1" lang="ja-JP" altLang="en-US" sz="2400" dirty="0">
              <a:latin typeface="ＭＳ ゴシック" pitchFamily="49" charset="-128"/>
              <a:ea typeface="ＭＳ ゴシック" pitchFamily="49" charset="-128"/>
            </a:endParaRPr>
          </a:p>
        </p:txBody>
      </p:sp>
      <p:sp>
        <p:nvSpPr>
          <p:cNvPr id="3" name="コンテンツ プレースホルダー 2"/>
          <p:cNvSpPr>
            <a:spLocks noGrp="1"/>
          </p:cNvSpPr>
          <p:nvPr>
            <p:ph idx="1"/>
          </p:nvPr>
        </p:nvSpPr>
        <p:spPr>
          <a:xfrm>
            <a:off x="194472" y="980728"/>
            <a:ext cx="9465760" cy="1152128"/>
          </a:xfrm>
        </p:spPr>
        <p:style>
          <a:lnRef idx="1">
            <a:schemeClr val="accent1"/>
          </a:lnRef>
          <a:fillRef idx="2">
            <a:schemeClr val="accent1"/>
          </a:fillRef>
          <a:effectRef idx="1">
            <a:schemeClr val="accent1"/>
          </a:effectRef>
          <a:fontRef idx="minor">
            <a:schemeClr val="dk1"/>
          </a:fontRef>
        </p:style>
        <p:txBody>
          <a:bodyPr>
            <a:noAutofit/>
          </a:bodyPr>
          <a:lstStyle/>
          <a:p>
            <a:pPr marL="0" indent="0">
              <a:buNone/>
            </a:pPr>
            <a:r>
              <a:rPr lang="en-US" altLang="ja-JP" sz="1800" b="1" dirty="0" smtClean="0">
                <a:latin typeface="HG丸ｺﾞｼｯｸM-PRO" pitchFamily="50" charset="-128"/>
                <a:ea typeface="HG丸ｺﾞｼｯｸM-PRO" pitchFamily="50" charset="-128"/>
              </a:rPr>
              <a:t>【</a:t>
            </a:r>
            <a:r>
              <a:rPr lang="ja-JP" altLang="ja-JP" sz="1800" b="1" dirty="0" smtClean="0">
                <a:latin typeface="HG丸ｺﾞｼｯｸM-PRO" pitchFamily="50" charset="-128"/>
                <a:ea typeface="HG丸ｺﾞｼｯｸM-PRO" pitchFamily="50" charset="-128"/>
              </a:rPr>
              <a:t>目的</a:t>
            </a:r>
            <a:r>
              <a:rPr lang="en-US" altLang="ja-JP" sz="1800" b="1" dirty="0" smtClean="0">
                <a:latin typeface="HG丸ｺﾞｼｯｸM-PRO" pitchFamily="50" charset="-128"/>
                <a:ea typeface="HG丸ｺﾞｼｯｸM-PRO" pitchFamily="50" charset="-128"/>
              </a:rPr>
              <a:t>】</a:t>
            </a:r>
            <a:endParaRPr lang="ja-JP" altLang="ja-JP" sz="1800" b="1" dirty="0">
              <a:latin typeface="HG丸ｺﾞｼｯｸM-PRO" pitchFamily="50" charset="-128"/>
              <a:ea typeface="HG丸ｺﾞｼｯｸM-PRO" pitchFamily="50" charset="-128"/>
            </a:endParaRPr>
          </a:p>
          <a:p>
            <a:pPr marL="0" indent="0" algn="just">
              <a:buNone/>
            </a:pPr>
            <a:r>
              <a:rPr lang="en-US" altLang="ja-JP" sz="1600" dirty="0" smtClean="0">
                <a:latin typeface="HG丸ｺﾞｼｯｸM-PRO" pitchFamily="50" charset="-128"/>
                <a:ea typeface="HG丸ｺﾞｼｯｸM-PRO" pitchFamily="50" charset="-128"/>
              </a:rPr>
              <a:t>  </a:t>
            </a:r>
            <a:r>
              <a:rPr lang="ja-JP" altLang="ja-JP" sz="1600" dirty="0" smtClean="0">
                <a:latin typeface="HG丸ｺﾞｼｯｸM-PRO" pitchFamily="50" charset="-128"/>
                <a:ea typeface="HG丸ｺﾞｼｯｸM-PRO" pitchFamily="50" charset="-128"/>
              </a:rPr>
              <a:t>認知症</a:t>
            </a:r>
            <a:r>
              <a:rPr lang="ja-JP" altLang="ja-JP" sz="1600" dirty="0">
                <a:latin typeface="HG丸ｺﾞｼｯｸM-PRO" pitchFamily="50" charset="-128"/>
                <a:ea typeface="HG丸ｺﾞｼｯｸM-PRO" pitchFamily="50" charset="-128"/>
              </a:rPr>
              <a:t>になっても本人の意思が尊重され、できる限り住み慣れた地域のよい環境で暮らし続けられるために、認知症の人やその家族に早期に関わる「認知症初期集中支援チーム」を配置し、早期診断・早期対応に向けた支援体制を構築することを目的とする。</a:t>
            </a:r>
            <a:endParaRPr kumimoji="1" lang="ja-JP" altLang="en-US" sz="1600" dirty="0">
              <a:latin typeface="HG丸ｺﾞｼｯｸM-PRO" pitchFamily="50" charset="-128"/>
              <a:ea typeface="HG丸ｺﾞｼｯｸM-PRO" pitchFamily="50" charset="-128"/>
            </a:endParaRPr>
          </a:p>
        </p:txBody>
      </p:sp>
      <p:sp>
        <p:nvSpPr>
          <p:cNvPr id="4" name="正方形/長方形 3"/>
          <p:cNvSpPr/>
          <p:nvPr/>
        </p:nvSpPr>
        <p:spPr>
          <a:xfrm>
            <a:off x="207289" y="2348880"/>
            <a:ext cx="4901728" cy="4294336"/>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algn="ctr" eaLnBrk="0" fontAlgn="base" hangingPunct="0"/>
            <a:r>
              <a:rPr lang="en-US" altLang="ja-JP" sz="2000" b="1" dirty="0" smtClean="0">
                <a:solidFill>
                  <a:prstClr val="black"/>
                </a:solidFill>
                <a:latin typeface="HG丸ｺﾞｼｯｸM-PRO" pitchFamily="50" charset="-128"/>
                <a:ea typeface="HG丸ｺﾞｼｯｸM-PRO" pitchFamily="50" charset="-128"/>
              </a:rPr>
              <a:t>【</a:t>
            </a:r>
            <a:r>
              <a:rPr lang="ja-JP" altLang="ja-JP" sz="2000" b="1" dirty="0" smtClean="0">
                <a:solidFill>
                  <a:prstClr val="black"/>
                </a:solidFill>
                <a:latin typeface="HG丸ｺﾞｼｯｸM-PRO" pitchFamily="50" charset="-128"/>
                <a:ea typeface="HG丸ｺﾞｼｯｸM-PRO" pitchFamily="50" charset="-128"/>
              </a:rPr>
              <a:t>認知症</a:t>
            </a:r>
            <a:r>
              <a:rPr lang="ja-JP" altLang="ja-JP" sz="2000" b="1" dirty="0">
                <a:solidFill>
                  <a:prstClr val="black"/>
                </a:solidFill>
                <a:latin typeface="HG丸ｺﾞｼｯｸM-PRO" pitchFamily="50" charset="-128"/>
                <a:ea typeface="HG丸ｺﾞｼｯｸM-PRO" pitchFamily="50" charset="-128"/>
              </a:rPr>
              <a:t>初期集中支援</a:t>
            </a:r>
            <a:r>
              <a:rPr lang="ja-JP" altLang="ja-JP" sz="2000" b="1" dirty="0" smtClean="0">
                <a:solidFill>
                  <a:prstClr val="black"/>
                </a:solidFill>
                <a:latin typeface="HG丸ｺﾞｼｯｸM-PRO" pitchFamily="50" charset="-128"/>
                <a:ea typeface="HG丸ｺﾞｼｯｸM-PRO" pitchFamily="50" charset="-128"/>
              </a:rPr>
              <a:t>チーム</a:t>
            </a:r>
            <a:r>
              <a:rPr lang="ja-JP" altLang="en-US" sz="2000" b="1" dirty="0">
                <a:solidFill>
                  <a:prstClr val="black"/>
                </a:solidFill>
                <a:latin typeface="HG丸ｺﾞｼｯｸM-PRO" pitchFamily="50" charset="-128"/>
                <a:ea typeface="HG丸ｺﾞｼｯｸM-PRO" pitchFamily="50" charset="-128"/>
              </a:rPr>
              <a:t>と</a:t>
            </a:r>
            <a:r>
              <a:rPr lang="ja-JP" altLang="en-US" sz="2000" b="1" dirty="0" smtClean="0">
                <a:solidFill>
                  <a:prstClr val="black"/>
                </a:solidFill>
                <a:latin typeface="HG丸ｺﾞｼｯｸM-PRO" pitchFamily="50" charset="-128"/>
                <a:ea typeface="HG丸ｺﾞｼｯｸM-PRO" pitchFamily="50" charset="-128"/>
              </a:rPr>
              <a:t>は</a:t>
            </a:r>
            <a:r>
              <a:rPr lang="en-US" altLang="ja-JP" sz="2000" b="1" dirty="0" smtClean="0">
                <a:solidFill>
                  <a:prstClr val="black"/>
                </a:solidFill>
                <a:latin typeface="HG丸ｺﾞｼｯｸM-PRO" pitchFamily="50" charset="-128"/>
                <a:ea typeface="HG丸ｺﾞｼｯｸM-PRO" pitchFamily="50" charset="-128"/>
              </a:rPr>
              <a:t>】</a:t>
            </a:r>
            <a:endParaRPr lang="ja-JP" altLang="ja-JP" sz="1600" b="1" dirty="0">
              <a:solidFill>
                <a:prstClr val="black"/>
              </a:solidFill>
              <a:latin typeface="HG丸ｺﾞｼｯｸM-PRO" pitchFamily="50" charset="-128"/>
              <a:ea typeface="HG丸ｺﾞｼｯｸM-PRO" pitchFamily="50" charset="-128"/>
            </a:endParaRPr>
          </a:p>
          <a:p>
            <a:pPr eaLnBrk="0" fontAlgn="base" hangingPunct="0"/>
            <a:r>
              <a:rPr lang="en-US" altLang="ja-JP" dirty="0">
                <a:solidFill>
                  <a:prstClr val="black"/>
                </a:solidFill>
                <a:latin typeface="HG丸ｺﾞｼｯｸM-PRO" pitchFamily="50" charset="-128"/>
                <a:ea typeface="HG丸ｺﾞｼｯｸM-PRO" pitchFamily="50" charset="-128"/>
              </a:rPr>
              <a:t> </a:t>
            </a:r>
            <a:endParaRPr lang="ja-JP" altLang="ja-JP" dirty="0">
              <a:solidFill>
                <a:prstClr val="black"/>
              </a:solidFill>
              <a:latin typeface="HG丸ｺﾞｼｯｸM-PRO" pitchFamily="50" charset="-128"/>
              <a:ea typeface="HG丸ｺﾞｼｯｸM-PRO" pitchFamily="50" charset="-128"/>
            </a:endParaRPr>
          </a:p>
          <a:p>
            <a:pPr algn="just" eaLnBrk="0" fontAlgn="base" hangingPunct="0"/>
            <a:r>
              <a:rPr lang="ja-JP" altLang="en-US" dirty="0" smtClean="0">
                <a:solidFill>
                  <a:prstClr val="black"/>
                </a:solidFill>
                <a:latin typeface="HG丸ｺﾞｼｯｸM-PRO" pitchFamily="50" charset="-128"/>
                <a:ea typeface="HG丸ｺﾞｼｯｸM-PRO" pitchFamily="50" charset="-128"/>
              </a:rPr>
              <a:t>　</a:t>
            </a:r>
            <a:r>
              <a:rPr lang="ja-JP" altLang="ja-JP" sz="1600" dirty="0" smtClean="0">
                <a:solidFill>
                  <a:prstClr val="black"/>
                </a:solidFill>
                <a:latin typeface="HG丸ｺﾞｼｯｸM-PRO" pitchFamily="50" charset="-128"/>
                <a:ea typeface="HG丸ｺﾞｼｯｸM-PRO" pitchFamily="50" charset="-128"/>
              </a:rPr>
              <a:t>複数</a:t>
            </a:r>
            <a:r>
              <a:rPr lang="ja-JP" altLang="ja-JP" sz="1600" dirty="0">
                <a:solidFill>
                  <a:prstClr val="black"/>
                </a:solidFill>
                <a:latin typeface="HG丸ｺﾞｼｯｸM-PRO" pitchFamily="50" charset="-128"/>
                <a:ea typeface="HG丸ｺﾞｼｯｸM-PRO" pitchFamily="50" charset="-128"/>
              </a:rPr>
              <a:t>の専門職が家族の訴え等により</a:t>
            </a:r>
            <a:r>
              <a:rPr lang="ja-JP" altLang="ja-JP" sz="1600" dirty="0" smtClean="0">
                <a:solidFill>
                  <a:prstClr val="black"/>
                </a:solidFill>
                <a:latin typeface="HG丸ｺﾞｼｯｸM-PRO" pitchFamily="50" charset="-128"/>
                <a:ea typeface="HG丸ｺﾞｼｯｸM-PRO" pitchFamily="50" charset="-128"/>
              </a:rPr>
              <a:t>認知症</a:t>
            </a:r>
            <a:r>
              <a:rPr lang="ja-JP" altLang="en-US" sz="1600" dirty="0" smtClean="0">
                <a:solidFill>
                  <a:prstClr val="black"/>
                </a:solidFill>
                <a:latin typeface="HG丸ｺﾞｼｯｸM-PRO" pitchFamily="50" charset="-128"/>
                <a:ea typeface="HG丸ｺﾞｼｯｸM-PRO" pitchFamily="50" charset="-128"/>
              </a:rPr>
              <a:t>　</a:t>
            </a:r>
            <a:r>
              <a:rPr lang="ja-JP" altLang="ja-JP" sz="1600" dirty="0" smtClean="0">
                <a:solidFill>
                  <a:prstClr val="black"/>
                </a:solidFill>
                <a:latin typeface="HG丸ｺﾞｼｯｸM-PRO" pitchFamily="50" charset="-128"/>
                <a:ea typeface="HG丸ｺﾞｼｯｸM-PRO" pitchFamily="50" charset="-128"/>
              </a:rPr>
              <a:t>が</a:t>
            </a:r>
            <a:r>
              <a:rPr lang="ja-JP" altLang="ja-JP" sz="1600" dirty="0">
                <a:solidFill>
                  <a:prstClr val="black"/>
                </a:solidFill>
                <a:latin typeface="HG丸ｺﾞｼｯｸM-PRO" pitchFamily="50" charset="-128"/>
                <a:ea typeface="HG丸ｺﾞｼｯｸM-PRO" pitchFamily="50" charset="-128"/>
              </a:rPr>
              <a:t>疑われる人や認知症の</a:t>
            </a:r>
            <a:r>
              <a:rPr lang="ja-JP" altLang="ja-JP" sz="1600" dirty="0" smtClean="0">
                <a:solidFill>
                  <a:prstClr val="black"/>
                </a:solidFill>
                <a:latin typeface="HG丸ｺﾞｼｯｸM-PRO" pitchFamily="50" charset="-128"/>
                <a:ea typeface="HG丸ｺﾞｼｯｸM-PRO" pitchFamily="50" charset="-128"/>
              </a:rPr>
              <a:t>人及び</a:t>
            </a:r>
            <a:r>
              <a:rPr lang="ja-JP" altLang="ja-JP" sz="1600" dirty="0">
                <a:solidFill>
                  <a:prstClr val="black"/>
                </a:solidFill>
                <a:latin typeface="HG丸ｺﾞｼｯｸM-PRO" pitchFamily="50" charset="-128"/>
                <a:ea typeface="HG丸ｺﾞｼｯｸM-PRO" pitchFamily="50" charset="-128"/>
              </a:rPr>
              <a:t>その家族を訪問し、アセスメント、家族支援などの初期の支援を包括的、</a:t>
            </a:r>
            <a:r>
              <a:rPr lang="ja-JP" altLang="ja-JP" sz="1600" dirty="0" smtClean="0">
                <a:solidFill>
                  <a:prstClr val="black"/>
                </a:solidFill>
                <a:latin typeface="HG丸ｺﾞｼｯｸM-PRO" pitchFamily="50" charset="-128"/>
                <a:ea typeface="HG丸ｺﾞｼｯｸM-PRO" pitchFamily="50" charset="-128"/>
              </a:rPr>
              <a:t>集中的</a:t>
            </a:r>
            <a:r>
              <a:rPr lang="ja-JP" altLang="en-US" sz="1600" dirty="0" smtClean="0">
                <a:solidFill>
                  <a:prstClr val="black"/>
                </a:solidFill>
                <a:latin typeface="HG丸ｺﾞｼｯｸM-PRO" pitchFamily="50" charset="-128"/>
                <a:ea typeface="HG丸ｺﾞｼｯｸM-PRO" pitchFamily="50" charset="-128"/>
              </a:rPr>
              <a:t>（おおむね６ヶ月）</a:t>
            </a:r>
            <a:r>
              <a:rPr lang="ja-JP" altLang="ja-JP" sz="1600" dirty="0" smtClean="0">
                <a:solidFill>
                  <a:prstClr val="black"/>
                </a:solidFill>
                <a:latin typeface="HG丸ｺﾞｼｯｸM-PRO" pitchFamily="50" charset="-128"/>
                <a:ea typeface="HG丸ｺﾞｼｯｸM-PRO" pitchFamily="50" charset="-128"/>
              </a:rPr>
              <a:t>に</a:t>
            </a:r>
            <a:r>
              <a:rPr lang="ja-JP" altLang="ja-JP" sz="1600" dirty="0">
                <a:solidFill>
                  <a:prstClr val="black"/>
                </a:solidFill>
                <a:latin typeface="HG丸ｺﾞｼｯｸM-PRO" pitchFamily="50" charset="-128"/>
                <a:ea typeface="HG丸ｺﾞｼｯｸM-PRO" pitchFamily="50" charset="-128"/>
              </a:rPr>
              <a:t>行い、自立生活のサポートを行うチームをいう</a:t>
            </a:r>
            <a:r>
              <a:rPr lang="ja-JP" altLang="ja-JP" sz="1600" dirty="0" smtClean="0">
                <a:solidFill>
                  <a:prstClr val="black"/>
                </a:solidFill>
                <a:latin typeface="HG丸ｺﾞｼｯｸM-PRO" pitchFamily="50" charset="-128"/>
                <a:ea typeface="HG丸ｺﾞｼｯｸM-PRO" pitchFamily="50" charset="-128"/>
              </a:rPr>
              <a:t>。</a:t>
            </a:r>
            <a:endParaRPr lang="en-US" altLang="ja-JP" sz="1600" dirty="0" smtClean="0">
              <a:solidFill>
                <a:prstClr val="black"/>
              </a:solidFill>
              <a:latin typeface="HG丸ｺﾞｼｯｸM-PRO" pitchFamily="50" charset="-128"/>
              <a:ea typeface="HG丸ｺﾞｼｯｸM-PRO" pitchFamily="50" charset="-128"/>
            </a:endParaRPr>
          </a:p>
          <a:p>
            <a:pPr eaLnBrk="0" fontAlgn="base" hangingPunct="0"/>
            <a:endParaRPr lang="en-US" altLang="ja-JP" sz="1400" dirty="0">
              <a:solidFill>
                <a:prstClr val="black"/>
              </a:solidFill>
              <a:latin typeface="HG丸ｺﾞｼｯｸM-PRO" pitchFamily="50" charset="-128"/>
              <a:ea typeface="HG丸ｺﾞｼｯｸM-PRO" pitchFamily="50" charset="-128"/>
            </a:endParaRPr>
          </a:p>
          <a:p>
            <a:pPr eaLnBrk="0" fontAlgn="base" hangingPunct="0"/>
            <a:endParaRPr lang="en-US" altLang="ja-JP" sz="1400" dirty="0" smtClean="0">
              <a:solidFill>
                <a:prstClr val="black"/>
              </a:solidFill>
              <a:latin typeface="HG丸ｺﾞｼｯｸM-PRO" pitchFamily="50" charset="-128"/>
              <a:ea typeface="HG丸ｺﾞｼｯｸM-PRO" pitchFamily="50" charset="-128"/>
            </a:endParaRPr>
          </a:p>
          <a:p>
            <a:pPr eaLnBrk="0" fontAlgn="base" hangingPunct="0"/>
            <a:r>
              <a:rPr lang="ja-JP" altLang="en-US" sz="1400" dirty="0" smtClean="0">
                <a:solidFill>
                  <a:prstClr val="black"/>
                </a:solidFill>
                <a:latin typeface="HG丸ｺﾞｼｯｸM-PRO" pitchFamily="50" charset="-128"/>
                <a:ea typeface="HG丸ｺﾞｼｯｸM-PRO" pitchFamily="50" charset="-128"/>
              </a:rPr>
              <a:t>配置場所</a:t>
            </a:r>
            <a:endParaRPr lang="en-US" altLang="ja-JP" sz="1400" dirty="0" smtClean="0">
              <a:solidFill>
                <a:prstClr val="black"/>
              </a:solidFill>
              <a:latin typeface="HG丸ｺﾞｼｯｸM-PRO" pitchFamily="50" charset="-128"/>
              <a:ea typeface="HG丸ｺﾞｼｯｸM-PRO" pitchFamily="50" charset="-128"/>
            </a:endParaRPr>
          </a:p>
          <a:p>
            <a:pPr eaLnBrk="0" fontAlgn="base" hangingPunct="0"/>
            <a:r>
              <a:rPr lang="ja-JP" altLang="en-US" sz="1400" dirty="0" smtClean="0">
                <a:solidFill>
                  <a:prstClr val="black"/>
                </a:solidFill>
                <a:latin typeface="HG丸ｺﾞｼｯｸM-PRO" pitchFamily="50" charset="-128"/>
                <a:ea typeface="HG丸ｺﾞｼｯｸM-PRO" pitchFamily="50" charset="-128"/>
              </a:rPr>
              <a:t>　地域包括支援センター等</a:t>
            </a:r>
            <a:endParaRPr lang="en-US" altLang="ja-JP" sz="1400" dirty="0" smtClean="0">
              <a:solidFill>
                <a:prstClr val="black"/>
              </a:solidFill>
              <a:latin typeface="HG丸ｺﾞｼｯｸM-PRO" pitchFamily="50" charset="-128"/>
              <a:ea typeface="HG丸ｺﾞｼｯｸM-PRO" pitchFamily="50" charset="-128"/>
            </a:endParaRPr>
          </a:p>
          <a:p>
            <a:pPr eaLnBrk="0" fontAlgn="base" hangingPunct="0"/>
            <a:r>
              <a:rPr lang="ja-JP" altLang="en-US" sz="1400" dirty="0">
                <a:solidFill>
                  <a:prstClr val="black"/>
                </a:solidFill>
                <a:latin typeface="HG丸ｺﾞｼｯｸM-PRO" pitchFamily="50" charset="-128"/>
                <a:ea typeface="HG丸ｺﾞｼｯｸM-PRO" pitchFamily="50" charset="-128"/>
              </a:rPr>
              <a:t>　 </a:t>
            </a:r>
            <a:r>
              <a:rPr lang="ja-JP" altLang="en-US" sz="1400" dirty="0" smtClean="0">
                <a:solidFill>
                  <a:prstClr val="black"/>
                </a:solidFill>
                <a:latin typeface="HG丸ｺﾞｼｯｸM-PRO" pitchFamily="50" charset="-128"/>
                <a:ea typeface="HG丸ｺﾞｼｯｸM-PRO" pitchFamily="50" charset="-128"/>
              </a:rPr>
              <a:t> </a:t>
            </a:r>
            <a:r>
              <a:rPr lang="ja-JP" altLang="en-US" sz="1050" dirty="0" smtClean="0">
                <a:solidFill>
                  <a:prstClr val="black"/>
                </a:solidFill>
                <a:latin typeface="HG丸ｺﾞｼｯｸM-PRO" pitchFamily="50" charset="-128"/>
                <a:ea typeface="HG丸ｺﾞｼｯｸM-PRO" pitchFamily="50" charset="-128"/>
              </a:rPr>
              <a:t>診療所、病院</a:t>
            </a:r>
            <a:endParaRPr lang="en-US" altLang="ja-JP" sz="1050" dirty="0" smtClean="0">
              <a:solidFill>
                <a:prstClr val="black"/>
              </a:solidFill>
              <a:latin typeface="HG丸ｺﾞｼｯｸM-PRO" pitchFamily="50" charset="-128"/>
              <a:ea typeface="HG丸ｺﾞｼｯｸM-PRO" pitchFamily="50" charset="-128"/>
            </a:endParaRPr>
          </a:p>
          <a:p>
            <a:pPr eaLnBrk="0" fontAlgn="base" hangingPunct="0"/>
            <a:r>
              <a:rPr lang="ja-JP" altLang="en-US" sz="1050" dirty="0" smtClean="0">
                <a:solidFill>
                  <a:prstClr val="black"/>
                </a:solidFill>
                <a:latin typeface="HG丸ｺﾞｼｯｸM-PRO" pitchFamily="50" charset="-128"/>
                <a:ea typeface="HG丸ｺﾞｼｯｸM-PRO" pitchFamily="50" charset="-128"/>
              </a:rPr>
              <a:t>　　認知症疾患医療センター</a:t>
            </a:r>
            <a:endParaRPr lang="en-US" altLang="ja-JP" sz="1050" dirty="0" smtClean="0">
              <a:solidFill>
                <a:prstClr val="black"/>
              </a:solidFill>
              <a:latin typeface="HG丸ｺﾞｼｯｸM-PRO" pitchFamily="50" charset="-128"/>
              <a:ea typeface="HG丸ｺﾞｼｯｸM-PRO" pitchFamily="50" charset="-128"/>
            </a:endParaRPr>
          </a:p>
          <a:p>
            <a:pPr eaLnBrk="0" fontAlgn="base" hangingPunct="0"/>
            <a:r>
              <a:rPr lang="ja-JP" altLang="en-US" sz="1050" dirty="0" smtClean="0">
                <a:solidFill>
                  <a:prstClr val="black"/>
                </a:solidFill>
                <a:latin typeface="HG丸ｺﾞｼｯｸM-PRO" pitchFamily="50" charset="-128"/>
                <a:ea typeface="HG丸ｺﾞｼｯｸM-PRO" pitchFamily="50" charset="-128"/>
              </a:rPr>
              <a:t>　　市町村の本庁　</a:t>
            </a:r>
            <a:endParaRPr lang="en-US" altLang="ja-JP" sz="1050" dirty="0" smtClean="0">
              <a:solidFill>
                <a:prstClr val="black"/>
              </a:solidFill>
              <a:latin typeface="HG丸ｺﾞｼｯｸM-PRO" pitchFamily="50" charset="-128"/>
              <a:ea typeface="HG丸ｺﾞｼｯｸM-PRO" pitchFamily="50" charset="-128"/>
            </a:endParaRPr>
          </a:p>
          <a:p>
            <a:pPr eaLnBrk="0" fontAlgn="base" hangingPunct="0"/>
            <a:endParaRPr lang="en-US" altLang="ja-JP" dirty="0">
              <a:solidFill>
                <a:prstClr val="black"/>
              </a:solidFill>
              <a:latin typeface="HG丸ｺﾞｼｯｸM-PRO" pitchFamily="50" charset="-128"/>
              <a:ea typeface="HG丸ｺﾞｼｯｸM-PRO" pitchFamily="50" charset="-128"/>
            </a:endParaRPr>
          </a:p>
          <a:p>
            <a:pPr eaLnBrk="0" fontAlgn="base" hangingPunct="0"/>
            <a:endParaRPr lang="en-US" altLang="ja-JP" dirty="0" smtClean="0">
              <a:solidFill>
                <a:prstClr val="black"/>
              </a:solidFill>
              <a:latin typeface="HG丸ｺﾞｼｯｸM-PRO" pitchFamily="50" charset="-128"/>
              <a:ea typeface="HG丸ｺﾞｼｯｸM-PRO" pitchFamily="50" charset="-128"/>
            </a:endParaRPr>
          </a:p>
          <a:p>
            <a:pPr eaLnBrk="0" fontAlgn="base" hangingPunct="0"/>
            <a:endParaRPr lang="ja-JP" altLang="ja-JP" dirty="0">
              <a:solidFill>
                <a:prstClr val="black"/>
              </a:solidFill>
              <a:latin typeface="HG丸ｺﾞｼｯｸM-PRO" pitchFamily="50" charset="-128"/>
              <a:ea typeface="HG丸ｺﾞｼｯｸM-PRO" pitchFamily="50" charset="-128"/>
            </a:endParaRPr>
          </a:p>
        </p:txBody>
      </p:sp>
      <p:sp>
        <p:nvSpPr>
          <p:cNvPr id="5" name="正方形/長方形 4"/>
          <p:cNvSpPr/>
          <p:nvPr/>
        </p:nvSpPr>
        <p:spPr>
          <a:xfrm>
            <a:off x="5226556" y="2348880"/>
            <a:ext cx="4433676" cy="4294336"/>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algn="ctr" eaLnBrk="0" fontAlgn="base" hangingPunct="0"/>
            <a:r>
              <a:rPr lang="en-US" altLang="ja-JP" sz="2000" b="1" dirty="0" smtClean="0">
                <a:solidFill>
                  <a:prstClr val="black"/>
                </a:solidFill>
                <a:latin typeface="HG丸ｺﾞｼｯｸM-PRO" pitchFamily="50" charset="-128"/>
                <a:ea typeface="HG丸ｺﾞｼｯｸM-PRO" pitchFamily="50" charset="-128"/>
              </a:rPr>
              <a:t>【</a:t>
            </a:r>
            <a:r>
              <a:rPr lang="ja-JP" altLang="ja-JP" sz="2000" b="1" dirty="0" smtClean="0">
                <a:solidFill>
                  <a:prstClr val="black"/>
                </a:solidFill>
                <a:latin typeface="HG丸ｺﾞｼｯｸM-PRO" pitchFamily="50" charset="-128"/>
                <a:ea typeface="HG丸ｺﾞｼｯｸM-PRO" pitchFamily="50" charset="-128"/>
              </a:rPr>
              <a:t>対象者</a:t>
            </a:r>
            <a:r>
              <a:rPr lang="en-US" altLang="ja-JP" sz="2000" b="1" dirty="0" smtClean="0">
                <a:solidFill>
                  <a:prstClr val="black"/>
                </a:solidFill>
                <a:latin typeface="HG丸ｺﾞｼｯｸM-PRO" pitchFamily="50" charset="-128"/>
                <a:ea typeface="HG丸ｺﾞｼｯｸM-PRO" pitchFamily="50" charset="-128"/>
              </a:rPr>
              <a:t>】</a:t>
            </a:r>
            <a:endParaRPr lang="ja-JP" altLang="ja-JP" sz="2000" b="1" dirty="0">
              <a:solidFill>
                <a:prstClr val="black"/>
              </a:solidFill>
              <a:latin typeface="HG丸ｺﾞｼｯｸM-PRO" pitchFamily="50" charset="-128"/>
              <a:ea typeface="HG丸ｺﾞｼｯｸM-PRO" pitchFamily="50" charset="-128"/>
            </a:endParaRPr>
          </a:p>
          <a:p>
            <a:pPr eaLnBrk="0" fontAlgn="base" hangingPunct="0"/>
            <a:r>
              <a:rPr lang="en-US" altLang="ja-JP" dirty="0">
                <a:solidFill>
                  <a:prstClr val="black"/>
                </a:solidFill>
                <a:latin typeface="HG丸ｺﾞｼｯｸM-PRO" pitchFamily="50" charset="-128"/>
                <a:ea typeface="HG丸ｺﾞｼｯｸM-PRO" pitchFamily="50" charset="-128"/>
              </a:rPr>
              <a:t> </a:t>
            </a:r>
            <a:endParaRPr lang="ja-JP" altLang="ja-JP" dirty="0">
              <a:solidFill>
                <a:prstClr val="black"/>
              </a:solidFill>
              <a:latin typeface="HG丸ｺﾞｼｯｸM-PRO" pitchFamily="50" charset="-128"/>
              <a:ea typeface="HG丸ｺﾞｼｯｸM-PRO" pitchFamily="50" charset="-128"/>
            </a:endParaRPr>
          </a:p>
          <a:p>
            <a:pPr eaLnBrk="0" fontAlgn="base" hangingPunct="0"/>
            <a:r>
              <a:rPr lang="ja-JP" altLang="en-US" sz="1600" dirty="0" smtClean="0">
                <a:solidFill>
                  <a:prstClr val="black"/>
                </a:solidFill>
                <a:latin typeface="HG丸ｺﾞｼｯｸM-PRO" pitchFamily="50" charset="-128"/>
                <a:ea typeface="HG丸ｺﾞｼｯｸM-PRO" pitchFamily="50" charset="-128"/>
              </a:rPr>
              <a:t>　</a:t>
            </a:r>
            <a:r>
              <a:rPr lang="ja-JP" altLang="ja-JP" sz="1600" dirty="0" smtClean="0">
                <a:solidFill>
                  <a:prstClr val="black"/>
                </a:solidFill>
                <a:latin typeface="HG丸ｺﾞｼｯｸM-PRO" pitchFamily="50" charset="-128"/>
                <a:ea typeface="HG丸ｺﾞｼｯｸM-PRO" pitchFamily="50" charset="-128"/>
              </a:rPr>
              <a:t>４０歳</a:t>
            </a:r>
            <a:r>
              <a:rPr lang="ja-JP" altLang="ja-JP" sz="1600" dirty="0">
                <a:solidFill>
                  <a:prstClr val="black"/>
                </a:solidFill>
                <a:latin typeface="HG丸ｺﾞｼｯｸM-PRO" pitchFamily="50" charset="-128"/>
                <a:ea typeface="HG丸ｺﾞｼｯｸM-PRO" pitchFamily="50" charset="-128"/>
              </a:rPr>
              <a:t>以上で、在宅で生活しており</a:t>
            </a:r>
            <a:r>
              <a:rPr lang="ja-JP" altLang="ja-JP" sz="1600" dirty="0" smtClean="0">
                <a:solidFill>
                  <a:prstClr val="black"/>
                </a:solidFill>
                <a:latin typeface="HG丸ｺﾞｼｯｸM-PRO" pitchFamily="50" charset="-128"/>
                <a:ea typeface="HG丸ｺﾞｼｯｸM-PRO" pitchFamily="50" charset="-128"/>
              </a:rPr>
              <a:t>、かつ</a:t>
            </a:r>
            <a:r>
              <a:rPr lang="ja-JP" altLang="ja-JP" sz="1600" dirty="0">
                <a:solidFill>
                  <a:prstClr val="black"/>
                </a:solidFill>
                <a:latin typeface="HG丸ｺﾞｼｯｸM-PRO" pitchFamily="50" charset="-128"/>
                <a:ea typeface="HG丸ｺﾞｼｯｸM-PRO" pitchFamily="50" charset="-128"/>
              </a:rPr>
              <a:t>認知症が疑われる人又は認知症の人で</a:t>
            </a:r>
            <a:r>
              <a:rPr lang="ja-JP" altLang="ja-JP" sz="1600" dirty="0" smtClean="0">
                <a:solidFill>
                  <a:prstClr val="black"/>
                </a:solidFill>
                <a:latin typeface="HG丸ｺﾞｼｯｸM-PRO" pitchFamily="50" charset="-128"/>
                <a:ea typeface="HG丸ｺﾞｼｯｸM-PRO" pitchFamily="50" charset="-128"/>
              </a:rPr>
              <a:t>以下の</a:t>
            </a:r>
            <a:r>
              <a:rPr lang="ja-JP" altLang="ja-JP" sz="1600" dirty="0">
                <a:solidFill>
                  <a:prstClr val="black"/>
                </a:solidFill>
                <a:latin typeface="HG丸ｺﾞｼｯｸM-PRO" pitchFamily="50" charset="-128"/>
                <a:ea typeface="HG丸ｺﾞｼｯｸM-PRO" pitchFamily="50" charset="-128"/>
              </a:rPr>
              <a:t>いずれかの基準に該当</a:t>
            </a:r>
            <a:r>
              <a:rPr lang="ja-JP" altLang="ja-JP" sz="1600" dirty="0" smtClean="0">
                <a:solidFill>
                  <a:prstClr val="black"/>
                </a:solidFill>
                <a:latin typeface="HG丸ｺﾞｼｯｸM-PRO" pitchFamily="50" charset="-128"/>
                <a:ea typeface="HG丸ｺﾞｼｯｸM-PRO" pitchFamily="50" charset="-128"/>
              </a:rPr>
              <a:t>する</a:t>
            </a:r>
            <a:r>
              <a:rPr lang="ja-JP" altLang="en-US" sz="1600" dirty="0">
                <a:solidFill>
                  <a:prstClr val="black"/>
                </a:solidFill>
                <a:latin typeface="HG丸ｺﾞｼｯｸM-PRO" pitchFamily="50" charset="-128"/>
                <a:ea typeface="HG丸ｺﾞｼｯｸM-PRO" pitchFamily="50" charset="-128"/>
              </a:rPr>
              <a:t>人</a:t>
            </a:r>
            <a:r>
              <a:rPr lang="ja-JP" altLang="ja-JP" sz="1600" dirty="0" smtClean="0">
                <a:solidFill>
                  <a:prstClr val="black"/>
                </a:solidFill>
                <a:latin typeface="HG丸ｺﾞｼｯｸM-PRO" pitchFamily="50" charset="-128"/>
                <a:ea typeface="HG丸ｺﾞｼｯｸM-PRO" pitchFamily="50" charset="-128"/>
              </a:rPr>
              <a:t>と</a:t>
            </a:r>
            <a:r>
              <a:rPr lang="ja-JP" altLang="ja-JP" sz="1600" dirty="0">
                <a:solidFill>
                  <a:prstClr val="black"/>
                </a:solidFill>
                <a:latin typeface="HG丸ｺﾞｼｯｸM-PRO" pitchFamily="50" charset="-128"/>
                <a:ea typeface="HG丸ｺﾞｼｯｸM-PRO" pitchFamily="50" charset="-128"/>
              </a:rPr>
              <a:t>する</a:t>
            </a:r>
            <a:r>
              <a:rPr lang="ja-JP" altLang="ja-JP" sz="1600" dirty="0" smtClean="0">
                <a:solidFill>
                  <a:prstClr val="black"/>
                </a:solidFill>
                <a:latin typeface="HG丸ｺﾞｼｯｸM-PRO" pitchFamily="50" charset="-128"/>
                <a:ea typeface="HG丸ｺﾞｼｯｸM-PRO" pitchFamily="50" charset="-128"/>
              </a:rPr>
              <a:t>。</a:t>
            </a:r>
            <a:endParaRPr lang="en-US" altLang="ja-JP" sz="1600" dirty="0" smtClean="0">
              <a:solidFill>
                <a:prstClr val="black"/>
              </a:solidFill>
              <a:latin typeface="HG丸ｺﾞｼｯｸM-PRO" pitchFamily="50" charset="-128"/>
              <a:ea typeface="HG丸ｺﾞｼｯｸM-PRO" pitchFamily="50" charset="-128"/>
            </a:endParaRPr>
          </a:p>
          <a:p>
            <a:pPr eaLnBrk="0" fontAlgn="base" hangingPunct="0"/>
            <a:endParaRPr lang="ja-JP" altLang="ja-JP" sz="1600" dirty="0">
              <a:solidFill>
                <a:prstClr val="black"/>
              </a:solidFill>
              <a:latin typeface="HG丸ｺﾞｼｯｸM-PRO" pitchFamily="50" charset="-128"/>
              <a:ea typeface="HG丸ｺﾞｼｯｸM-PRO" pitchFamily="50" charset="-128"/>
            </a:endParaRPr>
          </a:p>
          <a:p>
            <a:pPr eaLnBrk="0" fontAlgn="base" hangingPunct="0"/>
            <a:r>
              <a:rPr lang="ja-JP" altLang="en-US" sz="1600" dirty="0" smtClean="0">
                <a:solidFill>
                  <a:prstClr val="black"/>
                </a:solidFill>
                <a:latin typeface="HG丸ｺﾞｼｯｸM-PRO" pitchFamily="50" charset="-128"/>
                <a:ea typeface="HG丸ｺﾞｼｯｸM-PRO" pitchFamily="50" charset="-128"/>
              </a:rPr>
              <a:t>◆</a:t>
            </a:r>
            <a:r>
              <a:rPr lang="ja-JP" altLang="ja-JP" sz="1600" dirty="0" smtClean="0">
                <a:solidFill>
                  <a:prstClr val="black"/>
                </a:solidFill>
                <a:latin typeface="HG丸ｺﾞｼｯｸM-PRO" pitchFamily="50" charset="-128"/>
                <a:ea typeface="HG丸ｺﾞｼｯｸM-PRO" pitchFamily="50" charset="-128"/>
              </a:rPr>
              <a:t>医療</a:t>
            </a:r>
            <a:r>
              <a:rPr lang="ja-JP" altLang="ja-JP" sz="1600" dirty="0">
                <a:solidFill>
                  <a:prstClr val="black"/>
                </a:solidFill>
                <a:latin typeface="HG丸ｺﾞｼｯｸM-PRO" pitchFamily="50" charset="-128"/>
                <a:ea typeface="HG丸ｺﾞｼｯｸM-PRO" pitchFamily="50" charset="-128"/>
              </a:rPr>
              <a:t>サービス、介護サービスを受けて</a:t>
            </a:r>
            <a:r>
              <a:rPr lang="ja-JP" altLang="ja-JP" sz="1600" dirty="0" smtClean="0">
                <a:solidFill>
                  <a:prstClr val="black"/>
                </a:solidFill>
                <a:latin typeface="HG丸ｺﾞｼｯｸM-PRO" pitchFamily="50" charset="-128"/>
                <a:ea typeface="HG丸ｺﾞｼｯｸM-PRO" pitchFamily="50" charset="-128"/>
              </a:rPr>
              <a:t>いない</a:t>
            </a:r>
            <a:r>
              <a:rPr lang="ja-JP" altLang="en-US" sz="1600" dirty="0" smtClean="0">
                <a:solidFill>
                  <a:prstClr val="black"/>
                </a:solidFill>
                <a:latin typeface="HG丸ｺﾞｼｯｸM-PRO" pitchFamily="50" charset="-128"/>
                <a:ea typeface="HG丸ｺﾞｼｯｸM-PRO" pitchFamily="50" charset="-128"/>
              </a:rPr>
              <a:t>人</a:t>
            </a:r>
            <a:r>
              <a:rPr lang="ja-JP" altLang="ja-JP" sz="1600" dirty="0" smtClean="0">
                <a:solidFill>
                  <a:prstClr val="black"/>
                </a:solidFill>
                <a:latin typeface="HG丸ｺﾞｼｯｸM-PRO" pitchFamily="50" charset="-128"/>
                <a:ea typeface="HG丸ｺﾞｼｯｸM-PRO" pitchFamily="50" charset="-128"/>
              </a:rPr>
              <a:t>、</a:t>
            </a:r>
            <a:r>
              <a:rPr lang="ja-JP" altLang="ja-JP" sz="1600" dirty="0">
                <a:solidFill>
                  <a:prstClr val="black"/>
                </a:solidFill>
                <a:latin typeface="HG丸ｺﾞｼｯｸM-PRO" pitchFamily="50" charset="-128"/>
                <a:ea typeface="HG丸ｺﾞｼｯｸM-PRO" pitchFamily="50" charset="-128"/>
              </a:rPr>
              <a:t>または中断して</a:t>
            </a:r>
            <a:r>
              <a:rPr lang="ja-JP" altLang="ja-JP" sz="1600" dirty="0" smtClean="0">
                <a:solidFill>
                  <a:prstClr val="black"/>
                </a:solidFill>
                <a:latin typeface="HG丸ｺﾞｼｯｸM-PRO" pitchFamily="50" charset="-128"/>
                <a:ea typeface="HG丸ｺﾞｼｯｸM-PRO" pitchFamily="50" charset="-128"/>
              </a:rPr>
              <a:t>いる</a:t>
            </a:r>
            <a:r>
              <a:rPr lang="ja-JP" altLang="en-US" sz="1600" dirty="0" smtClean="0">
                <a:solidFill>
                  <a:prstClr val="black"/>
                </a:solidFill>
                <a:latin typeface="HG丸ｺﾞｼｯｸM-PRO" pitchFamily="50" charset="-128"/>
                <a:ea typeface="HG丸ｺﾞｼｯｸM-PRO" pitchFamily="50" charset="-128"/>
              </a:rPr>
              <a:t>人</a:t>
            </a:r>
            <a:r>
              <a:rPr lang="ja-JP" altLang="ja-JP" sz="1600" dirty="0" smtClean="0">
                <a:solidFill>
                  <a:prstClr val="black"/>
                </a:solidFill>
                <a:latin typeface="HG丸ｺﾞｼｯｸM-PRO" pitchFamily="50" charset="-128"/>
                <a:ea typeface="HG丸ｺﾞｼｯｸM-PRO" pitchFamily="50" charset="-128"/>
              </a:rPr>
              <a:t>で</a:t>
            </a:r>
            <a:r>
              <a:rPr lang="ja-JP" altLang="ja-JP" sz="1600" dirty="0">
                <a:solidFill>
                  <a:prstClr val="black"/>
                </a:solidFill>
                <a:latin typeface="HG丸ｺﾞｼｯｸM-PRO" pitchFamily="50" charset="-128"/>
                <a:ea typeface="HG丸ｺﾞｼｯｸM-PRO" pitchFamily="50" charset="-128"/>
              </a:rPr>
              <a:t>以下のいずれかに該当</a:t>
            </a:r>
            <a:r>
              <a:rPr lang="ja-JP" altLang="ja-JP" sz="1600" dirty="0" smtClean="0">
                <a:solidFill>
                  <a:prstClr val="black"/>
                </a:solidFill>
                <a:latin typeface="HG丸ｺﾞｼｯｸM-PRO" pitchFamily="50" charset="-128"/>
                <a:ea typeface="HG丸ｺﾞｼｯｸM-PRO" pitchFamily="50" charset="-128"/>
              </a:rPr>
              <a:t>する</a:t>
            </a:r>
            <a:r>
              <a:rPr lang="ja-JP" altLang="en-US" sz="1600" dirty="0" smtClean="0">
                <a:solidFill>
                  <a:prstClr val="black"/>
                </a:solidFill>
                <a:latin typeface="HG丸ｺﾞｼｯｸM-PRO" pitchFamily="50" charset="-128"/>
                <a:ea typeface="HG丸ｺﾞｼｯｸM-PRO" pitchFamily="50" charset="-128"/>
              </a:rPr>
              <a:t>人</a:t>
            </a:r>
            <a:endParaRPr lang="ja-JP" altLang="ja-JP" sz="1600" dirty="0">
              <a:solidFill>
                <a:prstClr val="black"/>
              </a:solidFill>
              <a:latin typeface="HG丸ｺﾞｼｯｸM-PRO" pitchFamily="50" charset="-128"/>
              <a:ea typeface="HG丸ｺﾞｼｯｸM-PRO" pitchFamily="50" charset="-128"/>
            </a:endParaRPr>
          </a:p>
          <a:p>
            <a:pPr eaLnBrk="0" fontAlgn="base" hangingPunct="0"/>
            <a:r>
              <a:rPr lang="ja-JP" altLang="ja-JP" sz="1200" dirty="0">
                <a:solidFill>
                  <a:prstClr val="black"/>
                </a:solidFill>
                <a:latin typeface="HG丸ｺﾞｼｯｸM-PRO" pitchFamily="50" charset="-128"/>
                <a:ea typeface="HG丸ｺﾞｼｯｸM-PRO" pitchFamily="50" charset="-128"/>
              </a:rPr>
              <a:t>（ア）　認知症疾患の臨床診断を受けて</a:t>
            </a:r>
            <a:r>
              <a:rPr lang="ja-JP" altLang="ja-JP" sz="1200" dirty="0" smtClean="0">
                <a:solidFill>
                  <a:prstClr val="black"/>
                </a:solidFill>
                <a:latin typeface="HG丸ｺﾞｼｯｸM-PRO" pitchFamily="50" charset="-128"/>
                <a:ea typeface="HG丸ｺﾞｼｯｸM-PRO" pitchFamily="50" charset="-128"/>
              </a:rPr>
              <a:t>いない</a:t>
            </a:r>
            <a:r>
              <a:rPr lang="ja-JP" altLang="en-US" sz="1200" dirty="0" smtClean="0">
                <a:solidFill>
                  <a:prstClr val="black"/>
                </a:solidFill>
                <a:latin typeface="HG丸ｺﾞｼｯｸM-PRO" pitchFamily="50" charset="-128"/>
                <a:ea typeface="HG丸ｺﾞｼｯｸM-PRO" pitchFamily="50" charset="-128"/>
              </a:rPr>
              <a:t>人</a:t>
            </a:r>
            <a:endParaRPr lang="ja-JP" altLang="ja-JP" sz="1200" dirty="0">
              <a:solidFill>
                <a:prstClr val="black"/>
              </a:solidFill>
              <a:latin typeface="HG丸ｺﾞｼｯｸM-PRO" pitchFamily="50" charset="-128"/>
              <a:ea typeface="HG丸ｺﾞｼｯｸM-PRO" pitchFamily="50" charset="-128"/>
            </a:endParaRPr>
          </a:p>
          <a:p>
            <a:pPr eaLnBrk="0" fontAlgn="base" hangingPunct="0"/>
            <a:r>
              <a:rPr lang="ja-JP" altLang="ja-JP" sz="1200" dirty="0">
                <a:solidFill>
                  <a:prstClr val="black"/>
                </a:solidFill>
                <a:latin typeface="HG丸ｺﾞｼｯｸM-PRO" pitchFamily="50" charset="-128"/>
                <a:ea typeface="HG丸ｺﾞｼｯｸM-PRO" pitchFamily="50" charset="-128"/>
              </a:rPr>
              <a:t>（イ）　継続的な医療サービスを受けて</a:t>
            </a:r>
            <a:r>
              <a:rPr lang="ja-JP" altLang="ja-JP" sz="1200" dirty="0" smtClean="0">
                <a:solidFill>
                  <a:prstClr val="black"/>
                </a:solidFill>
                <a:latin typeface="HG丸ｺﾞｼｯｸM-PRO" pitchFamily="50" charset="-128"/>
                <a:ea typeface="HG丸ｺﾞｼｯｸM-PRO" pitchFamily="50" charset="-128"/>
              </a:rPr>
              <a:t>いない</a:t>
            </a:r>
            <a:r>
              <a:rPr lang="ja-JP" altLang="en-US" sz="1200" dirty="0" smtClean="0">
                <a:solidFill>
                  <a:prstClr val="black"/>
                </a:solidFill>
                <a:latin typeface="HG丸ｺﾞｼｯｸM-PRO" pitchFamily="50" charset="-128"/>
                <a:ea typeface="HG丸ｺﾞｼｯｸM-PRO" pitchFamily="50" charset="-128"/>
              </a:rPr>
              <a:t>人</a:t>
            </a:r>
            <a:endParaRPr lang="en-US" altLang="ja-JP" sz="1200" dirty="0" smtClean="0">
              <a:solidFill>
                <a:prstClr val="black"/>
              </a:solidFill>
              <a:latin typeface="HG丸ｺﾞｼｯｸM-PRO" pitchFamily="50" charset="-128"/>
              <a:ea typeface="HG丸ｺﾞｼｯｸM-PRO" pitchFamily="50" charset="-128"/>
            </a:endParaRPr>
          </a:p>
          <a:p>
            <a:pPr eaLnBrk="0" fontAlgn="base" hangingPunct="0"/>
            <a:r>
              <a:rPr lang="ja-JP" altLang="ja-JP" sz="1200" dirty="0" smtClean="0">
                <a:solidFill>
                  <a:prstClr val="black"/>
                </a:solidFill>
                <a:latin typeface="HG丸ｺﾞｼｯｸM-PRO" pitchFamily="50" charset="-128"/>
                <a:ea typeface="HG丸ｺﾞｼｯｸM-PRO" pitchFamily="50" charset="-128"/>
              </a:rPr>
              <a:t>（</a:t>
            </a:r>
            <a:r>
              <a:rPr lang="ja-JP" altLang="ja-JP" sz="1200" dirty="0">
                <a:solidFill>
                  <a:prstClr val="black"/>
                </a:solidFill>
                <a:latin typeface="HG丸ｺﾞｼｯｸM-PRO" pitchFamily="50" charset="-128"/>
                <a:ea typeface="HG丸ｺﾞｼｯｸM-PRO" pitchFamily="50" charset="-128"/>
              </a:rPr>
              <a:t>ウ）　適切な介護保険サービスに結び付いて</a:t>
            </a:r>
            <a:r>
              <a:rPr lang="ja-JP" altLang="ja-JP" sz="1200" dirty="0" smtClean="0">
                <a:solidFill>
                  <a:prstClr val="black"/>
                </a:solidFill>
                <a:latin typeface="HG丸ｺﾞｼｯｸM-PRO" pitchFamily="50" charset="-128"/>
                <a:ea typeface="HG丸ｺﾞｼｯｸM-PRO" pitchFamily="50" charset="-128"/>
              </a:rPr>
              <a:t>いない</a:t>
            </a:r>
            <a:r>
              <a:rPr lang="ja-JP" altLang="en-US" sz="1200" dirty="0" smtClean="0">
                <a:solidFill>
                  <a:prstClr val="black"/>
                </a:solidFill>
                <a:latin typeface="HG丸ｺﾞｼｯｸM-PRO" pitchFamily="50" charset="-128"/>
                <a:ea typeface="HG丸ｺﾞｼｯｸM-PRO" pitchFamily="50" charset="-128"/>
              </a:rPr>
              <a:t>人</a:t>
            </a:r>
            <a:r>
              <a:rPr lang="ja-JP" altLang="ja-JP" sz="1200" dirty="0" smtClean="0">
                <a:solidFill>
                  <a:prstClr val="black"/>
                </a:solidFill>
                <a:latin typeface="HG丸ｺﾞｼｯｸM-PRO" pitchFamily="50" charset="-128"/>
                <a:ea typeface="HG丸ｺﾞｼｯｸM-PRO" pitchFamily="50" charset="-128"/>
              </a:rPr>
              <a:t>（</a:t>
            </a:r>
            <a:r>
              <a:rPr lang="ja-JP" altLang="ja-JP" sz="1200" dirty="0">
                <a:solidFill>
                  <a:prstClr val="black"/>
                </a:solidFill>
                <a:latin typeface="HG丸ｺﾞｼｯｸM-PRO" pitchFamily="50" charset="-128"/>
                <a:ea typeface="HG丸ｺﾞｼｯｸM-PRO" pitchFamily="50" charset="-128"/>
              </a:rPr>
              <a:t>エ）　診断されたが介護サービスが中断して</a:t>
            </a:r>
            <a:r>
              <a:rPr lang="ja-JP" altLang="ja-JP" sz="1200" dirty="0" smtClean="0">
                <a:solidFill>
                  <a:prstClr val="black"/>
                </a:solidFill>
                <a:latin typeface="HG丸ｺﾞｼｯｸM-PRO" pitchFamily="50" charset="-128"/>
                <a:ea typeface="HG丸ｺﾞｼｯｸM-PRO" pitchFamily="50" charset="-128"/>
              </a:rPr>
              <a:t>いる</a:t>
            </a:r>
            <a:r>
              <a:rPr lang="ja-JP" altLang="en-US" sz="1200" dirty="0" smtClean="0">
                <a:solidFill>
                  <a:prstClr val="black"/>
                </a:solidFill>
                <a:latin typeface="HG丸ｺﾞｼｯｸM-PRO" pitchFamily="50" charset="-128"/>
                <a:ea typeface="HG丸ｺﾞｼｯｸM-PRO" pitchFamily="50" charset="-128"/>
              </a:rPr>
              <a:t>人</a:t>
            </a:r>
            <a:r>
              <a:rPr lang="ja-JP" altLang="ja-JP" sz="1400" dirty="0">
                <a:solidFill>
                  <a:prstClr val="black"/>
                </a:solidFill>
                <a:latin typeface="HG丸ｺﾞｼｯｸM-PRO" pitchFamily="50" charset="-128"/>
                <a:ea typeface="HG丸ｺﾞｼｯｸM-PRO" pitchFamily="50" charset="-128"/>
              </a:rPr>
              <a:t>　</a:t>
            </a:r>
          </a:p>
          <a:p>
            <a:pPr eaLnBrk="0" fontAlgn="base" hangingPunct="0"/>
            <a:r>
              <a:rPr lang="en-US" altLang="ja-JP" dirty="0">
                <a:solidFill>
                  <a:prstClr val="black"/>
                </a:solidFill>
                <a:latin typeface="HG丸ｺﾞｼｯｸM-PRO" pitchFamily="50" charset="-128"/>
                <a:ea typeface="HG丸ｺﾞｼｯｸM-PRO" pitchFamily="50" charset="-128"/>
              </a:rPr>
              <a:t> </a:t>
            </a:r>
            <a:endParaRPr lang="ja-JP" altLang="ja-JP" sz="1400" dirty="0">
              <a:solidFill>
                <a:prstClr val="black"/>
              </a:solidFill>
              <a:latin typeface="HG丸ｺﾞｼｯｸM-PRO" pitchFamily="50" charset="-128"/>
              <a:ea typeface="HG丸ｺﾞｼｯｸM-PRO" pitchFamily="50" charset="-128"/>
            </a:endParaRPr>
          </a:p>
          <a:p>
            <a:r>
              <a:rPr lang="ja-JP" altLang="en-US" sz="1600" dirty="0" smtClean="0">
                <a:solidFill>
                  <a:prstClr val="black"/>
                </a:solidFill>
                <a:latin typeface="HG丸ｺﾞｼｯｸM-PRO" pitchFamily="50" charset="-128"/>
                <a:ea typeface="HG丸ｺﾞｼｯｸM-PRO" pitchFamily="50" charset="-128"/>
              </a:rPr>
              <a:t>◆</a:t>
            </a:r>
            <a:r>
              <a:rPr lang="ja-JP" altLang="ja-JP" sz="1600" dirty="0" smtClean="0">
                <a:solidFill>
                  <a:prstClr val="black"/>
                </a:solidFill>
                <a:latin typeface="HG丸ｺﾞｼｯｸM-PRO" pitchFamily="50" charset="-128"/>
                <a:ea typeface="HG丸ｺﾞｼｯｸM-PRO" pitchFamily="50" charset="-128"/>
              </a:rPr>
              <a:t>医療</a:t>
            </a:r>
            <a:r>
              <a:rPr lang="ja-JP" altLang="ja-JP" sz="1600" dirty="0">
                <a:solidFill>
                  <a:prstClr val="black"/>
                </a:solidFill>
                <a:latin typeface="HG丸ｺﾞｼｯｸM-PRO" pitchFamily="50" charset="-128"/>
                <a:ea typeface="HG丸ｺﾞｼｯｸM-PRO" pitchFamily="50" charset="-128"/>
              </a:rPr>
              <a:t>サービス、介護サービスを受けているが認知症の行動・心理症状が顕著なため、対応に苦慮している</a:t>
            </a:r>
          </a:p>
        </p:txBody>
      </p:sp>
      <p:sp>
        <p:nvSpPr>
          <p:cNvPr id="11" name="円/楕円 10"/>
          <p:cNvSpPr/>
          <p:nvPr/>
        </p:nvSpPr>
        <p:spPr>
          <a:xfrm>
            <a:off x="2612734" y="4742202"/>
            <a:ext cx="2418269" cy="163912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pic>
        <p:nvPicPr>
          <p:cNvPr id="12" name="Picture 10" descr="C:\Users\YCHXX\AppData\Local\Microsoft\Windows\Temporary Internet Files\Content.IE5\CTBVOFOZ\MC900431615[1].png"/>
          <p:cNvPicPr>
            <a:picLocks noChangeAspect="1" noChangeArrowheads="1"/>
          </p:cNvPicPr>
          <p:nvPr/>
        </p:nvPicPr>
        <p:blipFill>
          <a:blip r:embed="rId2" cstate="print"/>
          <a:srcRect/>
          <a:stretch>
            <a:fillRect/>
          </a:stretch>
        </p:blipFill>
        <p:spPr bwMode="auto">
          <a:xfrm>
            <a:off x="2877742" y="4869160"/>
            <a:ext cx="1061146" cy="855152"/>
          </a:xfrm>
          <a:prstGeom prst="rect">
            <a:avLst/>
          </a:prstGeom>
          <a:noFill/>
        </p:spPr>
      </p:pic>
      <p:pic>
        <p:nvPicPr>
          <p:cNvPr id="13" name="Picture 14"/>
          <p:cNvPicPr>
            <a:picLocks noChangeAspect="1" noChangeArrowheads="1"/>
          </p:cNvPicPr>
          <p:nvPr/>
        </p:nvPicPr>
        <p:blipFill>
          <a:blip r:embed="rId3" cstate="print"/>
          <a:srcRect/>
          <a:stretch>
            <a:fillRect/>
          </a:stretch>
        </p:blipFill>
        <p:spPr bwMode="auto">
          <a:xfrm>
            <a:off x="4094897" y="4941168"/>
            <a:ext cx="715984" cy="798624"/>
          </a:xfrm>
          <a:prstGeom prst="rect">
            <a:avLst/>
          </a:prstGeom>
          <a:noFill/>
          <a:ln w="9525">
            <a:noFill/>
            <a:miter lim="800000"/>
            <a:headEnd/>
            <a:tailEnd/>
          </a:ln>
          <a:effectLst/>
        </p:spPr>
      </p:pic>
      <p:sp>
        <p:nvSpPr>
          <p:cNvPr id="14" name="テキスト ボックス 13"/>
          <p:cNvSpPr txBox="1"/>
          <p:nvPr/>
        </p:nvSpPr>
        <p:spPr>
          <a:xfrm>
            <a:off x="2222699" y="5591562"/>
            <a:ext cx="2496277" cy="861774"/>
          </a:xfrm>
          <a:prstGeom prst="rect">
            <a:avLst/>
          </a:prstGeom>
          <a:noFill/>
        </p:spPr>
        <p:txBody>
          <a:bodyPr wrap="square" rtlCol="0">
            <a:spAutoFit/>
          </a:bodyPr>
          <a:lstStyle/>
          <a:p>
            <a:pPr algn="ctr"/>
            <a:r>
              <a:rPr lang="ja-JP" altLang="en-US" sz="1400" dirty="0" smtClean="0">
                <a:solidFill>
                  <a:prstClr val="black"/>
                </a:solidFill>
              </a:rPr>
              <a:t>医療と介護の</a:t>
            </a:r>
            <a:endParaRPr lang="en-US" altLang="ja-JP" sz="1400" dirty="0" smtClean="0">
              <a:solidFill>
                <a:prstClr val="black"/>
              </a:solidFill>
            </a:endParaRPr>
          </a:p>
          <a:p>
            <a:pPr algn="ctr"/>
            <a:r>
              <a:rPr lang="ja-JP" altLang="en-US" sz="1400" dirty="0" smtClean="0">
                <a:solidFill>
                  <a:prstClr val="black"/>
                </a:solidFill>
              </a:rPr>
              <a:t>専門職</a:t>
            </a:r>
            <a:endParaRPr lang="en-US" altLang="ja-JP" sz="1400" dirty="0" smtClean="0">
              <a:solidFill>
                <a:prstClr val="black"/>
              </a:solidFill>
            </a:endParaRPr>
          </a:p>
          <a:p>
            <a:pPr algn="ctr"/>
            <a:r>
              <a:rPr lang="ja-JP" altLang="en-US" sz="1100" dirty="0" smtClean="0">
                <a:solidFill>
                  <a:prstClr val="black"/>
                </a:solidFill>
              </a:rPr>
              <a:t>（保健師、看護師、作業療法士、</a:t>
            </a:r>
            <a:endParaRPr lang="en-US" altLang="ja-JP" sz="1100" dirty="0" smtClean="0">
              <a:solidFill>
                <a:prstClr val="black"/>
              </a:solidFill>
            </a:endParaRPr>
          </a:p>
          <a:p>
            <a:pPr algn="ctr"/>
            <a:r>
              <a:rPr lang="ja-JP" altLang="en-US" sz="1100" dirty="0">
                <a:solidFill>
                  <a:prstClr val="black"/>
                </a:solidFill>
              </a:rPr>
              <a:t>社会</a:t>
            </a:r>
            <a:r>
              <a:rPr lang="ja-JP" altLang="en-US" sz="1100" dirty="0" smtClean="0">
                <a:solidFill>
                  <a:prstClr val="black"/>
                </a:solidFill>
              </a:rPr>
              <a:t>福祉士、介護福祉士等）</a:t>
            </a:r>
            <a:endParaRPr lang="ja-JP" altLang="en-US" sz="1100" dirty="0">
              <a:solidFill>
                <a:prstClr val="black"/>
              </a:solidFill>
            </a:endParaRPr>
          </a:p>
        </p:txBody>
      </p:sp>
      <p:sp>
        <p:nvSpPr>
          <p:cNvPr id="15" name="テキスト ボックス 14"/>
          <p:cNvSpPr txBox="1"/>
          <p:nvPr/>
        </p:nvSpPr>
        <p:spPr>
          <a:xfrm flipH="1">
            <a:off x="4161684" y="5763322"/>
            <a:ext cx="1025350" cy="307777"/>
          </a:xfrm>
          <a:prstGeom prst="rect">
            <a:avLst/>
          </a:prstGeom>
          <a:noFill/>
        </p:spPr>
        <p:txBody>
          <a:bodyPr wrap="square" rtlCol="0">
            <a:spAutoFit/>
          </a:bodyPr>
          <a:lstStyle/>
          <a:p>
            <a:pPr algn="ctr"/>
            <a:r>
              <a:rPr lang="ja-JP" altLang="en-US" sz="1400" dirty="0" smtClean="0">
                <a:solidFill>
                  <a:prstClr val="black"/>
                </a:solidFill>
              </a:rPr>
              <a:t>専門医</a:t>
            </a:r>
            <a:endParaRPr lang="ja-JP" altLang="en-US" sz="1400" dirty="0">
              <a:solidFill>
                <a:prstClr val="black"/>
              </a:solidFill>
            </a:endParaRPr>
          </a:p>
        </p:txBody>
      </p:sp>
      <p:sp>
        <p:nvSpPr>
          <p:cNvPr id="17" name="テキスト ボックス 16"/>
          <p:cNvSpPr txBox="1"/>
          <p:nvPr/>
        </p:nvSpPr>
        <p:spPr>
          <a:xfrm>
            <a:off x="2483975" y="4509120"/>
            <a:ext cx="2392001" cy="253916"/>
          </a:xfrm>
          <a:prstGeom prst="rect">
            <a:avLst/>
          </a:prstGeom>
          <a:noFill/>
        </p:spPr>
        <p:txBody>
          <a:bodyPr wrap="none" rtlCol="0">
            <a:spAutoFit/>
          </a:bodyPr>
          <a:lstStyle/>
          <a:p>
            <a:r>
              <a:rPr lang="ja-JP" altLang="en-US" sz="1050" dirty="0" smtClean="0">
                <a:solidFill>
                  <a:prstClr val="black"/>
                </a:solidFill>
              </a:rPr>
              <a:t>認知症初期集中支援チームのメンバー</a:t>
            </a:r>
            <a:endParaRPr lang="ja-JP" altLang="en-US" sz="1050" dirty="0">
              <a:solidFill>
                <a:prstClr val="black"/>
              </a:solidFill>
            </a:endParaRPr>
          </a:p>
        </p:txBody>
      </p:sp>
      <p:sp>
        <p:nvSpPr>
          <p:cNvPr id="6" name="大かっこ 5"/>
          <p:cNvSpPr/>
          <p:nvPr/>
        </p:nvSpPr>
        <p:spPr>
          <a:xfrm>
            <a:off x="428497" y="5126296"/>
            <a:ext cx="1898496" cy="56035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18" name="スライド番号プレースホルダー 4"/>
          <p:cNvSpPr txBox="1">
            <a:spLocks/>
          </p:cNvSpPr>
          <p:nvPr/>
        </p:nvSpPr>
        <p:spPr>
          <a:xfrm>
            <a:off x="9273480" y="6381328"/>
            <a:ext cx="576064" cy="478339"/>
          </a:xfrm>
          <a:prstGeom prst="rect">
            <a:avLst/>
          </a:prstGeom>
          <a:solidFill>
            <a:schemeClr val="bg1">
              <a:alpha val="58000"/>
            </a:schemeClr>
          </a:solid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cs typeface="Arial" panose="020B0604020202020204" pitchFamily="34" charset="0"/>
              </a:rPr>
              <a:t>23</a:t>
            </a:r>
            <a:endParaRPr kumimoji="0" lang="ja-JP" altLang="en-US" sz="2400" kern="0" dirty="0">
              <a:solidFill>
                <a:sysClr val="windowText" lastClr="000000"/>
              </a:solidFill>
              <a:cs typeface="Arial" panose="020B0604020202020204" pitchFamily="34" charset="0"/>
            </a:endParaRPr>
          </a:p>
        </p:txBody>
      </p:sp>
    </p:spTree>
    <p:extLst>
      <p:ext uri="{BB962C8B-B14F-4D97-AF65-F5344CB8AC3E}">
        <p14:creationId xmlns:p14="http://schemas.microsoft.com/office/powerpoint/2010/main" val="3358969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曲折矢印 25"/>
          <p:cNvSpPr/>
          <p:nvPr/>
        </p:nvSpPr>
        <p:spPr>
          <a:xfrm rot="10800000">
            <a:off x="8605325" y="4365104"/>
            <a:ext cx="1105271" cy="2125406"/>
          </a:xfrm>
          <a:prstGeom prst="bentArrow">
            <a:avLst>
              <a:gd name="adj1" fmla="val 28023"/>
              <a:gd name="adj2" fmla="val 24793"/>
              <a:gd name="adj3" fmla="val 35582"/>
              <a:gd name="adj4" fmla="val 64418"/>
            </a:avLst>
          </a:prstGeom>
          <a:solidFill>
            <a:schemeClr val="accent6">
              <a:lumMod val="60000"/>
              <a:lumOff val="4000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600" dirty="0" smtClean="0">
              <a:solidFill>
                <a:schemeClr val="tx1"/>
              </a:solidFill>
            </a:endParaRPr>
          </a:p>
        </p:txBody>
      </p:sp>
      <p:sp>
        <p:nvSpPr>
          <p:cNvPr id="20" name="角丸四角形 19"/>
          <p:cNvSpPr/>
          <p:nvPr/>
        </p:nvSpPr>
        <p:spPr>
          <a:xfrm>
            <a:off x="7026359" y="2038294"/>
            <a:ext cx="2763178" cy="2598145"/>
          </a:xfrm>
          <a:prstGeom prst="roundRect">
            <a:avLst/>
          </a:prstGeom>
          <a:gradFill>
            <a:gsLst>
              <a:gs pos="0">
                <a:schemeClr val="accent6">
                  <a:lumMod val="20000"/>
                  <a:lumOff val="80000"/>
                </a:schemeClr>
              </a:gs>
              <a:gs pos="40000">
                <a:schemeClr val="accent6">
                  <a:lumMod val="20000"/>
                  <a:lumOff val="80000"/>
                </a:schemeClr>
              </a:gs>
              <a:gs pos="100000">
                <a:schemeClr val="accent1">
                  <a:tint val="15000"/>
                  <a:satMod val="350000"/>
                </a:schemeClr>
              </a:gs>
            </a:gsLst>
          </a:gradFill>
          <a:ln/>
        </p:spPr>
        <p:style>
          <a:lnRef idx="1">
            <a:schemeClr val="accent1"/>
          </a:lnRef>
          <a:fillRef idx="2">
            <a:schemeClr val="accent1"/>
          </a:fillRef>
          <a:effectRef idx="1">
            <a:schemeClr val="accent1"/>
          </a:effectRef>
          <a:fontRef idx="minor">
            <a:schemeClr val="dk1"/>
          </a:fontRef>
        </p:style>
        <p:txBody>
          <a:bodyPr rtlCol="0" anchor="t"/>
          <a:lstStyle/>
          <a:p>
            <a:pPr>
              <a:lnSpc>
                <a:spcPct val="150000"/>
              </a:lnSpc>
            </a:pPr>
            <a:r>
              <a:rPr kumimoji="1" lang="ja-JP" altLang="en-US" sz="1400" b="1" dirty="0" smtClean="0">
                <a:solidFill>
                  <a:srgbClr val="FF0000"/>
                </a:solidFill>
              </a:rPr>
              <a:t>認知症施策推進５か年計画で対応</a:t>
            </a:r>
            <a:endParaRPr lang="en-US" altLang="ja-JP" sz="1400" b="1" dirty="0">
              <a:solidFill>
                <a:srgbClr val="FF0000"/>
              </a:solidFill>
            </a:endParaRPr>
          </a:p>
          <a:p>
            <a:pPr>
              <a:lnSpc>
                <a:spcPct val="150000"/>
              </a:lnSpc>
            </a:pPr>
            <a:r>
              <a:rPr lang="ja-JP" altLang="en-US" sz="1400" dirty="0" smtClean="0">
                <a:solidFill>
                  <a:schemeClr val="tx1"/>
                </a:solidFill>
              </a:rPr>
              <a:t>　・早期診断・早期対応</a:t>
            </a:r>
            <a:endParaRPr lang="en-US" altLang="ja-JP" sz="1400" dirty="0" smtClean="0">
              <a:solidFill>
                <a:schemeClr val="tx1"/>
              </a:solidFill>
            </a:endParaRPr>
          </a:p>
          <a:p>
            <a:pPr>
              <a:lnSpc>
                <a:spcPct val="150000"/>
              </a:lnSpc>
            </a:pPr>
            <a:r>
              <a:rPr kumimoji="1" lang="ja-JP" altLang="en-US" sz="1400" dirty="0">
                <a:solidFill>
                  <a:schemeClr val="tx1"/>
                </a:solidFill>
              </a:rPr>
              <a:t>　</a:t>
            </a:r>
            <a:r>
              <a:rPr kumimoji="1" lang="ja-JP" altLang="en-US" sz="1400" dirty="0" smtClean="0">
                <a:solidFill>
                  <a:schemeClr val="tx1"/>
                </a:solidFill>
              </a:rPr>
              <a:t>・認知症の普及・啓発</a:t>
            </a:r>
            <a:endParaRPr kumimoji="1" lang="en-US" altLang="ja-JP" sz="1400" dirty="0" smtClean="0">
              <a:solidFill>
                <a:schemeClr val="tx1"/>
              </a:solidFill>
            </a:endParaRPr>
          </a:p>
          <a:p>
            <a:pPr>
              <a:lnSpc>
                <a:spcPct val="150000"/>
              </a:lnSpc>
            </a:pPr>
            <a:r>
              <a:rPr lang="ja-JP" altLang="en-US" sz="1400" dirty="0">
                <a:solidFill>
                  <a:schemeClr val="tx1"/>
                </a:solidFill>
              </a:rPr>
              <a:t>　</a:t>
            </a:r>
            <a:r>
              <a:rPr lang="ja-JP" altLang="en-US" sz="1400" dirty="0" smtClean="0">
                <a:solidFill>
                  <a:schemeClr val="tx1"/>
                </a:solidFill>
              </a:rPr>
              <a:t>・見守りなどの生活支援の</a:t>
            </a:r>
            <a:endParaRPr lang="en-US" altLang="ja-JP" sz="1400" dirty="0" smtClean="0">
              <a:solidFill>
                <a:schemeClr val="tx1"/>
              </a:solidFill>
            </a:endParaRPr>
          </a:p>
          <a:p>
            <a:r>
              <a:rPr lang="ja-JP" altLang="en-US" sz="1400" dirty="0" smtClean="0">
                <a:solidFill>
                  <a:schemeClr val="tx1"/>
                </a:solidFill>
              </a:rPr>
              <a:t>     充実など</a:t>
            </a:r>
            <a:endParaRPr lang="en-US" altLang="ja-JP" sz="1400" dirty="0" smtClean="0">
              <a:solidFill>
                <a:schemeClr val="tx1"/>
              </a:solidFill>
            </a:endParaRPr>
          </a:p>
          <a:p>
            <a:r>
              <a:rPr kumimoji="1" lang="en-US" altLang="ja-JP" sz="1400" dirty="0">
                <a:solidFill>
                  <a:schemeClr val="tx1"/>
                </a:solidFill>
              </a:rPr>
              <a:t> </a:t>
            </a:r>
            <a:r>
              <a:rPr kumimoji="1" lang="en-US" altLang="ja-JP" sz="1400" dirty="0" smtClean="0">
                <a:solidFill>
                  <a:schemeClr val="tx1"/>
                </a:solidFill>
              </a:rPr>
              <a:t>    </a:t>
            </a:r>
            <a:r>
              <a:rPr kumimoji="1" lang="ja-JP" altLang="en-US" sz="1400" dirty="0" smtClean="0">
                <a:solidFill>
                  <a:schemeClr val="tx1"/>
                </a:solidFill>
              </a:rPr>
              <a:t>→地域での生活継続を可</a:t>
            </a:r>
            <a:endParaRPr kumimoji="1" lang="en-US" altLang="ja-JP" sz="1400" dirty="0" smtClean="0">
              <a:solidFill>
                <a:schemeClr val="tx1"/>
              </a:solidFill>
            </a:endParaRPr>
          </a:p>
          <a:p>
            <a:r>
              <a:rPr lang="en-US" altLang="ja-JP" sz="1400" dirty="0">
                <a:solidFill>
                  <a:schemeClr val="tx1"/>
                </a:solidFill>
              </a:rPr>
              <a:t> </a:t>
            </a:r>
            <a:r>
              <a:rPr lang="en-US" altLang="ja-JP" sz="1400" dirty="0" smtClean="0">
                <a:solidFill>
                  <a:schemeClr val="tx1"/>
                </a:solidFill>
              </a:rPr>
              <a:t>       </a:t>
            </a:r>
            <a:r>
              <a:rPr kumimoji="1" lang="ja-JP" altLang="en-US" sz="1400" dirty="0" smtClean="0">
                <a:solidFill>
                  <a:schemeClr val="tx1"/>
                </a:solidFill>
              </a:rPr>
              <a:t>能にする。</a:t>
            </a:r>
          </a:p>
        </p:txBody>
      </p:sp>
      <p:sp>
        <p:nvSpPr>
          <p:cNvPr id="4" name="テキスト ボックス 3"/>
          <p:cNvSpPr txBox="1"/>
          <p:nvPr/>
        </p:nvSpPr>
        <p:spPr>
          <a:xfrm>
            <a:off x="116469" y="15009"/>
            <a:ext cx="9673075" cy="461665"/>
          </a:xfrm>
          <a:prstGeom prst="rect">
            <a:avLst/>
          </a:prstGeom>
          <a:noFill/>
        </p:spPr>
        <p:txBody>
          <a:bodyPr wrap="square" rtlCol="0">
            <a:spAutoFit/>
          </a:bodyPr>
          <a:lstStyle/>
          <a:p>
            <a:pPr algn="ctr"/>
            <a:r>
              <a:rPr lang="ja-JP" altLang="en-US" sz="2400" b="1" dirty="0">
                <a:latin typeface="ＭＳ ゴシック" pitchFamily="49" charset="-128"/>
                <a:ea typeface="ＭＳ ゴシック" pitchFamily="49" charset="-128"/>
              </a:rPr>
              <a:t>（</a:t>
            </a:r>
            <a:r>
              <a:rPr kumimoji="1" lang="ja-JP" altLang="en-US" sz="2400" b="1" dirty="0" smtClean="0">
                <a:latin typeface="ＭＳ ゴシック" pitchFamily="49" charset="-128"/>
                <a:ea typeface="ＭＳ ゴシック" pitchFamily="49" charset="-128"/>
              </a:rPr>
              <a:t>参考）　認知症高齢者の現状（平成２２年）</a:t>
            </a:r>
            <a:endParaRPr kumimoji="1" lang="ja-JP" altLang="en-US" sz="2400" b="1" dirty="0">
              <a:latin typeface="ＭＳ ゴシック" pitchFamily="49" charset="-128"/>
              <a:ea typeface="ＭＳ ゴシック" pitchFamily="49" charset="-128"/>
            </a:endParaRPr>
          </a:p>
        </p:txBody>
      </p:sp>
      <p:sp>
        <p:nvSpPr>
          <p:cNvPr id="7" name="角丸四角形 6"/>
          <p:cNvSpPr/>
          <p:nvPr/>
        </p:nvSpPr>
        <p:spPr>
          <a:xfrm>
            <a:off x="146034" y="579744"/>
            <a:ext cx="9594126" cy="1193072"/>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600" b="1" dirty="0" smtClean="0">
                <a:solidFill>
                  <a:schemeClr val="tx1"/>
                </a:solidFill>
                <a:latin typeface="+mn-ea"/>
              </a:rPr>
              <a:t>○</a:t>
            </a:r>
            <a:r>
              <a:rPr lang="ja-JP" altLang="en-US" sz="1600" b="1" dirty="0" smtClean="0">
                <a:solidFill>
                  <a:schemeClr val="tx1"/>
                </a:solidFill>
                <a:latin typeface="+mn-ea"/>
              </a:rPr>
              <a:t>全国の</a:t>
            </a:r>
            <a:r>
              <a:rPr lang="en-US" altLang="ja-JP" sz="1600" b="1" dirty="0" smtClean="0">
                <a:solidFill>
                  <a:schemeClr val="tx1"/>
                </a:solidFill>
                <a:latin typeface="+mn-ea"/>
              </a:rPr>
              <a:t>65</a:t>
            </a:r>
            <a:r>
              <a:rPr lang="ja-JP" altLang="en-US" sz="1600" b="1" dirty="0" smtClean="0">
                <a:solidFill>
                  <a:schemeClr val="tx1"/>
                </a:solidFill>
                <a:latin typeface="+mn-ea"/>
              </a:rPr>
              <a:t>歳以上の高齢者について、認知症有病率推定値</a:t>
            </a:r>
            <a:r>
              <a:rPr lang="en-US" altLang="ja-JP" sz="1600" b="1" dirty="0" smtClean="0">
                <a:solidFill>
                  <a:schemeClr val="tx1"/>
                </a:solidFill>
                <a:latin typeface="+mn-ea"/>
              </a:rPr>
              <a:t>15</a:t>
            </a:r>
            <a:r>
              <a:rPr lang="ja-JP" altLang="en-US" sz="1600" b="1" dirty="0" smtClean="0">
                <a:solidFill>
                  <a:schemeClr val="tx1"/>
                </a:solidFill>
                <a:latin typeface="+mn-ea"/>
              </a:rPr>
              <a:t>％、認知症有病者数約</a:t>
            </a:r>
            <a:r>
              <a:rPr lang="en-US" altLang="ja-JP" sz="1600" b="1" dirty="0" smtClean="0">
                <a:solidFill>
                  <a:schemeClr val="tx1"/>
                </a:solidFill>
                <a:latin typeface="+mn-ea"/>
              </a:rPr>
              <a:t>439</a:t>
            </a:r>
            <a:r>
              <a:rPr lang="ja-JP" altLang="en-US" sz="1600" b="1" dirty="0" smtClean="0">
                <a:solidFill>
                  <a:schemeClr val="tx1"/>
                </a:solidFill>
                <a:latin typeface="+mn-ea"/>
              </a:rPr>
              <a:t>万人と推</a:t>
            </a:r>
            <a:endParaRPr lang="en-US" altLang="ja-JP" sz="1600" b="1" dirty="0" smtClean="0">
              <a:solidFill>
                <a:schemeClr val="tx1"/>
              </a:solidFill>
              <a:latin typeface="+mn-ea"/>
            </a:endParaRPr>
          </a:p>
          <a:p>
            <a:r>
              <a:rPr lang="en-US" altLang="ja-JP" sz="1600" b="1" dirty="0">
                <a:solidFill>
                  <a:schemeClr val="tx1"/>
                </a:solidFill>
                <a:latin typeface="+mn-ea"/>
              </a:rPr>
              <a:t> </a:t>
            </a:r>
            <a:r>
              <a:rPr lang="en-US" altLang="ja-JP" sz="1600" b="1" dirty="0" smtClean="0">
                <a:solidFill>
                  <a:schemeClr val="tx1"/>
                </a:solidFill>
                <a:latin typeface="+mn-ea"/>
              </a:rPr>
              <a:t>  </a:t>
            </a:r>
            <a:r>
              <a:rPr lang="ja-JP" altLang="en-US" sz="1600" b="1" dirty="0" smtClean="0">
                <a:solidFill>
                  <a:schemeClr val="tx1"/>
                </a:solidFill>
                <a:latin typeface="+mn-ea"/>
              </a:rPr>
              <a:t>計</a:t>
            </a:r>
            <a:r>
              <a:rPr lang="en-US" altLang="ja-JP" sz="1600" b="1" dirty="0" smtClean="0">
                <a:solidFill>
                  <a:schemeClr val="tx1"/>
                </a:solidFill>
                <a:latin typeface="+mn-ea"/>
              </a:rPr>
              <a:t> </a:t>
            </a:r>
            <a:r>
              <a:rPr lang="ja-JP" altLang="en-US" sz="1600" b="1" dirty="0" smtClean="0">
                <a:solidFill>
                  <a:schemeClr val="tx1"/>
                </a:solidFill>
                <a:latin typeface="+mn-ea"/>
              </a:rPr>
              <a:t>（</a:t>
            </a:r>
            <a:r>
              <a:rPr lang="ja-JP" altLang="en-US" sz="1600" b="1" dirty="0">
                <a:solidFill>
                  <a:schemeClr val="tx1"/>
                </a:solidFill>
                <a:latin typeface="+mn-ea"/>
              </a:rPr>
              <a:t>平成</a:t>
            </a:r>
            <a:r>
              <a:rPr lang="en-US" altLang="ja-JP" sz="1600" b="1" dirty="0" smtClean="0">
                <a:solidFill>
                  <a:schemeClr val="tx1"/>
                </a:solidFill>
                <a:latin typeface="+mn-ea"/>
              </a:rPr>
              <a:t>22 </a:t>
            </a:r>
            <a:r>
              <a:rPr lang="ja-JP" altLang="en-US" sz="1600" b="1" dirty="0" smtClean="0">
                <a:solidFill>
                  <a:schemeClr val="tx1"/>
                </a:solidFill>
                <a:latin typeface="+mn-ea"/>
              </a:rPr>
              <a:t>年）。</a:t>
            </a:r>
            <a:r>
              <a:rPr kumimoji="1" lang="ja-JP" altLang="en-US" sz="1600" b="1" dirty="0" smtClean="0">
                <a:solidFill>
                  <a:schemeClr val="tx1"/>
                </a:solidFill>
                <a:latin typeface="+mn-ea"/>
              </a:rPr>
              <a:t> また、全国の</a:t>
            </a:r>
            <a:r>
              <a:rPr kumimoji="1" lang="en-US" altLang="ja-JP" sz="1600" b="1" dirty="0" smtClean="0">
                <a:solidFill>
                  <a:schemeClr val="tx1"/>
                </a:solidFill>
                <a:latin typeface="+mn-ea"/>
              </a:rPr>
              <a:t>MCI</a:t>
            </a:r>
            <a:r>
              <a:rPr kumimoji="1" lang="ja-JP" altLang="en-US" sz="1600" b="1" dirty="0" smtClean="0">
                <a:solidFill>
                  <a:schemeClr val="tx1"/>
                </a:solidFill>
                <a:latin typeface="+mn-ea"/>
              </a:rPr>
              <a:t>（正常でもない、認知症でもない（正常と認知症の中間）状態の</a:t>
            </a:r>
            <a:endParaRPr kumimoji="1" lang="en-US" altLang="ja-JP" sz="1600" b="1" dirty="0" smtClean="0">
              <a:solidFill>
                <a:schemeClr val="tx1"/>
              </a:solidFill>
              <a:latin typeface="+mn-ea"/>
            </a:endParaRPr>
          </a:p>
          <a:p>
            <a:r>
              <a:rPr lang="en-US" altLang="ja-JP" sz="1600" b="1" dirty="0">
                <a:solidFill>
                  <a:schemeClr val="tx1"/>
                </a:solidFill>
                <a:latin typeface="+mn-ea"/>
              </a:rPr>
              <a:t> </a:t>
            </a:r>
            <a:r>
              <a:rPr lang="en-US" altLang="ja-JP" sz="1600" b="1" dirty="0" smtClean="0">
                <a:solidFill>
                  <a:schemeClr val="tx1"/>
                </a:solidFill>
                <a:latin typeface="+mn-ea"/>
              </a:rPr>
              <a:t>  </a:t>
            </a:r>
            <a:r>
              <a:rPr kumimoji="1" lang="ja-JP" altLang="en-US" sz="1600" b="1" dirty="0" smtClean="0">
                <a:solidFill>
                  <a:schemeClr val="tx1"/>
                </a:solidFill>
                <a:latin typeface="+mn-ea"/>
              </a:rPr>
              <a:t>者）の有病率推定値</a:t>
            </a:r>
            <a:r>
              <a:rPr kumimoji="1" lang="en-US" altLang="ja-JP" sz="1600" b="1" dirty="0" smtClean="0">
                <a:solidFill>
                  <a:schemeClr val="tx1"/>
                </a:solidFill>
                <a:latin typeface="+mn-ea"/>
              </a:rPr>
              <a:t>13</a:t>
            </a:r>
            <a:r>
              <a:rPr kumimoji="1" lang="ja-JP" altLang="en-US" sz="1600" b="1" dirty="0" smtClean="0">
                <a:solidFill>
                  <a:schemeClr val="tx1"/>
                </a:solidFill>
                <a:latin typeface="+mn-ea"/>
              </a:rPr>
              <a:t>％、</a:t>
            </a:r>
            <a:r>
              <a:rPr kumimoji="1" lang="en-US" altLang="ja-JP" sz="1600" b="1" dirty="0" smtClean="0">
                <a:solidFill>
                  <a:schemeClr val="tx1"/>
                </a:solidFill>
                <a:latin typeface="+mn-ea"/>
              </a:rPr>
              <a:t>MCI</a:t>
            </a:r>
            <a:r>
              <a:rPr kumimoji="1" lang="ja-JP" altLang="en-US" sz="1600" b="1" dirty="0" smtClean="0">
                <a:solidFill>
                  <a:schemeClr val="tx1"/>
                </a:solidFill>
                <a:latin typeface="+mn-ea"/>
              </a:rPr>
              <a:t>有病者数約</a:t>
            </a:r>
            <a:r>
              <a:rPr kumimoji="1" lang="en-US" altLang="ja-JP" sz="1600" b="1" dirty="0" smtClean="0">
                <a:solidFill>
                  <a:schemeClr val="tx1"/>
                </a:solidFill>
                <a:latin typeface="+mn-ea"/>
              </a:rPr>
              <a:t>380</a:t>
            </a:r>
            <a:r>
              <a:rPr kumimoji="1" lang="ja-JP" altLang="en-US" sz="1600" b="1" dirty="0" smtClean="0">
                <a:solidFill>
                  <a:schemeClr val="tx1"/>
                </a:solidFill>
                <a:latin typeface="+mn-ea"/>
              </a:rPr>
              <a:t>万人と推計（平成</a:t>
            </a:r>
            <a:r>
              <a:rPr kumimoji="1" lang="en-US" altLang="ja-JP" sz="1600" b="1" dirty="0" smtClean="0">
                <a:solidFill>
                  <a:schemeClr val="tx1"/>
                </a:solidFill>
                <a:latin typeface="+mn-ea"/>
              </a:rPr>
              <a:t>22</a:t>
            </a:r>
            <a:r>
              <a:rPr kumimoji="1" lang="ja-JP" altLang="en-US" sz="1600" b="1" dirty="0" smtClean="0">
                <a:solidFill>
                  <a:schemeClr val="tx1"/>
                </a:solidFill>
                <a:latin typeface="+mn-ea"/>
              </a:rPr>
              <a:t>年）。</a:t>
            </a:r>
            <a:endParaRPr kumimoji="1" lang="en-US" altLang="ja-JP" sz="1600" b="1" dirty="0" smtClean="0">
              <a:solidFill>
                <a:schemeClr val="tx1"/>
              </a:solidFill>
              <a:latin typeface="+mn-ea"/>
            </a:endParaRPr>
          </a:p>
          <a:p>
            <a:pPr>
              <a:lnSpc>
                <a:spcPct val="150000"/>
              </a:lnSpc>
            </a:pPr>
            <a:r>
              <a:rPr kumimoji="1" lang="ja-JP" altLang="en-US" sz="1600" b="1" dirty="0" smtClean="0">
                <a:solidFill>
                  <a:schemeClr val="tx1"/>
                </a:solidFill>
                <a:latin typeface="+mn-ea"/>
              </a:rPr>
              <a:t>○介護保険制度を利用している認知症高齢者は約</a:t>
            </a:r>
            <a:r>
              <a:rPr kumimoji="1" lang="en-US" altLang="ja-JP" sz="1600" b="1" dirty="0" smtClean="0">
                <a:solidFill>
                  <a:schemeClr val="tx1"/>
                </a:solidFill>
                <a:latin typeface="+mn-ea"/>
              </a:rPr>
              <a:t>280</a:t>
            </a:r>
            <a:r>
              <a:rPr kumimoji="1" lang="ja-JP" altLang="en-US" sz="1600" b="1" dirty="0" smtClean="0">
                <a:solidFill>
                  <a:schemeClr val="tx1"/>
                </a:solidFill>
                <a:latin typeface="+mn-ea"/>
              </a:rPr>
              <a:t>万人（平成</a:t>
            </a:r>
            <a:r>
              <a:rPr kumimoji="1" lang="en-US" altLang="ja-JP" sz="1600" b="1" dirty="0" smtClean="0">
                <a:solidFill>
                  <a:schemeClr val="tx1"/>
                </a:solidFill>
                <a:latin typeface="+mn-ea"/>
              </a:rPr>
              <a:t>22</a:t>
            </a:r>
            <a:r>
              <a:rPr kumimoji="1" lang="ja-JP" altLang="en-US" sz="1600" b="1" dirty="0" smtClean="0">
                <a:solidFill>
                  <a:schemeClr val="tx1"/>
                </a:solidFill>
                <a:latin typeface="+mn-ea"/>
              </a:rPr>
              <a:t>年）。</a:t>
            </a:r>
            <a:endParaRPr kumimoji="1" lang="en-US" altLang="ja-JP" sz="1600" b="1" dirty="0" smtClean="0">
              <a:solidFill>
                <a:schemeClr val="tx1"/>
              </a:solidFill>
              <a:latin typeface="+mn-ea"/>
            </a:endParaRPr>
          </a:p>
        </p:txBody>
      </p:sp>
      <p:graphicFrame>
        <p:nvGraphicFramePr>
          <p:cNvPr id="6" name="図表 5"/>
          <p:cNvGraphicFramePr/>
          <p:nvPr>
            <p:extLst>
              <p:ext uri="{D42A27DB-BD31-4B8C-83A1-F6EECF244321}">
                <p14:modId xmlns:p14="http://schemas.microsoft.com/office/powerpoint/2010/main" val="1356142709"/>
              </p:ext>
            </p:extLst>
          </p:nvPr>
        </p:nvGraphicFramePr>
        <p:xfrm>
          <a:off x="763151" y="2045597"/>
          <a:ext cx="7605327" cy="3837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テキスト ボックス 7"/>
          <p:cNvSpPr txBox="1"/>
          <p:nvPr/>
        </p:nvSpPr>
        <p:spPr>
          <a:xfrm>
            <a:off x="3192508" y="4945007"/>
            <a:ext cx="2763176" cy="369332"/>
          </a:xfrm>
          <a:prstGeom prst="rect">
            <a:avLst/>
          </a:prstGeom>
          <a:noFill/>
        </p:spPr>
        <p:txBody>
          <a:bodyPr wrap="square" rtlCol="0">
            <a:spAutoFit/>
          </a:bodyPr>
          <a:lstStyle/>
          <a:p>
            <a:pPr algn="ctr"/>
            <a:r>
              <a:rPr kumimoji="1" lang="ja-JP" altLang="en-US" b="1" dirty="0" smtClean="0"/>
              <a:t>健常者</a:t>
            </a:r>
            <a:endParaRPr kumimoji="1" lang="ja-JP" altLang="en-US" b="1" dirty="0"/>
          </a:p>
        </p:txBody>
      </p:sp>
      <p:sp>
        <p:nvSpPr>
          <p:cNvPr id="9" name="テキスト ボックス 8"/>
          <p:cNvSpPr txBox="1"/>
          <p:nvPr/>
        </p:nvSpPr>
        <p:spPr>
          <a:xfrm>
            <a:off x="3236864" y="3760418"/>
            <a:ext cx="2763176" cy="369332"/>
          </a:xfrm>
          <a:prstGeom prst="rect">
            <a:avLst/>
          </a:prstGeom>
          <a:noFill/>
        </p:spPr>
        <p:txBody>
          <a:bodyPr wrap="square" rtlCol="0">
            <a:spAutoFit/>
          </a:bodyPr>
          <a:lstStyle/>
          <a:p>
            <a:pPr algn="ctr"/>
            <a:r>
              <a:rPr kumimoji="1" lang="ja-JP" altLang="en-US" b="1" dirty="0" smtClean="0"/>
              <a:t>約３８０万人（注）</a:t>
            </a:r>
            <a:endParaRPr kumimoji="1" lang="ja-JP" altLang="en-US" b="1" dirty="0"/>
          </a:p>
        </p:txBody>
      </p:sp>
      <p:sp>
        <p:nvSpPr>
          <p:cNvPr id="10" name="テキスト ボックス 9"/>
          <p:cNvSpPr txBox="1"/>
          <p:nvPr/>
        </p:nvSpPr>
        <p:spPr>
          <a:xfrm>
            <a:off x="3236864" y="3109905"/>
            <a:ext cx="2763176" cy="369332"/>
          </a:xfrm>
          <a:prstGeom prst="rect">
            <a:avLst/>
          </a:prstGeom>
          <a:noFill/>
        </p:spPr>
        <p:txBody>
          <a:bodyPr wrap="square" rtlCol="0">
            <a:spAutoFit/>
          </a:bodyPr>
          <a:lstStyle/>
          <a:p>
            <a:pPr algn="ctr"/>
            <a:r>
              <a:rPr kumimoji="1" lang="ja-JP" altLang="en-US" b="1" dirty="0" smtClean="0"/>
              <a:t>約１６０万人</a:t>
            </a:r>
            <a:endParaRPr kumimoji="1" lang="ja-JP" altLang="en-US" b="1" dirty="0"/>
          </a:p>
        </p:txBody>
      </p:sp>
      <p:sp>
        <p:nvSpPr>
          <p:cNvPr id="11" name="テキスト ボックス 10"/>
          <p:cNvSpPr txBox="1"/>
          <p:nvPr/>
        </p:nvSpPr>
        <p:spPr>
          <a:xfrm>
            <a:off x="3236864" y="2636913"/>
            <a:ext cx="2763176" cy="369332"/>
          </a:xfrm>
          <a:prstGeom prst="rect">
            <a:avLst/>
          </a:prstGeom>
          <a:noFill/>
        </p:spPr>
        <p:txBody>
          <a:bodyPr wrap="square" rtlCol="0">
            <a:spAutoFit/>
          </a:bodyPr>
          <a:lstStyle/>
          <a:p>
            <a:pPr algn="ctr"/>
            <a:r>
              <a:rPr kumimoji="1" lang="ja-JP" altLang="en-US" b="1" dirty="0" smtClean="0"/>
              <a:t>約２８０万人</a:t>
            </a:r>
            <a:endParaRPr kumimoji="1" lang="ja-JP" altLang="en-US" b="1" dirty="0"/>
          </a:p>
        </p:txBody>
      </p:sp>
      <p:sp>
        <p:nvSpPr>
          <p:cNvPr id="13" name="左中かっこ 12"/>
          <p:cNvSpPr/>
          <p:nvPr/>
        </p:nvSpPr>
        <p:spPr>
          <a:xfrm>
            <a:off x="3158746" y="2107282"/>
            <a:ext cx="390098" cy="917224"/>
          </a:xfrm>
          <a:prstGeom prst="leftBrace">
            <a:avLst/>
          </a:prstGeom>
          <a:ln w="15875">
            <a:solidFill>
              <a:srgbClr val="FF00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テキスト ボックス 13"/>
          <p:cNvSpPr txBox="1"/>
          <p:nvPr/>
        </p:nvSpPr>
        <p:spPr>
          <a:xfrm>
            <a:off x="546063" y="2349058"/>
            <a:ext cx="3002783" cy="461665"/>
          </a:xfrm>
          <a:prstGeom prst="rect">
            <a:avLst/>
          </a:prstGeom>
          <a:noFill/>
        </p:spPr>
        <p:txBody>
          <a:bodyPr wrap="square" rtlCol="0">
            <a:spAutoFit/>
          </a:bodyPr>
          <a:lstStyle/>
          <a:p>
            <a:r>
              <a:rPr kumimoji="1" lang="ja-JP" altLang="en-US" sz="1200" dirty="0" smtClean="0"/>
              <a:t>介護保険制度を利用している認知症</a:t>
            </a:r>
            <a:endParaRPr kumimoji="1" lang="en-US" altLang="ja-JP" sz="1200" dirty="0" smtClean="0"/>
          </a:p>
          <a:p>
            <a:r>
              <a:rPr kumimoji="1" lang="ja-JP" altLang="en-US" sz="1200" dirty="0" smtClean="0"/>
              <a:t>高齢者（日常生活自立度</a:t>
            </a:r>
            <a:r>
              <a:rPr kumimoji="1" lang="en-US" altLang="ja-JP" sz="1200" dirty="0" smtClean="0"/>
              <a:t>Ⅱ</a:t>
            </a:r>
            <a:r>
              <a:rPr kumimoji="1" lang="ja-JP" altLang="en-US" sz="1200" dirty="0" smtClean="0"/>
              <a:t>以上）</a:t>
            </a:r>
            <a:endParaRPr kumimoji="1" lang="ja-JP" altLang="en-US" sz="1200" dirty="0"/>
          </a:p>
        </p:txBody>
      </p:sp>
      <p:sp>
        <p:nvSpPr>
          <p:cNvPr id="15" name="左中かっこ 14"/>
          <p:cNvSpPr/>
          <p:nvPr/>
        </p:nvSpPr>
        <p:spPr>
          <a:xfrm>
            <a:off x="2696192" y="3024685"/>
            <a:ext cx="384697" cy="475623"/>
          </a:xfrm>
          <a:prstGeom prst="leftBrace">
            <a:avLst/>
          </a:prstGeom>
          <a:ln w="15875">
            <a:solidFill>
              <a:srgbClr val="FF00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テキスト ボックス 15"/>
          <p:cNvSpPr txBox="1"/>
          <p:nvPr/>
        </p:nvSpPr>
        <p:spPr>
          <a:xfrm>
            <a:off x="558259" y="3039522"/>
            <a:ext cx="2210541" cy="461665"/>
          </a:xfrm>
          <a:prstGeom prst="rect">
            <a:avLst/>
          </a:prstGeom>
          <a:noFill/>
        </p:spPr>
        <p:txBody>
          <a:bodyPr wrap="square" rtlCol="0">
            <a:spAutoFit/>
          </a:bodyPr>
          <a:lstStyle/>
          <a:p>
            <a:r>
              <a:rPr kumimoji="1" lang="ja-JP" altLang="en-US" sz="1200" dirty="0" smtClean="0"/>
              <a:t>日常生活自立度</a:t>
            </a:r>
            <a:r>
              <a:rPr kumimoji="1" lang="en-US" altLang="ja-JP" sz="1200" dirty="0" smtClean="0"/>
              <a:t>Ⅰ</a:t>
            </a:r>
            <a:r>
              <a:rPr kumimoji="1" lang="ja-JP" altLang="en-US" sz="1200" dirty="0" smtClean="0"/>
              <a:t>又は要介護認定を受けていない人</a:t>
            </a:r>
            <a:endParaRPr kumimoji="1" lang="ja-JP" altLang="en-US" sz="1200" dirty="0"/>
          </a:p>
        </p:txBody>
      </p:sp>
      <p:sp>
        <p:nvSpPr>
          <p:cNvPr id="17" name="左中かっこ 16"/>
          <p:cNvSpPr/>
          <p:nvPr/>
        </p:nvSpPr>
        <p:spPr>
          <a:xfrm>
            <a:off x="1832653" y="3543400"/>
            <a:ext cx="315792" cy="930588"/>
          </a:xfrm>
          <a:prstGeom prst="leftBrace">
            <a:avLst/>
          </a:prstGeom>
          <a:ln w="15875">
            <a:solidFill>
              <a:srgbClr val="FF00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p:cNvSpPr txBox="1"/>
          <p:nvPr/>
        </p:nvSpPr>
        <p:spPr>
          <a:xfrm>
            <a:off x="552885" y="3691480"/>
            <a:ext cx="1421061" cy="646331"/>
          </a:xfrm>
          <a:prstGeom prst="rect">
            <a:avLst/>
          </a:prstGeom>
          <a:noFill/>
        </p:spPr>
        <p:txBody>
          <a:bodyPr wrap="square" rtlCol="0">
            <a:spAutoFit/>
          </a:bodyPr>
          <a:lstStyle/>
          <a:p>
            <a:r>
              <a:rPr kumimoji="1" lang="ja-JP" altLang="en-US" sz="1200" dirty="0" smtClean="0"/>
              <a:t>ＭＣＩの人（正常と認知症の中間の人）</a:t>
            </a:r>
            <a:endParaRPr kumimoji="1" lang="ja-JP" altLang="en-US" sz="1200" dirty="0"/>
          </a:p>
        </p:txBody>
      </p:sp>
      <p:sp>
        <p:nvSpPr>
          <p:cNvPr id="19" name="右矢印 18"/>
          <p:cNvSpPr/>
          <p:nvPr/>
        </p:nvSpPr>
        <p:spPr>
          <a:xfrm>
            <a:off x="6279147" y="2601470"/>
            <a:ext cx="702078" cy="395482"/>
          </a:xfrm>
          <a:prstGeom prst="rightArrow">
            <a:avLst/>
          </a:prstGeom>
          <a:solidFill>
            <a:srgbClr val="00B0F0"/>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600" dirty="0" smtClean="0">
              <a:solidFill>
                <a:schemeClr val="tx1"/>
              </a:solidFill>
            </a:endParaRPr>
          </a:p>
        </p:txBody>
      </p:sp>
      <p:sp>
        <p:nvSpPr>
          <p:cNvPr id="22" name="右中かっこ 21"/>
          <p:cNvSpPr/>
          <p:nvPr/>
        </p:nvSpPr>
        <p:spPr>
          <a:xfrm>
            <a:off x="6000039" y="2107461"/>
            <a:ext cx="279108" cy="1392847"/>
          </a:xfrm>
          <a:prstGeom prst="rightBrace">
            <a:avLst/>
          </a:prstGeom>
          <a:ln w="15875">
            <a:solidFill>
              <a:srgbClr val="FF00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8" name="テキスト ボックス 27"/>
          <p:cNvSpPr txBox="1"/>
          <p:nvPr/>
        </p:nvSpPr>
        <p:spPr>
          <a:xfrm>
            <a:off x="2605338" y="4160619"/>
            <a:ext cx="4184237" cy="253916"/>
          </a:xfrm>
          <a:prstGeom prst="rect">
            <a:avLst/>
          </a:prstGeom>
          <a:noFill/>
        </p:spPr>
        <p:txBody>
          <a:bodyPr wrap="square" rtlCol="0">
            <a:spAutoFit/>
          </a:bodyPr>
          <a:lstStyle/>
          <a:p>
            <a:r>
              <a:rPr kumimoji="1" lang="ja-JP" altLang="en-US" sz="1050" dirty="0" smtClean="0"/>
              <a:t>（注）</a:t>
            </a:r>
            <a:r>
              <a:rPr kumimoji="1" lang="en-US" altLang="ja-JP" sz="1050" dirty="0" smtClean="0"/>
              <a:t>MCI</a:t>
            </a:r>
            <a:r>
              <a:rPr kumimoji="1" lang="ja-JP" altLang="en-US" sz="1050" dirty="0" smtClean="0"/>
              <a:t>の全ての者が認知症になるわけではないことに留意</a:t>
            </a:r>
            <a:endParaRPr kumimoji="1" lang="ja-JP" altLang="en-US" sz="1050" dirty="0"/>
          </a:p>
        </p:txBody>
      </p:sp>
      <p:sp>
        <p:nvSpPr>
          <p:cNvPr id="29" name="テキスト ボックス 28"/>
          <p:cNvSpPr txBox="1"/>
          <p:nvPr/>
        </p:nvSpPr>
        <p:spPr>
          <a:xfrm>
            <a:off x="4697495" y="6542357"/>
            <a:ext cx="4657925" cy="338554"/>
          </a:xfrm>
          <a:prstGeom prst="rect">
            <a:avLst/>
          </a:prstGeom>
          <a:noFill/>
          <a:ln>
            <a:noFill/>
          </a:ln>
        </p:spPr>
        <p:txBody>
          <a:bodyPr wrap="square" rtlCol="0">
            <a:spAutoFit/>
          </a:bodyPr>
          <a:lstStyle/>
          <a:p>
            <a:r>
              <a:rPr kumimoji="1" lang="ja-JP" altLang="en-US" sz="800" dirty="0" smtClean="0"/>
              <a:t>出典：「都市部における認知症有病率と認知症の生活機能障害への対応」（</a:t>
            </a:r>
            <a:r>
              <a:rPr kumimoji="1" lang="en-US" altLang="ja-JP" sz="800" dirty="0" smtClean="0"/>
              <a:t>H25.5</a:t>
            </a:r>
            <a:r>
              <a:rPr kumimoji="1" lang="ja-JP" altLang="en-US" sz="800" dirty="0" smtClean="0"/>
              <a:t>報告）及び</a:t>
            </a:r>
            <a:r>
              <a:rPr kumimoji="1" lang="en-US" altLang="ja-JP" sz="800" dirty="0" smtClean="0"/>
              <a:t>『</a:t>
            </a:r>
            <a:r>
              <a:rPr kumimoji="1" lang="ja-JP" altLang="en-US" sz="800" dirty="0" smtClean="0"/>
              <a:t>「認</a:t>
            </a:r>
            <a:endParaRPr kumimoji="1" lang="en-US" altLang="ja-JP" sz="800" dirty="0" smtClean="0"/>
          </a:p>
          <a:p>
            <a:r>
              <a:rPr lang="ja-JP" altLang="en-US" sz="800" dirty="0"/>
              <a:t>　</a:t>
            </a:r>
            <a:r>
              <a:rPr lang="ja-JP" altLang="en-US" sz="800" dirty="0" smtClean="0"/>
              <a:t>　　　</a:t>
            </a:r>
            <a:r>
              <a:rPr kumimoji="1" lang="ja-JP" altLang="en-US" sz="800" dirty="0" smtClean="0"/>
              <a:t>知症</a:t>
            </a:r>
            <a:r>
              <a:rPr lang="ja-JP" altLang="en-US" sz="800" dirty="0" smtClean="0"/>
              <a:t>高齢者の日常生活自立度」</a:t>
            </a:r>
            <a:r>
              <a:rPr lang="en-US" altLang="ja-JP" sz="800" dirty="0" smtClean="0"/>
              <a:t>Ⅱ</a:t>
            </a:r>
            <a:r>
              <a:rPr lang="ja-JP" altLang="en-US" sz="800" dirty="0" smtClean="0"/>
              <a:t>以上の高齢者数について</a:t>
            </a:r>
            <a:r>
              <a:rPr lang="en-US" altLang="ja-JP" sz="800" dirty="0" smtClean="0"/>
              <a:t>』</a:t>
            </a:r>
            <a:r>
              <a:rPr lang="ja-JP" altLang="en-US" sz="800" dirty="0" smtClean="0"/>
              <a:t>（</a:t>
            </a:r>
            <a:r>
              <a:rPr lang="en-US" altLang="ja-JP" sz="800" dirty="0" smtClean="0"/>
              <a:t>H24.8</a:t>
            </a:r>
            <a:r>
              <a:rPr lang="ja-JP" altLang="en-US" sz="800" dirty="0" smtClean="0"/>
              <a:t>公表）を引用</a:t>
            </a:r>
            <a:endParaRPr kumimoji="1" lang="ja-JP" altLang="en-US" sz="800" dirty="0"/>
          </a:p>
        </p:txBody>
      </p:sp>
      <p:sp>
        <p:nvSpPr>
          <p:cNvPr id="21" name="左大かっこ 20"/>
          <p:cNvSpPr/>
          <p:nvPr/>
        </p:nvSpPr>
        <p:spPr>
          <a:xfrm rot="16200000">
            <a:off x="4480901" y="2191000"/>
            <a:ext cx="156678" cy="7539523"/>
          </a:xfrm>
          <a:prstGeom prst="leftBracket">
            <a:avLst/>
          </a:prstGeom>
          <a:ln w="15875">
            <a:solidFill>
              <a:schemeClr val="accent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テキスト ボックス 2"/>
          <p:cNvSpPr txBox="1"/>
          <p:nvPr/>
        </p:nvSpPr>
        <p:spPr>
          <a:xfrm>
            <a:off x="3002882" y="5898813"/>
            <a:ext cx="3155149" cy="307777"/>
          </a:xfrm>
          <a:prstGeom prst="rect">
            <a:avLst/>
          </a:prstGeom>
          <a:solidFill>
            <a:schemeClr val="bg1"/>
          </a:solidFill>
        </p:spPr>
        <p:txBody>
          <a:bodyPr wrap="square" rtlCol="0">
            <a:spAutoFit/>
          </a:bodyPr>
          <a:lstStyle/>
          <a:p>
            <a:pPr algn="ctr"/>
            <a:r>
              <a:rPr kumimoji="1" lang="en-US" altLang="ja-JP" sz="1400" dirty="0" smtClean="0">
                <a:latin typeface="+mj-ea"/>
                <a:ea typeface="+mj-ea"/>
              </a:rPr>
              <a:t>65</a:t>
            </a:r>
            <a:r>
              <a:rPr kumimoji="1" lang="ja-JP" altLang="en-US" sz="1400" dirty="0" smtClean="0">
                <a:latin typeface="+mj-ea"/>
                <a:ea typeface="+mj-ea"/>
              </a:rPr>
              <a:t>歳以上高齢者人口</a:t>
            </a:r>
            <a:r>
              <a:rPr kumimoji="1" lang="en-US" altLang="ja-JP" sz="1400" dirty="0" smtClean="0">
                <a:latin typeface="+mj-ea"/>
                <a:ea typeface="+mj-ea"/>
              </a:rPr>
              <a:t>2,874</a:t>
            </a:r>
            <a:r>
              <a:rPr kumimoji="1" lang="ja-JP" altLang="en-US" sz="1400" dirty="0" smtClean="0">
                <a:latin typeface="+mj-ea"/>
                <a:ea typeface="+mj-ea"/>
              </a:rPr>
              <a:t>万人</a:t>
            </a:r>
            <a:endParaRPr kumimoji="1" lang="ja-JP" altLang="en-US" sz="1400" dirty="0">
              <a:latin typeface="+mj-ea"/>
              <a:ea typeface="+mj-ea"/>
            </a:endParaRPr>
          </a:p>
        </p:txBody>
      </p:sp>
      <p:sp>
        <p:nvSpPr>
          <p:cNvPr id="27" name="角丸四角形 26"/>
          <p:cNvSpPr/>
          <p:nvPr/>
        </p:nvSpPr>
        <p:spPr>
          <a:xfrm>
            <a:off x="513161" y="6190017"/>
            <a:ext cx="8013210" cy="327609"/>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b="1" dirty="0" smtClean="0">
                <a:solidFill>
                  <a:schemeClr val="tx1"/>
                </a:solidFill>
              </a:rPr>
              <a:t>持続可能な介護保険制度を確立し、安心して生活できる地域づくり。</a:t>
            </a:r>
          </a:p>
        </p:txBody>
      </p:sp>
      <p:cxnSp>
        <p:nvCxnSpPr>
          <p:cNvPr id="30" name="直線コネクタ 29"/>
          <p:cNvCxnSpPr/>
          <p:nvPr/>
        </p:nvCxnSpPr>
        <p:spPr>
          <a:xfrm flipV="1">
            <a:off x="1910662" y="3523934"/>
            <a:ext cx="5115697" cy="7615"/>
          </a:xfrm>
          <a:prstGeom prst="line">
            <a:avLst/>
          </a:prstGeom>
          <a:ln w="25400">
            <a:solidFill>
              <a:schemeClr val="tx2"/>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6279147" y="3645024"/>
            <a:ext cx="936104" cy="253916"/>
          </a:xfrm>
          <a:prstGeom prst="rect">
            <a:avLst/>
          </a:prstGeom>
          <a:noFill/>
        </p:spPr>
        <p:txBody>
          <a:bodyPr wrap="square" rtlCol="0">
            <a:spAutoFit/>
          </a:bodyPr>
          <a:lstStyle/>
          <a:p>
            <a:r>
              <a:rPr kumimoji="1" lang="ja-JP" altLang="en-US" sz="1050" dirty="0" smtClean="0"/>
              <a:t>一部の人</a:t>
            </a:r>
            <a:endParaRPr kumimoji="1" lang="ja-JP" altLang="en-US" sz="1050" dirty="0"/>
          </a:p>
        </p:txBody>
      </p:sp>
      <p:cxnSp>
        <p:nvCxnSpPr>
          <p:cNvPr id="12" name="直線矢印コネクタ 11"/>
          <p:cNvCxnSpPr/>
          <p:nvPr/>
        </p:nvCxnSpPr>
        <p:spPr>
          <a:xfrm>
            <a:off x="5655078" y="3918609"/>
            <a:ext cx="1326147" cy="0"/>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2" name="スライド番号プレースホルダー 4"/>
          <p:cNvSpPr txBox="1">
            <a:spLocks/>
          </p:cNvSpPr>
          <p:nvPr/>
        </p:nvSpPr>
        <p:spPr>
          <a:xfrm>
            <a:off x="9307813" y="6357837"/>
            <a:ext cx="576064" cy="478339"/>
          </a:xfrm>
          <a:prstGeom prst="rect">
            <a:avLst/>
          </a:prstGeom>
          <a:solidFill>
            <a:schemeClr val="bg1">
              <a:alpha val="58000"/>
            </a:schemeClr>
          </a:solid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cs typeface="Arial" panose="020B0604020202020204" pitchFamily="34" charset="0"/>
              </a:rPr>
              <a:t>24</a:t>
            </a:r>
            <a:endParaRPr kumimoji="0" lang="ja-JP" altLang="en-US" sz="2400" kern="0" dirty="0">
              <a:solidFill>
                <a:sysClr val="windowText" lastClr="000000"/>
              </a:solidFill>
              <a:cs typeface="Arial" panose="020B0604020202020204" pitchFamily="34" charset="0"/>
            </a:endParaRPr>
          </a:p>
        </p:txBody>
      </p:sp>
    </p:spTree>
    <p:extLst>
      <p:ext uri="{BB962C8B-B14F-4D97-AF65-F5344CB8AC3E}">
        <p14:creationId xmlns:p14="http://schemas.microsoft.com/office/powerpoint/2010/main" val="2809988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ChangeArrowheads="1"/>
          </p:cNvSpPr>
          <p:nvPr/>
        </p:nvSpPr>
        <p:spPr bwMode="auto">
          <a:xfrm>
            <a:off x="428520" y="4317642"/>
            <a:ext cx="8957034" cy="479510"/>
          </a:xfrm>
          <a:prstGeom prst="rect">
            <a:avLst/>
          </a:prstGeom>
          <a:noFill/>
          <a:ln w="9525">
            <a:noFill/>
            <a:miter lim="800000"/>
            <a:headEnd/>
            <a:tailEnd/>
          </a:ln>
          <a:effectLst/>
        </p:spPr>
        <p:txBody>
          <a:bodyPr wrap="square" lIns="91969" tIns="45984" rIns="91969" bIns="45984">
            <a:spAutoFit/>
          </a:bodyPr>
          <a:lstStyle/>
          <a:p>
            <a:pPr marL="266700" indent="-266700">
              <a:spcBef>
                <a:spcPct val="25000"/>
              </a:spcBef>
              <a:defRPr/>
            </a:pPr>
            <a:r>
              <a:rPr lang="ja-JP" altLang="en-US" sz="1200" dirty="0" smtClean="0">
                <a:solidFill>
                  <a:prstClr val="black"/>
                </a:solidFill>
                <a:effectLst>
                  <a:outerShdw blurRad="38100" dist="38100" dir="2700000" algn="tl">
                    <a:srgbClr val="C0C0C0"/>
                  </a:outerShdw>
                </a:effectLst>
                <a:latin typeface="メイリオ" pitchFamily="50" charset="-128"/>
                <a:ea typeface="メイリオ" pitchFamily="50" charset="-128"/>
              </a:rPr>
              <a:t>　</a:t>
            </a:r>
            <a:r>
              <a:rPr lang="en-US" altLang="ja-JP" sz="1050" dirty="0" smtClean="0">
                <a:solidFill>
                  <a:prstClr val="black"/>
                </a:solidFill>
                <a:effectLst>
                  <a:outerShdw blurRad="38100" dist="38100" dir="2700000" algn="tl">
                    <a:srgbClr val="C0C0C0"/>
                  </a:outerShdw>
                </a:effectLst>
                <a:latin typeface="メイリオ" pitchFamily="50" charset="-128"/>
                <a:ea typeface="メイリオ" pitchFamily="50" charset="-128"/>
              </a:rPr>
              <a:t>※</a:t>
            </a:r>
            <a:r>
              <a:rPr lang="ja-JP" altLang="en-US" sz="1050" u="sng" dirty="0" smtClean="0">
                <a:solidFill>
                  <a:srgbClr val="FF0000"/>
                </a:solidFill>
                <a:effectLst>
                  <a:outerShdw blurRad="38100" dist="38100" dir="2700000" algn="tl">
                    <a:srgbClr val="C0C0C0"/>
                  </a:outerShdw>
                </a:effectLst>
                <a:latin typeface="メイリオ" pitchFamily="50" charset="-128"/>
                <a:ea typeface="メイリオ" pitchFamily="50" charset="-128"/>
              </a:rPr>
              <a:t>平成</a:t>
            </a:r>
            <a:r>
              <a:rPr lang="en-US" altLang="ja-JP" sz="1050" u="sng" dirty="0" smtClean="0">
                <a:solidFill>
                  <a:srgbClr val="FF0000"/>
                </a:solidFill>
                <a:effectLst>
                  <a:outerShdw blurRad="38100" dist="38100" dir="2700000" algn="tl">
                    <a:srgbClr val="C0C0C0"/>
                  </a:outerShdw>
                </a:effectLst>
                <a:latin typeface="メイリオ" pitchFamily="50" charset="-128"/>
                <a:ea typeface="メイリオ" pitchFamily="50" charset="-128"/>
              </a:rPr>
              <a:t>24</a:t>
            </a:r>
            <a:r>
              <a:rPr lang="ja-JP" altLang="en-US" sz="1050" u="sng" dirty="0" smtClean="0">
                <a:solidFill>
                  <a:srgbClr val="FF0000"/>
                </a:solidFill>
                <a:effectLst>
                  <a:outerShdw blurRad="38100" dist="38100" dir="2700000" algn="tl">
                    <a:srgbClr val="C0C0C0"/>
                  </a:outerShdw>
                </a:effectLst>
                <a:latin typeface="メイリオ" pitchFamily="50" charset="-128"/>
                <a:ea typeface="メイリオ" pitchFamily="50" charset="-128"/>
              </a:rPr>
              <a:t>年（</a:t>
            </a:r>
            <a:r>
              <a:rPr lang="en-US" altLang="ja-JP" sz="1050" u="sng" dirty="0" smtClean="0">
                <a:solidFill>
                  <a:srgbClr val="FF0000"/>
                </a:solidFill>
                <a:effectLst>
                  <a:outerShdw blurRad="38100" dist="38100" dir="2700000" algn="tl">
                    <a:srgbClr val="C0C0C0"/>
                  </a:outerShdw>
                </a:effectLst>
                <a:latin typeface="メイリオ" pitchFamily="50" charset="-128"/>
                <a:ea typeface="メイリオ" pitchFamily="50" charset="-128"/>
              </a:rPr>
              <a:t>2012)</a:t>
            </a:r>
            <a:r>
              <a:rPr lang="ja-JP" altLang="en-US" sz="1050" u="sng" dirty="0" smtClean="0">
                <a:solidFill>
                  <a:srgbClr val="FF0000"/>
                </a:solidFill>
                <a:effectLst>
                  <a:outerShdw blurRad="38100" dist="38100" dir="2700000" algn="tl">
                    <a:srgbClr val="C0C0C0"/>
                  </a:outerShdw>
                </a:effectLst>
                <a:latin typeface="メイリオ" pitchFamily="50" charset="-128"/>
                <a:ea typeface="メイリオ" pitchFamily="50" charset="-128"/>
              </a:rPr>
              <a:t>を推計すると、３０５万人となる</a:t>
            </a:r>
            <a:r>
              <a:rPr lang="ja-JP" altLang="en-US" sz="1050" dirty="0" smtClean="0">
                <a:solidFill>
                  <a:prstClr val="black"/>
                </a:solidFill>
                <a:effectLst>
                  <a:outerShdw blurRad="38100" dist="38100" dir="2700000" algn="tl">
                    <a:srgbClr val="C0C0C0"/>
                  </a:outerShdw>
                </a:effectLst>
                <a:latin typeface="メイリオ" pitchFamily="50" charset="-128"/>
                <a:ea typeface="メイリオ" pitchFamily="50" charset="-128"/>
              </a:rPr>
              <a:t>。</a:t>
            </a:r>
            <a:endParaRPr lang="en-US" altLang="ja-JP" sz="1050" dirty="0" smtClean="0">
              <a:solidFill>
                <a:prstClr val="black"/>
              </a:solidFill>
              <a:effectLst>
                <a:outerShdw blurRad="38100" dist="38100" dir="2700000" algn="tl">
                  <a:srgbClr val="C0C0C0"/>
                </a:outerShdw>
              </a:effectLst>
              <a:latin typeface="メイリオ" pitchFamily="50" charset="-128"/>
              <a:ea typeface="メイリオ" pitchFamily="50" charset="-128"/>
            </a:endParaRPr>
          </a:p>
          <a:p>
            <a:pPr marL="266700" indent="-266700">
              <a:spcBef>
                <a:spcPct val="25000"/>
              </a:spcBef>
              <a:defRPr/>
            </a:pPr>
            <a:r>
              <a:rPr lang="ja-JP" altLang="en-US" sz="1050" dirty="0" smtClean="0">
                <a:solidFill>
                  <a:prstClr val="black"/>
                </a:solidFill>
                <a:effectLst>
                  <a:outerShdw blurRad="38100" dist="38100" dir="2700000" algn="tl">
                    <a:srgbClr val="C0C0C0"/>
                  </a:outerShdw>
                </a:effectLst>
                <a:latin typeface="メイリオ" pitchFamily="50" charset="-128"/>
                <a:ea typeface="メイリオ" pitchFamily="50" charset="-128"/>
              </a:rPr>
              <a:t>　</a:t>
            </a:r>
            <a:r>
              <a:rPr lang="en-US" altLang="ja-JP" sz="1050" dirty="0" smtClean="0">
                <a:solidFill>
                  <a:prstClr val="black"/>
                </a:solidFill>
                <a:effectLst>
                  <a:outerShdw blurRad="38100" dist="38100" dir="2700000" algn="tl">
                    <a:srgbClr val="C0C0C0"/>
                  </a:outerShdw>
                </a:effectLst>
                <a:latin typeface="メイリオ" pitchFamily="50" charset="-128"/>
                <a:ea typeface="メイリオ" pitchFamily="50" charset="-128"/>
              </a:rPr>
              <a:t>※</a:t>
            </a:r>
            <a:r>
              <a:rPr lang="ja-JP" altLang="en-US" sz="1050" dirty="0" smtClean="0">
                <a:solidFill>
                  <a:prstClr val="black"/>
                </a:solidFill>
                <a:effectLst>
                  <a:outerShdw blurRad="38100" dist="38100" dir="2700000" algn="tl">
                    <a:srgbClr val="C0C0C0"/>
                  </a:outerShdw>
                </a:effectLst>
                <a:latin typeface="メイリオ" pitchFamily="50" charset="-128"/>
                <a:ea typeface="メイリオ" pitchFamily="50" charset="-128"/>
              </a:rPr>
              <a:t>下段</a:t>
            </a:r>
            <a:r>
              <a:rPr lang="ja-JP" altLang="en-US" sz="1050" dirty="0">
                <a:solidFill>
                  <a:prstClr val="black"/>
                </a:solidFill>
                <a:effectLst>
                  <a:outerShdw blurRad="38100" dist="38100" dir="2700000" algn="tl">
                    <a:srgbClr val="C0C0C0"/>
                  </a:outerShdw>
                </a:effectLst>
                <a:latin typeface="メイリオ" pitchFamily="50" charset="-128"/>
                <a:ea typeface="メイリオ" pitchFamily="50" charset="-128"/>
              </a:rPr>
              <a:t>は</a:t>
            </a:r>
            <a:r>
              <a:rPr lang="en-US" altLang="ja-JP" sz="1050" dirty="0">
                <a:solidFill>
                  <a:prstClr val="black"/>
                </a:solidFill>
                <a:effectLst>
                  <a:outerShdw blurRad="38100" dist="38100" dir="2700000" algn="tl">
                    <a:srgbClr val="C0C0C0"/>
                  </a:outerShdw>
                </a:effectLst>
                <a:latin typeface="メイリオ" pitchFamily="50" charset="-128"/>
                <a:ea typeface="メイリオ" pitchFamily="50" charset="-128"/>
              </a:rPr>
              <a:t>65</a:t>
            </a:r>
            <a:r>
              <a:rPr lang="ja-JP" altLang="en-US" sz="1050" dirty="0">
                <a:solidFill>
                  <a:prstClr val="black"/>
                </a:solidFill>
                <a:effectLst>
                  <a:outerShdw blurRad="38100" dist="38100" dir="2700000" algn="tl">
                    <a:srgbClr val="C0C0C0"/>
                  </a:outerShdw>
                </a:effectLst>
                <a:latin typeface="メイリオ" pitchFamily="50" charset="-128"/>
                <a:ea typeface="メイリオ" pitchFamily="50" charset="-128"/>
              </a:rPr>
              <a:t>歳</a:t>
            </a:r>
            <a:r>
              <a:rPr lang="ja-JP" altLang="en-US" sz="1050" dirty="0" smtClean="0">
                <a:solidFill>
                  <a:prstClr val="black"/>
                </a:solidFill>
                <a:effectLst>
                  <a:outerShdw blurRad="38100" dist="38100" dir="2700000" algn="tl">
                    <a:srgbClr val="C0C0C0"/>
                  </a:outerShdw>
                </a:effectLst>
                <a:latin typeface="メイリオ" pitchFamily="50" charset="-128"/>
                <a:ea typeface="メイリオ" pitchFamily="50" charset="-128"/>
              </a:rPr>
              <a:t>以上人口に対する比率</a:t>
            </a:r>
            <a:endParaRPr lang="en-US" altLang="ja-JP" sz="1050" dirty="0">
              <a:solidFill>
                <a:prstClr val="black"/>
              </a:solidFill>
              <a:effectLst>
                <a:outerShdw blurRad="38100" dist="38100" dir="2700000" algn="tl">
                  <a:srgbClr val="C0C0C0"/>
                </a:outerShdw>
              </a:effectLst>
              <a:latin typeface="メイリオ" pitchFamily="50" charset="-128"/>
              <a:ea typeface="メイリオ" pitchFamily="50" charset="-128"/>
            </a:endParaRPr>
          </a:p>
        </p:txBody>
      </p:sp>
      <p:graphicFrame>
        <p:nvGraphicFramePr>
          <p:cNvPr id="13" name="Group 51"/>
          <p:cNvGraphicFramePr>
            <a:graphicFrameLocks noGrp="1"/>
          </p:cNvGraphicFramePr>
          <p:nvPr>
            <p:extLst>
              <p:ext uri="{D42A27DB-BD31-4B8C-83A1-F6EECF244321}">
                <p14:modId xmlns:p14="http://schemas.microsoft.com/office/powerpoint/2010/main" val="194243336"/>
              </p:ext>
            </p:extLst>
          </p:nvPr>
        </p:nvGraphicFramePr>
        <p:xfrm>
          <a:off x="691927" y="5764802"/>
          <a:ext cx="8473570" cy="976566"/>
        </p:xfrm>
        <a:graphic>
          <a:graphicData uri="http://schemas.openxmlformats.org/drawingml/2006/table">
            <a:tbl>
              <a:tblPr/>
              <a:tblGrid>
                <a:gridCol w="1608807"/>
                <a:gridCol w="1326147"/>
                <a:gridCol w="1404156"/>
                <a:gridCol w="1404156"/>
                <a:gridCol w="1404156"/>
                <a:gridCol w="1326148"/>
              </a:tblGrid>
              <a:tr h="39448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lumMod val="75000"/>
                              <a:lumOff val="25000"/>
                            </a:schemeClr>
                          </a:solidFill>
                          <a:effectLst/>
                          <a:latin typeface="メイリオ" pitchFamily="50" charset="-128"/>
                          <a:ea typeface="メイリオ" pitchFamily="50" charset="-128"/>
                        </a:rPr>
                        <a:t>将来推計（年）</a:t>
                      </a: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平成</a:t>
                      </a: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14</a:t>
                      </a: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年</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ts val="12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(2002)</a:t>
                      </a: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平成</a:t>
                      </a: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22</a:t>
                      </a: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年</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ts val="12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(2010)</a:t>
                      </a: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平成</a:t>
                      </a: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27</a:t>
                      </a: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年</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ts val="12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(2015)</a:t>
                      </a: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平成</a:t>
                      </a: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32</a:t>
                      </a: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年</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ts val="12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(2020)</a:t>
                      </a: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平成</a:t>
                      </a: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37</a:t>
                      </a: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年</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ts val="12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(2025)</a:t>
                      </a: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r>
              <a:tr h="262120">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lumMod val="75000"/>
                              <a:lumOff val="25000"/>
                            </a:schemeClr>
                          </a:solidFill>
                          <a:effectLst/>
                          <a:latin typeface="メイリオ" pitchFamily="50" charset="-128"/>
                          <a:ea typeface="メイリオ" pitchFamily="50" charset="-128"/>
                        </a:rPr>
                        <a:t>日常生活自立度</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smtClean="0">
                          <a:ln>
                            <a:noFill/>
                          </a:ln>
                          <a:solidFill>
                            <a:schemeClr val="tx1">
                              <a:lumMod val="75000"/>
                              <a:lumOff val="25000"/>
                            </a:schemeClr>
                          </a:solidFill>
                          <a:effectLst/>
                          <a:latin typeface="メイリオ" pitchFamily="50" charset="-128"/>
                          <a:ea typeface="メイリオ" pitchFamily="50" charset="-128"/>
                        </a:rPr>
                        <a:t>Ⅱ</a:t>
                      </a:r>
                      <a:r>
                        <a:rPr kumimoji="1" lang="ja-JP" altLang="en-US" sz="1400" b="1" i="0" u="none" strike="noStrike" cap="none" normalizeH="0" baseline="0" dirty="0" smtClean="0">
                          <a:ln>
                            <a:noFill/>
                          </a:ln>
                          <a:solidFill>
                            <a:schemeClr val="tx1">
                              <a:lumMod val="75000"/>
                              <a:lumOff val="25000"/>
                            </a:schemeClr>
                          </a:solidFill>
                          <a:effectLst/>
                          <a:latin typeface="メイリオ" pitchFamily="50" charset="-128"/>
                          <a:ea typeface="メイリオ" pitchFamily="50" charset="-128"/>
                        </a:rPr>
                        <a:t>以上</a:t>
                      </a:r>
                      <a:endParaRPr kumimoji="1" lang="en-US" altLang="ja-JP" sz="1400" b="1" i="0" u="none" strike="noStrike" cap="none" normalizeH="0" baseline="0" dirty="0" smtClean="0">
                        <a:ln>
                          <a:noFill/>
                        </a:ln>
                        <a:solidFill>
                          <a:schemeClr val="tx1">
                            <a:lumMod val="75000"/>
                            <a:lumOff val="25000"/>
                          </a:schemeClr>
                        </a:solidFill>
                        <a:effectLst/>
                        <a:latin typeface="メイリオ" pitchFamily="50" charset="-128"/>
                        <a:ea typeface="メイリオ" pitchFamily="50" charset="-128"/>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149</a:t>
                      </a:r>
                      <a:endParaRPr kumimoji="1" lang="ja-JP" altLang="en-US" sz="12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208</a:t>
                      </a:r>
                      <a:endParaRPr kumimoji="1" lang="ja-JP" altLang="en-US" sz="12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250</a:t>
                      </a:r>
                      <a:endParaRPr kumimoji="1" lang="ja-JP" altLang="en-US" sz="12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289</a:t>
                      </a:r>
                      <a:endParaRPr kumimoji="1" lang="ja-JP" altLang="en-US" sz="12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323</a:t>
                      </a:r>
                      <a:endParaRPr kumimoji="1" lang="ja-JP" altLang="en-US" sz="12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3">
                        <a:alpha val="52000"/>
                      </a:schemeClr>
                    </a:solidFill>
                  </a:tcPr>
                </a:tc>
              </a:tr>
              <a:tr h="306142">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6.3%</a:t>
                      </a:r>
                      <a:endParaRPr kumimoji="1" lang="ja-JP" altLang="en-US" sz="12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7.2%</a:t>
                      </a:r>
                      <a:endParaRPr kumimoji="1" lang="ja-JP" altLang="en-US" sz="12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7.6%</a:t>
                      </a:r>
                      <a:endParaRPr kumimoji="1" lang="ja-JP" altLang="en-US" sz="12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8.4%</a:t>
                      </a:r>
                      <a:endParaRPr kumimoji="1" lang="ja-JP" altLang="en-US" sz="12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9.3%</a:t>
                      </a:r>
                      <a:endParaRPr kumimoji="1" lang="ja-JP" altLang="en-US" sz="12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r>
            </a:tbl>
          </a:graphicData>
        </a:graphic>
      </p:graphicFrame>
      <p:sp>
        <p:nvSpPr>
          <p:cNvPr id="14" name="テキスト ボックス 5"/>
          <p:cNvSpPr txBox="1">
            <a:spLocks noChangeArrowheads="1"/>
          </p:cNvSpPr>
          <p:nvPr/>
        </p:nvSpPr>
        <p:spPr bwMode="auto">
          <a:xfrm>
            <a:off x="506506" y="5529308"/>
            <a:ext cx="4212468" cy="276999"/>
          </a:xfrm>
          <a:prstGeom prst="rect">
            <a:avLst/>
          </a:prstGeom>
          <a:noFill/>
          <a:ln w="9525">
            <a:noFill/>
            <a:miter lim="800000"/>
            <a:headEnd/>
            <a:tailEnd/>
          </a:ln>
        </p:spPr>
        <p:txBody>
          <a:bodyPr wrap="square">
            <a:spAutoFit/>
          </a:bodyPr>
          <a:lstStyle/>
          <a:p>
            <a:r>
              <a:rPr lang="ja-JP" altLang="en-US" sz="1200" dirty="0" smtClean="0">
                <a:solidFill>
                  <a:prstClr val="black"/>
                </a:solidFill>
                <a:latin typeface="メイリオ" pitchFamily="50" charset="-128"/>
                <a:ea typeface="メイリオ" pitchFamily="50" charset="-128"/>
              </a:rPr>
              <a:t>（参考：平成</a:t>
            </a:r>
            <a:r>
              <a:rPr lang="en-US" altLang="ja-JP" sz="1200" dirty="0" smtClean="0">
                <a:solidFill>
                  <a:prstClr val="black"/>
                </a:solidFill>
                <a:latin typeface="メイリオ" pitchFamily="50" charset="-128"/>
                <a:ea typeface="メイリオ" pitchFamily="50" charset="-128"/>
              </a:rPr>
              <a:t>15</a:t>
            </a:r>
            <a:r>
              <a:rPr lang="ja-JP" altLang="en-US" sz="1200" dirty="0" smtClean="0">
                <a:solidFill>
                  <a:prstClr val="black"/>
                </a:solidFill>
                <a:latin typeface="メイリオ" pitchFamily="50" charset="-128"/>
                <a:ea typeface="メイリオ" pitchFamily="50" charset="-128"/>
              </a:rPr>
              <a:t>年　高齢者介護研究会報告書）</a:t>
            </a:r>
            <a:endParaRPr lang="ja-JP" altLang="en-US" sz="1200" dirty="0">
              <a:solidFill>
                <a:prstClr val="black"/>
              </a:solidFill>
              <a:latin typeface="メイリオ" pitchFamily="50" charset="-128"/>
              <a:ea typeface="メイリオ" pitchFamily="50" charset="-128"/>
            </a:endParaRPr>
          </a:p>
        </p:txBody>
      </p:sp>
      <p:graphicFrame>
        <p:nvGraphicFramePr>
          <p:cNvPr id="15" name="Group 51"/>
          <p:cNvGraphicFramePr>
            <a:graphicFrameLocks noGrp="1"/>
          </p:cNvGraphicFramePr>
          <p:nvPr/>
        </p:nvGraphicFramePr>
        <p:xfrm>
          <a:off x="701534" y="3284984"/>
          <a:ext cx="8502945" cy="1030464"/>
        </p:xfrm>
        <a:graphic>
          <a:graphicData uri="http://schemas.openxmlformats.org/drawingml/2006/table">
            <a:tbl>
              <a:tblPr/>
              <a:tblGrid>
                <a:gridCol w="2925325"/>
                <a:gridCol w="1394405"/>
                <a:gridCol w="1394405"/>
                <a:gridCol w="1394405"/>
                <a:gridCol w="1394405"/>
              </a:tblGrid>
              <a:tr h="3600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メイリオ" pitchFamily="50" charset="-128"/>
                          <a:ea typeface="メイリオ" pitchFamily="50" charset="-128"/>
                        </a:rPr>
                        <a:t>将来推計（年）</a:t>
                      </a:r>
                    </a:p>
                  </a:txBody>
                  <a:tcPr marL="91417" marR="91417" marT="45686" marB="4568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平成</a:t>
                      </a: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22</a:t>
                      </a: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年</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ts val="10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(2010)</a:t>
                      </a:r>
                    </a:p>
                  </a:txBody>
                  <a:tcPr marL="91417" marR="91417"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平成</a:t>
                      </a: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27</a:t>
                      </a: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年</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ts val="10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(2015)</a:t>
                      </a:r>
                    </a:p>
                  </a:txBody>
                  <a:tcPr marL="91417" marR="91417"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平成</a:t>
                      </a: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32</a:t>
                      </a: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年</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ts val="10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(2020)</a:t>
                      </a:r>
                    </a:p>
                  </a:txBody>
                  <a:tcPr marL="91417" marR="91417"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平成</a:t>
                      </a: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37</a:t>
                      </a: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年</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ts val="10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(2025)</a:t>
                      </a:r>
                    </a:p>
                  </a:txBody>
                  <a:tcPr marL="91417" marR="91417" marT="45686" marB="4568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032">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メイリオ" pitchFamily="50" charset="-128"/>
                          <a:ea typeface="メイリオ" pitchFamily="50" charset="-128"/>
                        </a:rPr>
                        <a:t>日常生活自立度</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メイリオ" pitchFamily="50" charset="-128"/>
                          <a:ea typeface="メイリオ" pitchFamily="50" charset="-128"/>
                        </a:rPr>
                        <a:t>Ⅱ</a:t>
                      </a:r>
                      <a:r>
                        <a:rPr kumimoji="1" lang="ja-JP" altLang="en-US" sz="1400" b="1" i="0" u="none" strike="noStrike" cap="none" normalizeH="0" baseline="0" dirty="0" smtClean="0">
                          <a:ln>
                            <a:noFill/>
                          </a:ln>
                          <a:solidFill>
                            <a:schemeClr val="tx1"/>
                          </a:solidFill>
                          <a:effectLst/>
                          <a:latin typeface="メイリオ" pitchFamily="50" charset="-128"/>
                          <a:ea typeface="メイリオ" pitchFamily="50" charset="-128"/>
                        </a:rPr>
                        <a:t>以上</a:t>
                      </a:r>
                      <a:endParaRPr kumimoji="1" lang="en-US" altLang="ja-JP" sz="1400" b="1" i="0" u="none" strike="noStrike" cap="none" normalizeH="0" baseline="0" dirty="0" smtClean="0">
                        <a:ln>
                          <a:noFill/>
                        </a:ln>
                        <a:solidFill>
                          <a:schemeClr val="tx1"/>
                        </a:solidFill>
                        <a:effectLst/>
                        <a:latin typeface="メイリオ" pitchFamily="50" charset="-128"/>
                        <a:ea typeface="メイリオ" pitchFamily="50" charset="-128"/>
                      </a:endParaRPr>
                    </a:p>
                  </a:txBody>
                  <a:tcPr marL="91417" marR="91417" marT="45686" marB="4568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280</a:t>
                      </a:r>
                      <a:endParaRPr kumimoji="1" lang="ja-JP" altLang="en-US" sz="1800" b="0" i="0" u="none" strike="noStrike" cap="none" normalizeH="0" baseline="0" dirty="0" smtClean="0">
                        <a:ln>
                          <a:noFill/>
                        </a:ln>
                        <a:solidFill>
                          <a:schemeClr val="tx1"/>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345</a:t>
                      </a:r>
                      <a:endParaRPr kumimoji="1" lang="ja-JP" altLang="en-US" sz="1800" b="0" i="0" u="none" strike="noStrike" cap="none" normalizeH="0" baseline="0" dirty="0" smtClean="0">
                        <a:ln>
                          <a:noFill/>
                        </a:ln>
                        <a:solidFill>
                          <a:schemeClr val="tx1"/>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410</a:t>
                      </a:r>
                      <a:endParaRPr kumimoji="1" lang="ja-JP" altLang="en-US" sz="1800" b="0" i="0" u="none" strike="noStrike" cap="none" normalizeH="0" baseline="0" dirty="0" smtClean="0">
                        <a:ln>
                          <a:noFill/>
                        </a:ln>
                        <a:solidFill>
                          <a:schemeClr val="tx1"/>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470</a:t>
                      </a:r>
                      <a:endParaRPr kumimoji="1" lang="ja-JP" altLang="en-US" sz="1800" b="0" i="0" u="none" strike="noStrike" cap="none" normalizeH="0" baseline="0" dirty="0" smtClean="0">
                        <a:ln>
                          <a:noFill/>
                        </a:ln>
                        <a:solidFill>
                          <a:schemeClr val="tx1"/>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r>
              <a:tr h="282380">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9.5%</a:t>
                      </a:r>
                      <a:endParaRPr kumimoji="1" lang="ja-JP" altLang="en-US" sz="1400" b="0" i="0" u="none" strike="noStrike" cap="none" normalizeH="0" baseline="0" dirty="0" smtClean="0">
                        <a:ln>
                          <a:noFill/>
                        </a:ln>
                        <a:solidFill>
                          <a:schemeClr val="tx1"/>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10.2%</a:t>
                      </a:r>
                      <a:endParaRPr kumimoji="1" lang="ja-JP" altLang="en-US" sz="1400" b="0" i="0" u="none" strike="noStrike" cap="none" normalizeH="0" baseline="0" dirty="0" smtClean="0">
                        <a:ln>
                          <a:noFill/>
                        </a:ln>
                        <a:solidFill>
                          <a:schemeClr val="tx1"/>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11.3%</a:t>
                      </a:r>
                      <a:endParaRPr kumimoji="1" lang="ja-JP" altLang="en-US" sz="1400" b="0" i="0" u="none" strike="noStrike" cap="none" normalizeH="0" baseline="0" dirty="0" smtClean="0">
                        <a:ln>
                          <a:noFill/>
                        </a:ln>
                        <a:solidFill>
                          <a:schemeClr val="tx1"/>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12.8%</a:t>
                      </a:r>
                      <a:endParaRPr kumimoji="1" lang="ja-JP" altLang="en-US" sz="1400" b="0" i="0" u="none" strike="noStrike" cap="none" normalizeH="0" baseline="0" dirty="0" smtClean="0">
                        <a:ln>
                          <a:noFill/>
                        </a:ln>
                        <a:solidFill>
                          <a:schemeClr val="tx1"/>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タイトル 7"/>
          <p:cNvSpPr>
            <a:spLocks noGrp="1"/>
          </p:cNvSpPr>
          <p:nvPr>
            <p:ph type="title" idx="4294967295"/>
          </p:nvPr>
        </p:nvSpPr>
        <p:spPr>
          <a:xfrm>
            <a:off x="0" y="-124102"/>
            <a:ext cx="9906000" cy="792088"/>
          </a:xfrm>
        </p:spPr>
        <p:txBody>
          <a:bodyPr>
            <a:normAutofit/>
          </a:bodyPr>
          <a:lstStyle/>
          <a:p>
            <a:pPr rtl="0" eaLnBrk="1" latinLnBrk="0" hangingPunct="1"/>
            <a:r>
              <a:rPr lang="ja-JP" altLang="en-US" sz="2000" b="1" dirty="0" smtClean="0">
                <a:latin typeface="ＭＳ ゴシック" pitchFamily="49" charset="-128"/>
                <a:ea typeface="ＭＳ ゴシック" pitchFamily="49" charset="-128"/>
                <a:cs typeface="+mn-cs"/>
              </a:rPr>
              <a:t>（参考）「認知症高齢者の日常生活自立度」</a:t>
            </a:r>
            <a:r>
              <a:rPr lang="en-US" altLang="ja-JP" sz="2000" b="1" dirty="0" smtClean="0">
                <a:latin typeface="ＭＳ ゴシック" pitchFamily="49" charset="-128"/>
                <a:ea typeface="ＭＳ ゴシック" pitchFamily="49" charset="-128"/>
                <a:cs typeface="+mn-cs"/>
              </a:rPr>
              <a:t>Ⅱ</a:t>
            </a:r>
            <a:r>
              <a:rPr lang="ja-JP" altLang="en-US" sz="2000" b="1" dirty="0" smtClean="0">
                <a:latin typeface="ＭＳ ゴシック" pitchFamily="49" charset="-128"/>
                <a:ea typeface="ＭＳ ゴシック" pitchFamily="49" charset="-128"/>
                <a:cs typeface="+mn-cs"/>
              </a:rPr>
              <a:t>以上の</a:t>
            </a:r>
            <a:r>
              <a:rPr kumimoji="1" lang="ja-JP" altLang="ja-JP" sz="2000" b="1" kern="1200" dirty="0" smtClean="0">
                <a:solidFill>
                  <a:schemeClr val="tx1"/>
                </a:solidFill>
                <a:latin typeface="ＭＳ ゴシック" pitchFamily="49" charset="-128"/>
                <a:ea typeface="ＭＳ ゴシック" pitchFamily="49" charset="-128"/>
                <a:cs typeface="+mn-cs"/>
              </a:rPr>
              <a:t>高齢者</a:t>
            </a:r>
            <a:r>
              <a:rPr kumimoji="1" lang="ja-JP" altLang="en-US" sz="2000" b="1" kern="1200" dirty="0" smtClean="0">
                <a:solidFill>
                  <a:schemeClr val="tx1"/>
                </a:solidFill>
                <a:latin typeface="ＭＳ ゴシック" pitchFamily="49" charset="-128"/>
                <a:ea typeface="ＭＳ ゴシック" pitchFamily="49" charset="-128"/>
                <a:cs typeface="+mn-cs"/>
              </a:rPr>
              <a:t>数について</a:t>
            </a:r>
            <a:endParaRPr kumimoji="1" lang="ja-JP" altLang="en-US" sz="2000" b="1" dirty="0">
              <a:latin typeface="ＭＳ ゴシック" pitchFamily="49" charset="-128"/>
              <a:ea typeface="ＭＳ ゴシック" pitchFamily="49" charset="-128"/>
            </a:endParaRPr>
          </a:p>
        </p:txBody>
      </p:sp>
      <p:sp>
        <p:nvSpPr>
          <p:cNvPr id="10" name="Rectangle 2"/>
          <p:cNvSpPr>
            <a:spLocks noChangeArrowheads="1"/>
          </p:cNvSpPr>
          <p:nvPr/>
        </p:nvSpPr>
        <p:spPr bwMode="auto">
          <a:xfrm>
            <a:off x="520491" y="1332684"/>
            <a:ext cx="8957034" cy="1016196"/>
          </a:xfrm>
          <a:prstGeom prst="rect">
            <a:avLst/>
          </a:prstGeom>
          <a:noFill/>
          <a:ln w="9525">
            <a:solidFill>
              <a:schemeClr val="tx1"/>
            </a:solidFill>
            <a:prstDash val="dash"/>
            <a:miter lim="800000"/>
            <a:headEnd/>
            <a:tailEnd/>
          </a:ln>
          <a:effectLst/>
        </p:spPr>
        <p:txBody>
          <a:bodyPr wrap="square" lIns="91969" tIns="45984" rIns="91969" bIns="45984">
            <a:spAutoFit/>
          </a:bodyPr>
          <a:lstStyle/>
          <a:p>
            <a:pPr marL="355600" indent="-355600">
              <a:spcBef>
                <a:spcPct val="25000"/>
              </a:spcBef>
              <a:defRPr/>
            </a:pPr>
            <a:r>
              <a:rPr lang="en-US" altLang="ja-JP" sz="1200" dirty="0" smtClean="0">
                <a:solidFill>
                  <a:prstClr val="black"/>
                </a:solidFill>
                <a:latin typeface="メイリオ" pitchFamily="50" charset="-128"/>
                <a:ea typeface="メイリオ" pitchFamily="50" charset="-128"/>
              </a:rPr>
              <a:t>〔</a:t>
            </a:r>
            <a:r>
              <a:rPr lang="ja-JP" altLang="en-US" sz="1200" dirty="0" smtClean="0">
                <a:solidFill>
                  <a:prstClr val="black"/>
                </a:solidFill>
                <a:latin typeface="メイリオ" pitchFamily="50" charset="-128"/>
                <a:ea typeface="メイリオ" pitchFamily="50" charset="-128"/>
              </a:rPr>
              <a:t>算出方法</a:t>
            </a:r>
            <a:r>
              <a:rPr lang="en-US" altLang="ja-JP" sz="1200" dirty="0" smtClean="0">
                <a:solidFill>
                  <a:prstClr val="black"/>
                </a:solidFill>
                <a:latin typeface="メイリオ" pitchFamily="50" charset="-128"/>
                <a:ea typeface="メイリオ" pitchFamily="50" charset="-128"/>
              </a:rPr>
              <a:t>〕</a:t>
            </a:r>
          </a:p>
          <a:p>
            <a:r>
              <a:rPr lang="ja-JP" altLang="en-US" sz="1200" dirty="0" smtClean="0">
                <a:solidFill>
                  <a:prstClr val="black"/>
                </a:solidFill>
                <a:latin typeface="メイリオ" pitchFamily="50" charset="-128"/>
                <a:ea typeface="メイリオ" pitchFamily="50" charset="-128"/>
              </a:rPr>
              <a:t>　①</a:t>
            </a:r>
            <a:r>
              <a:rPr lang="ja-JP" altLang="ja-JP" sz="1200" dirty="0" smtClean="0">
                <a:solidFill>
                  <a:prstClr val="black"/>
                </a:solidFill>
                <a:latin typeface="メイリオ" pitchFamily="50" charset="-128"/>
                <a:ea typeface="メイリオ" pitchFamily="50" charset="-128"/>
              </a:rPr>
              <a:t>平成</a:t>
            </a:r>
            <a:r>
              <a:rPr lang="en-US" altLang="ja-JP" sz="1200" dirty="0" smtClean="0">
                <a:solidFill>
                  <a:prstClr val="black"/>
                </a:solidFill>
                <a:latin typeface="メイリオ" pitchFamily="50" charset="-128"/>
                <a:ea typeface="メイリオ" pitchFamily="50" charset="-128"/>
              </a:rPr>
              <a:t>22</a:t>
            </a:r>
            <a:r>
              <a:rPr lang="ja-JP" altLang="ja-JP" sz="1200" dirty="0" smtClean="0">
                <a:solidFill>
                  <a:prstClr val="black"/>
                </a:solidFill>
                <a:latin typeface="メイリオ" pitchFamily="50" charset="-128"/>
                <a:ea typeface="メイリオ" pitchFamily="50" charset="-128"/>
              </a:rPr>
              <a:t>年</a:t>
            </a:r>
            <a:r>
              <a:rPr lang="ja-JP" altLang="en-US" sz="1200" dirty="0" smtClean="0">
                <a:solidFill>
                  <a:prstClr val="black"/>
                </a:solidFill>
                <a:latin typeface="メイリオ" pitchFamily="50" charset="-128"/>
                <a:ea typeface="メイリオ" pitchFamily="50" charset="-128"/>
              </a:rPr>
              <a:t>１年間</a:t>
            </a:r>
            <a:r>
              <a:rPr lang="ja-JP" altLang="ja-JP" sz="1200" dirty="0" smtClean="0">
                <a:solidFill>
                  <a:prstClr val="black"/>
                </a:solidFill>
                <a:latin typeface="メイリオ" pitchFamily="50" charset="-128"/>
                <a:ea typeface="メイリオ" pitchFamily="50" charset="-128"/>
              </a:rPr>
              <a:t>の要介護認定データ</a:t>
            </a:r>
            <a:r>
              <a:rPr lang="ja-JP" altLang="en-US" sz="1200" dirty="0" smtClean="0">
                <a:solidFill>
                  <a:prstClr val="black"/>
                </a:solidFill>
                <a:latin typeface="メイリオ" pitchFamily="50" charset="-128"/>
                <a:ea typeface="メイリオ" pitchFamily="50" charset="-128"/>
              </a:rPr>
              <a:t>を基に、「認知症高齢者の日常生活自立度」</a:t>
            </a:r>
            <a:r>
              <a:rPr lang="en-US" altLang="ja-JP" sz="1200" dirty="0" smtClean="0">
                <a:solidFill>
                  <a:prstClr val="black"/>
                </a:solidFill>
                <a:latin typeface="メイリオ" pitchFamily="50" charset="-128"/>
                <a:ea typeface="メイリオ" pitchFamily="50" charset="-128"/>
              </a:rPr>
              <a:t>Ⅱ</a:t>
            </a:r>
            <a:r>
              <a:rPr lang="ja-JP" altLang="en-US" sz="1200" dirty="0" smtClean="0">
                <a:solidFill>
                  <a:prstClr val="black"/>
                </a:solidFill>
                <a:latin typeface="メイリオ" pitchFamily="50" charset="-128"/>
                <a:ea typeface="メイリオ" pitchFamily="50" charset="-128"/>
              </a:rPr>
              <a:t>以上の認知症高齢者割合を算</a:t>
            </a:r>
            <a:endParaRPr lang="en-US" altLang="ja-JP" sz="1200" dirty="0" smtClean="0">
              <a:solidFill>
                <a:prstClr val="black"/>
              </a:solidFill>
              <a:latin typeface="メイリオ" pitchFamily="50" charset="-128"/>
              <a:ea typeface="メイリオ" pitchFamily="50" charset="-128"/>
            </a:endParaRPr>
          </a:p>
          <a:p>
            <a:r>
              <a:rPr lang="ja-JP" altLang="en-US" sz="1200" dirty="0" smtClean="0">
                <a:solidFill>
                  <a:prstClr val="black"/>
                </a:solidFill>
                <a:latin typeface="メイリオ" pitchFamily="50" charset="-128"/>
                <a:ea typeface="メイリオ" pitchFamily="50" charset="-128"/>
              </a:rPr>
              <a:t>　　出した。</a:t>
            </a:r>
            <a:endParaRPr lang="en-US" altLang="ja-JP" sz="1200" dirty="0" smtClean="0">
              <a:solidFill>
                <a:prstClr val="black"/>
              </a:solidFill>
              <a:latin typeface="メイリオ" pitchFamily="50" charset="-128"/>
              <a:ea typeface="メイリオ" pitchFamily="50" charset="-128"/>
            </a:endParaRPr>
          </a:p>
          <a:p>
            <a:r>
              <a:rPr lang="ja-JP" altLang="en-US" sz="1200" dirty="0" smtClean="0">
                <a:solidFill>
                  <a:prstClr val="black"/>
                </a:solidFill>
                <a:latin typeface="メイリオ" pitchFamily="50" charset="-128"/>
                <a:ea typeface="メイリオ" pitchFamily="50" charset="-128"/>
              </a:rPr>
              <a:t>　②年間データでは同一人物で複数回要介護認定を受けている者がいるので、平成１５年と同月である平成</a:t>
            </a:r>
            <a:r>
              <a:rPr lang="en-US" altLang="ja-JP" sz="1200" dirty="0" smtClean="0">
                <a:solidFill>
                  <a:prstClr val="black"/>
                </a:solidFill>
                <a:latin typeface="メイリオ" pitchFamily="50" charset="-128"/>
                <a:ea typeface="メイリオ" pitchFamily="50" charset="-128"/>
              </a:rPr>
              <a:t>22</a:t>
            </a:r>
            <a:r>
              <a:rPr lang="ja-JP" altLang="en-US" sz="1200" dirty="0" smtClean="0">
                <a:solidFill>
                  <a:prstClr val="black"/>
                </a:solidFill>
                <a:latin typeface="メイリオ" pitchFamily="50" charset="-128"/>
                <a:ea typeface="メイリオ" pitchFamily="50" charset="-128"/>
              </a:rPr>
              <a:t>年</a:t>
            </a:r>
            <a:r>
              <a:rPr lang="en-US" altLang="ja-JP" sz="1200" dirty="0" smtClean="0">
                <a:solidFill>
                  <a:prstClr val="black"/>
                </a:solidFill>
                <a:latin typeface="メイリオ" pitchFamily="50" charset="-128"/>
                <a:ea typeface="メイリオ" pitchFamily="50" charset="-128"/>
              </a:rPr>
              <a:t>9</a:t>
            </a:r>
            <a:r>
              <a:rPr lang="ja-JP" altLang="en-US" sz="1200" dirty="0" smtClean="0">
                <a:solidFill>
                  <a:prstClr val="black"/>
                </a:solidFill>
                <a:latin typeface="メイリオ" pitchFamily="50" charset="-128"/>
                <a:ea typeface="メイリオ" pitchFamily="50" charset="-128"/>
              </a:rPr>
              <a:t>月の</a:t>
            </a:r>
            <a:endParaRPr lang="en-US" altLang="ja-JP" sz="1200" dirty="0" smtClean="0">
              <a:solidFill>
                <a:prstClr val="black"/>
              </a:solidFill>
              <a:latin typeface="メイリオ" pitchFamily="50" charset="-128"/>
              <a:ea typeface="メイリオ" pitchFamily="50" charset="-128"/>
            </a:endParaRPr>
          </a:p>
          <a:p>
            <a:r>
              <a:rPr lang="ja-JP" altLang="en-US" sz="1200" dirty="0" smtClean="0">
                <a:solidFill>
                  <a:prstClr val="black"/>
                </a:solidFill>
                <a:latin typeface="メイリオ" pitchFamily="50" charset="-128"/>
                <a:ea typeface="メイリオ" pitchFamily="50" charset="-128"/>
              </a:rPr>
              <a:t>　　要介護認定データに上記①の割合（性別・年齢階級別・要介護度別認知症高齢者割合）を乗じて算出した。</a:t>
            </a:r>
            <a:endParaRPr lang="en-US" altLang="ja-JP" sz="1200" dirty="0">
              <a:solidFill>
                <a:prstClr val="black"/>
              </a:solidFill>
              <a:effectLst>
                <a:outerShdw blurRad="38100" dist="38100" dir="2700000" algn="tl">
                  <a:srgbClr val="C0C0C0"/>
                </a:outerShdw>
              </a:effectLst>
              <a:latin typeface="メイリオ" pitchFamily="50" charset="-128"/>
              <a:ea typeface="メイリオ" pitchFamily="50" charset="-128"/>
            </a:endParaRPr>
          </a:p>
        </p:txBody>
      </p:sp>
      <p:sp>
        <p:nvSpPr>
          <p:cNvPr id="11" name="テキスト ボックス 10"/>
          <p:cNvSpPr txBox="1"/>
          <p:nvPr/>
        </p:nvSpPr>
        <p:spPr>
          <a:xfrm>
            <a:off x="8151355" y="3009028"/>
            <a:ext cx="1638182" cy="276999"/>
          </a:xfrm>
          <a:prstGeom prst="rect">
            <a:avLst/>
          </a:prstGeom>
          <a:noFill/>
        </p:spPr>
        <p:txBody>
          <a:bodyPr wrap="square" rtlCol="0">
            <a:spAutoFit/>
          </a:bodyPr>
          <a:lstStyle/>
          <a:p>
            <a:r>
              <a:rPr lang="ja-JP" altLang="en-US" sz="1200" dirty="0" smtClean="0">
                <a:solidFill>
                  <a:prstClr val="black"/>
                </a:solidFill>
              </a:rPr>
              <a:t>（単位：万人）</a:t>
            </a:r>
            <a:endParaRPr lang="en-US" altLang="ja-JP" sz="1200" dirty="0" smtClean="0">
              <a:solidFill>
                <a:prstClr val="black"/>
              </a:solidFill>
            </a:endParaRPr>
          </a:p>
        </p:txBody>
      </p:sp>
      <p:sp>
        <p:nvSpPr>
          <p:cNvPr id="16" name="テキスト ボックス 15"/>
          <p:cNvSpPr txBox="1"/>
          <p:nvPr/>
        </p:nvSpPr>
        <p:spPr>
          <a:xfrm>
            <a:off x="8151355" y="5529308"/>
            <a:ext cx="1638182" cy="276999"/>
          </a:xfrm>
          <a:prstGeom prst="rect">
            <a:avLst/>
          </a:prstGeom>
          <a:noFill/>
        </p:spPr>
        <p:txBody>
          <a:bodyPr wrap="square" rtlCol="0">
            <a:spAutoFit/>
          </a:bodyPr>
          <a:lstStyle/>
          <a:p>
            <a:r>
              <a:rPr lang="ja-JP" altLang="en-US" sz="1200" dirty="0" smtClean="0">
                <a:solidFill>
                  <a:prstClr val="black"/>
                </a:solidFill>
              </a:rPr>
              <a:t>（単位：万人）</a:t>
            </a:r>
            <a:endParaRPr lang="en-US" altLang="ja-JP" sz="1200" dirty="0" smtClean="0">
              <a:solidFill>
                <a:prstClr val="black"/>
              </a:solidFill>
            </a:endParaRPr>
          </a:p>
        </p:txBody>
      </p:sp>
      <p:sp>
        <p:nvSpPr>
          <p:cNvPr id="17" name="テキスト ボックス 16"/>
          <p:cNvSpPr txBox="1"/>
          <p:nvPr/>
        </p:nvSpPr>
        <p:spPr>
          <a:xfrm>
            <a:off x="194478" y="548680"/>
            <a:ext cx="3198355" cy="338554"/>
          </a:xfrm>
          <a:prstGeom prst="rect">
            <a:avLst/>
          </a:prstGeom>
          <a:noFill/>
        </p:spPr>
        <p:txBody>
          <a:bodyPr wrap="square" rtlCol="0">
            <a:spAutoFit/>
          </a:bodyPr>
          <a:lstStyle/>
          <a:p>
            <a:r>
              <a:rPr lang="ja-JP" altLang="en-US" sz="1600" dirty="0" smtClean="0">
                <a:solidFill>
                  <a:prstClr val="black"/>
                </a:solidFill>
                <a:latin typeface="メイリオ" pitchFamily="50" charset="-128"/>
                <a:ea typeface="メイリオ" pitchFamily="50" charset="-128"/>
              </a:rPr>
              <a:t>１．認知症高齢者数</a:t>
            </a:r>
            <a:endParaRPr lang="ja-JP" altLang="en-US" sz="1600" dirty="0">
              <a:solidFill>
                <a:prstClr val="black"/>
              </a:solidFill>
              <a:latin typeface="メイリオ" pitchFamily="50" charset="-128"/>
              <a:ea typeface="メイリオ" pitchFamily="50" charset="-128"/>
            </a:endParaRPr>
          </a:p>
        </p:txBody>
      </p:sp>
      <p:sp>
        <p:nvSpPr>
          <p:cNvPr id="19" name="テキスト ボックス 18"/>
          <p:cNvSpPr txBox="1"/>
          <p:nvPr/>
        </p:nvSpPr>
        <p:spPr>
          <a:xfrm>
            <a:off x="506508" y="828284"/>
            <a:ext cx="8970997" cy="584775"/>
          </a:xfrm>
          <a:prstGeom prst="rect">
            <a:avLst/>
          </a:prstGeom>
          <a:noFill/>
        </p:spPr>
        <p:txBody>
          <a:bodyPr wrap="square" rtlCol="0">
            <a:spAutoFit/>
          </a:bodyPr>
          <a:lstStyle/>
          <a:p>
            <a:r>
              <a:rPr lang="ja-JP" altLang="en-US" sz="1600" dirty="0" smtClean="0">
                <a:solidFill>
                  <a:prstClr val="black"/>
                </a:solidFill>
                <a:latin typeface="メイリオ" pitchFamily="50" charset="-128"/>
                <a:ea typeface="メイリオ" pitchFamily="50" charset="-128"/>
              </a:rPr>
              <a:t>○ 平成</a:t>
            </a:r>
            <a:r>
              <a:rPr lang="en-US" altLang="ja-JP" sz="1600" dirty="0" smtClean="0">
                <a:solidFill>
                  <a:prstClr val="black"/>
                </a:solidFill>
                <a:latin typeface="メイリオ" pitchFamily="50" charset="-128"/>
                <a:ea typeface="メイリオ" pitchFamily="50" charset="-128"/>
              </a:rPr>
              <a:t>22</a:t>
            </a:r>
            <a:r>
              <a:rPr lang="ja-JP" altLang="en-US" sz="1600" dirty="0" smtClean="0">
                <a:solidFill>
                  <a:prstClr val="black"/>
                </a:solidFill>
                <a:latin typeface="メイリオ" pitchFamily="50" charset="-128"/>
                <a:ea typeface="メイリオ" pitchFamily="50" charset="-128"/>
              </a:rPr>
              <a:t>年（</a:t>
            </a:r>
            <a:r>
              <a:rPr lang="en-US" altLang="ja-JP" sz="1600" dirty="0" smtClean="0">
                <a:solidFill>
                  <a:prstClr val="black"/>
                </a:solidFill>
                <a:latin typeface="メイリオ" pitchFamily="50" charset="-128"/>
                <a:ea typeface="メイリオ" pitchFamily="50" charset="-128"/>
              </a:rPr>
              <a:t>2010</a:t>
            </a:r>
            <a:r>
              <a:rPr lang="ja-JP" altLang="en-US" sz="1600" dirty="0" smtClean="0">
                <a:solidFill>
                  <a:prstClr val="black"/>
                </a:solidFill>
                <a:latin typeface="メイリオ" pitchFamily="50" charset="-128"/>
                <a:ea typeface="メイリオ" pitchFamily="50" charset="-128"/>
              </a:rPr>
              <a:t>）で 「認知症高齢者の日常生活自立度」</a:t>
            </a:r>
            <a:r>
              <a:rPr lang="en-US" altLang="ja-JP" sz="1600" dirty="0" smtClean="0">
                <a:solidFill>
                  <a:prstClr val="black"/>
                </a:solidFill>
                <a:latin typeface="メイリオ" pitchFamily="50" charset="-128"/>
                <a:ea typeface="メイリオ" pitchFamily="50" charset="-128"/>
              </a:rPr>
              <a:t>Ⅱ</a:t>
            </a:r>
            <a:r>
              <a:rPr lang="ja-JP" altLang="en-US" sz="1000" dirty="0" smtClean="0">
                <a:solidFill>
                  <a:prstClr val="black"/>
                </a:solidFill>
                <a:latin typeface="メイリオ" pitchFamily="50" charset="-128"/>
                <a:ea typeface="メイリオ" pitchFamily="50" charset="-128"/>
              </a:rPr>
              <a:t>（</a:t>
            </a:r>
            <a:r>
              <a:rPr lang="en-US" altLang="ja-JP" sz="1000" dirty="0" smtClean="0">
                <a:solidFill>
                  <a:prstClr val="black"/>
                </a:solidFill>
                <a:latin typeface="メイリオ" pitchFamily="50" charset="-128"/>
                <a:ea typeface="メイリオ" pitchFamily="50" charset="-128"/>
              </a:rPr>
              <a:t>※</a:t>
            </a:r>
            <a:r>
              <a:rPr lang="ja-JP" altLang="en-US" sz="1000" dirty="0" smtClean="0">
                <a:solidFill>
                  <a:prstClr val="black"/>
                </a:solidFill>
                <a:latin typeface="メイリオ" pitchFamily="50" charset="-128"/>
                <a:ea typeface="メイリオ" pitchFamily="50" charset="-128"/>
              </a:rPr>
              <a:t>）</a:t>
            </a:r>
            <a:r>
              <a:rPr lang="ja-JP" altLang="en-US" sz="1600" dirty="0" smtClean="0">
                <a:solidFill>
                  <a:prstClr val="black"/>
                </a:solidFill>
                <a:latin typeface="メイリオ" pitchFamily="50" charset="-128"/>
                <a:ea typeface="メイリオ" pitchFamily="50" charset="-128"/>
              </a:rPr>
              <a:t>以上の高齢者数は</a:t>
            </a:r>
            <a:endParaRPr lang="en-US" altLang="ja-JP" sz="1600" dirty="0" smtClean="0">
              <a:solidFill>
                <a:prstClr val="black"/>
              </a:solidFill>
              <a:latin typeface="メイリオ" pitchFamily="50" charset="-128"/>
              <a:ea typeface="メイリオ" pitchFamily="50" charset="-128"/>
            </a:endParaRPr>
          </a:p>
          <a:p>
            <a:r>
              <a:rPr lang="ja-JP" altLang="en-US" sz="1600" dirty="0" smtClean="0">
                <a:solidFill>
                  <a:prstClr val="black"/>
                </a:solidFill>
                <a:latin typeface="メイリオ" pitchFamily="50" charset="-128"/>
                <a:ea typeface="メイリオ" pitchFamily="50" charset="-128"/>
              </a:rPr>
              <a:t>　</a:t>
            </a:r>
            <a:r>
              <a:rPr lang="en-US" altLang="ja-JP" sz="1600" dirty="0" smtClean="0">
                <a:solidFill>
                  <a:prstClr val="black"/>
                </a:solidFill>
                <a:latin typeface="メイリオ" pitchFamily="50" charset="-128"/>
                <a:ea typeface="メイリオ" pitchFamily="50" charset="-128"/>
              </a:rPr>
              <a:t>280</a:t>
            </a:r>
            <a:r>
              <a:rPr lang="ja-JP" altLang="en-US" sz="1600" dirty="0" smtClean="0">
                <a:solidFill>
                  <a:prstClr val="black"/>
                </a:solidFill>
                <a:latin typeface="メイリオ" pitchFamily="50" charset="-128"/>
                <a:ea typeface="メイリオ" pitchFamily="50" charset="-128"/>
              </a:rPr>
              <a:t>万人であった。</a:t>
            </a:r>
            <a:endParaRPr lang="en-US" altLang="ja-JP" sz="1600" dirty="0" smtClean="0">
              <a:solidFill>
                <a:prstClr val="black"/>
              </a:solidFill>
              <a:latin typeface="メイリオ" pitchFamily="50" charset="-128"/>
              <a:ea typeface="メイリオ" pitchFamily="50" charset="-128"/>
            </a:endParaRPr>
          </a:p>
        </p:txBody>
      </p:sp>
      <p:sp>
        <p:nvSpPr>
          <p:cNvPr id="18" name="Rectangle 2"/>
          <p:cNvSpPr>
            <a:spLocks noChangeArrowheads="1"/>
          </p:cNvSpPr>
          <p:nvPr/>
        </p:nvSpPr>
        <p:spPr bwMode="auto">
          <a:xfrm>
            <a:off x="506529" y="2348880"/>
            <a:ext cx="8957034" cy="658406"/>
          </a:xfrm>
          <a:prstGeom prst="rect">
            <a:avLst/>
          </a:prstGeom>
          <a:noFill/>
          <a:ln w="9525">
            <a:noFill/>
            <a:miter lim="800000"/>
            <a:headEnd/>
            <a:tailEnd/>
          </a:ln>
          <a:effectLst/>
        </p:spPr>
        <p:txBody>
          <a:bodyPr wrap="square" lIns="91969" tIns="45984" rIns="91969" bIns="45984">
            <a:spAutoFit/>
          </a:bodyPr>
          <a:lstStyle/>
          <a:p>
            <a:pPr marL="355600" indent="-355600">
              <a:spcBef>
                <a:spcPct val="25000"/>
              </a:spcBef>
              <a:defRPr/>
            </a:pPr>
            <a:r>
              <a:rPr lang="ja-JP" altLang="en-US" sz="1050" dirty="0" smtClean="0">
                <a:solidFill>
                  <a:prstClr val="black"/>
                </a:solidFill>
                <a:effectLst>
                  <a:outerShdw blurRad="38100" dist="38100" dir="2700000" algn="tl">
                    <a:srgbClr val="C0C0C0"/>
                  </a:outerShdw>
                </a:effectLst>
                <a:latin typeface="メイリオ" pitchFamily="50" charset="-128"/>
                <a:ea typeface="メイリオ" pitchFamily="50" charset="-128"/>
              </a:rPr>
              <a:t>　</a:t>
            </a:r>
            <a:r>
              <a:rPr lang="en-US" altLang="ja-JP" sz="1050" dirty="0" smtClean="0">
                <a:solidFill>
                  <a:prstClr val="black"/>
                </a:solidFill>
                <a:effectLst>
                  <a:outerShdw blurRad="38100" dist="38100" dir="2700000" algn="tl">
                    <a:srgbClr val="C0C0C0"/>
                  </a:outerShdw>
                </a:effectLst>
                <a:latin typeface="メイリオ" pitchFamily="50" charset="-128"/>
                <a:ea typeface="メイリオ" pitchFamily="50" charset="-128"/>
              </a:rPr>
              <a:t>※ </a:t>
            </a:r>
            <a:r>
              <a:rPr lang="ja-JP" altLang="ja-JP" sz="1050" dirty="0" smtClean="0">
                <a:solidFill>
                  <a:prstClr val="black"/>
                </a:solidFill>
                <a:latin typeface="メイリオ" pitchFamily="50" charset="-128"/>
                <a:ea typeface="メイリオ" pitchFamily="50" charset="-128"/>
              </a:rPr>
              <a:t>ただし、この推計では、要介護認定申請を行っていない認知症高齢者は含まれない</a:t>
            </a:r>
            <a:endParaRPr lang="en-US" altLang="ja-JP" sz="1050" dirty="0" smtClean="0">
              <a:solidFill>
                <a:prstClr val="black"/>
              </a:solidFill>
              <a:effectLst>
                <a:outerShdw blurRad="38100" dist="38100" dir="2700000" algn="tl">
                  <a:srgbClr val="C0C0C0"/>
                </a:outerShdw>
              </a:effectLst>
              <a:latin typeface="メイリオ" pitchFamily="50" charset="-128"/>
              <a:ea typeface="メイリオ" pitchFamily="50" charset="-128"/>
            </a:endParaRPr>
          </a:p>
          <a:p>
            <a:pPr>
              <a:spcBef>
                <a:spcPct val="25000"/>
              </a:spcBef>
              <a:defRPr/>
            </a:pPr>
            <a:r>
              <a:rPr lang="ja-JP" altLang="en-US" sz="1050" dirty="0" smtClean="0">
                <a:solidFill>
                  <a:prstClr val="black"/>
                </a:solidFill>
                <a:effectLst>
                  <a:outerShdw blurRad="38100" dist="38100" dir="2700000" algn="tl">
                    <a:srgbClr val="C0C0C0"/>
                  </a:outerShdw>
                </a:effectLst>
                <a:latin typeface="メイリオ" pitchFamily="50" charset="-128"/>
                <a:ea typeface="メイリオ" pitchFamily="50" charset="-128"/>
              </a:rPr>
              <a:t>　</a:t>
            </a:r>
            <a:r>
              <a:rPr lang="en-US" altLang="ja-JP" sz="1050" dirty="0" smtClean="0">
                <a:solidFill>
                  <a:prstClr val="black"/>
                </a:solidFill>
                <a:effectLst>
                  <a:outerShdw blurRad="38100" dist="38100" dir="2700000" algn="tl">
                    <a:srgbClr val="C0C0C0"/>
                  </a:outerShdw>
                </a:effectLst>
                <a:latin typeface="メイリオ" pitchFamily="50" charset="-128"/>
                <a:ea typeface="メイリオ" pitchFamily="50" charset="-128"/>
              </a:rPr>
              <a:t>※</a:t>
            </a:r>
            <a:r>
              <a:rPr lang="ja-JP" altLang="en-US" sz="1050" dirty="0" smtClean="0">
                <a:solidFill>
                  <a:prstClr val="black"/>
                </a:solidFill>
                <a:effectLst>
                  <a:outerShdw blurRad="38100" dist="38100" dir="2700000" algn="tl">
                    <a:srgbClr val="C0C0C0"/>
                  </a:outerShdw>
                </a:effectLst>
                <a:latin typeface="メイリオ" pitchFamily="50" charset="-128"/>
                <a:ea typeface="メイリオ" pitchFamily="50" charset="-128"/>
              </a:rPr>
              <a:t> </a:t>
            </a:r>
            <a:r>
              <a:rPr lang="ja-JP" altLang="en-US" sz="1050" dirty="0" smtClean="0">
                <a:solidFill>
                  <a:prstClr val="black"/>
                </a:solidFill>
                <a:latin typeface="メイリオ" pitchFamily="50" charset="-128"/>
                <a:ea typeface="メイリオ" pitchFamily="50" charset="-128"/>
              </a:rPr>
              <a:t>日常</a:t>
            </a:r>
            <a:r>
              <a:rPr lang="ja-JP" altLang="en-US" sz="1050" dirty="0">
                <a:solidFill>
                  <a:prstClr val="black"/>
                </a:solidFill>
                <a:latin typeface="メイリオ" pitchFamily="50" charset="-128"/>
                <a:ea typeface="メイリオ" pitchFamily="50" charset="-128"/>
              </a:rPr>
              <a:t>生活自立度</a:t>
            </a:r>
            <a:r>
              <a:rPr lang="en-US" altLang="ja-JP" sz="1050" dirty="0">
                <a:solidFill>
                  <a:prstClr val="black"/>
                </a:solidFill>
                <a:latin typeface="メイリオ" pitchFamily="50" charset="-128"/>
                <a:ea typeface="メイリオ" pitchFamily="50" charset="-128"/>
              </a:rPr>
              <a:t>Ⅱ</a:t>
            </a:r>
            <a:r>
              <a:rPr lang="ja-JP" altLang="en-US" sz="1050" dirty="0">
                <a:solidFill>
                  <a:prstClr val="black"/>
                </a:solidFill>
                <a:latin typeface="メイリオ" pitchFamily="50" charset="-128"/>
                <a:ea typeface="メイリオ" pitchFamily="50" charset="-128"/>
              </a:rPr>
              <a:t>とは、日常生活に支障を来すような症状・行動や意志疎通の困難さが多少見られても、誰か</a:t>
            </a:r>
            <a:r>
              <a:rPr lang="ja-JP" altLang="en-US" sz="1050" dirty="0" smtClean="0">
                <a:solidFill>
                  <a:prstClr val="black"/>
                </a:solidFill>
                <a:latin typeface="メイリオ" pitchFamily="50" charset="-128"/>
                <a:ea typeface="メイリオ" pitchFamily="50" charset="-128"/>
              </a:rPr>
              <a:t>が注意すれば自立で</a:t>
            </a:r>
            <a:endParaRPr lang="en-US" altLang="ja-JP" sz="1050" dirty="0" smtClean="0">
              <a:solidFill>
                <a:prstClr val="black"/>
              </a:solidFill>
              <a:latin typeface="メイリオ" pitchFamily="50" charset="-128"/>
              <a:ea typeface="メイリオ" pitchFamily="50" charset="-128"/>
            </a:endParaRPr>
          </a:p>
          <a:p>
            <a:pPr>
              <a:spcBef>
                <a:spcPct val="25000"/>
              </a:spcBef>
              <a:defRPr/>
            </a:pPr>
            <a:r>
              <a:rPr lang="ja-JP" altLang="en-US" sz="1050" dirty="0" smtClean="0">
                <a:solidFill>
                  <a:prstClr val="black"/>
                </a:solidFill>
                <a:latin typeface="メイリオ" pitchFamily="50" charset="-128"/>
                <a:ea typeface="メイリオ" pitchFamily="50" charset="-128"/>
              </a:rPr>
              <a:t>　　 きる状態。（次頁の参考「認知症高齢者の日常生活自立度」参照）</a:t>
            </a:r>
            <a:endParaRPr lang="en-US" altLang="ja-JP" sz="1050" dirty="0" smtClean="0">
              <a:solidFill>
                <a:prstClr val="black"/>
              </a:solidFill>
              <a:latin typeface="メイリオ" pitchFamily="50" charset="-128"/>
              <a:ea typeface="メイリオ" pitchFamily="50" charset="-128"/>
            </a:endParaRPr>
          </a:p>
        </p:txBody>
      </p:sp>
      <p:sp>
        <p:nvSpPr>
          <p:cNvPr id="20" name="テキスト ボックス 19"/>
          <p:cNvSpPr txBox="1"/>
          <p:nvPr/>
        </p:nvSpPr>
        <p:spPr>
          <a:xfrm>
            <a:off x="194478" y="3018438"/>
            <a:ext cx="3198355" cy="338554"/>
          </a:xfrm>
          <a:prstGeom prst="rect">
            <a:avLst/>
          </a:prstGeom>
          <a:noFill/>
        </p:spPr>
        <p:txBody>
          <a:bodyPr wrap="square" rtlCol="0">
            <a:spAutoFit/>
          </a:bodyPr>
          <a:lstStyle/>
          <a:p>
            <a:r>
              <a:rPr lang="ja-JP" altLang="en-US" sz="1600" dirty="0" smtClean="0">
                <a:solidFill>
                  <a:prstClr val="black"/>
                </a:solidFill>
                <a:latin typeface="メイリオ" pitchFamily="50" charset="-128"/>
                <a:ea typeface="メイリオ" pitchFamily="50" charset="-128"/>
              </a:rPr>
              <a:t>２．将来推計</a:t>
            </a:r>
            <a:endParaRPr lang="ja-JP" altLang="en-US" sz="1600" dirty="0">
              <a:solidFill>
                <a:prstClr val="black"/>
              </a:solidFill>
              <a:latin typeface="メイリオ" pitchFamily="50" charset="-128"/>
              <a:ea typeface="メイリオ" pitchFamily="50" charset="-128"/>
            </a:endParaRPr>
          </a:p>
        </p:txBody>
      </p:sp>
      <p:sp>
        <p:nvSpPr>
          <p:cNvPr id="21" name="Rectangle 2"/>
          <p:cNvSpPr>
            <a:spLocks noChangeArrowheads="1"/>
          </p:cNvSpPr>
          <p:nvPr/>
        </p:nvSpPr>
        <p:spPr bwMode="auto">
          <a:xfrm>
            <a:off x="506529" y="4797152"/>
            <a:ext cx="8957034" cy="646864"/>
          </a:xfrm>
          <a:prstGeom prst="rect">
            <a:avLst/>
          </a:prstGeom>
          <a:noFill/>
          <a:ln w="9525">
            <a:solidFill>
              <a:schemeClr val="tx1"/>
            </a:solidFill>
            <a:prstDash val="dash"/>
            <a:miter lim="800000"/>
            <a:headEnd/>
            <a:tailEnd/>
          </a:ln>
          <a:effectLst/>
        </p:spPr>
        <p:txBody>
          <a:bodyPr wrap="square" lIns="91969" tIns="45984" rIns="91969" bIns="45984">
            <a:spAutoFit/>
          </a:bodyPr>
          <a:lstStyle/>
          <a:p>
            <a:pPr marL="355600" indent="-355600">
              <a:spcBef>
                <a:spcPct val="25000"/>
              </a:spcBef>
              <a:defRPr/>
            </a:pPr>
            <a:r>
              <a:rPr lang="en-US" altLang="ja-JP" sz="1200" dirty="0" smtClean="0">
                <a:solidFill>
                  <a:prstClr val="black"/>
                </a:solidFill>
                <a:latin typeface="メイリオ" pitchFamily="50" charset="-128"/>
                <a:ea typeface="メイリオ" pitchFamily="50" charset="-128"/>
              </a:rPr>
              <a:t>〔</a:t>
            </a:r>
            <a:r>
              <a:rPr lang="ja-JP" altLang="en-US" sz="1200" dirty="0" smtClean="0">
                <a:solidFill>
                  <a:prstClr val="black"/>
                </a:solidFill>
                <a:latin typeface="メイリオ" pitchFamily="50" charset="-128"/>
                <a:ea typeface="メイリオ" pitchFamily="50" charset="-128"/>
              </a:rPr>
              <a:t>算出方法</a:t>
            </a:r>
            <a:r>
              <a:rPr lang="en-US" altLang="ja-JP" sz="1200" dirty="0" smtClean="0">
                <a:solidFill>
                  <a:prstClr val="black"/>
                </a:solidFill>
                <a:latin typeface="メイリオ" pitchFamily="50" charset="-128"/>
                <a:ea typeface="メイリオ" pitchFamily="50" charset="-128"/>
              </a:rPr>
              <a:t>〕</a:t>
            </a:r>
          </a:p>
          <a:p>
            <a:r>
              <a:rPr lang="ja-JP" altLang="en-US" sz="1200" dirty="0" smtClean="0">
                <a:solidFill>
                  <a:prstClr val="black"/>
                </a:solidFill>
                <a:latin typeface="メイリオ" pitchFamily="50" charset="-128"/>
                <a:ea typeface="メイリオ" pitchFamily="50" charset="-128"/>
              </a:rPr>
              <a:t>　○将来推計人口（国立社会保障・人口問題研究所：</a:t>
            </a:r>
            <a:r>
              <a:rPr lang="en-US" altLang="ja-JP" sz="1200" dirty="0" smtClean="0">
                <a:solidFill>
                  <a:prstClr val="black"/>
                </a:solidFill>
                <a:latin typeface="メイリオ" pitchFamily="50" charset="-128"/>
                <a:ea typeface="メイリオ" pitchFamily="50" charset="-128"/>
              </a:rPr>
              <a:t>H24.1</a:t>
            </a:r>
            <a:r>
              <a:rPr lang="ja-JP" altLang="en-US" sz="1200" dirty="0" smtClean="0">
                <a:solidFill>
                  <a:prstClr val="black"/>
                </a:solidFill>
                <a:latin typeface="メイリオ" pitchFamily="50" charset="-128"/>
                <a:ea typeface="メイリオ" pitchFamily="50" charset="-128"/>
              </a:rPr>
              <a:t>推計。死亡中位出生中位）に、上記１の算出方法による平</a:t>
            </a:r>
            <a:endParaRPr lang="en-US" altLang="ja-JP" sz="1200" dirty="0" smtClean="0">
              <a:solidFill>
                <a:prstClr val="black"/>
              </a:solidFill>
              <a:latin typeface="メイリオ" pitchFamily="50" charset="-128"/>
              <a:ea typeface="メイリオ" pitchFamily="50" charset="-128"/>
            </a:endParaRPr>
          </a:p>
          <a:p>
            <a:r>
              <a:rPr lang="ja-JP" altLang="en-US" sz="1200" dirty="0" smtClean="0">
                <a:solidFill>
                  <a:prstClr val="black"/>
                </a:solidFill>
                <a:latin typeface="メイリオ" pitchFamily="50" charset="-128"/>
                <a:ea typeface="メイリオ" pitchFamily="50" charset="-128"/>
              </a:rPr>
              <a:t>　　成</a:t>
            </a:r>
            <a:r>
              <a:rPr lang="en-US" altLang="ja-JP" sz="1200" dirty="0" smtClean="0">
                <a:solidFill>
                  <a:prstClr val="black"/>
                </a:solidFill>
                <a:latin typeface="メイリオ" pitchFamily="50" charset="-128"/>
                <a:ea typeface="メイリオ" pitchFamily="50" charset="-128"/>
              </a:rPr>
              <a:t>22</a:t>
            </a:r>
            <a:r>
              <a:rPr lang="ja-JP" altLang="en-US" sz="1200" dirty="0" smtClean="0">
                <a:solidFill>
                  <a:prstClr val="black"/>
                </a:solidFill>
                <a:latin typeface="メイリオ" pitchFamily="50" charset="-128"/>
                <a:ea typeface="メイリオ" pitchFamily="50" charset="-128"/>
              </a:rPr>
              <a:t>年</a:t>
            </a:r>
            <a:r>
              <a:rPr lang="en-US" altLang="ja-JP" sz="1200" dirty="0" smtClean="0">
                <a:solidFill>
                  <a:prstClr val="black"/>
                </a:solidFill>
                <a:latin typeface="メイリオ" pitchFamily="50" charset="-128"/>
                <a:ea typeface="メイリオ" pitchFamily="50" charset="-128"/>
              </a:rPr>
              <a:t>9</a:t>
            </a:r>
            <a:r>
              <a:rPr lang="ja-JP" altLang="en-US" sz="1200" dirty="0" smtClean="0">
                <a:solidFill>
                  <a:prstClr val="black"/>
                </a:solidFill>
                <a:latin typeface="メイリオ" pitchFamily="50" charset="-128"/>
                <a:ea typeface="メイリオ" pitchFamily="50" charset="-128"/>
              </a:rPr>
              <a:t>月の認知症高齢者割合を性別年齢階級別に乗じて推計した。</a:t>
            </a:r>
            <a:endParaRPr lang="en-US" altLang="ja-JP" sz="1200" dirty="0">
              <a:solidFill>
                <a:prstClr val="black"/>
              </a:solidFill>
              <a:effectLst>
                <a:outerShdw blurRad="38100" dist="38100" dir="2700000" algn="tl">
                  <a:srgbClr val="C0C0C0"/>
                </a:outerShdw>
              </a:effectLst>
              <a:latin typeface="メイリオ" pitchFamily="50" charset="-128"/>
              <a:ea typeface="メイリオ" pitchFamily="50" charset="-128"/>
            </a:endParaRPr>
          </a:p>
        </p:txBody>
      </p:sp>
      <p:sp>
        <p:nvSpPr>
          <p:cNvPr id="24" name="円/楕円 23"/>
          <p:cNvSpPr/>
          <p:nvPr/>
        </p:nvSpPr>
        <p:spPr>
          <a:xfrm>
            <a:off x="3800872" y="3645024"/>
            <a:ext cx="1080120" cy="720080"/>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1600" dirty="0" smtClean="0">
              <a:solidFill>
                <a:prstClr val="black"/>
              </a:solidFill>
            </a:endParaRPr>
          </a:p>
        </p:txBody>
      </p:sp>
      <p:sp>
        <p:nvSpPr>
          <p:cNvPr id="26" name="円/楕円 25"/>
          <p:cNvSpPr/>
          <p:nvPr/>
        </p:nvSpPr>
        <p:spPr>
          <a:xfrm>
            <a:off x="2504748" y="6165304"/>
            <a:ext cx="864096" cy="576064"/>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1600" dirty="0" smtClean="0">
              <a:solidFill>
                <a:prstClr val="black"/>
              </a:solidFill>
            </a:endParaRPr>
          </a:p>
        </p:txBody>
      </p:sp>
      <p:sp>
        <p:nvSpPr>
          <p:cNvPr id="23" name="スライド番号プレースホルダー 4"/>
          <p:cNvSpPr txBox="1">
            <a:spLocks/>
          </p:cNvSpPr>
          <p:nvPr/>
        </p:nvSpPr>
        <p:spPr>
          <a:xfrm>
            <a:off x="9307813" y="6357837"/>
            <a:ext cx="576064" cy="478339"/>
          </a:xfrm>
          <a:prstGeom prst="rect">
            <a:avLst/>
          </a:prstGeom>
          <a:solidFill>
            <a:schemeClr val="bg1">
              <a:alpha val="58000"/>
            </a:schemeClr>
          </a:solid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cs typeface="Arial" panose="020B0604020202020204" pitchFamily="34" charset="0"/>
              </a:rPr>
              <a:t>25</a:t>
            </a:r>
            <a:endParaRPr kumimoji="0" lang="ja-JP" altLang="en-US" sz="2400" kern="0" dirty="0">
              <a:solidFill>
                <a:sysClr val="windowText" lastClr="000000"/>
              </a:solidFill>
              <a:cs typeface="Arial" panose="020B0604020202020204" pitchFamily="34" charset="0"/>
            </a:endParaRPr>
          </a:p>
        </p:txBody>
      </p:sp>
    </p:spTree>
    <p:extLst>
      <p:ext uri="{BB962C8B-B14F-4D97-AF65-F5344CB8AC3E}">
        <p14:creationId xmlns:p14="http://schemas.microsoft.com/office/powerpoint/2010/main" val="149607692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0494" y="2204864"/>
            <a:ext cx="9283031" cy="369332"/>
          </a:xfrm>
          <a:prstGeom prst="rect">
            <a:avLst/>
          </a:prstGeom>
          <a:noFill/>
        </p:spPr>
        <p:txBody>
          <a:bodyPr wrap="square" rtlCol="0">
            <a:spAutoFit/>
          </a:bodyPr>
          <a:lstStyle/>
          <a:p>
            <a:pPr algn="ctr"/>
            <a:r>
              <a:rPr lang="ja-JP" altLang="en-US" b="1" dirty="0" smtClean="0">
                <a:solidFill>
                  <a:prstClr val="black"/>
                </a:solidFill>
                <a:latin typeface="HG丸ｺﾞｼｯｸM-PRO" pitchFamily="50" charset="-128"/>
                <a:ea typeface="HG丸ｺﾞｼｯｸM-PRO" pitchFamily="50" charset="-128"/>
              </a:rPr>
              <a:t>認知症高齢者の日常生活自立度</a:t>
            </a:r>
            <a:endParaRPr lang="ja-JP" altLang="en-US" b="1" dirty="0">
              <a:solidFill>
                <a:prstClr val="black"/>
              </a:solidFill>
              <a:latin typeface="HG丸ｺﾞｼｯｸM-PRO" pitchFamily="50" charset="-128"/>
              <a:ea typeface="HG丸ｺﾞｼｯｸM-PRO" pitchFamily="50" charset="-128"/>
            </a:endParaRPr>
          </a:p>
        </p:txBody>
      </p:sp>
      <p:graphicFrame>
        <p:nvGraphicFramePr>
          <p:cNvPr id="4" name="オブジェクト 3"/>
          <p:cNvGraphicFramePr>
            <a:graphicFrameLocks noChangeAspect="1"/>
          </p:cNvGraphicFramePr>
          <p:nvPr/>
        </p:nvGraphicFramePr>
        <p:xfrm>
          <a:off x="350494" y="2637099"/>
          <a:ext cx="9283031" cy="4032447"/>
        </p:xfrm>
        <a:graphic>
          <a:graphicData uri="http://schemas.openxmlformats.org/presentationml/2006/ole">
            <mc:AlternateContent xmlns:mc="http://schemas.openxmlformats.org/markup-compatibility/2006">
              <mc:Choice xmlns:v="urn:schemas-microsoft-com:vml" Requires="v">
                <p:oleObj spid="_x0000_s15392" name="ワークシート" r:id="rId4" imgW="8429743" imgH="4934085" progId="Excel.Sheet.12">
                  <p:embed/>
                </p:oleObj>
              </mc:Choice>
              <mc:Fallback>
                <p:oleObj name="ワークシート" r:id="rId4" imgW="8429743" imgH="4934085" progId="Excel.Shee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494" y="2637099"/>
                        <a:ext cx="9283031" cy="40324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350491" y="2186064"/>
            <a:ext cx="1326147" cy="307777"/>
          </a:xfrm>
          <a:prstGeom prst="rect">
            <a:avLst/>
          </a:prstGeom>
          <a:noFill/>
        </p:spPr>
        <p:txBody>
          <a:bodyPr wrap="square" rtlCol="0">
            <a:spAutoFit/>
          </a:bodyPr>
          <a:lstStyle/>
          <a:p>
            <a:r>
              <a:rPr lang="ja-JP" altLang="en-US" sz="1400" dirty="0" smtClean="0">
                <a:solidFill>
                  <a:prstClr val="black"/>
                </a:solidFill>
              </a:rPr>
              <a:t>（参考）</a:t>
            </a:r>
            <a:endParaRPr lang="ja-JP" altLang="en-US" sz="1400" dirty="0">
              <a:solidFill>
                <a:prstClr val="black"/>
              </a:solidFill>
            </a:endParaRPr>
          </a:p>
        </p:txBody>
      </p:sp>
      <p:graphicFrame>
        <p:nvGraphicFramePr>
          <p:cNvPr id="6" name="Group 51"/>
          <p:cNvGraphicFramePr>
            <a:graphicFrameLocks noGrp="1"/>
          </p:cNvGraphicFramePr>
          <p:nvPr/>
        </p:nvGraphicFramePr>
        <p:xfrm>
          <a:off x="662683" y="620688"/>
          <a:ext cx="8970991" cy="1017896"/>
        </p:xfrm>
        <a:graphic>
          <a:graphicData uri="http://schemas.openxmlformats.org/drawingml/2006/table">
            <a:tbl>
              <a:tblPr/>
              <a:tblGrid>
                <a:gridCol w="1638183"/>
                <a:gridCol w="1047544"/>
                <a:gridCol w="1047544"/>
                <a:gridCol w="1047544"/>
                <a:gridCol w="1047544"/>
                <a:gridCol w="1047544"/>
                <a:gridCol w="1047544"/>
                <a:gridCol w="1047544"/>
              </a:tblGrid>
              <a:tr h="432048">
                <a:tc>
                  <a:txBody>
                    <a:bodyPr/>
                    <a:lstStyle/>
                    <a:p>
                      <a:pPr marL="0" marR="0" lvl="0" indent="0" algn="ctr" defTabSz="914400" rtl="0" eaLnBrk="1" fontAlgn="base" latinLnBrk="0" hangingPunct="1">
                        <a:lnSpc>
                          <a:spcPct val="100000"/>
                        </a:lnSpc>
                        <a:spcBef>
                          <a:spcPts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1417" marR="91417"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居宅</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特定施設</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グループ</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ホーム</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介護老人</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福祉施設</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介護老人</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保健施設等</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医療機関</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合計</a:t>
                      </a:r>
                      <a:endParaRPr kumimoji="1" lang="en-US" altLang="ja-JP" sz="12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noFill/>
                  </a:tcPr>
                </a:tc>
              </a:tr>
              <a:tr h="456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rPr>
                        <a:t>日常生活自立度</a:t>
                      </a:r>
                      <a:endParaRPr kumimoji="1" lang="en-US" altLang="ja-JP"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rPr>
                        <a:t>Ⅱ</a:t>
                      </a:r>
                      <a:r>
                        <a:rPr kumimoji="1" lang="ja-JP" altLang="en-US"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rPr>
                        <a:t>以上</a:t>
                      </a:r>
                    </a:p>
                  </a:txBody>
                  <a:tcPr marL="91417" marR="91417" marT="45686" marB="45686" anchor="ctr" horzOverflow="overflow">
                    <a:lnL w="12700" cap="flat" cmpd="sng" algn="ctr">
                      <a:solidFill>
                        <a:schemeClr val="tx1"/>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rPr>
                        <a:t>140</a:t>
                      </a:r>
                      <a:endParaRPr kumimoji="1" lang="ja-JP" altLang="en-US"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10</a:t>
                      </a:r>
                      <a:endParaRPr kumimoji="1" lang="ja-JP" altLang="en-US"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14</a:t>
                      </a:r>
                      <a:endParaRPr kumimoji="1" lang="ja-JP" altLang="en-US"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41</a:t>
                      </a:r>
                      <a:endParaRPr kumimoji="1" lang="ja-JP" altLang="en-US"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lumMod val="75000"/>
                              <a:lumOff val="25000"/>
                            </a:schemeClr>
                          </a:solidFill>
                          <a:effectLst/>
                          <a:latin typeface="Verdana" pitchFamily="34" charset="0"/>
                          <a:ea typeface="Verdana" pitchFamily="34" charset="0"/>
                          <a:cs typeface="Verdana" pitchFamily="34" charset="0"/>
                        </a:rPr>
                        <a:t>36</a:t>
                      </a:r>
                      <a:endParaRPr kumimoji="1" lang="ja-JP" altLang="en-US"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rPr>
                        <a:t>38</a:t>
                      </a:r>
                      <a:endParaRPr kumimoji="1" lang="ja-JP" altLang="en-US"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rPr>
                        <a:t>280</a:t>
                      </a:r>
                      <a:endParaRPr kumimoji="1" lang="ja-JP" altLang="en-US" sz="1400" b="0" i="0" u="none" strike="noStrike" cap="none" normalizeH="0" baseline="0" dirty="0" smtClean="0">
                        <a:ln>
                          <a:noFill/>
                        </a:ln>
                        <a:solidFill>
                          <a:schemeClr val="tx1">
                            <a:lumMod val="75000"/>
                            <a:lumOff val="25000"/>
                          </a:schemeClr>
                        </a:solidFill>
                        <a:effectLst/>
                        <a:latin typeface="Verdana" pitchFamily="34" charset="0"/>
                        <a:ea typeface="HG丸ｺﾞｼｯｸM-PRO" pitchFamily="50" charset="-128"/>
                        <a:cs typeface="Verdana" pitchFamily="34" charset="0"/>
                      </a:endParaRPr>
                    </a:p>
                  </a:txBody>
                  <a:tcPr marL="91417" marR="91417" marT="45686" marB="45686"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alpha val="52000"/>
                      </a:schemeClr>
                    </a:solidFill>
                  </a:tcPr>
                </a:tc>
              </a:tr>
            </a:tbl>
          </a:graphicData>
        </a:graphic>
      </p:graphicFrame>
      <p:sp>
        <p:nvSpPr>
          <p:cNvPr id="7" name="テキスト ボックス 6"/>
          <p:cNvSpPr txBox="1"/>
          <p:nvPr/>
        </p:nvSpPr>
        <p:spPr>
          <a:xfrm>
            <a:off x="8619407" y="332660"/>
            <a:ext cx="1638182" cy="276999"/>
          </a:xfrm>
          <a:prstGeom prst="rect">
            <a:avLst/>
          </a:prstGeom>
          <a:noFill/>
        </p:spPr>
        <p:txBody>
          <a:bodyPr wrap="square" rtlCol="0">
            <a:spAutoFit/>
          </a:bodyPr>
          <a:lstStyle/>
          <a:p>
            <a:r>
              <a:rPr lang="ja-JP" altLang="en-US" sz="1200" dirty="0" smtClean="0">
                <a:solidFill>
                  <a:prstClr val="black"/>
                </a:solidFill>
              </a:rPr>
              <a:t>（単位：万人）</a:t>
            </a:r>
            <a:endParaRPr lang="en-US" altLang="ja-JP" sz="1200" dirty="0" smtClean="0">
              <a:solidFill>
                <a:prstClr val="black"/>
              </a:solidFill>
            </a:endParaRPr>
          </a:p>
        </p:txBody>
      </p:sp>
      <p:sp>
        <p:nvSpPr>
          <p:cNvPr id="8" name="テキスト ボックス 7"/>
          <p:cNvSpPr txBox="1"/>
          <p:nvPr/>
        </p:nvSpPr>
        <p:spPr>
          <a:xfrm>
            <a:off x="194472" y="138118"/>
            <a:ext cx="6318702" cy="338554"/>
          </a:xfrm>
          <a:prstGeom prst="rect">
            <a:avLst/>
          </a:prstGeom>
          <a:noFill/>
        </p:spPr>
        <p:txBody>
          <a:bodyPr wrap="square" rtlCol="0">
            <a:spAutoFit/>
          </a:bodyPr>
          <a:lstStyle/>
          <a:p>
            <a:r>
              <a:rPr lang="en-US" altLang="ja-JP" sz="1600" dirty="0" smtClean="0">
                <a:solidFill>
                  <a:prstClr val="black"/>
                </a:solidFill>
                <a:latin typeface="メイリオ" pitchFamily="50" charset="-128"/>
                <a:ea typeface="メイリオ" pitchFamily="50" charset="-128"/>
              </a:rPr>
              <a:t>3</a:t>
            </a:r>
            <a:r>
              <a:rPr lang="ja-JP" altLang="en-US" sz="1600" dirty="0" err="1" smtClean="0">
                <a:solidFill>
                  <a:prstClr val="black"/>
                </a:solidFill>
                <a:latin typeface="メイリオ" pitchFamily="50" charset="-128"/>
                <a:ea typeface="メイリオ" pitchFamily="50" charset="-128"/>
              </a:rPr>
              <a:t>．</a:t>
            </a:r>
            <a:r>
              <a:rPr lang="ja-JP" altLang="en-US" sz="1600" dirty="0" smtClean="0">
                <a:solidFill>
                  <a:prstClr val="black"/>
                </a:solidFill>
                <a:latin typeface="メイリオ" pitchFamily="50" charset="-128"/>
                <a:ea typeface="メイリオ" pitchFamily="50" charset="-128"/>
              </a:rPr>
              <a:t>認知症高齢者の居場所別内訳（平成</a:t>
            </a:r>
            <a:r>
              <a:rPr lang="en-US" altLang="ja-JP" sz="1600" dirty="0" smtClean="0">
                <a:solidFill>
                  <a:prstClr val="black"/>
                </a:solidFill>
                <a:latin typeface="メイリオ" pitchFamily="50" charset="-128"/>
                <a:ea typeface="メイリオ" pitchFamily="50" charset="-128"/>
              </a:rPr>
              <a:t>22</a:t>
            </a:r>
            <a:r>
              <a:rPr lang="ja-JP" altLang="en-US" sz="1600" dirty="0" smtClean="0">
                <a:solidFill>
                  <a:prstClr val="black"/>
                </a:solidFill>
                <a:latin typeface="メイリオ" pitchFamily="50" charset="-128"/>
                <a:ea typeface="メイリオ" pitchFamily="50" charset="-128"/>
              </a:rPr>
              <a:t>年９月末現在）</a:t>
            </a:r>
            <a:endParaRPr lang="ja-JP" altLang="en-US" sz="1600" dirty="0">
              <a:solidFill>
                <a:prstClr val="black"/>
              </a:solidFill>
              <a:latin typeface="メイリオ" pitchFamily="50" charset="-128"/>
              <a:ea typeface="メイリオ" pitchFamily="50" charset="-128"/>
            </a:endParaRPr>
          </a:p>
        </p:txBody>
      </p:sp>
      <p:sp>
        <p:nvSpPr>
          <p:cNvPr id="9" name="テキスト ボックス 8"/>
          <p:cNvSpPr txBox="1"/>
          <p:nvPr/>
        </p:nvSpPr>
        <p:spPr>
          <a:xfrm>
            <a:off x="818543" y="1628800"/>
            <a:ext cx="7878875" cy="369332"/>
          </a:xfrm>
          <a:prstGeom prst="rect">
            <a:avLst/>
          </a:prstGeom>
          <a:noFill/>
        </p:spPr>
        <p:txBody>
          <a:bodyPr wrap="square" rtlCol="0">
            <a:spAutoFit/>
          </a:bodyPr>
          <a:lstStyle/>
          <a:p>
            <a:r>
              <a:rPr lang="en-US" altLang="ja-JP" sz="900" dirty="0" smtClean="0">
                <a:solidFill>
                  <a:prstClr val="black"/>
                </a:solidFill>
              </a:rPr>
              <a:t>※</a:t>
            </a:r>
            <a:r>
              <a:rPr lang="ja-JP" altLang="en-US" sz="900" dirty="0" smtClean="0">
                <a:solidFill>
                  <a:prstClr val="black"/>
                </a:solidFill>
              </a:rPr>
              <a:t>端数処理の関係により合計は一致しない。</a:t>
            </a:r>
            <a:endParaRPr lang="en-US" altLang="ja-JP" sz="900" dirty="0" smtClean="0">
              <a:solidFill>
                <a:prstClr val="black"/>
              </a:solidFill>
            </a:endParaRPr>
          </a:p>
          <a:p>
            <a:r>
              <a:rPr lang="en-US" altLang="ja-JP" sz="900" dirty="0" smtClean="0">
                <a:solidFill>
                  <a:prstClr val="black"/>
                </a:solidFill>
              </a:rPr>
              <a:t>※</a:t>
            </a:r>
            <a:r>
              <a:rPr lang="ja-JP" altLang="en-US" sz="900" dirty="0" smtClean="0">
                <a:solidFill>
                  <a:prstClr val="black"/>
                </a:solidFill>
              </a:rPr>
              <a:t>介護老人保健施設等には、介護療養型医療施設が含まれている。</a:t>
            </a:r>
            <a:endParaRPr lang="ja-JP" altLang="en-US" sz="900" dirty="0">
              <a:solidFill>
                <a:prstClr val="black"/>
              </a:solidFill>
            </a:endParaRPr>
          </a:p>
        </p:txBody>
      </p:sp>
      <p:sp>
        <p:nvSpPr>
          <p:cNvPr id="10" name="スライド番号プレースホルダー 4"/>
          <p:cNvSpPr txBox="1">
            <a:spLocks/>
          </p:cNvSpPr>
          <p:nvPr/>
        </p:nvSpPr>
        <p:spPr>
          <a:xfrm>
            <a:off x="9307813" y="6525344"/>
            <a:ext cx="576064" cy="311523"/>
          </a:xfrm>
          <a:prstGeom prst="rect">
            <a:avLst/>
          </a:prstGeom>
          <a:solidFill>
            <a:schemeClr val="bg1">
              <a:alpha val="58000"/>
            </a:schemeClr>
          </a:solid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cs typeface="Arial" panose="020B0604020202020204" pitchFamily="34" charset="0"/>
              </a:rPr>
              <a:t>26</a:t>
            </a:r>
            <a:endParaRPr kumimoji="0" lang="ja-JP" altLang="en-US" sz="2400" kern="0" dirty="0">
              <a:solidFill>
                <a:sysClr val="windowText" lastClr="000000"/>
              </a:solidFill>
              <a:cs typeface="Arial" panose="020B0604020202020204" pitchFamily="34" charset="0"/>
            </a:endParaRPr>
          </a:p>
        </p:txBody>
      </p:sp>
    </p:spTree>
    <p:extLst>
      <p:ext uri="{BB962C8B-B14F-4D97-AF65-F5344CB8AC3E}">
        <p14:creationId xmlns:p14="http://schemas.microsoft.com/office/powerpoint/2010/main" val="2186097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p:cNvGraphicFramePr>
            <a:graphicFrameLocks noChangeAspect="1"/>
          </p:cNvGraphicFramePr>
          <p:nvPr>
            <p:extLst>
              <p:ext uri="{D42A27DB-BD31-4B8C-83A1-F6EECF244321}">
                <p14:modId xmlns:p14="http://schemas.microsoft.com/office/powerpoint/2010/main" val="3841031529"/>
              </p:ext>
            </p:extLst>
          </p:nvPr>
        </p:nvGraphicFramePr>
        <p:xfrm>
          <a:off x="212165" y="3068961"/>
          <a:ext cx="9577376" cy="2016447"/>
        </p:xfrm>
        <a:graphic>
          <a:graphicData uri="http://schemas.openxmlformats.org/presentationml/2006/ole">
            <mc:AlternateContent xmlns:mc="http://schemas.openxmlformats.org/markup-compatibility/2006">
              <mc:Choice xmlns:v="urn:schemas-microsoft-com:vml" Requires="v">
                <p:oleObj spid="_x0000_s16417" name="ワークシート" r:id="rId4" imgW="7496258" imgH="2095494" progId="Excel.Sheet.8">
                  <p:embed/>
                </p:oleObj>
              </mc:Choice>
              <mc:Fallback>
                <p:oleObj name="ワークシート" r:id="rId4" imgW="7496258" imgH="2095494" progId="Excel.Sheet.8">
                  <p:embed/>
                  <p:pic>
                    <p:nvPicPr>
                      <p:cNvPr id="0" name=""/>
                      <p:cNvPicPr>
                        <a:picLocks noChangeAspect="1" noChangeArrowheads="1"/>
                      </p:cNvPicPr>
                      <p:nvPr/>
                    </p:nvPicPr>
                    <p:blipFill>
                      <a:blip r:embed="rId5"/>
                      <a:srcRect/>
                      <a:stretch>
                        <a:fillRect/>
                      </a:stretch>
                    </p:blipFill>
                    <p:spPr bwMode="auto">
                      <a:xfrm>
                        <a:off x="212165" y="3068961"/>
                        <a:ext cx="9577376" cy="2016447"/>
                      </a:xfrm>
                      <a:prstGeom prst="rect">
                        <a:avLst/>
                      </a:prstGeom>
                      <a:noFill/>
                      <a:ln>
                        <a:noFill/>
                      </a:ln>
                    </p:spPr>
                  </p:pic>
                </p:oleObj>
              </mc:Fallback>
            </mc:AlternateContent>
          </a:graphicData>
        </a:graphic>
      </p:graphicFrame>
      <p:sp>
        <p:nvSpPr>
          <p:cNvPr id="7" name="正方形/長方形 6"/>
          <p:cNvSpPr/>
          <p:nvPr/>
        </p:nvSpPr>
        <p:spPr>
          <a:xfrm>
            <a:off x="116465" y="5229200"/>
            <a:ext cx="600666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（出典）介護保険総合データベース（平成</a:t>
            </a:r>
            <a:r>
              <a:rPr kumimoji="1" lang="en-US" altLang="ja-JP" sz="1400" dirty="0" smtClean="0">
                <a:solidFill>
                  <a:schemeClr val="tx1"/>
                </a:solidFill>
              </a:rPr>
              <a:t>25</a:t>
            </a:r>
            <a:r>
              <a:rPr kumimoji="1" lang="ja-JP" altLang="en-US" sz="1400" dirty="0" smtClean="0">
                <a:solidFill>
                  <a:schemeClr val="tx1"/>
                </a:solidFill>
              </a:rPr>
              <a:t>年</a:t>
            </a:r>
            <a:r>
              <a:rPr kumimoji="1" lang="en-US" altLang="ja-JP" sz="1400" dirty="0" smtClean="0">
                <a:solidFill>
                  <a:schemeClr val="tx1"/>
                </a:solidFill>
              </a:rPr>
              <a:t>8</a:t>
            </a:r>
            <a:r>
              <a:rPr kumimoji="1" lang="ja-JP" altLang="en-US" sz="1400" dirty="0" smtClean="0">
                <a:solidFill>
                  <a:schemeClr val="tx1"/>
                </a:solidFill>
              </a:rPr>
              <a:t>月</a:t>
            </a:r>
            <a:r>
              <a:rPr kumimoji="1" lang="en-US" altLang="ja-JP" sz="1400" dirty="0" smtClean="0">
                <a:solidFill>
                  <a:schemeClr val="tx1"/>
                </a:solidFill>
              </a:rPr>
              <a:t>15</a:t>
            </a:r>
            <a:r>
              <a:rPr kumimoji="1" lang="ja-JP" altLang="en-US" sz="1400" dirty="0" smtClean="0">
                <a:solidFill>
                  <a:schemeClr val="tx1"/>
                </a:solidFill>
              </a:rPr>
              <a:t>日集計時点）</a:t>
            </a:r>
            <a:endParaRPr kumimoji="1" lang="ja-JP" altLang="en-US" sz="1400" dirty="0">
              <a:solidFill>
                <a:schemeClr val="tx1"/>
              </a:solidFill>
            </a:endParaRPr>
          </a:p>
        </p:txBody>
      </p:sp>
      <p:sp>
        <p:nvSpPr>
          <p:cNvPr id="8" name="正方形/長方形 7"/>
          <p:cNvSpPr/>
          <p:nvPr/>
        </p:nvSpPr>
        <p:spPr>
          <a:xfrm>
            <a:off x="662523" y="5571840"/>
            <a:ext cx="8736971" cy="6654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prstClr val="black"/>
                </a:solidFill>
                <a:latin typeface="ＭＳ ゴシック" pitchFamily="49" charset="-128"/>
                <a:ea typeface="ＭＳ ゴシック" pitchFamily="49" charset="-128"/>
              </a:rPr>
              <a:t>（注</a:t>
            </a:r>
            <a:r>
              <a:rPr lang="ja-JP" altLang="en-US" sz="1400" dirty="0" smtClean="0">
                <a:solidFill>
                  <a:prstClr val="black"/>
                </a:solidFill>
                <a:latin typeface="ＭＳ ゴシック" pitchFamily="49" charset="-128"/>
                <a:ea typeface="ＭＳ ゴシック" pitchFamily="49" charset="-128"/>
              </a:rPr>
              <a:t>）平成</a:t>
            </a:r>
            <a:r>
              <a:rPr lang="en-US" altLang="ja-JP" sz="1400" dirty="0" smtClean="0">
                <a:solidFill>
                  <a:prstClr val="black"/>
                </a:solidFill>
                <a:latin typeface="ＭＳ ゴシック" pitchFamily="49" charset="-128"/>
                <a:ea typeface="ＭＳ ゴシック" pitchFamily="49" charset="-128"/>
              </a:rPr>
              <a:t>24</a:t>
            </a:r>
            <a:r>
              <a:rPr lang="ja-JP" altLang="en-US" sz="1400" dirty="0" smtClean="0">
                <a:solidFill>
                  <a:prstClr val="black"/>
                </a:solidFill>
                <a:latin typeface="ＭＳ ゴシック" pitchFamily="49" charset="-128"/>
                <a:ea typeface="ＭＳ ゴシック" pitchFamily="49" charset="-128"/>
              </a:rPr>
              <a:t>年度末における要支援・要介護認定結果を平成</a:t>
            </a:r>
            <a:r>
              <a:rPr lang="en-US" altLang="ja-JP" sz="1400" dirty="0" smtClean="0">
                <a:solidFill>
                  <a:prstClr val="black"/>
                </a:solidFill>
                <a:latin typeface="ＭＳ ゴシック" pitchFamily="49" charset="-128"/>
                <a:ea typeface="ＭＳ ゴシック" pitchFamily="49" charset="-128"/>
              </a:rPr>
              <a:t>25</a:t>
            </a:r>
            <a:r>
              <a:rPr lang="ja-JP" altLang="en-US" sz="1400" dirty="0" smtClean="0">
                <a:solidFill>
                  <a:prstClr val="black"/>
                </a:solidFill>
                <a:latin typeface="ＭＳ ゴシック" pitchFamily="49" charset="-128"/>
                <a:ea typeface="ＭＳ ゴシック" pitchFamily="49" charset="-128"/>
              </a:rPr>
              <a:t>年</a:t>
            </a:r>
            <a:r>
              <a:rPr lang="en-US" altLang="ja-JP" sz="1400" dirty="0" smtClean="0">
                <a:solidFill>
                  <a:prstClr val="black"/>
                </a:solidFill>
                <a:latin typeface="ＭＳ ゴシック" pitchFamily="49" charset="-128"/>
                <a:ea typeface="ＭＳ ゴシック" pitchFamily="49" charset="-128"/>
              </a:rPr>
              <a:t>8</a:t>
            </a:r>
            <a:r>
              <a:rPr lang="ja-JP" altLang="en-US" sz="1400" dirty="0" smtClean="0">
                <a:solidFill>
                  <a:prstClr val="black"/>
                </a:solidFill>
                <a:latin typeface="ＭＳ ゴシック" pitchFamily="49" charset="-128"/>
                <a:ea typeface="ＭＳ ゴシック" pitchFamily="49" charset="-128"/>
              </a:rPr>
              <a:t>月</a:t>
            </a:r>
            <a:r>
              <a:rPr lang="en-US" altLang="ja-JP" sz="1400" dirty="0" smtClean="0">
                <a:solidFill>
                  <a:prstClr val="black"/>
                </a:solidFill>
                <a:latin typeface="ＭＳ ゴシック" pitchFamily="49" charset="-128"/>
                <a:ea typeface="ＭＳ ゴシック" pitchFamily="49" charset="-128"/>
              </a:rPr>
              <a:t>15</a:t>
            </a:r>
            <a:r>
              <a:rPr lang="ja-JP" altLang="en-US" sz="1400" dirty="0" smtClean="0">
                <a:solidFill>
                  <a:prstClr val="black"/>
                </a:solidFill>
                <a:latin typeface="ＭＳ ゴシック" pitchFamily="49" charset="-128"/>
                <a:ea typeface="ＭＳ ゴシック" pitchFamily="49" charset="-128"/>
              </a:rPr>
              <a:t>日時点で集計したもの。</a:t>
            </a:r>
            <a:endParaRPr lang="en-US" altLang="ja-JP" sz="1400" dirty="0" smtClean="0">
              <a:solidFill>
                <a:prstClr val="black"/>
              </a:solidFill>
              <a:latin typeface="ＭＳ ゴシック" pitchFamily="49" charset="-128"/>
              <a:ea typeface="ＭＳ ゴシック" pitchFamily="49" charset="-128"/>
            </a:endParaRPr>
          </a:p>
          <a:p>
            <a:r>
              <a:rPr lang="ja-JP" altLang="en-US" sz="1400" dirty="0">
                <a:solidFill>
                  <a:prstClr val="black"/>
                </a:solidFill>
                <a:latin typeface="ＭＳ ゴシック" pitchFamily="49" charset="-128"/>
                <a:ea typeface="ＭＳ ゴシック" pitchFamily="49" charset="-128"/>
              </a:rPr>
              <a:t>　</a:t>
            </a:r>
            <a:r>
              <a:rPr lang="ja-JP" altLang="en-US" sz="1400" dirty="0" smtClean="0">
                <a:solidFill>
                  <a:prstClr val="black"/>
                </a:solidFill>
                <a:latin typeface="ＭＳ ゴシック" pitchFamily="49" charset="-128"/>
                <a:ea typeface="ＭＳ ゴシック" pitchFamily="49" charset="-128"/>
              </a:rPr>
              <a:t>　</a:t>
            </a:r>
            <a:r>
              <a:rPr lang="ja-JP" altLang="en-US" sz="1400" dirty="0">
                <a:solidFill>
                  <a:prstClr val="black"/>
                </a:solidFill>
                <a:latin typeface="ＭＳ ゴシック" pitchFamily="49" charset="-128"/>
                <a:ea typeface="ＭＳ ゴシック" pitchFamily="49" charset="-128"/>
              </a:rPr>
              <a:t> （</a:t>
            </a:r>
            <a:r>
              <a:rPr lang="en-US" altLang="ja-JP" sz="1400" dirty="0">
                <a:solidFill>
                  <a:schemeClr val="tx1"/>
                </a:solidFill>
                <a:latin typeface="ＭＳ ゴシック" pitchFamily="49" charset="-128"/>
                <a:ea typeface="ＭＳ ゴシック" pitchFamily="49" charset="-128"/>
              </a:rPr>
              <a:t>1,580</a:t>
            </a:r>
            <a:r>
              <a:rPr lang="ja-JP" altLang="en-US" sz="1400" dirty="0" smtClean="0">
                <a:solidFill>
                  <a:schemeClr val="tx1"/>
                </a:solidFill>
                <a:latin typeface="ＭＳ ゴシック" pitchFamily="49" charset="-128"/>
                <a:ea typeface="ＭＳ ゴシック" pitchFamily="49" charset="-128"/>
              </a:rPr>
              <a:t>保険者中</a:t>
            </a:r>
            <a:r>
              <a:rPr lang="en-US" altLang="ja-JP" sz="1400" dirty="0">
                <a:solidFill>
                  <a:schemeClr val="tx1"/>
                </a:solidFill>
                <a:latin typeface="ＭＳ ゴシック" pitchFamily="49" charset="-128"/>
                <a:ea typeface="ＭＳ ゴシック" pitchFamily="49" charset="-128"/>
              </a:rPr>
              <a:t>1,417</a:t>
            </a:r>
            <a:r>
              <a:rPr lang="ja-JP" altLang="en-US" sz="1400" dirty="0">
                <a:solidFill>
                  <a:schemeClr val="tx1"/>
                </a:solidFill>
                <a:latin typeface="ＭＳ ゴシック" pitchFamily="49" charset="-128"/>
                <a:ea typeface="ＭＳ ゴシック" pitchFamily="49" charset="-128"/>
              </a:rPr>
              <a:t>保険者から</a:t>
            </a:r>
            <a:r>
              <a:rPr lang="ja-JP" altLang="en-US" sz="1400" dirty="0" smtClean="0">
                <a:solidFill>
                  <a:prstClr val="black"/>
                </a:solidFill>
                <a:latin typeface="ＭＳ ゴシック" pitchFamily="49" charset="-128"/>
                <a:ea typeface="ＭＳ ゴシック" pitchFamily="49" charset="-128"/>
              </a:rPr>
              <a:t>国に</a:t>
            </a:r>
            <a:r>
              <a:rPr lang="ja-JP" altLang="en-US" sz="1400" dirty="0">
                <a:solidFill>
                  <a:prstClr val="black"/>
                </a:solidFill>
                <a:latin typeface="ＭＳ ゴシック" pitchFamily="49" charset="-128"/>
                <a:ea typeface="ＭＳ ゴシック" pitchFamily="49" charset="-128"/>
              </a:rPr>
              <a:t>報告されたもの）</a:t>
            </a:r>
            <a:endParaRPr lang="en-US" altLang="ja-JP" sz="1400" dirty="0" smtClean="0">
              <a:solidFill>
                <a:prstClr val="black"/>
              </a:solidFill>
              <a:latin typeface="ＭＳ ゴシック" pitchFamily="49" charset="-128"/>
              <a:ea typeface="ＭＳ ゴシック" pitchFamily="49" charset="-128"/>
            </a:endParaRPr>
          </a:p>
        </p:txBody>
      </p:sp>
      <p:sp>
        <p:nvSpPr>
          <p:cNvPr id="6" name="正方形/長方形 5"/>
          <p:cNvSpPr/>
          <p:nvPr/>
        </p:nvSpPr>
        <p:spPr>
          <a:xfrm>
            <a:off x="-1" y="272842"/>
            <a:ext cx="9693841" cy="677108"/>
          </a:xfrm>
          <a:prstGeom prst="rect">
            <a:avLst/>
          </a:prstGeom>
        </p:spPr>
        <p:txBody>
          <a:bodyPr wrap="square">
            <a:spAutoFit/>
          </a:bodyPr>
          <a:lstStyle/>
          <a:p>
            <a:pPr marL="990600" indent="-990600"/>
            <a:r>
              <a:rPr lang="ja-JP" altLang="en-US" sz="1900" dirty="0" smtClean="0">
                <a:latin typeface="ＭＳ ゴシック" pitchFamily="49" charset="-128"/>
                <a:ea typeface="ＭＳ ゴシック" pitchFamily="49" charset="-128"/>
                <a:cs typeface="メイリオ" pitchFamily="50" charset="-128"/>
              </a:rPr>
              <a:t>（参考）６５歳</a:t>
            </a:r>
            <a:r>
              <a:rPr lang="ja-JP" altLang="en-US" sz="1900" dirty="0">
                <a:latin typeface="ＭＳ ゴシック" pitchFamily="49" charset="-128"/>
                <a:ea typeface="ＭＳ ゴシック" pitchFamily="49" charset="-128"/>
                <a:cs typeface="メイリオ" pitchFamily="50" charset="-128"/>
              </a:rPr>
              <a:t>以上の要支援・要介護</a:t>
            </a:r>
            <a:r>
              <a:rPr lang="ja-JP" altLang="en-US" sz="1900" dirty="0" smtClean="0">
                <a:latin typeface="ＭＳ ゴシック" pitchFamily="49" charset="-128"/>
                <a:ea typeface="ＭＳ ゴシック" pitchFamily="49" charset="-128"/>
                <a:cs typeface="メイリオ" pitchFamily="50" charset="-128"/>
              </a:rPr>
              <a:t>認定者のうち、</a:t>
            </a:r>
            <a:r>
              <a:rPr lang="ja-JP" altLang="en-US" sz="1900" dirty="0">
                <a:latin typeface="ＭＳ ゴシック" pitchFamily="49" charset="-128"/>
                <a:ea typeface="ＭＳ ゴシック" pitchFamily="49" charset="-128"/>
                <a:cs typeface="メイリオ" pitchFamily="50" charset="-128"/>
              </a:rPr>
              <a:t>一次判定時の</a:t>
            </a:r>
            <a:r>
              <a:rPr lang="ja-JP" altLang="en-US" sz="1900" dirty="0" smtClean="0">
                <a:latin typeface="ＭＳ ゴシック" pitchFamily="49" charset="-128"/>
                <a:ea typeface="ＭＳ ゴシック" pitchFamily="49" charset="-128"/>
                <a:cs typeface="メイリオ" pitchFamily="50" charset="-128"/>
              </a:rPr>
              <a:t>認定調査結果</a:t>
            </a:r>
            <a:r>
              <a:rPr lang="ja-JP" altLang="en-US" sz="1900" dirty="0">
                <a:latin typeface="ＭＳ ゴシック" pitchFamily="49" charset="-128"/>
                <a:ea typeface="ＭＳ ゴシック" pitchFamily="49" charset="-128"/>
                <a:cs typeface="メイリオ" pitchFamily="50" charset="-128"/>
              </a:rPr>
              <a:t>に</a:t>
            </a:r>
            <a:r>
              <a:rPr lang="ja-JP" altLang="en-US" sz="1900" dirty="0" smtClean="0">
                <a:latin typeface="ＭＳ ゴシック" pitchFamily="49" charset="-128"/>
                <a:ea typeface="ＭＳ ゴシック" pitchFamily="49" charset="-128"/>
                <a:cs typeface="メイリオ" pitchFamily="50" charset="-128"/>
              </a:rPr>
              <a:t>おける認知症</a:t>
            </a:r>
            <a:r>
              <a:rPr lang="ja-JP" altLang="en-US" sz="1900" dirty="0">
                <a:latin typeface="ＭＳ ゴシック" pitchFamily="49" charset="-128"/>
                <a:ea typeface="ＭＳ ゴシック" pitchFamily="49" charset="-128"/>
                <a:cs typeface="メイリオ" pitchFamily="50" charset="-128"/>
              </a:rPr>
              <a:t>高齢者の日常生活</a:t>
            </a:r>
            <a:r>
              <a:rPr lang="ja-JP" altLang="en-US" sz="1900" dirty="0" smtClean="0">
                <a:latin typeface="ＭＳ ゴシック" pitchFamily="49" charset="-128"/>
                <a:ea typeface="ＭＳ ゴシック" pitchFamily="49" charset="-128"/>
                <a:cs typeface="メイリオ" pitchFamily="50" charset="-128"/>
              </a:rPr>
              <a:t>自立度</a:t>
            </a:r>
            <a:r>
              <a:rPr lang="en-US" altLang="ja-JP" sz="1900" dirty="0" smtClean="0">
                <a:latin typeface="ＭＳ ゴシック" pitchFamily="49" charset="-128"/>
                <a:ea typeface="ＭＳ ゴシック" pitchFamily="49" charset="-128"/>
                <a:cs typeface="メイリオ" pitchFamily="50" charset="-128"/>
              </a:rPr>
              <a:t>Ⅱ</a:t>
            </a:r>
            <a:r>
              <a:rPr lang="ja-JP" altLang="en-US" sz="1900" dirty="0" smtClean="0">
                <a:latin typeface="ＭＳ ゴシック" pitchFamily="49" charset="-128"/>
                <a:ea typeface="ＭＳ ゴシック" pitchFamily="49" charset="-128"/>
                <a:cs typeface="メイリオ" pitchFamily="50" charset="-128"/>
              </a:rPr>
              <a:t>以上の者の割合</a:t>
            </a:r>
            <a:endParaRPr lang="ja-JP" altLang="en-US" sz="1900" dirty="0">
              <a:latin typeface="ＭＳ ゴシック" pitchFamily="49" charset="-128"/>
              <a:ea typeface="ＭＳ ゴシック" pitchFamily="49" charset="-128"/>
              <a:cs typeface="メイリオ" pitchFamily="50" charset="-128"/>
            </a:endParaRPr>
          </a:p>
        </p:txBody>
      </p:sp>
      <p:sp>
        <p:nvSpPr>
          <p:cNvPr id="2" name="テキスト ボックス 1"/>
          <p:cNvSpPr txBox="1"/>
          <p:nvPr/>
        </p:nvSpPr>
        <p:spPr>
          <a:xfrm>
            <a:off x="212165" y="1196752"/>
            <a:ext cx="9577376" cy="1600438"/>
          </a:xfrm>
          <a:prstGeom prst="rect">
            <a:avLst/>
          </a:prstGeom>
          <a:noFill/>
          <a:ln w="6350">
            <a:solidFill>
              <a:schemeClr val="tx1"/>
            </a:solidFill>
            <a:prstDash val="dash"/>
          </a:ln>
        </p:spPr>
        <p:txBody>
          <a:bodyPr wrap="square" rtlCol="0">
            <a:spAutoFit/>
          </a:bodyPr>
          <a:lstStyle/>
          <a:p>
            <a:pPr marL="177800" indent="-177800" algn="just"/>
            <a:r>
              <a:rPr lang="ja-JP" altLang="en-US" sz="1400" dirty="0" smtClean="0">
                <a:solidFill>
                  <a:prstClr val="black"/>
                </a:solidFill>
                <a:latin typeface="ＭＳ ゴシック" pitchFamily="49" charset="-128"/>
                <a:ea typeface="ＭＳ ゴシック" pitchFamily="49" charset="-128"/>
              </a:rPr>
              <a:t>○　</a:t>
            </a:r>
            <a:r>
              <a:rPr lang="ja-JP" altLang="en-US" sz="1400" dirty="0" smtClean="0">
                <a:latin typeface="ＭＳ ゴシック" pitchFamily="49" charset="-128"/>
                <a:ea typeface="ＭＳ ゴシック" pitchFamily="49" charset="-128"/>
              </a:rPr>
              <a:t>二次</a:t>
            </a:r>
            <a:r>
              <a:rPr lang="ja-JP" altLang="en-US" sz="1400" dirty="0">
                <a:latin typeface="ＭＳ ゴシック" pitchFamily="49" charset="-128"/>
                <a:ea typeface="ＭＳ ゴシック" pitchFamily="49" charset="-128"/>
              </a:rPr>
              <a:t>判定における要支援２と要介護１の判定では、認知症高齢者の日常生活</a:t>
            </a:r>
            <a:r>
              <a:rPr lang="ja-JP" altLang="en-US" sz="1400" dirty="0" smtClean="0">
                <a:latin typeface="ＭＳ ゴシック" pitchFamily="49" charset="-128"/>
                <a:ea typeface="ＭＳ ゴシック" pitchFamily="49" charset="-128"/>
              </a:rPr>
              <a:t>自立度</a:t>
            </a:r>
            <a:r>
              <a:rPr lang="en-US" altLang="ja-JP" sz="1400" dirty="0">
                <a:latin typeface="ＭＳ ゴシック" pitchFamily="49" charset="-128"/>
                <a:ea typeface="ＭＳ ゴシック" pitchFamily="49" charset="-128"/>
              </a:rPr>
              <a:t>Ⅱ</a:t>
            </a:r>
            <a:r>
              <a:rPr lang="ja-JP" altLang="en-US" sz="1400" dirty="0">
                <a:latin typeface="ＭＳ ゴシック" pitchFamily="49" charset="-128"/>
                <a:ea typeface="ＭＳ ゴシック" pitchFamily="49" charset="-128"/>
              </a:rPr>
              <a:t>以上は</a:t>
            </a:r>
            <a:r>
              <a:rPr lang="ja-JP" altLang="en-US" sz="1400" dirty="0" smtClean="0">
                <a:latin typeface="ＭＳ ゴシック" pitchFamily="49" charset="-128"/>
                <a:ea typeface="ＭＳ ゴシック" pitchFamily="49" charset="-128"/>
              </a:rPr>
              <a:t>、要介護</a:t>
            </a:r>
            <a:r>
              <a:rPr lang="ja-JP" altLang="en-US" sz="1400" dirty="0">
                <a:latin typeface="ＭＳ ゴシック" pitchFamily="49" charset="-128"/>
                <a:ea typeface="ＭＳ ゴシック" pitchFamily="49" charset="-128"/>
              </a:rPr>
              <a:t>１と</a:t>
            </a:r>
            <a:r>
              <a:rPr lang="ja-JP" altLang="en-US" sz="1400" dirty="0" smtClean="0">
                <a:latin typeface="ＭＳ ゴシック" pitchFamily="49" charset="-128"/>
                <a:ea typeface="ＭＳ ゴシック" pitchFamily="49" charset="-128"/>
              </a:rPr>
              <a:t>判定</a:t>
            </a:r>
            <a:r>
              <a:rPr lang="ja-JP" altLang="en-US" sz="1400" dirty="0">
                <a:latin typeface="ＭＳ ゴシック" pitchFamily="49" charset="-128"/>
                <a:ea typeface="ＭＳ ゴシック" pitchFamily="49" charset="-128"/>
              </a:rPr>
              <a:t>することとされて</a:t>
            </a:r>
            <a:r>
              <a:rPr lang="ja-JP" altLang="en-US" sz="1400" dirty="0" smtClean="0">
                <a:latin typeface="ＭＳ ゴシック" pitchFamily="49" charset="-128"/>
                <a:ea typeface="ＭＳ ゴシック" pitchFamily="49" charset="-128"/>
              </a:rPr>
              <a:t>おり、理論的には要支援２で自立度</a:t>
            </a:r>
            <a:r>
              <a:rPr lang="en-US" altLang="ja-JP" sz="1400" dirty="0" smtClean="0">
                <a:latin typeface="ＭＳ ゴシック" pitchFamily="49" charset="-128"/>
                <a:ea typeface="ＭＳ ゴシック" pitchFamily="49" charset="-128"/>
              </a:rPr>
              <a:t>Ⅱ</a:t>
            </a:r>
            <a:r>
              <a:rPr lang="ja-JP" altLang="en-US" sz="1400" dirty="0" smtClean="0">
                <a:latin typeface="ＭＳ ゴシック" pitchFamily="49" charset="-128"/>
                <a:ea typeface="ＭＳ ゴシック" pitchFamily="49" charset="-128"/>
              </a:rPr>
              <a:t>以上は存在しない。</a:t>
            </a:r>
            <a:endParaRPr lang="en-US" altLang="ja-JP" sz="1400" dirty="0" smtClean="0">
              <a:latin typeface="ＭＳ ゴシック" pitchFamily="49" charset="-128"/>
              <a:ea typeface="ＭＳ ゴシック" pitchFamily="49" charset="-128"/>
            </a:endParaRPr>
          </a:p>
          <a:p>
            <a:pPr marL="177800" indent="-177800" algn="just"/>
            <a:endParaRPr lang="en-US" altLang="ja-JP" sz="1400" dirty="0" smtClean="0">
              <a:latin typeface="ＭＳ ゴシック" pitchFamily="49" charset="-128"/>
              <a:ea typeface="ＭＳ ゴシック" pitchFamily="49" charset="-128"/>
            </a:endParaRPr>
          </a:p>
          <a:p>
            <a:pPr marL="177800" indent="-177800" algn="just"/>
            <a:r>
              <a:rPr lang="ja-JP" altLang="en-US" sz="1400" dirty="0" smtClean="0">
                <a:solidFill>
                  <a:prstClr val="black"/>
                </a:solidFill>
                <a:latin typeface="ＭＳ ゴシック" pitchFamily="49" charset="-128"/>
                <a:ea typeface="ＭＳ ゴシック" pitchFamily="49" charset="-128"/>
              </a:rPr>
              <a:t>○　二次判定時に介護認定審査会が判断した自立度自体は記録されていない。また、</a:t>
            </a:r>
            <a:r>
              <a:rPr lang="ja-JP" altLang="en-US" sz="1400" dirty="0">
                <a:solidFill>
                  <a:prstClr val="black"/>
                </a:solidFill>
                <a:latin typeface="ＭＳ ゴシック" pitchFamily="49" charset="-128"/>
                <a:ea typeface="ＭＳ ゴシック" pitchFamily="49" charset="-128"/>
              </a:rPr>
              <a:t>二次判定</a:t>
            </a:r>
            <a:r>
              <a:rPr lang="ja-JP" altLang="en-US" sz="1400" dirty="0" smtClean="0">
                <a:solidFill>
                  <a:prstClr val="black"/>
                </a:solidFill>
                <a:latin typeface="ＭＳ ゴシック" pitchFamily="49" charset="-128"/>
                <a:ea typeface="ＭＳ ゴシック" pitchFamily="49" charset="-128"/>
              </a:rPr>
              <a:t>における</a:t>
            </a:r>
            <a:r>
              <a:rPr lang="ja-JP" altLang="en-US" sz="1400" dirty="0">
                <a:solidFill>
                  <a:prstClr val="black"/>
                </a:solidFill>
                <a:latin typeface="ＭＳ ゴシック" pitchFamily="49" charset="-128"/>
                <a:ea typeface="ＭＳ ゴシック" pitchFamily="49" charset="-128"/>
              </a:rPr>
              <a:t>要支援２と要介護１以外の判定では、自立度の判定をすることになって</a:t>
            </a:r>
            <a:r>
              <a:rPr lang="ja-JP" altLang="en-US" sz="1400" dirty="0" smtClean="0">
                <a:solidFill>
                  <a:prstClr val="black"/>
                </a:solidFill>
                <a:latin typeface="ＭＳ ゴシック" pitchFamily="49" charset="-128"/>
                <a:ea typeface="ＭＳ ゴシック" pitchFamily="49" charset="-128"/>
              </a:rPr>
              <a:t>いない。</a:t>
            </a:r>
            <a:endParaRPr lang="en-US" altLang="ja-JP" sz="1400" dirty="0" smtClean="0">
              <a:solidFill>
                <a:prstClr val="black"/>
              </a:solidFill>
              <a:latin typeface="ＭＳ ゴシック" pitchFamily="49" charset="-128"/>
              <a:ea typeface="ＭＳ ゴシック" pitchFamily="49" charset="-128"/>
            </a:endParaRPr>
          </a:p>
          <a:p>
            <a:pPr marL="177800" indent="-177800" algn="just"/>
            <a:endParaRPr lang="en-US" altLang="ja-JP" sz="1400" dirty="0">
              <a:solidFill>
                <a:prstClr val="black"/>
              </a:solidFill>
              <a:latin typeface="ＭＳ ゴシック" pitchFamily="49" charset="-128"/>
              <a:ea typeface="ＭＳ ゴシック" pitchFamily="49" charset="-128"/>
            </a:endParaRPr>
          </a:p>
          <a:p>
            <a:r>
              <a:rPr lang="ja-JP" altLang="en-US" sz="1400" dirty="0">
                <a:solidFill>
                  <a:prstClr val="black"/>
                </a:solidFill>
                <a:latin typeface="ＭＳ ゴシック" pitchFamily="49" charset="-128"/>
                <a:ea typeface="ＭＳ ゴシック" pitchFamily="49" charset="-128"/>
              </a:rPr>
              <a:t>○　このため、参考値として、一次判定時の認定調査結果における自立度について集計した</a:t>
            </a:r>
            <a:r>
              <a:rPr lang="ja-JP" altLang="en-US" sz="1400" dirty="0" smtClean="0">
                <a:solidFill>
                  <a:prstClr val="black"/>
                </a:solidFill>
                <a:latin typeface="ＭＳ ゴシック" pitchFamily="49" charset="-128"/>
                <a:ea typeface="ＭＳ ゴシック" pitchFamily="49" charset="-128"/>
              </a:rPr>
              <a:t>もので</a:t>
            </a:r>
            <a:r>
              <a:rPr lang="ja-JP" altLang="en-US" sz="1400" dirty="0">
                <a:solidFill>
                  <a:prstClr val="black"/>
                </a:solidFill>
                <a:latin typeface="ＭＳ ゴシック" pitchFamily="49" charset="-128"/>
                <a:ea typeface="ＭＳ ゴシック" pitchFamily="49" charset="-128"/>
              </a:rPr>
              <a:t>ある</a:t>
            </a:r>
            <a:r>
              <a:rPr lang="ja-JP" altLang="en-US" sz="1400" dirty="0" smtClean="0">
                <a:solidFill>
                  <a:prstClr val="black"/>
                </a:solidFill>
                <a:latin typeface="ＭＳ ゴシック" pitchFamily="49" charset="-128"/>
                <a:ea typeface="ＭＳ ゴシック" pitchFamily="49" charset="-128"/>
              </a:rPr>
              <a:t>。</a:t>
            </a:r>
            <a:endParaRPr lang="ja-JP" altLang="en-US" sz="1400" dirty="0"/>
          </a:p>
        </p:txBody>
      </p:sp>
      <p:sp>
        <p:nvSpPr>
          <p:cNvPr id="10" name="スライド番号プレースホルダー 4"/>
          <p:cNvSpPr txBox="1">
            <a:spLocks/>
          </p:cNvSpPr>
          <p:nvPr/>
        </p:nvSpPr>
        <p:spPr>
          <a:xfrm>
            <a:off x="9273480" y="6453336"/>
            <a:ext cx="576064" cy="311523"/>
          </a:xfrm>
          <a:prstGeom prst="rect">
            <a:avLst/>
          </a:prstGeom>
          <a:solidFill>
            <a:schemeClr val="bg1">
              <a:alpha val="58000"/>
            </a:schemeClr>
          </a:solidFill>
        </p:spPr>
        <p:txBody>
          <a:bodyPr vert="horz" lIns="91440" tIns="45720" rIns="91440" bIns="45720" rtlCol="0" anchor="ctr"/>
          <a:lstStyle>
            <a:defPPr>
              <a:defRPr lang="ja-JP"/>
            </a:defPPr>
            <a:lvl1pPr algn="r" rtl="0" fontAlgn="base">
              <a:spcBef>
                <a:spcPct val="0"/>
              </a:spcBef>
              <a:spcAft>
                <a:spcPct val="0"/>
              </a:spcAft>
              <a:defRPr kumimoji="1" sz="2000" kern="1200">
                <a:solidFill>
                  <a:schemeClr val="tx1"/>
                </a:solidFill>
                <a:latin typeface="Arial" pitchFamily="34" charset="0"/>
                <a:ea typeface="ＤＨＰ平成ゴシックW5" pitchFamily="2"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fontAlgn="auto">
              <a:spcBef>
                <a:spcPts val="0"/>
              </a:spcBef>
              <a:spcAft>
                <a:spcPts val="0"/>
              </a:spcAft>
              <a:defRPr/>
            </a:pPr>
            <a:r>
              <a:rPr kumimoji="0" lang="en-US" altLang="ja-JP" sz="2400" kern="0" dirty="0" smtClean="0">
                <a:solidFill>
                  <a:sysClr val="windowText" lastClr="000000"/>
                </a:solidFill>
                <a:cs typeface="Arial" panose="020B0604020202020204" pitchFamily="34" charset="0"/>
              </a:rPr>
              <a:t>27</a:t>
            </a:r>
            <a:endParaRPr kumimoji="0" lang="ja-JP" altLang="en-US" sz="2400" kern="0" dirty="0">
              <a:solidFill>
                <a:sysClr val="windowText" lastClr="000000"/>
              </a:solidFill>
              <a:cs typeface="Arial" panose="020B0604020202020204" pitchFamily="34" charset="0"/>
            </a:endParaRPr>
          </a:p>
        </p:txBody>
      </p:sp>
    </p:spTree>
    <p:extLst>
      <p:ext uri="{BB962C8B-B14F-4D97-AF65-F5344CB8AC3E}">
        <p14:creationId xmlns:p14="http://schemas.microsoft.com/office/powerpoint/2010/main" val="2210300345"/>
      </p:ext>
    </p:extLst>
  </p:cSld>
  <p:clrMapOvr>
    <a:masterClrMapping/>
  </p:clrMapOvr>
</p:sld>
</file>

<file path=ppt/theme/theme1.xml><?xml version="1.0" encoding="utf-8"?>
<a:theme xmlns:a="http://schemas.openxmlformats.org/drawingml/2006/main" name="2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FF9319DB289CAD4D85A08C64DF8A92B4" ma:contentTypeVersion="11" ma:contentTypeDescription="" ma:contentTypeScope="" ma:versionID="2dfa969cec087208b7abf0c31238b047">
  <xsd:schema xmlns:xsd="http://www.w3.org/2001/XMLSchema" xmlns:p="http://schemas.microsoft.com/office/2006/metadata/properties" xmlns:ns2="8B97BE19-CDDD-400E-817A-CFDD13F7EC12" xmlns:ns3="3b0cccfe-2904-4e8a-91e3-91f37c87f738" targetNamespace="http://schemas.microsoft.com/office/2006/metadata/properties" ma:root="true" ma:fieldsID="ac7b893e2db003268b67ae2b5d3c838c" ns2:_="" ns3:_="">
    <xsd:import namespace="8B97BE19-CDDD-400E-817A-CFDD13F7EC12"/>
    <xsd:import namespace="3b0cccfe-2904-4e8a-91e3-91f37c87f738"/>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3b0cccfe-2904-4e8a-91e3-91f37c87f738"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E5053C7-6CBD-41E1-9880-662857DF23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3b0cccfe-2904-4e8a-91e3-91f37c87f73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39C79C97-185B-4CA5-ADEE-D5827CC7CF24}">
  <ds:schemaRefs>
    <ds:schemaRef ds:uri="http://schemas.microsoft.com/sharepoint/v3/contenttype/forms"/>
  </ds:schemaRefs>
</ds:datastoreItem>
</file>

<file path=customXml/itemProps3.xml><?xml version="1.0" encoding="utf-8"?>
<ds:datastoreItem xmlns:ds="http://schemas.openxmlformats.org/officeDocument/2006/customXml" ds:itemID="{8AF431C2-DB61-47F9-85A2-825C1128642D}">
  <ds:schemaRefs>
    <ds:schemaRef ds:uri="http://purl.org/dc/elements/1.1/"/>
    <ds:schemaRef ds:uri="http://www.w3.org/XML/1998/namespace"/>
    <ds:schemaRef ds:uri="http://schemas.openxmlformats.org/package/2006/metadata/core-properties"/>
    <ds:schemaRef ds:uri="http://purl.org/dc/terms/"/>
    <ds:schemaRef ds:uri="3b0cccfe-2904-4e8a-91e3-91f37c87f738"/>
    <ds:schemaRef ds:uri="http://schemas.microsoft.com/office/2006/documentManagement/types"/>
    <ds:schemaRef ds:uri="8B97BE19-CDDD-400E-817A-CFDD13F7EC12"/>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22407</TotalTime>
  <Words>1095</Words>
  <Application>Microsoft Office PowerPoint</Application>
  <PresentationFormat>A4 210 x 297 mm</PresentationFormat>
  <Paragraphs>259</Paragraphs>
  <Slides>7</Slides>
  <Notes>3</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2_blank</vt:lpstr>
      <vt:lpstr>ワークシート</vt:lpstr>
      <vt:lpstr>PowerPoint プレゼンテーション</vt:lpstr>
      <vt:lpstr>PowerPoint プレゼンテーション</vt:lpstr>
      <vt:lpstr>（参考）認知症初期集中支援チームについて</vt:lpstr>
      <vt:lpstr>PowerPoint プレゼンテーション</vt:lpstr>
      <vt:lpstr>（参考）「認知症高齢者の日常生活自立度」Ⅱ以上の高齢者数について</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大谷 健司(ootani-kenji)</dc:creator>
  <cp:lastModifiedBy>厚生労働省ネットワークシステム</cp:lastModifiedBy>
  <cp:revision>1617</cp:revision>
  <cp:lastPrinted>2013-11-18T06:25:21Z</cp:lastPrinted>
  <dcterms:created xsi:type="dcterms:W3CDTF">2010-07-08T02:17:26Z</dcterms:created>
  <dcterms:modified xsi:type="dcterms:W3CDTF">2013-11-25T07:27:08Z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0x0101002DA299AC048A4B8EA9C1D19079C1A32200FF9319DB289CAD4D85A08C64DF8A92B4</vt:lpwstr>
  </property>
</Properties>
</file>