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 id="2147484109" r:id="rId5"/>
  </p:sldMasterIdLst>
  <p:notesMasterIdLst>
    <p:notesMasterId r:id="rId15"/>
  </p:notesMasterIdLst>
  <p:handoutMasterIdLst>
    <p:handoutMasterId r:id="rId16"/>
  </p:handoutMasterIdLst>
  <p:sldIdLst>
    <p:sldId id="932" r:id="rId6"/>
    <p:sldId id="923" r:id="rId7"/>
    <p:sldId id="921" r:id="rId8"/>
    <p:sldId id="922" r:id="rId9"/>
    <p:sldId id="944" r:id="rId10"/>
    <p:sldId id="1018" r:id="rId11"/>
    <p:sldId id="1019" r:id="rId12"/>
    <p:sldId id="1020" r:id="rId13"/>
    <p:sldId id="1021" r:id="rId14"/>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043" autoAdjust="0"/>
  </p:normalViewPr>
  <p:slideViewPr>
    <p:cSldViewPr>
      <p:cViewPr varScale="1">
        <p:scale>
          <a:sx n="70" d="100"/>
          <a:sy n="70" d="100"/>
        </p:scale>
        <p:origin x="-1260"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2013/11/21</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2013/11/21</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3381660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3833B7-ABB0-4CD4-AE61-EAE4CA4A15EC}" type="slidenum">
              <a:rPr kumimoji="1" lang="ja-JP" altLang="en-US" smtClean="0"/>
              <a:t>3</a:t>
            </a:fld>
            <a:endParaRPr kumimoji="1" lang="ja-JP" altLang="en-US"/>
          </a:p>
        </p:txBody>
      </p:sp>
    </p:spTree>
    <p:extLst>
      <p:ext uri="{BB962C8B-B14F-4D97-AF65-F5344CB8AC3E}">
        <p14:creationId xmlns:p14="http://schemas.microsoft.com/office/powerpoint/2010/main" val="1388355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2D7C0B-3C8D-46FB-ACCF-1A4D81875C86}" type="slidenum">
              <a:rPr kumimoji="1" lang="ja-JP" altLang="en-US" smtClean="0"/>
              <a:t>6</a:t>
            </a:fld>
            <a:endParaRPr kumimoji="1" lang="ja-JP" altLang="en-US"/>
          </a:p>
        </p:txBody>
      </p:sp>
    </p:spTree>
    <p:extLst>
      <p:ext uri="{BB962C8B-B14F-4D97-AF65-F5344CB8AC3E}">
        <p14:creationId xmlns:p14="http://schemas.microsoft.com/office/powerpoint/2010/main" val="1661983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6" y="2130573"/>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4"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C24D174-6D79-46C0-815F-0235487E3DB2}"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2991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1196FB-957E-47C5-A2D3-25730E81B375}"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0391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3" y="4407048"/>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13"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D6A4CE9-73CA-41FE-A1A5-BADDDFA74F34}"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19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38"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ABA7FBF-CBD2-4BBF-9FA5-6CF54243AC7B}"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17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8"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56"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5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D681DCF-5D54-49F1-B114-F0210388D7D5}"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1741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ABAA7B3-84B9-4794-A33A-DFF049A01105}"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4895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644E25F-65A9-46C2-A34A-0D6774F4A904}"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81205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4"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09"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34"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BAA98A5-2E99-4099-8A31-72D26E887F43}"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144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7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7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DF5D260-9617-433B-8398-06620C33EAD4}"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0788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A82FCDF-7144-4947-85AF-0187CB2B1B6C}"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3868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36"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82F40C6-6A07-4D26-850F-AECCC1DD4A77}" type="datetime1">
              <a:rPr lang="ja-JP" altLang="en-US" smtClean="0">
                <a:solidFill>
                  <a:prstClr val="black">
                    <a:tint val="75000"/>
                  </a:prstClr>
                </a:solidFill>
              </a:rPr>
              <a:p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2611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2"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29" y="1600205"/>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479"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479" y="3938590"/>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856CD5FA-27BE-4A3B-8B73-64EADC6FAD33}" type="datetime1">
              <a:rPr lang="ja-JP" altLang="en-US" smtClean="0">
                <a:solidFill>
                  <a:prstClr val="black">
                    <a:tint val="75000"/>
                  </a:prstClr>
                </a:solidFill>
              </a:rPr>
              <a:pPr>
                <a:defRPr/>
              </a:pPr>
              <a:t>2013/11/21</a:t>
            </a:fld>
            <a:endParaRPr lang="en-US" altLang="ja-JP">
              <a:solidFill>
                <a:prstClr val="black">
                  <a:tint val="75000"/>
                </a:prstClr>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41AB4675-E737-4362-A813-64825DB1009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2541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2013/11/21</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30" y="6356498"/>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D1AA870-10E2-4C32-9644-2A7863F2EE1B}" type="datetime1">
              <a:rPr lang="ja-JP" altLang="en-US" smtClean="0">
                <a:solidFill>
                  <a:prstClr val="black">
                    <a:tint val="75000"/>
                  </a:prstClr>
                </a:solidFill>
                <a:latin typeface="Calibri"/>
                <a:ea typeface="ＭＳ Ｐゴシック"/>
              </a:rPr>
              <a:pPr fontAlgn="auto">
                <a:spcBef>
                  <a:spcPts val="0"/>
                </a:spcBef>
                <a:spcAft>
                  <a:spcPts val="0"/>
                </a:spcAft>
              </a:pPr>
              <a:t>2013/11/21</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6" y="6356498"/>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1" y="6356498"/>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2927FFD-3D24-4EC2-AEC8-E83A8D96C0A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726458599"/>
      </p:ext>
    </p:extLst>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15" r:id="rId6"/>
    <p:sldLayoutId id="2147484116" r:id="rId7"/>
    <p:sldLayoutId id="2147484117" r:id="rId8"/>
    <p:sldLayoutId id="2147484118" r:id="rId9"/>
    <p:sldLayoutId id="2147484119" r:id="rId10"/>
    <p:sldLayoutId id="2147484120" r:id="rId11"/>
    <p:sldLayoutId id="2147484121"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www.mhlw.go.jp/stf/seisakunitsuite/bunya/hukushi_kaigo/kaigo_koureisha/chiiki-houkatsu/index.html"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www.mhlw.go.jp/seisakunitsuite/bunya/hukushi_kaigo/kaigo_koureisha/chiiki-houkatsu/dl/model.pdf"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20894"/>
            <a:ext cx="9906000" cy="1758057"/>
          </a:xfrm>
        </p:spPr>
        <p:txBody>
          <a:bodyPr/>
          <a:lstStyle/>
          <a:p>
            <a:r>
              <a:rPr lang="en-US" altLang="ja-JP" sz="3600" dirty="0" smtClean="0">
                <a:solidFill>
                  <a:prstClr val="black"/>
                </a:solidFill>
              </a:rPr>
              <a:t>Ⅲ</a:t>
            </a:r>
            <a:r>
              <a:rPr lang="ja-JP" altLang="en-US" sz="3600" dirty="0" smtClean="0">
                <a:solidFill>
                  <a:prstClr val="black"/>
                </a:solidFill>
              </a:rPr>
              <a:t>　地域</a:t>
            </a:r>
            <a:r>
              <a:rPr lang="ja-JP" altLang="en-US" sz="3600" dirty="0">
                <a:solidFill>
                  <a:prstClr val="black"/>
                </a:solidFill>
              </a:rPr>
              <a:t>包括ケアシステム</a:t>
            </a:r>
            <a:r>
              <a:rPr lang="ja-JP" altLang="en-US" sz="3600" dirty="0" smtClean="0">
                <a:solidFill>
                  <a:prstClr val="black"/>
                </a:solidFill>
              </a:rPr>
              <a:t>構築の</a:t>
            </a:r>
            <a:r>
              <a:rPr lang="ja-JP" altLang="en-US" sz="3600" dirty="0">
                <a:solidFill>
                  <a:prstClr val="black"/>
                </a:solidFill>
              </a:rPr>
              <a:t>ため</a:t>
            </a:r>
            <a:r>
              <a:rPr lang="ja-JP" altLang="en-US" sz="3600" dirty="0" smtClean="0">
                <a:solidFill>
                  <a:prstClr val="black"/>
                </a:solidFill>
              </a:rPr>
              <a:t>の</a:t>
            </a:r>
            <a:r>
              <a:rPr lang="en-US" altLang="ja-JP" sz="3600" dirty="0" smtClean="0">
                <a:solidFill>
                  <a:prstClr val="black"/>
                </a:solidFill>
              </a:rPr>
              <a:t/>
            </a:r>
            <a:br>
              <a:rPr lang="en-US" altLang="ja-JP" sz="3600" dirty="0" smtClean="0">
                <a:solidFill>
                  <a:prstClr val="black"/>
                </a:solidFill>
              </a:rPr>
            </a:br>
            <a:r>
              <a:rPr lang="ja-JP" altLang="en-US" sz="3600" dirty="0" smtClean="0">
                <a:solidFill>
                  <a:prstClr val="black"/>
                </a:solidFill>
              </a:rPr>
              <a:t>市町村支援について</a:t>
            </a:r>
            <a:endParaRPr kumimoji="1" lang="ja-JP" altLang="en-US" sz="3400" dirty="0"/>
          </a:p>
        </p:txBody>
      </p:sp>
      <p:sp>
        <p:nvSpPr>
          <p:cNvPr id="3" name="スライド番号プレースホルダー 1"/>
          <p:cNvSpPr txBox="1">
            <a:spLocks noGrp="1"/>
          </p:cNvSpPr>
          <p:nvPr/>
        </p:nvSpPr>
        <p:spPr bwMode="auto">
          <a:xfrm>
            <a:off x="8913440" y="6453336"/>
            <a:ext cx="920557"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226</a:t>
            </a:r>
            <a:endParaRPr lang="en-US" altLang="ja-JP" sz="2400" dirty="0">
              <a:solidFill>
                <a:srgbClr val="000000"/>
              </a:solidFill>
            </a:endParaRPr>
          </a:p>
        </p:txBody>
      </p:sp>
    </p:spTree>
    <p:extLst>
      <p:ext uri="{BB962C8B-B14F-4D97-AF65-F5344CB8AC3E}">
        <p14:creationId xmlns:p14="http://schemas.microsoft.com/office/powerpoint/2010/main" val="319863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734208" y="1746067"/>
            <a:ext cx="2700000" cy="646331"/>
          </a:xfrm>
          <a:prstGeom prst="rect">
            <a:avLst/>
          </a:prstGeom>
          <a:solidFill>
            <a:srgbClr val="FFFF00">
              <a:alpha val="28000"/>
            </a:srgbClr>
          </a:solidFill>
          <a:ln>
            <a:solidFill>
              <a:schemeClr val="accent1">
                <a:shade val="50000"/>
              </a:schemeClr>
            </a:solidFill>
          </a:ln>
        </p:spPr>
        <p:txBody>
          <a:bodyPr wrap="square" rtlCol="0">
            <a:spAutoFit/>
          </a:bodyPr>
          <a:lstStyle/>
          <a:p>
            <a:pPr defTabSz="914400" fontAlgn="base">
              <a:spcBef>
                <a:spcPct val="0"/>
              </a:spcBef>
              <a:spcAft>
                <a:spcPct val="0"/>
              </a:spcAft>
            </a:pPr>
            <a:r>
              <a:rPr lang="ja-JP" altLang="en-US" sz="1200" dirty="0" smtClean="0">
                <a:solidFill>
                  <a:prstClr val="black"/>
                </a:solidFill>
                <a:latin typeface="Arial" pitchFamily="34" charset="0"/>
              </a:rPr>
              <a:t>本部長： 大臣</a:t>
            </a:r>
            <a:endParaRPr lang="en-US" altLang="ja-JP" sz="1200" dirty="0" smtClean="0">
              <a:solidFill>
                <a:prstClr val="black"/>
              </a:solidFill>
              <a:latin typeface="Arial" pitchFamily="34" charset="0"/>
            </a:endParaRPr>
          </a:p>
          <a:p>
            <a:pPr defTabSz="914400" fontAlgn="base">
              <a:spcBef>
                <a:spcPct val="0"/>
              </a:spcBef>
              <a:spcAft>
                <a:spcPct val="0"/>
              </a:spcAft>
            </a:pPr>
            <a:r>
              <a:rPr lang="ja-JP" altLang="en-US" sz="1200" dirty="0" smtClean="0">
                <a:solidFill>
                  <a:prstClr val="black"/>
                </a:solidFill>
                <a:latin typeface="Arial" pitchFamily="34" charset="0"/>
              </a:rPr>
              <a:t>本部長代理： 副大臣</a:t>
            </a:r>
            <a:r>
              <a:rPr lang="ja-JP" altLang="en-US" sz="1200" dirty="0">
                <a:solidFill>
                  <a:prstClr val="black"/>
                </a:solidFill>
                <a:latin typeface="Arial" pitchFamily="34" charset="0"/>
              </a:rPr>
              <a:t>、</a:t>
            </a:r>
            <a:r>
              <a:rPr lang="ja-JP" altLang="en-US" sz="1200" dirty="0" smtClean="0">
                <a:solidFill>
                  <a:prstClr val="black"/>
                </a:solidFill>
                <a:latin typeface="Arial" pitchFamily="34" charset="0"/>
              </a:rPr>
              <a:t>政務官</a:t>
            </a:r>
            <a:endParaRPr lang="en-US" altLang="ja-JP" sz="1200" dirty="0" smtClean="0">
              <a:solidFill>
                <a:prstClr val="black"/>
              </a:solidFill>
              <a:latin typeface="Arial" pitchFamily="34" charset="0"/>
            </a:endParaRPr>
          </a:p>
          <a:p>
            <a:pPr defTabSz="914400" fontAlgn="base">
              <a:spcBef>
                <a:spcPct val="0"/>
              </a:spcBef>
              <a:spcAft>
                <a:spcPct val="0"/>
              </a:spcAft>
            </a:pPr>
            <a:r>
              <a:rPr lang="ja-JP" altLang="en-US" sz="1200" dirty="0" smtClean="0">
                <a:solidFill>
                  <a:prstClr val="black"/>
                </a:solidFill>
                <a:latin typeface="Arial" pitchFamily="34" charset="0"/>
              </a:rPr>
              <a:t>副本部長： 事務次官、厚生労働審議官</a:t>
            </a:r>
            <a:endParaRPr lang="ja-JP" altLang="en-US" sz="1200" dirty="0">
              <a:solidFill>
                <a:prstClr val="black"/>
              </a:solidFill>
              <a:latin typeface="Arial" pitchFamily="34" charset="0"/>
            </a:endParaRPr>
          </a:p>
        </p:txBody>
      </p:sp>
      <p:sp>
        <p:nvSpPr>
          <p:cNvPr id="6" name="テキスト ボックス 5"/>
          <p:cNvSpPr txBox="1"/>
          <p:nvPr/>
        </p:nvSpPr>
        <p:spPr>
          <a:xfrm>
            <a:off x="3079525" y="2464409"/>
            <a:ext cx="3967052" cy="811367"/>
          </a:xfrm>
          <a:prstGeom prst="rect">
            <a:avLst/>
          </a:prstGeom>
          <a:solidFill>
            <a:srgbClr val="FFFF00">
              <a:alpha val="28000"/>
            </a:srgbClr>
          </a:solidFill>
          <a:ln>
            <a:solidFill>
              <a:schemeClr val="accent1">
                <a:shade val="50000"/>
              </a:schemeClr>
            </a:solidFill>
          </a:ln>
        </p:spPr>
        <p:txBody>
          <a:bodyPr wrap="square" tIns="36000" bIns="36000" rtlCol="0">
            <a:spAutoFit/>
          </a:bodyPr>
          <a:lstStyle/>
          <a:p>
            <a:pPr marL="625475" indent="-625475" algn="just" defTabSz="914400" fontAlgn="base">
              <a:spcBef>
                <a:spcPct val="0"/>
              </a:spcBef>
              <a:spcAft>
                <a:spcPct val="0"/>
              </a:spcAft>
            </a:pPr>
            <a:r>
              <a:rPr lang="ja-JP" altLang="en-US" sz="1200" dirty="0" smtClean="0">
                <a:solidFill>
                  <a:prstClr val="black"/>
                </a:solidFill>
                <a:latin typeface="Arial" pitchFamily="34" charset="0"/>
              </a:rPr>
              <a:t>構成員：  医政局長、</a:t>
            </a:r>
            <a:r>
              <a:rPr lang="ja-JP" altLang="en-US" sz="1200" dirty="0">
                <a:solidFill>
                  <a:prstClr val="black"/>
                </a:solidFill>
                <a:latin typeface="Arial" pitchFamily="34" charset="0"/>
              </a:rPr>
              <a:t>老健局長、</a:t>
            </a:r>
            <a:r>
              <a:rPr lang="ja-JP" altLang="en-US" sz="1200" dirty="0" smtClean="0">
                <a:solidFill>
                  <a:prstClr val="black"/>
                </a:solidFill>
                <a:latin typeface="Arial" pitchFamily="34" charset="0"/>
              </a:rPr>
              <a:t>保険局長、社会・援護局長</a:t>
            </a:r>
            <a:endParaRPr lang="en-US" altLang="ja-JP" sz="1200" dirty="0" smtClean="0">
              <a:solidFill>
                <a:prstClr val="black"/>
              </a:solidFill>
              <a:latin typeface="Arial" pitchFamily="34" charset="0"/>
            </a:endParaRPr>
          </a:p>
          <a:p>
            <a:pPr marL="625475" indent="-625475" algn="just" defTabSz="914400" fontAlgn="base">
              <a:spcBef>
                <a:spcPct val="0"/>
              </a:spcBef>
              <a:spcAft>
                <a:spcPct val="0"/>
              </a:spcAft>
            </a:pPr>
            <a:r>
              <a:rPr lang="ja-JP" altLang="en-US" sz="1200" dirty="0">
                <a:solidFill>
                  <a:prstClr val="black"/>
                </a:solidFill>
                <a:latin typeface="Arial" pitchFamily="34" charset="0"/>
              </a:rPr>
              <a:t>　</a:t>
            </a:r>
            <a:r>
              <a:rPr lang="ja-JP" altLang="en-US" sz="1200" dirty="0" smtClean="0">
                <a:solidFill>
                  <a:prstClr val="black"/>
                </a:solidFill>
                <a:latin typeface="Arial" pitchFamily="34" charset="0"/>
              </a:rPr>
              <a:t>　　　　　審議官</a:t>
            </a:r>
            <a:r>
              <a:rPr lang="ja-JP" altLang="en-US" sz="1200" dirty="0">
                <a:solidFill>
                  <a:prstClr val="black"/>
                </a:solidFill>
                <a:latin typeface="Arial" pitchFamily="34" charset="0"/>
              </a:rPr>
              <a:t>（老健</a:t>
            </a:r>
            <a:r>
              <a:rPr lang="ja-JP" altLang="en-US" sz="1200" dirty="0" smtClean="0">
                <a:solidFill>
                  <a:prstClr val="black"/>
                </a:solidFill>
                <a:latin typeface="Arial" pitchFamily="34" charset="0"/>
              </a:rPr>
              <a:t>、医療</a:t>
            </a:r>
            <a:r>
              <a:rPr lang="ja-JP" altLang="en-US" sz="1200" dirty="0">
                <a:solidFill>
                  <a:prstClr val="black"/>
                </a:solidFill>
                <a:latin typeface="Arial" pitchFamily="34" charset="0"/>
              </a:rPr>
              <a:t>・介護地域連携担当</a:t>
            </a:r>
            <a:r>
              <a:rPr lang="ja-JP" altLang="en-US" sz="1200" dirty="0" smtClean="0">
                <a:solidFill>
                  <a:prstClr val="black"/>
                </a:solidFill>
                <a:latin typeface="Arial" pitchFamily="34" charset="0"/>
              </a:rPr>
              <a:t>）、</a:t>
            </a:r>
            <a:endParaRPr lang="en-US" altLang="ja-JP" sz="1200" dirty="0" smtClean="0">
              <a:solidFill>
                <a:prstClr val="black"/>
              </a:solidFill>
              <a:latin typeface="Arial" pitchFamily="34" charset="0"/>
            </a:endParaRPr>
          </a:p>
          <a:p>
            <a:pPr marL="625475" indent="-625475" algn="just" defTabSz="914400" fontAlgn="base">
              <a:spcBef>
                <a:spcPct val="0"/>
              </a:spcBef>
              <a:spcAft>
                <a:spcPct val="0"/>
              </a:spcAft>
            </a:pPr>
            <a:r>
              <a:rPr lang="ja-JP" altLang="en-US" sz="1200" dirty="0">
                <a:solidFill>
                  <a:prstClr val="black"/>
                </a:solidFill>
                <a:latin typeface="Arial" pitchFamily="34" charset="0"/>
              </a:rPr>
              <a:t>　</a:t>
            </a:r>
            <a:r>
              <a:rPr lang="ja-JP" altLang="en-US" sz="1200" dirty="0" smtClean="0">
                <a:solidFill>
                  <a:prstClr val="black"/>
                </a:solidFill>
                <a:latin typeface="Arial" pitchFamily="34" charset="0"/>
              </a:rPr>
              <a:t>　　　　　審議官（医療</a:t>
            </a:r>
            <a:r>
              <a:rPr lang="ja-JP" altLang="en-US" sz="1200" dirty="0">
                <a:solidFill>
                  <a:prstClr val="black"/>
                </a:solidFill>
                <a:latin typeface="Arial" pitchFamily="34" charset="0"/>
              </a:rPr>
              <a:t>保険、医政、医療・介護連携担当</a:t>
            </a:r>
            <a:r>
              <a:rPr lang="ja-JP" altLang="en-US" sz="1200" dirty="0" smtClean="0">
                <a:solidFill>
                  <a:prstClr val="black"/>
                </a:solidFill>
                <a:latin typeface="Arial" pitchFamily="34" charset="0"/>
              </a:rPr>
              <a:t>）</a:t>
            </a:r>
            <a:endParaRPr lang="en-US" altLang="ja-JP" sz="1200" dirty="0" smtClean="0">
              <a:solidFill>
                <a:prstClr val="black"/>
              </a:solidFill>
              <a:latin typeface="Arial" pitchFamily="34" charset="0"/>
            </a:endParaRPr>
          </a:p>
          <a:p>
            <a:pPr marL="625475" indent="-625475" algn="just" defTabSz="914400" fontAlgn="base">
              <a:spcBef>
                <a:spcPct val="0"/>
              </a:spcBef>
              <a:spcAft>
                <a:spcPct val="0"/>
              </a:spcAft>
            </a:pPr>
            <a:r>
              <a:rPr lang="ja-JP" altLang="en-US" sz="1200" dirty="0">
                <a:solidFill>
                  <a:prstClr val="black"/>
                </a:solidFill>
                <a:latin typeface="Arial" pitchFamily="34" charset="0"/>
              </a:rPr>
              <a:t>　　　　　　審議官</a:t>
            </a:r>
            <a:r>
              <a:rPr lang="ja-JP" altLang="en-US" sz="1200" dirty="0" smtClean="0">
                <a:solidFill>
                  <a:prstClr val="black"/>
                </a:solidFill>
                <a:latin typeface="Arial" pitchFamily="34" charset="0"/>
              </a:rPr>
              <a:t>（社会</a:t>
            </a:r>
            <a:r>
              <a:rPr lang="ja-JP" altLang="en-US" sz="1200" dirty="0">
                <a:solidFill>
                  <a:prstClr val="black"/>
                </a:solidFill>
                <a:latin typeface="Arial" pitchFamily="34" charset="0"/>
              </a:rPr>
              <a:t>・</a:t>
            </a:r>
            <a:r>
              <a:rPr lang="ja-JP" altLang="en-US" sz="1200" dirty="0" smtClean="0">
                <a:solidFill>
                  <a:prstClr val="black"/>
                </a:solidFill>
                <a:latin typeface="Arial" pitchFamily="34" charset="0"/>
              </a:rPr>
              <a:t>援護担当）</a:t>
            </a:r>
            <a:endParaRPr lang="ja-JP" altLang="en-US" sz="1200" dirty="0">
              <a:solidFill>
                <a:prstClr val="black"/>
              </a:solidFill>
              <a:latin typeface="Arial" pitchFamily="34" charset="0"/>
            </a:endParaRPr>
          </a:p>
        </p:txBody>
      </p:sp>
      <p:sp>
        <p:nvSpPr>
          <p:cNvPr id="41" name="テキスト ボックス 40"/>
          <p:cNvSpPr txBox="1"/>
          <p:nvPr/>
        </p:nvSpPr>
        <p:spPr>
          <a:xfrm>
            <a:off x="5246377" y="3960429"/>
            <a:ext cx="4392488" cy="2780940"/>
          </a:xfrm>
          <a:prstGeom prst="rect">
            <a:avLst/>
          </a:prstGeom>
          <a:solidFill>
            <a:srgbClr val="FFFF00">
              <a:alpha val="28000"/>
            </a:srgbClr>
          </a:solidFill>
          <a:ln>
            <a:solidFill>
              <a:schemeClr val="tx1"/>
            </a:solidFill>
          </a:ln>
        </p:spPr>
        <p:txBody>
          <a:bodyPr wrap="square" rtlCol="0">
            <a:noAutofit/>
          </a:bodyPr>
          <a:lstStyle/>
          <a:p>
            <a:pPr algn="ctr" defTabSz="914400" fontAlgn="base">
              <a:lnSpc>
                <a:spcPts val="1600"/>
              </a:lnSpc>
              <a:spcBef>
                <a:spcPct val="0"/>
              </a:spcBef>
              <a:spcAft>
                <a:spcPct val="0"/>
              </a:spcAft>
            </a:pPr>
            <a:endParaRPr lang="en-US" altLang="ja-JP" sz="1400" dirty="0" smtClean="0">
              <a:solidFill>
                <a:prstClr val="black"/>
              </a:solidFill>
              <a:latin typeface="Arial" pitchFamily="34" charset="0"/>
            </a:endParaRPr>
          </a:p>
          <a:p>
            <a:pPr marL="88900" indent="-88900" algn="just" defTabSz="914400" fontAlgn="base">
              <a:lnSpc>
                <a:spcPts val="1400"/>
              </a:lnSpc>
              <a:spcBef>
                <a:spcPct val="0"/>
              </a:spcBef>
              <a:spcAft>
                <a:spcPct val="0"/>
              </a:spcAft>
            </a:pPr>
            <a:r>
              <a:rPr lang="ja-JP" altLang="en-US" sz="1200" dirty="0" smtClean="0">
                <a:solidFill>
                  <a:prstClr val="black"/>
                </a:solidFill>
                <a:latin typeface="Arial" pitchFamily="34" charset="0"/>
              </a:rPr>
              <a:t>○　地域</a:t>
            </a:r>
            <a:r>
              <a:rPr lang="ja-JP" altLang="en-US" sz="1200" dirty="0">
                <a:solidFill>
                  <a:prstClr val="black"/>
                </a:solidFill>
                <a:latin typeface="Arial" pitchFamily="34" charset="0"/>
              </a:rPr>
              <a:t>包括ケアシステムの構築のための自治体支援その他の取組を行う。</a:t>
            </a:r>
            <a:endParaRPr lang="en-US" altLang="ja-JP" sz="1200" dirty="0">
              <a:solidFill>
                <a:prstClr val="black"/>
              </a:solidFill>
              <a:latin typeface="Arial" pitchFamily="34" charset="0"/>
            </a:endParaRPr>
          </a:p>
          <a:p>
            <a:pPr marL="88900" indent="-88900" algn="just" defTabSz="914400" fontAlgn="base">
              <a:lnSpc>
                <a:spcPts val="1400"/>
              </a:lnSpc>
              <a:spcAft>
                <a:spcPct val="0"/>
              </a:spcAft>
            </a:pPr>
            <a:r>
              <a:rPr lang="ja-JP" altLang="en-US" sz="1200" dirty="0">
                <a:solidFill>
                  <a:prstClr val="black"/>
                </a:solidFill>
                <a:latin typeface="Arial" pitchFamily="34" charset="0"/>
              </a:rPr>
              <a:t>　①先進事例の収集・提供</a:t>
            </a:r>
            <a:endParaRPr lang="en-US" altLang="ja-JP" sz="1200" dirty="0">
              <a:solidFill>
                <a:prstClr val="black"/>
              </a:solidFill>
              <a:latin typeface="Arial" pitchFamily="34" charset="0"/>
            </a:endParaRPr>
          </a:p>
          <a:p>
            <a:pPr marL="88900" indent="-88900" algn="just" defTabSz="914400" fontAlgn="base">
              <a:lnSpc>
                <a:spcPts val="1400"/>
              </a:lnSpc>
              <a:spcAft>
                <a:spcPct val="0"/>
              </a:spcAft>
            </a:pPr>
            <a:r>
              <a:rPr lang="ja-JP" altLang="en-US" sz="1200" dirty="0">
                <a:solidFill>
                  <a:prstClr val="black"/>
                </a:solidFill>
                <a:latin typeface="Arial" pitchFamily="34" charset="0"/>
              </a:rPr>
              <a:t>　②各種マニュアル、ツール等の作成・提供</a:t>
            </a:r>
            <a:endParaRPr lang="en-US" altLang="ja-JP" sz="1200" dirty="0">
              <a:solidFill>
                <a:prstClr val="black"/>
              </a:solidFill>
              <a:latin typeface="Arial" pitchFamily="34" charset="0"/>
            </a:endParaRPr>
          </a:p>
          <a:p>
            <a:pPr marL="88900" indent="-88900" algn="just" defTabSz="914400" fontAlgn="base">
              <a:lnSpc>
                <a:spcPts val="1400"/>
              </a:lnSpc>
              <a:spcAft>
                <a:spcPct val="0"/>
              </a:spcAft>
            </a:pPr>
            <a:r>
              <a:rPr lang="ja-JP" altLang="en-US" sz="1200" dirty="0">
                <a:solidFill>
                  <a:prstClr val="black"/>
                </a:solidFill>
                <a:latin typeface="Arial" pitchFamily="34" charset="0"/>
              </a:rPr>
              <a:t>　③見える化のシステム構築による自治体支援</a:t>
            </a:r>
            <a:endParaRPr lang="en-US" altLang="ja-JP" sz="1200" dirty="0">
              <a:solidFill>
                <a:prstClr val="black"/>
              </a:solidFill>
              <a:latin typeface="Arial" pitchFamily="34" charset="0"/>
            </a:endParaRPr>
          </a:p>
          <a:p>
            <a:pPr marL="268288" indent="-268288" algn="just" defTabSz="914400" fontAlgn="base">
              <a:lnSpc>
                <a:spcPts val="1400"/>
              </a:lnSpc>
              <a:spcAft>
                <a:spcPct val="0"/>
              </a:spcAft>
            </a:pPr>
            <a:r>
              <a:rPr lang="ja-JP" altLang="en-US" sz="1200" dirty="0">
                <a:solidFill>
                  <a:prstClr val="black"/>
                </a:solidFill>
                <a:latin typeface="Arial" pitchFamily="34" charset="0"/>
              </a:rPr>
              <a:t>　④都道府県単位での市町村セミナー、説明会等への講師派遣など</a:t>
            </a:r>
            <a:r>
              <a:rPr lang="ja-JP" altLang="en-US" sz="1200" dirty="0" smtClean="0">
                <a:solidFill>
                  <a:prstClr val="black"/>
                </a:solidFill>
                <a:latin typeface="Arial" pitchFamily="34" charset="0"/>
              </a:rPr>
              <a:t>、自治体</a:t>
            </a:r>
            <a:r>
              <a:rPr lang="ja-JP" altLang="en-US" sz="1200" dirty="0">
                <a:solidFill>
                  <a:prstClr val="black"/>
                </a:solidFill>
                <a:latin typeface="Arial" pitchFamily="34" charset="0"/>
              </a:rPr>
              <a:t>への丁寧な説明</a:t>
            </a:r>
            <a:endParaRPr lang="en-US" altLang="ja-JP" sz="1200" dirty="0">
              <a:solidFill>
                <a:prstClr val="black"/>
              </a:solidFill>
              <a:latin typeface="Arial" pitchFamily="34" charset="0"/>
            </a:endParaRPr>
          </a:p>
          <a:p>
            <a:pPr marL="268288" indent="-268288" algn="just" defTabSz="914400" fontAlgn="base">
              <a:lnSpc>
                <a:spcPts val="1400"/>
              </a:lnSpc>
              <a:spcAft>
                <a:spcPct val="0"/>
              </a:spcAft>
            </a:pPr>
            <a:r>
              <a:rPr lang="ja-JP" altLang="en-US" sz="1200" dirty="0">
                <a:solidFill>
                  <a:prstClr val="black"/>
                </a:solidFill>
                <a:latin typeface="Arial" pitchFamily="34" charset="0"/>
              </a:rPr>
              <a:t>　⑤市町村をきめ細かく支援する方策の検討</a:t>
            </a:r>
            <a:endParaRPr lang="en-US" altLang="ja-JP" sz="1200" dirty="0">
              <a:solidFill>
                <a:prstClr val="black"/>
              </a:solidFill>
              <a:latin typeface="Arial" pitchFamily="34" charset="0"/>
            </a:endParaRPr>
          </a:p>
          <a:p>
            <a:pPr marL="88900" indent="-88900" algn="just" defTabSz="914400" fontAlgn="base">
              <a:lnSpc>
                <a:spcPts val="1400"/>
              </a:lnSpc>
              <a:spcBef>
                <a:spcPts val="600"/>
              </a:spcBef>
              <a:spcAft>
                <a:spcPct val="0"/>
              </a:spcAft>
            </a:pPr>
            <a:r>
              <a:rPr lang="ja-JP" altLang="en-US" sz="1200" dirty="0" smtClean="0">
                <a:solidFill>
                  <a:prstClr val="black"/>
                </a:solidFill>
                <a:latin typeface="Arial" pitchFamily="34" charset="0"/>
              </a:rPr>
              <a:t>○　今年度</a:t>
            </a:r>
            <a:r>
              <a:rPr lang="ja-JP" altLang="en-US" sz="1200" dirty="0">
                <a:solidFill>
                  <a:prstClr val="black"/>
                </a:solidFill>
                <a:latin typeface="Arial" pitchFamily="34" charset="0"/>
              </a:rPr>
              <a:t>から来年度にかけて、自治体の第６期介護保険事業（支援）計画（中長期の見通しを含む）の策定作業に合わせ、自治体支援の活動を推進</a:t>
            </a:r>
            <a:r>
              <a:rPr lang="ja-JP" altLang="en-US" sz="1200" dirty="0" smtClean="0">
                <a:solidFill>
                  <a:prstClr val="black"/>
                </a:solidFill>
                <a:latin typeface="Arial" pitchFamily="34" charset="0"/>
              </a:rPr>
              <a:t>する。</a:t>
            </a:r>
            <a:endParaRPr lang="en-US" altLang="ja-JP" sz="1200" dirty="0" smtClean="0">
              <a:solidFill>
                <a:prstClr val="black"/>
              </a:solidFill>
              <a:latin typeface="Arial" pitchFamily="34" charset="0"/>
            </a:endParaRPr>
          </a:p>
          <a:p>
            <a:pPr marL="88900" indent="-88900" algn="just" defTabSz="914400" fontAlgn="base">
              <a:lnSpc>
                <a:spcPts val="1400"/>
              </a:lnSpc>
              <a:spcBef>
                <a:spcPts val="600"/>
              </a:spcBef>
              <a:spcAft>
                <a:spcPct val="0"/>
              </a:spcAft>
            </a:pPr>
            <a:r>
              <a:rPr lang="ja-JP" altLang="en-US" sz="1200" dirty="0" smtClean="0">
                <a:solidFill>
                  <a:prstClr val="black"/>
                </a:solidFill>
                <a:latin typeface="Arial" pitchFamily="34" charset="0"/>
              </a:rPr>
              <a:t>○　主査を老健局長とし、副主査を医政局長、保険局長及び社会・援護局長等とする。また、関係課室長を構成員とする。</a:t>
            </a:r>
            <a:endParaRPr lang="en-US" altLang="ja-JP" sz="1200" dirty="0" smtClean="0">
              <a:solidFill>
                <a:prstClr val="black"/>
              </a:solidFill>
              <a:latin typeface="Arial" pitchFamily="34" charset="0"/>
            </a:endParaRPr>
          </a:p>
        </p:txBody>
      </p:sp>
      <p:sp>
        <p:nvSpPr>
          <p:cNvPr id="42" name="正方形/長方形 41"/>
          <p:cNvSpPr/>
          <p:nvPr/>
        </p:nvSpPr>
        <p:spPr>
          <a:xfrm>
            <a:off x="2870113" y="1644328"/>
            <a:ext cx="4327624" cy="172819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spcBef>
                <a:spcPct val="0"/>
              </a:spcBef>
              <a:spcAft>
                <a:spcPct val="0"/>
              </a:spcAft>
            </a:pPr>
            <a:endParaRPr lang="ja-JP" altLang="en-US" sz="1400" dirty="0">
              <a:solidFill>
                <a:prstClr val="black"/>
              </a:solidFill>
            </a:endParaRPr>
          </a:p>
        </p:txBody>
      </p:sp>
      <p:grpSp>
        <p:nvGrpSpPr>
          <p:cNvPr id="18" name="グループ化 17"/>
          <p:cNvGrpSpPr/>
          <p:nvPr/>
        </p:nvGrpSpPr>
        <p:grpSpPr>
          <a:xfrm>
            <a:off x="1326324" y="8773"/>
            <a:ext cx="7056784" cy="575484"/>
            <a:chOff x="1395189" y="757883"/>
            <a:chExt cx="7056784" cy="720080"/>
          </a:xfrm>
        </p:grpSpPr>
        <p:sp>
          <p:nvSpPr>
            <p:cNvPr id="19" name="横巻き 18"/>
            <p:cNvSpPr/>
            <p:nvPr/>
          </p:nvSpPr>
          <p:spPr>
            <a:xfrm>
              <a:off x="1395189" y="757883"/>
              <a:ext cx="7056784" cy="720080"/>
            </a:xfrm>
            <a:prstGeom prst="horizontalScroll">
              <a:avLst/>
            </a:prstGeom>
            <a:solidFill>
              <a:srgbClr val="00CC00">
                <a:alpha val="29000"/>
              </a:srgbClr>
            </a:solidFill>
            <a:ln w="25400" cap="flat" cmpd="sng" algn="ctr">
              <a:solidFill>
                <a:srgbClr val="4F81BD">
                  <a:shade val="50000"/>
                </a:srgbClr>
              </a:solidFill>
              <a:prstDash val="solid"/>
            </a:ln>
            <a:effectLst/>
          </p:spPr>
          <p:txBody>
            <a:bodyPr rtlCol="0" anchor="ctr"/>
            <a:lstStyle/>
            <a:p>
              <a:pPr algn="ctr" defTabSz="914400">
                <a:defRPr/>
              </a:pPr>
              <a:r>
                <a:rPr lang="ja-JP" altLang="en-US" kern="0" dirty="0" smtClean="0">
                  <a:solidFill>
                    <a:sysClr val="window" lastClr="FFFFFF"/>
                  </a:solidFill>
                </a:rPr>
                <a:t>　</a:t>
              </a:r>
            </a:p>
          </p:txBody>
        </p:sp>
        <p:sp>
          <p:nvSpPr>
            <p:cNvPr id="20" name="テキスト ボックス 19"/>
            <p:cNvSpPr txBox="1"/>
            <p:nvPr/>
          </p:nvSpPr>
          <p:spPr>
            <a:xfrm>
              <a:off x="1971253" y="867602"/>
              <a:ext cx="5851282" cy="500642"/>
            </a:xfrm>
            <a:prstGeom prst="rect">
              <a:avLst/>
            </a:prstGeom>
            <a:noFill/>
          </p:spPr>
          <p:txBody>
            <a:bodyPr wrap="none" rtlCol="0">
              <a:spAutoFit/>
            </a:bodyPr>
            <a:lstStyle/>
            <a:p>
              <a:pPr defTabSz="914400">
                <a:defRPr/>
              </a:pPr>
              <a:r>
                <a:rPr lang="ja-JP" altLang="en-US" sz="2000" b="1" kern="0" dirty="0" smtClean="0">
                  <a:solidFill>
                    <a:sysClr val="windowText" lastClr="000000"/>
                  </a:solidFill>
                  <a:latin typeface="Arial" pitchFamily="34" charset="0"/>
                </a:rPr>
                <a:t>医療・介護サービス提供体制改革推進本部について</a:t>
              </a:r>
            </a:p>
          </p:txBody>
        </p:sp>
      </p:grpSp>
      <p:sp>
        <p:nvSpPr>
          <p:cNvPr id="26" name="角丸四角形 25"/>
          <p:cNvSpPr/>
          <p:nvPr/>
        </p:nvSpPr>
        <p:spPr>
          <a:xfrm>
            <a:off x="2586177" y="1501892"/>
            <a:ext cx="963284" cy="288032"/>
          </a:xfrm>
          <a:prstGeom prst="roundRect">
            <a:avLst/>
          </a:prstGeom>
          <a:gradFill>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5400000" scaled="0"/>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ja-JP" altLang="en-US" sz="1400" dirty="0">
                <a:solidFill>
                  <a:prstClr val="black"/>
                </a:solidFill>
              </a:rPr>
              <a:t>本部</a:t>
            </a:r>
            <a:endParaRPr lang="ja-JP" altLang="en-US" sz="1400" dirty="0">
              <a:solidFill>
                <a:prstClr val="white"/>
              </a:solidFill>
            </a:endParaRPr>
          </a:p>
        </p:txBody>
      </p:sp>
      <p:cxnSp>
        <p:nvCxnSpPr>
          <p:cNvPr id="43" name="直線コネクタ 42"/>
          <p:cNvCxnSpPr/>
          <p:nvPr/>
        </p:nvCxnSpPr>
        <p:spPr>
          <a:xfrm flipH="1">
            <a:off x="2614538" y="3505691"/>
            <a:ext cx="4828083" cy="8632"/>
          </a:xfrm>
          <a:prstGeom prst="line">
            <a:avLst/>
          </a:prstGeom>
        </p:spPr>
        <p:style>
          <a:lnRef idx="1">
            <a:schemeClr val="dk1"/>
          </a:lnRef>
          <a:fillRef idx="0">
            <a:schemeClr val="dk1"/>
          </a:fillRef>
          <a:effectRef idx="0">
            <a:schemeClr val="dk1"/>
          </a:effectRef>
          <a:fontRef idx="minor">
            <a:schemeClr val="tx1"/>
          </a:fontRef>
        </p:style>
      </p:cxnSp>
      <p:sp>
        <p:nvSpPr>
          <p:cNvPr id="59" name="テキスト ボックス 58"/>
          <p:cNvSpPr txBox="1"/>
          <p:nvPr/>
        </p:nvSpPr>
        <p:spPr>
          <a:xfrm>
            <a:off x="338178" y="3927183"/>
            <a:ext cx="4516538" cy="2085186"/>
          </a:xfrm>
          <a:prstGeom prst="rect">
            <a:avLst/>
          </a:prstGeom>
          <a:solidFill>
            <a:srgbClr val="FFFF00">
              <a:alpha val="27000"/>
            </a:srgbClr>
          </a:solidFill>
          <a:ln>
            <a:solidFill>
              <a:schemeClr val="tx1"/>
            </a:solidFill>
          </a:ln>
        </p:spPr>
        <p:txBody>
          <a:bodyPr wrap="square" lIns="72000" rIns="72000" rtlCol="0">
            <a:spAutoFit/>
          </a:bodyPr>
          <a:lstStyle/>
          <a:p>
            <a:pPr defTabSz="914400" fontAlgn="base">
              <a:spcBef>
                <a:spcPct val="0"/>
              </a:spcBef>
              <a:spcAft>
                <a:spcPct val="0"/>
              </a:spcAft>
            </a:pPr>
            <a:endParaRPr lang="en-US" altLang="ja-JP" sz="1400" dirty="0">
              <a:solidFill>
                <a:prstClr val="black"/>
              </a:solidFill>
              <a:latin typeface="Arial" pitchFamily="34" charset="0"/>
            </a:endParaRPr>
          </a:p>
          <a:p>
            <a:pPr marL="93663" indent="-93663" algn="just" defTabSz="914400" fontAlgn="base">
              <a:lnSpc>
                <a:spcPts val="1800"/>
              </a:lnSpc>
              <a:spcBef>
                <a:spcPct val="0"/>
              </a:spcBef>
              <a:spcAft>
                <a:spcPct val="0"/>
              </a:spcAft>
            </a:pPr>
            <a:r>
              <a:rPr lang="ja-JP" altLang="en-US" sz="1200" dirty="0" smtClean="0">
                <a:solidFill>
                  <a:prstClr val="black"/>
                </a:solidFill>
                <a:latin typeface="Arial" pitchFamily="34" charset="0"/>
              </a:rPr>
              <a:t>○　高度急性期から在宅医療・介護までの一連のサービス提供体制の一体的な確保を行うため、医療計画と介護保険事業（支援）計画の連携、医療機能分化・連携や在宅医療・介護を進めるための新たな財政支援制度等について、関係部局で一体的に検討を行う。</a:t>
            </a:r>
            <a:endParaRPr lang="en-US" altLang="ja-JP" sz="1200" dirty="0" smtClean="0">
              <a:solidFill>
                <a:prstClr val="black"/>
              </a:solidFill>
              <a:latin typeface="Arial" pitchFamily="34" charset="0"/>
            </a:endParaRPr>
          </a:p>
          <a:p>
            <a:pPr defTabSz="914400" fontAlgn="base">
              <a:lnSpc>
                <a:spcPts val="1800"/>
              </a:lnSpc>
              <a:spcBef>
                <a:spcPct val="0"/>
              </a:spcBef>
              <a:spcAft>
                <a:spcPct val="0"/>
              </a:spcAft>
            </a:pPr>
            <a:endParaRPr lang="en-US" altLang="ja-JP" sz="1200" dirty="0">
              <a:solidFill>
                <a:prstClr val="black"/>
              </a:solidFill>
              <a:latin typeface="Arial" pitchFamily="34" charset="0"/>
            </a:endParaRPr>
          </a:p>
          <a:p>
            <a:pPr marL="85725" indent="-85725" algn="just" defTabSz="914400" fontAlgn="base">
              <a:lnSpc>
                <a:spcPts val="1800"/>
              </a:lnSpc>
              <a:spcBef>
                <a:spcPct val="0"/>
              </a:spcBef>
              <a:spcAft>
                <a:spcPct val="0"/>
              </a:spcAft>
            </a:pPr>
            <a:r>
              <a:rPr lang="ja-JP" altLang="en-US" sz="1200" dirty="0">
                <a:solidFill>
                  <a:prstClr val="black"/>
                </a:solidFill>
                <a:latin typeface="Arial" pitchFamily="34" charset="0"/>
              </a:rPr>
              <a:t>○　</a:t>
            </a:r>
            <a:r>
              <a:rPr lang="ja-JP" altLang="en-US" sz="1200" dirty="0" smtClean="0">
                <a:solidFill>
                  <a:prstClr val="black"/>
                </a:solidFill>
                <a:latin typeface="Arial" pitchFamily="34" charset="0"/>
              </a:rPr>
              <a:t>主査を厚生労働審議官とし</a:t>
            </a:r>
            <a:r>
              <a:rPr lang="ja-JP" altLang="en-US" sz="1200" dirty="0">
                <a:solidFill>
                  <a:prstClr val="black"/>
                </a:solidFill>
                <a:latin typeface="Arial" pitchFamily="34" charset="0"/>
              </a:rPr>
              <a:t>、副主査</a:t>
            </a:r>
            <a:r>
              <a:rPr lang="ja-JP" altLang="en-US" sz="1200" dirty="0" smtClean="0">
                <a:solidFill>
                  <a:prstClr val="black"/>
                </a:solidFill>
                <a:latin typeface="Arial" pitchFamily="34" charset="0"/>
              </a:rPr>
              <a:t>を医政局長、保険局長及び老健局長等と</a:t>
            </a:r>
            <a:r>
              <a:rPr lang="ja-JP" altLang="en-US" sz="1200" dirty="0">
                <a:solidFill>
                  <a:prstClr val="black"/>
                </a:solidFill>
                <a:latin typeface="Arial" pitchFamily="34" charset="0"/>
              </a:rPr>
              <a:t>する。また、</a:t>
            </a:r>
            <a:r>
              <a:rPr lang="ja-JP" altLang="en-US" sz="1200" dirty="0" smtClean="0">
                <a:solidFill>
                  <a:prstClr val="black"/>
                </a:solidFill>
                <a:latin typeface="Arial" pitchFamily="34" charset="0"/>
              </a:rPr>
              <a:t>関係課室長</a:t>
            </a:r>
            <a:r>
              <a:rPr lang="ja-JP" altLang="en-US" sz="1200" dirty="0">
                <a:solidFill>
                  <a:prstClr val="black"/>
                </a:solidFill>
                <a:latin typeface="Arial" pitchFamily="34" charset="0"/>
              </a:rPr>
              <a:t>を構成員とする</a:t>
            </a:r>
            <a:r>
              <a:rPr lang="ja-JP" altLang="en-US" sz="1200" dirty="0" smtClean="0">
                <a:solidFill>
                  <a:prstClr val="black"/>
                </a:solidFill>
                <a:latin typeface="Arial" pitchFamily="34" charset="0"/>
              </a:rPr>
              <a:t>。</a:t>
            </a:r>
            <a:endParaRPr lang="en-US" altLang="ja-JP" sz="1400" dirty="0" smtClean="0">
              <a:solidFill>
                <a:prstClr val="black"/>
              </a:solidFill>
              <a:latin typeface="Arial" pitchFamily="34" charset="0"/>
            </a:endParaRPr>
          </a:p>
          <a:p>
            <a:pPr defTabSz="914400" fontAlgn="base">
              <a:spcBef>
                <a:spcPct val="0"/>
              </a:spcBef>
              <a:spcAft>
                <a:spcPct val="0"/>
              </a:spcAft>
            </a:pPr>
            <a:endParaRPr lang="en-US" altLang="ja-JP" sz="1050" dirty="0" smtClean="0">
              <a:solidFill>
                <a:prstClr val="black"/>
              </a:solidFill>
              <a:latin typeface="Arial" pitchFamily="34" charset="0"/>
            </a:endParaRPr>
          </a:p>
        </p:txBody>
      </p:sp>
      <p:cxnSp>
        <p:nvCxnSpPr>
          <p:cNvPr id="4" name="直線コネクタ 3"/>
          <p:cNvCxnSpPr>
            <a:stCxn id="42" idx="2"/>
          </p:cNvCxnSpPr>
          <p:nvPr/>
        </p:nvCxnSpPr>
        <p:spPr>
          <a:xfrm flipH="1">
            <a:off x="5028579" y="3372520"/>
            <a:ext cx="5346" cy="164656"/>
          </a:xfrm>
          <a:prstGeom prst="line">
            <a:avLst/>
          </a:prstGeom>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7442621" y="3538700"/>
            <a:ext cx="0" cy="133696"/>
          </a:xfrm>
          <a:prstGeom prst="line">
            <a:avLst/>
          </a:prstGeom>
        </p:spPr>
        <p:style>
          <a:lnRef idx="1">
            <a:schemeClr val="dk1"/>
          </a:lnRef>
          <a:fillRef idx="0">
            <a:schemeClr val="dk1"/>
          </a:fillRef>
          <a:effectRef idx="0">
            <a:schemeClr val="dk1"/>
          </a:effectRef>
          <a:fontRef idx="minor">
            <a:schemeClr val="tx1"/>
          </a:fontRef>
        </p:style>
      </p:cxnSp>
      <p:sp>
        <p:nvSpPr>
          <p:cNvPr id="21" name="角丸四角形 20"/>
          <p:cNvSpPr/>
          <p:nvPr/>
        </p:nvSpPr>
        <p:spPr>
          <a:xfrm>
            <a:off x="709873" y="3672396"/>
            <a:ext cx="3540048" cy="360040"/>
          </a:xfrm>
          <a:prstGeom prst="roundRect">
            <a:avLst/>
          </a:prstGeom>
          <a:gradFill>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5400000" scaled="0"/>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ja-JP" altLang="en-US" sz="1400" dirty="0" smtClean="0">
                <a:solidFill>
                  <a:prstClr val="black"/>
                </a:solidFill>
              </a:rPr>
              <a:t>医療</a:t>
            </a:r>
            <a:r>
              <a:rPr lang="ja-JP" altLang="en-US" sz="1400" dirty="0">
                <a:solidFill>
                  <a:prstClr val="black"/>
                </a:solidFill>
              </a:rPr>
              <a:t>・介護</a:t>
            </a:r>
            <a:r>
              <a:rPr lang="ja-JP" altLang="en-US" sz="1400" dirty="0" smtClean="0">
                <a:solidFill>
                  <a:prstClr val="black"/>
                </a:solidFill>
              </a:rPr>
              <a:t>連携推進プロジェクトチーム</a:t>
            </a:r>
            <a:endParaRPr lang="ja-JP" altLang="en-US" sz="1400" dirty="0">
              <a:solidFill>
                <a:prstClr val="white"/>
              </a:solidFill>
            </a:endParaRPr>
          </a:p>
        </p:txBody>
      </p:sp>
      <p:cxnSp>
        <p:nvCxnSpPr>
          <p:cNvPr id="11" name="直線コネクタ 10"/>
          <p:cNvCxnSpPr/>
          <p:nvPr/>
        </p:nvCxnSpPr>
        <p:spPr>
          <a:xfrm>
            <a:off x="2614538" y="3514324"/>
            <a:ext cx="0" cy="158073"/>
          </a:xfrm>
          <a:prstGeom prst="line">
            <a:avLst/>
          </a:prstGeom>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5672597" y="3672396"/>
            <a:ext cx="3678236" cy="360040"/>
          </a:xfrm>
          <a:prstGeom prst="roundRect">
            <a:avLst/>
          </a:prstGeom>
          <a:gradFill>
            <a:gsLst>
              <a:gs pos="0">
                <a:schemeClr val="accent1">
                  <a:tint val="66000"/>
                  <a:satMod val="160000"/>
                  <a:alpha val="50000"/>
                </a:schemeClr>
              </a:gs>
              <a:gs pos="50000">
                <a:schemeClr val="accent1">
                  <a:tint val="44500"/>
                  <a:satMod val="160000"/>
                </a:schemeClr>
              </a:gs>
              <a:gs pos="100000">
                <a:schemeClr val="accent1">
                  <a:tint val="23500"/>
                  <a:satMod val="160000"/>
                </a:schemeClr>
              </a:gs>
            </a:gsLst>
            <a:lin ang="5400000" scaled="0"/>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ja-JP" altLang="en-US" sz="1400" dirty="0" smtClean="0">
                <a:solidFill>
                  <a:prstClr val="black"/>
                </a:solidFill>
              </a:rPr>
              <a:t>地域包括ケアシステム推進プロジェクトチーム</a:t>
            </a:r>
            <a:endParaRPr lang="ja-JP" altLang="en-US" sz="1400" dirty="0">
              <a:solidFill>
                <a:prstClr val="white"/>
              </a:solidFill>
            </a:endParaRPr>
          </a:p>
        </p:txBody>
      </p:sp>
      <p:sp>
        <p:nvSpPr>
          <p:cNvPr id="22" name="正方形/長方形 21"/>
          <p:cNvSpPr/>
          <p:nvPr/>
        </p:nvSpPr>
        <p:spPr>
          <a:xfrm>
            <a:off x="350924" y="616756"/>
            <a:ext cx="9444498" cy="830997"/>
          </a:xfrm>
          <a:prstGeom prst="rect">
            <a:avLst/>
          </a:prstGeom>
          <a:solidFill>
            <a:srgbClr val="FFFF00">
              <a:alpha val="28000"/>
            </a:srgbClr>
          </a:solidFill>
          <a:ln>
            <a:solidFill>
              <a:schemeClr val="tx1"/>
            </a:solidFill>
          </a:ln>
        </p:spPr>
        <p:txBody>
          <a:bodyPr wrap="square">
            <a:spAutoFit/>
          </a:bodyPr>
          <a:lstStyle/>
          <a:p>
            <a:pPr marL="180975" indent="-180975"/>
            <a:r>
              <a:rPr lang="ja-JP" altLang="en-US" sz="1200" dirty="0">
                <a:solidFill>
                  <a:prstClr val="black"/>
                </a:solidFill>
              </a:rPr>
              <a:t>　</a:t>
            </a:r>
            <a:r>
              <a:rPr lang="ja-JP" altLang="en-US" sz="1200" dirty="0" smtClean="0">
                <a:solidFill>
                  <a:prstClr val="black"/>
                </a:solidFill>
              </a:rPr>
              <a:t>　　</a:t>
            </a:r>
            <a:r>
              <a:rPr lang="ja-JP" altLang="ja-JP" sz="1200" dirty="0"/>
              <a:t>医療・介護の従事者、施設、事業等の確保及び有効活用等を図り、効率的で質の高い医療・</a:t>
            </a:r>
            <a:r>
              <a:rPr lang="ja-JP" altLang="ja-JP" sz="1200" dirty="0" smtClean="0"/>
              <a:t>介護</a:t>
            </a:r>
            <a:r>
              <a:rPr lang="ja-JP" altLang="en-US" sz="1200" dirty="0" smtClean="0"/>
              <a:t>サービス</a:t>
            </a:r>
            <a:r>
              <a:rPr lang="ja-JP" altLang="ja-JP" sz="1200" dirty="0" smtClean="0"/>
              <a:t>提供</a:t>
            </a:r>
            <a:r>
              <a:rPr lang="ja-JP" altLang="ja-JP" sz="1200" dirty="0"/>
              <a:t>体制を構築するとともに、今後の高齢化の進展に対応し、各自治体が地域の実情に応じて、地域包括ケアシステム（医療、介護、住まい、予防、生活支援が身近な地域で包括的に確保される体制）の構築を推進していくことを支援するためには、部局横断的な連携が求められることから、厚生労働省に医療・介護サービス提供体制改革推進</a:t>
            </a:r>
            <a:r>
              <a:rPr lang="ja-JP" altLang="ja-JP" sz="1200" dirty="0" smtClean="0"/>
              <a:t>本部を</a:t>
            </a:r>
            <a:r>
              <a:rPr lang="ja-JP" altLang="ja-JP" sz="1200" dirty="0"/>
              <a:t>設置する。</a:t>
            </a:r>
            <a:endParaRPr lang="ja-JP" altLang="en-US" sz="1200" dirty="0">
              <a:solidFill>
                <a:prstClr val="black"/>
              </a:solidFill>
              <a:latin typeface="ＭＳ ゴシック" pitchFamily="49" charset="-128"/>
              <a:ea typeface="ＭＳ ゴシック" pitchFamily="49" charset="-128"/>
            </a:endParaRPr>
          </a:p>
        </p:txBody>
      </p:sp>
      <p:sp>
        <p:nvSpPr>
          <p:cNvPr id="2" name="テキスト ボックス 1"/>
          <p:cNvSpPr txBox="1"/>
          <p:nvPr/>
        </p:nvSpPr>
        <p:spPr>
          <a:xfrm>
            <a:off x="7442624" y="1516203"/>
            <a:ext cx="2550939" cy="338554"/>
          </a:xfrm>
          <a:prstGeom prst="rect">
            <a:avLst/>
          </a:prstGeom>
          <a:noFill/>
        </p:spPr>
        <p:txBody>
          <a:bodyPr wrap="square" rtlCol="0">
            <a:spAutoFit/>
          </a:bodyPr>
          <a:lstStyle/>
          <a:p>
            <a:r>
              <a:rPr kumimoji="1" lang="ja-JP" altLang="en-US" sz="1600" dirty="0" smtClean="0"/>
              <a:t>（平成</a:t>
            </a:r>
            <a:r>
              <a:rPr kumimoji="1" lang="en-US" altLang="ja-JP" sz="1600" dirty="0" smtClean="0"/>
              <a:t>25</a:t>
            </a:r>
            <a:r>
              <a:rPr kumimoji="1" lang="ja-JP" altLang="en-US" sz="1600" dirty="0" smtClean="0"/>
              <a:t>年</a:t>
            </a:r>
            <a:r>
              <a:rPr kumimoji="1" lang="en-US" altLang="ja-JP" sz="1600" dirty="0" smtClean="0"/>
              <a:t>10</a:t>
            </a:r>
            <a:r>
              <a:rPr kumimoji="1" lang="ja-JP" altLang="en-US" sz="1600" dirty="0" smtClean="0"/>
              <a:t>月</a:t>
            </a:r>
            <a:r>
              <a:rPr kumimoji="1" lang="en-US" altLang="ja-JP" sz="1600" dirty="0" smtClean="0"/>
              <a:t>11</a:t>
            </a:r>
            <a:r>
              <a:rPr kumimoji="1" lang="ja-JP" altLang="en-US" sz="1600" dirty="0" smtClean="0"/>
              <a:t>日設置）</a:t>
            </a:r>
            <a:endParaRPr kumimoji="1" lang="ja-JP" altLang="en-US" sz="1600" dirty="0"/>
          </a:p>
        </p:txBody>
      </p:sp>
      <p:sp>
        <p:nvSpPr>
          <p:cNvPr id="24" name="スライド番号プレースホルダー 1"/>
          <p:cNvSpPr txBox="1">
            <a:spLocks noGrp="1"/>
          </p:cNvSpPr>
          <p:nvPr/>
        </p:nvSpPr>
        <p:spPr bwMode="auto">
          <a:xfrm>
            <a:off x="9217019" y="6520259"/>
            <a:ext cx="704533" cy="365125"/>
          </a:xfrm>
          <a:prstGeom prst="rect">
            <a:avLst/>
          </a:prstGeom>
          <a:solidFill>
            <a:schemeClr val="bg1">
              <a:alpha val="60000"/>
            </a:schemeClr>
          </a:solidFill>
          <a:ln>
            <a:miter lim="800000"/>
            <a:headEnd/>
            <a:tailEnd/>
          </a:ln>
        </p:spPr>
        <p:txBody>
          <a:bodyPr lIns="91413" tIns="45707" rIns="91413" bIns="45707" anchor="ctr"/>
          <a:lstStyle/>
          <a:p>
            <a:pPr algn="r">
              <a:defRPr/>
            </a:pPr>
            <a:r>
              <a:rPr lang="en-US" altLang="ja-JP" sz="2400" dirty="0" smtClean="0">
                <a:solidFill>
                  <a:srgbClr val="000000"/>
                </a:solidFill>
              </a:rPr>
              <a:t>227</a:t>
            </a:r>
            <a:endParaRPr lang="en-US" altLang="ja-JP" sz="2400" dirty="0">
              <a:solidFill>
                <a:srgbClr val="000000"/>
              </a:solidFill>
            </a:endParaRPr>
          </a:p>
        </p:txBody>
      </p:sp>
    </p:spTree>
    <p:extLst>
      <p:ext uri="{BB962C8B-B14F-4D97-AF65-F5344CB8AC3E}">
        <p14:creationId xmlns:p14="http://schemas.microsoft.com/office/powerpoint/2010/main" val="3077690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36"/>
          <p:cNvSpPr txBox="1">
            <a:spLocks noChangeArrowheads="1"/>
          </p:cNvSpPr>
          <p:nvPr/>
        </p:nvSpPr>
        <p:spPr bwMode="auto">
          <a:xfrm>
            <a:off x="331837" y="816330"/>
            <a:ext cx="9276885" cy="2062055"/>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600" dirty="0" smtClean="0"/>
              <a:t>　</a:t>
            </a:r>
            <a:endParaRPr lang="en-US" altLang="ja-JP" sz="1600" dirty="0" smtClean="0"/>
          </a:p>
          <a:p>
            <a:r>
              <a:rPr lang="ja-JP" altLang="en-US" sz="1600" dirty="0" smtClean="0"/>
              <a:t>　○地域</a:t>
            </a:r>
            <a:r>
              <a:rPr lang="ja-JP" altLang="en-US" sz="1600" dirty="0"/>
              <a:t>包括ケアシンポジウム</a:t>
            </a:r>
            <a:r>
              <a:rPr lang="ja-JP" altLang="en-US" sz="1600" dirty="0" smtClean="0"/>
              <a:t>（全国</a:t>
            </a:r>
            <a:r>
              <a:rPr lang="ja-JP" altLang="en-US" sz="1600" dirty="0"/>
              <a:t>５か所、７月２９日～８月８日）　</a:t>
            </a:r>
            <a:endParaRPr lang="en-US" altLang="ja-JP" sz="1600" dirty="0"/>
          </a:p>
          <a:p>
            <a:r>
              <a:rPr lang="ja-JP" altLang="en-US" sz="1600" dirty="0" smtClean="0"/>
              <a:t>　○地域</a:t>
            </a:r>
            <a:r>
              <a:rPr lang="ja-JP" altLang="en-US" sz="1600" dirty="0"/>
              <a:t>包括ケアシステムの広報ホームページ立ち上げ（８月６日）　</a:t>
            </a:r>
            <a:endParaRPr lang="en-US" altLang="ja-JP" sz="1600" dirty="0"/>
          </a:p>
          <a:p>
            <a:r>
              <a:rPr lang="ja-JP" altLang="en-US" sz="1600" dirty="0" smtClean="0"/>
              <a:t>　○地域</a:t>
            </a:r>
            <a:r>
              <a:rPr lang="ja-JP" altLang="en-US" sz="1600" dirty="0"/>
              <a:t>ケア会議活用推進事業全国会議（９月２０日）　</a:t>
            </a:r>
            <a:endParaRPr lang="en-US" altLang="ja-JP" sz="1600" dirty="0"/>
          </a:p>
          <a:p>
            <a:pPr marL="0" indent="0" defTabSz="914400" eaLnBrk="1" hangingPunct="1">
              <a:defRPr/>
            </a:pPr>
            <a:r>
              <a:rPr lang="ja-JP" altLang="en-US" sz="1600" dirty="0"/>
              <a:t>　</a:t>
            </a:r>
            <a:r>
              <a:rPr lang="ja-JP" altLang="en-US" sz="1600" dirty="0" smtClean="0"/>
              <a:t>○市町村</a:t>
            </a:r>
            <a:r>
              <a:rPr lang="ja-JP" altLang="en-US" sz="1600" dirty="0"/>
              <a:t>セミナーの開催（１１月８日</a:t>
            </a:r>
            <a:r>
              <a:rPr lang="ja-JP" altLang="en-US" sz="1600" dirty="0" smtClean="0"/>
              <a:t>、平成２６年１月</a:t>
            </a:r>
            <a:r>
              <a:rPr lang="ja-JP" altLang="en-US" sz="1600" dirty="0"/>
              <a:t>１７日）　</a:t>
            </a:r>
            <a:endParaRPr lang="en-US" altLang="ja-JP" sz="1600" dirty="0"/>
          </a:p>
          <a:p>
            <a:r>
              <a:rPr lang="ja-JP" altLang="en-US" sz="1600" dirty="0"/>
              <a:t>　</a:t>
            </a:r>
            <a:r>
              <a:rPr lang="ja-JP" altLang="en-US" sz="1600" dirty="0" smtClean="0"/>
              <a:t>○生活</a:t>
            </a:r>
            <a:r>
              <a:rPr lang="ja-JP" altLang="en-US" sz="1600" dirty="0"/>
              <a:t>支援のコーディネーターに係るシンポジウム等の開催（今年度中目途、２カ所程度）</a:t>
            </a:r>
            <a:endParaRPr lang="en-US" altLang="ja-JP" sz="1600" dirty="0"/>
          </a:p>
          <a:p>
            <a:pPr marL="0" defTabSz="914400" eaLnBrk="1" hangingPunct="1"/>
            <a:r>
              <a:rPr lang="ja-JP" altLang="en-US" sz="1600" dirty="0"/>
              <a:t>　○</a:t>
            </a:r>
            <a:r>
              <a:rPr lang="ja-JP" altLang="en-US" sz="1600" dirty="0" smtClean="0"/>
              <a:t>定期</a:t>
            </a:r>
            <a:r>
              <a:rPr lang="ja-JP" altLang="en-US" sz="1600" dirty="0"/>
              <a:t>巡回・随時対応サービスに係るシンポジウムの開催</a:t>
            </a:r>
            <a:r>
              <a:rPr lang="ja-JP" altLang="en-US" sz="1600" dirty="0" smtClean="0"/>
              <a:t>（今年度中</a:t>
            </a:r>
            <a:r>
              <a:rPr lang="ja-JP" altLang="en-US" sz="1600" dirty="0"/>
              <a:t>に３カ所で</a:t>
            </a:r>
            <a:r>
              <a:rPr lang="ja-JP" altLang="en-US" sz="1600" dirty="0" smtClean="0"/>
              <a:t>実施</a:t>
            </a:r>
            <a:r>
              <a:rPr lang="ja-JP" altLang="en-US" sz="1600" dirty="0"/>
              <a:t>予定）</a:t>
            </a:r>
            <a:endParaRPr lang="en-US" altLang="ja-JP" sz="1600" dirty="0"/>
          </a:p>
          <a:p>
            <a:pPr marL="0" defTabSz="914400" eaLnBrk="1" hangingPunct="1"/>
            <a:r>
              <a:rPr lang="ja-JP" altLang="en-US" sz="1600" dirty="0"/>
              <a:t>　</a:t>
            </a:r>
            <a:r>
              <a:rPr lang="ja-JP" altLang="en-US" sz="1600" dirty="0" smtClean="0"/>
              <a:t>○小規模</a:t>
            </a:r>
            <a:r>
              <a:rPr lang="ja-JP" altLang="en-US" sz="1600" dirty="0"/>
              <a:t>多機能型居宅介護に係るシンポジウム等の開催</a:t>
            </a:r>
            <a:r>
              <a:rPr lang="ja-JP" altLang="en-US" sz="1600" dirty="0" smtClean="0"/>
              <a:t>（今年度中</a:t>
            </a:r>
            <a:r>
              <a:rPr lang="ja-JP" altLang="en-US" sz="1600" dirty="0"/>
              <a:t>に実施</a:t>
            </a:r>
            <a:r>
              <a:rPr lang="ja-JP" altLang="en-US" sz="1600" dirty="0" smtClean="0"/>
              <a:t>予定）</a:t>
            </a:r>
            <a:endParaRPr lang="en-US" altLang="ja-JP" sz="1600" dirty="0" smtClean="0"/>
          </a:p>
        </p:txBody>
      </p:sp>
      <p:sp>
        <p:nvSpPr>
          <p:cNvPr id="6" name="角丸四角形 5"/>
          <p:cNvSpPr/>
          <p:nvPr/>
        </p:nvSpPr>
        <p:spPr>
          <a:xfrm>
            <a:off x="103663" y="590937"/>
            <a:ext cx="1728192"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１．広報の推進</a:t>
            </a:r>
            <a:endParaRPr lang="ja-JP" altLang="en-US" dirty="0">
              <a:solidFill>
                <a:prstClr val="white"/>
              </a:solidFill>
            </a:endParaRPr>
          </a:p>
        </p:txBody>
      </p:sp>
      <p:sp>
        <p:nvSpPr>
          <p:cNvPr id="8" name="角丸四角形 7"/>
          <p:cNvSpPr/>
          <p:nvPr/>
        </p:nvSpPr>
        <p:spPr>
          <a:xfrm>
            <a:off x="967759" y="0"/>
            <a:ext cx="7921489" cy="432048"/>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地域包括ケアシステム構築推進のための市町村</a:t>
            </a:r>
            <a:r>
              <a:rPr lang="ja-JP" altLang="en-US" dirty="0" smtClean="0">
                <a:solidFill>
                  <a:prstClr val="black"/>
                </a:solidFill>
              </a:rPr>
              <a:t>支援の具体的な取組</a:t>
            </a:r>
            <a:endParaRPr lang="ja-JP" altLang="en-US" dirty="0">
              <a:solidFill>
                <a:prstClr val="black"/>
              </a:solidFill>
              <a:latin typeface="ＭＳ Ｐゴシック" pitchFamily="50" charset="-128"/>
              <a:ea typeface="ＭＳ Ｐゴシック" pitchFamily="50" charset="-128"/>
            </a:endParaRPr>
          </a:p>
        </p:txBody>
      </p:sp>
      <p:sp>
        <p:nvSpPr>
          <p:cNvPr id="9" name="テキスト ボックス 136"/>
          <p:cNvSpPr txBox="1">
            <a:spLocks noChangeArrowheads="1"/>
          </p:cNvSpPr>
          <p:nvPr/>
        </p:nvSpPr>
        <p:spPr bwMode="auto">
          <a:xfrm>
            <a:off x="331833" y="3325203"/>
            <a:ext cx="9276885" cy="1600390"/>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dirty="0"/>
              <a:t>　</a:t>
            </a:r>
            <a:endParaRPr lang="en-US" altLang="ja-JP" dirty="0" smtClean="0"/>
          </a:p>
          <a:p>
            <a:r>
              <a:rPr lang="ja-JP" altLang="en-US" sz="1600" dirty="0"/>
              <a:t>　</a:t>
            </a:r>
            <a:r>
              <a:rPr lang="ja-JP" altLang="en-US" sz="1600" dirty="0" smtClean="0"/>
              <a:t>○第６期</a:t>
            </a:r>
            <a:r>
              <a:rPr lang="ja-JP" altLang="en-US" sz="1600" dirty="0"/>
              <a:t>介護保険事業（支援）計画の策定準備等に係る担当者等会議（７月２９日）　</a:t>
            </a:r>
            <a:endParaRPr lang="en-US" altLang="ja-JP" sz="1600" dirty="0"/>
          </a:p>
          <a:p>
            <a:pPr marL="0" indent="0" defTabSz="914400" eaLnBrk="1" hangingPunct="1">
              <a:defRPr/>
            </a:pPr>
            <a:r>
              <a:rPr lang="ja-JP" altLang="en-US" sz="1600" dirty="0" smtClean="0"/>
              <a:t>　○日常</a:t>
            </a:r>
            <a:r>
              <a:rPr lang="ja-JP" altLang="en-US" sz="1600" dirty="0"/>
              <a:t>生活圏域ニーズ調査の調査項目例の提供（７月２９日）、生活支援ソフトの改訂版の</a:t>
            </a:r>
            <a:r>
              <a:rPr lang="ja-JP" altLang="en-US" sz="1600" dirty="0" smtClean="0"/>
              <a:t>提供（年内目</a:t>
            </a:r>
            <a:endParaRPr lang="en-US" altLang="ja-JP" sz="1600" dirty="0" smtClean="0"/>
          </a:p>
          <a:p>
            <a:pPr marL="0" indent="0" defTabSz="914400" eaLnBrk="1" hangingPunct="1">
              <a:defRPr/>
            </a:pPr>
            <a:r>
              <a:rPr lang="ja-JP" altLang="en-US" sz="1600" dirty="0"/>
              <a:t>　</a:t>
            </a:r>
            <a:r>
              <a:rPr lang="ja-JP" altLang="en-US" sz="1600" dirty="0" smtClean="0"/>
              <a:t>　 途</a:t>
            </a:r>
            <a:r>
              <a:rPr lang="ja-JP" altLang="en-US" sz="1600" dirty="0"/>
              <a:t>）　　</a:t>
            </a:r>
            <a:endParaRPr lang="en-US" altLang="ja-JP" sz="1600" dirty="0" smtClean="0"/>
          </a:p>
          <a:p>
            <a:pPr marL="0" indent="0" defTabSz="914400" eaLnBrk="1" hangingPunct="1">
              <a:defRPr/>
            </a:pPr>
            <a:r>
              <a:rPr lang="ja-JP" altLang="en-US" sz="1600" dirty="0"/>
              <a:t>　</a:t>
            </a:r>
            <a:r>
              <a:rPr lang="ja-JP" altLang="en-US" sz="1600" dirty="0" smtClean="0"/>
              <a:t>○第６期</a:t>
            </a:r>
            <a:r>
              <a:rPr lang="ja-JP" altLang="en-US" sz="1600" dirty="0"/>
              <a:t>介護保険</a:t>
            </a:r>
            <a:r>
              <a:rPr lang="ja-JP" altLang="en-US" sz="1600" dirty="0" smtClean="0"/>
              <a:t>事業計画策定用</a:t>
            </a:r>
            <a:r>
              <a:rPr lang="ja-JP" altLang="en-US" sz="1600" dirty="0"/>
              <a:t>ワークシート、ワークシートの手引書の作成</a:t>
            </a:r>
            <a:r>
              <a:rPr lang="ja-JP" altLang="en-US" sz="1600" dirty="0" smtClean="0"/>
              <a:t>（検討中</a:t>
            </a:r>
            <a:r>
              <a:rPr lang="ja-JP" altLang="en-US" sz="1600" dirty="0"/>
              <a:t>、年度</a:t>
            </a:r>
            <a:r>
              <a:rPr lang="ja-JP" altLang="en-US" sz="1600" dirty="0" smtClean="0"/>
              <a:t>末に暫定版</a:t>
            </a:r>
            <a:endParaRPr lang="en-US" altLang="ja-JP" sz="1600" dirty="0" smtClean="0"/>
          </a:p>
          <a:p>
            <a:pPr marL="0" indent="0" defTabSz="914400" eaLnBrk="1" hangingPunct="1">
              <a:defRPr/>
            </a:pPr>
            <a:r>
              <a:rPr lang="en-US" altLang="ja-JP" sz="1600" dirty="0"/>
              <a:t> </a:t>
            </a:r>
            <a:r>
              <a:rPr lang="en-US" altLang="ja-JP" sz="1600" dirty="0" smtClean="0"/>
              <a:t>     </a:t>
            </a:r>
            <a:r>
              <a:rPr lang="ja-JP" altLang="en-US" sz="1600" dirty="0" smtClean="0"/>
              <a:t>提供</a:t>
            </a:r>
            <a:r>
              <a:rPr lang="ja-JP" altLang="en-US" sz="1600" dirty="0"/>
              <a:t>予定）　</a:t>
            </a:r>
            <a:endParaRPr lang="en-US" altLang="ja-JP" sz="1600" dirty="0"/>
          </a:p>
        </p:txBody>
      </p:sp>
      <p:sp>
        <p:nvSpPr>
          <p:cNvPr id="10" name="角丸四角形 9"/>
          <p:cNvSpPr/>
          <p:nvPr/>
        </p:nvSpPr>
        <p:spPr>
          <a:xfrm>
            <a:off x="142607" y="3111330"/>
            <a:ext cx="3705473"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a:solidFill>
                  <a:prstClr val="black"/>
                </a:solidFill>
              </a:rPr>
              <a:t>２</a:t>
            </a:r>
            <a:r>
              <a:rPr lang="ja-JP" altLang="en-US" dirty="0" smtClean="0">
                <a:solidFill>
                  <a:prstClr val="black"/>
                </a:solidFill>
              </a:rPr>
              <a:t>．介護保険事業計画の策定支援</a:t>
            </a:r>
            <a:endParaRPr lang="ja-JP" altLang="en-US" dirty="0">
              <a:solidFill>
                <a:prstClr val="white"/>
              </a:solidFill>
            </a:endParaRPr>
          </a:p>
        </p:txBody>
      </p:sp>
      <p:sp>
        <p:nvSpPr>
          <p:cNvPr id="12" name="テキスト ボックス 136"/>
          <p:cNvSpPr txBox="1">
            <a:spLocks noChangeArrowheads="1"/>
          </p:cNvSpPr>
          <p:nvPr/>
        </p:nvSpPr>
        <p:spPr bwMode="auto">
          <a:xfrm>
            <a:off x="305234" y="5426834"/>
            <a:ext cx="9276885" cy="1323391"/>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600" dirty="0"/>
              <a:t>　</a:t>
            </a:r>
            <a:endParaRPr lang="en-US" altLang="ja-JP" sz="1600" dirty="0" smtClean="0"/>
          </a:p>
          <a:p>
            <a:r>
              <a:rPr lang="ja-JP" altLang="en-US" sz="1600" dirty="0" smtClean="0"/>
              <a:t>　○　介護保険総合データベース、国勢調査等の公的統計調査の情報を有効に活用できる形で「見える化」</a:t>
            </a:r>
            <a:endParaRPr lang="en-US" altLang="ja-JP" sz="1600" dirty="0" smtClean="0"/>
          </a:p>
          <a:p>
            <a:r>
              <a:rPr lang="ja-JP" altLang="en-US" sz="1600" dirty="0"/>
              <a:t>　</a:t>
            </a:r>
            <a:r>
              <a:rPr lang="ja-JP" altLang="en-US" sz="1600" dirty="0" smtClean="0"/>
              <a:t>　 システムを通じて提供。これにより、地方自治体は、全国比較や</a:t>
            </a:r>
            <a:r>
              <a:rPr lang="ja-JP" altLang="en-US" sz="1600" dirty="0"/>
              <a:t>他の自治体との比較も行いつつ、</a:t>
            </a:r>
            <a:r>
              <a:rPr lang="ja-JP" altLang="en-US" sz="1600" dirty="0" smtClean="0"/>
              <a:t>それ</a:t>
            </a:r>
            <a:endParaRPr lang="en-US" altLang="ja-JP" sz="1600" dirty="0" smtClean="0"/>
          </a:p>
          <a:p>
            <a:r>
              <a:rPr lang="en-US" altLang="ja-JP" sz="1600" dirty="0"/>
              <a:t> </a:t>
            </a:r>
            <a:r>
              <a:rPr lang="en-US" altLang="ja-JP" sz="1600" dirty="0" smtClean="0"/>
              <a:t>    </a:t>
            </a:r>
            <a:r>
              <a:rPr lang="ja-JP" altLang="en-US" sz="1600" dirty="0" err="1" smtClean="0"/>
              <a:t>ぞれの</a:t>
            </a:r>
            <a:r>
              <a:rPr lang="ja-JP" altLang="en-US" sz="1600" dirty="0" smtClean="0"/>
              <a:t>介護保険事業の現状等を視覚的にわかりやすく把握・分析し、今後の医療・介護サービスのより</a:t>
            </a:r>
            <a:endParaRPr lang="en-US" altLang="ja-JP" sz="1600" dirty="0" smtClean="0"/>
          </a:p>
          <a:p>
            <a:r>
              <a:rPr lang="en-US" altLang="ja-JP" sz="1600" dirty="0"/>
              <a:t> </a:t>
            </a:r>
            <a:r>
              <a:rPr lang="en-US" altLang="ja-JP" sz="1600" dirty="0" smtClean="0"/>
              <a:t>    </a:t>
            </a:r>
            <a:r>
              <a:rPr lang="ja-JP" altLang="en-US" sz="1600" dirty="0" smtClean="0"/>
              <a:t>一層</a:t>
            </a:r>
            <a:r>
              <a:rPr lang="ja-JP" altLang="en-US" sz="1600" dirty="0"/>
              <a:t>効果的</a:t>
            </a:r>
            <a:r>
              <a:rPr lang="ja-JP" altLang="en-US" sz="1600" dirty="0" smtClean="0"/>
              <a:t>な提供体制の検討が可能となる。</a:t>
            </a:r>
            <a:endParaRPr lang="en-US" altLang="ja-JP" sz="1600" dirty="0"/>
          </a:p>
        </p:txBody>
      </p:sp>
      <p:sp>
        <p:nvSpPr>
          <p:cNvPr id="13" name="角丸四角形 12"/>
          <p:cNvSpPr/>
          <p:nvPr/>
        </p:nvSpPr>
        <p:spPr>
          <a:xfrm>
            <a:off x="103666" y="5195661"/>
            <a:ext cx="6979560"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３．介護・医療関連情報の「見える化」システム構築による自治体支援</a:t>
            </a:r>
            <a:endParaRPr lang="ja-JP" altLang="en-US" dirty="0">
              <a:solidFill>
                <a:prstClr val="white"/>
              </a:solidFill>
            </a:endParaRPr>
          </a:p>
        </p:txBody>
      </p:sp>
      <p:sp>
        <p:nvSpPr>
          <p:cNvPr id="14" name="角丸四角形吹き出し 13"/>
          <p:cNvSpPr/>
          <p:nvPr/>
        </p:nvSpPr>
        <p:spPr>
          <a:xfrm>
            <a:off x="6806859" y="590937"/>
            <a:ext cx="2970677" cy="1325895"/>
          </a:xfrm>
          <a:prstGeom prst="wedgeRoundRectCallout">
            <a:avLst>
              <a:gd name="adj1" fmla="val -72408"/>
              <a:gd name="adj2" fmla="val 15592"/>
              <a:gd name="adj3" fmla="val 166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hlinkClick r:id="rId3"/>
              </a:rPr>
              <a:t>http://www.mhlw.go.jp/stf/seisakunitsuite/bunya/hukushi_kaigo/kaigo_koureisha/chiiki-houkatsu/index.html</a:t>
            </a:r>
            <a:endParaRPr kumimoji="1" lang="ja-JP" altLang="en-US" b="1" dirty="0"/>
          </a:p>
        </p:txBody>
      </p:sp>
      <p:sp>
        <p:nvSpPr>
          <p:cNvPr id="15" name="スライド番号プレースホルダー 1"/>
          <p:cNvSpPr txBox="1">
            <a:spLocks noGrp="1"/>
          </p:cNvSpPr>
          <p:nvPr/>
        </p:nvSpPr>
        <p:spPr bwMode="auto">
          <a:xfrm>
            <a:off x="9217019" y="6520259"/>
            <a:ext cx="704533" cy="365125"/>
          </a:xfrm>
          <a:prstGeom prst="rect">
            <a:avLst/>
          </a:prstGeom>
          <a:solidFill>
            <a:schemeClr val="bg1">
              <a:alpha val="60000"/>
            </a:schemeClr>
          </a:solidFill>
          <a:ln>
            <a:miter lim="800000"/>
            <a:headEnd/>
            <a:tailEnd/>
          </a:ln>
        </p:spPr>
        <p:txBody>
          <a:bodyPr lIns="91413" tIns="45707" rIns="91413" bIns="45707" anchor="ctr"/>
          <a:lstStyle/>
          <a:p>
            <a:pPr algn="r">
              <a:defRPr/>
            </a:pPr>
            <a:r>
              <a:rPr lang="en-US" altLang="ja-JP" sz="2400" dirty="0" smtClean="0">
                <a:solidFill>
                  <a:srgbClr val="000000"/>
                </a:solidFill>
              </a:rPr>
              <a:t>228</a:t>
            </a:r>
            <a:endParaRPr lang="en-US" altLang="ja-JP" sz="2400" dirty="0">
              <a:solidFill>
                <a:srgbClr val="000000"/>
              </a:solidFill>
            </a:endParaRPr>
          </a:p>
        </p:txBody>
      </p:sp>
    </p:spTree>
    <p:extLst>
      <p:ext uri="{BB962C8B-B14F-4D97-AF65-F5344CB8AC3E}">
        <p14:creationId xmlns:p14="http://schemas.microsoft.com/office/powerpoint/2010/main" val="224784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36"/>
          <p:cNvSpPr txBox="1">
            <a:spLocks noChangeArrowheads="1"/>
          </p:cNvSpPr>
          <p:nvPr/>
        </p:nvSpPr>
        <p:spPr bwMode="auto">
          <a:xfrm>
            <a:off x="337311" y="406228"/>
            <a:ext cx="9276885" cy="1569612"/>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endParaRPr lang="en-US" altLang="ja-JP" sz="1600" dirty="0" smtClean="0"/>
          </a:p>
          <a:p>
            <a:r>
              <a:rPr lang="ja-JP" altLang="en-US" sz="1600" dirty="0" smtClean="0"/>
              <a:t>　○事例集</a:t>
            </a:r>
            <a:r>
              <a:rPr lang="ja-JP" altLang="en-US" sz="1600" dirty="0"/>
              <a:t>の第１版を提供（７月２９日）　</a:t>
            </a:r>
            <a:endParaRPr lang="en-US" altLang="ja-JP" sz="1600" dirty="0" smtClean="0"/>
          </a:p>
          <a:p>
            <a:r>
              <a:rPr lang="ja-JP" altLang="en-US" sz="1600" dirty="0"/>
              <a:t>　</a:t>
            </a:r>
            <a:r>
              <a:rPr lang="ja-JP" altLang="en-US" sz="1600" dirty="0" smtClean="0"/>
              <a:t>○事例集</a:t>
            </a:r>
            <a:r>
              <a:rPr lang="ja-JP" altLang="en-US" sz="1600" dirty="0"/>
              <a:t>の詳細版を作成・提供・ホームページでの</a:t>
            </a:r>
            <a:r>
              <a:rPr lang="ja-JP" altLang="en-US" sz="1600" dirty="0" smtClean="0"/>
              <a:t>周知</a:t>
            </a:r>
            <a:endParaRPr lang="en-US" altLang="ja-JP" sz="1600" dirty="0" smtClean="0"/>
          </a:p>
          <a:p>
            <a:r>
              <a:rPr lang="ja-JP" altLang="en-US" sz="1600" dirty="0"/>
              <a:t>　</a:t>
            </a:r>
            <a:r>
              <a:rPr lang="ja-JP" altLang="en-US" sz="1600" dirty="0" smtClean="0"/>
              <a:t>○市町村</a:t>
            </a:r>
            <a:r>
              <a:rPr lang="ja-JP" altLang="en-US" sz="1600" dirty="0"/>
              <a:t>介護予防強化推進事業（予防モデル事業）の好事例の紹介　　</a:t>
            </a:r>
            <a:endParaRPr lang="en-US" altLang="ja-JP" sz="1600" dirty="0" smtClean="0"/>
          </a:p>
          <a:p>
            <a:r>
              <a:rPr lang="ja-JP" altLang="en-US" sz="1600" dirty="0"/>
              <a:t>　</a:t>
            </a:r>
            <a:r>
              <a:rPr lang="ja-JP" altLang="en-US" sz="1600" dirty="0" smtClean="0"/>
              <a:t>○定期</a:t>
            </a:r>
            <a:r>
              <a:rPr lang="ja-JP" altLang="en-US" sz="1600" dirty="0"/>
              <a:t>巡回・随時対応サービスの事例集の作成</a:t>
            </a:r>
            <a:r>
              <a:rPr lang="ja-JP" altLang="en-US" sz="1600" dirty="0" smtClean="0"/>
              <a:t>（地方自治体</a:t>
            </a:r>
            <a:r>
              <a:rPr lang="ja-JP" altLang="en-US" sz="1600" dirty="0"/>
              <a:t>、事業者、</a:t>
            </a:r>
            <a:r>
              <a:rPr lang="ja-JP" altLang="en-US" sz="1600" dirty="0" smtClean="0"/>
              <a:t>ケアマネ</a:t>
            </a:r>
            <a:r>
              <a:rPr lang="ja-JP" altLang="en-US" sz="1600" dirty="0"/>
              <a:t>ジャー</a:t>
            </a:r>
            <a:r>
              <a:rPr lang="ja-JP" altLang="en-US" sz="1600" dirty="0" smtClean="0"/>
              <a:t>向け</a:t>
            </a:r>
            <a:r>
              <a:rPr lang="ja-JP" altLang="en-US" sz="1600" dirty="0"/>
              <a:t>）　</a:t>
            </a:r>
            <a:endParaRPr lang="en-US" altLang="ja-JP" sz="1600" dirty="0"/>
          </a:p>
          <a:p>
            <a:r>
              <a:rPr lang="ja-JP" altLang="en-US" sz="1600" dirty="0"/>
              <a:t>　</a:t>
            </a:r>
            <a:r>
              <a:rPr lang="ja-JP" altLang="en-US" sz="1600" dirty="0" smtClean="0"/>
              <a:t>○自立</a:t>
            </a:r>
            <a:r>
              <a:rPr lang="ja-JP" altLang="en-US" sz="1600" dirty="0"/>
              <a:t>支援に資するケアプラン事例集の作成　</a:t>
            </a:r>
            <a:endParaRPr lang="en-US" altLang="ja-JP" sz="1600" dirty="0" smtClean="0"/>
          </a:p>
        </p:txBody>
      </p:sp>
      <p:sp>
        <p:nvSpPr>
          <p:cNvPr id="6" name="角丸四角形 5"/>
          <p:cNvSpPr/>
          <p:nvPr/>
        </p:nvSpPr>
        <p:spPr>
          <a:xfrm>
            <a:off x="109137" y="192354"/>
            <a:ext cx="2611616"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４．事例集の</a:t>
            </a:r>
            <a:r>
              <a:rPr lang="ja-JP" altLang="en-US" dirty="0">
                <a:solidFill>
                  <a:prstClr val="black"/>
                </a:solidFill>
              </a:rPr>
              <a:t>作成</a:t>
            </a:r>
            <a:r>
              <a:rPr lang="ja-JP" altLang="en-US" dirty="0" smtClean="0">
                <a:solidFill>
                  <a:prstClr val="black"/>
                </a:solidFill>
              </a:rPr>
              <a:t>・配布</a:t>
            </a:r>
            <a:endParaRPr lang="ja-JP" altLang="en-US" dirty="0">
              <a:solidFill>
                <a:prstClr val="white"/>
              </a:solidFill>
            </a:endParaRPr>
          </a:p>
        </p:txBody>
      </p:sp>
      <p:sp>
        <p:nvSpPr>
          <p:cNvPr id="9" name="テキスト ボックス 136"/>
          <p:cNvSpPr txBox="1">
            <a:spLocks noChangeArrowheads="1"/>
          </p:cNvSpPr>
          <p:nvPr/>
        </p:nvSpPr>
        <p:spPr bwMode="auto">
          <a:xfrm>
            <a:off x="294925" y="2539944"/>
            <a:ext cx="9276885" cy="861726"/>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dirty="0"/>
              <a:t>　</a:t>
            </a:r>
            <a:endParaRPr lang="en-US" altLang="ja-JP" dirty="0" smtClean="0"/>
          </a:p>
          <a:p>
            <a:r>
              <a:rPr lang="ja-JP" altLang="en-US" sz="1600" dirty="0" smtClean="0"/>
              <a:t>　○認知症</a:t>
            </a:r>
            <a:r>
              <a:rPr lang="ja-JP" altLang="en-US" sz="1600" dirty="0"/>
              <a:t>ケアパス策定の手引書</a:t>
            </a:r>
            <a:r>
              <a:rPr lang="ja-JP" altLang="en-US" sz="1600" dirty="0" smtClean="0"/>
              <a:t>（検討中</a:t>
            </a:r>
            <a:r>
              <a:rPr lang="ja-JP" altLang="en-US" sz="1600" dirty="0"/>
              <a:t>）　</a:t>
            </a:r>
            <a:endParaRPr lang="en-US" altLang="ja-JP" sz="1600" dirty="0" smtClean="0"/>
          </a:p>
          <a:p>
            <a:r>
              <a:rPr lang="ja-JP" altLang="en-US" sz="1600" dirty="0"/>
              <a:t>　</a:t>
            </a:r>
            <a:r>
              <a:rPr lang="ja-JP" altLang="en-US" sz="1600" dirty="0" smtClean="0"/>
              <a:t>○地域</a:t>
            </a:r>
            <a:r>
              <a:rPr lang="ja-JP" altLang="en-US" sz="1600" dirty="0"/>
              <a:t>ケア会議活用マニュアルの作成・提供　</a:t>
            </a:r>
            <a:endParaRPr lang="en-US" altLang="ja-JP" sz="1600" dirty="0"/>
          </a:p>
        </p:txBody>
      </p:sp>
      <p:sp>
        <p:nvSpPr>
          <p:cNvPr id="10" name="角丸四角形 9"/>
          <p:cNvSpPr/>
          <p:nvPr/>
        </p:nvSpPr>
        <p:spPr>
          <a:xfrm>
            <a:off x="92912" y="2326073"/>
            <a:ext cx="3347923"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５．各種</a:t>
            </a:r>
            <a:r>
              <a:rPr lang="ja-JP" altLang="en-US" dirty="0">
                <a:solidFill>
                  <a:prstClr val="black"/>
                </a:solidFill>
              </a:rPr>
              <a:t>マニュアル</a:t>
            </a:r>
            <a:r>
              <a:rPr lang="ja-JP" altLang="en-US" dirty="0" smtClean="0">
                <a:solidFill>
                  <a:prstClr val="black"/>
                </a:solidFill>
              </a:rPr>
              <a:t>の作成・提供</a:t>
            </a:r>
            <a:endParaRPr lang="ja-JP" altLang="en-US" dirty="0">
              <a:solidFill>
                <a:prstClr val="white"/>
              </a:solidFill>
            </a:endParaRPr>
          </a:p>
        </p:txBody>
      </p:sp>
      <p:sp>
        <p:nvSpPr>
          <p:cNvPr id="11" name="テキスト ボックス 136"/>
          <p:cNvSpPr txBox="1">
            <a:spLocks noChangeArrowheads="1"/>
          </p:cNvSpPr>
          <p:nvPr/>
        </p:nvSpPr>
        <p:spPr bwMode="auto">
          <a:xfrm>
            <a:off x="311155" y="5363796"/>
            <a:ext cx="9276885" cy="861726"/>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600" dirty="0"/>
              <a:t>　</a:t>
            </a:r>
            <a:endParaRPr lang="en-US" altLang="ja-JP" sz="1600" dirty="0" smtClean="0"/>
          </a:p>
          <a:p>
            <a:r>
              <a:rPr lang="ja-JP" altLang="en-US" sz="1600" dirty="0" smtClean="0"/>
              <a:t>　○市町村向けセミナー、説明会等への講師派遣</a:t>
            </a:r>
            <a:endParaRPr lang="en-US" altLang="ja-JP" sz="1600" dirty="0" smtClean="0"/>
          </a:p>
          <a:p>
            <a:r>
              <a:rPr lang="ja-JP" altLang="en-US" sz="1600" dirty="0"/>
              <a:t>　</a:t>
            </a:r>
            <a:r>
              <a:rPr lang="ja-JP" altLang="en-US" sz="1600" dirty="0" smtClean="0"/>
              <a:t>○地方自治体からの相談、情報連絡体制の整備検討</a:t>
            </a:r>
            <a:endParaRPr lang="en-US" altLang="ja-JP" sz="1600" dirty="0"/>
          </a:p>
        </p:txBody>
      </p:sp>
      <p:sp>
        <p:nvSpPr>
          <p:cNvPr id="12" name="角丸四角形 11"/>
          <p:cNvSpPr/>
          <p:nvPr/>
        </p:nvSpPr>
        <p:spPr>
          <a:xfrm>
            <a:off x="109137" y="5149925"/>
            <a:ext cx="4339807"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７．セミナー、説明会等への講師派遣</a:t>
            </a:r>
            <a:endParaRPr lang="ja-JP" altLang="en-US" dirty="0">
              <a:solidFill>
                <a:prstClr val="white"/>
              </a:solidFill>
            </a:endParaRPr>
          </a:p>
        </p:txBody>
      </p:sp>
      <p:sp>
        <p:nvSpPr>
          <p:cNvPr id="16" name="テキスト ボックス 136"/>
          <p:cNvSpPr txBox="1">
            <a:spLocks noChangeArrowheads="1"/>
          </p:cNvSpPr>
          <p:nvPr/>
        </p:nvSpPr>
        <p:spPr bwMode="auto">
          <a:xfrm>
            <a:off x="325962" y="4077072"/>
            <a:ext cx="9276885" cy="830948"/>
          </a:xfrm>
          <a:prstGeom prst="rect">
            <a:avLst/>
          </a:prstGeom>
          <a:solidFill>
            <a:srgbClr val="CCFFCC"/>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91390" tIns="45696" rIns="91390" bIns="45696">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600" dirty="0"/>
              <a:t>　</a:t>
            </a:r>
            <a:endParaRPr lang="en-US" altLang="ja-JP" sz="1600" dirty="0" smtClean="0"/>
          </a:p>
          <a:p>
            <a:r>
              <a:rPr lang="ja-JP" altLang="en-US" sz="1600" dirty="0" smtClean="0"/>
              <a:t>　○　地方自治体の介護保険担当職員に対して、地域の特性に応じた地域包括ケアシステムの構築の</a:t>
            </a:r>
            <a:endParaRPr lang="en-US" altLang="ja-JP" sz="1600" dirty="0" smtClean="0"/>
          </a:p>
          <a:p>
            <a:r>
              <a:rPr lang="ja-JP" altLang="en-US" sz="1600" dirty="0"/>
              <a:t>　</a:t>
            </a:r>
            <a:r>
              <a:rPr lang="ja-JP" altLang="en-US" sz="1600" dirty="0" smtClean="0"/>
              <a:t>　 ための研修</a:t>
            </a:r>
            <a:r>
              <a:rPr lang="ja-JP" altLang="en-US" sz="1600" dirty="0"/>
              <a:t>を</a:t>
            </a:r>
            <a:r>
              <a:rPr lang="ja-JP" altLang="en-US" sz="1600" dirty="0" smtClean="0"/>
              <a:t>充実する方策を検討</a:t>
            </a:r>
            <a:endParaRPr lang="en-US" altLang="ja-JP" sz="1600" dirty="0"/>
          </a:p>
        </p:txBody>
      </p:sp>
      <p:sp>
        <p:nvSpPr>
          <p:cNvPr id="17" name="角丸四角形 16"/>
          <p:cNvSpPr/>
          <p:nvPr/>
        </p:nvSpPr>
        <p:spPr>
          <a:xfrm>
            <a:off x="123946" y="3863199"/>
            <a:ext cx="4825651" cy="427755"/>
          </a:xfrm>
          <a:prstGeom prst="roundRect">
            <a:avLst/>
          </a:prstGeom>
          <a:solidFill>
            <a:srgbClr val="FFFFCC"/>
          </a:solidFill>
          <a:ln/>
        </p:spPr>
        <p:style>
          <a:lnRef idx="2">
            <a:schemeClr val="accent5">
              <a:shade val="50000"/>
            </a:schemeClr>
          </a:lnRef>
          <a:fillRef idx="1">
            <a:schemeClr val="accent5"/>
          </a:fillRef>
          <a:effectRef idx="0">
            <a:schemeClr val="accent5"/>
          </a:effectRef>
          <a:fontRef idx="minor">
            <a:schemeClr val="lt1"/>
          </a:fontRef>
        </p:style>
        <p:txBody>
          <a:bodyPr lIns="91390" tIns="45696" rIns="91390" bIns="45696" rtlCol="0" anchor="ctr"/>
          <a:lstStyle/>
          <a:p>
            <a:r>
              <a:rPr lang="ja-JP" altLang="en-US" dirty="0" smtClean="0">
                <a:solidFill>
                  <a:prstClr val="black"/>
                </a:solidFill>
              </a:rPr>
              <a:t>６．地方自治体における人材育成への支援</a:t>
            </a:r>
            <a:endParaRPr lang="ja-JP" altLang="en-US" dirty="0">
              <a:solidFill>
                <a:prstClr val="white"/>
              </a:solidFill>
            </a:endParaRPr>
          </a:p>
        </p:txBody>
      </p:sp>
      <p:sp>
        <p:nvSpPr>
          <p:cNvPr id="14" name="角丸四角形吹き出し 13"/>
          <p:cNvSpPr/>
          <p:nvPr/>
        </p:nvSpPr>
        <p:spPr>
          <a:xfrm>
            <a:off x="6537176" y="86881"/>
            <a:ext cx="3368824" cy="1325895"/>
          </a:xfrm>
          <a:prstGeom prst="wedgeRoundRectCallout">
            <a:avLst>
              <a:gd name="adj1" fmla="val -84278"/>
              <a:gd name="adj2" fmla="val 23827"/>
              <a:gd name="adj3" fmla="val 166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hlinkClick r:id="rId2"/>
              </a:rPr>
              <a:t>http://www.mhlw.go.jp/seisakunitsuite/bunya/hukushi_kaigo/kaigo_koureisha/chiiki-houkatsu/dl/model.pdf</a:t>
            </a:r>
            <a:endParaRPr kumimoji="1" lang="ja-JP" altLang="en-US" b="1" dirty="0"/>
          </a:p>
        </p:txBody>
      </p:sp>
      <p:sp>
        <p:nvSpPr>
          <p:cNvPr id="15" name="スライド番号プレースホルダー 1"/>
          <p:cNvSpPr txBox="1">
            <a:spLocks noGrp="1"/>
          </p:cNvSpPr>
          <p:nvPr/>
        </p:nvSpPr>
        <p:spPr bwMode="auto">
          <a:xfrm>
            <a:off x="9129464" y="6448251"/>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229</a:t>
            </a:r>
            <a:endParaRPr lang="en-US" altLang="ja-JP" sz="2400" dirty="0">
              <a:solidFill>
                <a:srgbClr val="000000"/>
              </a:solidFill>
            </a:endParaRPr>
          </a:p>
        </p:txBody>
      </p:sp>
    </p:spTree>
    <p:extLst>
      <p:ext uri="{BB962C8B-B14F-4D97-AF65-F5344CB8AC3E}">
        <p14:creationId xmlns:p14="http://schemas.microsoft.com/office/powerpoint/2010/main" val="339500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20894"/>
            <a:ext cx="9906000" cy="1758057"/>
          </a:xfrm>
        </p:spPr>
        <p:txBody>
          <a:bodyPr/>
          <a:lstStyle/>
          <a:p>
            <a:r>
              <a:rPr lang="ja-JP" altLang="en-US" sz="3600" dirty="0" smtClean="0">
                <a:solidFill>
                  <a:prstClr val="black"/>
                </a:solidFill>
              </a:rPr>
              <a:t>（参考資料）</a:t>
            </a:r>
            <a:endParaRPr kumimoji="1" lang="ja-JP" altLang="en-US" sz="3400" dirty="0"/>
          </a:p>
        </p:txBody>
      </p:sp>
      <p:sp>
        <p:nvSpPr>
          <p:cNvPr id="4" name="スライド番号プレースホルダー 1"/>
          <p:cNvSpPr txBox="1">
            <a:spLocks noGrp="1"/>
          </p:cNvSpPr>
          <p:nvPr/>
        </p:nvSpPr>
        <p:spPr bwMode="auto">
          <a:xfrm>
            <a:off x="9129464" y="6448251"/>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230</a:t>
            </a:r>
            <a:endParaRPr lang="en-US" altLang="ja-JP" sz="2400" dirty="0">
              <a:solidFill>
                <a:srgbClr val="000000"/>
              </a:solidFill>
            </a:endParaRPr>
          </a:p>
        </p:txBody>
      </p:sp>
    </p:spTree>
    <p:extLst>
      <p:ext uri="{BB962C8B-B14F-4D97-AF65-F5344CB8AC3E}">
        <p14:creationId xmlns:p14="http://schemas.microsoft.com/office/powerpoint/2010/main" val="3042452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4609813" y="2141625"/>
            <a:ext cx="5284353" cy="4147469"/>
          </a:xfrm>
          <a:prstGeom prst="roundRect">
            <a:avLst>
              <a:gd name="adj" fmla="val 6173"/>
            </a:avLst>
          </a:prstGeom>
          <a:ln/>
        </p:spPr>
        <p:style>
          <a:lnRef idx="2">
            <a:schemeClr val="accent1"/>
          </a:lnRef>
          <a:fillRef idx="1">
            <a:schemeClr val="lt1"/>
          </a:fillRef>
          <a:effectRef idx="0">
            <a:schemeClr val="accent1"/>
          </a:effectRef>
          <a:fontRef idx="minor">
            <a:schemeClr val="dk1"/>
          </a:fontRef>
        </p:style>
        <p:txBody>
          <a:bodyPr rtlCol="0" anchor="ctr"/>
          <a:lstStyle/>
          <a:p>
            <a:pPr marL="266700" indent="-266700"/>
            <a:endParaRPr lang="en-US" altLang="ja-JP" sz="1400" dirty="0" smtClean="0">
              <a:solidFill>
                <a:prstClr val="black"/>
              </a:solidFill>
              <a:latin typeface="Helvetica"/>
              <a:ea typeface="ヒラギノ丸ゴ ProN W4"/>
            </a:endParaRPr>
          </a:p>
        </p:txBody>
      </p:sp>
      <p:sp>
        <p:nvSpPr>
          <p:cNvPr id="14" name="角丸四角形 13"/>
          <p:cNvSpPr/>
          <p:nvPr/>
        </p:nvSpPr>
        <p:spPr>
          <a:xfrm>
            <a:off x="35665" y="2782777"/>
            <a:ext cx="4473394" cy="3409544"/>
          </a:xfrm>
          <a:prstGeom prst="roundRect">
            <a:avLst>
              <a:gd name="adj" fmla="val 6173"/>
            </a:avLst>
          </a:prstGeom>
          <a:ln/>
        </p:spPr>
        <p:style>
          <a:lnRef idx="2">
            <a:schemeClr val="accent1"/>
          </a:lnRef>
          <a:fillRef idx="1">
            <a:schemeClr val="lt1"/>
          </a:fillRef>
          <a:effectRef idx="0">
            <a:schemeClr val="accent1"/>
          </a:effectRef>
          <a:fontRef idx="minor">
            <a:schemeClr val="dk1"/>
          </a:fontRef>
        </p:style>
        <p:txBody>
          <a:bodyPr rtlCol="0" anchor="ctr"/>
          <a:lstStyle/>
          <a:p>
            <a:pPr marL="266700" indent="-266700"/>
            <a:endParaRPr lang="en-US" altLang="ja-JP" sz="1400" dirty="0" smtClean="0">
              <a:solidFill>
                <a:prstClr val="black"/>
              </a:solidFill>
              <a:latin typeface="Helvetica"/>
              <a:ea typeface="ヒラギノ丸ゴ ProN W4"/>
            </a:endParaRPr>
          </a:p>
        </p:txBody>
      </p:sp>
      <p:sp>
        <p:nvSpPr>
          <p:cNvPr id="44" name="正方形/長方形 43"/>
          <p:cNvSpPr/>
          <p:nvPr/>
        </p:nvSpPr>
        <p:spPr>
          <a:xfrm>
            <a:off x="28375" y="0"/>
            <a:ext cx="9838200" cy="548680"/>
          </a:xfrm>
          <a:prstGeom prst="rect">
            <a:avLst/>
          </a:prstGeom>
          <a:ln/>
        </p:spPr>
        <p:style>
          <a:lnRef idx="1">
            <a:schemeClr val="accent1"/>
          </a:lnRef>
          <a:fillRef idx="2">
            <a:schemeClr val="accent1"/>
          </a:fillRef>
          <a:effectRef idx="1">
            <a:schemeClr val="accent1"/>
          </a:effectRef>
          <a:fontRef idx="minor">
            <a:schemeClr val="dk1"/>
          </a:fontRef>
        </p:style>
        <p:txBody>
          <a:bodyPr lIns="82834" tIns="41417" rIns="82834" bIns="41417" rtlCol="0" anchor="ctr"/>
          <a:lstStyle/>
          <a:p>
            <a:pPr algn="ctr"/>
            <a:r>
              <a:rPr lang="ja-JP" altLang="en-US" b="1" dirty="0" smtClean="0">
                <a:latin typeface="ＤＦ特太ゴシック体" pitchFamily="49" charset="-128"/>
                <a:ea typeface="ＤＦ特太ゴシック体" pitchFamily="49" charset="-128"/>
              </a:rPr>
              <a:t>都市部の強みを</a:t>
            </a:r>
            <a:r>
              <a:rPr lang="ja-JP" altLang="en-US" b="1" dirty="0">
                <a:latin typeface="ＤＦ特太ゴシック体" pitchFamily="49" charset="-128"/>
                <a:ea typeface="ＤＦ特太ゴシック体" pitchFamily="49" charset="-128"/>
              </a:rPr>
              <a:t>活かした</a:t>
            </a:r>
            <a:r>
              <a:rPr lang="ja-JP" altLang="en-US" b="1" dirty="0" smtClean="0">
                <a:latin typeface="ＤＦ特太ゴシック体" pitchFamily="49" charset="-128"/>
                <a:ea typeface="ＤＦ特太ゴシック体" pitchFamily="49" charset="-128"/>
              </a:rPr>
              <a:t>地域包括ケアシステムの構築</a:t>
            </a:r>
            <a:endParaRPr lang="en-US" altLang="ja-JP" b="1" dirty="0" smtClean="0">
              <a:latin typeface="ＤＦ特太ゴシック体" pitchFamily="49" charset="-128"/>
              <a:ea typeface="ＤＦ特太ゴシック体" pitchFamily="49" charset="-128"/>
            </a:endParaRPr>
          </a:p>
          <a:p>
            <a:pPr algn="ctr"/>
            <a:r>
              <a:rPr lang="ja-JP" altLang="en-US" sz="1400" b="1" dirty="0" smtClean="0">
                <a:latin typeface="ＤＦ特太ゴシック体" pitchFamily="49" charset="-128"/>
                <a:ea typeface="ＤＦ特太ゴシック体" pitchFamily="49" charset="-128"/>
              </a:rPr>
              <a:t>都市部の高齢化対策に関する検討会</a:t>
            </a:r>
            <a:r>
              <a:rPr lang="ja-JP" altLang="en-US" sz="1400" b="1" dirty="0">
                <a:latin typeface="ＤＦ特太ゴシック体" pitchFamily="49" charset="-128"/>
                <a:ea typeface="ＤＦ特太ゴシック体" pitchFamily="49" charset="-128"/>
              </a:rPr>
              <a:t>　</a:t>
            </a:r>
            <a:r>
              <a:rPr lang="ja-JP" altLang="en-US" sz="1400" b="1" dirty="0" smtClean="0">
                <a:latin typeface="ＤＦ特太ゴシック体" pitchFamily="49" charset="-128"/>
                <a:ea typeface="ＤＦ特太ゴシック体" pitchFamily="49" charset="-128"/>
              </a:rPr>
              <a:t>報告書（概要）</a:t>
            </a:r>
            <a:endParaRPr lang="ja-JP" altLang="en-US" sz="1400" b="1" dirty="0">
              <a:latin typeface="ＤＦ特太ゴシック体" pitchFamily="49" charset="-128"/>
              <a:ea typeface="ＤＦ特太ゴシック体" pitchFamily="49" charset="-128"/>
            </a:endParaRPr>
          </a:p>
        </p:txBody>
      </p:sp>
      <p:sp>
        <p:nvSpPr>
          <p:cNvPr id="26" name="角丸四角形 25"/>
          <p:cNvSpPr/>
          <p:nvPr/>
        </p:nvSpPr>
        <p:spPr>
          <a:xfrm>
            <a:off x="35669" y="836713"/>
            <a:ext cx="9858497" cy="1099197"/>
          </a:xfrm>
          <a:prstGeom prst="roundRect">
            <a:avLst>
              <a:gd name="adj" fmla="val 7936"/>
            </a:avLst>
          </a:prstGeom>
        </p:spPr>
        <p:style>
          <a:lnRef idx="2">
            <a:schemeClr val="accent1"/>
          </a:lnRef>
          <a:fillRef idx="1">
            <a:schemeClr val="lt1"/>
          </a:fillRef>
          <a:effectRef idx="0">
            <a:schemeClr val="accent1"/>
          </a:effectRef>
          <a:fontRef idx="minor">
            <a:schemeClr val="dk1"/>
          </a:fontRef>
        </p:style>
        <p:txBody>
          <a:bodyPr rtlCol="0" anchor="ctr"/>
          <a:lstStyle/>
          <a:p>
            <a:pPr marL="180975" indent="-180975"/>
            <a:endParaRPr lang="en-US" altLang="ja-JP" sz="1200" dirty="0" smtClean="0">
              <a:solidFill>
                <a:prstClr val="black"/>
              </a:solidFill>
              <a:latin typeface="Helvetica"/>
              <a:ea typeface="ヒラギノ丸ゴ ProN W4"/>
            </a:endParaRPr>
          </a:p>
          <a:p>
            <a:pPr marL="180975" indent="-180975"/>
            <a:r>
              <a:rPr lang="ja-JP" altLang="en-US" sz="1200" dirty="0" smtClean="0">
                <a:solidFill>
                  <a:prstClr val="black"/>
                </a:solidFill>
                <a:latin typeface="Helvetica"/>
                <a:ea typeface="ヒラギノ丸ゴ ProN W4"/>
              </a:rPr>
              <a:t>　</a:t>
            </a:r>
            <a:endParaRPr lang="en-US" altLang="ja-JP" sz="1200" dirty="0" smtClean="0">
              <a:solidFill>
                <a:prstClr val="black"/>
              </a:solidFill>
              <a:latin typeface="Helvetica"/>
              <a:ea typeface="ヒラギノ丸ゴ ProN W4"/>
            </a:endParaRPr>
          </a:p>
        </p:txBody>
      </p:sp>
      <p:sp>
        <p:nvSpPr>
          <p:cNvPr id="29" name="角丸四角形 28"/>
          <p:cNvSpPr/>
          <p:nvPr/>
        </p:nvSpPr>
        <p:spPr>
          <a:xfrm>
            <a:off x="58812" y="904125"/>
            <a:ext cx="10241846" cy="1084719"/>
          </a:xfrm>
          <a:prstGeom prst="roundRect">
            <a:avLst>
              <a:gd name="adj" fmla="val 6173"/>
            </a:avLst>
          </a:prstGeom>
          <a:noFill/>
          <a:ln>
            <a:noFill/>
          </a:ln>
        </p:spPr>
        <p:style>
          <a:lnRef idx="2">
            <a:schemeClr val="accent1"/>
          </a:lnRef>
          <a:fillRef idx="1">
            <a:schemeClr val="lt1"/>
          </a:fillRef>
          <a:effectRef idx="0">
            <a:schemeClr val="accent1"/>
          </a:effectRef>
          <a:fontRef idx="minor">
            <a:schemeClr val="dk1"/>
          </a:fontRef>
        </p:style>
        <p:txBody>
          <a:bodyPr wrap="square" rtlCol="0" anchor="t" anchorCtr="0">
            <a:spAutoFit/>
          </a:bodyPr>
          <a:lstStyle/>
          <a:p>
            <a:pPr marL="180975" indent="-180975">
              <a:lnSpc>
                <a:spcPts val="1700"/>
              </a:lnSpc>
            </a:pPr>
            <a:r>
              <a:rPr lang="ja-JP" altLang="en-US" sz="1400" b="1" dirty="0" smtClean="0">
                <a:solidFill>
                  <a:prstClr val="black"/>
                </a:solidFill>
                <a:latin typeface="+mn-ea"/>
              </a:rPr>
              <a:t>○　「</a:t>
            </a:r>
            <a:r>
              <a:rPr lang="en-US" altLang="ja-JP" sz="1400" b="1" dirty="0" smtClean="0">
                <a:solidFill>
                  <a:prstClr val="black"/>
                </a:solidFill>
                <a:latin typeface="+mn-ea"/>
              </a:rPr>
              <a:t>75</a:t>
            </a:r>
            <a:r>
              <a:rPr lang="ja-JP" altLang="en-US" sz="1400" b="1" dirty="0" smtClean="0">
                <a:solidFill>
                  <a:prstClr val="black"/>
                </a:solidFill>
                <a:latin typeface="+mn-ea"/>
              </a:rPr>
              <a:t>歳以上高齢者</a:t>
            </a:r>
            <a:r>
              <a:rPr lang="ja-JP" altLang="en-US" sz="1400" b="1" dirty="0" smtClean="0">
                <a:solidFill>
                  <a:schemeClr val="tx1"/>
                </a:solidFill>
                <a:latin typeface="+mn-ea"/>
              </a:rPr>
              <a:t>（後期高齢者）</a:t>
            </a:r>
            <a:r>
              <a:rPr lang="en-US" altLang="ja-JP" sz="1400" b="1" dirty="0" smtClean="0">
                <a:solidFill>
                  <a:schemeClr val="tx1"/>
                </a:solidFill>
                <a:latin typeface="+mn-ea"/>
              </a:rPr>
              <a:t>2000</a:t>
            </a:r>
            <a:r>
              <a:rPr lang="ja-JP" altLang="en-US" sz="1400" b="1" dirty="0" smtClean="0">
                <a:solidFill>
                  <a:schemeClr val="tx1"/>
                </a:solidFill>
                <a:latin typeface="+mn-ea"/>
              </a:rPr>
              <a:t>万人社会」へ</a:t>
            </a:r>
            <a:r>
              <a:rPr lang="ja-JP" altLang="en-US" sz="1400" b="1" dirty="0" smtClean="0">
                <a:solidFill>
                  <a:schemeClr val="tx1"/>
                </a:solidFill>
                <a:latin typeface="ＭＳ 明朝" pitchFamily="17" charset="-128"/>
                <a:ea typeface="ＭＳ 明朝" pitchFamily="17" charset="-128"/>
              </a:rPr>
              <a:t>　</a:t>
            </a:r>
            <a:r>
              <a:rPr lang="en-US" altLang="ja-JP" sz="1200" dirty="0" smtClean="0">
                <a:solidFill>
                  <a:schemeClr val="tx1"/>
                </a:solidFill>
                <a:latin typeface="ＭＳ 明朝" pitchFamily="17" charset="-128"/>
                <a:ea typeface="ＭＳ 明朝" pitchFamily="17" charset="-128"/>
              </a:rPr>
              <a:t>2000</a:t>
            </a:r>
            <a:r>
              <a:rPr lang="ja-JP" altLang="en-US" sz="1200" dirty="0" smtClean="0">
                <a:solidFill>
                  <a:schemeClr val="tx1"/>
                </a:solidFill>
                <a:latin typeface="ＭＳ 明朝" pitchFamily="17" charset="-128"/>
                <a:ea typeface="ＭＳ 明朝" pitchFamily="17" charset="-128"/>
              </a:rPr>
              <a:t>年　</a:t>
            </a:r>
            <a:r>
              <a:rPr lang="en-US" altLang="ja-JP" sz="1200" dirty="0" smtClean="0">
                <a:solidFill>
                  <a:schemeClr val="tx1"/>
                </a:solidFill>
                <a:latin typeface="ＭＳ 明朝" pitchFamily="17" charset="-128"/>
                <a:ea typeface="ＭＳ 明朝" pitchFamily="17" charset="-128"/>
              </a:rPr>
              <a:t>901</a:t>
            </a:r>
            <a:r>
              <a:rPr lang="ja-JP" altLang="en-US" sz="1200" dirty="0" smtClean="0">
                <a:solidFill>
                  <a:schemeClr val="tx1"/>
                </a:solidFill>
                <a:latin typeface="ＭＳ 明朝" pitchFamily="17" charset="-128"/>
                <a:ea typeface="ＭＳ 明朝" pitchFamily="17" charset="-128"/>
              </a:rPr>
              <a:t>万人　→　</a:t>
            </a:r>
            <a:r>
              <a:rPr lang="en-US" altLang="ja-JP" sz="1200" dirty="0" smtClean="0">
                <a:solidFill>
                  <a:schemeClr val="tx1"/>
                </a:solidFill>
                <a:latin typeface="ＭＳ 明朝" pitchFamily="17" charset="-128"/>
                <a:ea typeface="ＭＳ 明朝" pitchFamily="17" charset="-128"/>
              </a:rPr>
              <a:t>2010</a:t>
            </a:r>
            <a:r>
              <a:rPr lang="ja-JP" altLang="en-US" sz="1200" dirty="0" smtClean="0">
                <a:solidFill>
                  <a:schemeClr val="tx1"/>
                </a:solidFill>
                <a:latin typeface="ＭＳ 明朝" pitchFamily="17" charset="-128"/>
                <a:ea typeface="ＭＳ 明朝" pitchFamily="17" charset="-128"/>
              </a:rPr>
              <a:t>年　</a:t>
            </a:r>
            <a:r>
              <a:rPr lang="en-US" altLang="ja-JP" sz="1200" dirty="0" smtClean="0">
                <a:solidFill>
                  <a:schemeClr val="tx1"/>
                </a:solidFill>
                <a:latin typeface="ＭＳ 明朝" pitchFamily="17" charset="-128"/>
                <a:ea typeface="ＭＳ 明朝" pitchFamily="17" charset="-128"/>
              </a:rPr>
              <a:t>1419</a:t>
            </a:r>
            <a:r>
              <a:rPr lang="ja-JP" altLang="en-US" sz="1200" dirty="0" smtClean="0">
                <a:solidFill>
                  <a:schemeClr val="tx1"/>
                </a:solidFill>
                <a:latin typeface="ＭＳ 明朝" pitchFamily="17" charset="-128"/>
                <a:ea typeface="ＭＳ 明朝" pitchFamily="17" charset="-128"/>
              </a:rPr>
              <a:t>万人　→　</a:t>
            </a:r>
            <a:r>
              <a:rPr lang="en-US" altLang="ja-JP" sz="1200" dirty="0" smtClean="0">
                <a:solidFill>
                  <a:schemeClr val="tx1"/>
                </a:solidFill>
                <a:latin typeface="ＭＳ 明朝" pitchFamily="17" charset="-128"/>
                <a:ea typeface="ＭＳ 明朝" pitchFamily="17" charset="-128"/>
              </a:rPr>
              <a:t>2025</a:t>
            </a:r>
            <a:r>
              <a:rPr lang="ja-JP" altLang="en-US" sz="1200" dirty="0" smtClean="0">
                <a:solidFill>
                  <a:schemeClr val="tx1"/>
                </a:solidFill>
                <a:latin typeface="ＭＳ 明朝" pitchFamily="17" charset="-128"/>
                <a:ea typeface="ＭＳ 明朝" pitchFamily="17" charset="-128"/>
              </a:rPr>
              <a:t>年　</a:t>
            </a:r>
            <a:r>
              <a:rPr lang="en-US" altLang="ja-JP" sz="1200" dirty="0" smtClean="0">
                <a:solidFill>
                  <a:schemeClr val="tx1"/>
                </a:solidFill>
                <a:latin typeface="ＭＳ 明朝" pitchFamily="17" charset="-128"/>
                <a:ea typeface="ＭＳ 明朝" pitchFamily="17" charset="-128"/>
              </a:rPr>
              <a:t>2179</a:t>
            </a:r>
            <a:r>
              <a:rPr lang="ja-JP" altLang="en-US" sz="1200" dirty="0" smtClean="0">
                <a:solidFill>
                  <a:schemeClr val="tx1"/>
                </a:solidFill>
                <a:latin typeface="ＭＳ 明朝" pitchFamily="17" charset="-128"/>
                <a:ea typeface="ＭＳ 明朝" pitchFamily="17" charset="-128"/>
              </a:rPr>
              <a:t>万人</a:t>
            </a:r>
            <a:endParaRPr lang="en-US" altLang="ja-JP" sz="1100" b="1" dirty="0" smtClean="0">
              <a:solidFill>
                <a:schemeClr val="tx1"/>
              </a:solidFill>
            </a:endParaRPr>
          </a:p>
          <a:p>
            <a:pPr marL="180975" indent="-180975">
              <a:lnSpc>
                <a:spcPts val="1700"/>
              </a:lnSpc>
            </a:pPr>
            <a:r>
              <a:rPr lang="ja-JP" altLang="en-US" sz="1400" b="1" dirty="0" smtClean="0">
                <a:solidFill>
                  <a:schemeClr val="tx1"/>
                </a:solidFill>
              </a:rPr>
              <a:t>○　特に</a:t>
            </a:r>
            <a:r>
              <a:rPr lang="ja-JP" altLang="en-US" sz="1400" b="1" dirty="0">
                <a:solidFill>
                  <a:schemeClr val="tx1"/>
                </a:solidFill>
              </a:rPr>
              <a:t>、</a:t>
            </a:r>
            <a:r>
              <a:rPr lang="ja-JP" altLang="en-US" sz="1400" b="1" dirty="0" smtClean="0">
                <a:solidFill>
                  <a:schemeClr val="tx1"/>
                </a:solidFill>
              </a:rPr>
              <a:t>都市部で後期高齢者が急増。</a:t>
            </a:r>
            <a:r>
              <a:rPr lang="en-US" altLang="ja-JP" sz="1400" b="1" dirty="0" smtClean="0">
                <a:solidFill>
                  <a:schemeClr val="tx1"/>
                </a:solidFill>
              </a:rPr>
              <a:t>2010</a:t>
            </a:r>
            <a:r>
              <a:rPr lang="ja-JP" altLang="en-US" sz="1400" b="1" dirty="0" smtClean="0">
                <a:solidFill>
                  <a:schemeClr val="tx1"/>
                </a:solidFill>
              </a:rPr>
              <a:t>年から</a:t>
            </a:r>
            <a:r>
              <a:rPr lang="en-US" altLang="ja-JP" sz="1400" b="1" dirty="0" smtClean="0">
                <a:solidFill>
                  <a:schemeClr val="tx1"/>
                </a:solidFill>
              </a:rPr>
              <a:t>2025</a:t>
            </a:r>
            <a:r>
              <a:rPr lang="ja-JP" altLang="en-US" sz="1400" b="1" dirty="0" smtClean="0">
                <a:solidFill>
                  <a:schemeClr val="tx1"/>
                </a:solidFill>
              </a:rPr>
              <a:t>年までの</a:t>
            </a:r>
            <a:r>
              <a:rPr lang="en-US" altLang="ja-JP" sz="1400" b="1" dirty="0" smtClean="0">
                <a:solidFill>
                  <a:schemeClr val="tx1"/>
                </a:solidFill>
              </a:rPr>
              <a:t>15</a:t>
            </a:r>
            <a:r>
              <a:rPr lang="ja-JP" altLang="en-US" sz="1400" b="1" dirty="0" smtClean="0">
                <a:solidFill>
                  <a:schemeClr val="tx1"/>
                </a:solidFill>
              </a:rPr>
              <a:t>年間における後期高齢者の増加数７６０万人のうち、</a:t>
            </a:r>
            <a:endParaRPr lang="en-US" altLang="ja-JP" sz="1400" b="1" dirty="0" smtClean="0">
              <a:solidFill>
                <a:schemeClr val="tx1"/>
              </a:solidFill>
            </a:endParaRPr>
          </a:p>
          <a:p>
            <a:pPr marL="180975" indent="-180975">
              <a:lnSpc>
                <a:spcPts val="1700"/>
              </a:lnSpc>
            </a:pPr>
            <a:r>
              <a:rPr lang="ja-JP" altLang="en-US" sz="1400" b="1" dirty="0">
                <a:solidFill>
                  <a:schemeClr val="tx1"/>
                </a:solidFill>
              </a:rPr>
              <a:t>　</a:t>
            </a:r>
            <a:r>
              <a:rPr lang="ja-JP" altLang="en-US" sz="1400" b="1" dirty="0" smtClean="0">
                <a:solidFill>
                  <a:schemeClr val="tx1"/>
                </a:solidFill>
              </a:rPr>
              <a:t>上位</a:t>
            </a:r>
            <a:r>
              <a:rPr lang="en-US" altLang="ja-JP" sz="1400" b="1" dirty="0" smtClean="0">
                <a:solidFill>
                  <a:schemeClr val="tx1"/>
                </a:solidFill>
              </a:rPr>
              <a:t>6</a:t>
            </a:r>
            <a:r>
              <a:rPr lang="ja-JP" altLang="en-US" sz="1400" b="1" dirty="0">
                <a:solidFill>
                  <a:schemeClr val="tx1"/>
                </a:solidFill>
              </a:rPr>
              <a:t>都</a:t>
            </a:r>
            <a:r>
              <a:rPr lang="ja-JP" altLang="en-US" sz="1400" b="1" dirty="0" smtClean="0">
                <a:solidFill>
                  <a:schemeClr val="tx1"/>
                </a:solidFill>
              </a:rPr>
              <a:t>府県（東京都、神奈川県、大阪府、埼玉県、千葉県、愛知県）の増加数で３７３万人と、半分程度を占める</a:t>
            </a:r>
            <a:endParaRPr lang="en-US" altLang="ja-JP" sz="1400" dirty="0">
              <a:solidFill>
                <a:schemeClr val="tx1"/>
              </a:solidFill>
            </a:endParaRPr>
          </a:p>
          <a:p>
            <a:pPr marL="180975" indent="-180975">
              <a:lnSpc>
                <a:spcPts val="1200"/>
              </a:lnSpc>
            </a:pPr>
            <a:r>
              <a:rPr lang="ja-JP" altLang="en-US" sz="1100" dirty="0" smtClean="0">
                <a:solidFill>
                  <a:schemeClr val="tx1"/>
                </a:solidFill>
                <a:latin typeface="ＭＳ 明朝" pitchFamily="17" charset="-128"/>
                <a:ea typeface="ＭＳ 明朝" pitchFamily="17" charset="-128"/>
              </a:rPr>
              <a:t>　・　増加数が一番多いのは東京都：</a:t>
            </a:r>
            <a:r>
              <a:rPr lang="en-US" altLang="ja-JP" sz="1100" dirty="0" smtClean="0">
                <a:solidFill>
                  <a:schemeClr val="tx1"/>
                </a:solidFill>
                <a:latin typeface="ＭＳ 明朝" pitchFamily="17" charset="-128"/>
                <a:ea typeface="ＭＳ 明朝" pitchFamily="17" charset="-128"/>
              </a:rPr>
              <a:t>123.4</a:t>
            </a:r>
            <a:r>
              <a:rPr lang="ja-JP" altLang="en-US" sz="1100" dirty="0" smtClean="0">
                <a:solidFill>
                  <a:schemeClr val="tx1"/>
                </a:solidFill>
                <a:latin typeface="ＭＳ 明朝" pitchFamily="17" charset="-128"/>
                <a:ea typeface="ＭＳ 明朝" pitchFamily="17" charset="-128"/>
              </a:rPr>
              <a:t>万人（</a:t>
            </a:r>
            <a:r>
              <a:rPr lang="en-US" altLang="ja-JP" sz="1100" dirty="0" smtClean="0">
                <a:solidFill>
                  <a:schemeClr val="tx1"/>
                </a:solidFill>
                <a:latin typeface="ＭＳ 明朝" pitchFamily="17" charset="-128"/>
                <a:ea typeface="ＭＳ 明朝" pitchFamily="17" charset="-128"/>
              </a:rPr>
              <a:t>2010</a:t>
            </a:r>
            <a:r>
              <a:rPr lang="ja-JP" altLang="en-US" sz="1100" dirty="0" smtClean="0">
                <a:solidFill>
                  <a:schemeClr val="tx1"/>
                </a:solidFill>
                <a:latin typeface="ＭＳ 明朝" pitchFamily="17" charset="-128"/>
                <a:ea typeface="ＭＳ 明朝" pitchFamily="17" charset="-128"/>
              </a:rPr>
              <a:t>年）→　</a:t>
            </a:r>
            <a:r>
              <a:rPr lang="en-US" altLang="ja-JP" sz="1100" dirty="0" smtClean="0">
                <a:solidFill>
                  <a:schemeClr val="tx1"/>
                </a:solidFill>
                <a:latin typeface="ＭＳ 明朝" pitchFamily="17" charset="-128"/>
                <a:ea typeface="ＭＳ 明朝" pitchFamily="17" charset="-128"/>
              </a:rPr>
              <a:t>197.7</a:t>
            </a:r>
            <a:r>
              <a:rPr lang="ja-JP" altLang="en-US" sz="1100" dirty="0" smtClean="0">
                <a:solidFill>
                  <a:schemeClr val="tx1"/>
                </a:solidFill>
                <a:latin typeface="ＭＳ 明朝" pitchFamily="17" charset="-128"/>
                <a:ea typeface="ＭＳ 明朝" pitchFamily="17" charset="-128"/>
              </a:rPr>
              <a:t>万人（</a:t>
            </a:r>
            <a:r>
              <a:rPr lang="en-US" altLang="ja-JP" sz="1100" dirty="0" smtClean="0">
                <a:solidFill>
                  <a:schemeClr val="tx1"/>
                </a:solidFill>
                <a:latin typeface="ＭＳ 明朝" pitchFamily="17" charset="-128"/>
                <a:ea typeface="ＭＳ 明朝" pitchFamily="17" charset="-128"/>
              </a:rPr>
              <a:t>2025</a:t>
            </a:r>
            <a:r>
              <a:rPr lang="ja-JP" altLang="en-US" sz="1100" dirty="0" smtClean="0">
                <a:solidFill>
                  <a:schemeClr val="tx1"/>
                </a:solidFill>
                <a:latin typeface="ＭＳ 明朝" pitchFamily="17" charset="-128"/>
                <a:ea typeface="ＭＳ 明朝" pitchFamily="17" charset="-128"/>
              </a:rPr>
              <a:t>年）　</a:t>
            </a:r>
            <a:r>
              <a:rPr lang="en-US" altLang="ja-JP" sz="1100" dirty="0" smtClean="0">
                <a:solidFill>
                  <a:schemeClr val="tx1"/>
                </a:solidFill>
                <a:latin typeface="ＭＳ 明朝" pitchFamily="17" charset="-128"/>
                <a:ea typeface="ＭＳ 明朝" pitchFamily="17" charset="-128"/>
              </a:rPr>
              <a:t>74.3</a:t>
            </a:r>
            <a:r>
              <a:rPr lang="ja-JP" altLang="en-US" sz="1100" dirty="0" smtClean="0">
                <a:solidFill>
                  <a:schemeClr val="tx1"/>
                </a:solidFill>
                <a:latin typeface="ＭＳ 明朝" pitchFamily="17" charset="-128"/>
                <a:ea typeface="ＭＳ 明朝" pitchFamily="17" charset="-128"/>
              </a:rPr>
              <a:t>万人増</a:t>
            </a:r>
            <a:endParaRPr lang="en-US" altLang="ja-JP" sz="1100" dirty="0" smtClean="0">
              <a:solidFill>
                <a:schemeClr val="tx1"/>
              </a:solidFill>
              <a:latin typeface="ＭＳ 明朝" pitchFamily="17" charset="-128"/>
              <a:ea typeface="ＭＳ 明朝" pitchFamily="17" charset="-128"/>
            </a:endParaRPr>
          </a:p>
          <a:p>
            <a:pPr marL="180975" indent="-180975">
              <a:lnSpc>
                <a:spcPts val="1200"/>
              </a:lnSpc>
            </a:pPr>
            <a:r>
              <a:rPr lang="ja-JP" altLang="en-US" sz="1100" dirty="0">
                <a:solidFill>
                  <a:schemeClr val="tx1"/>
                </a:solidFill>
                <a:latin typeface="ＭＳ 明朝" pitchFamily="17" charset="-128"/>
                <a:ea typeface="ＭＳ 明朝" pitchFamily="17" charset="-128"/>
              </a:rPr>
              <a:t>　</a:t>
            </a:r>
            <a:r>
              <a:rPr lang="ja-JP" altLang="en-US" sz="1100" dirty="0" smtClean="0">
                <a:solidFill>
                  <a:schemeClr val="tx1"/>
                </a:solidFill>
                <a:latin typeface="ＭＳ 明朝" pitchFamily="17" charset="-128"/>
                <a:ea typeface="ＭＳ 明朝" pitchFamily="17" charset="-128"/>
              </a:rPr>
              <a:t>・　増加率が一番高いのは埼玉県： </a:t>
            </a:r>
            <a:r>
              <a:rPr lang="en-US" altLang="ja-JP" sz="1100" dirty="0" smtClean="0">
                <a:solidFill>
                  <a:schemeClr val="tx1"/>
                </a:solidFill>
                <a:latin typeface="ＭＳ 明朝" pitchFamily="17" charset="-128"/>
                <a:ea typeface="ＭＳ 明朝" pitchFamily="17" charset="-128"/>
              </a:rPr>
              <a:t>58.9</a:t>
            </a:r>
            <a:r>
              <a:rPr lang="ja-JP" altLang="en-US" sz="1100" dirty="0" smtClean="0">
                <a:solidFill>
                  <a:schemeClr val="tx1"/>
                </a:solidFill>
                <a:latin typeface="ＭＳ 明朝" pitchFamily="17" charset="-128"/>
                <a:ea typeface="ＭＳ 明朝" pitchFamily="17" charset="-128"/>
              </a:rPr>
              <a:t>万人（</a:t>
            </a:r>
            <a:r>
              <a:rPr lang="en-US" altLang="ja-JP" sz="1100" dirty="0" smtClean="0">
                <a:solidFill>
                  <a:schemeClr val="tx1"/>
                </a:solidFill>
                <a:latin typeface="ＭＳ 明朝" pitchFamily="17" charset="-128"/>
                <a:ea typeface="ＭＳ 明朝" pitchFamily="17" charset="-128"/>
              </a:rPr>
              <a:t>2010</a:t>
            </a:r>
            <a:r>
              <a:rPr lang="ja-JP" altLang="en-US" sz="1100" dirty="0" smtClean="0">
                <a:solidFill>
                  <a:schemeClr val="tx1"/>
                </a:solidFill>
                <a:latin typeface="ＭＳ 明朝" pitchFamily="17" charset="-128"/>
                <a:ea typeface="ＭＳ 明朝" pitchFamily="17" charset="-128"/>
              </a:rPr>
              <a:t>年）→　</a:t>
            </a:r>
            <a:r>
              <a:rPr lang="en-US" altLang="ja-JP" sz="1100" dirty="0" smtClean="0">
                <a:solidFill>
                  <a:schemeClr val="tx1"/>
                </a:solidFill>
                <a:latin typeface="ＭＳ 明朝" pitchFamily="17" charset="-128"/>
                <a:ea typeface="ＭＳ 明朝" pitchFamily="17" charset="-128"/>
              </a:rPr>
              <a:t>117.7</a:t>
            </a:r>
            <a:r>
              <a:rPr lang="ja-JP" altLang="en-US" sz="1100" dirty="0" smtClean="0">
                <a:solidFill>
                  <a:schemeClr val="tx1"/>
                </a:solidFill>
                <a:latin typeface="ＭＳ 明朝" pitchFamily="17" charset="-128"/>
                <a:ea typeface="ＭＳ 明朝" pitchFamily="17" charset="-128"/>
              </a:rPr>
              <a:t>万人（</a:t>
            </a:r>
            <a:r>
              <a:rPr lang="en-US" altLang="ja-JP" sz="1100" dirty="0" smtClean="0">
                <a:solidFill>
                  <a:schemeClr val="tx1"/>
                </a:solidFill>
                <a:latin typeface="ＭＳ 明朝" pitchFamily="17" charset="-128"/>
                <a:ea typeface="ＭＳ 明朝" pitchFamily="17" charset="-128"/>
              </a:rPr>
              <a:t>2025</a:t>
            </a:r>
            <a:r>
              <a:rPr lang="ja-JP" altLang="en-US" sz="1100" dirty="0" smtClean="0">
                <a:solidFill>
                  <a:schemeClr val="tx1"/>
                </a:solidFill>
                <a:latin typeface="ＭＳ 明朝" pitchFamily="17" charset="-128"/>
                <a:ea typeface="ＭＳ 明朝" pitchFamily="17" charset="-128"/>
              </a:rPr>
              <a:t>年）　約</a:t>
            </a:r>
            <a:r>
              <a:rPr lang="en-US" altLang="ja-JP" sz="1100" dirty="0" smtClean="0">
                <a:solidFill>
                  <a:schemeClr val="tx1"/>
                </a:solidFill>
                <a:latin typeface="ＭＳ 明朝" pitchFamily="17" charset="-128"/>
                <a:ea typeface="ＭＳ 明朝" pitchFamily="17" charset="-128"/>
              </a:rPr>
              <a:t>2</a:t>
            </a:r>
            <a:r>
              <a:rPr lang="ja-JP" altLang="en-US" sz="1100" dirty="0" smtClean="0">
                <a:solidFill>
                  <a:schemeClr val="tx1"/>
                </a:solidFill>
                <a:latin typeface="ＭＳ 明朝" pitchFamily="17" charset="-128"/>
                <a:ea typeface="ＭＳ 明朝" pitchFamily="17" charset="-128"/>
              </a:rPr>
              <a:t>倍</a:t>
            </a:r>
            <a:endParaRPr lang="en-US" altLang="ja-JP" sz="1100" b="1" dirty="0" smtClean="0">
              <a:solidFill>
                <a:schemeClr val="tx1"/>
              </a:solidFill>
            </a:endParaRPr>
          </a:p>
        </p:txBody>
      </p:sp>
      <p:sp>
        <p:nvSpPr>
          <p:cNvPr id="42" name="角丸四角形 41"/>
          <p:cNvSpPr/>
          <p:nvPr/>
        </p:nvSpPr>
        <p:spPr>
          <a:xfrm>
            <a:off x="15743" y="548687"/>
            <a:ext cx="1816910" cy="374571"/>
          </a:xfrm>
          <a:prstGeom prst="round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r>
              <a:rPr lang="ja-JP" altLang="en-US" sz="1600" b="1" dirty="0" smtClean="0">
                <a:solidFill>
                  <a:prstClr val="white"/>
                </a:solidFill>
                <a:latin typeface="HG丸ｺﾞｼｯｸM-PRO" pitchFamily="50" charset="-128"/>
                <a:ea typeface="HG丸ｺﾞｼｯｸM-PRO" pitchFamily="50" charset="-128"/>
              </a:rPr>
              <a:t>１．はじめに</a:t>
            </a:r>
            <a:endParaRPr lang="ja-JP" altLang="en-US" sz="1600" b="1" dirty="0">
              <a:solidFill>
                <a:prstClr val="white"/>
              </a:solidFill>
              <a:latin typeface="HG丸ｺﾞｼｯｸM-PRO" pitchFamily="50" charset="-128"/>
              <a:ea typeface="HG丸ｺﾞｼｯｸM-PRO" pitchFamily="50" charset="-128"/>
            </a:endParaRPr>
          </a:p>
        </p:txBody>
      </p:sp>
      <p:sp>
        <p:nvSpPr>
          <p:cNvPr id="43" name="角丸四角形 42"/>
          <p:cNvSpPr/>
          <p:nvPr/>
        </p:nvSpPr>
        <p:spPr>
          <a:xfrm>
            <a:off x="4582218" y="2045195"/>
            <a:ext cx="2250753" cy="301775"/>
          </a:xfrm>
          <a:prstGeom prst="roundRect">
            <a:avLst/>
          </a:prstGeom>
        </p:spPr>
        <p:style>
          <a:lnRef idx="1">
            <a:schemeClr val="accent6"/>
          </a:lnRef>
          <a:fillRef idx="2">
            <a:schemeClr val="accent6"/>
          </a:fillRef>
          <a:effectRef idx="1">
            <a:schemeClr val="accent6"/>
          </a:effectRef>
          <a:fontRef idx="minor">
            <a:schemeClr val="dk1"/>
          </a:fontRef>
        </p:style>
        <p:txBody>
          <a:bodyPr wrap="square" lIns="72000" tIns="36000" rIns="72000" bIns="36000" rtlCol="0" anchor="ctr">
            <a:spAutoFit/>
          </a:bodyPr>
          <a:lstStyle/>
          <a:p>
            <a:r>
              <a:rPr lang="ja-JP" altLang="en-US" sz="1300" b="1" dirty="0" smtClean="0">
                <a:solidFill>
                  <a:schemeClr val="tx1"/>
                </a:solidFill>
                <a:latin typeface="HG丸ｺﾞｼｯｸM-PRO" pitchFamily="50" charset="-128"/>
                <a:ea typeface="HG丸ｺﾞｼｯｸM-PRO" pitchFamily="50" charset="-128"/>
              </a:rPr>
              <a:t>②</a:t>
            </a:r>
            <a:r>
              <a:rPr lang="en-US" altLang="ja-JP" sz="1300" b="1" dirty="0" smtClean="0">
                <a:solidFill>
                  <a:schemeClr val="tx1"/>
                </a:solidFill>
                <a:latin typeface="HG丸ｺﾞｼｯｸM-PRO" pitchFamily="50" charset="-128"/>
                <a:ea typeface="HG丸ｺﾞｼｯｸM-PRO" pitchFamily="50" charset="-128"/>
              </a:rPr>
              <a:t>2025</a:t>
            </a:r>
            <a:r>
              <a:rPr lang="ja-JP" altLang="en-US" sz="1300" b="1" dirty="0">
                <a:solidFill>
                  <a:schemeClr val="tx1"/>
                </a:solidFill>
                <a:latin typeface="HG丸ｺﾞｼｯｸM-PRO" pitchFamily="50" charset="-128"/>
                <a:ea typeface="HG丸ｺﾞｼｯｸM-PRO" pitchFamily="50" charset="-128"/>
              </a:rPr>
              <a:t>年</a:t>
            </a:r>
            <a:r>
              <a:rPr lang="ja-JP" altLang="en-US" sz="1300" b="1" dirty="0" smtClean="0">
                <a:solidFill>
                  <a:schemeClr val="tx1"/>
                </a:solidFill>
                <a:latin typeface="HG丸ｺﾞｼｯｸM-PRO" pitchFamily="50" charset="-128"/>
                <a:ea typeface="HG丸ｺﾞｼｯｸM-PRO" pitchFamily="50" charset="-128"/>
              </a:rPr>
              <a:t>の高齢者像</a:t>
            </a:r>
            <a:endParaRPr lang="ja-JP" altLang="en-US" sz="1300" b="1" dirty="0">
              <a:solidFill>
                <a:schemeClr val="tx1"/>
              </a:solidFill>
              <a:latin typeface="HG丸ｺﾞｼｯｸM-PRO" pitchFamily="50" charset="-128"/>
              <a:ea typeface="HG丸ｺﾞｼｯｸM-PRO" pitchFamily="50" charset="-128"/>
            </a:endParaRPr>
          </a:p>
        </p:txBody>
      </p:sp>
      <p:sp>
        <p:nvSpPr>
          <p:cNvPr id="45" name="角丸四角形 44"/>
          <p:cNvSpPr/>
          <p:nvPr/>
        </p:nvSpPr>
        <p:spPr>
          <a:xfrm>
            <a:off x="-59008" y="2820352"/>
            <a:ext cx="4967575" cy="3372922"/>
          </a:xfrm>
          <a:prstGeom prst="roundRect">
            <a:avLst>
              <a:gd name="adj" fmla="val 6173"/>
            </a:avLst>
          </a:prstGeom>
          <a:noFill/>
          <a:ln>
            <a:noFill/>
          </a:ln>
        </p:spPr>
        <p:style>
          <a:lnRef idx="2">
            <a:schemeClr val="accent1"/>
          </a:lnRef>
          <a:fillRef idx="1">
            <a:schemeClr val="lt1"/>
          </a:fillRef>
          <a:effectRef idx="0">
            <a:schemeClr val="accent1"/>
          </a:effectRef>
          <a:fontRef idx="minor">
            <a:schemeClr val="dk1"/>
          </a:fontRef>
        </p:style>
        <p:txBody>
          <a:bodyPr wrap="square" rtlCol="0" anchor="t" anchorCtr="0">
            <a:spAutoFit/>
          </a:bodyPr>
          <a:lstStyle/>
          <a:p>
            <a:pPr indent="-180975">
              <a:spcBef>
                <a:spcPts val="1200"/>
              </a:spcBef>
            </a:pPr>
            <a:r>
              <a:rPr lang="ja-JP" altLang="en-US" sz="1300" b="1" dirty="0" smtClean="0">
                <a:solidFill>
                  <a:prstClr val="black"/>
                </a:solidFill>
                <a:latin typeface="+mn-ea"/>
              </a:rPr>
              <a:t>○　都市部の地域特性を踏まえた対応が必要</a:t>
            </a:r>
            <a:endParaRPr lang="en-US" altLang="ja-JP" sz="900" b="1" dirty="0" smtClean="0">
              <a:solidFill>
                <a:prstClr val="black"/>
              </a:solidFill>
              <a:latin typeface="+mn-ea"/>
            </a:endParaRPr>
          </a:p>
          <a:p>
            <a:pPr marL="180975" indent="-180975"/>
            <a:r>
              <a:rPr lang="ja-JP" altLang="en-US" sz="1300" b="1" dirty="0" smtClean="0">
                <a:solidFill>
                  <a:prstClr val="black"/>
                </a:solidFill>
                <a:latin typeface="+mn-ea"/>
              </a:rPr>
              <a:t>・集住（高い人口密度）</a:t>
            </a:r>
            <a:endParaRPr lang="en-US" altLang="ja-JP" sz="1300" b="1" dirty="0" smtClean="0">
              <a:solidFill>
                <a:prstClr val="black"/>
              </a:solidFill>
              <a:latin typeface="+mn-ea"/>
            </a:endParaRPr>
          </a:p>
          <a:p>
            <a:pPr marL="180975" indent="-180975"/>
            <a:r>
              <a:rPr lang="ja-JP" altLang="en-US" sz="1000" dirty="0" smtClean="0">
                <a:solidFill>
                  <a:prstClr val="black"/>
                </a:solidFill>
                <a:latin typeface="ＭＳ 明朝" pitchFamily="17" charset="-128"/>
                <a:ea typeface="ＭＳ 明朝" pitchFamily="17" charset="-128"/>
              </a:rPr>
              <a:t>　</a:t>
            </a:r>
            <a:r>
              <a:rPr lang="en-US" altLang="ja-JP" sz="1000" dirty="0" smtClean="0">
                <a:solidFill>
                  <a:prstClr val="black"/>
                </a:solidFill>
                <a:latin typeface="ＭＳ 明朝" pitchFamily="17" charset="-128"/>
                <a:ea typeface="ＭＳ 明朝" pitchFamily="17" charset="-128"/>
              </a:rPr>
              <a:t>65</a:t>
            </a:r>
            <a:r>
              <a:rPr lang="ja-JP" altLang="en-US" sz="1000" dirty="0">
                <a:solidFill>
                  <a:prstClr val="black"/>
                </a:solidFill>
                <a:latin typeface="ＭＳ 明朝" pitchFamily="17" charset="-128"/>
                <a:ea typeface="ＭＳ 明朝" pitchFamily="17" charset="-128"/>
              </a:rPr>
              <a:t>歳以上人口の人口密度　全国：</a:t>
            </a:r>
            <a:r>
              <a:rPr lang="en-US" altLang="ja-JP" sz="1000" dirty="0">
                <a:latin typeface="ＭＳ 明朝" pitchFamily="17" charset="-128"/>
                <a:ea typeface="ＭＳ 明朝" pitchFamily="17" charset="-128"/>
              </a:rPr>
              <a:t>77</a:t>
            </a:r>
            <a:r>
              <a:rPr lang="ja-JP" altLang="ja-JP" sz="1000" dirty="0">
                <a:latin typeface="ＭＳ 明朝" pitchFamily="17" charset="-128"/>
                <a:ea typeface="ＭＳ 明朝" pitchFamily="17" charset="-128"/>
              </a:rPr>
              <a:t>人</a:t>
            </a:r>
            <a:r>
              <a:rPr lang="en-US" altLang="ja-JP" sz="1000" dirty="0">
                <a:latin typeface="ＭＳ 明朝" pitchFamily="17" charset="-128"/>
                <a:ea typeface="ＭＳ 明朝" pitchFamily="17" charset="-128"/>
              </a:rPr>
              <a:t>/km</a:t>
            </a:r>
            <a:r>
              <a:rPr lang="en-US" altLang="ja-JP" sz="1000" baseline="30000" dirty="0">
                <a:latin typeface="ＭＳ 明朝" pitchFamily="17" charset="-128"/>
                <a:ea typeface="ＭＳ 明朝" pitchFamily="17" charset="-128"/>
              </a:rPr>
              <a:t>2</a:t>
            </a:r>
            <a:r>
              <a:rPr lang="ja-JP" altLang="en-US" sz="1000" dirty="0" err="1">
                <a:solidFill>
                  <a:prstClr val="black"/>
                </a:solidFill>
                <a:latin typeface="ＭＳ 明朝" pitchFamily="17" charset="-128"/>
                <a:ea typeface="ＭＳ 明朝" pitchFamily="17" charset="-128"/>
              </a:rPr>
              <a:t>、</a:t>
            </a:r>
            <a:r>
              <a:rPr lang="ja-JP" altLang="en-US" sz="1000" dirty="0">
                <a:solidFill>
                  <a:prstClr val="black"/>
                </a:solidFill>
                <a:latin typeface="ＭＳ 明朝" pitchFamily="17" charset="-128"/>
                <a:ea typeface="ＭＳ 明朝" pitchFamily="17" charset="-128"/>
              </a:rPr>
              <a:t>東京都</a:t>
            </a:r>
            <a:r>
              <a:rPr lang="en-US" altLang="ja-JP" sz="1000" dirty="0">
                <a:solidFill>
                  <a:prstClr val="black"/>
                </a:solidFill>
                <a:latin typeface="ＭＳ 明朝" pitchFamily="17" charset="-128"/>
                <a:ea typeface="ＭＳ 明朝" pitchFamily="17" charset="-128"/>
              </a:rPr>
              <a:t>:1,208</a:t>
            </a:r>
            <a:r>
              <a:rPr lang="ja-JP" altLang="ja-JP" sz="1000" dirty="0">
                <a:latin typeface="ＭＳ 明朝" pitchFamily="17" charset="-128"/>
                <a:ea typeface="ＭＳ 明朝" pitchFamily="17" charset="-128"/>
              </a:rPr>
              <a:t>人</a:t>
            </a:r>
            <a:r>
              <a:rPr lang="en-US" altLang="ja-JP" sz="1000" dirty="0">
                <a:latin typeface="ＭＳ 明朝" pitchFamily="17" charset="-128"/>
                <a:ea typeface="ＭＳ 明朝" pitchFamily="17" charset="-128"/>
              </a:rPr>
              <a:t>/</a:t>
            </a:r>
            <a:r>
              <a:rPr lang="en-US" altLang="ja-JP" sz="1000" dirty="0" smtClean="0">
                <a:latin typeface="ＭＳ 明朝" pitchFamily="17" charset="-128"/>
                <a:ea typeface="ＭＳ 明朝" pitchFamily="17" charset="-128"/>
              </a:rPr>
              <a:t>km</a:t>
            </a:r>
            <a:endParaRPr lang="en-US" altLang="ja-JP" sz="1000" baseline="30000" dirty="0">
              <a:latin typeface="ＭＳ 明朝" pitchFamily="17" charset="-128"/>
              <a:ea typeface="ＭＳ 明朝" pitchFamily="17" charset="-128"/>
            </a:endParaRPr>
          </a:p>
          <a:p>
            <a:pPr marL="180975" indent="-180975"/>
            <a:r>
              <a:rPr lang="ja-JP" altLang="en-US" sz="1000" dirty="0" smtClean="0">
                <a:latin typeface="ＭＳ 明朝" pitchFamily="17" charset="-128"/>
                <a:ea typeface="ＭＳ 明朝" pitchFamily="17" charset="-128"/>
              </a:rPr>
              <a:t>（</a:t>
            </a:r>
            <a:r>
              <a:rPr lang="en-US" altLang="ja-JP" sz="1000" dirty="0" smtClean="0">
                <a:solidFill>
                  <a:prstClr val="black"/>
                </a:solidFill>
                <a:latin typeface="ＭＳ 明朝" pitchFamily="17" charset="-128"/>
                <a:ea typeface="ＭＳ 明朝" pitchFamily="17" charset="-128"/>
              </a:rPr>
              <a:t>17</a:t>
            </a:r>
            <a:r>
              <a:rPr lang="ja-JP" altLang="en-US" sz="1000" dirty="0" smtClean="0">
                <a:solidFill>
                  <a:prstClr val="black"/>
                </a:solidFill>
                <a:latin typeface="ＭＳ 明朝" pitchFamily="17" charset="-128"/>
                <a:ea typeface="ＭＳ 明朝" pitchFamily="17" charset="-128"/>
              </a:rPr>
              <a:t>倍）、</a:t>
            </a:r>
            <a:r>
              <a:rPr lang="ja-JP" altLang="en-US" sz="1000" dirty="0">
                <a:solidFill>
                  <a:prstClr val="black"/>
                </a:solidFill>
                <a:latin typeface="ＭＳ 明朝" pitchFamily="17" charset="-128"/>
                <a:ea typeface="ＭＳ 明朝" pitchFamily="17" charset="-128"/>
              </a:rPr>
              <a:t>東京</a:t>
            </a:r>
            <a:r>
              <a:rPr lang="en-US" altLang="ja-JP" sz="1000" dirty="0">
                <a:solidFill>
                  <a:prstClr val="black"/>
                </a:solidFill>
                <a:latin typeface="ＭＳ 明朝" pitchFamily="17" charset="-128"/>
                <a:ea typeface="ＭＳ 明朝" pitchFamily="17" charset="-128"/>
              </a:rPr>
              <a:t>23</a:t>
            </a:r>
            <a:r>
              <a:rPr lang="ja-JP" altLang="en-US" sz="1000" dirty="0">
                <a:solidFill>
                  <a:prstClr val="black"/>
                </a:solidFill>
                <a:latin typeface="ＭＳ 明朝" pitchFamily="17" charset="-128"/>
                <a:ea typeface="ＭＳ 明朝" pitchFamily="17" charset="-128"/>
              </a:rPr>
              <a:t>区</a:t>
            </a:r>
            <a:r>
              <a:rPr lang="en-US" altLang="ja-JP" sz="1000" dirty="0">
                <a:solidFill>
                  <a:prstClr val="black"/>
                </a:solidFill>
                <a:latin typeface="ＭＳ 明朝" pitchFamily="17" charset="-128"/>
                <a:ea typeface="ＭＳ 明朝" pitchFamily="17" charset="-128"/>
              </a:rPr>
              <a:t>:2,850</a:t>
            </a:r>
            <a:r>
              <a:rPr lang="ja-JP" altLang="ja-JP" sz="1000" dirty="0">
                <a:latin typeface="ＭＳ 明朝" pitchFamily="17" charset="-128"/>
                <a:ea typeface="ＭＳ 明朝" pitchFamily="17" charset="-128"/>
              </a:rPr>
              <a:t>人</a:t>
            </a:r>
            <a:r>
              <a:rPr lang="en-US" altLang="ja-JP" sz="1000" dirty="0">
                <a:latin typeface="ＭＳ 明朝" pitchFamily="17" charset="-128"/>
                <a:ea typeface="ＭＳ 明朝" pitchFamily="17" charset="-128"/>
              </a:rPr>
              <a:t>/km</a:t>
            </a:r>
            <a:r>
              <a:rPr lang="en-US" altLang="ja-JP" sz="1000" baseline="30000" dirty="0">
                <a:latin typeface="ＭＳ 明朝" pitchFamily="17" charset="-128"/>
                <a:ea typeface="ＭＳ 明朝" pitchFamily="17" charset="-128"/>
              </a:rPr>
              <a:t>2</a:t>
            </a:r>
            <a:r>
              <a:rPr lang="ja-JP" altLang="en-US" sz="1000" dirty="0">
                <a:solidFill>
                  <a:prstClr val="black"/>
                </a:solidFill>
                <a:latin typeface="ＭＳ 明朝" pitchFamily="17" charset="-128"/>
                <a:ea typeface="ＭＳ 明朝" pitchFamily="17" charset="-128"/>
              </a:rPr>
              <a:t>（</a:t>
            </a:r>
            <a:r>
              <a:rPr lang="en-US" altLang="ja-JP" sz="1000" dirty="0">
                <a:solidFill>
                  <a:prstClr val="black"/>
                </a:solidFill>
                <a:latin typeface="ＭＳ 明朝" pitchFamily="17" charset="-128"/>
                <a:ea typeface="ＭＳ 明朝" pitchFamily="17" charset="-128"/>
              </a:rPr>
              <a:t>37</a:t>
            </a:r>
            <a:r>
              <a:rPr lang="ja-JP" altLang="en-US" sz="1000" dirty="0">
                <a:solidFill>
                  <a:prstClr val="black"/>
                </a:solidFill>
                <a:latin typeface="ＭＳ 明朝" pitchFamily="17" charset="-128"/>
                <a:ea typeface="ＭＳ 明朝" pitchFamily="17" charset="-128"/>
              </a:rPr>
              <a:t>倍）、</a:t>
            </a:r>
            <a:r>
              <a:rPr lang="ja-JP" altLang="ja-JP" sz="1000" dirty="0">
                <a:latin typeface="ＭＳ 明朝" pitchFamily="17" charset="-128"/>
                <a:ea typeface="ＭＳ 明朝" pitchFamily="17" charset="-128"/>
              </a:rPr>
              <a:t>大阪府</a:t>
            </a:r>
            <a:r>
              <a:rPr lang="en-US" altLang="ja-JP" sz="1000" dirty="0">
                <a:latin typeface="ＭＳ 明朝" pitchFamily="17" charset="-128"/>
                <a:ea typeface="ＭＳ 明朝" pitchFamily="17" charset="-128"/>
              </a:rPr>
              <a:t>1,034</a:t>
            </a:r>
            <a:r>
              <a:rPr lang="ja-JP" altLang="ja-JP" sz="1000" dirty="0">
                <a:latin typeface="ＭＳ 明朝" pitchFamily="17" charset="-128"/>
                <a:ea typeface="ＭＳ 明朝" pitchFamily="17" charset="-128"/>
              </a:rPr>
              <a:t>人</a:t>
            </a:r>
            <a:r>
              <a:rPr lang="en-US" altLang="ja-JP" sz="1000" dirty="0">
                <a:latin typeface="ＭＳ 明朝" pitchFamily="17" charset="-128"/>
                <a:ea typeface="ＭＳ 明朝" pitchFamily="17" charset="-128"/>
              </a:rPr>
              <a:t>/km</a:t>
            </a:r>
            <a:r>
              <a:rPr lang="en-US" altLang="ja-JP" sz="1000" baseline="30000" dirty="0">
                <a:latin typeface="ＭＳ 明朝" pitchFamily="17" charset="-128"/>
                <a:ea typeface="ＭＳ 明朝" pitchFamily="17" charset="-128"/>
              </a:rPr>
              <a:t>2</a:t>
            </a:r>
            <a:r>
              <a:rPr lang="ja-JP" altLang="en-US" sz="1000" dirty="0">
                <a:solidFill>
                  <a:prstClr val="black"/>
                </a:solidFill>
                <a:latin typeface="ＭＳ 明朝" pitchFamily="17" charset="-128"/>
                <a:ea typeface="ＭＳ 明朝" pitchFamily="17" charset="-128"/>
              </a:rPr>
              <a:t>（</a:t>
            </a:r>
            <a:r>
              <a:rPr lang="en-US" altLang="ja-JP" sz="1000" dirty="0">
                <a:solidFill>
                  <a:prstClr val="black"/>
                </a:solidFill>
                <a:latin typeface="ＭＳ 明朝" pitchFamily="17" charset="-128"/>
                <a:ea typeface="ＭＳ 明朝" pitchFamily="17" charset="-128"/>
              </a:rPr>
              <a:t>13</a:t>
            </a:r>
            <a:r>
              <a:rPr lang="ja-JP" altLang="en-US" sz="1000" dirty="0">
                <a:solidFill>
                  <a:prstClr val="black"/>
                </a:solidFill>
                <a:latin typeface="ＭＳ 明朝" pitchFamily="17" charset="-128"/>
                <a:ea typeface="ＭＳ 明朝" pitchFamily="17" charset="-128"/>
              </a:rPr>
              <a:t>倍）</a:t>
            </a:r>
            <a:endParaRPr lang="en-US" altLang="ja-JP" sz="1000" dirty="0">
              <a:solidFill>
                <a:prstClr val="black"/>
              </a:solidFill>
              <a:latin typeface="ＭＳ 明朝" pitchFamily="17" charset="-128"/>
              <a:ea typeface="ＭＳ 明朝" pitchFamily="17" charset="-128"/>
            </a:endParaRPr>
          </a:p>
          <a:p>
            <a:pPr marL="180975" indent="-180975"/>
            <a:r>
              <a:rPr lang="ja-JP" altLang="en-US" sz="1300" b="1" dirty="0" smtClean="0">
                <a:solidFill>
                  <a:prstClr val="black"/>
                </a:solidFill>
                <a:latin typeface="+mn-ea"/>
              </a:rPr>
              <a:t>・充実した生活インフラ</a:t>
            </a:r>
            <a:r>
              <a:rPr lang="ja-JP" altLang="en-US" sz="1200" b="1" dirty="0" smtClean="0">
                <a:solidFill>
                  <a:prstClr val="black"/>
                </a:solidFill>
                <a:latin typeface="+mn-ea"/>
              </a:rPr>
              <a:t>（交通網、活発な企業活動、住宅等）</a:t>
            </a:r>
            <a:endParaRPr lang="en-US" altLang="ja-JP" sz="1200" b="1" dirty="0" smtClean="0">
              <a:solidFill>
                <a:prstClr val="black"/>
              </a:solidFill>
              <a:latin typeface="+mn-ea"/>
            </a:endParaRPr>
          </a:p>
          <a:p>
            <a:pPr marL="180975" indent="-180975"/>
            <a:r>
              <a:rPr lang="ja-JP" altLang="en-US" sz="1300" b="1" dirty="0">
                <a:solidFill>
                  <a:prstClr val="black"/>
                </a:solidFill>
                <a:latin typeface="+mn-ea"/>
              </a:rPr>
              <a:t>・一方で、多くの空家の存在</a:t>
            </a:r>
            <a:r>
              <a:rPr lang="ja-JP" altLang="en-US" sz="1300" b="1" dirty="0" smtClean="0">
                <a:solidFill>
                  <a:prstClr val="black"/>
                </a:solidFill>
                <a:latin typeface="+mn-ea"/>
              </a:rPr>
              <a:t>も</a:t>
            </a:r>
            <a:endParaRPr lang="en-US" altLang="ja-JP" sz="1300" b="1" dirty="0" smtClean="0">
              <a:solidFill>
                <a:prstClr val="black"/>
              </a:solidFill>
              <a:latin typeface="+mn-ea"/>
            </a:endParaRPr>
          </a:p>
          <a:p>
            <a:pPr marL="180975" indent="-180975"/>
            <a:r>
              <a:rPr lang="ja-JP" altLang="en-US" sz="1300" b="1" dirty="0">
                <a:solidFill>
                  <a:prstClr val="black"/>
                </a:solidFill>
                <a:latin typeface="+mn-ea"/>
                <a:ea typeface="ＭＳ 明朝" pitchFamily="17" charset="-128"/>
              </a:rPr>
              <a:t>　</a:t>
            </a:r>
            <a:r>
              <a:rPr lang="ja-JP" altLang="en-US" sz="1100" dirty="0" smtClean="0">
                <a:solidFill>
                  <a:prstClr val="black"/>
                </a:solidFill>
                <a:latin typeface="ＭＳ 明朝" pitchFamily="17" charset="-128"/>
                <a:ea typeface="ＭＳ 明朝" pitchFamily="17" charset="-128"/>
              </a:rPr>
              <a:t>東京都</a:t>
            </a:r>
            <a:r>
              <a:rPr lang="ja-JP" altLang="en-US" sz="1100" dirty="0">
                <a:solidFill>
                  <a:prstClr val="black"/>
                </a:solidFill>
                <a:latin typeface="ＭＳ 明朝" pitchFamily="17" charset="-128"/>
                <a:ea typeface="ＭＳ 明朝" pitchFamily="17" charset="-128"/>
              </a:rPr>
              <a:t>：</a:t>
            </a:r>
            <a:r>
              <a:rPr lang="en-US" altLang="ja-JP" sz="1100" dirty="0" smtClean="0">
                <a:solidFill>
                  <a:prstClr val="black"/>
                </a:solidFill>
                <a:latin typeface="ＭＳ 明朝" pitchFamily="17" charset="-128"/>
                <a:ea typeface="ＭＳ 明朝" pitchFamily="17" charset="-128"/>
              </a:rPr>
              <a:t>75.0</a:t>
            </a:r>
            <a:r>
              <a:rPr lang="ja-JP" altLang="en-US" sz="1100" dirty="0" smtClean="0">
                <a:solidFill>
                  <a:prstClr val="black"/>
                </a:solidFill>
                <a:latin typeface="ＭＳ 明朝" pitchFamily="17" charset="-128"/>
                <a:ea typeface="ＭＳ 明朝" pitchFamily="17" charset="-128"/>
              </a:rPr>
              <a:t>万</a:t>
            </a:r>
            <a:r>
              <a:rPr lang="ja-JP" altLang="en-US" sz="1100" dirty="0">
                <a:solidFill>
                  <a:prstClr val="black"/>
                </a:solidFill>
                <a:latin typeface="ＭＳ 明朝" pitchFamily="17" charset="-128"/>
                <a:ea typeface="ＭＳ 明朝" pitchFamily="17" charset="-128"/>
              </a:rPr>
              <a:t>戸、大阪府：</a:t>
            </a:r>
            <a:r>
              <a:rPr lang="en-US" altLang="ja-JP" sz="1100" dirty="0">
                <a:solidFill>
                  <a:prstClr val="black"/>
                </a:solidFill>
                <a:latin typeface="ＭＳ 明朝" pitchFamily="17" charset="-128"/>
                <a:ea typeface="ＭＳ 明朝" pitchFamily="17" charset="-128"/>
              </a:rPr>
              <a:t>62.5</a:t>
            </a:r>
            <a:r>
              <a:rPr lang="ja-JP" altLang="en-US" sz="1100" dirty="0">
                <a:solidFill>
                  <a:prstClr val="black"/>
                </a:solidFill>
                <a:latin typeface="ＭＳ 明朝" pitchFamily="17" charset="-128"/>
                <a:ea typeface="ＭＳ 明朝" pitchFamily="17" charset="-128"/>
              </a:rPr>
              <a:t>万戸、神奈川県：</a:t>
            </a:r>
            <a:r>
              <a:rPr lang="en-US" altLang="ja-JP" sz="1100" dirty="0">
                <a:solidFill>
                  <a:prstClr val="black"/>
                </a:solidFill>
                <a:latin typeface="ＭＳ 明朝" pitchFamily="17" charset="-128"/>
                <a:ea typeface="ＭＳ 明朝" pitchFamily="17" charset="-128"/>
              </a:rPr>
              <a:t>42.9</a:t>
            </a:r>
            <a:r>
              <a:rPr lang="ja-JP" altLang="en-US" sz="1100" dirty="0" smtClean="0">
                <a:solidFill>
                  <a:prstClr val="black"/>
                </a:solidFill>
                <a:latin typeface="ＭＳ 明朝" pitchFamily="17" charset="-128"/>
                <a:ea typeface="ＭＳ 明朝" pitchFamily="17" charset="-128"/>
              </a:rPr>
              <a:t>万戸</a:t>
            </a:r>
            <a:endParaRPr lang="en-US" altLang="ja-JP" sz="1100" b="1" dirty="0" smtClean="0">
              <a:solidFill>
                <a:prstClr val="black"/>
              </a:solidFill>
              <a:latin typeface="+mn-ea"/>
            </a:endParaRPr>
          </a:p>
          <a:p>
            <a:pPr marL="180975" indent="-180975"/>
            <a:r>
              <a:rPr lang="ja-JP" altLang="en-US" sz="1300" b="1" dirty="0" smtClean="0">
                <a:solidFill>
                  <a:prstClr val="black"/>
                </a:solidFill>
                <a:latin typeface="+mn-ea"/>
              </a:rPr>
              <a:t>・団地等で起きる一斉の高齢化</a:t>
            </a:r>
            <a:endParaRPr lang="en-US" altLang="ja-JP" sz="1300" b="1" dirty="0" smtClean="0">
              <a:solidFill>
                <a:prstClr val="black"/>
              </a:solidFill>
              <a:latin typeface="+mn-ea"/>
            </a:endParaRPr>
          </a:p>
          <a:p>
            <a:pPr marL="180975" indent="-180975"/>
            <a:r>
              <a:rPr lang="ja-JP" altLang="en-US" sz="1300" b="1" dirty="0" smtClean="0">
                <a:solidFill>
                  <a:prstClr val="black"/>
                </a:solidFill>
                <a:latin typeface="+mn-ea"/>
              </a:rPr>
              <a:t>・</a:t>
            </a:r>
            <a:r>
              <a:rPr lang="ja-JP" altLang="en-US" sz="1300" b="1" dirty="0">
                <a:solidFill>
                  <a:prstClr val="black"/>
                </a:solidFill>
                <a:latin typeface="+mn-ea"/>
              </a:rPr>
              <a:t>高い</a:t>
            </a:r>
            <a:r>
              <a:rPr lang="ja-JP" altLang="en-US" sz="1300" b="1" dirty="0" smtClean="0">
                <a:solidFill>
                  <a:prstClr val="black"/>
                </a:solidFill>
                <a:latin typeface="+mn-ea"/>
              </a:rPr>
              <a:t>地価を背景に低い施設整備率</a:t>
            </a:r>
            <a:endParaRPr lang="en-US" altLang="ja-JP" sz="1300" b="1" dirty="0" smtClean="0">
              <a:solidFill>
                <a:prstClr val="black"/>
              </a:solidFill>
              <a:latin typeface="+mn-ea"/>
            </a:endParaRPr>
          </a:p>
          <a:p>
            <a:pPr marL="180975" indent="-180975"/>
            <a:r>
              <a:rPr lang="ja-JP" altLang="en-US" sz="1100" dirty="0">
                <a:solidFill>
                  <a:prstClr val="black"/>
                </a:solidFill>
                <a:latin typeface="ＭＳ 明朝" pitchFamily="17" charset="-128"/>
                <a:ea typeface="ＭＳ 明朝" pitchFamily="17" charset="-128"/>
              </a:rPr>
              <a:t>　</a:t>
            </a:r>
            <a:r>
              <a:rPr lang="ja-JP" altLang="en-US" sz="1100" dirty="0" smtClean="0">
                <a:solidFill>
                  <a:prstClr val="black"/>
                </a:solidFill>
                <a:latin typeface="ＭＳ 明朝" pitchFamily="17" charset="-128"/>
                <a:ea typeface="ＭＳ 明朝" pitchFamily="17" charset="-128"/>
              </a:rPr>
              <a:t>地価の状況：東京都</a:t>
            </a:r>
            <a:r>
              <a:rPr lang="ja-JP" altLang="en-US" sz="1100" dirty="0">
                <a:solidFill>
                  <a:prstClr val="black"/>
                </a:solidFill>
                <a:latin typeface="ＭＳ 明朝" pitchFamily="17" charset="-128"/>
                <a:ea typeface="ＭＳ 明朝" pitchFamily="17" charset="-128"/>
              </a:rPr>
              <a:t>特別区：</a:t>
            </a:r>
            <a:r>
              <a:rPr lang="en-US" altLang="ja-JP" sz="1100" dirty="0">
                <a:solidFill>
                  <a:prstClr val="black"/>
                </a:solidFill>
                <a:latin typeface="ＭＳ 明朝" pitchFamily="17" charset="-128"/>
                <a:ea typeface="ＭＳ 明朝" pitchFamily="17" charset="-128"/>
              </a:rPr>
              <a:t>48</a:t>
            </a:r>
            <a:r>
              <a:rPr lang="ja-JP" altLang="en-US" sz="1100" dirty="0">
                <a:solidFill>
                  <a:prstClr val="black"/>
                </a:solidFill>
                <a:latin typeface="ＭＳ 明朝" pitchFamily="17" charset="-128"/>
                <a:ea typeface="ＭＳ 明朝" pitchFamily="17" charset="-128"/>
              </a:rPr>
              <a:t>万円</a:t>
            </a:r>
            <a:r>
              <a:rPr lang="en-US" altLang="ja-JP" sz="1100" dirty="0">
                <a:latin typeface="ＭＳ 明朝" pitchFamily="17" charset="-128"/>
                <a:ea typeface="ＭＳ 明朝" pitchFamily="17" charset="-128"/>
              </a:rPr>
              <a:t>/m</a:t>
            </a:r>
            <a:r>
              <a:rPr lang="en-US" altLang="ja-JP" sz="1100" baseline="30000" dirty="0">
                <a:latin typeface="ＭＳ 明朝" pitchFamily="17" charset="-128"/>
                <a:ea typeface="ＭＳ 明朝" pitchFamily="17" charset="-128"/>
              </a:rPr>
              <a:t>2</a:t>
            </a:r>
            <a:r>
              <a:rPr lang="ja-JP" altLang="en-US" sz="1100" dirty="0" err="1"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横浜市</a:t>
            </a:r>
            <a:r>
              <a:rPr lang="ja-JP" altLang="en-US" sz="1100" dirty="0">
                <a:solidFill>
                  <a:prstClr val="black"/>
                </a:solidFill>
                <a:latin typeface="ＭＳ 明朝" pitchFamily="17" charset="-128"/>
                <a:ea typeface="ＭＳ 明朝" pitchFamily="17" charset="-128"/>
              </a:rPr>
              <a:t>：</a:t>
            </a:r>
            <a:r>
              <a:rPr lang="en-US" altLang="ja-JP" sz="1100" dirty="0">
                <a:solidFill>
                  <a:prstClr val="black"/>
                </a:solidFill>
                <a:latin typeface="ＭＳ 明朝" pitchFamily="17" charset="-128"/>
                <a:ea typeface="ＭＳ 明朝" pitchFamily="17" charset="-128"/>
              </a:rPr>
              <a:t>22</a:t>
            </a:r>
            <a:r>
              <a:rPr lang="ja-JP" altLang="en-US" sz="1100" dirty="0">
                <a:solidFill>
                  <a:prstClr val="black"/>
                </a:solidFill>
                <a:latin typeface="ＭＳ 明朝" pitchFamily="17" charset="-128"/>
                <a:ea typeface="ＭＳ 明朝" pitchFamily="17" charset="-128"/>
              </a:rPr>
              <a:t>万円</a:t>
            </a:r>
            <a:r>
              <a:rPr lang="en-US" altLang="ja-JP" sz="1100" dirty="0">
                <a:latin typeface="ＭＳ 明朝" pitchFamily="17" charset="-128"/>
                <a:ea typeface="ＭＳ 明朝" pitchFamily="17" charset="-128"/>
              </a:rPr>
              <a:t>/m</a:t>
            </a:r>
            <a:r>
              <a:rPr lang="en-US" altLang="ja-JP" sz="1100" baseline="30000" dirty="0">
                <a:latin typeface="ＭＳ 明朝" pitchFamily="17" charset="-128"/>
                <a:ea typeface="ＭＳ 明朝" pitchFamily="17" charset="-128"/>
              </a:rPr>
              <a:t>2</a:t>
            </a:r>
            <a:r>
              <a:rPr lang="ja-JP" altLang="en-US" sz="1100" dirty="0" err="1" smtClean="0">
                <a:solidFill>
                  <a:prstClr val="black"/>
                </a:solidFill>
                <a:latin typeface="ＭＳ 明朝" pitchFamily="17" charset="-128"/>
                <a:ea typeface="ＭＳ 明朝" pitchFamily="17" charset="-128"/>
              </a:rPr>
              <a:t>、</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100" dirty="0">
                <a:solidFill>
                  <a:prstClr val="black"/>
                </a:solidFill>
                <a:latin typeface="ＭＳ 明朝" pitchFamily="17" charset="-128"/>
                <a:ea typeface="ＭＳ 明朝" pitchFamily="17" charset="-128"/>
              </a:rPr>
              <a:t>　</a:t>
            </a:r>
            <a:r>
              <a:rPr lang="ja-JP" altLang="en-US" sz="1100" dirty="0" smtClean="0">
                <a:solidFill>
                  <a:prstClr val="black"/>
                </a:solidFill>
                <a:latin typeface="ＭＳ 明朝" pitchFamily="17" charset="-128"/>
                <a:ea typeface="ＭＳ 明朝" pitchFamily="17" charset="-128"/>
              </a:rPr>
              <a:t>　　　　　　大阪市</a:t>
            </a:r>
            <a:r>
              <a:rPr lang="ja-JP" altLang="en-US" sz="1100" dirty="0">
                <a:solidFill>
                  <a:prstClr val="black"/>
                </a:solidFill>
                <a:latin typeface="ＭＳ 明朝" pitchFamily="17" charset="-128"/>
                <a:ea typeface="ＭＳ 明朝" pitchFamily="17" charset="-128"/>
              </a:rPr>
              <a:t>：</a:t>
            </a:r>
            <a:r>
              <a:rPr lang="en-US" altLang="ja-JP" sz="1100" dirty="0">
                <a:solidFill>
                  <a:prstClr val="black"/>
                </a:solidFill>
                <a:latin typeface="ＭＳ 明朝" pitchFamily="17" charset="-128"/>
                <a:ea typeface="ＭＳ 明朝" pitchFamily="17" charset="-128"/>
              </a:rPr>
              <a:t>21</a:t>
            </a:r>
            <a:r>
              <a:rPr lang="ja-JP" altLang="en-US" sz="1100" dirty="0">
                <a:solidFill>
                  <a:prstClr val="black"/>
                </a:solidFill>
                <a:latin typeface="ＭＳ 明朝" pitchFamily="17" charset="-128"/>
                <a:ea typeface="ＭＳ 明朝" pitchFamily="17" charset="-128"/>
              </a:rPr>
              <a:t>万円</a:t>
            </a:r>
            <a:r>
              <a:rPr lang="en-US" altLang="ja-JP" sz="1100" dirty="0">
                <a:latin typeface="ＭＳ 明朝" pitchFamily="17" charset="-128"/>
                <a:ea typeface="ＭＳ 明朝" pitchFamily="17" charset="-128"/>
              </a:rPr>
              <a:t>/m</a:t>
            </a:r>
            <a:r>
              <a:rPr lang="en-US" altLang="ja-JP" sz="1100" baseline="30000" dirty="0">
                <a:latin typeface="ＭＳ 明朝" pitchFamily="17" charset="-128"/>
                <a:ea typeface="ＭＳ 明朝" pitchFamily="17" charset="-128"/>
              </a:rPr>
              <a:t>2</a:t>
            </a:r>
            <a:r>
              <a:rPr lang="ja-JP" altLang="en-US" sz="1100" dirty="0">
                <a:solidFill>
                  <a:prstClr val="black"/>
                </a:solidFill>
                <a:latin typeface="ＭＳ 明朝" pitchFamily="17" charset="-128"/>
                <a:ea typeface="ＭＳ 明朝" pitchFamily="17" charset="-128"/>
              </a:rPr>
              <a:t>が</a:t>
            </a:r>
            <a:r>
              <a:rPr lang="ja-JP" altLang="en-US" sz="1100" dirty="0" smtClean="0">
                <a:solidFill>
                  <a:prstClr val="black"/>
                </a:solidFill>
                <a:latin typeface="ＭＳ 明朝" pitchFamily="17" charset="-128"/>
                <a:ea typeface="ＭＳ 明朝" pitchFamily="17" charset="-128"/>
              </a:rPr>
              <a:t>上位</a:t>
            </a:r>
            <a:r>
              <a:rPr lang="en-US" altLang="ja-JP" sz="1100" dirty="0" smtClean="0">
                <a:solidFill>
                  <a:prstClr val="black"/>
                </a:solidFill>
                <a:latin typeface="ＭＳ 明朝" pitchFamily="17" charset="-128"/>
                <a:ea typeface="ＭＳ 明朝" pitchFamily="17" charset="-128"/>
              </a:rPr>
              <a:t>3</a:t>
            </a:r>
            <a:r>
              <a:rPr lang="ja-JP" altLang="en-US" sz="1100" dirty="0" smtClean="0">
                <a:solidFill>
                  <a:prstClr val="black"/>
                </a:solidFill>
                <a:latin typeface="ＭＳ 明朝" pitchFamily="17" charset="-128"/>
                <a:ea typeface="ＭＳ 明朝" pitchFamily="17" charset="-128"/>
              </a:rPr>
              <a:t>位</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100" dirty="0" smtClean="0">
                <a:solidFill>
                  <a:prstClr val="black"/>
                </a:solidFill>
                <a:latin typeface="ＭＳ 明朝" pitchFamily="17" charset="-128"/>
                <a:ea typeface="ＭＳ 明朝" pitchFamily="17" charset="-128"/>
              </a:rPr>
              <a:t>　介護保険</a:t>
            </a:r>
            <a:r>
              <a:rPr lang="en-US" altLang="ja-JP" sz="1100" dirty="0" smtClean="0">
                <a:solidFill>
                  <a:prstClr val="black"/>
                </a:solidFill>
                <a:latin typeface="ＭＳ 明朝" pitchFamily="17" charset="-128"/>
                <a:ea typeface="ＭＳ 明朝" pitchFamily="17" charset="-128"/>
              </a:rPr>
              <a:t>3</a:t>
            </a:r>
            <a:r>
              <a:rPr lang="ja-JP" altLang="en-US" sz="1100" dirty="0" smtClean="0">
                <a:solidFill>
                  <a:prstClr val="black"/>
                </a:solidFill>
                <a:latin typeface="ＭＳ 明朝" pitchFamily="17" charset="-128"/>
                <a:ea typeface="ＭＳ 明朝" pitchFamily="17" charset="-128"/>
              </a:rPr>
              <a:t>施設</a:t>
            </a:r>
            <a:r>
              <a:rPr lang="ja-JP" altLang="en-US" sz="1100" dirty="0">
                <a:solidFill>
                  <a:prstClr val="black"/>
                </a:solidFill>
                <a:latin typeface="ＭＳ 明朝" pitchFamily="17" charset="-128"/>
                <a:ea typeface="ＭＳ 明朝" pitchFamily="17" charset="-128"/>
              </a:rPr>
              <a:t>整備率：全国平均</a:t>
            </a:r>
            <a:r>
              <a:rPr lang="en-US" altLang="ja-JP" sz="1100" dirty="0">
                <a:solidFill>
                  <a:prstClr val="black"/>
                </a:solidFill>
                <a:latin typeface="ＭＳ 明朝" pitchFamily="17" charset="-128"/>
                <a:ea typeface="ＭＳ 明朝" pitchFamily="17" charset="-128"/>
              </a:rPr>
              <a:t>3.12</a:t>
            </a:r>
            <a:r>
              <a:rPr lang="ja-JP" altLang="en-US" sz="1100" dirty="0">
                <a:solidFill>
                  <a:prstClr val="black"/>
                </a:solidFill>
                <a:latin typeface="ＭＳ 明朝" pitchFamily="17" charset="-128"/>
                <a:ea typeface="ＭＳ 明朝" pitchFamily="17" charset="-128"/>
              </a:rPr>
              <a:t>％、都市部</a:t>
            </a:r>
            <a:r>
              <a:rPr lang="en-US" altLang="ja-JP" sz="1100" dirty="0">
                <a:solidFill>
                  <a:prstClr val="black"/>
                </a:solidFill>
                <a:latin typeface="ＭＳ 明朝" pitchFamily="17" charset="-128"/>
                <a:ea typeface="ＭＳ 明朝" pitchFamily="17" charset="-128"/>
              </a:rPr>
              <a:t>6</a:t>
            </a:r>
            <a:r>
              <a:rPr lang="ja-JP" altLang="en-US" sz="1100" dirty="0">
                <a:solidFill>
                  <a:prstClr val="black"/>
                </a:solidFill>
                <a:latin typeface="ＭＳ 明朝" pitchFamily="17" charset="-128"/>
                <a:ea typeface="ＭＳ 明朝" pitchFamily="17" charset="-128"/>
              </a:rPr>
              <a:t>都府県</a:t>
            </a:r>
            <a:r>
              <a:rPr lang="en-US" altLang="ja-JP" sz="1100" dirty="0">
                <a:solidFill>
                  <a:prstClr val="black"/>
                </a:solidFill>
                <a:latin typeface="ＭＳ 明朝" pitchFamily="17" charset="-128"/>
                <a:ea typeface="ＭＳ 明朝" pitchFamily="17" charset="-128"/>
              </a:rPr>
              <a:t>2.59</a:t>
            </a:r>
            <a:r>
              <a:rPr lang="ja-JP" altLang="en-US" sz="1100" dirty="0" smtClean="0">
                <a:solidFill>
                  <a:prstClr val="black"/>
                </a:solidFill>
                <a:latin typeface="ＭＳ 明朝" pitchFamily="17" charset="-128"/>
                <a:ea typeface="ＭＳ 明朝" pitchFamily="17" charset="-128"/>
              </a:rPr>
              <a:t>％</a:t>
            </a:r>
            <a:endParaRPr lang="en-US" altLang="ja-JP" sz="1100" dirty="0">
              <a:solidFill>
                <a:prstClr val="black"/>
              </a:solidFill>
              <a:latin typeface="ＭＳ 明朝" pitchFamily="17" charset="-128"/>
              <a:ea typeface="ＭＳ 明朝" pitchFamily="17" charset="-128"/>
            </a:endParaRPr>
          </a:p>
          <a:p>
            <a:pPr marL="180975" indent="-180975"/>
            <a:r>
              <a:rPr lang="ja-JP" altLang="en-US" sz="1300" b="1" dirty="0">
                <a:solidFill>
                  <a:prstClr val="black"/>
                </a:solidFill>
                <a:latin typeface="+mj-ea"/>
              </a:rPr>
              <a:t>・</a:t>
            </a:r>
            <a:r>
              <a:rPr lang="ja-JP" altLang="en-US" sz="1300" b="1" dirty="0" smtClean="0">
                <a:solidFill>
                  <a:prstClr val="black"/>
                </a:solidFill>
                <a:latin typeface="+mj-ea"/>
              </a:rPr>
              <a:t>更</a:t>
            </a:r>
            <a:r>
              <a:rPr lang="ja-JP" altLang="en-US" sz="1300" b="1" dirty="0">
                <a:solidFill>
                  <a:prstClr val="black"/>
                </a:solidFill>
                <a:latin typeface="+mj-ea"/>
              </a:rPr>
              <a:t>なる充実が求められる在宅サービス</a:t>
            </a:r>
            <a:endParaRPr lang="en-US" altLang="ja-JP" sz="1300" b="1" dirty="0">
              <a:solidFill>
                <a:prstClr val="black"/>
              </a:solidFill>
              <a:latin typeface="+mj-ea"/>
            </a:endParaRPr>
          </a:p>
          <a:p>
            <a:pPr marL="180975" indent="-180975"/>
            <a:r>
              <a:rPr lang="ja-JP" altLang="en-US" sz="1300" b="1" dirty="0">
                <a:solidFill>
                  <a:prstClr val="black"/>
                </a:solidFill>
                <a:latin typeface="+mj-ea"/>
              </a:rPr>
              <a:t>・</a:t>
            </a:r>
            <a:r>
              <a:rPr lang="ja-JP" altLang="en-US" sz="1300" b="1" dirty="0" smtClean="0">
                <a:solidFill>
                  <a:prstClr val="black"/>
                </a:solidFill>
                <a:latin typeface="+mj-ea"/>
              </a:rPr>
              <a:t>厳しい</a:t>
            </a:r>
            <a:r>
              <a:rPr lang="ja-JP" altLang="en-US" sz="1300" b="1" dirty="0">
                <a:solidFill>
                  <a:prstClr val="black"/>
                </a:solidFill>
                <a:latin typeface="+mj-ea"/>
              </a:rPr>
              <a:t>介護人材の確保</a:t>
            </a:r>
            <a:r>
              <a:rPr lang="ja-JP" altLang="en-US" sz="1200" dirty="0">
                <a:solidFill>
                  <a:prstClr val="black"/>
                </a:solidFill>
                <a:latin typeface="ＭＳ 明朝" pitchFamily="17" charset="-128"/>
                <a:ea typeface="ＭＳ 明朝" pitchFamily="17" charset="-128"/>
              </a:rPr>
              <a:t>（高い介護職種有効求人倍率）</a:t>
            </a:r>
            <a:endParaRPr lang="en-US" altLang="ja-JP" sz="1200" dirty="0">
              <a:solidFill>
                <a:prstClr val="black"/>
              </a:solidFill>
              <a:latin typeface="ＭＳ 明朝" pitchFamily="17" charset="-128"/>
              <a:ea typeface="ＭＳ 明朝" pitchFamily="17" charset="-128"/>
            </a:endParaRPr>
          </a:p>
          <a:p>
            <a:pPr marL="180975" indent="-180975"/>
            <a:r>
              <a:rPr lang="ja-JP" altLang="en-US" sz="1100" dirty="0">
                <a:solidFill>
                  <a:prstClr val="black"/>
                </a:solidFill>
                <a:latin typeface="ＭＳ 明朝" pitchFamily="17" charset="-128"/>
                <a:ea typeface="ＭＳ 明朝" pitchFamily="17" charset="-128"/>
              </a:rPr>
              <a:t>　 全国平均</a:t>
            </a:r>
            <a:r>
              <a:rPr lang="en-US" altLang="ja-JP" sz="1100" dirty="0">
                <a:solidFill>
                  <a:prstClr val="black"/>
                </a:solidFill>
                <a:latin typeface="ＭＳ 明朝" pitchFamily="17" charset="-128"/>
                <a:ea typeface="ＭＳ 明朝" pitchFamily="17" charset="-128"/>
              </a:rPr>
              <a:t>1.64</a:t>
            </a:r>
            <a:r>
              <a:rPr lang="ja-JP" altLang="en-US" sz="1100" dirty="0">
                <a:solidFill>
                  <a:prstClr val="black"/>
                </a:solidFill>
                <a:latin typeface="ＭＳ 明朝" pitchFamily="17" charset="-128"/>
                <a:ea typeface="ＭＳ 明朝" pitchFamily="17" charset="-128"/>
              </a:rPr>
              <a:t>倍、愛知県</a:t>
            </a:r>
            <a:r>
              <a:rPr lang="en-US" altLang="ja-JP" sz="1100" dirty="0">
                <a:solidFill>
                  <a:prstClr val="black"/>
                </a:solidFill>
                <a:latin typeface="ＭＳ 明朝" pitchFamily="17" charset="-128"/>
                <a:ea typeface="ＭＳ 明朝" pitchFamily="17" charset="-128"/>
              </a:rPr>
              <a:t>3.00</a:t>
            </a:r>
            <a:r>
              <a:rPr lang="ja-JP" altLang="en-US" sz="1100" dirty="0">
                <a:solidFill>
                  <a:prstClr val="black"/>
                </a:solidFill>
                <a:latin typeface="ＭＳ 明朝" pitchFamily="17" charset="-128"/>
                <a:ea typeface="ＭＳ 明朝" pitchFamily="17" charset="-128"/>
              </a:rPr>
              <a:t>倍、東京都</a:t>
            </a:r>
            <a:r>
              <a:rPr lang="en-US" altLang="ja-JP" sz="1100" dirty="0">
                <a:solidFill>
                  <a:prstClr val="black"/>
                </a:solidFill>
                <a:latin typeface="ＭＳ 明朝" pitchFamily="17" charset="-128"/>
                <a:ea typeface="ＭＳ 明朝" pitchFamily="17" charset="-128"/>
              </a:rPr>
              <a:t>2.73</a:t>
            </a:r>
            <a:r>
              <a:rPr lang="ja-JP" altLang="en-US" sz="1100" dirty="0" smtClean="0">
                <a:solidFill>
                  <a:prstClr val="black"/>
                </a:solidFill>
                <a:latin typeface="ＭＳ 明朝" pitchFamily="17" charset="-128"/>
                <a:ea typeface="ＭＳ 明朝" pitchFamily="17" charset="-128"/>
              </a:rPr>
              <a:t>倍</a:t>
            </a:r>
            <a:endParaRPr lang="en-US" altLang="ja-JP" sz="1100" b="1" dirty="0" smtClean="0">
              <a:solidFill>
                <a:prstClr val="black"/>
              </a:solidFill>
              <a:latin typeface="ＭＳ 明朝" pitchFamily="17" charset="-128"/>
              <a:ea typeface="ＭＳ 明朝" pitchFamily="17" charset="-128"/>
            </a:endParaRPr>
          </a:p>
          <a:p>
            <a:pPr marL="180975" indent="-180975"/>
            <a:r>
              <a:rPr lang="ja-JP" altLang="en-US" sz="1300" b="1" dirty="0" smtClean="0">
                <a:solidFill>
                  <a:prstClr val="black"/>
                </a:solidFill>
                <a:latin typeface="+mn-ea"/>
              </a:rPr>
              <a:t>・強い職場とのつながり、弱い地域とのつながり</a:t>
            </a:r>
            <a:endParaRPr lang="en-US" altLang="ja-JP" sz="1300" b="1" dirty="0">
              <a:solidFill>
                <a:prstClr val="black"/>
              </a:solidFill>
              <a:latin typeface="+mn-ea"/>
            </a:endParaRPr>
          </a:p>
          <a:p>
            <a:pPr marL="180975" indent="-180975"/>
            <a:r>
              <a:rPr lang="ja-JP" altLang="en-US" sz="1300" b="1" dirty="0" smtClean="0">
                <a:solidFill>
                  <a:prstClr val="black"/>
                </a:solidFill>
                <a:latin typeface="+mn-ea"/>
              </a:rPr>
              <a:t>・高い</a:t>
            </a:r>
            <a:r>
              <a:rPr lang="ja-JP" altLang="en-US" sz="1300" b="1" dirty="0">
                <a:solidFill>
                  <a:prstClr val="black"/>
                </a:solidFill>
                <a:latin typeface="+mn-ea"/>
              </a:rPr>
              <a:t>平均</a:t>
            </a:r>
            <a:r>
              <a:rPr lang="ja-JP" altLang="en-US" sz="1300" b="1" dirty="0" smtClean="0">
                <a:solidFill>
                  <a:prstClr val="black"/>
                </a:solidFill>
                <a:latin typeface="+mn-ea"/>
              </a:rPr>
              <a:t>所得の一方、多くの低所得者・</a:t>
            </a:r>
            <a:r>
              <a:rPr lang="ja-JP" altLang="en-US" sz="1300" b="1" dirty="0">
                <a:solidFill>
                  <a:prstClr val="black"/>
                </a:solidFill>
                <a:latin typeface="+mn-ea"/>
              </a:rPr>
              <a:t>生活困窮者</a:t>
            </a:r>
            <a:r>
              <a:rPr lang="ja-JP" altLang="en-US" sz="1300" b="1" dirty="0" smtClean="0">
                <a:solidFill>
                  <a:prstClr val="black"/>
                </a:solidFill>
                <a:latin typeface="+mn-ea"/>
              </a:rPr>
              <a:t>も</a:t>
            </a:r>
            <a:endParaRPr lang="ja-JP" altLang="en-US" sz="1300" b="1" dirty="0">
              <a:solidFill>
                <a:prstClr val="black"/>
              </a:solidFill>
              <a:latin typeface="+mn-ea"/>
            </a:endParaRPr>
          </a:p>
        </p:txBody>
      </p:sp>
      <p:sp>
        <p:nvSpPr>
          <p:cNvPr id="2" name="テキスト ボックス 1"/>
          <p:cNvSpPr txBox="1"/>
          <p:nvPr/>
        </p:nvSpPr>
        <p:spPr>
          <a:xfrm>
            <a:off x="9594091" y="6525445"/>
            <a:ext cx="272480" cy="369332"/>
          </a:xfrm>
          <a:prstGeom prst="rect">
            <a:avLst/>
          </a:prstGeom>
          <a:noFill/>
        </p:spPr>
        <p:txBody>
          <a:bodyPr wrap="square" rtlCol="0">
            <a:spAutoFit/>
          </a:bodyPr>
          <a:lstStyle/>
          <a:p>
            <a:r>
              <a:rPr kumimoji="1" lang="ja-JP" altLang="en-US" dirty="0" smtClean="0"/>
              <a:t>１</a:t>
            </a:r>
            <a:endParaRPr kumimoji="1" lang="ja-JP" altLang="en-US" dirty="0"/>
          </a:p>
        </p:txBody>
      </p:sp>
      <p:sp>
        <p:nvSpPr>
          <p:cNvPr id="16" name="角丸四角形 15"/>
          <p:cNvSpPr/>
          <p:nvPr/>
        </p:nvSpPr>
        <p:spPr>
          <a:xfrm>
            <a:off x="32907" y="2603712"/>
            <a:ext cx="2267864" cy="301775"/>
          </a:xfrm>
          <a:prstGeom prst="roundRect">
            <a:avLst/>
          </a:prstGeom>
        </p:spPr>
        <p:style>
          <a:lnRef idx="1">
            <a:schemeClr val="accent6"/>
          </a:lnRef>
          <a:fillRef idx="2">
            <a:schemeClr val="accent6"/>
          </a:fillRef>
          <a:effectRef idx="1">
            <a:schemeClr val="accent6"/>
          </a:effectRef>
          <a:fontRef idx="minor">
            <a:schemeClr val="dk1"/>
          </a:fontRef>
        </p:style>
        <p:txBody>
          <a:bodyPr wrap="square" lIns="72000" tIns="36000" rIns="72000" bIns="36000" rtlCol="0" anchor="ctr">
            <a:spAutoFit/>
          </a:bodyPr>
          <a:lstStyle/>
          <a:p>
            <a:r>
              <a:rPr lang="ja-JP" altLang="en-US" sz="1300" b="1" dirty="0" smtClean="0">
                <a:solidFill>
                  <a:schemeClr val="tx1"/>
                </a:solidFill>
                <a:latin typeface="HG丸ｺﾞｼｯｸM-PRO" pitchFamily="50" charset="-128"/>
                <a:ea typeface="HG丸ｺﾞｼｯｸM-PRO" pitchFamily="50" charset="-128"/>
              </a:rPr>
              <a:t>①都市部の地域特性</a:t>
            </a:r>
            <a:endParaRPr lang="ja-JP" altLang="en-US" sz="1300" b="1" dirty="0">
              <a:solidFill>
                <a:schemeClr val="tx1"/>
              </a:solidFill>
              <a:latin typeface="HG丸ｺﾞｼｯｸM-PRO" pitchFamily="50" charset="-128"/>
              <a:ea typeface="HG丸ｺﾞｼｯｸM-PRO" pitchFamily="50" charset="-128"/>
            </a:endParaRPr>
          </a:p>
        </p:txBody>
      </p:sp>
      <p:sp>
        <p:nvSpPr>
          <p:cNvPr id="18" name="角丸四角形 17"/>
          <p:cNvSpPr/>
          <p:nvPr/>
        </p:nvSpPr>
        <p:spPr>
          <a:xfrm>
            <a:off x="45041" y="6381328"/>
            <a:ext cx="9821530" cy="422340"/>
          </a:xfrm>
          <a:prstGeom prst="roundRect">
            <a:avLst>
              <a:gd name="adj" fmla="val 6173"/>
            </a:avLst>
          </a:prstGeom>
          <a:ln/>
        </p:spPr>
        <p:style>
          <a:lnRef idx="2">
            <a:schemeClr val="accent1"/>
          </a:lnRef>
          <a:fillRef idx="1">
            <a:schemeClr val="lt1"/>
          </a:fillRef>
          <a:effectRef idx="0">
            <a:schemeClr val="accent1"/>
          </a:effectRef>
          <a:fontRef idx="minor">
            <a:schemeClr val="dk1"/>
          </a:fontRef>
        </p:style>
        <p:txBody>
          <a:bodyPr rtlCol="0" anchor="ctr"/>
          <a:lstStyle/>
          <a:p>
            <a:pPr marL="266700" indent="-266700"/>
            <a:endParaRPr lang="en-US" altLang="ja-JP" sz="1400" dirty="0" smtClean="0">
              <a:solidFill>
                <a:prstClr val="black"/>
              </a:solidFill>
              <a:latin typeface="Helvetica"/>
              <a:ea typeface="ヒラギノ丸ゴ ProN W4"/>
            </a:endParaRPr>
          </a:p>
        </p:txBody>
      </p:sp>
      <p:sp>
        <p:nvSpPr>
          <p:cNvPr id="20" name="角丸四角形 19"/>
          <p:cNvSpPr/>
          <p:nvPr/>
        </p:nvSpPr>
        <p:spPr>
          <a:xfrm>
            <a:off x="80667" y="6488286"/>
            <a:ext cx="9513427" cy="316706"/>
          </a:xfrm>
          <a:prstGeom prst="roundRect">
            <a:avLst>
              <a:gd name="adj" fmla="val 6173"/>
            </a:avLst>
          </a:prstGeom>
          <a:noFill/>
          <a:ln>
            <a:noFill/>
          </a:ln>
        </p:spPr>
        <p:style>
          <a:lnRef idx="2">
            <a:schemeClr val="accent1"/>
          </a:lnRef>
          <a:fillRef idx="1">
            <a:schemeClr val="lt1"/>
          </a:fillRef>
          <a:effectRef idx="0">
            <a:schemeClr val="accent1"/>
          </a:effectRef>
          <a:fontRef idx="minor">
            <a:schemeClr val="dk1"/>
          </a:fontRef>
        </p:style>
        <p:txBody>
          <a:bodyPr wrap="square" rtlCol="0" anchor="t" anchorCtr="0">
            <a:spAutoFit/>
          </a:bodyPr>
          <a:lstStyle/>
          <a:p>
            <a:pPr marL="180975" indent="-180975"/>
            <a:r>
              <a:rPr lang="ja-JP" altLang="en-US" sz="1400" b="1" dirty="0" smtClean="0">
                <a:solidFill>
                  <a:schemeClr val="tx1"/>
                </a:solidFill>
                <a:latin typeface="+mn-ea"/>
              </a:rPr>
              <a:t>○　「病院完結型」の医療から、地域全体で治し、支える「地域完結型」の医療と地域包括ケアシステムの構築へ</a:t>
            </a:r>
            <a:endParaRPr lang="en-US" altLang="ja-JP" sz="1400" b="1" dirty="0" smtClean="0">
              <a:solidFill>
                <a:schemeClr val="tx1"/>
              </a:solidFill>
              <a:latin typeface="+mn-ea"/>
            </a:endParaRPr>
          </a:p>
        </p:txBody>
      </p:sp>
      <p:sp>
        <p:nvSpPr>
          <p:cNvPr id="21" name="角丸四角形 20"/>
          <p:cNvSpPr/>
          <p:nvPr/>
        </p:nvSpPr>
        <p:spPr>
          <a:xfrm>
            <a:off x="27869" y="6223576"/>
            <a:ext cx="4554350" cy="301775"/>
          </a:xfrm>
          <a:prstGeom prst="roundRect">
            <a:avLst/>
          </a:prstGeom>
        </p:spPr>
        <p:style>
          <a:lnRef idx="1">
            <a:schemeClr val="accent6"/>
          </a:lnRef>
          <a:fillRef idx="2">
            <a:schemeClr val="accent6"/>
          </a:fillRef>
          <a:effectRef idx="1">
            <a:schemeClr val="accent6"/>
          </a:effectRef>
          <a:fontRef idx="minor">
            <a:schemeClr val="dk1"/>
          </a:fontRef>
        </p:style>
        <p:txBody>
          <a:bodyPr wrap="square" lIns="72000" tIns="36000" rIns="72000" bIns="36000" rtlCol="0" anchor="ctr">
            <a:spAutoFit/>
          </a:bodyPr>
          <a:lstStyle/>
          <a:p>
            <a:r>
              <a:rPr lang="ja-JP" altLang="en-US" sz="1300" b="1" dirty="0" smtClean="0">
                <a:solidFill>
                  <a:schemeClr val="tx1"/>
                </a:solidFill>
                <a:latin typeface="HG丸ｺﾞｼｯｸM-PRO" pitchFamily="50" charset="-128"/>
                <a:ea typeface="HG丸ｺﾞｼｯｸM-PRO" pitchFamily="50" charset="-128"/>
              </a:rPr>
              <a:t>③</a:t>
            </a:r>
            <a:r>
              <a:rPr lang="en-US" altLang="ja-JP" sz="1300" b="1" dirty="0" smtClean="0">
                <a:solidFill>
                  <a:schemeClr val="tx1"/>
                </a:solidFill>
                <a:latin typeface="HG丸ｺﾞｼｯｸM-PRO" pitchFamily="50" charset="-128"/>
                <a:ea typeface="HG丸ｺﾞｼｯｸM-PRO" pitchFamily="50" charset="-128"/>
              </a:rPr>
              <a:t>2025</a:t>
            </a:r>
            <a:r>
              <a:rPr lang="ja-JP" altLang="en-US" sz="1300" b="1" dirty="0" smtClean="0">
                <a:solidFill>
                  <a:schemeClr val="tx1"/>
                </a:solidFill>
                <a:latin typeface="HG丸ｺﾞｼｯｸM-PRO" pitchFamily="50" charset="-128"/>
                <a:ea typeface="HG丸ｺﾞｼｯｸM-PRO" pitchFamily="50" charset="-128"/>
              </a:rPr>
              <a:t>年</a:t>
            </a:r>
            <a:r>
              <a:rPr lang="ja-JP" altLang="en-US" sz="1300" b="1" dirty="0">
                <a:solidFill>
                  <a:schemeClr val="tx1"/>
                </a:solidFill>
                <a:latin typeface="HG丸ｺﾞｼｯｸM-PRO" pitchFamily="50" charset="-128"/>
                <a:ea typeface="HG丸ｺﾞｼｯｸM-PRO" pitchFamily="50" charset="-128"/>
              </a:rPr>
              <a:t>に</a:t>
            </a:r>
            <a:r>
              <a:rPr lang="ja-JP" altLang="en-US" sz="1300" b="1" dirty="0" smtClean="0">
                <a:solidFill>
                  <a:schemeClr val="tx1"/>
                </a:solidFill>
                <a:latin typeface="HG丸ｺﾞｼｯｸM-PRO" pitchFamily="50" charset="-128"/>
                <a:ea typeface="HG丸ｺﾞｼｯｸM-PRO" pitchFamily="50" charset="-128"/>
              </a:rPr>
              <a:t>おける医療・介護サービス提供体制の姿</a:t>
            </a:r>
            <a:endParaRPr lang="ja-JP" altLang="en-US" sz="1300" b="1" dirty="0">
              <a:solidFill>
                <a:schemeClr val="tx1"/>
              </a:solidFill>
              <a:latin typeface="HG丸ｺﾞｼｯｸM-PRO" pitchFamily="50" charset="-128"/>
              <a:ea typeface="HG丸ｺﾞｼｯｸM-PRO" pitchFamily="50" charset="-128"/>
            </a:endParaRPr>
          </a:p>
        </p:txBody>
      </p:sp>
      <p:sp>
        <p:nvSpPr>
          <p:cNvPr id="25" name="角丸四角形 24"/>
          <p:cNvSpPr/>
          <p:nvPr/>
        </p:nvSpPr>
        <p:spPr>
          <a:xfrm>
            <a:off x="4531317" y="2284342"/>
            <a:ext cx="5441345" cy="4038005"/>
          </a:xfrm>
          <a:prstGeom prst="roundRect">
            <a:avLst>
              <a:gd name="adj" fmla="val 6173"/>
            </a:avLst>
          </a:prstGeom>
          <a:noFill/>
          <a:ln>
            <a:noFill/>
          </a:ln>
        </p:spPr>
        <p:style>
          <a:lnRef idx="2">
            <a:schemeClr val="accent1"/>
          </a:lnRef>
          <a:fillRef idx="1">
            <a:schemeClr val="lt1"/>
          </a:fillRef>
          <a:effectRef idx="0">
            <a:schemeClr val="accent1"/>
          </a:effectRef>
          <a:fontRef idx="minor">
            <a:schemeClr val="dk1"/>
          </a:fontRef>
        </p:style>
        <p:txBody>
          <a:bodyPr wrap="square" rtlCol="0" anchor="t" anchorCtr="0">
            <a:spAutoFit/>
          </a:bodyPr>
          <a:lstStyle/>
          <a:p>
            <a:pPr marL="180975" indent="-180975"/>
            <a:r>
              <a:rPr lang="ja-JP" altLang="en-US" sz="1300" b="1" dirty="0" smtClean="0">
                <a:solidFill>
                  <a:prstClr val="black"/>
                </a:solidFill>
                <a:latin typeface="+mn-ea"/>
              </a:rPr>
              <a:t>○　戦後の変化の象徴と</a:t>
            </a:r>
            <a:r>
              <a:rPr lang="ja-JP" altLang="en-US" sz="1300" b="1" dirty="0" smtClean="0">
                <a:solidFill>
                  <a:schemeClr val="tx1"/>
                </a:solidFill>
                <a:latin typeface="+mn-ea"/>
              </a:rPr>
              <a:t>称される「団塊の世代」</a:t>
            </a:r>
            <a:r>
              <a:rPr lang="en-US" altLang="ja-JP" sz="1300" b="1" dirty="0" smtClean="0">
                <a:solidFill>
                  <a:schemeClr val="tx1"/>
                </a:solidFill>
                <a:latin typeface="+mn-ea"/>
              </a:rPr>
              <a:t>(1947</a:t>
            </a:r>
            <a:r>
              <a:rPr lang="ja-JP" altLang="en-US" sz="1300" b="1" dirty="0" smtClean="0">
                <a:solidFill>
                  <a:schemeClr val="tx1"/>
                </a:solidFill>
                <a:latin typeface="+mn-ea"/>
              </a:rPr>
              <a:t>～</a:t>
            </a:r>
            <a:r>
              <a:rPr lang="en-US" altLang="ja-JP" sz="1300" b="1" dirty="0" smtClean="0">
                <a:solidFill>
                  <a:schemeClr val="tx1"/>
                </a:solidFill>
                <a:latin typeface="+mn-ea"/>
              </a:rPr>
              <a:t>49</a:t>
            </a:r>
            <a:r>
              <a:rPr lang="ja-JP" altLang="en-US" sz="1300" b="1" dirty="0" smtClean="0">
                <a:solidFill>
                  <a:schemeClr val="tx1"/>
                </a:solidFill>
                <a:latin typeface="+mn-ea"/>
              </a:rPr>
              <a:t>年生まれ</a:t>
            </a:r>
            <a:r>
              <a:rPr lang="en-US" altLang="ja-JP" sz="1300" b="1" dirty="0" smtClean="0">
                <a:solidFill>
                  <a:schemeClr val="tx1"/>
                </a:solidFill>
                <a:latin typeface="+mn-ea"/>
              </a:rPr>
              <a:t>)</a:t>
            </a:r>
            <a:r>
              <a:rPr lang="ja-JP" altLang="en-US" sz="1300" b="1" dirty="0" smtClean="0">
                <a:solidFill>
                  <a:schemeClr val="tx1"/>
                </a:solidFill>
                <a:latin typeface="+mn-ea"/>
              </a:rPr>
              <a:t>が</a:t>
            </a:r>
            <a:r>
              <a:rPr lang="en-US" altLang="ja-JP" sz="1300" b="1" dirty="0" smtClean="0">
                <a:solidFill>
                  <a:schemeClr val="tx1"/>
                </a:solidFill>
                <a:latin typeface="+mn-ea"/>
              </a:rPr>
              <a:t>75</a:t>
            </a:r>
            <a:r>
              <a:rPr lang="ja-JP" altLang="en-US" sz="1300" b="1" dirty="0">
                <a:solidFill>
                  <a:schemeClr val="tx1"/>
                </a:solidFill>
                <a:latin typeface="+mn-ea"/>
              </a:rPr>
              <a:t>歳</a:t>
            </a:r>
            <a:r>
              <a:rPr lang="ja-JP" altLang="en-US" sz="1300" b="1" dirty="0" smtClean="0">
                <a:solidFill>
                  <a:schemeClr val="tx1"/>
                </a:solidFill>
                <a:latin typeface="+mn-ea"/>
              </a:rPr>
              <a:t>以上になりきる</a:t>
            </a:r>
            <a:r>
              <a:rPr lang="en-US" altLang="ja-JP" sz="1300" b="1" dirty="0" smtClean="0">
                <a:solidFill>
                  <a:schemeClr val="tx1"/>
                </a:solidFill>
                <a:latin typeface="+mn-ea"/>
              </a:rPr>
              <a:t>2025</a:t>
            </a:r>
            <a:r>
              <a:rPr lang="ja-JP" altLang="en-US" sz="1300" b="1" dirty="0" smtClean="0">
                <a:solidFill>
                  <a:schemeClr val="tx1"/>
                </a:solidFill>
                <a:latin typeface="+mn-ea"/>
              </a:rPr>
              <a:t>年の高齢者像は、従来の高齢者像とは大きく異なる　</a:t>
            </a:r>
            <a:r>
              <a:rPr lang="en-US" altLang="ja-JP" sz="1100" dirty="0" smtClean="0">
                <a:solidFill>
                  <a:schemeClr val="tx1"/>
                </a:solidFill>
                <a:latin typeface="ＭＳ Ｐ明朝" pitchFamily="18" charset="-128"/>
                <a:ea typeface="ＭＳ Ｐ明朝" pitchFamily="18" charset="-128"/>
              </a:rPr>
              <a:t>※</a:t>
            </a:r>
            <a:r>
              <a:rPr lang="ja-JP" altLang="en-US" sz="1100" dirty="0" smtClean="0">
                <a:solidFill>
                  <a:prstClr val="black"/>
                </a:solidFill>
                <a:latin typeface="ＭＳ Ｐ明朝" pitchFamily="18" charset="-128"/>
                <a:ea typeface="ＭＳ Ｐ明朝" pitchFamily="18" charset="-128"/>
              </a:rPr>
              <a:t>内閣府「団塊の世代の意識に関する調査」等より</a:t>
            </a:r>
            <a:endParaRPr lang="en-US" altLang="ja-JP" sz="1100" dirty="0" smtClean="0">
              <a:solidFill>
                <a:schemeClr val="tx1"/>
              </a:solidFill>
              <a:latin typeface="ＭＳ Ｐ明朝" pitchFamily="18" charset="-128"/>
              <a:ea typeface="ＭＳ Ｐ明朝" pitchFamily="18" charset="-128"/>
            </a:endParaRPr>
          </a:p>
          <a:p>
            <a:pPr marL="180975" indent="-180975"/>
            <a:endParaRPr lang="en-US" altLang="ja-JP" sz="1000" b="1" dirty="0" smtClean="0">
              <a:solidFill>
                <a:prstClr val="black"/>
              </a:solidFill>
              <a:latin typeface="+mn-ea"/>
            </a:endParaRPr>
          </a:p>
          <a:p>
            <a:pPr marL="180975" indent="-180975"/>
            <a:r>
              <a:rPr lang="ja-JP" altLang="en-US" sz="1300" b="1" dirty="0" smtClean="0">
                <a:solidFill>
                  <a:prstClr val="black"/>
                </a:solidFill>
                <a:latin typeface="+mn-ea"/>
              </a:rPr>
              <a:t>・　高校や大学の進学者数は「団塊の世代」の時に急増</a:t>
            </a:r>
            <a:endParaRPr lang="en-US" altLang="ja-JP" sz="1300" b="1" dirty="0" smtClean="0">
              <a:solidFill>
                <a:prstClr val="black"/>
              </a:solidFill>
              <a:latin typeface="+mn-ea"/>
            </a:endParaRPr>
          </a:p>
          <a:p>
            <a:pPr marL="180975" indent="-180975"/>
            <a:r>
              <a:rPr lang="ja-JP" altLang="en-US" sz="1300" b="1" dirty="0">
                <a:solidFill>
                  <a:prstClr val="black"/>
                </a:solidFill>
                <a:latin typeface="+mn-ea"/>
              </a:rPr>
              <a:t>・</a:t>
            </a:r>
            <a:r>
              <a:rPr lang="ja-JP" altLang="en-US" sz="1300" b="1" dirty="0" smtClean="0">
                <a:solidFill>
                  <a:prstClr val="black"/>
                </a:solidFill>
                <a:latin typeface="+mn-ea"/>
              </a:rPr>
              <a:t>　</a:t>
            </a:r>
            <a:r>
              <a:rPr lang="en-US" altLang="ja-JP" sz="1300" b="1" dirty="0" smtClean="0">
                <a:solidFill>
                  <a:prstClr val="black"/>
                </a:solidFill>
                <a:latin typeface="+mn-ea"/>
              </a:rPr>
              <a:t>1960</a:t>
            </a:r>
            <a:r>
              <a:rPr lang="ja-JP" altLang="en-US" sz="1300" b="1" dirty="0" smtClean="0">
                <a:solidFill>
                  <a:prstClr val="black"/>
                </a:solidFill>
                <a:latin typeface="+mn-ea"/>
              </a:rPr>
              <a:t>年代から</a:t>
            </a:r>
            <a:r>
              <a:rPr lang="en-US" altLang="ja-JP" sz="1300" b="1" dirty="0" smtClean="0">
                <a:solidFill>
                  <a:prstClr val="black"/>
                </a:solidFill>
                <a:latin typeface="+mn-ea"/>
              </a:rPr>
              <a:t>70</a:t>
            </a:r>
            <a:r>
              <a:rPr lang="ja-JP" altLang="en-US" sz="1300" b="1" dirty="0" smtClean="0">
                <a:solidFill>
                  <a:prstClr val="black"/>
                </a:solidFill>
                <a:latin typeface="+mn-ea"/>
              </a:rPr>
              <a:t>年代初めの「団塊の世代」の卒業時期のピークとほぼ一致して、人口が都市部に向けて大規模に移動</a:t>
            </a:r>
            <a:endParaRPr lang="en-US" altLang="ja-JP" sz="1300" b="1" dirty="0" smtClean="0">
              <a:solidFill>
                <a:prstClr val="black"/>
              </a:solidFill>
              <a:latin typeface="+mn-ea"/>
            </a:endParaRPr>
          </a:p>
          <a:p>
            <a:pPr marL="180975" indent="-180975"/>
            <a:r>
              <a:rPr lang="ja-JP" altLang="en-US" sz="1300" b="1" dirty="0">
                <a:solidFill>
                  <a:prstClr val="black"/>
                </a:solidFill>
                <a:latin typeface="+mn-ea"/>
              </a:rPr>
              <a:t>・</a:t>
            </a:r>
            <a:r>
              <a:rPr lang="ja-JP" altLang="en-US" sz="1300" b="1" dirty="0" smtClean="0">
                <a:solidFill>
                  <a:prstClr val="black"/>
                </a:solidFill>
                <a:latin typeface="+mn-ea"/>
              </a:rPr>
              <a:t>　この時期の大量の若年労働力の増加に支えられ、日本経済は高度成長のピーク。「団塊の世代」が就職したこの時期に年功賃金・長期雇用を柱とした「日本的雇用慣行」が普及・定着</a:t>
            </a:r>
            <a:endParaRPr lang="en-US" altLang="ja-JP" sz="1300" b="1" dirty="0" smtClean="0">
              <a:solidFill>
                <a:prstClr val="black"/>
              </a:solidFill>
              <a:latin typeface="+mn-ea"/>
            </a:endParaRPr>
          </a:p>
          <a:p>
            <a:pPr marL="180975" indent="-180975"/>
            <a:r>
              <a:rPr lang="ja-JP" altLang="en-US" sz="1300" b="1" dirty="0">
                <a:solidFill>
                  <a:prstClr val="black"/>
                </a:solidFill>
                <a:latin typeface="+mn-ea"/>
              </a:rPr>
              <a:t>・</a:t>
            </a:r>
            <a:r>
              <a:rPr lang="ja-JP" altLang="en-US" sz="1300" b="1" dirty="0" smtClean="0">
                <a:solidFill>
                  <a:prstClr val="black"/>
                </a:solidFill>
                <a:latin typeface="+mn-ea"/>
              </a:rPr>
              <a:t>　団塊の世代の成長とともに、数多くの流行商品、文化・社会現象が生まれ、消費と流行を牽引。多彩な生活スタイル</a:t>
            </a:r>
            <a:endParaRPr lang="en-US" altLang="ja-JP" sz="1300" b="1" dirty="0" smtClean="0">
              <a:solidFill>
                <a:prstClr val="black"/>
              </a:solidFill>
              <a:latin typeface="+mn-ea"/>
            </a:endParaRPr>
          </a:p>
          <a:p>
            <a:pPr marL="180975" indent="-180975"/>
            <a:r>
              <a:rPr lang="ja-JP" altLang="en-US" sz="1100" dirty="0" smtClean="0">
                <a:solidFill>
                  <a:prstClr val="black"/>
                </a:solidFill>
                <a:latin typeface="ＭＳ 明朝" pitchFamily="17" charset="-128"/>
                <a:ea typeface="ＭＳ 明朝" pitchFamily="17" charset="-128"/>
              </a:rPr>
              <a:t>　</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　</a:t>
            </a:r>
            <a:r>
              <a:rPr lang="en-US" altLang="ja-JP" sz="1100" dirty="0" smtClean="0">
                <a:solidFill>
                  <a:prstClr val="black"/>
                </a:solidFill>
                <a:latin typeface="ＭＳ 明朝" pitchFamily="17" charset="-128"/>
                <a:ea typeface="ＭＳ 明朝" pitchFamily="17" charset="-128"/>
              </a:rPr>
              <a:t>60</a:t>
            </a:r>
            <a:r>
              <a:rPr lang="ja-JP" altLang="en-US" sz="1100" dirty="0" smtClean="0">
                <a:solidFill>
                  <a:prstClr val="black"/>
                </a:solidFill>
                <a:latin typeface="ＭＳ 明朝" pitchFamily="17" charset="-128"/>
                <a:ea typeface="ＭＳ 明朝" pitchFamily="17" charset="-128"/>
              </a:rPr>
              <a:t>年代はテレビ、洗濯機、冷蔵庫等の普及を経験。</a:t>
            </a:r>
            <a:r>
              <a:rPr lang="en-US" altLang="ja-JP" sz="1100" dirty="0" smtClean="0">
                <a:solidFill>
                  <a:prstClr val="black"/>
                </a:solidFill>
                <a:latin typeface="ＭＳ 明朝" pitchFamily="17" charset="-128"/>
                <a:ea typeface="ＭＳ 明朝" pitchFamily="17" charset="-128"/>
              </a:rPr>
              <a:t>80</a:t>
            </a:r>
            <a:r>
              <a:rPr lang="ja-JP" altLang="en-US" sz="1100" dirty="0" smtClean="0">
                <a:solidFill>
                  <a:prstClr val="black"/>
                </a:solidFill>
                <a:latin typeface="ＭＳ 明朝" pitchFamily="17" charset="-128"/>
                <a:ea typeface="ＭＳ 明朝" pitchFamily="17" charset="-128"/>
              </a:rPr>
              <a:t>年代は乗用車</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100" dirty="0">
                <a:solidFill>
                  <a:prstClr val="black"/>
                </a:solidFill>
                <a:latin typeface="ＭＳ 明朝" pitchFamily="17" charset="-128"/>
                <a:ea typeface="ＭＳ 明朝" pitchFamily="17" charset="-128"/>
              </a:rPr>
              <a:t>　</a:t>
            </a:r>
            <a:r>
              <a:rPr lang="ja-JP" altLang="en-US" sz="1100" dirty="0" smtClean="0">
                <a:solidFill>
                  <a:prstClr val="black"/>
                </a:solidFill>
                <a:latin typeface="ＭＳ 明朝" pitchFamily="17" charset="-128"/>
                <a:ea typeface="ＭＳ 明朝" pitchFamily="17" charset="-128"/>
              </a:rPr>
              <a:t>　保有によるレジャー体験、</a:t>
            </a:r>
            <a:r>
              <a:rPr lang="en-US" altLang="ja-JP" sz="1100" dirty="0" smtClean="0">
                <a:solidFill>
                  <a:prstClr val="black"/>
                </a:solidFill>
                <a:latin typeface="ＭＳ 明朝" pitchFamily="17" charset="-128"/>
                <a:ea typeface="ＭＳ 明朝" pitchFamily="17" charset="-128"/>
              </a:rPr>
              <a:t>90</a:t>
            </a:r>
            <a:r>
              <a:rPr lang="ja-JP" altLang="en-US" sz="1100" dirty="0" smtClean="0">
                <a:solidFill>
                  <a:prstClr val="black"/>
                </a:solidFill>
                <a:latin typeface="ＭＳ 明朝" pitchFamily="17" charset="-128"/>
                <a:ea typeface="ＭＳ 明朝" pitchFamily="17" charset="-128"/>
              </a:rPr>
              <a:t>年代は日本の消費を牽引。</a:t>
            </a:r>
            <a:r>
              <a:rPr lang="en-US" altLang="ja-JP" sz="1100" dirty="0" smtClean="0">
                <a:solidFill>
                  <a:prstClr val="black"/>
                </a:solidFill>
                <a:latin typeface="ＭＳ 明朝" pitchFamily="17" charset="-128"/>
                <a:ea typeface="ＭＳ 明朝" pitchFamily="17" charset="-128"/>
              </a:rPr>
              <a:t>90</a:t>
            </a:r>
            <a:r>
              <a:rPr lang="ja-JP" altLang="en-US" sz="1100" dirty="0" smtClean="0">
                <a:solidFill>
                  <a:prstClr val="black"/>
                </a:solidFill>
                <a:latin typeface="ＭＳ 明朝" pitchFamily="17" charset="-128"/>
                <a:ea typeface="ＭＳ 明朝" pitchFamily="17" charset="-128"/>
              </a:rPr>
              <a:t>年代後半</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100" dirty="0">
                <a:solidFill>
                  <a:prstClr val="black"/>
                </a:solidFill>
                <a:latin typeface="ＭＳ 明朝" pitchFamily="17" charset="-128"/>
                <a:ea typeface="ＭＳ 明朝" pitchFamily="17" charset="-128"/>
              </a:rPr>
              <a:t>　</a:t>
            </a:r>
            <a:r>
              <a:rPr lang="ja-JP" altLang="en-US" sz="1100" dirty="0" smtClean="0">
                <a:solidFill>
                  <a:prstClr val="black"/>
                </a:solidFill>
                <a:latin typeface="ＭＳ 明朝" pitchFamily="17" charset="-128"/>
                <a:ea typeface="ＭＳ 明朝" pitchFamily="17" charset="-128"/>
              </a:rPr>
              <a:t>　から</a:t>
            </a:r>
            <a:r>
              <a:rPr lang="en-US" altLang="ja-JP" sz="1100" dirty="0" smtClean="0">
                <a:solidFill>
                  <a:prstClr val="black"/>
                </a:solidFill>
                <a:latin typeface="ＭＳ 明朝" pitchFamily="17" charset="-128"/>
                <a:ea typeface="ＭＳ 明朝" pitchFamily="17" charset="-128"/>
              </a:rPr>
              <a:t>2000</a:t>
            </a:r>
            <a:r>
              <a:rPr lang="ja-JP" altLang="en-US" sz="1100" dirty="0" smtClean="0">
                <a:solidFill>
                  <a:prstClr val="black"/>
                </a:solidFill>
                <a:latin typeface="ＭＳ 明朝" pitchFamily="17" charset="-128"/>
                <a:ea typeface="ＭＳ 明朝" pitchFamily="17" charset="-128"/>
              </a:rPr>
              <a:t>年代は携帯電話やインターネットの普及により生活が大きく　</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100" dirty="0">
                <a:solidFill>
                  <a:prstClr val="black"/>
                </a:solidFill>
                <a:latin typeface="ＭＳ 明朝" pitchFamily="17" charset="-128"/>
                <a:ea typeface="ＭＳ 明朝" pitchFamily="17" charset="-128"/>
              </a:rPr>
              <a:t>　</a:t>
            </a:r>
            <a:r>
              <a:rPr lang="ja-JP" altLang="en-US" sz="1100" dirty="0" smtClean="0">
                <a:solidFill>
                  <a:prstClr val="black"/>
                </a:solidFill>
                <a:latin typeface="ＭＳ 明朝" pitchFamily="17" charset="-128"/>
                <a:ea typeface="ＭＳ 明朝" pitchFamily="17" charset="-128"/>
              </a:rPr>
              <a:t>　変容</a:t>
            </a:r>
            <a:endParaRPr lang="en-US" altLang="ja-JP" sz="1100" dirty="0" smtClean="0">
              <a:solidFill>
                <a:prstClr val="black"/>
              </a:solidFill>
              <a:latin typeface="ＭＳ 明朝" pitchFamily="17" charset="-128"/>
              <a:ea typeface="ＭＳ 明朝" pitchFamily="17" charset="-128"/>
            </a:endParaRPr>
          </a:p>
          <a:p>
            <a:pPr marL="180975" indent="-180975"/>
            <a:r>
              <a:rPr lang="ja-JP" altLang="en-US" sz="1300" b="1" dirty="0" smtClean="0">
                <a:solidFill>
                  <a:prstClr val="black"/>
                </a:solidFill>
                <a:latin typeface="+mn-ea"/>
              </a:rPr>
              <a:t>・　主な収入源は年金。幅のある世帯年収</a:t>
            </a:r>
            <a:endParaRPr lang="en-US" altLang="ja-JP" sz="1300" b="1" dirty="0" smtClean="0">
              <a:solidFill>
                <a:prstClr val="black"/>
              </a:solidFill>
              <a:latin typeface="+mn-ea"/>
            </a:endParaRPr>
          </a:p>
          <a:p>
            <a:pPr marL="180975" indent="-180975"/>
            <a:r>
              <a:rPr lang="ja-JP" altLang="en-US" sz="1300" b="1" dirty="0" smtClean="0">
                <a:solidFill>
                  <a:prstClr val="black"/>
                </a:solidFill>
                <a:latin typeface="+mn-ea"/>
              </a:rPr>
              <a:t>・　高い持家率と今住んでいる家に住み続けたいという強い</a:t>
            </a:r>
            <a:r>
              <a:rPr lang="ja-JP" altLang="en-US" sz="1300" b="1" dirty="0">
                <a:solidFill>
                  <a:prstClr val="black"/>
                </a:solidFill>
                <a:latin typeface="+mn-ea"/>
              </a:rPr>
              <a:t>意向</a:t>
            </a:r>
            <a:endParaRPr lang="en-US" altLang="ja-JP" sz="1300" b="1" dirty="0" smtClean="0">
              <a:solidFill>
                <a:prstClr val="black"/>
              </a:solidFill>
              <a:latin typeface="+mn-ea"/>
            </a:endParaRPr>
          </a:p>
          <a:p>
            <a:pPr marL="180975" indent="-180975"/>
            <a:r>
              <a:rPr lang="ja-JP" altLang="en-US" sz="1300" b="1" dirty="0" smtClean="0">
                <a:solidFill>
                  <a:prstClr val="black"/>
                </a:solidFill>
                <a:latin typeface="+mn-ea"/>
              </a:rPr>
              <a:t>・　在宅医療・介護に対する高いニーズ</a:t>
            </a:r>
            <a:endParaRPr lang="en-US" altLang="ja-JP" sz="1300" b="1" dirty="0" smtClean="0">
              <a:solidFill>
                <a:prstClr val="black"/>
              </a:solidFill>
              <a:latin typeface="+mn-ea"/>
            </a:endParaRPr>
          </a:p>
          <a:p>
            <a:pPr marL="180975" indent="-180975"/>
            <a:r>
              <a:rPr lang="ja-JP" altLang="en-US" sz="1300" b="1" dirty="0">
                <a:solidFill>
                  <a:prstClr val="black"/>
                </a:solidFill>
                <a:latin typeface="+mn-ea"/>
              </a:rPr>
              <a:t>・</a:t>
            </a:r>
            <a:r>
              <a:rPr lang="ja-JP" altLang="en-US" sz="1300" b="1" dirty="0" smtClean="0">
                <a:solidFill>
                  <a:prstClr val="black"/>
                </a:solidFill>
                <a:latin typeface="+mn-ea"/>
              </a:rPr>
              <a:t>　高い退職後</a:t>
            </a:r>
            <a:r>
              <a:rPr lang="ja-JP" altLang="en-US" sz="1300" b="1" dirty="0">
                <a:solidFill>
                  <a:prstClr val="black"/>
                </a:solidFill>
                <a:latin typeface="+mn-ea"/>
              </a:rPr>
              <a:t>の</a:t>
            </a:r>
            <a:r>
              <a:rPr lang="ja-JP" altLang="en-US" sz="1300" b="1" dirty="0" smtClean="0">
                <a:solidFill>
                  <a:prstClr val="black"/>
                </a:solidFill>
                <a:latin typeface="+mn-ea"/>
              </a:rPr>
              <a:t>就労意欲と社会活動への参加の意向</a:t>
            </a:r>
            <a:endParaRPr lang="en-US" altLang="ja-JP" sz="1300" b="1" dirty="0" smtClean="0">
              <a:solidFill>
                <a:prstClr val="black"/>
              </a:solidFill>
              <a:latin typeface="+mn-ea"/>
            </a:endParaRPr>
          </a:p>
        </p:txBody>
      </p:sp>
      <p:sp>
        <p:nvSpPr>
          <p:cNvPr id="28" name="角丸四角形 27"/>
          <p:cNvSpPr/>
          <p:nvPr/>
        </p:nvSpPr>
        <p:spPr>
          <a:xfrm>
            <a:off x="4" y="1954336"/>
            <a:ext cx="2974412" cy="374571"/>
          </a:xfrm>
          <a:prstGeom prst="round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r>
              <a:rPr lang="ja-JP" altLang="en-US" sz="1600" b="1" dirty="0" smtClean="0">
                <a:solidFill>
                  <a:prstClr val="white"/>
                </a:solidFill>
                <a:latin typeface="HG丸ｺﾞｼｯｸM-PRO" pitchFamily="50" charset="-128"/>
                <a:ea typeface="HG丸ｺﾞｼｯｸM-PRO" pitchFamily="50" charset="-128"/>
              </a:rPr>
              <a:t>２．都市部を取り巻く状況</a:t>
            </a:r>
            <a:endParaRPr lang="ja-JP" altLang="en-US" sz="1600" b="1" dirty="0">
              <a:solidFill>
                <a:prstClr val="white"/>
              </a:solidFill>
              <a:latin typeface="HG丸ｺﾞｼｯｸM-PRO" pitchFamily="50" charset="-128"/>
              <a:ea typeface="HG丸ｺﾞｼｯｸM-PRO" pitchFamily="50" charset="-128"/>
            </a:endParaRPr>
          </a:p>
        </p:txBody>
      </p:sp>
      <p:sp>
        <p:nvSpPr>
          <p:cNvPr id="3" name="テキスト ボックス 2"/>
          <p:cNvSpPr txBox="1"/>
          <p:nvPr/>
        </p:nvSpPr>
        <p:spPr>
          <a:xfrm>
            <a:off x="220633" y="2346973"/>
            <a:ext cx="4594067" cy="276999"/>
          </a:xfrm>
          <a:prstGeom prst="rect">
            <a:avLst/>
          </a:prstGeom>
          <a:noFill/>
        </p:spPr>
        <p:txBody>
          <a:bodyPr wrap="square" rtlCol="0">
            <a:spAutoFit/>
          </a:bodyPr>
          <a:lstStyle/>
          <a:p>
            <a:r>
              <a:rPr kumimoji="1" lang="ja-JP" altLang="en-US" sz="1200" b="1" dirty="0" smtClean="0"/>
              <a:t>都市部高齢化対策を考える前提として３点について整理</a:t>
            </a:r>
            <a:endParaRPr kumimoji="1" lang="ja-JP" altLang="en-US" sz="1200" b="1" dirty="0"/>
          </a:p>
        </p:txBody>
      </p:sp>
      <p:sp>
        <p:nvSpPr>
          <p:cNvPr id="22" name="スライド番号プレースホルダー 1"/>
          <p:cNvSpPr txBox="1">
            <a:spLocks noGrp="1"/>
          </p:cNvSpPr>
          <p:nvPr/>
        </p:nvSpPr>
        <p:spPr bwMode="auto">
          <a:xfrm>
            <a:off x="9129464" y="6448251"/>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231</a:t>
            </a:r>
            <a:endParaRPr lang="en-US" altLang="ja-JP" sz="2400" dirty="0">
              <a:solidFill>
                <a:srgbClr val="000000"/>
              </a:solidFill>
            </a:endParaRPr>
          </a:p>
        </p:txBody>
      </p:sp>
    </p:spTree>
    <p:extLst>
      <p:ext uri="{BB962C8B-B14F-4D97-AF65-F5344CB8AC3E}">
        <p14:creationId xmlns:p14="http://schemas.microsoft.com/office/powerpoint/2010/main" val="3792297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4" y="210316"/>
            <a:ext cx="9905999" cy="6531052"/>
          </a:xfrm>
          <a:prstGeom prst="roundRect">
            <a:avLst>
              <a:gd name="adj" fmla="val 5344"/>
            </a:avLst>
          </a:prstGeom>
        </p:spPr>
        <p:style>
          <a:lnRef idx="2">
            <a:schemeClr val="accent1"/>
          </a:lnRef>
          <a:fillRef idx="1">
            <a:schemeClr val="lt1"/>
          </a:fillRef>
          <a:effectRef idx="0">
            <a:schemeClr val="accent1"/>
          </a:effectRef>
          <a:fontRef idx="minor">
            <a:schemeClr val="dk1"/>
          </a:fontRef>
        </p:style>
        <p:txBody>
          <a:bodyPr lIns="72000" tIns="108000" rIns="72000" bIns="36000" rtlCol="0" anchor="t"/>
          <a:lstStyle/>
          <a:p>
            <a:pPr marL="180975" indent="-180975">
              <a:lnSpc>
                <a:spcPts val="1500"/>
              </a:lnSpc>
              <a:spcBef>
                <a:spcPts val="1200"/>
              </a:spcBef>
            </a:pPr>
            <a:r>
              <a:rPr lang="ja-JP" altLang="en-US" sz="1600" b="1" dirty="0" smtClean="0">
                <a:solidFill>
                  <a:schemeClr val="tx1"/>
                </a:solidFill>
                <a:latin typeface="+mn-ea"/>
              </a:rPr>
              <a:t>　　</a:t>
            </a:r>
            <a:r>
              <a:rPr lang="en-US" altLang="ja-JP" sz="1600" b="1" dirty="0" smtClean="0">
                <a:solidFill>
                  <a:schemeClr val="tx1"/>
                </a:solidFill>
                <a:latin typeface="+mn-ea"/>
              </a:rPr>
              <a:t>2025</a:t>
            </a:r>
            <a:r>
              <a:rPr lang="ja-JP" altLang="en-US" sz="1600" b="1" dirty="0" smtClean="0">
                <a:solidFill>
                  <a:schemeClr val="tx1"/>
                </a:solidFill>
                <a:latin typeface="+mn-ea"/>
              </a:rPr>
              <a:t>年の「高齢者像の変化」と「医療・介護サービス提供体制の姿」とを併せ考えれば、都市部はその強み（集</a:t>
            </a:r>
            <a:r>
              <a:rPr lang="ja-JP" altLang="en-US" sz="1600" b="1" dirty="0">
                <a:solidFill>
                  <a:schemeClr val="tx1"/>
                </a:solidFill>
                <a:latin typeface="+mn-ea"/>
              </a:rPr>
              <a:t>住、多様な人材、整備された生活インフラ、活発な企業活動等）</a:t>
            </a:r>
            <a:r>
              <a:rPr lang="ja-JP" altLang="en-US" sz="1600" b="1" dirty="0" smtClean="0">
                <a:solidFill>
                  <a:schemeClr val="tx1"/>
                </a:solidFill>
                <a:latin typeface="+mn-ea"/>
              </a:rPr>
              <a:t>を</a:t>
            </a:r>
            <a:r>
              <a:rPr lang="ja-JP" altLang="en-US" sz="1600" b="1" dirty="0">
                <a:solidFill>
                  <a:schemeClr val="tx1"/>
                </a:solidFill>
                <a:latin typeface="+mn-ea"/>
              </a:rPr>
              <a:t>活かした</a:t>
            </a:r>
            <a:r>
              <a:rPr lang="ja-JP" altLang="en-US" sz="1600" b="1" dirty="0" smtClean="0">
                <a:solidFill>
                  <a:schemeClr val="tx1"/>
                </a:solidFill>
                <a:latin typeface="+mn-ea"/>
              </a:rPr>
              <a:t>地域</a:t>
            </a:r>
            <a:r>
              <a:rPr lang="ja-JP" altLang="en-US" sz="1600" b="1" dirty="0">
                <a:solidFill>
                  <a:schemeClr val="tx1"/>
                </a:solidFill>
                <a:latin typeface="+mn-ea"/>
              </a:rPr>
              <a:t>包括ケアシステムの構築を目指す</a:t>
            </a:r>
            <a:r>
              <a:rPr lang="ja-JP" altLang="en-US" sz="1600" b="1" dirty="0" smtClean="0">
                <a:solidFill>
                  <a:schemeClr val="tx1"/>
                </a:solidFill>
                <a:latin typeface="+mn-ea"/>
              </a:rPr>
              <a:t>べき</a:t>
            </a:r>
            <a:endParaRPr lang="en-US" altLang="ja-JP" sz="900" b="1" u="sng" dirty="0" smtClean="0">
              <a:solidFill>
                <a:prstClr val="black"/>
              </a:solidFill>
              <a:latin typeface="+mn-ea"/>
            </a:endParaRPr>
          </a:p>
          <a:p>
            <a:pPr marL="180975" indent="-180975">
              <a:spcBef>
                <a:spcPts val="1200"/>
              </a:spcBef>
            </a:pPr>
            <a:r>
              <a:rPr lang="ja-JP" altLang="en-US" sz="1600" b="1" u="sng" dirty="0" smtClean="0">
                <a:solidFill>
                  <a:prstClr val="black"/>
                </a:solidFill>
                <a:latin typeface="+mn-ea"/>
              </a:rPr>
              <a:t>１．在宅医療・介護を徹底して追求する</a:t>
            </a:r>
            <a:endParaRPr lang="en-US" altLang="ja-JP" sz="1600" b="1" u="sng" dirty="0">
              <a:solidFill>
                <a:prstClr val="black"/>
              </a:solidFill>
              <a:latin typeface="+mn-ea"/>
            </a:endParaRPr>
          </a:p>
          <a:p>
            <a:pPr marL="180975" indent="-180975">
              <a:lnSpc>
                <a:spcPts val="1700"/>
              </a:lnSpc>
            </a:pPr>
            <a:r>
              <a:rPr lang="ja-JP" altLang="en-US" sz="1300" dirty="0" smtClean="0">
                <a:solidFill>
                  <a:prstClr val="black"/>
                </a:solidFill>
                <a:latin typeface="+mn-ea"/>
              </a:rPr>
              <a:t>○　在宅生活の限界点を高めるため、</a:t>
            </a:r>
            <a:r>
              <a:rPr lang="en-US" altLang="ja-JP" sz="1300" dirty="0" smtClean="0">
                <a:solidFill>
                  <a:prstClr val="black"/>
                </a:solidFill>
                <a:latin typeface="+mn-ea"/>
              </a:rPr>
              <a:t>24</a:t>
            </a:r>
            <a:r>
              <a:rPr lang="ja-JP" altLang="en-US" sz="1300" dirty="0" smtClean="0">
                <a:solidFill>
                  <a:prstClr val="black"/>
                </a:solidFill>
                <a:latin typeface="+mn-ea"/>
              </a:rPr>
              <a:t>時間定期</a:t>
            </a:r>
            <a:r>
              <a:rPr lang="ja-JP" altLang="en-US" sz="1300" dirty="0">
                <a:solidFill>
                  <a:prstClr val="black"/>
                </a:solidFill>
                <a:latin typeface="+mn-ea"/>
              </a:rPr>
              <a:t>巡回サービス、</a:t>
            </a:r>
            <a:r>
              <a:rPr lang="ja-JP" altLang="en-US" sz="1300" dirty="0" smtClean="0">
                <a:solidFill>
                  <a:prstClr val="black"/>
                </a:solidFill>
                <a:latin typeface="+mn-ea"/>
              </a:rPr>
              <a:t>複合型サービス、小規模多機能型居宅介護、訪問診療、</a:t>
            </a:r>
            <a:endParaRPr lang="en-US" altLang="ja-JP" sz="1300" dirty="0" smtClean="0">
              <a:solidFill>
                <a:prstClr val="black"/>
              </a:solidFill>
              <a:latin typeface="+mn-ea"/>
            </a:endParaRPr>
          </a:p>
          <a:p>
            <a:pPr marL="180975" indent="-180975">
              <a:lnSpc>
                <a:spcPts val="1700"/>
              </a:lnSpc>
            </a:pPr>
            <a:r>
              <a:rPr lang="ja-JP" altLang="en-US" sz="1300" dirty="0">
                <a:solidFill>
                  <a:prstClr val="black"/>
                </a:solidFill>
                <a:latin typeface="+mn-ea"/>
              </a:rPr>
              <a:t>　</a:t>
            </a:r>
            <a:r>
              <a:rPr lang="ja-JP" altLang="en-US" sz="1300" dirty="0" smtClean="0">
                <a:solidFill>
                  <a:prstClr val="black"/>
                </a:solidFill>
                <a:latin typeface="+mn-ea"/>
              </a:rPr>
              <a:t>訪問看護等の普及促進。認知症高齢者に対する初期段階からの対応の充実</a:t>
            </a:r>
            <a:endParaRPr lang="en-US" altLang="ja-JP" sz="1300" dirty="0" smtClean="0">
              <a:solidFill>
                <a:prstClr val="black"/>
              </a:solidFill>
              <a:latin typeface="+mn-ea"/>
            </a:endParaRPr>
          </a:p>
          <a:p>
            <a:pPr marL="180975" indent="-180975">
              <a:lnSpc>
                <a:spcPts val="1700"/>
              </a:lnSpc>
            </a:pPr>
            <a:r>
              <a:rPr lang="ja-JP" altLang="en-US" sz="1300" dirty="0" smtClean="0">
                <a:solidFill>
                  <a:prstClr val="black"/>
                </a:solidFill>
                <a:latin typeface="+mn-ea"/>
              </a:rPr>
              <a:t>○　都市部に多く存在する施設を運営する社会福祉法人</a:t>
            </a:r>
            <a:r>
              <a:rPr lang="ja-JP" altLang="en-US" sz="1300" dirty="0">
                <a:solidFill>
                  <a:prstClr val="black"/>
                </a:solidFill>
                <a:latin typeface="+mn-ea"/>
              </a:rPr>
              <a:t>による</a:t>
            </a:r>
            <a:r>
              <a:rPr lang="en-US" altLang="ja-JP" sz="1300" dirty="0" smtClean="0">
                <a:solidFill>
                  <a:prstClr val="black"/>
                </a:solidFill>
                <a:latin typeface="+mn-ea"/>
              </a:rPr>
              <a:t>24</a:t>
            </a:r>
            <a:r>
              <a:rPr lang="ja-JP" altLang="en-US" sz="1300" dirty="0" smtClean="0">
                <a:solidFill>
                  <a:prstClr val="black"/>
                </a:solidFill>
                <a:latin typeface="+mn-ea"/>
              </a:rPr>
              <a:t>時間定期巡回サービス等の在宅サービスへの取組促進</a:t>
            </a:r>
            <a:endParaRPr lang="en-US" altLang="ja-JP" sz="1300" dirty="0">
              <a:solidFill>
                <a:prstClr val="black"/>
              </a:solidFill>
              <a:latin typeface="+mn-ea"/>
            </a:endParaRPr>
          </a:p>
          <a:p>
            <a:pPr marL="180975" indent="-180975">
              <a:lnSpc>
                <a:spcPts val="1700"/>
              </a:lnSpc>
            </a:pPr>
            <a:r>
              <a:rPr lang="ja-JP" altLang="en-US" sz="1300" dirty="0">
                <a:solidFill>
                  <a:prstClr val="black"/>
                </a:solidFill>
                <a:latin typeface="+mn-ea"/>
              </a:rPr>
              <a:t>○　</a:t>
            </a:r>
            <a:r>
              <a:rPr lang="ja-JP" altLang="en-US" sz="1300" dirty="0" smtClean="0">
                <a:solidFill>
                  <a:prstClr val="black"/>
                </a:solidFill>
                <a:latin typeface="+mn-ea"/>
              </a:rPr>
              <a:t>事業者間の提携、複数の法人間の連携など、地域全体で面的な支援を推進。地域全体としての効果的な人員配置を検討</a:t>
            </a:r>
            <a:endParaRPr lang="en-US" altLang="ja-JP" sz="1300" dirty="0">
              <a:solidFill>
                <a:prstClr val="black"/>
              </a:solidFill>
              <a:latin typeface="+mn-ea"/>
            </a:endParaRPr>
          </a:p>
          <a:p>
            <a:pPr marL="180975" indent="-180975">
              <a:lnSpc>
                <a:spcPts val="1700"/>
              </a:lnSpc>
            </a:pPr>
            <a:r>
              <a:rPr lang="ja-JP" altLang="en-US" sz="1300" dirty="0" smtClean="0">
                <a:solidFill>
                  <a:prstClr val="black"/>
                </a:solidFill>
                <a:latin typeface="+mn-ea"/>
              </a:rPr>
              <a:t>○　市区町村が</a:t>
            </a:r>
            <a:r>
              <a:rPr lang="ja-JP" altLang="en-US" sz="1300" dirty="0">
                <a:solidFill>
                  <a:prstClr val="black"/>
                </a:solidFill>
                <a:latin typeface="+mn-ea"/>
              </a:rPr>
              <a:t>主体</a:t>
            </a:r>
            <a:r>
              <a:rPr lang="ja-JP" altLang="en-US" sz="1300" dirty="0" smtClean="0">
                <a:solidFill>
                  <a:prstClr val="black"/>
                </a:solidFill>
                <a:latin typeface="+mn-ea"/>
              </a:rPr>
              <a:t>となった在宅</a:t>
            </a:r>
            <a:r>
              <a:rPr lang="ja-JP" altLang="en-US" sz="1300" dirty="0">
                <a:solidFill>
                  <a:prstClr val="black"/>
                </a:solidFill>
                <a:latin typeface="+mn-ea"/>
              </a:rPr>
              <a:t>医療・</a:t>
            </a:r>
            <a:r>
              <a:rPr lang="ja-JP" altLang="en-US" sz="1300" dirty="0" smtClean="0">
                <a:solidFill>
                  <a:prstClr val="black"/>
                </a:solidFill>
                <a:latin typeface="+mn-ea"/>
              </a:rPr>
              <a:t>介護連携</a:t>
            </a:r>
            <a:r>
              <a:rPr lang="ja-JP" altLang="en-US" sz="1300" dirty="0">
                <a:solidFill>
                  <a:prstClr val="black"/>
                </a:solidFill>
                <a:latin typeface="+mn-ea"/>
              </a:rPr>
              <a:t>の</a:t>
            </a:r>
            <a:r>
              <a:rPr lang="ja-JP" altLang="en-US" sz="1300" dirty="0" smtClean="0">
                <a:solidFill>
                  <a:prstClr val="black"/>
                </a:solidFill>
                <a:latin typeface="+mn-ea"/>
              </a:rPr>
              <a:t>推進。ＩＣＴを活用し、必要な情報を相互に共有するための環境整備</a:t>
            </a:r>
            <a:endParaRPr lang="en-US" altLang="ja-JP" sz="1300" dirty="0" smtClean="0">
              <a:solidFill>
                <a:prstClr val="black"/>
              </a:solidFill>
              <a:latin typeface="+mn-ea"/>
            </a:endParaRPr>
          </a:p>
          <a:p>
            <a:pPr marL="180975" indent="-180975">
              <a:lnSpc>
                <a:spcPts val="1700"/>
              </a:lnSpc>
            </a:pPr>
            <a:r>
              <a:rPr lang="ja-JP" altLang="en-US" sz="1300" dirty="0" smtClean="0">
                <a:solidFill>
                  <a:prstClr val="black"/>
                </a:solidFill>
                <a:latin typeface="+mn-ea"/>
              </a:rPr>
              <a:t>○　介護報酬改定を通じた処遇改善の取組の推進やキャリアパス制度の確立。都道府県による広域的・総合的取組の推進</a:t>
            </a:r>
            <a:endParaRPr lang="en-US" altLang="ja-JP" sz="1300" dirty="0">
              <a:solidFill>
                <a:prstClr val="black"/>
              </a:solidFill>
              <a:latin typeface="+mn-ea"/>
            </a:endParaRPr>
          </a:p>
          <a:p>
            <a:pPr marL="180975" indent="-180975">
              <a:lnSpc>
                <a:spcPts val="1700"/>
              </a:lnSpc>
              <a:spcBef>
                <a:spcPts val="1200"/>
              </a:spcBef>
            </a:pPr>
            <a:r>
              <a:rPr lang="ja-JP" altLang="en-US" sz="1600" b="1" u="sng" dirty="0" smtClean="0">
                <a:solidFill>
                  <a:prstClr val="black"/>
                </a:solidFill>
                <a:latin typeface="+mn-ea"/>
              </a:rPr>
              <a:t>２．住まいの新たな展開を図る</a:t>
            </a:r>
            <a:endParaRPr lang="en-US" altLang="ja-JP" sz="1600" b="1" u="sng" dirty="0" smtClean="0">
              <a:solidFill>
                <a:prstClr val="black"/>
              </a:solidFill>
              <a:latin typeface="+mn-ea"/>
            </a:endParaRPr>
          </a:p>
          <a:p>
            <a:pPr marL="180975" indent="-180975">
              <a:lnSpc>
                <a:spcPts val="1600"/>
              </a:lnSpc>
            </a:pPr>
            <a:r>
              <a:rPr lang="ja-JP" altLang="en-US" sz="1300" dirty="0" smtClean="0">
                <a:solidFill>
                  <a:prstClr val="black"/>
                </a:solidFill>
                <a:latin typeface="+mn-ea"/>
              </a:rPr>
              <a:t>○　多様な住まい・住まい方の実現。住み替え先としてのサービス付き高齢者向け住宅</a:t>
            </a:r>
            <a:r>
              <a:rPr lang="en-US" altLang="ja-JP" sz="1300" dirty="0">
                <a:solidFill>
                  <a:prstClr val="black"/>
                </a:solidFill>
                <a:latin typeface="+mn-ea"/>
              </a:rPr>
              <a:t>(</a:t>
            </a:r>
            <a:r>
              <a:rPr lang="ja-JP" altLang="en-US" sz="1300" dirty="0" smtClean="0">
                <a:solidFill>
                  <a:prstClr val="black"/>
                </a:solidFill>
                <a:latin typeface="+mn-ea"/>
              </a:rPr>
              <a:t>サ高住</a:t>
            </a:r>
            <a:r>
              <a:rPr lang="en-US" altLang="ja-JP" sz="1300" dirty="0" smtClean="0">
                <a:solidFill>
                  <a:prstClr val="black"/>
                </a:solidFill>
                <a:latin typeface="+mn-ea"/>
              </a:rPr>
              <a:t>)</a:t>
            </a:r>
            <a:r>
              <a:rPr lang="ja-JP" altLang="en-US" sz="1300" dirty="0" smtClean="0">
                <a:solidFill>
                  <a:prstClr val="black"/>
                </a:solidFill>
                <a:latin typeface="+mn-ea"/>
              </a:rPr>
              <a:t>・有料老人ホームの整備促進</a:t>
            </a:r>
            <a:endParaRPr lang="en-US" altLang="ja-JP" sz="1300" dirty="0" smtClean="0">
              <a:solidFill>
                <a:prstClr val="black"/>
              </a:solidFill>
              <a:latin typeface="+mn-ea"/>
            </a:endParaRPr>
          </a:p>
          <a:p>
            <a:pPr marL="180975" indent="-180975">
              <a:lnSpc>
                <a:spcPts val="1600"/>
              </a:lnSpc>
            </a:pPr>
            <a:r>
              <a:rPr lang="ja-JP" altLang="en-US" sz="1300" dirty="0" smtClean="0">
                <a:solidFill>
                  <a:prstClr val="black"/>
                </a:solidFill>
                <a:latin typeface="+mn-ea"/>
              </a:rPr>
              <a:t>○　サ高住・有料老人ホームについて、どのような医療・介護サービス（外部サービスを含む）が受けることができるか情報提供体制を充実。入居者の利益保護の観点から、必要に応じ、地方自治体による指導・監督の実施</a:t>
            </a:r>
            <a:endParaRPr lang="en-US" altLang="ja-JP" sz="1300" dirty="0" smtClean="0">
              <a:solidFill>
                <a:prstClr val="black"/>
              </a:solidFill>
              <a:latin typeface="+mn-ea"/>
            </a:endParaRPr>
          </a:p>
          <a:p>
            <a:pPr marL="180975" indent="-180975">
              <a:lnSpc>
                <a:spcPts val="1600"/>
              </a:lnSpc>
            </a:pPr>
            <a:r>
              <a:rPr lang="ja-JP" altLang="en-US" sz="1300" dirty="0" smtClean="0">
                <a:solidFill>
                  <a:prstClr val="black"/>
                </a:solidFill>
                <a:latin typeface="+mn-ea"/>
              </a:rPr>
              <a:t>○</a:t>
            </a:r>
            <a:r>
              <a:rPr lang="ja-JP" altLang="en-US" sz="1300" dirty="0">
                <a:solidFill>
                  <a:prstClr val="black"/>
                </a:solidFill>
                <a:latin typeface="+mn-ea"/>
              </a:rPr>
              <a:t>　立地自治体の</a:t>
            </a:r>
            <a:r>
              <a:rPr lang="ja-JP" altLang="en-US" sz="1300" dirty="0" smtClean="0">
                <a:solidFill>
                  <a:prstClr val="black"/>
                </a:solidFill>
                <a:latin typeface="+mn-ea"/>
              </a:rPr>
              <a:t>保険財政悪化</a:t>
            </a:r>
            <a:r>
              <a:rPr lang="ja-JP" altLang="en-US" sz="1300" dirty="0">
                <a:solidFill>
                  <a:prstClr val="black"/>
                </a:solidFill>
                <a:latin typeface="+mn-ea"/>
              </a:rPr>
              <a:t>を回避するため</a:t>
            </a:r>
            <a:r>
              <a:rPr lang="ja-JP" altLang="en-US" sz="1300" dirty="0" smtClean="0">
                <a:solidFill>
                  <a:prstClr val="black"/>
                </a:solidFill>
                <a:latin typeface="+mn-ea"/>
              </a:rPr>
              <a:t>、住所地</a:t>
            </a:r>
            <a:r>
              <a:rPr lang="ja-JP" altLang="en-US" sz="1300" dirty="0">
                <a:solidFill>
                  <a:prstClr val="black"/>
                </a:solidFill>
                <a:latin typeface="+mn-ea"/>
              </a:rPr>
              <a:t>特例の対象にサ高住を追加</a:t>
            </a:r>
            <a:r>
              <a:rPr lang="ja-JP" altLang="en-US" sz="1300" dirty="0" smtClean="0">
                <a:solidFill>
                  <a:schemeClr val="tx1"/>
                </a:solidFill>
                <a:latin typeface="+mn-ea"/>
              </a:rPr>
              <a:t>。住所地</a:t>
            </a:r>
            <a:r>
              <a:rPr lang="ja-JP" altLang="en-US" sz="1300" dirty="0">
                <a:solidFill>
                  <a:schemeClr val="tx1"/>
                </a:solidFill>
                <a:latin typeface="+mn-ea"/>
              </a:rPr>
              <a:t>特例を適用した場合に</a:t>
            </a:r>
            <a:r>
              <a:rPr lang="ja-JP" altLang="en-US" sz="1300" dirty="0" smtClean="0">
                <a:solidFill>
                  <a:schemeClr val="tx1"/>
                </a:solidFill>
                <a:latin typeface="+mn-ea"/>
              </a:rPr>
              <a:t>も、住所地</a:t>
            </a:r>
            <a:r>
              <a:rPr lang="ja-JP" altLang="en-US" sz="1300" dirty="0">
                <a:solidFill>
                  <a:schemeClr val="tx1"/>
                </a:solidFill>
                <a:latin typeface="+mn-ea"/>
              </a:rPr>
              <a:t>の地域密着サービスや地域支援事業を使えるようにする</a:t>
            </a:r>
            <a:r>
              <a:rPr lang="ja-JP" altLang="en-US" sz="1300" dirty="0" smtClean="0">
                <a:solidFill>
                  <a:schemeClr val="tx1"/>
                </a:solidFill>
                <a:latin typeface="+mn-ea"/>
              </a:rPr>
              <a:t>など、現行制度の課題も解決</a:t>
            </a:r>
            <a:endParaRPr lang="en-US" altLang="ja-JP" sz="1300" dirty="0">
              <a:solidFill>
                <a:schemeClr val="tx1"/>
              </a:solidFill>
              <a:latin typeface="+mn-ea"/>
            </a:endParaRPr>
          </a:p>
          <a:p>
            <a:pPr marL="180975" indent="-180975">
              <a:lnSpc>
                <a:spcPts val="1600"/>
              </a:lnSpc>
            </a:pPr>
            <a:r>
              <a:rPr lang="ja-JP" altLang="en-US" sz="1300" dirty="0" smtClean="0">
                <a:solidFill>
                  <a:schemeClr val="tx1"/>
                </a:solidFill>
                <a:latin typeface="+mn-ea"/>
              </a:rPr>
              <a:t>○</a:t>
            </a:r>
            <a:r>
              <a:rPr lang="ja-JP" altLang="en-US" sz="1300" dirty="0">
                <a:solidFill>
                  <a:schemeClr val="tx1"/>
                </a:solidFill>
                <a:latin typeface="+mn-ea"/>
              </a:rPr>
              <a:t>　</a:t>
            </a:r>
            <a:r>
              <a:rPr lang="ja-JP" altLang="en-US" sz="1300" dirty="0">
                <a:solidFill>
                  <a:prstClr val="black"/>
                </a:solidFill>
                <a:latin typeface="+mn-ea"/>
              </a:rPr>
              <a:t>一斉に高齢化が進む団地等の改築・再開発の際に</a:t>
            </a:r>
            <a:r>
              <a:rPr lang="ja-JP" altLang="en-US" sz="1300" dirty="0" smtClean="0">
                <a:solidFill>
                  <a:prstClr val="black"/>
                </a:solidFill>
                <a:latin typeface="+mn-ea"/>
              </a:rPr>
              <a:t>は、医療</a:t>
            </a:r>
            <a:r>
              <a:rPr lang="ja-JP" altLang="en-US" sz="1300" dirty="0">
                <a:solidFill>
                  <a:prstClr val="black"/>
                </a:solidFill>
                <a:latin typeface="+mn-ea"/>
              </a:rPr>
              <a:t>・</a:t>
            </a:r>
            <a:r>
              <a:rPr lang="ja-JP" altLang="en-US" sz="1300" dirty="0" smtClean="0">
                <a:solidFill>
                  <a:prstClr val="black"/>
                </a:solidFill>
                <a:latin typeface="+mn-ea"/>
              </a:rPr>
              <a:t>介護サービスの提供を組み合わせた街づくり</a:t>
            </a:r>
            <a:endParaRPr lang="en-US" altLang="ja-JP" sz="1300" dirty="0" smtClean="0">
              <a:solidFill>
                <a:prstClr val="black"/>
              </a:solidFill>
              <a:latin typeface="+mn-ea"/>
            </a:endParaRPr>
          </a:p>
          <a:p>
            <a:pPr marL="180975" indent="-180975">
              <a:lnSpc>
                <a:spcPts val="1600"/>
              </a:lnSpc>
            </a:pPr>
            <a:r>
              <a:rPr lang="ja-JP" altLang="en-US" sz="1300" dirty="0" smtClean="0">
                <a:solidFill>
                  <a:schemeClr val="tx1"/>
                </a:solidFill>
                <a:latin typeface="+mn-ea"/>
              </a:rPr>
              <a:t>○　都市部でも増加する「空家」を活用し、低所得・低資産の高齢者向けの低廉な住まいの確保・生活支援の推進</a:t>
            </a:r>
            <a:endParaRPr lang="en-US" altLang="ja-JP" sz="1400" b="1" u="sng" dirty="0" smtClean="0">
              <a:solidFill>
                <a:prstClr val="black"/>
              </a:solidFill>
              <a:latin typeface="+mn-ea"/>
            </a:endParaRPr>
          </a:p>
          <a:p>
            <a:pPr marL="180975" indent="-180975">
              <a:lnSpc>
                <a:spcPts val="1700"/>
              </a:lnSpc>
              <a:spcBef>
                <a:spcPts val="1200"/>
              </a:spcBef>
            </a:pPr>
            <a:r>
              <a:rPr lang="ja-JP" altLang="en-US" sz="1600" b="1" u="sng" dirty="0" smtClean="0">
                <a:solidFill>
                  <a:prstClr val="black"/>
                </a:solidFill>
                <a:latin typeface="+mn-ea"/>
              </a:rPr>
              <a:t>３</a:t>
            </a:r>
            <a:r>
              <a:rPr lang="ja-JP" altLang="en-US" sz="1600" b="1" u="sng" dirty="0">
                <a:solidFill>
                  <a:prstClr val="black"/>
                </a:solidFill>
                <a:latin typeface="+mn-ea"/>
              </a:rPr>
              <a:t>．地域づくりの観点</a:t>
            </a:r>
            <a:r>
              <a:rPr lang="ja-JP" altLang="en-US" sz="1600" b="1" u="sng" dirty="0" smtClean="0">
                <a:solidFill>
                  <a:prstClr val="black"/>
                </a:solidFill>
                <a:latin typeface="+mn-ea"/>
              </a:rPr>
              <a:t>から介護予防を推進する</a:t>
            </a:r>
            <a:endParaRPr lang="en-US" altLang="ja-JP" sz="1600" b="1" u="sng" dirty="0">
              <a:solidFill>
                <a:prstClr val="black"/>
              </a:solidFill>
              <a:latin typeface="+mn-ea"/>
            </a:endParaRPr>
          </a:p>
          <a:p>
            <a:pPr marL="180975" indent="-180975">
              <a:lnSpc>
                <a:spcPts val="1600"/>
              </a:lnSpc>
            </a:pPr>
            <a:r>
              <a:rPr lang="ja-JP" altLang="en-US" sz="1300" dirty="0" smtClean="0">
                <a:solidFill>
                  <a:prstClr val="black"/>
                </a:solidFill>
                <a:latin typeface="+mn-ea"/>
              </a:rPr>
              <a:t>○　都市部で今後多く見込まれる退職者</a:t>
            </a:r>
            <a:r>
              <a:rPr lang="ja-JP" altLang="en-US" sz="1300" dirty="0">
                <a:solidFill>
                  <a:prstClr val="black"/>
                </a:solidFill>
                <a:latin typeface="+mn-ea"/>
              </a:rPr>
              <a:t>の就労や社会</a:t>
            </a:r>
            <a:r>
              <a:rPr lang="ja-JP" altLang="en-US" sz="1300" dirty="0" smtClean="0">
                <a:solidFill>
                  <a:prstClr val="black"/>
                </a:solidFill>
                <a:latin typeface="+mn-ea"/>
              </a:rPr>
              <a:t>参加を推進し、介護</a:t>
            </a:r>
            <a:r>
              <a:rPr lang="ja-JP" altLang="en-US" sz="1300" dirty="0">
                <a:solidFill>
                  <a:prstClr val="black"/>
                </a:solidFill>
                <a:latin typeface="+mn-ea"/>
              </a:rPr>
              <a:t>予防事業や生活支援サービスの担い手</a:t>
            </a:r>
            <a:r>
              <a:rPr lang="ja-JP" altLang="en-US" sz="1300" dirty="0" smtClean="0">
                <a:solidFill>
                  <a:prstClr val="black"/>
                </a:solidFill>
                <a:latin typeface="+mn-ea"/>
              </a:rPr>
              <a:t>に</a:t>
            </a:r>
            <a:endParaRPr lang="en-US" altLang="ja-JP" sz="1300" dirty="0">
              <a:solidFill>
                <a:prstClr val="black"/>
              </a:solidFill>
              <a:latin typeface="+mn-ea"/>
            </a:endParaRPr>
          </a:p>
          <a:p>
            <a:pPr marL="180975" indent="-180975">
              <a:lnSpc>
                <a:spcPts val="1600"/>
              </a:lnSpc>
            </a:pPr>
            <a:r>
              <a:rPr lang="ja-JP" altLang="en-US" sz="1300" dirty="0">
                <a:solidFill>
                  <a:prstClr val="black"/>
                </a:solidFill>
                <a:latin typeface="+mn-ea"/>
              </a:rPr>
              <a:t>○　</a:t>
            </a:r>
            <a:r>
              <a:rPr lang="ja-JP" altLang="en-US" sz="1300" dirty="0" smtClean="0">
                <a:solidFill>
                  <a:prstClr val="black"/>
                </a:solidFill>
                <a:latin typeface="+mn-ea"/>
              </a:rPr>
              <a:t>多様</a:t>
            </a:r>
            <a:r>
              <a:rPr lang="ja-JP" altLang="en-US" sz="1300" dirty="0">
                <a:solidFill>
                  <a:prstClr val="black"/>
                </a:solidFill>
                <a:latin typeface="+mn-ea"/>
              </a:rPr>
              <a:t>な地域資源が存在</a:t>
            </a:r>
            <a:r>
              <a:rPr lang="ja-JP" altLang="en-US" sz="1300" dirty="0" smtClean="0">
                <a:solidFill>
                  <a:prstClr val="black"/>
                </a:solidFill>
                <a:latin typeface="+mn-ea"/>
              </a:rPr>
              <a:t>する都市部の強みを活かし、多様</a:t>
            </a:r>
            <a:r>
              <a:rPr lang="ja-JP" altLang="en-US" sz="1300" dirty="0">
                <a:solidFill>
                  <a:prstClr val="black"/>
                </a:solidFill>
                <a:latin typeface="+mn-ea"/>
              </a:rPr>
              <a:t>な主体を巻き込んだ</a:t>
            </a:r>
            <a:r>
              <a:rPr lang="ja-JP" altLang="en-US" sz="1300" dirty="0" smtClean="0">
                <a:solidFill>
                  <a:prstClr val="black"/>
                </a:solidFill>
                <a:latin typeface="+mn-ea"/>
              </a:rPr>
              <a:t>地域づくり</a:t>
            </a:r>
            <a:endParaRPr lang="en-US" altLang="ja-JP" sz="1300" dirty="0" smtClean="0">
              <a:solidFill>
                <a:prstClr val="black"/>
              </a:solidFill>
              <a:latin typeface="+mn-ea"/>
            </a:endParaRPr>
          </a:p>
          <a:p>
            <a:pPr marL="180975" indent="-180975">
              <a:lnSpc>
                <a:spcPts val="1600"/>
              </a:lnSpc>
            </a:pPr>
            <a:r>
              <a:rPr lang="ja-JP" altLang="en-US" sz="1300" dirty="0" smtClean="0">
                <a:solidFill>
                  <a:prstClr val="black"/>
                </a:solidFill>
                <a:latin typeface="+mn-ea"/>
              </a:rPr>
              <a:t>○</a:t>
            </a:r>
            <a:r>
              <a:rPr lang="ja-JP" altLang="en-US" sz="1300" dirty="0">
                <a:solidFill>
                  <a:prstClr val="black"/>
                </a:solidFill>
                <a:latin typeface="+mn-ea"/>
              </a:rPr>
              <a:t>　</a:t>
            </a:r>
            <a:r>
              <a:rPr lang="ja-JP" altLang="en-US" sz="1300" dirty="0" smtClean="0">
                <a:solidFill>
                  <a:prstClr val="black"/>
                </a:solidFill>
                <a:latin typeface="+mn-ea"/>
              </a:rPr>
              <a:t>高齢期に入る前の</a:t>
            </a:r>
            <a:r>
              <a:rPr lang="en-US" altLang="ja-JP" sz="1300" dirty="0" smtClean="0">
                <a:solidFill>
                  <a:prstClr val="black"/>
                </a:solidFill>
                <a:latin typeface="+mn-ea"/>
              </a:rPr>
              <a:t>40</a:t>
            </a:r>
            <a:r>
              <a:rPr lang="ja-JP" altLang="en-US" sz="1300" dirty="0" smtClean="0">
                <a:solidFill>
                  <a:prstClr val="black"/>
                </a:solidFill>
                <a:latin typeface="+mn-ea"/>
              </a:rPr>
              <a:t>・</a:t>
            </a:r>
            <a:r>
              <a:rPr lang="en-US" altLang="ja-JP" sz="1300" dirty="0" smtClean="0">
                <a:solidFill>
                  <a:prstClr val="black"/>
                </a:solidFill>
                <a:latin typeface="+mn-ea"/>
              </a:rPr>
              <a:t>50</a:t>
            </a:r>
            <a:r>
              <a:rPr lang="ja-JP" altLang="en-US" sz="1300" dirty="0" smtClean="0">
                <a:solidFill>
                  <a:prstClr val="black"/>
                </a:solidFill>
                <a:latin typeface="+mn-ea"/>
              </a:rPr>
              <a:t>歳代から介護予防のための備えが重要。都市部にはフィットネスクラブなどの民間サービスが豊富で人々の消費意欲も高いことから、地域の健康意識を高めることが効果的</a:t>
            </a:r>
            <a:endParaRPr lang="en-US" altLang="ja-JP" sz="1400" dirty="0" smtClean="0">
              <a:solidFill>
                <a:prstClr val="black"/>
              </a:solidFill>
              <a:latin typeface="ＭＳ 明朝" pitchFamily="17" charset="-128"/>
              <a:ea typeface="ＭＳ 明朝" pitchFamily="17" charset="-128"/>
            </a:endParaRPr>
          </a:p>
          <a:p>
            <a:pPr marL="180975" indent="-180975">
              <a:lnSpc>
                <a:spcPts val="1600"/>
              </a:lnSpc>
              <a:spcBef>
                <a:spcPts val="1200"/>
              </a:spcBef>
            </a:pPr>
            <a:r>
              <a:rPr lang="ja-JP" altLang="en-US" sz="1600" b="1" u="sng" dirty="0" smtClean="0">
                <a:solidFill>
                  <a:prstClr val="black"/>
                </a:solidFill>
                <a:latin typeface="+mn-ea"/>
              </a:rPr>
              <a:t>４</a:t>
            </a:r>
            <a:r>
              <a:rPr lang="ja-JP" altLang="en-US" sz="1600" b="1" u="sng" dirty="0">
                <a:solidFill>
                  <a:prstClr val="black"/>
                </a:solidFill>
                <a:latin typeface="+mn-ea"/>
              </a:rPr>
              <a:t>．多様なサービスを活用</a:t>
            </a:r>
            <a:r>
              <a:rPr lang="ja-JP" altLang="en-US" sz="1600" b="1" u="sng" dirty="0" smtClean="0">
                <a:solidFill>
                  <a:prstClr val="black"/>
                </a:solidFill>
                <a:latin typeface="+mn-ea"/>
              </a:rPr>
              <a:t>して生活を支える</a:t>
            </a:r>
            <a:endParaRPr lang="en-US" altLang="ja-JP" sz="1600" b="1" u="sng" dirty="0">
              <a:solidFill>
                <a:prstClr val="black"/>
              </a:solidFill>
              <a:latin typeface="+mn-ea"/>
            </a:endParaRPr>
          </a:p>
          <a:p>
            <a:pPr marL="180975" indent="-180975">
              <a:lnSpc>
                <a:spcPts val="1600"/>
              </a:lnSpc>
            </a:pPr>
            <a:r>
              <a:rPr lang="ja-JP" altLang="en-US" sz="1300" dirty="0">
                <a:solidFill>
                  <a:prstClr val="black"/>
                </a:solidFill>
                <a:latin typeface="+mn-ea"/>
              </a:rPr>
              <a:t>○　</a:t>
            </a:r>
            <a:r>
              <a:rPr lang="ja-JP" altLang="en-US" sz="1300" dirty="0" smtClean="0">
                <a:solidFill>
                  <a:prstClr val="black"/>
                </a:solidFill>
                <a:latin typeface="+mn-ea"/>
              </a:rPr>
              <a:t>都市部における幅広く多様</a:t>
            </a:r>
            <a:r>
              <a:rPr lang="ja-JP" altLang="en-US" sz="1300" dirty="0">
                <a:solidFill>
                  <a:prstClr val="black"/>
                </a:solidFill>
                <a:latin typeface="+mn-ea"/>
              </a:rPr>
              <a:t>な生活支援ニーズを満たすため、多様</a:t>
            </a:r>
            <a:r>
              <a:rPr lang="ja-JP" altLang="en-US" sz="1300" dirty="0" smtClean="0">
                <a:solidFill>
                  <a:prstClr val="black"/>
                </a:solidFill>
                <a:latin typeface="+mn-ea"/>
              </a:rPr>
              <a:t>な主体</a:t>
            </a:r>
            <a:r>
              <a:rPr lang="ja-JP" altLang="en-US" sz="1300" dirty="0">
                <a:solidFill>
                  <a:prstClr val="black"/>
                </a:solidFill>
                <a:latin typeface="+mn-ea"/>
              </a:rPr>
              <a:t>から様々なサービス提供</a:t>
            </a:r>
            <a:endParaRPr lang="en-US" altLang="ja-JP" sz="1300" dirty="0">
              <a:solidFill>
                <a:prstClr val="black"/>
              </a:solidFill>
              <a:latin typeface="+mn-ea"/>
            </a:endParaRPr>
          </a:p>
          <a:p>
            <a:pPr marL="180975" indent="-180975">
              <a:lnSpc>
                <a:spcPts val="1600"/>
              </a:lnSpc>
            </a:pPr>
            <a:r>
              <a:rPr lang="ja-JP" altLang="en-US" sz="1300" dirty="0" smtClean="0">
                <a:solidFill>
                  <a:prstClr val="black"/>
                </a:solidFill>
                <a:latin typeface="+mn-ea"/>
              </a:rPr>
              <a:t>○　都市部には様々な民間企業がサービスを提供しているため、最大限活用（市区町村がこれらのサービスも情報提供）</a:t>
            </a:r>
            <a:endParaRPr lang="en-US" altLang="ja-JP" sz="1300" dirty="0" smtClean="0">
              <a:solidFill>
                <a:prstClr val="black"/>
              </a:solidFill>
              <a:latin typeface="+mn-ea"/>
            </a:endParaRPr>
          </a:p>
          <a:p>
            <a:pPr marL="180975" indent="-180975">
              <a:lnSpc>
                <a:spcPts val="1600"/>
              </a:lnSpc>
            </a:pPr>
            <a:r>
              <a:rPr lang="ja-JP" altLang="en-US" sz="1300" dirty="0" smtClean="0">
                <a:solidFill>
                  <a:prstClr val="black"/>
                </a:solidFill>
                <a:latin typeface="+mn-ea"/>
              </a:rPr>
              <a:t>○</a:t>
            </a:r>
            <a:r>
              <a:rPr lang="ja-JP" altLang="en-US" sz="1300" dirty="0">
                <a:solidFill>
                  <a:prstClr val="black"/>
                </a:solidFill>
                <a:latin typeface="+mn-ea"/>
              </a:rPr>
              <a:t>　コーディネーターの配置など市町村が中心となった支援体制を強化し、互助の取組を</a:t>
            </a:r>
            <a:r>
              <a:rPr lang="ja-JP" altLang="en-US" sz="1300" dirty="0" smtClean="0">
                <a:solidFill>
                  <a:prstClr val="black"/>
                </a:solidFill>
                <a:latin typeface="+mn-ea"/>
              </a:rPr>
              <a:t>推進</a:t>
            </a:r>
            <a:endParaRPr lang="en-US" altLang="ja-JP" sz="1300" dirty="0">
              <a:solidFill>
                <a:srgbClr val="FF0000"/>
              </a:solidFill>
              <a:latin typeface="+mn-ea"/>
            </a:endParaRPr>
          </a:p>
        </p:txBody>
      </p:sp>
      <p:sp>
        <p:nvSpPr>
          <p:cNvPr id="42" name="角丸四角形 41"/>
          <p:cNvSpPr/>
          <p:nvPr/>
        </p:nvSpPr>
        <p:spPr>
          <a:xfrm>
            <a:off x="20801" y="-5070"/>
            <a:ext cx="6180338" cy="352853"/>
          </a:xfrm>
          <a:prstGeom prst="roundRect">
            <a:avLst/>
          </a:prstGeom>
        </p:spPr>
        <p:style>
          <a:lnRef idx="1">
            <a:schemeClr val="accent1"/>
          </a:lnRef>
          <a:fillRef idx="3">
            <a:schemeClr val="accent1"/>
          </a:fillRef>
          <a:effectRef idx="2">
            <a:schemeClr val="accent1"/>
          </a:effectRef>
          <a:fontRef idx="minor">
            <a:schemeClr val="lt1"/>
          </a:fontRef>
        </p:style>
        <p:txBody>
          <a:bodyPr wrap="square" lIns="72000" tIns="36000" rIns="72000" bIns="36000" rtlCol="0" anchor="ctr">
            <a:spAutoFit/>
          </a:bodyPr>
          <a:lstStyle/>
          <a:p>
            <a:r>
              <a:rPr lang="en-US" altLang="ja-JP" sz="1600" b="1" dirty="0" smtClean="0">
                <a:solidFill>
                  <a:prstClr val="white"/>
                </a:solidFill>
                <a:latin typeface="HG丸ｺﾞｼｯｸM-PRO" pitchFamily="50" charset="-128"/>
                <a:ea typeface="HG丸ｺﾞｼｯｸM-PRO" pitchFamily="50" charset="-128"/>
              </a:rPr>
              <a:t>3</a:t>
            </a:r>
            <a:r>
              <a:rPr lang="ja-JP" altLang="en-US" sz="1600" b="1" dirty="0" err="1">
                <a:solidFill>
                  <a:prstClr val="white"/>
                </a:solidFill>
                <a:latin typeface="HG丸ｺﾞｼｯｸM-PRO" pitchFamily="50" charset="-128"/>
                <a:ea typeface="HG丸ｺﾞｼｯｸM-PRO" pitchFamily="50" charset="-128"/>
              </a:rPr>
              <a:t>．</a:t>
            </a:r>
            <a:r>
              <a:rPr lang="ja-JP" altLang="en-US" sz="1600" b="1" dirty="0" smtClean="0">
                <a:solidFill>
                  <a:prstClr val="white"/>
                </a:solidFill>
                <a:latin typeface="HG丸ｺﾞｼｯｸM-PRO" pitchFamily="50" charset="-128"/>
                <a:ea typeface="HG丸ｺﾞｼｯｸM-PRO" pitchFamily="50" charset="-128"/>
              </a:rPr>
              <a:t>都市部の強みを</a:t>
            </a:r>
            <a:r>
              <a:rPr lang="ja-JP" altLang="en-US" sz="1600" b="1" dirty="0">
                <a:solidFill>
                  <a:prstClr val="white"/>
                </a:solidFill>
                <a:latin typeface="HG丸ｺﾞｼｯｸM-PRO" pitchFamily="50" charset="-128"/>
                <a:ea typeface="HG丸ｺﾞｼｯｸM-PRO" pitchFamily="50" charset="-128"/>
              </a:rPr>
              <a:t>活かした</a:t>
            </a:r>
            <a:r>
              <a:rPr lang="ja-JP" altLang="en-US" sz="1600" b="1" dirty="0" smtClean="0">
                <a:solidFill>
                  <a:prstClr val="white"/>
                </a:solidFill>
                <a:latin typeface="HG丸ｺﾞｼｯｸM-PRO" pitchFamily="50" charset="-128"/>
                <a:ea typeface="HG丸ｺﾞｼｯｸM-PRO" pitchFamily="50" charset="-128"/>
              </a:rPr>
              <a:t>地域包括ケアシステムの構築</a:t>
            </a:r>
            <a:endParaRPr lang="ja-JP" altLang="en-US" sz="1600" b="1" dirty="0">
              <a:solidFill>
                <a:prstClr val="white"/>
              </a:solidFill>
              <a:latin typeface="HG丸ｺﾞｼｯｸM-PRO" pitchFamily="50" charset="-128"/>
              <a:ea typeface="HG丸ｺﾞｼｯｸM-PRO" pitchFamily="50" charset="-128"/>
            </a:endParaRPr>
          </a:p>
        </p:txBody>
      </p:sp>
      <p:sp>
        <p:nvSpPr>
          <p:cNvPr id="5" name="スライド番号プレースホルダー 1"/>
          <p:cNvSpPr txBox="1">
            <a:spLocks noGrp="1"/>
          </p:cNvSpPr>
          <p:nvPr/>
        </p:nvSpPr>
        <p:spPr bwMode="auto">
          <a:xfrm>
            <a:off x="9057456" y="6381328"/>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232</a:t>
            </a:r>
            <a:endParaRPr lang="en-US" altLang="ja-JP" sz="2400" dirty="0">
              <a:solidFill>
                <a:srgbClr val="000000"/>
              </a:solidFill>
            </a:endParaRPr>
          </a:p>
        </p:txBody>
      </p:sp>
    </p:spTree>
    <p:extLst>
      <p:ext uri="{BB962C8B-B14F-4D97-AF65-F5344CB8AC3E}">
        <p14:creationId xmlns:p14="http://schemas.microsoft.com/office/powerpoint/2010/main" val="4101346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71568" y="157075"/>
            <a:ext cx="9774571" cy="5432165"/>
          </a:xfrm>
          <a:prstGeom prst="roundRect">
            <a:avLst>
              <a:gd name="adj" fmla="val 6173"/>
            </a:avLst>
          </a:prstGeom>
          <a:ln/>
        </p:spPr>
        <p:style>
          <a:lnRef idx="2">
            <a:schemeClr val="accent1"/>
          </a:lnRef>
          <a:fillRef idx="1">
            <a:schemeClr val="lt1"/>
          </a:fillRef>
          <a:effectRef idx="0">
            <a:schemeClr val="accent1"/>
          </a:effectRef>
          <a:fontRef idx="minor">
            <a:schemeClr val="dk1"/>
          </a:fontRef>
        </p:style>
        <p:txBody>
          <a:bodyPr tIns="216000" rtlCol="0" anchor="t"/>
          <a:lstStyle/>
          <a:p>
            <a:pPr marL="266700" indent="-266700">
              <a:lnSpc>
                <a:spcPts val="1500"/>
              </a:lnSpc>
              <a:spcBef>
                <a:spcPts val="1200"/>
              </a:spcBef>
            </a:pPr>
            <a:endParaRPr lang="en-US" altLang="ja-JP" sz="1600" b="1" u="sng" dirty="0" smtClean="0">
              <a:solidFill>
                <a:prstClr val="black"/>
              </a:solidFill>
              <a:latin typeface="+mj-ea"/>
              <a:ea typeface="+mj-ea"/>
            </a:endParaRPr>
          </a:p>
          <a:p>
            <a:pPr marL="266700" indent="-266700">
              <a:lnSpc>
                <a:spcPts val="1500"/>
              </a:lnSpc>
              <a:spcBef>
                <a:spcPts val="1200"/>
              </a:spcBef>
            </a:pPr>
            <a:endParaRPr lang="en-US" altLang="ja-JP" sz="1600" b="1" u="sng" dirty="0">
              <a:solidFill>
                <a:prstClr val="black"/>
              </a:solidFill>
              <a:latin typeface="+mj-ea"/>
              <a:ea typeface="+mj-ea"/>
            </a:endParaRPr>
          </a:p>
          <a:p>
            <a:pPr marL="266700" indent="-266700">
              <a:lnSpc>
                <a:spcPts val="1500"/>
              </a:lnSpc>
              <a:spcBef>
                <a:spcPts val="1800"/>
              </a:spcBef>
            </a:pPr>
            <a:r>
              <a:rPr lang="ja-JP" altLang="en-US" sz="1600" b="1" u="sng" dirty="0" smtClean="0">
                <a:solidFill>
                  <a:prstClr val="black"/>
                </a:solidFill>
                <a:latin typeface="+mj-ea"/>
                <a:ea typeface="+mj-ea"/>
              </a:rPr>
              <a:t>１．施設の整備手法の工夫</a:t>
            </a:r>
            <a:endParaRPr lang="en-US" altLang="ja-JP" sz="1600" b="1" u="sng" dirty="0" smtClean="0">
              <a:solidFill>
                <a:prstClr val="black"/>
              </a:solidFill>
              <a:latin typeface="+mj-ea"/>
              <a:ea typeface="+mj-ea"/>
            </a:endParaRPr>
          </a:p>
          <a:p>
            <a:pPr marL="266700" indent="-266700">
              <a:lnSpc>
                <a:spcPts val="1500"/>
              </a:lnSpc>
            </a:pPr>
            <a:r>
              <a:rPr lang="ja-JP" altLang="en-US" sz="1300" dirty="0" smtClean="0">
                <a:solidFill>
                  <a:prstClr val="black"/>
                </a:solidFill>
                <a:latin typeface="+mn-ea"/>
              </a:rPr>
              <a:t>○　</a:t>
            </a:r>
            <a:r>
              <a:rPr lang="ja-JP" altLang="en-US" sz="1300" dirty="0">
                <a:solidFill>
                  <a:prstClr val="black"/>
                </a:solidFill>
                <a:latin typeface="+mn-ea"/>
              </a:rPr>
              <a:t>特</a:t>
            </a:r>
            <a:r>
              <a:rPr lang="ja-JP" altLang="en-US" sz="1300" dirty="0" smtClean="0">
                <a:solidFill>
                  <a:prstClr val="black"/>
                </a:solidFill>
                <a:latin typeface="+mn-ea"/>
              </a:rPr>
              <a:t>養は土地を賃借した整備が可能。更に、サテライト型の地域密着型特養</a:t>
            </a:r>
            <a:r>
              <a:rPr lang="ja-JP" altLang="en-US" sz="1300" dirty="0">
                <a:solidFill>
                  <a:prstClr val="black"/>
                </a:solidFill>
                <a:latin typeface="+mn-ea"/>
              </a:rPr>
              <a:t>で</a:t>
            </a:r>
            <a:r>
              <a:rPr lang="ja-JP" altLang="en-US" sz="1300" dirty="0" smtClean="0">
                <a:solidFill>
                  <a:prstClr val="black"/>
                </a:solidFill>
                <a:latin typeface="+mn-ea"/>
              </a:rPr>
              <a:t>は、建物</a:t>
            </a:r>
            <a:r>
              <a:rPr lang="ja-JP" altLang="en-US" sz="1300" dirty="0">
                <a:solidFill>
                  <a:prstClr val="black"/>
                </a:solidFill>
                <a:latin typeface="+mn-ea"/>
              </a:rPr>
              <a:t>も</a:t>
            </a:r>
            <a:r>
              <a:rPr lang="ja-JP" altLang="en-US" sz="1300" dirty="0" smtClean="0">
                <a:solidFill>
                  <a:prstClr val="black"/>
                </a:solidFill>
                <a:latin typeface="+mn-ea"/>
              </a:rPr>
              <a:t>賃借で可能</a:t>
            </a:r>
            <a:endParaRPr lang="en-US" altLang="ja-JP" sz="1300" dirty="0" smtClean="0">
              <a:solidFill>
                <a:prstClr val="black"/>
              </a:solidFill>
              <a:latin typeface="+mn-ea"/>
            </a:endParaRPr>
          </a:p>
          <a:p>
            <a:pPr marL="180975" indent="-180975">
              <a:lnSpc>
                <a:spcPts val="1500"/>
              </a:lnSpc>
            </a:pPr>
            <a:r>
              <a:rPr lang="ja-JP" altLang="en-US" sz="1300" dirty="0">
                <a:solidFill>
                  <a:prstClr val="black"/>
                </a:solidFill>
                <a:latin typeface="+mn-ea"/>
              </a:rPr>
              <a:t>○　</a:t>
            </a:r>
            <a:r>
              <a:rPr lang="ja-JP" altLang="en-US" sz="1300" dirty="0" smtClean="0">
                <a:solidFill>
                  <a:prstClr val="black"/>
                </a:solidFill>
                <a:latin typeface="+mn-ea"/>
              </a:rPr>
              <a:t>都市再生機構（ＵＲ）との連携、未利用公有地や小学校跡地等を活用した施設整備</a:t>
            </a:r>
            <a:endParaRPr lang="en-US" altLang="ja-JP" sz="1300" dirty="0" smtClean="0">
              <a:solidFill>
                <a:prstClr val="black"/>
              </a:solidFill>
              <a:latin typeface="+mn-ea"/>
            </a:endParaRPr>
          </a:p>
          <a:p>
            <a:pPr marL="266700" indent="-266700">
              <a:lnSpc>
                <a:spcPts val="1500"/>
              </a:lnSpc>
            </a:pPr>
            <a:r>
              <a:rPr lang="ja-JP" altLang="en-US" sz="1300" dirty="0">
                <a:solidFill>
                  <a:prstClr val="black"/>
                </a:solidFill>
                <a:latin typeface="+mn-ea"/>
              </a:rPr>
              <a:t>○　</a:t>
            </a:r>
            <a:r>
              <a:rPr lang="ja-JP" altLang="en-US" sz="1300" dirty="0" smtClean="0">
                <a:solidFill>
                  <a:prstClr val="black"/>
                </a:solidFill>
                <a:latin typeface="+mn-ea"/>
              </a:rPr>
              <a:t>民間事</a:t>
            </a:r>
            <a:r>
              <a:rPr lang="ja-JP" altLang="en-US" sz="1300" dirty="0">
                <a:solidFill>
                  <a:prstClr val="black"/>
                </a:solidFill>
                <a:latin typeface="+mn-ea"/>
              </a:rPr>
              <a:t>業者がマンションやオフィスビルを建設する際に、一部フロアを特養として整備し、特養部分を買い取る</a:t>
            </a:r>
            <a:r>
              <a:rPr lang="ja-JP" altLang="en-US" sz="1300" dirty="0" smtClean="0">
                <a:solidFill>
                  <a:prstClr val="black"/>
                </a:solidFill>
                <a:latin typeface="+mn-ea"/>
              </a:rPr>
              <a:t>手法の検討</a:t>
            </a:r>
            <a:endParaRPr lang="en-US" altLang="ja-JP" sz="1300" dirty="0" smtClean="0">
              <a:solidFill>
                <a:prstClr val="black"/>
              </a:solidFill>
              <a:latin typeface="+mn-ea"/>
            </a:endParaRPr>
          </a:p>
          <a:p>
            <a:pPr marL="266700" indent="-266700">
              <a:lnSpc>
                <a:spcPts val="1500"/>
              </a:lnSpc>
            </a:pPr>
            <a:r>
              <a:rPr lang="ja-JP" altLang="en-US" sz="1300" dirty="0" smtClean="0">
                <a:solidFill>
                  <a:prstClr val="black"/>
                </a:solidFill>
                <a:latin typeface="+mn-ea"/>
              </a:rPr>
              <a:t>○　都市計画、建築等の関係部局との連携の下、容積率緩和制度の活用等の検討</a:t>
            </a:r>
            <a:endParaRPr lang="en-US" altLang="ja-JP" sz="1600" dirty="0" smtClean="0">
              <a:solidFill>
                <a:prstClr val="black"/>
              </a:solidFill>
              <a:latin typeface="+mn-ea"/>
            </a:endParaRPr>
          </a:p>
          <a:p>
            <a:pPr marL="266700" indent="-266700">
              <a:lnSpc>
                <a:spcPts val="1500"/>
              </a:lnSpc>
              <a:spcBef>
                <a:spcPts val="600"/>
              </a:spcBef>
            </a:pPr>
            <a:r>
              <a:rPr lang="ja-JP" altLang="en-US" sz="1600" b="1" u="sng" dirty="0" smtClean="0">
                <a:solidFill>
                  <a:prstClr val="black"/>
                </a:solidFill>
                <a:latin typeface="+mn-ea"/>
              </a:rPr>
              <a:t>２．広域型施設の整備数の圏域間調整</a:t>
            </a:r>
            <a:r>
              <a:rPr lang="ja-JP" altLang="en-US" sz="1300" dirty="0" smtClean="0">
                <a:solidFill>
                  <a:prstClr val="black"/>
                </a:solidFill>
                <a:latin typeface="+mn-ea"/>
              </a:rPr>
              <a:t>　</a:t>
            </a:r>
            <a:endParaRPr lang="en-US" altLang="ja-JP" sz="1300" dirty="0" smtClean="0">
              <a:solidFill>
                <a:prstClr val="black"/>
              </a:solidFill>
              <a:latin typeface="+mn-ea"/>
            </a:endParaRPr>
          </a:p>
          <a:p>
            <a:pPr marL="266700" lvl="0" indent="-266700">
              <a:lnSpc>
                <a:spcPts val="1500"/>
              </a:lnSpc>
            </a:pPr>
            <a:r>
              <a:rPr lang="ja-JP" altLang="en-US" sz="1300" dirty="0" smtClean="0">
                <a:solidFill>
                  <a:prstClr val="black"/>
                </a:solidFill>
                <a:latin typeface="ＭＳ Ｐゴシック"/>
              </a:rPr>
              <a:t>○</a:t>
            </a:r>
            <a:r>
              <a:rPr lang="ja-JP" altLang="en-US" sz="1300" dirty="0">
                <a:solidFill>
                  <a:prstClr val="black"/>
                </a:solidFill>
                <a:latin typeface="ＭＳ Ｐゴシック"/>
              </a:rPr>
              <a:t>　</a:t>
            </a:r>
            <a:r>
              <a:rPr lang="ja-JP" altLang="en-US" sz="1300" dirty="0" smtClean="0">
                <a:solidFill>
                  <a:prstClr val="black"/>
                </a:solidFill>
                <a:latin typeface="ＭＳ Ｐゴシック"/>
              </a:rPr>
              <a:t>広域型</a:t>
            </a:r>
            <a:r>
              <a:rPr lang="ja-JP" altLang="en-US" sz="1300" dirty="0">
                <a:solidFill>
                  <a:prstClr val="black"/>
                </a:solidFill>
                <a:latin typeface="ＭＳ Ｐゴシック"/>
              </a:rPr>
              <a:t>施設の整備は、老人福祉圏域ごとの整備が前提であるが、東京都の特殊事情</a:t>
            </a:r>
            <a:r>
              <a:rPr lang="ja-JP" altLang="en-US" sz="1300" dirty="0">
                <a:solidFill>
                  <a:prstClr val="black"/>
                </a:solidFill>
                <a:latin typeface="ＭＳ Ｐ明朝" pitchFamily="18" charset="-128"/>
                <a:ea typeface="ＭＳ Ｐ明朝" pitchFamily="18" charset="-128"/>
              </a:rPr>
              <a:t>（</a:t>
            </a:r>
            <a:r>
              <a:rPr lang="en-US" altLang="ja-JP" sz="1300" dirty="0">
                <a:solidFill>
                  <a:prstClr val="black"/>
                </a:solidFill>
                <a:latin typeface="ＭＳ Ｐ明朝" pitchFamily="18" charset="-128"/>
                <a:ea typeface="ＭＳ Ｐ明朝" pitchFamily="18" charset="-128"/>
              </a:rPr>
              <a:t>※</a:t>
            </a:r>
            <a:r>
              <a:rPr lang="ja-JP" altLang="en-US" sz="1300" dirty="0">
                <a:solidFill>
                  <a:prstClr val="black"/>
                </a:solidFill>
                <a:latin typeface="ＭＳ Ｐ明朝" pitchFamily="18" charset="-128"/>
                <a:ea typeface="ＭＳ Ｐ明朝" pitchFamily="18" charset="-128"/>
              </a:rPr>
              <a:t>）</a:t>
            </a:r>
            <a:r>
              <a:rPr lang="ja-JP" altLang="en-US" sz="1300" dirty="0">
                <a:solidFill>
                  <a:prstClr val="black"/>
                </a:solidFill>
                <a:latin typeface="ＭＳ Ｐゴシック"/>
              </a:rPr>
              <a:t>を踏まえ、東京都の</a:t>
            </a:r>
            <a:r>
              <a:rPr lang="ja-JP" altLang="en-US" sz="1300" dirty="0" smtClean="0">
                <a:solidFill>
                  <a:prstClr val="black"/>
                </a:solidFill>
                <a:latin typeface="ＭＳ Ｐゴシック"/>
              </a:rPr>
              <a:t>介護</a:t>
            </a:r>
            <a:r>
              <a:rPr lang="ja-JP" altLang="en-US" sz="1300" dirty="0">
                <a:solidFill>
                  <a:prstClr val="black"/>
                </a:solidFill>
                <a:latin typeface="ＭＳ Ｐゴシック"/>
              </a:rPr>
              <a:t>保険</a:t>
            </a:r>
            <a:endParaRPr lang="en-US" altLang="ja-JP" sz="1300" dirty="0" smtClean="0">
              <a:solidFill>
                <a:prstClr val="black"/>
              </a:solidFill>
              <a:latin typeface="ＭＳ Ｐゴシック"/>
            </a:endParaRPr>
          </a:p>
          <a:p>
            <a:pPr marL="266700" lvl="0" indent="-266700">
              <a:lnSpc>
                <a:spcPts val="1500"/>
              </a:lnSpc>
            </a:pPr>
            <a:r>
              <a:rPr lang="ja-JP" altLang="en-US" sz="1300" dirty="0">
                <a:solidFill>
                  <a:prstClr val="black"/>
                </a:solidFill>
                <a:latin typeface="ＭＳ Ｐゴシック"/>
              </a:rPr>
              <a:t>　</a:t>
            </a:r>
            <a:r>
              <a:rPr lang="ja-JP" altLang="en-US" sz="1300" dirty="0" smtClean="0">
                <a:solidFill>
                  <a:prstClr val="black"/>
                </a:solidFill>
                <a:latin typeface="ＭＳ Ｐゴシック"/>
              </a:rPr>
              <a:t> 事業</a:t>
            </a:r>
            <a:r>
              <a:rPr lang="ja-JP" altLang="en-US" sz="1300" dirty="0">
                <a:solidFill>
                  <a:prstClr val="black"/>
                </a:solidFill>
                <a:latin typeface="ＭＳ Ｐゴシック"/>
              </a:rPr>
              <a:t>支援計画に明記することで、圏域間</a:t>
            </a:r>
            <a:r>
              <a:rPr lang="ja-JP" altLang="en-US" sz="1300" dirty="0" smtClean="0">
                <a:solidFill>
                  <a:prstClr val="black"/>
                </a:solidFill>
                <a:latin typeface="ＭＳ Ｐゴシック"/>
              </a:rPr>
              <a:t>で整備数</a:t>
            </a:r>
            <a:r>
              <a:rPr lang="ja-JP" altLang="en-US" sz="1300" dirty="0">
                <a:solidFill>
                  <a:prstClr val="black"/>
                </a:solidFill>
                <a:latin typeface="ＭＳ Ｐゴシック"/>
              </a:rPr>
              <a:t>の調整を可能とし、入所判定時の配慮も</a:t>
            </a:r>
            <a:r>
              <a:rPr lang="ja-JP" altLang="en-US" sz="1300" dirty="0" smtClean="0">
                <a:solidFill>
                  <a:prstClr val="black"/>
                </a:solidFill>
                <a:latin typeface="ＭＳ Ｐゴシック"/>
              </a:rPr>
              <a:t>認める</a:t>
            </a:r>
            <a:endParaRPr lang="en-US" altLang="ja-JP" sz="1300" dirty="0">
              <a:solidFill>
                <a:prstClr val="black"/>
              </a:solidFill>
              <a:latin typeface="ＭＳ Ｐゴシック"/>
            </a:endParaRPr>
          </a:p>
          <a:p>
            <a:pPr marL="266700" indent="-266700">
              <a:lnSpc>
                <a:spcPts val="1300"/>
              </a:lnSpc>
            </a:pPr>
            <a:r>
              <a:rPr lang="ja-JP" altLang="en-US" sz="1100" dirty="0" smtClean="0">
                <a:solidFill>
                  <a:prstClr val="black"/>
                </a:solidFill>
                <a:latin typeface="ＭＳ 明朝" pitchFamily="17" charset="-128"/>
                <a:ea typeface="ＭＳ 明朝" pitchFamily="17" charset="-128"/>
              </a:rPr>
              <a:t>（</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）東京都特別区で</a:t>
            </a:r>
            <a:r>
              <a:rPr lang="en-US" altLang="ja-JP" sz="1100" dirty="0" smtClean="0">
                <a:solidFill>
                  <a:prstClr val="black"/>
                </a:solidFill>
                <a:latin typeface="ＭＳ 明朝" pitchFamily="17" charset="-128"/>
                <a:ea typeface="ＭＳ 明朝" pitchFamily="17" charset="-128"/>
              </a:rPr>
              <a:t>7</a:t>
            </a:r>
            <a:r>
              <a:rPr lang="ja-JP" altLang="en-US" sz="1100" dirty="0" smtClean="0">
                <a:solidFill>
                  <a:prstClr val="black"/>
                </a:solidFill>
                <a:latin typeface="ＭＳ 明朝" pitchFamily="17" charset="-128"/>
                <a:ea typeface="ＭＳ 明朝" pitchFamily="17" charset="-128"/>
              </a:rPr>
              <a:t>圏域（東京都全体で</a:t>
            </a:r>
            <a:r>
              <a:rPr lang="en-US" altLang="ja-JP" sz="1100" dirty="0" smtClean="0">
                <a:solidFill>
                  <a:prstClr val="black"/>
                </a:solidFill>
                <a:latin typeface="ＭＳ 明朝" pitchFamily="17" charset="-128"/>
                <a:ea typeface="ＭＳ 明朝" pitchFamily="17" charset="-128"/>
              </a:rPr>
              <a:t>13</a:t>
            </a:r>
            <a:r>
              <a:rPr lang="ja-JP" altLang="en-US" sz="1100" dirty="0" smtClean="0">
                <a:solidFill>
                  <a:prstClr val="black"/>
                </a:solidFill>
                <a:latin typeface="ＭＳ 明朝" pitchFamily="17" charset="-128"/>
                <a:ea typeface="ＭＳ 明朝" pitchFamily="17" charset="-128"/>
              </a:rPr>
              <a:t>圏域）。東京都特別区は、地価も高く施設整備が厳しい一方で、交通網も発達し圏域を超えた人々の移動も容易。全国</a:t>
            </a:r>
            <a:r>
              <a:rPr lang="en-US" altLang="ja-JP" sz="1100" dirty="0" smtClean="0">
                <a:solidFill>
                  <a:prstClr val="black"/>
                </a:solidFill>
                <a:latin typeface="ＭＳ 明朝" pitchFamily="17" charset="-128"/>
                <a:ea typeface="ＭＳ 明朝" pitchFamily="17" charset="-128"/>
              </a:rPr>
              <a:t>344</a:t>
            </a:r>
            <a:r>
              <a:rPr lang="ja-JP" altLang="en-US" sz="1100" dirty="0">
                <a:solidFill>
                  <a:prstClr val="black"/>
                </a:solidFill>
                <a:latin typeface="ＭＳ 明朝" pitchFamily="17" charset="-128"/>
                <a:ea typeface="ＭＳ 明朝" pitchFamily="17" charset="-128"/>
              </a:rPr>
              <a:t>の</a:t>
            </a:r>
            <a:r>
              <a:rPr lang="ja-JP" altLang="en-US" sz="1100" dirty="0" smtClean="0">
                <a:solidFill>
                  <a:prstClr val="black"/>
                </a:solidFill>
                <a:latin typeface="ＭＳ 明朝" pitchFamily="17" charset="-128"/>
                <a:ea typeface="ＭＳ 明朝" pitchFamily="17" charset="-128"/>
              </a:rPr>
              <a:t>圏域のうち、東京都特別区の合計面積を上回る圏域</a:t>
            </a:r>
            <a:r>
              <a:rPr lang="en-US" altLang="ja-JP" sz="1100" dirty="0" smtClean="0">
                <a:solidFill>
                  <a:prstClr val="black"/>
                </a:solidFill>
                <a:latin typeface="ＭＳ 明朝" pitchFamily="17" charset="-128"/>
                <a:ea typeface="ＭＳ 明朝" pitchFamily="17" charset="-128"/>
              </a:rPr>
              <a:t>210</a:t>
            </a:r>
            <a:r>
              <a:rPr lang="ja-JP" altLang="en-US" sz="1100" dirty="0" err="1"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東京都全体の合計面積を上回る圏域</a:t>
            </a:r>
            <a:r>
              <a:rPr lang="en-US" altLang="ja-JP" sz="1100" dirty="0" smtClean="0">
                <a:solidFill>
                  <a:prstClr val="black"/>
                </a:solidFill>
                <a:latin typeface="ＭＳ 明朝" pitchFamily="17" charset="-128"/>
                <a:ea typeface="ＭＳ 明朝" pitchFamily="17" charset="-128"/>
              </a:rPr>
              <a:t>36</a:t>
            </a:r>
            <a:endParaRPr lang="en-US" altLang="ja-JP" sz="1300" dirty="0" smtClean="0">
              <a:solidFill>
                <a:schemeClr val="tx1"/>
              </a:solidFill>
              <a:latin typeface="+mn-ea"/>
            </a:endParaRPr>
          </a:p>
          <a:p>
            <a:pPr marL="185738" indent="-185738">
              <a:lnSpc>
                <a:spcPts val="1500"/>
              </a:lnSpc>
            </a:pPr>
            <a:r>
              <a:rPr lang="ja-JP" altLang="en-US" sz="1300" dirty="0" smtClean="0">
                <a:solidFill>
                  <a:schemeClr val="tx1"/>
                </a:solidFill>
                <a:latin typeface="+mn-ea"/>
              </a:rPr>
              <a:t>○　杉並区が検討している南伊豆町での特養設置については、かねてよりの住民同士のつながり・自治体間連携を背景にしたものであるが、東京都と静岡県の介護保険事業支援計画に明記が必要。入所者本人の意思の尊重が大前提であり、家族や地域から切り離されて入所させられることがないよう十分な配慮が必要</a:t>
            </a:r>
            <a:endParaRPr lang="en-US" altLang="ja-JP" sz="1300" dirty="0" smtClean="0">
              <a:solidFill>
                <a:schemeClr val="tx1"/>
              </a:solidFill>
              <a:latin typeface="+mn-ea"/>
            </a:endParaRPr>
          </a:p>
          <a:p>
            <a:pPr marL="185738" indent="-185738">
              <a:lnSpc>
                <a:spcPts val="1500"/>
              </a:lnSpc>
            </a:pPr>
            <a:r>
              <a:rPr lang="ja-JP" altLang="en-US" sz="1300" dirty="0" smtClean="0">
                <a:solidFill>
                  <a:schemeClr val="tx1"/>
                </a:solidFill>
                <a:latin typeface="+mn-ea"/>
              </a:rPr>
              <a:t>○</a:t>
            </a:r>
            <a:r>
              <a:rPr lang="ja-JP" altLang="en-US" sz="1300" dirty="0">
                <a:solidFill>
                  <a:schemeClr val="tx1"/>
                </a:solidFill>
                <a:latin typeface="+mn-ea"/>
              </a:rPr>
              <a:t>　</a:t>
            </a:r>
            <a:r>
              <a:rPr lang="ja-JP" altLang="en-US" sz="1300" dirty="0" smtClean="0">
                <a:solidFill>
                  <a:schemeClr val="tx1"/>
                </a:solidFill>
                <a:latin typeface="+mn-ea"/>
              </a:rPr>
              <a:t>本事例と同様の取組が都道府県をまたいで、今後実施される場合においても、関係する都道府県間で入所ニーズを把握し、双方の介護保険事業支援計画に明記することが</a:t>
            </a:r>
            <a:r>
              <a:rPr lang="ja-JP" altLang="en-US" sz="1300" dirty="0">
                <a:solidFill>
                  <a:schemeClr val="tx1"/>
                </a:solidFill>
                <a:latin typeface="+mn-ea"/>
              </a:rPr>
              <a:t>必要。かねて</a:t>
            </a:r>
            <a:r>
              <a:rPr lang="ja-JP" altLang="en-US" sz="1300" dirty="0" smtClean="0">
                <a:solidFill>
                  <a:schemeClr val="tx1"/>
                </a:solidFill>
                <a:latin typeface="+mn-ea"/>
              </a:rPr>
              <a:t>より住民・地域コミュニティ同士のつながりが存在し、強い</a:t>
            </a:r>
            <a:endParaRPr lang="en-US" altLang="ja-JP" sz="1300" dirty="0" smtClean="0">
              <a:solidFill>
                <a:schemeClr val="tx1"/>
              </a:solidFill>
              <a:latin typeface="+mn-ea"/>
            </a:endParaRPr>
          </a:p>
          <a:p>
            <a:pPr marL="185738" indent="-185738">
              <a:lnSpc>
                <a:spcPts val="1500"/>
              </a:lnSpc>
            </a:pPr>
            <a:r>
              <a:rPr lang="ja-JP" altLang="en-US" sz="1300" dirty="0">
                <a:solidFill>
                  <a:schemeClr val="tx1"/>
                </a:solidFill>
                <a:latin typeface="+mn-ea"/>
              </a:rPr>
              <a:t>　 </a:t>
            </a:r>
            <a:r>
              <a:rPr lang="ja-JP" altLang="en-US" sz="1300" dirty="0" smtClean="0">
                <a:solidFill>
                  <a:schemeClr val="tx1"/>
                </a:solidFill>
                <a:latin typeface="+mn-ea"/>
              </a:rPr>
              <a:t>連携が進んでいる自治体間であったり、帰郷を望む高齢者が具体的に見込まれる事情が存在する場合が考えられる</a:t>
            </a:r>
            <a:endParaRPr lang="en-US" altLang="ja-JP" sz="1300" dirty="0" smtClean="0">
              <a:solidFill>
                <a:schemeClr val="tx1"/>
              </a:solidFill>
              <a:latin typeface="+mn-ea"/>
            </a:endParaRPr>
          </a:p>
          <a:p>
            <a:pPr marL="185738" indent="-185738">
              <a:lnSpc>
                <a:spcPts val="1500"/>
              </a:lnSpc>
            </a:pPr>
            <a:r>
              <a:rPr lang="ja-JP" altLang="en-US" sz="1300" dirty="0" smtClean="0">
                <a:latin typeface="+mn-ea"/>
              </a:rPr>
              <a:t>○　他方、</a:t>
            </a:r>
            <a:r>
              <a:rPr lang="ja-JP" altLang="ja-JP" sz="1300" dirty="0" smtClean="0">
                <a:latin typeface="+mn-ea"/>
              </a:rPr>
              <a:t>地方の市町村が不特定多数の都市部からの入所を期待して</a:t>
            </a:r>
            <a:r>
              <a:rPr lang="ja-JP" altLang="en-US" sz="1300" dirty="0" smtClean="0">
                <a:latin typeface="+mn-ea"/>
              </a:rPr>
              <a:t>特養</a:t>
            </a:r>
            <a:r>
              <a:rPr lang="ja-JP" altLang="ja-JP" sz="1300" dirty="0" smtClean="0">
                <a:latin typeface="+mn-ea"/>
              </a:rPr>
              <a:t>等を整備することは、都市部の高齢者本人の意思に反して地方の施設入所を強いる形とな</a:t>
            </a:r>
            <a:r>
              <a:rPr lang="ja-JP" altLang="en-US" sz="1300" dirty="0" smtClean="0">
                <a:latin typeface="+mn-ea"/>
              </a:rPr>
              <a:t>る</a:t>
            </a:r>
            <a:r>
              <a:rPr lang="ja-JP" altLang="ja-JP" sz="1300" dirty="0" smtClean="0">
                <a:latin typeface="+mn-ea"/>
              </a:rPr>
              <a:t>恐れ</a:t>
            </a:r>
            <a:r>
              <a:rPr lang="ja-JP" altLang="en-US" sz="1300" dirty="0" smtClean="0">
                <a:latin typeface="+mn-ea"/>
              </a:rPr>
              <a:t>があることに加えて、意図しないサービスの需給ギャップを生じさせること等から慎重に検討すべき</a:t>
            </a:r>
            <a:endParaRPr lang="en-US" altLang="ja-JP" sz="1300" dirty="0" smtClean="0">
              <a:latin typeface="+mn-ea"/>
            </a:endParaRPr>
          </a:p>
          <a:p>
            <a:pPr marL="266700" indent="-266700">
              <a:lnSpc>
                <a:spcPts val="1500"/>
              </a:lnSpc>
              <a:spcBef>
                <a:spcPts val="600"/>
              </a:spcBef>
            </a:pPr>
            <a:r>
              <a:rPr lang="ja-JP" altLang="en-US" sz="1600" b="1" u="sng" dirty="0">
                <a:solidFill>
                  <a:prstClr val="black"/>
                </a:solidFill>
                <a:latin typeface="+mj-ea"/>
              </a:rPr>
              <a:t>３</a:t>
            </a:r>
            <a:r>
              <a:rPr lang="ja-JP" altLang="en-US" sz="1600" b="1" u="sng" dirty="0" smtClean="0">
                <a:solidFill>
                  <a:prstClr val="black"/>
                </a:solidFill>
                <a:latin typeface="+mj-ea"/>
              </a:rPr>
              <a:t>．地方への早期からの住み替え</a:t>
            </a:r>
            <a:endParaRPr lang="en-US" altLang="ja-JP" sz="1600" b="1" u="sng" dirty="0">
              <a:solidFill>
                <a:prstClr val="black"/>
              </a:solidFill>
              <a:latin typeface="+mj-ea"/>
            </a:endParaRPr>
          </a:p>
          <a:p>
            <a:r>
              <a:rPr lang="ja-JP" altLang="en-US" sz="1300" dirty="0">
                <a:solidFill>
                  <a:prstClr val="black"/>
                </a:solidFill>
                <a:latin typeface="+mn-ea"/>
              </a:rPr>
              <a:t>○　</a:t>
            </a:r>
            <a:r>
              <a:rPr lang="ja-JP" altLang="en-US" sz="1300" dirty="0" smtClean="0">
                <a:solidFill>
                  <a:prstClr val="black"/>
                </a:solidFill>
                <a:latin typeface="+mn-ea"/>
              </a:rPr>
              <a:t>要介護状態になってからより、</a:t>
            </a:r>
            <a:r>
              <a:rPr lang="ja-JP" altLang="ja-JP" sz="1300" dirty="0" smtClean="0"/>
              <a:t>健康</a:t>
            </a:r>
            <a:r>
              <a:rPr lang="ja-JP" altLang="ja-JP" sz="1300" dirty="0"/>
              <a:t>なうちに移住し、</a:t>
            </a:r>
            <a:r>
              <a:rPr lang="ja-JP" altLang="ja-JP" sz="1300" dirty="0" smtClean="0"/>
              <a:t>移住先</a:t>
            </a:r>
            <a:r>
              <a:rPr lang="ja-JP" altLang="en-US" sz="1300" dirty="0" smtClean="0"/>
              <a:t>の地</a:t>
            </a:r>
            <a:r>
              <a:rPr lang="ja-JP" altLang="ja-JP" sz="1300" dirty="0" smtClean="0"/>
              <a:t>で</a:t>
            </a:r>
            <a:r>
              <a:rPr lang="ja-JP" altLang="ja-JP" sz="1300" dirty="0"/>
              <a:t>社会的関係を築きながら歳を重ねるのが望ましく</a:t>
            </a:r>
            <a:r>
              <a:rPr lang="ja-JP" altLang="ja-JP" sz="1300" dirty="0" smtClean="0"/>
              <a:t>、</a:t>
            </a:r>
            <a:endParaRPr lang="en-US" altLang="ja-JP" sz="1300" dirty="0" smtClean="0"/>
          </a:p>
          <a:p>
            <a:r>
              <a:rPr lang="ja-JP" altLang="en-US" sz="1300" dirty="0"/>
              <a:t>　</a:t>
            </a:r>
            <a:r>
              <a:rPr lang="ja-JP" altLang="ja-JP" sz="1300" dirty="0" smtClean="0"/>
              <a:t>地方が都市部</a:t>
            </a:r>
            <a:r>
              <a:rPr lang="ja-JP" altLang="ja-JP" sz="1300" dirty="0"/>
              <a:t>からの移住</a:t>
            </a:r>
            <a:r>
              <a:rPr lang="ja-JP" altLang="ja-JP" sz="1300" dirty="0" smtClean="0"/>
              <a:t>を期待するので</a:t>
            </a:r>
            <a:r>
              <a:rPr lang="ja-JP" altLang="ja-JP" sz="1300" dirty="0"/>
              <a:t>あれば、この形を目指すのも一つ</a:t>
            </a:r>
          </a:p>
        </p:txBody>
      </p:sp>
      <p:sp>
        <p:nvSpPr>
          <p:cNvPr id="30" name="正方形/長方形 29"/>
          <p:cNvSpPr/>
          <p:nvPr/>
        </p:nvSpPr>
        <p:spPr>
          <a:xfrm>
            <a:off x="-117071" y="-4204226"/>
            <a:ext cx="9906000" cy="404626"/>
          </a:xfrm>
          <a:prstGeom prst="rect">
            <a:avLst/>
          </a:prstGeom>
          <a:gradFill>
            <a:gsLst>
              <a:gs pos="0">
                <a:srgbClr val="66FF66"/>
              </a:gs>
              <a:gs pos="50000">
                <a:srgbClr val="FFFFFF"/>
              </a:gs>
              <a:gs pos="100000">
                <a:srgbClr val="66FF66"/>
              </a:gs>
            </a:gsLst>
            <a:lin ang="5400000" scaled="1"/>
          </a:gradFill>
          <a:ln w="25400" cap="flat" cmpd="sng" algn="ctr">
            <a:noFill/>
            <a:prstDash val="solid"/>
          </a:ln>
          <a:effectLst/>
        </p:spPr>
        <p:txBody>
          <a:bodyPr lIns="82834" tIns="41417" rIns="82834" bIns="41417" rtlCol="0" anchor="ctr"/>
          <a:lstStyle/>
          <a:p>
            <a:pPr algn="ctr"/>
            <a:r>
              <a:rPr lang="ja-JP" altLang="en-US" sz="2400" dirty="0" smtClean="0">
                <a:latin typeface="ＤＦ特太ゴシック体" pitchFamily="49" charset="-128"/>
                <a:ea typeface="ＤＦ特太ゴシック体" pitchFamily="49" charset="-128"/>
              </a:rPr>
              <a:t>都市部における高齢化の現状等</a:t>
            </a:r>
            <a:endParaRPr lang="ja-JP" altLang="en-US" sz="2400" dirty="0">
              <a:latin typeface="ＤＦ特太ゴシック体" pitchFamily="49" charset="-128"/>
              <a:ea typeface="ＤＦ特太ゴシック体" pitchFamily="49" charset="-128"/>
            </a:endParaRPr>
          </a:p>
        </p:txBody>
      </p:sp>
      <p:sp>
        <p:nvSpPr>
          <p:cNvPr id="2" name="テキスト ボックス 1"/>
          <p:cNvSpPr txBox="1"/>
          <p:nvPr/>
        </p:nvSpPr>
        <p:spPr>
          <a:xfrm>
            <a:off x="67769" y="6056526"/>
            <a:ext cx="9712530" cy="477054"/>
          </a:xfrm>
          <a:prstGeom prst="rect">
            <a:avLst/>
          </a:prstGeom>
          <a:noFill/>
        </p:spPr>
        <p:txBody>
          <a:bodyPr wrap="square" rtlCol="0">
            <a:spAutoFit/>
          </a:bodyPr>
          <a:lstStyle/>
          <a:p>
            <a:pPr>
              <a:lnSpc>
                <a:spcPts val="1500"/>
              </a:lnSpc>
            </a:pPr>
            <a:r>
              <a:rPr lang="ja-JP" altLang="en-US" sz="1300" dirty="0" smtClean="0"/>
              <a:t>○　</a:t>
            </a:r>
            <a:r>
              <a:rPr kumimoji="1" lang="ja-JP" altLang="en-US" sz="1300" dirty="0" smtClean="0"/>
              <a:t>地域包括ケアシステムの確立に向けて、平成</a:t>
            </a:r>
            <a:r>
              <a:rPr kumimoji="1" lang="en-US" altLang="ja-JP" sz="1300" dirty="0" smtClean="0"/>
              <a:t>27</a:t>
            </a:r>
            <a:r>
              <a:rPr kumimoji="1" lang="ja-JP" altLang="en-US" sz="1300" dirty="0" smtClean="0"/>
              <a:t>年度から始まる第</a:t>
            </a:r>
            <a:r>
              <a:rPr kumimoji="1" lang="en-US" altLang="ja-JP" sz="1300" dirty="0" smtClean="0"/>
              <a:t>6</a:t>
            </a:r>
            <a:r>
              <a:rPr kumimoji="1" lang="ja-JP" altLang="en-US" sz="1300" dirty="0" smtClean="0"/>
              <a:t>期計画から、</a:t>
            </a:r>
            <a:r>
              <a:rPr kumimoji="1" lang="en-US" altLang="ja-JP" sz="1300" dirty="0" smtClean="0"/>
              <a:t>2025</a:t>
            </a:r>
            <a:r>
              <a:rPr kumimoji="1" lang="ja-JP" altLang="en-US" sz="1300" dirty="0" smtClean="0"/>
              <a:t>年までを見通した中長期的な視野に</a:t>
            </a:r>
            <a:endParaRPr kumimoji="1" lang="en-US" altLang="ja-JP" sz="1300" dirty="0" smtClean="0"/>
          </a:p>
          <a:p>
            <a:pPr>
              <a:lnSpc>
                <a:spcPts val="1500"/>
              </a:lnSpc>
            </a:pPr>
            <a:r>
              <a:rPr lang="ja-JP" altLang="en-US" sz="1300" dirty="0"/>
              <a:t>　</a:t>
            </a:r>
            <a:r>
              <a:rPr lang="ja-JP" altLang="en-US" sz="1300" dirty="0" smtClean="0"/>
              <a:t>立った介護保険事業（支援）</a:t>
            </a:r>
            <a:r>
              <a:rPr kumimoji="1" lang="ja-JP" altLang="en-US" sz="1300" dirty="0" smtClean="0"/>
              <a:t>計画の策定</a:t>
            </a:r>
            <a:r>
              <a:rPr lang="ja-JP" altLang="en-US" sz="1300" dirty="0" smtClean="0"/>
              <a:t>。厚生労働省も、地方自治体の計画策定を支援</a:t>
            </a:r>
            <a:endParaRPr kumimoji="1" lang="ja-JP" altLang="en-US" sz="1300" dirty="0">
              <a:solidFill>
                <a:srgbClr val="FF0000"/>
              </a:solidFill>
            </a:endParaRPr>
          </a:p>
        </p:txBody>
      </p:sp>
      <p:sp>
        <p:nvSpPr>
          <p:cNvPr id="4" name="角丸四角形 3"/>
          <p:cNvSpPr/>
          <p:nvPr/>
        </p:nvSpPr>
        <p:spPr>
          <a:xfrm>
            <a:off x="28205" y="6021418"/>
            <a:ext cx="9800757" cy="51792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角丸四角形 10"/>
          <p:cNvSpPr/>
          <p:nvPr/>
        </p:nvSpPr>
        <p:spPr>
          <a:xfrm>
            <a:off x="0" y="5667290"/>
            <a:ext cx="3746550" cy="374571"/>
          </a:xfrm>
          <a:prstGeom prst="roundRect">
            <a:avLst/>
          </a:prstGeom>
        </p:spPr>
        <p:style>
          <a:lnRef idx="1">
            <a:schemeClr val="accent1"/>
          </a:lnRef>
          <a:fillRef idx="3">
            <a:schemeClr val="accent1"/>
          </a:fillRef>
          <a:effectRef idx="2">
            <a:schemeClr val="accent1"/>
          </a:effectRef>
          <a:fontRef idx="minor">
            <a:schemeClr val="lt1"/>
          </a:fontRef>
        </p:style>
        <p:txBody>
          <a:bodyPr wrap="square" rtlCol="0" anchor="ctr">
            <a:spAutoFit/>
          </a:bodyPr>
          <a:lstStyle/>
          <a:p>
            <a:r>
              <a:rPr lang="ja-JP" altLang="en-US" sz="1600" b="1" dirty="0" smtClean="0">
                <a:solidFill>
                  <a:prstClr val="white"/>
                </a:solidFill>
                <a:latin typeface="HG丸ｺﾞｼｯｸM-PRO" pitchFamily="50" charset="-128"/>
                <a:ea typeface="HG丸ｺﾞｼｯｸM-PRO" pitchFamily="50" charset="-128"/>
              </a:rPr>
              <a:t>５</a:t>
            </a:r>
            <a:r>
              <a:rPr lang="ja-JP" altLang="en-US" sz="1600" b="1" dirty="0">
                <a:solidFill>
                  <a:prstClr val="white"/>
                </a:solidFill>
                <a:latin typeface="HG丸ｺﾞｼｯｸM-PRO" pitchFamily="50" charset="-128"/>
                <a:ea typeface="HG丸ｺﾞｼｯｸM-PRO" pitchFamily="50" charset="-128"/>
              </a:rPr>
              <a:t>．</a:t>
            </a:r>
            <a:r>
              <a:rPr lang="ja-JP" altLang="en-US" sz="1600" b="1" dirty="0" smtClean="0">
                <a:solidFill>
                  <a:prstClr val="white"/>
                </a:solidFill>
                <a:latin typeface="HG丸ｺﾞｼｯｸM-PRO" pitchFamily="50" charset="-128"/>
                <a:ea typeface="HG丸ｺﾞｼｯｸM-PRO" pitchFamily="50" charset="-128"/>
              </a:rPr>
              <a:t>中長期的な視点に立った対策</a:t>
            </a:r>
            <a:endParaRPr lang="ja-JP" altLang="en-US" sz="1600" b="1" dirty="0">
              <a:solidFill>
                <a:prstClr val="white"/>
              </a:solidFill>
              <a:latin typeface="HG丸ｺﾞｼｯｸM-PRO" pitchFamily="50" charset="-128"/>
              <a:ea typeface="HG丸ｺﾞｼｯｸM-PRO" pitchFamily="50" charset="-128"/>
            </a:endParaRPr>
          </a:p>
        </p:txBody>
      </p:sp>
      <p:sp>
        <p:nvSpPr>
          <p:cNvPr id="43" name="角丸四角形 42"/>
          <p:cNvSpPr/>
          <p:nvPr/>
        </p:nvSpPr>
        <p:spPr>
          <a:xfrm>
            <a:off x="47526" y="30573"/>
            <a:ext cx="3470835" cy="352853"/>
          </a:xfrm>
          <a:prstGeom prst="roundRect">
            <a:avLst/>
          </a:prstGeom>
        </p:spPr>
        <p:style>
          <a:lnRef idx="1">
            <a:schemeClr val="accent1"/>
          </a:lnRef>
          <a:fillRef idx="3">
            <a:schemeClr val="accent1"/>
          </a:fillRef>
          <a:effectRef idx="2">
            <a:schemeClr val="accent1"/>
          </a:effectRef>
          <a:fontRef idx="minor">
            <a:schemeClr val="lt1"/>
          </a:fontRef>
        </p:style>
        <p:txBody>
          <a:bodyPr wrap="square" lIns="72000" tIns="36000" rIns="72000" bIns="36000" rtlCol="0" anchor="ctr">
            <a:spAutoFit/>
          </a:bodyPr>
          <a:lstStyle/>
          <a:p>
            <a:r>
              <a:rPr lang="ja-JP" altLang="en-US" sz="1600" b="1" dirty="0">
                <a:solidFill>
                  <a:prstClr val="white"/>
                </a:solidFill>
                <a:latin typeface="HG丸ｺﾞｼｯｸM-PRO" pitchFamily="50" charset="-128"/>
                <a:ea typeface="HG丸ｺﾞｼｯｸM-PRO" pitchFamily="50" charset="-128"/>
              </a:rPr>
              <a:t>４</a:t>
            </a:r>
            <a:r>
              <a:rPr lang="ja-JP" altLang="en-US" sz="1600" b="1" dirty="0" smtClean="0">
                <a:solidFill>
                  <a:prstClr val="white"/>
                </a:solidFill>
                <a:latin typeface="HG丸ｺﾞｼｯｸM-PRO" pitchFamily="50" charset="-128"/>
                <a:ea typeface="HG丸ｺﾞｼｯｸM-PRO" pitchFamily="50" charset="-128"/>
              </a:rPr>
              <a:t>．都市部における施設整備等</a:t>
            </a:r>
            <a:endParaRPr lang="ja-JP" altLang="en-US" sz="1600" b="1" dirty="0">
              <a:solidFill>
                <a:prstClr val="white"/>
              </a:solidFill>
              <a:latin typeface="HG丸ｺﾞｼｯｸM-PRO" pitchFamily="50" charset="-128"/>
              <a:ea typeface="HG丸ｺﾞｼｯｸM-PRO" pitchFamily="50" charset="-128"/>
            </a:endParaRPr>
          </a:p>
        </p:txBody>
      </p:sp>
      <p:sp>
        <p:nvSpPr>
          <p:cNvPr id="10" name="テキスト ボックス 9"/>
          <p:cNvSpPr txBox="1"/>
          <p:nvPr/>
        </p:nvSpPr>
        <p:spPr>
          <a:xfrm>
            <a:off x="-47937" y="6571262"/>
            <a:ext cx="9850810" cy="286745"/>
          </a:xfrm>
          <a:prstGeom prst="rect">
            <a:avLst/>
          </a:prstGeom>
          <a:noFill/>
        </p:spPr>
        <p:txBody>
          <a:bodyPr wrap="square" rtlCol="0">
            <a:spAutoFit/>
          </a:bodyPr>
          <a:lstStyle/>
          <a:p>
            <a:pPr>
              <a:lnSpc>
                <a:spcPts val="1500"/>
              </a:lnSpc>
            </a:pPr>
            <a:r>
              <a:rPr lang="ja-JP" altLang="en-US" sz="1600" b="1" dirty="0" smtClean="0"/>
              <a:t>⇒　検討会は方向性を共有。</a:t>
            </a:r>
            <a:r>
              <a:rPr lang="ja-JP" altLang="ja-JP" sz="1600" b="1" dirty="0" smtClean="0"/>
              <a:t>本</a:t>
            </a:r>
            <a:r>
              <a:rPr lang="ja-JP" altLang="ja-JP" sz="1600" b="1" dirty="0"/>
              <a:t>とりまとめを受けて</a:t>
            </a:r>
            <a:r>
              <a:rPr lang="ja-JP" altLang="ja-JP" sz="1600" b="1" dirty="0" smtClean="0"/>
              <a:t>、具体化</a:t>
            </a:r>
            <a:r>
              <a:rPr lang="ja-JP" altLang="ja-JP" sz="1600" b="1" dirty="0"/>
              <a:t>に向けた議論</a:t>
            </a:r>
            <a:r>
              <a:rPr lang="ja-JP" altLang="ja-JP" sz="1600" b="1" dirty="0" smtClean="0"/>
              <a:t>が進む</a:t>
            </a:r>
            <a:r>
              <a:rPr lang="ja-JP" altLang="ja-JP" sz="1600" b="1" dirty="0"/>
              <a:t>ことを</a:t>
            </a:r>
            <a:r>
              <a:rPr lang="ja-JP" altLang="ja-JP" sz="1600" b="1" dirty="0" smtClean="0"/>
              <a:t>期待</a:t>
            </a:r>
            <a:endParaRPr kumimoji="1" lang="ja-JP" altLang="en-US" sz="1600" b="1" dirty="0">
              <a:solidFill>
                <a:srgbClr val="FF0000"/>
              </a:solidFill>
            </a:endParaRPr>
          </a:p>
        </p:txBody>
      </p:sp>
      <p:sp>
        <p:nvSpPr>
          <p:cNvPr id="3" name="テキスト ボックス 2"/>
          <p:cNvSpPr txBox="1"/>
          <p:nvPr/>
        </p:nvSpPr>
        <p:spPr>
          <a:xfrm>
            <a:off x="116404" y="476672"/>
            <a:ext cx="9439049" cy="669414"/>
          </a:xfrm>
          <a:prstGeom prst="rect">
            <a:avLst/>
          </a:prstGeom>
          <a:noFill/>
        </p:spPr>
        <p:txBody>
          <a:bodyPr wrap="square" rtlCol="0">
            <a:spAutoFit/>
          </a:bodyPr>
          <a:lstStyle/>
          <a:p>
            <a:pPr>
              <a:lnSpc>
                <a:spcPts val="1500"/>
              </a:lnSpc>
            </a:pPr>
            <a:r>
              <a:rPr lang="ja-JP" altLang="en-US" b="1" dirty="0">
                <a:latin typeface="+mn-ea"/>
              </a:rPr>
              <a:t>　</a:t>
            </a:r>
            <a:r>
              <a:rPr lang="ja-JP" altLang="en-US" sz="1600" b="1" dirty="0" smtClean="0">
                <a:latin typeface="+mn-ea"/>
              </a:rPr>
              <a:t> 地域</a:t>
            </a:r>
            <a:r>
              <a:rPr lang="ja-JP" altLang="en-US" sz="1600" b="1" dirty="0">
                <a:latin typeface="+mn-ea"/>
              </a:rPr>
              <a:t>包括ケアシステムの構築に向けた取組を進める一方、在宅での自立生活が困難な場合</a:t>
            </a:r>
            <a:r>
              <a:rPr lang="ja-JP" altLang="en-US" sz="1600" b="1" dirty="0" smtClean="0">
                <a:latin typeface="+mn-ea"/>
              </a:rPr>
              <a:t>の施 </a:t>
            </a:r>
            <a:endParaRPr lang="en-US" altLang="ja-JP" sz="1600" b="1" dirty="0" smtClean="0">
              <a:latin typeface="+mn-ea"/>
            </a:endParaRPr>
          </a:p>
          <a:p>
            <a:pPr>
              <a:lnSpc>
                <a:spcPts val="1500"/>
              </a:lnSpc>
            </a:pPr>
            <a:r>
              <a:rPr lang="en-US" altLang="ja-JP" sz="1600" b="1" dirty="0">
                <a:latin typeface="+mn-ea"/>
              </a:rPr>
              <a:t> </a:t>
            </a:r>
            <a:r>
              <a:rPr lang="ja-JP" altLang="en-US" sz="1600" b="1" dirty="0" smtClean="0">
                <a:latin typeface="+mn-ea"/>
              </a:rPr>
              <a:t>設入所</a:t>
            </a:r>
            <a:r>
              <a:rPr lang="ja-JP" altLang="en-US" sz="1600" b="1" dirty="0">
                <a:latin typeface="+mn-ea"/>
              </a:rPr>
              <a:t>ニーズへの対応も必要</a:t>
            </a:r>
            <a:r>
              <a:rPr lang="ja-JP" altLang="en-US" sz="1600" b="1" dirty="0" smtClean="0">
                <a:latin typeface="+mn-ea"/>
              </a:rPr>
              <a:t>。都市部においては用地</a:t>
            </a:r>
            <a:r>
              <a:rPr lang="ja-JP" altLang="en-US" sz="1600" b="1" dirty="0">
                <a:latin typeface="+mn-ea"/>
              </a:rPr>
              <a:t>の確保が</a:t>
            </a:r>
            <a:r>
              <a:rPr lang="ja-JP" altLang="en-US" sz="1600" b="1" dirty="0" smtClean="0">
                <a:latin typeface="+mn-ea"/>
              </a:rPr>
              <a:t>課題</a:t>
            </a:r>
            <a:r>
              <a:rPr lang="ja-JP" altLang="en-US" sz="1600" b="1" dirty="0">
                <a:latin typeface="+mn-ea"/>
              </a:rPr>
              <a:t>となっていること</a:t>
            </a:r>
            <a:r>
              <a:rPr lang="ja-JP" altLang="en-US" sz="1600" b="1" dirty="0" smtClean="0">
                <a:latin typeface="+mn-ea"/>
              </a:rPr>
              <a:t>から、サテラ</a:t>
            </a:r>
            <a:r>
              <a:rPr lang="en-US" altLang="ja-JP" sz="1600" b="1" dirty="0" smtClean="0">
                <a:latin typeface="+mn-ea"/>
              </a:rPr>
              <a:t>   </a:t>
            </a:r>
          </a:p>
          <a:p>
            <a:pPr>
              <a:lnSpc>
                <a:spcPts val="1500"/>
              </a:lnSpc>
            </a:pPr>
            <a:r>
              <a:rPr lang="en-US" altLang="ja-JP" sz="1600" b="1" dirty="0">
                <a:latin typeface="+mn-ea"/>
              </a:rPr>
              <a:t> </a:t>
            </a:r>
            <a:r>
              <a:rPr lang="ja-JP" altLang="en-US" sz="1600" b="1" dirty="0" smtClean="0">
                <a:latin typeface="+mn-ea"/>
              </a:rPr>
              <a:t>イト型特養の整備推進、整備数の圏域間調整など、施設整備</a:t>
            </a:r>
            <a:r>
              <a:rPr lang="ja-JP" altLang="en-US" sz="1600" b="1" dirty="0">
                <a:latin typeface="+mn-ea"/>
              </a:rPr>
              <a:t>について</a:t>
            </a:r>
            <a:r>
              <a:rPr lang="ja-JP" altLang="en-US" sz="1600" b="1" dirty="0" smtClean="0">
                <a:latin typeface="+mn-ea"/>
              </a:rPr>
              <a:t>工夫すべき</a:t>
            </a:r>
            <a:endParaRPr lang="en-US" altLang="ja-JP" sz="900" b="1" u="sng" dirty="0">
              <a:solidFill>
                <a:prstClr val="black"/>
              </a:solidFill>
              <a:latin typeface="+mj-ea"/>
            </a:endParaRPr>
          </a:p>
        </p:txBody>
      </p:sp>
      <p:sp>
        <p:nvSpPr>
          <p:cNvPr id="13" name="スライド番号プレースホルダー 1"/>
          <p:cNvSpPr txBox="1">
            <a:spLocks noGrp="1"/>
          </p:cNvSpPr>
          <p:nvPr/>
        </p:nvSpPr>
        <p:spPr bwMode="auto">
          <a:xfrm>
            <a:off x="9217019" y="6520259"/>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233</a:t>
            </a:r>
            <a:endParaRPr lang="en-US" altLang="ja-JP" sz="2400" dirty="0">
              <a:solidFill>
                <a:srgbClr val="000000"/>
              </a:solidFill>
            </a:endParaRPr>
          </a:p>
        </p:txBody>
      </p:sp>
    </p:spTree>
    <p:extLst>
      <p:ext uri="{BB962C8B-B14F-4D97-AF65-F5344CB8AC3E}">
        <p14:creationId xmlns:p14="http://schemas.microsoft.com/office/powerpoint/2010/main" val="2811421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50492" y="0"/>
            <a:ext cx="9205023"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tIns="0" bIns="0">
            <a:spAutoFit/>
          </a:bodyPr>
          <a:lstStyle/>
          <a:p>
            <a:pPr algn="ctr"/>
            <a:r>
              <a:rPr lang="ja-JP" altLang="en-US" sz="2200" dirty="0" smtClean="0">
                <a:ln>
                  <a:solidFill>
                    <a:schemeClr val="tx1"/>
                  </a:solidFill>
                </a:ln>
                <a:solidFill>
                  <a:srgbClr val="002060"/>
                </a:solidFill>
                <a:latin typeface="HG丸ｺﾞｼｯｸM-PRO" pitchFamily="50" charset="-128"/>
                <a:ea typeface="HG丸ｺﾞｼｯｸM-PRO" pitchFamily="50" charset="-128"/>
              </a:rPr>
              <a:t>（参考）「</a:t>
            </a:r>
            <a:r>
              <a:rPr lang="ja-JP" altLang="ja-JP" sz="2200" dirty="0" smtClean="0">
                <a:ln>
                  <a:solidFill>
                    <a:schemeClr val="tx1"/>
                  </a:solidFill>
                </a:ln>
                <a:solidFill>
                  <a:srgbClr val="002060"/>
                </a:solidFill>
                <a:latin typeface="HG丸ｺﾞｼｯｸM-PRO" pitchFamily="50" charset="-128"/>
                <a:ea typeface="HG丸ｺﾞｼｯｸM-PRO" pitchFamily="50" charset="-128"/>
              </a:rPr>
              <a:t>都市部の高齢化対策に関する</a:t>
            </a:r>
            <a:r>
              <a:rPr kumimoji="1" lang="ja-JP" altLang="en-US" sz="2200" kern="1200" dirty="0" smtClean="0">
                <a:ln>
                  <a:solidFill>
                    <a:schemeClr val="tx1"/>
                  </a:solidFill>
                </a:ln>
                <a:solidFill>
                  <a:srgbClr val="002060"/>
                </a:solidFill>
                <a:latin typeface="HG丸ｺﾞｼｯｸM-PRO" pitchFamily="50" charset="-128"/>
                <a:ea typeface="HG丸ｺﾞｼｯｸM-PRO" pitchFamily="50" charset="-128"/>
              </a:rPr>
              <a:t>検討会</a:t>
            </a:r>
            <a:r>
              <a:rPr kumimoji="1" lang="ja-JP" altLang="en-US" sz="2200" kern="1200" dirty="0">
                <a:ln>
                  <a:solidFill>
                    <a:schemeClr val="tx1"/>
                  </a:solidFill>
                </a:ln>
                <a:solidFill>
                  <a:srgbClr val="002060"/>
                </a:solidFill>
                <a:latin typeface="HG丸ｺﾞｼｯｸM-PRO" pitchFamily="50" charset="-128"/>
                <a:ea typeface="HG丸ｺﾞｼｯｸM-PRO" pitchFamily="50" charset="-128"/>
              </a:rPr>
              <a:t>」について</a:t>
            </a:r>
          </a:p>
        </p:txBody>
      </p:sp>
      <p:sp>
        <p:nvSpPr>
          <p:cNvPr id="4" name="角丸四角形 3"/>
          <p:cNvSpPr/>
          <p:nvPr/>
        </p:nvSpPr>
        <p:spPr>
          <a:xfrm>
            <a:off x="151275" y="404664"/>
            <a:ext cx="9585297" cy="4386590"/>
          </a:xfrm>
          <a:prstGeom prst="roundRect">
            <a:avLst>
              <a:gd name="adj" fmla="val 4070"/>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spcCol="0" rtlCol="0" anchor="ctr"/>
          <a:lstStyle/>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endParaRPr lang="en-US" altLang="ja-JP" dirty="0" smtClean="0">
              <a:solidFill>
                <a:prstClr val="black"/>
              </a:solidFill>
              <a:latin typeface="HG丸ｺﾞｼｯｸM-PRO" pitchFamily="50" charset="-128"/>
              <a:ea typeface="ＤＦ特太ゴシック体" pitchFamily="1" charset="-128"/>
            </a:endParaRPr>
          </a:p>
          <a:p>
            <a:pPr algn="l" rtl="0"/>
            <a:r>
              <a:rPr lang="en-US" altLang="ja-JP" dirty="0" smtClean="0">
                <a:solidFill>
                  <a:prstClr val="black"/>
                </a:solidFill>
                <a:latin typeface="HG丸ｺﾞｼｯｸM-PRO" pitchFamily="50" charset="-128"/>
                <a:ea typeface="ＤＦ特太ゴシック体" pitchFamily="1" charset="-128"/>
              </a:rPr>
              <a:t>【</a:t>
            </a:r>
            <a:r>
              <a:rPr kumimoji="1" lang="ja-JP" altLang="en-US" kern="1200" dirty="0" smtClean="0">
                <a:solidFill>
                  <a:prstClr val="black"/>
                </a:solidFill>
                <a:latin typeface="HG丸ｺﾞｼｯｸM-PRO" pitchFamily="50" charset="-128"/>
                <a:ea typeface="ＤＦ特太ゴシック体" pitchFamily="1" charset="-128"/>
              </a:rPr>
              <a:t>検討会</a:t>
            </a:r>
            <a:r>
              <a:rPr kumimoji="1" lang="ja-JP" altLang="en-US" kern="1200" dirty="0">
                <a:solidFill>
                  <a:prstClr val="black"/>
                </a:solidFill>
                <a:latin typeface="HG丸ｺﾞｼｯｸM-PRO" pitchFamily="50" charset="-128"/>
                <a:ea typeface="ＤＦ特太ゴシック体" pitchFamily="1" charset="-128"/>
              </a:rPr>
              <a:t>委員</a:t>
            </a:r>
            <a:r>
              <a:rPr kumimoji="1" lang="en-US" altLang="ja-JP" kern="1200" dirty="0">
                <a:solidFill>
                  <a:prstClr val="black"/>
                </a:solidFill>
                <a:latin typeface="HG丸ｺﾞｼｯｸM-PRO" pitchFamily="50" charset="-128"/>
                <a:ea typeface="ＤＦ特太ゴシック体" pitchFamily="1" charset="-128"/>
              </a:rPr>
              <a:t>】</a:t>
            </a:r>
            <a:r>
              <a:rPr kumimoji="1" lang="ja-JP" altLang="en-US" kern="1200" dirty="0">
                <a:solidFill>
                  <a:prstClr val="black"/>
                </a:solidFill>
                <a:latin typeface="ＭＳ Ｐゴシック" pitchFamily="50" charset="-128"/>
                <a:ea typeface="ＭＳ Ｐゴシック" pitchFamily="50" charset="-128"/>
              </a:rPr>
              <a:t>（敬称</a:t>
            </a:r>
            <a:r>
              <a:rPr kumimoji="1" lang="ja-JP" altLang="en-US" kern="1200" dirty="0" smtClean="0">
                <a:solidFill>
                  <a:prstClr val="black"/>
                </a:solidFill>
                <a:latin typeface="ＭＳ Ｐゴシック" pitchFamily="50" charset="-128"/>
                <a:ea typeface="ＭＳ Ｐゴシック" pitchFamily="50" charset="-128"/>
              </a:rPr>
              <a:t>略）</a:t>
            </a:r>
            <a:endParaRPr lang="en-US" altLang="ja-JP" sz="1000" dirty="0" smtClean="0">
              <a:solidFill>
                <a:prstClr val="black"/>
              </a:solidFill>
              <a:latin typeface="ＭＳ Ｐゴシック" pitchFamily="50" charset="-128"/>
              <a:ea typeface="ＭＳ Ｐゴシック" pitchFamily="50" charset="-128"/>
            </a:endParaRPr>
          </a:p>
          <a:p>
            <a:pPr algn="l" rtl="0">
              <a:spcBef>
                <a:spcPts val="600"/>
              </a:spcBef>
            </a:pPr>
            <a:r>
              <a:rPr lang="ja-JP" altLang="en-US" sz="1600" dirty="0" smtClean="0">
                <a:solidFill>
                  <a:prstClr val="black"/>
                </a:solidFill>
                <a:latin typeface="ＭＳ ゴシック" pitchFamily="49" charset="-128"/>
                <a:ea typeface="ＭＳ ゴシック" pitchFamily="49" charset="-128"/>
              </a:rPr>
              <a:t>（座長） </a:t>
            </a:r>
            <a:r>
              <a:rPr lang="ja-JP" altLang="ja-JP" sz="1600" dirty="0" smtClean="0">
                <a:solidFill>
                  <a:schemeClr val="tx1"/>
                </a:solidFill>
                <a:latin typeface="ＭＳ ゴシック" pitchFamily="49" charset="-128"/>
                <a:ea typeface="ＭＳ ゴシック" pitchFamily="49" charset="-128"/>
              </a:rPr>
              <a:t>大森</a:t>
            </a:r>
            <a:r>
              <a:rPr lang="ja-JP" altLang="en-US" sz="1600" dirty="0" smtClean="0">
                <a:solidFill>
                  <a:schemeClr val="tx1"/>
                </a:solidFill>
                <a:latin typeface="ＭＳ ゴシック" pitchFamily="49" charset="-128"/>
                <a:ea typeface="ＭＳ ゴシック" pitchFamily="49" charset="-128"/>
              </a:rPr>
              <a:t> </a:t>
            </a:r>
            <a:r>
              <a:rPr lang="en-US" altLang="ja-JP"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 </a:t>
            </a:r>
            <a:r>
              <a:rPr lang="en-US" altLang="ja-JP"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彌</a:t>
            </a:r>
            <a:r>
              <a:rPr lang="ja-JP" altLang="en-US" sz="1600" dirty="0" smtClean="0">
                <a:solidFill>
                  <a:schemeClr val="tx1"/>
                </a:solidFill>
                <a:latin typeface="ＭＳ ゴシック" pitchFamily="49" charset="-128"/>
                <a:ea typeface="ＭＳ ゴシック" pitchFamily="49" charset="-128"/>
              </a:rPr>
              <a:t>　</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（東京大学名誉教授）</a:t>
            </a:r>
            <a:r>
              <a:rPr lang="en-US" altLang="ja-JP" sz="1600" dirty="0" smtClean="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大杉　</a:t>
            </a:r>
            <a:r>
              <a:rPr lang="en-US" altLang="ja-JP"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覚</a:t>
            </a:r>
            <a:r>
              <a:rPr lang="en-US" altLang="ja-JP"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（首都大学東京教授）</a:t>
            </a:r>
            <a:r>
              <a:rPr lang="ja-JP" altLang="en-US" sz="1600" dirty="0" smtClean="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r>
              <a:rPr lang="ja-JP" altLang="en-US" sz="1600" dirty="0" smtClean="0">
                <a:solidFill>
                  <a:schemeClr val="tx1"/>
                </a:solidFill>
                <a:latin typeface="ＭＳ ゴシック" pitchFamily="49" charset="-128"/>
                <a:ea typeface="ＭＳ ゴシック" pitchFamily="49" charset="-128"/>
              </a:rPr>
              <a:t>　　　　</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鎌形</a:t>
            </a:r>
            <a:r>
              <a:rPr lang="ja-JP" altLang="ja-JP" sz="1600" dirty="0">
                <a:solidFill>
                  <a:schemeClr val="tx1"/>
                </a:solidFill>
                <a:latin typeface="ＭＳ ゴシック" pitchFamily="49" charset="-128"/>
                <a:ea typeface="ＭＳ ゴシック" pitchFamily="49" charset="-128"/>
              </a:rPr>
              <a:t>　太郎</a:t>
            </a:r>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三菱総合研究所プラチナ社会研究センター長</a:t>
            </a:r>
            <a:r>
              <a:rPr lang="ja-JP" altLang="en-US"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r>
              <a:rPr lang="ja-JP" altLang="en-US" sz="1600" dirty="0" smtClean="0">
                <a:solidFill>
                  <a:schemeClr val="tx1"/>
                </a:solidFill>
                <a:latin typeface="ＭＳ ゴシック" pitchFamily="49" charset="-128"/>
                <a:ea typeface="ＭＳ ゴシック" pitchFamily="49" charset="-128"/>
              </a:rPr>
              <a:t>　　　　</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熊坂</a:t>
            </a:r>
            <a:r>
              <a:rPr lang="ja-JP" altLang="ja-JP" sz="1600" dirty="0">
                <a:solidFill>
                  <a:schemeClr val="tx1"/>
                </a:solidFill>
                <a:latin typeface="ＭＳ ゴシック" pitchFamily="49" charset="-128"/>
                <a:ea typeface="ＭＳ ゴシック" pitchFamily="49" charset="-128"/>
              </a:rPr>
              <a:t>　義裕</a:t>
            </a:r>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盛岡大学栄養科学部教授、元宮古市長</a:t>
            </a:r>
            <a:r>
              <a:rPr lang="ja-JP" altLang="ja-JP"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pPr lvl="2"/>
            <a:r>
              <a:rPr lang="ja-JP" altLang="ja-JP" sz="1600" dirty="0" smtClean="0">
                <a:solidFill>
                  <a:schemeClr val="tx1"/>
                </a:solidFill>
                <a:latin typeface="ＭＳ ゴシック" pitchFamily="49" charset="-128"/>
                <a:ea typeface="ＭＳ ゴシック" pitchFamily="49" charset="-128"/>
              </a:rPr>
              <a:t>高橋</a:t>
            </a:r>
            <a:r>
              <a:rPr lang="ja-JP" altLang="ja-JP"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紘士</a:t>
            </a:r>
            <a:r>
              <a:rPr lang="en-US" altLang="ja-JP" sz="1600" dirty="0" smtClean="0">
                <a:solidFill>
                  <a:schemeClr val="tx1"/>
                </a:solidFill>
                <a:latin typeface="ＭＳ ゴシック" pitchFamily="49" charset="-128"/>
                <a:ea typeface="ＭＳ ゴシック" pitchFamily="49" charset="-128"/>
              </a:rPr>
              <a:t> </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国際医療福祉大学大学院教授）</a:t>
            </a:r>
            <a:r>
              <a:rPr lang="ja-JP" altLang="en-US" sz="1600" dirty="0">
                <a:solidFill>
                  <a:schemeClr val="tx1"/>
                </a:solidFill>
                <a:latin typeface="ＭＳ ゴシック" pitchFamily="49" charset="-128"/>
                <a:ea typeface="ＭＳ ゴシック" pitchFamily="49" charset="-128"/>
              </a:rPr>
              <a:t>　</a:t>
            </a:r>
            <a:endParaRPr lang="en-US" altLang="ja-JP" sz="1600" dirty="0">
              <a:solidFill>
                <a:schemeClr val="tx1"/>
              </a:solidFill>
              <a:latin typeface="ＭＳ ゴシック" pitchFamily="49" charset="-128"/>
              <a:ea typeface="ＭＳ ゴシック" pitchFamily="49" charset="-128"/>
            </a:endParaRPr>
          </a:p>
          <a:p>
            <a:pPr lvl="2"/>
            <a:r>
              <a:rPr lang="ja-JP" altLang="ja-JP" sz="1600" dirty="0" smtClean="0">
                <a:solidFill>
                  <a:schemeClr val="tx1"/>
                </a:solidFill>
                <a:latin typeface="ＭＳ ゴシック" pitchFamily="49" charset="-128"/>
                <a:ea typeface="ＭＳ ゴシック" pitchFamily="49" charset="-128"/>
              </a:rPr>
              <a:t>馬場</a:t>
            </a:r>
            <a:r>
              <a:rPr lang="ja-JP" altLang="ja-JP" sz="1600" dirty="0">
                <a:solidFill>
                  <a:schemeClr val="tx1"/>
                </a:solidFill>
                <a:latin typeface="ＭＳ ゴシック" pitchFamily="49" charset="-128"/>
                <a:ea typeface="ＭＳ ゴシック" pitchFamily="49" charset="-128"/>
              </a:rPr>
              <a:t>園　</a:t>
            </a:r>
            <a:r>
              <a:rPr lang="ja-JP" altLang="ja-JP" sz="1600" dirty="0" smtClean="0">
                <a:solidFill>
                  <a:schemeClr val="tx1"/>
                </a:solidFill>
                <a:latin typeface="ＭＳ ゴシック" pitchFamily="49" charset="-128"/>
                <a:ea typeface="ＭＳ ゴシック" pitchFamily="49" charset="-128"/>
              </a:rPr>
              <a:t>明</a:t>
            </a:r>
            <a:r>
              <a:rPr lang="en-US" altLang="ja-JP" sz="1600" dirty="0" smtClean="0">
                <a:solidFill>
                  <a:schemeClr val="tx1"/>
                </a:solidFill>
                <a:latin typeface="ＭＳ ゴシック" pitchFamily="49" charset="-128"/>
                <a:ea typeface="ＭＳ ゴシック" pitchFamily="49" charset="-128"/>
              </a:rPr>
              <a:t>  </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九州大学大学院医学研究院教授）</a:t>
            </a:r>
            <a:r>
              <a:rPr lang="ja-JP" altLang="en-US" sz="1600" dirty="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pPr lvl="2"/>
            <a:r>
              <a:rPr lang="ja-JP" altLang="ja-JP" sz="1600" dirty="0" smtClean="0">
                <a:solidFill>
                  <a:schemeClr val="tx1"/>
                </a:solidFill>
                <a:latin typeface="ＭＳ ゴシック" pitchFamily="49" charset="-128"/>
                <a:ea typeface="ＭＳ ゴシック" pitchFamily="49" charset="-128"/>
              </a:rPr>
              <a:t>藻</a:t>
            </a:r>
            <a:r>
              <a:rPr lang="ja-JP" altLang="ja-JP" sz="1600" dirty="0">
                <a:solidFill>
                  <a:schemeClr val="tx1"/>
                </a:solidFill>
                <a:latin typeface="ＭＳ ゴシック" pitchFamily="49" charset="-128"/>
                <a:ea typeface="ＭＳ ゴシック" pitchFamily="49" charset="-128"/>
              </a:rPr>
              <a:t>谷　浩介</a:t>
            </a:r>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日本総合研究所調査部主席研究員）</a:t>
            </a:r>
            <a:r>
              <a:rPr lang="ja-JP" altLang="en-US" sz="1600" dirty="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pPr lvl="2"/>
            <a:r>
              <a:rPr lang="ja-JP" altLang="ja-JP" sz="1600" dirty="0" smtClean="0">
                <a:solidFill>
                  <a:schemeClr val="tx1"/>
                </a:solidFill>
                <a:latin typeface="ＭＳ ゴシック" pitchFamily="49" charset="-128"/>
                <a:ea typeface="ＭＳ ゴシック" pitchFamily="49" charset="-128"/>
              </a:rPr>
              <a:t>山崎</a:t>
            </a:r>
            <a:r>
              <a:rPr lang="ja-JP" altLang="ja-JP" sz="1600" dirty="0">
                <a:solidFill>
                  <a:schemeClr val="tx1"/>
                </a:solidFill>
                <a:latin typeface="ＭＳ ゴシック" pitchFamily="49" charset="-128"/>
                <a:ea typeface="ＭＳ ゴシック" pitchFamily="49" charset="-128"/>
              </a:rPr>
              <a:t>　</a:t>
            </a:r>
            <a:r>
              <a:rPr lang="en-US" altLang="ja-JP" sz="1600" dirty="0" smtClean="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敏</a:t>
            </a:r>
            <a:r>
              <a:rPr lang="ja-JP" altLang="en-US" sz="1600" dirty="0">
                <a:solidFill>
                  <a:schemeClr val="tx1"/>
                </a:solidFill>
                <a:latin typeface="ＭＳ ゴシック" pitchFamily="49" charset="-128"/>
                <a:ea typeface="ＭＳ ゴシック" pitchFamily="49" charset="-128"/>
              </a:rPr>
              <a:t>　 </a:t>
            </a:r>
            <a:r>
              <a:rPr lang="ja-JP" altLang="ja-JP" sz="1600" dirty="0" smtClean="0">
                <a:solidFill>
                  <a:schemeClr val="tx1"/>
                </a:solidFill>
                <a:latin typeface="ＭＳ ゴシック" pitchFamily="49" charset="-128"/>
                <a:ea typeface="ＭＳ ゴシック" pitchFamily="49" charset="-128"/>
              </a:rPr>
              <a:t>（</a:t>
            </a:r>
            <a:r>
              <a:rPr lang="ja-JP" altLang="ja-JP" sz="1600" dirty="0">
                <a:solidFill>
                  <a:schemeClr val="tx1"/>
                </a:solidFill>
                <a:latin typeface="ＭＳ ゴシック" pitchFamily="49" charset="-128"/>
                <a:ea typeface="ＭＳ ゴシック" pitchFamily="49" charset="-128"/>
              </a:rPr>
              <a:t>立教大学 コミュニティ福祉学部 兼任講師）　</a:t>
            </a:r>
            <a:r>
              <a:rPr lang="ja-JP" altLang="en-US" sz="1600" dirty="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中山　政昭　 （</a:t>
            </a:r>
            <a:r>
              <a:rPr lang="zh-TW" altLang="en-US" sz="1600" dirty="0" smtClean="0">
                <a:solidFill>
                  <a:schemeClr val="tx1"/>
                </a:solidFill>
                <a:latin typeface="ＭＳ ゴシック" pitchFamily="49" charset="-128"/>
                <a:ea typeface="ＭＳ ゴシック" pitchFamily="49" charset="-128"/>
              </a:rPr>
              <a:t>東京都福祉保健局高齢社会対策部長</a:t>
            </a:r>
            <a:r>
              <a:rPr lang="ja-JP" altLang="en-US"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岡田　輝彦 　（</a:t>
            </a:r>
            <a:r>
              <a:rPr lang="zh-CN" altLang="en-US" sz="1600" dirty="0" smtClean="0">
                <a:solidFill>
                  <a:schemeClr val="tx1"/>
                </a:solidFill>
                <a:latin typeface="ＭＳ ゴシック" pitchFamily="49" charset="-128"/>
                <a:ea typeface="ＭＳ ゴシック" pitchFamily="49" charset="-128"/>
              </a:rPr>
              <a:t>横浜市健康福祉局長</a:t>
            </a:r>
            <a:r>
              <a:rPr lang="en-US" altLang="zh-CN"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大塔　幸重   （さいたま市保健福祉局長）</a:t>
            </a:r>
            <a:endParaRPr lang="ja-JP" altLang="ja-JP" sz="1600" dirty="0" smtClean="0">
              <a:solidFill>
                <a:schemeClr val="tx1"/>
              </a:solidFill>
              <a:latin typeface="ＭＳ ゴシック" pitchFamily="49" charset="-128"/>
              <a:ea typeface="ＭＳ ゴシック" pitchFamily="49" charset="-128"/>
            </a:endParaRPr>
          </a:p>
          <a:p>
            <a:pPr lvl="2"/>
            <a:r>
              <a:rPr lang="ja-JP" altLang="ja-JP" sz="1600" dirty="0">
                <a:solidFill>
                  <a:schemeClr val="tx1"/>
                </a:solidFill>
              </a:rPr>
              <a:t>生田　</a:t>
            </a:r>
            <a:r>
              <a:rPr lang="en-US" altLang="ja-JP" sz="1600" dirty="0" smtClean="0">
                <a:solidFill>
                  <a:schemeClr val="tx1"/>
                </a:solidFill>
              </a:rPr>
              <a:t>  </a:t>
            </a:r>
            <a:r>
              <a:rPr lang="ja-JP" altLang="ja-JP" sz="1600" dirty="0" smtClean="0">
                <a:solidFill>
                  <a:schemeClr val="tx1"/>
                </a:solidFill>
              </a:rPr>
              <a:t>直樹</a:t>
            </a:r>
            <a:r>
              <a:rPr lang="ja-JP" altLang="ja-JP" sz="1600" dirty="0">
                <a:solidFill>
                  <a:schemeClr val="tx1"/>
                </a:solidFill>
              </a:rPr>
              <a:t>　</a:t>
            </a:r>
            <a:r>
              <a:rPr lang="en-US" altLang="ja-JP" sz="1600" dirty="0" smtClean="0">
                <a:solidFill>
                  <a:schemeClr val="tx1"/>
                </a:solidFill>
              </a:rPr>
              <a:t>    </a:t>
            </a:r>
            <a:r>
              <a:rPr lang="ja-JP" altLang="ja-JP" sz="1600" dirty="0" smtClean="0">
                <a:solidFill>
                  <a:schemeClr val="tx1"/>
                </a:solidFill>
              </a:rPr>
              <a:t> </a:t>
            </a:r>
            <a:r>
              <a:rPr lang="ja-JP" altLang="ja-JP" sz="1600" dirty="0">
                <a:solidFill>
                  <a:schemeClr val="tx1"/>
                </a:solidFill>
              </a:rPr>
              <a:t>（千葉市保健福祉局局長</a:t>
            </a:r>
            <a:r>
              <a:rPr lang="ja-JP" altLang="ja-JP" sz="1600" dirty="0" smtClean="0">
                <a:solidFill>
                  <a:schemeClr val="tx1"/>
                </a:solidFill>
              </a:rPr>
              <a:t>）</a:t>
            </a:r>
            <a:r>
              <a:rPr lang="ja-JP" altLang="en-US" sz="1600" dirty="0" smtClean="0">
                <a:solidFill>
                  <a:schemeClr val="tx1"/>
                </a:solidFill>
              </a:rPr>
              <a:t>　　</a:t>
            </a:r>
            <a:r>
              <a:rPr lang="en-US" altLang="ja-JP" sz="1600" dirty="0" smtClean="0">
                <a:solidFill>
                  <a:schemeClr val="tx1"/>
                </a:solidFill>
              </a:rPr>
              <a:t>※</a:t>
            </a:r>
            <a:r>
              <a:rPr lang="ja-JP" altLang="en-US" sz="1600" dirty="0" smtClean="0">
                <a:solidFill>
                  <a:schemeClr val="tx1"/>
                </a:solidFill>
              </a:rPr>
              <a:t>　</a:t>
            </a:r>
            <a:r>
              <a:rPr lang="ja-JP" altLang="ja-JP" sz="1600" dirty="0" smtClean="0">
                <a:solidFill>
                  <a:schemeClr val="tx1"/>
                </a:solidFill>
              </a:rPr>
              <a:t>第３回まで</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岡部</a:t>
            </a:r>
            <a:r>
              <a:rPr lang="ja-JP" altLang="en-US" sz="1600" dirty="0">
                <a:solidFill>
                  <a:schemeClr val="tx1"/>
                </a:solidFill>
                <a:latin typeface="ＭＳ ゴシック" pitchFamily="49" charset="-128"/>
                <a:ea typeface="ＭＳ ゴシック" pitchFamily="49" charset="-128"/>
              </a:rPr>
              <a:t>　史哉　</a:t>
            </a:r>
            <a:r>
              <a:rPr lang="ja-JP" altLang="en-US" sz="1600" dirty="0" smtClean="0">
                <a:solidFill>
                  <a:schemeClr val="tx1"/>
                </a:solidFill>
                <a:latin typeface="ＭＳ ゴシック" pitchFamily="49" charset="-128"/>
                <a:ea typeface="ＭＳ ゴシック" pitchFamily="49" charset="-128"/>
              </a:rPr>
              <a:t> （</a:t>
            </a:r>
            <a:r>
              <a:rPr lang="zh-TW" altLang="en-US" sz="1600" dirty="0">
                <a:solidFill>
                  <a:schemeClr val="tx1"/>
                </a:solidFill>
                <a:latin typeface="ＭＳ ゴシック" pitchFamily="49" charset="-128"/>
                <a:ea typeface="ＭＳ ゴシック" pitchFamily="49" charset="-128"/>
              </a:rPr>
              <a:t>千葉市保健福祉局</a:t>
            </a:r>
            <a:r>
              <a:rPr lang="ja-JP" altLang="en-US" sz="1600" dirty="0">
                <a:solidFill>
                  <a:schemeClr val="tx1"/>
                </a:solidFill>
                <a:latin typeface="ＭＳ ゴシック" pitchFamily="49" charset="-128"/>
                <a:ea typeface="ＭＳ ゴシック" pitchFamily="49" charset="-128"/>
              </a:rPr>
              <a:t>次</a:t>
            </a:r>
            <a:r>
              <a:rPr lang="zh-TW" altLang="en-US" sz="1600" dirty="0">
                <a:solidFill>
                  <a:schemeClr val="tx1"/>
                </a:solidFill>
                <a:latin typeface="ＭＳ ゴシック" pitchFamily="49" charset="-128"/>
                <a:ea typeface="ＭＳ ゴシック" pitchFamily="49" charset="-128"/>
              </a:rPr>
              <a:t>長</a:t>
            </a:r>
            <a:r>
              <a:rPr lang="ja-JP" altLang="en-US" sz="1600" dirty="0" smtClean="0">
                <a:solidFill>
                  <a:schemeClr val="tx1"/>
                </a:solidFill>
                <a:latin typeface="ＭＳ ゴシック" pitchFamily="49" charset="-128"/>
                <a:ea typeface="ＭＳ ゴシック" pitchFamily="49" charset="-128"/>
              </a:rPr>
              <a:t>）</a:t>
            </a:r>
            <a:r>
              <a:rPr lang="ja-JP" altLang="en-US" sz="1600" dirty="0">
                <a:solidFill>
                  <a:schemeClr val="tx1"/>
                </a:solidFill>
              </a:rPr>
              <a:t>　</a:t>
            </a:r>
            <a:r>
              <a:rPr lang="en-US" altLang="ja-JP" sz="1600" dirty="0" smtClean="0">
                <a:solidFill>
                  <a:schemeClr val="tx1"/>
                </a:solidFill>
              </a:rPr>
              <a:t>※</a:t>
            </a:r>
            <a:r>
              <a:rPr lang="ja-JP" altLang="en-US" sz="1600" dirty="0" smtClean="0">
                <a:solidFill>
                  <a:schemeClr val="tx1"/>
                </a:solidFill>
              </a:rPr>
              <a:t>　</a:t>
            </a:r>
            <a:r>
              <a:rPr lang="ja-JP" altLang="ja-JP" sz="1600" dirty="0" smtClean="0">
                <a:solidFill>
                  <a:schemeClr val="tx1"/>
                </a:solidFill>
              </a:rPr>
              <a:t>第</a:t>
            </a:r>
            <a:r>
              <a:rPr lang="ja-JP" altLang="en-US" sz="1600" dirty="0" smtClean="0">
                <a:solidFill>
                  <a:schemeClr val="tx1"/>
                </a:solidFill>
              </a:rPr>
              <a:t>４回から</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松雄　俊憲   （</a:t>
            </a:r>
            <a:r>
              <a:rPr lang="zh-TW" altLang="en-US" sz="1600" dirty="0" smtClean="0">
                <a:solidFill>
                  <a:schemeClr val="tx1"/>
                </a:solidFill>
                <a:latin typeface="ＭＳ ゴシック" pitchFamily="49" charset="-128"/>
                <a:ea typeface="ＭＳ ゴシック" pitchFamily="49" charset="-128"/>
              </a:rPr>
              <a:t>名古屋市健康福祉局高齢福祉部長</a:t>
            </a:r>
            <a:r>
              <a:rPr lang="ja-JP" altLang="en-US" sz="1600" dirty="0" smtClean="0">
                <a:solidFill>
                  <a:schemeClr val="tx1"/>
                </a:solidFill>
                <a:latin typeface="ＭＳ ゴシック" pitchFamily="49" charset="-128"/>
                <a:ea typeface="ＭＳ ゴシック" pitchFamily="49" charset="-128"/>
              </a:rPr>
              <a:t>）　　　　　　　　　</a:t>
            </a:r>
            <a:endParaRPr lang="en-US"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西嶋　善親　 （</a:t>
            </a:r>
            <a:r>
              <a:rPr lang="zh-TW" altLang="en-US" sz="1600" dirty="0" smtClean="0">
                <a:solidFill>
                  <a:schemeClr val="tx1"/>
                </a:solidFill>
                <a:latin typeface="ＭＳ ゴシック" pitchFamily="49" charset="-128"/>
                <a:ea typeface="ＭＳ ゴシック" pitchFamily="49" charset="-128"/>
              </a:rPr>
              <a:t>大阪市福祉局長</a:t>
            </a:r>
            <a:r>
              <a:rPr lang="ja-JP" altLang="en-US" sz="1600" dirty="0" smtClean="0">
                <a:solidFill>
                  <a:schemeClr val="tx1"/>
                </a:solidFill>
                <a:latin typeface="ＭＳ ゴシック" pitchFamily="49" charset="-128"/>
                <a:ea typeface="ＭＳ ゴシック" pitchFamily="49" charset="-128"/>
              </a:rPr>
              <a:t>）</a:t>
            </a:r>
            <a:endParaRPr lang="ja-JP" altLang="ja-JP" sz="1600" dirty="0" smtClean="0">
              <a:solidFill>
                <a:schemeClr val="tx1"/>
              </a:solidFill>
              <a:latin typeface="ＭＳ ゴシック" pitchFamily="49" charset="-128"/>
              <a:ea typeface="ＭＳ ゴシック" pitchFamily="49" charset="-128"/>
            </a:endParaRPr>
          </a:p>
          <a:p>
            <a:pPr lvl="2"/>
            <a:r>
              <a:rPr lang="ja-JP" altLang="en-US" sz="1600" dirty="0" smtClean="0">
                <a:solidFill>
                  <a:schemeClr val="tx1"/>
                </a:solidFill>
                <a:latin typeface="ＭＳ ゴシック" pitchFamily="49" charset="-128"/>
                <a:ea typeface="ＭＳ ゴシック" pitchFamily="49" charset="-128"/>
              </a:rPr>
              <a:t>秋山　由美子 （東京都世田谷区副区長）</a:t>
            </a:r>
            <a:endParaRPr lang="en-US" altLang="ja-JP" sz="1600" dirty="0" smtClean="0">
              <a:solidFill>
                <a:schemeClr val="tx1"/>
              </a:solidFill>
            </a:endParaRPr>
          </a:p>
          <a:p>
            <a:pPr lvl="2"/>
            <a:endParaRPr lang="ja-JP" altLang="ja-JP" sz="1600" dirty="0" smtClean="0">
              <a:solidFill>
                <a:schemeClr val="tx1"/>
              </a:solidFill>
            </a:endParaRPr>
          </a:p>
          <a:p>
            <a:pPr algn="l" rtl="0"/>
            <a:endParaRPr kumimoji="1" lang="en-US" altLang="ja-JP" sz="1600" kern="1200" dirty="0" smtClean="0">
              <a:solidFill>
                <a:prstClr val="black"/>
              </a:solidFill>
              <a:latin typeface="HG丸ｺﾞｼｯｸM-PRO" pitchFamily="50" charset="-128"/>
              <a:ea typeface="HG丸ｺﾞｼｯｸM-PRO" pitchFamily="50" charset="-128"/>
            </a:endParaRPr>
          </a:p>
          <a:p>
            <a:pPr algn="l" rtl="0"/>
            <a:r>
              <a:rPr lang="ja-JP" altLang="en-US" sz="1600" dirty="0" smtClean="0">
                <a:solidFill>
                  <a:prstClr val="black"/>
                </a:solidFill>
                <a:latin typeface="HG丸ｺﾞｼｯｸM-PRO" pitchFamily="50" charset="-128"/>
                <a:ea typeface="HG丸ｺﾞｼｯｸM-PRO" pitchFamily="50" charset="-128"/>
              </a:rPr>
              <a:t>　　</a:t>
            </a:r>
            <a:endParaRPr kumimoji="1" lang="en-US" altLang="ja-JP" sz="1600" kern="1200" dirty="0" smtClean="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a:p>
            <a:pPr algn="l" rtl="0"/>
            <a:endParaRPr kumimoji="1" lang="en-US" altLang="ja-JP" sz="1600" kern="1200" dirty="0">
              <a:solidFill>
                <a:prstClr val="black"/>
              </a:solidFill>
              <a:latin typeface="HG丸ｺﾞｼｯｸM-PRO" pitchFamily="50" charset="-128"/>
              <a:ea typeface="HG丸ｺﾞｼｯｸM-PRO" pitchFamily="50" charset="-128"/>
            </a:endParaRPr>
          </a:p>
        </p:txBody>
      </p:sp>
      <p:sp>
        <p:nvSpPr>
          <p:cNvPr id="6" name="角丸四角形 5"/>
          <p:cNvSpPr/>
          <p:nvPr/>
        </p:nvSpPr>
        <p:spPr>
          <a:xfrm>
            <a:off x="164320" y="4941168"/>
            <a:ext cx="9598182" cy="1768316"/>
          </a:xfrm>
          <a:prstGeom prst="roundRect">
            <a:avLst>
              <a:gd name="adj" fmla="val 4745"/>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spcCol="0" rtlCol="0" anchor="ctr"/>
          <a:lstStyle/>
          <a:p>
            <a:pPr algn="l" rtl="0">
              <a:lnSpc>
                <a:spcPct val="120000"/>
              </a:lnSpc>
            </a:pPr>
            <a:r>
              <a:rPr kumimoji="1" lang="en-US" altLang="ja-JP" kern="1200" dirty="0" smtClean="0">
                <a:solidFill>
                  <a:prstClr val="black"/>
                </a:solidFill>
                <a:latin typeface="HG丸ｺﾞｼｯｸM-PRO" pitchFamily="50" charset="-128"/>
                <a:ea typeface="ＤＦ特太ゴシック体" pitchFamily="1" charset="-128"/>
                <a:cs typeface="+mn-cs"/>
              </a:rPr>
              <a:t>【</a:t>
            </a:r>
            <a:r>
              <a:rPr kumimoji="1" lang="ja-JP" altLang="en-US" kern="1200" dirty="0" smtClean="0">
                <a:solidFill>
                  <a:prstClr val="black"/>
                </a:solidFill>
                <a:latin typeface="HG丸ｺﾞｼｯｸM-PRO" pitchFamily="50" charset="-128"/>
                <a:ea typeface="ＤＦ特太ゴシック体" pitchFamily="1" charset="-128"/>
                <a:cs typeface="+mn-cs"/>
              </a:rPr>
              <a:t>開催スケジュール</a:t>
            </a:r>
            <a:r>
              <a:rPr kumimoji="1" lang="en-US" altLang="ja-JP" kern="1200" dirty="0" smtClean="0">
                <a:solidFill>
                  <a:prstClr val="black"/>
                </a:solidFill>
                <a:latin typeface="HG丸ｺﾞｼｯｸM-PRO" pitchFamily="50" charset="-128"/>
                <a:ea typeface="ＤＦ特太ゴシック体" pitchFamily="1" charset="-128"/>
                <a:cs typeface="+mn-cs"/>
              </a:rPr>
              <a:t>】</a:t>
            </a:r>
            <a:endParaRPr lang="en-US" altLang="ja-JP" sz="800" dirty="0" smtClean="0">
              <a:solidFill>
                <a:schemeClr val="tx1"/>
              </a:solidFill>
              <a:latin typeface="HG丸ｺﾞｼｯｸM-PRO" pitchFamily="50" charset="-128"/>
              <a:ea typeface="HG丸ｺﾞｼｯｸM-PRO" pitchFamily="50" charset="-128"/>
            </a:endParaRPr>
          </a:p>
          <a:p>
            <a:pPr>
              <a:spcBef>
                <a:spcPts val="600"/>
              </a:spcBef>
            </a:pPr>
            <a:r>
              <a:rPr lang="en-US" altLang="ja-JP" sz="1600" dirty="0">
                <a:solidFill>
                  <a:schemeClr val="tx1"/>
                </a:solidFill>
                <a:latin typeface="+mn-ea"/>
              </a:rPr>
              <a:t> </a:t>
            </a:r>
            <a:r>
              <a:rPr lang="en-US" altLang="ja-JP" sz="1600" dirty="0" smtClean="0">
                <a:solidFill>
                  <a:schemeClr val="tx1"/>
                </a:solidFill>
                <a:latin typeface="+mn-ea"/>
              </a:rPr>
              <a:t>  </a:t>
            </a:r>
            <a:r>
              <a:rPr lang="ja-JP" altLang="ja-JP" sz="1600" dirty="0" smtClean="0">
                <a:solidFill>
                  <a:schemeClr val="tx1"/>
                </a:solidFill>
                <a:latin typeface="+mn-ea"/>
              </a:rPr>
              <a:t>第</a:t>
            </a:r>
            <a:r>
              <a:rPr lang="ja-JP" altLang="en-US" sz="1600" dirty="0">
                <a:solidFill>
                  <a:schemeClr val="tx1"/>
                </a:solidFill>
                <a:latin typeface="+mn-ea"/>
              </a:rPr>
              <a:t>１</a:t>
            </a:r>
            <a:r>
              <a:rPr lang="ja-JP" altLang="ja-JP" sz="1600" dirty="0" smtClean="0">
                <a:solidFill>
                  <a:schemeClr val="tx1"/>
                </a:solidFill>
                <a:latin typeface="+mn-ea"/>
              </a:rPr>
              <a:t>回</a:t>
            </a:r>
            <a:r>
              <a:rPr lang="ja-JP" altLang="en-US" sz="1600" dirty="0" smtClean="0">
                <a:solidFill>
                  <a:schemeClr val="tx1"/>
                </a:solidFill>
                <a:latin typeface="+mn-ea"/>
              </a:rPr>
              <a:t>：</a:t>
            </a:r>
            <a:r>
              <a:rPr lang="ja-JP" altLang="en-US" sz="1600" dirty="0">
                <a:solidFill>
                  <a:schemeClr val="tx1"/>
                </a:solidFill>
                <a:latin typeface="+mn-ea"/>
              </a:rPr>
              <a:t>５</a:t>
            </a:r>
            <a:r>
              <a:rPr lang="ja-JP" altLang="en-US" sz="1600" dirty="0" smtClean="0">
                <a:solidFill>
                  <a:schemeClr val="tx1"/>
                </a:solidFill>
                <a:latin typeface="+mn-ea"/>
              </a:rPr>
              <a:t>月２０日（委員からのプレゼンテーション）</a:t>
            </a:r>
            <a:endParaRPr lang="en-US"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  第</a:t>
            </a:r>
            <a:r>
              <a:rPr lang="ja-JP" altLang="en-US" sz="1600" dirty="0">
                <a:solidFill>
                  <a:schemeClr val="tx1"/>
                </a:solidFill>
                <a:latin typeface="+mn-ea"/>
              </a:rPr>
              <a:t>２</a:t>
            </a:r>
            <a:r>
              <a:rPr lang="ja-JP" altLang="en-US" sz="1600" dirty="0" smtClean="0">
                <a:solidFill>
                  <a:schemeClr val="tx1"/>
                </a:solidFill>
                <a:latin typeface="+mn-ea"/>
              </a:rPr>
              <a:t>回：６月１３日（委員のプレゼンテーション、有識者、地方自治体のヒアリング）</a:t>
            </a:r>
            <a:endParaRPr lang="en-US" altLang="ja-JP" sz="1600" dirty="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  第</a:t>
            </a:r>
            <a:r>
              <a:rPr lang="ja-JP" altLang="en-US" sz="1600" dirty="0">
                <a:solidFill>
                  <a:schemeClr val="tx1"/>
                </a:solidFill>
                <a:latin typeface="+mn-ea"/>
              </a:rPr>
              <a:t>３</a:t>
            </a:r>
            <a:r>
              <a:rPr lang="ja-JP" altLang="en-US" sz="1600" dirty="0" smtClean="0">
                <a:solidFill>
                  <a:schemeClr val="tx1"/>
                </a:solidFill>
                <a:latin typeface="+mn-ea"/>
              </a:rPr>
              <a:t>回：７月２３日（有識者、サービス実施団体等のヒアリング）</a:t>
            </a:r>
            <a:endParaRPr lang="ja-JP"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  第４回：８月２７日（論点整理）　</a:t>
            </a:r>
            <a:endParaRPr lang="en-US"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  </a:t>
            </a:r>
            <a:r>
              <a:rPr lang="ja-JP" altLang="en-US" sz="1600" dirty="0">
                <a:solidFill>
                  <a:schemeClr val="tx1"/>
                </a:solidFill>
                <a:latin typeface="+mn-ea"/>
              </a:rPr>
              <a:t>第５回</a:t>
            </a:r>
            <a:r>
              <a:rPr lang="ja-JP" altLang="en-US" sz="1600" dirty="0" smtClean="0">
                <a:solidFill>
                  <a:schemeClr val="tx1"/>
                </a:solidFill>
                <a:latin typeface="+mn-ea"/>
              </a:rPr>
              <a:t>：９月２</a:t>
            </a:r>
            <a:r>
              <a:rPr lang="ja-JP" altLang="en-US" sz="1600" dirty="0">
                <a:solidFill>
                  <a:schemeClr val="tx1"/>
                </a:solidFill>
                <a:latin typeface="+mn-ea"/>
              </a:rPr>
              <a:t>０</a:t>
            </a:r>
            <a:r>
              <a:rPr lang="ja-JP" altLang="en-US" sz="1600" dirty="0" smtClean="0">
                <a:solidFill>
                  <a:schemeClr val="tx1"/>
                </a:solidFill>
                <a:latin typeface="+mn-ea"/>
              </a:rPr>
              <a:t>日（報告書とりまとめ）</a:t>
            </a:r>
            <a:r>
              <a:rPr lang="ja-JP" altLang="en-US" sz="1600" dirty="0">
                <a:solidFill>
                  <a:schemeClr val="tx1"/>
                </a:solidFill>
                <a:latin typeface="+mn-ea"/>
              </a:rPr>
              <a:t>　</a:t>
            </a:r>
            <a:r>
              <a:rPr lang="ja-JP" altLang="en-US" sz="1600" dirty="0" smtClean="0">
                <a:solidFill>
                  <a:schemeClr val="tx1"/>
                </a:solidFill>
                <a:latin typeface="HG丸ｺﾞｼｯｸM-PRO" pitchFamily="50" charset="-128"/>
                <a:ea typeface="HG丸ｺﾞｼｯｸM-PRO" pitchFamily="50" charset="-128"/>
              </a:rPr>
              <a:t>　</a:t>
            </a:r>
            <a:endParaRPr lang="ja-JP" altLang="ja-JP" sz="1600" dirty="0" smtClean="0">
              <a:solidFill>
                <a:schemeClr val="tx1"/>
              </a:solidFill>
              <a:latin typeface="HG丸ｺﾞｼｯｸM-PRO" pitchFamily="50" charset="-128"/>
              <a:ea typeface="HG丸ｺﾞｼｯｸM-PRO" pitchFamily="50" charset="-128"/>
            </a:endParaRPr>
          </a:p>
        </p:txBody>
      </p:sp>
      <p:sp>
        <p:nvSpPr>
          <p:cNvPr id="7" name="スライド番号プレースホルダー 1"/>
          <p:cNvSpPr txBox="1">
            <a:spLocks noGrp="1"/>
          </p:cNvSpPr>
          <p:nvPr/>
        </p:nvSpPr>
        <p:spPr bwMode="auto">
          <a:xfrm>
            <a:off x="9057456" y="6376243"/>
            <a:ext cx="704533" cy="365125"/>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rPr>
              <a:t>234</a:t>
            </a:r>
            <a:endParaRPr lang="en-US" altLang="ja-JP" sz="2400" dirty="0">
              <a:solidFill>
                <a:srgbClr val="000000"/>
              </a:solidFill>
            </a:endParaRPr>
          </a:p>
        </p:txBody>
      </p:sp>
    </p:spTree>
    <p:extLst>
      <p:ext uri="{BB962C8B-B14F-4D97-AF65-F5344CB8AC3E}">
        <p14:creationId xmlns:p14="http://schemas.microsoft.com/office/powerpoint/2010/main" val="3701946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9C79C97-185B-4CA5-ADEE-D5827CC7CF24}">
  <ds:schemaRefs>
    <ds:schemaRef ds:uri="http://schemas.microsoft.com/sharepoint/v3/contenttype/forms"/>
  </ds:schemaRefs>
</ds:datastoreItem>
</file>

<file path=customXml/itemProps2.xml><?xml version="1.0" encoding="utf-8"?>
<ds:datastoreItem xmlns:ds="http://schemas.openxmlformats.org/officeDocument/2006/customXml" ds:itemID="{8AF431C2-DB61-47F9-85A2-825C1128642D}">
  <ds:schemaRefs>
    <ds:schemaRef ds:uri="http://schemas.microsoft.com/office/2006/documentManagement/types"/>
    <ds:schemaRef ds:uri="http://www.w3.org/XML/1998/namespace"/>
    <ds:schemaRef ds:uri="8B97BE19-CDDD-400E-817A-CFDD13F7EC12"/>
    <ds:schemaRef ds:uri="http://purl.org/dc/elements/1.1/"/>
    <ds:schemaRef ds:uri="http://schemas.openxmlformats.org/package/2006/metadata/core-properties"/>
    <ds:schemaRef ds:uri="http://purl.org/dc/terms/"/>
    <ds:schemaRef ds:uri="3b0cccfe-2904-4e8a-91e3-91f37c87f738"/>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22341</TotalTime>
  <Words>372</Words>
  <Application>Microsoft Office PowerPoint</Application>
  <PresentationFormat>A4 210 x 297 mm</PresentationFormat>
  <Paragraphs>222</Paragraphs>
  <Slides>9</Slides>
  <Notes>3</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2_blank</vt:lpstr>
      <vt:lpstr>11_blank</vt:lpstr>
      <vt:lpstr>Ⅲ　地域包括ケアシステム構築のための 市町村支援について</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1610</cp:revision>
  <cp:lastPrinted>2013-11-18T06:25:21Z</cp:lastPrinted>
  <dcterms:created xsi:type="dcterms:W3CDTF">2010-07-08T02:17:26Z</dcterms:created>
  <dcterms:modified xsi:type="dcterms:W3CDTF">2013-11-21T13:08:30Z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